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2"/>
  </p:notesMasterIdLst>
  <p:sldIdLst>
    <p:sldId id="256" r:id="rId2"/>
    <p:sldId id="257" r:id="rId3"/>
    <p:sldId id="258" r:id="rId4"/>
    <p:sldId id="259" r:id="rId5"/>
    <p:sldId id="323" r:id="rId6"/>
    <p:sldId id="260" r:id="rId7"/>
    <p:sldId id="261" r:id="rId8"/>
    <p:sldId id="262" r:id="rId9"/>
    <p:sldId id="263" r:id="rId10"/>
    <p:sldId id="264" r:id="rId11"/>
    <p:sldId id="265" r:id="rId12"/>
    <p:sldId id="266" r:id="rId13"/>
    <p:sldId id="267" r:id="rId14"/>
    <p:sldId id="324" r:id="rId15"/>
    <p:sldId id="325" r:id="rId16"/>
    <p:sldId id="326" r:id="rId17"/>
    <p:sldId id="327" r:id="rId18"/>
    <p:sldId id="268" r:id="rId19"/>
    <p:sldId id="269" r:id="rId20"/>
    <p:sldId id="270" r:id="rId21"/>
    <p:sldId id="271" r:id="rId22"/>
    <p:sldId id="272" r:id="rId23"/>
    <p:sldId id="273" r:id="rId24"/>
    <p:sldId id="274" r:id="rId25"/>
    <p:sldId id="275" r:id="rId26"/>
    <p:sldId id="328" r:id="rId27"/>
    <p:sldId id="276" r:id="rId28"/>
    <p:sldId id="277" r:id="rId29"/>
    <p:sldId id="278" r:id="rId30"/>
    <p:sldId id="279" r:id="rId31"/>
    <p:sldId id="280" r:id="rId32"/>
    <p:sldId id="281" r:id="rId33"/>
    <p:sldId id="282" r:id="rId34"/>
    <p:sldId id="283" r:id="rId35"/>
    <p:sldId id="329" r:id="rId36"/>
    <p:sldId id="284" r:id="rId37"/>
    <p:sldId id="285" r:id="rId38"/>
    <p:sldId id="286" r:id="rId39"/>
    <p:sldId id="287" r:id="rId40"/>
    <p:sldId id="288" r:id="rId41"/>
    <p:sldId id="289" r:id="rId42"/>
    <p:sldId id="330" r:id="rId43"/>
    <p:sldId id="290" r:id="rId44"/>
    <p:sldId id="291" r:id="rId45"/>
    <p:sldId id="292" r:id="rId46"/>
    <p:sldId id="293" r:id="rId47"/>
    <p:sldId id="294" r:id="rId48"/>
    <p:sldId id="295" r:id="rId49"/>
    <p:sldId id="331" r:id="rId50"/>
    <p:sldId id="332" r:id="rId51"/>
    <p:sldId id="333" r:id="rId52"/>
    <p:sldId id="334" r:id="rId53"/>
    <p:sldId id="335" r:id="rId54"/>
    <p:sldId id="336" r:id="rId55"/>
    <p:sldId id="337" r:id="rId56"/>
    <p:sldId id="296" r:id="rId57"/>
    <p:sldId id="297" r:id="rId58"/>
    <p:sldId id="298" r:id="rId59"/>
    <p:sldId id="299" r:id="rId60"/>
    <p:sldId id="300" r:id="rId61"/>
    <p:sldId id="301" r:id="rId62"/>
    <p:sldId id="302" r:id="rId63"/>
    <p:sldId id="303" r:id="rId64"/>
    <p:sldId id="338" r:id="rId65"/>
    <p:sldId id="304" r:id="rId66"/>
    <p:sldId id="305" r:id="rId67"/>
    <p:sldId id="306" r:id="rId68"/>
    <p:sldId id="307" r:id="rId69"/>
    <p:sldId id="308" r:id="rId70"/>
    <p:sldId id="309" r:id="rId71"/>
    <p:sldId id="310" r:id="rId72"/>
    <p:sldId id="311" r:id="rId73"/>
    <p:sldId id="339" r:id="rId74"/>
    <p:sldId id="312" r:id="rId75"/>
    <p:sldId id="340" r:id="rId76"/>
    <p:sldId id="313" r:id="rId77"/>
    <p:sldId id="314" r:id="rId78"/>
    <p:sldId id="315" r:id="rId79"/>
    <p:sldId id="316" r:id="rId80"/>
    <p:sldId id="317" r:id="rId81"/>
    <p:sldId id="318" r:id="rId82"/>
    <p:sldId id="319" r:id="rId83"/>
    <p:sldId id="341" r:id="rId84"/>
    <p:sldId id="320" r:id="rId85"/>
    <p:sldId id="342" r:id="rId86"/>
    <p:sldId id="343" r:id="rId87"/>
    <p:sldId id="344" r:id="rId88"/>
    <p:sldId id="345" r:id="rId89"/>
    <p:sldId id="321" r:id="rId90"/>
    <p:sldId id="322" r:id="rId9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8108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21ca36f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5b38ac1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912261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0c15b0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bef7e7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刷专题阅读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da72d3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刷比较阅读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22d962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刷拓展阅读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8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4.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6.xm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5_AS.9_1#7a067ed56?vop=1&amp;pid=292ad1875&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本题考查选用句式和压缩语段的能力。解答此题，首先要通读段落</a:t>
            </a:r>
            <a:r>
              <a:rPr lang="en-US" altLang="zh-CN" sz="2000" b="0" i="0">
                <a:solidFill>
                  <a:srgbClr val="000000"/>
                </a:solidFill>
                <a:latin typeface="微软雅黑" pitchFamily="34" charset="0"/>
                <a:ea typeface="微软雅黑" pitchFamily="34" charset="-122"/>
                <a:cs typeface="微软雅黑" pitchFamily="34" charset="-120"/>
              </a:rPr>
              <a:t>，找出段落的主要信息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和关键点</a:t>
            </a:r>
            <a:r>
              <a:rPr lang="en-US" altLang="zh-CN" sz="2000" b="0" i="0" dirty="0">
                <a:solidFill>
                  <a:srgbClr val="000000"/>
                </a:solidFill>
                <a:latin typeface="微软雅黑" pitchFamily="34" charset="0"/>
                <a:ea typeface="微软雅黑" pitchFamily="34" charset="-122"/>
                <a:cs typeface="微软雅黑" pitchFamily="34" charset="-120"/>
              </a:rPr>
              <a:t>。第二段主要讨论了多数续作关于娜拉出走后的结局设定及其社会背景原因</a:t>
            </a:r>
            <a:r>
              <a:rPr lang="en-US" altLang="zh-CN" sz="2000" b="0" i="0">
                <a:solidFill>
                  <a:srgbClr val="000000"/>
                </a:solidFill>
                <a:latin typeface="微软雅黑" pitchFamily="34" charset="0"/>
                <a:ea typeface="微软雅黑" pitchFamily="34" charset="-122"/>
                <a:cs typeface="微软雅黑" pitchFamily="34" charset="-120"/>
              </a:rPr>
              <a:t>。第三段则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讲述了</a:t>
            </a:r>
            <a:r>
              <a:rPr lang="en-US" altLang="zh-CN" sz="2000" b="0" i="0" dirty="0">
                <a:solidFill>
                  <a:srgbClr val="000000"/>
                </a:solidFill>
                <a:latin typeface="微软雅黑" pitchFamily="34" charset="0"/>
                <a:ea typeface="微软雅黑" pitchFamily="34" charset="-122"/>
                <a:cs typeface="微软雅黑" pitchFamily="34" charset="-120"/>
              </a:rPr>
              <a:t>“娜拉现象”在近代中国盛行的原因及相关事件。接下来</a:t>
            </a:r>
            <a:r>
              <a:rPr lang="en-US" altLang="zh-CN" sz="2000" b="0" i="0">
                <a:solidFill>
                  <a:srgbClr val="000000"/>
                </a:solidFill>
                <a:latin typeface="微软雅黑" pitchFamily="34" charset="0"/>
                <a:ea typeface="微软雅黑" pitchFamily="34" charset="-122"/>
                <a:cs typeface="微软雅黑" pitchFamily="34" charset="-120"/>
              </a:rPr>
              <a:t>，找出段落中体现因果关系的内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a:t>
            </a:r>
            <a:r>
              <a:rPr lang="en-US" altLang="zh-CN" sz="2000" b="0" i="0" dirty="0">
                <a:solidFill>
                  <a:srgbClr val="000000"/>
                </a:solidFill>
                <a:latin typeface="微软雅黑" pitchFamily="34" charset="0"/>
                <a:ea typeface="微软雅黑" pitchFamily="34" charset="-122"/>
                <a:cs typeface="微软雅黑" pitchFamily="34" charset="-120"/>
              </a:rPr>
              <a:t>，明确“因”和“果”。在第二段中，“因”是当时社会对女性独立的限制，“果</a:t>
            </a:r>
            <a:r>
              <a:rPr lang="en-US" altLang="zh-CN" sz="2000" b="0" i="0">
                <a:solidFill>
                  <a:srgbClr val="000000"/>
                </a:solidFill>
                <a:latin typeface="微软雅黑" pitchFamily="34" charset="0"/>
                <a:ea typeface="微软雅黑" pitchFamily="34" charset="-122"/>
                <a:cs typeface="微软雅黑" pitchFamily="34" charset="-120"/>
              </a:rPr>
              <a:t>”是多数续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作中娜拉失败或堕落的结局</a:t>
            </a:r>
            <a:r>
              <a:rPr lang="en-US" altLang="zh-CN" sz="2000" b="0" i="0" dirty="0">
                <a:solidFill>
                  <a:srgbClr val="000000"/>
                </a:solidFill>
                <a:latin typeface="微软雅黑" pitchFamily="34" charset="0"/>
                <a:ea typeface="微软雅黑" pitchFamily="34" charset="-122"/>
                <a:cs typeface="微软雅黑" pitchFamily="34" charset="-120"/>
              </a:rPr>
              <a:t>。在第三段中，“因”是“五四</a:t>
            </a:r>
            <a:r>
              <a:rPr lang="en-US" altLang="zh-CN" sz="2000" b="0" i="0">
                <a:solidFill>
                  <a:srgbClr val="000000"/>
                </a:solidFill>
                <a:latin typeface="微软雅黑" pitchFamily="34" charset="0"/>
                <a:ea typeface="微软雅黑" pitchFamily="34" charset="-122"/>
                <a:cs typeface="微软雅黑" pitchFamily="34" charset="-120"/>
              </a:rPr>
              <a:t>”文人宣传娜拉故事并提出中国离家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女性的出路问题</a:t>
            </a:r>
            <a:r>
              <a:rPr lang="en-US" altLang="zh-CN" sz="2000" b="0" i="0" dirty="0">
                <a:solidFill>
                  <a:srgbClr val="000000"/>
                </a:solidFill>
                <a:latin typeface="微软雅黑" pitchFamily="34" charset="0"/>
                <a:ea typeface="微软雅黑" pitchFamily="34" charset="-122"/>
                <a:cs typeface="微软雅黑" pitchFamily="34" charset="-120"/>
              </a:rPr>
              <a:t>、“娜拉事件”等文化现象，“果”是“娜拉现象”在近代中国盛行一时</a:t>
            </a:r>
            <a:r>
              <a:rPr lang="en-US" altLang="zh-CN" sz="2000" b="0" i="0">
                <a:solidFill>
                  <a:srgbClr val="000000"/>
                </a:solidFill>
                <a:latin typeface="微软雅黑" pitchFamily="34" charset="0"/>
                <a:ea typeface="微软雅黑" pitchFamily="34" charset="-122"/>
                <a:cs typeface="微软雅黑" pitchFamily="34" charset="-120"/>
              </a:rPr>
              <a:t>。然后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将提炼出的</a:t>
            </a:r>
            <a:r>
              <a:rPr lang="en-US" altLang="zh-CN" sz="2000" b="0" i="0" dirty="0">
                <a:solidFill>
                  <a:srgbClr val="000000"/>
                </a:solidFill>
                <a:latin typeface="微软雅黑" pitchFamily="34" charset="0"/>
                <a:ea typeface="微软雅黑" pitchFamily="34" charset="-122"/>
                <a:cs typeface="微软雅黑" pitchFamily="34" charset="-120"/>
              </a:rPr>
              <a:t>“因”和“果”用因果关系句式组织语言，确保语句通顺、逻辑严密</a:t>
            </a:r>
            <a:r>
              <a:rPr lang="en-US" altLang="zh-CN" sz="2000" b="0" i="0">
                <a:solidFill>
                  <a:srgbClr val="000000"/>
                </a:solidFill>
                <a:latin typeface="微软雅黑" pitchFamily="34" charset="0"/>
                <a:ea typeface="微软雅黑" pitchFamily="34" charset="-122"/>
                <a:cs typeface="微软雅黑" pitchFamily="34" charset="-120"/>
              </a:rPr>
              <a:t>。注意句式的规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范性</a:t>
            </a:r>
            <a:r>
              <a:rPr lang="en-US" altLang="zh-CN" sz="2000" b="0" i="0" dirty="0">
                <a:solidFill>
                  <a:srgbClr val="000000"/>
                </a:solidFill>
                <a:latin typeface="微软雅黑" pitchFamily="34" charset="0"/>
                <a:ea typeface="微软雅黑" pitchFamily="34" charset="-122"/>
                <a:cs typeface="微软雅黑" pitchFamily="34" charset="-120"/>
              </a:rPr>
              <a:t>，通常为“因为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，所以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”或“由于</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”。最后，</a:t>
            </a:r>
            <a:r>
              <a:rPr lang="en-US" altLang="zh-CN" sz="2000" b="0" i="0">
                <a:solidFill>
                  <a:srgbClr val="000000"/>
                </a:solidFill>
                <a:latin typeface="微软雅黑" pitchFamily="34" charset="0"/>
                <a:ea typeface="微软雅黑" pitchFamily="34" charset="-122"/>
                <a:cs typeface="微软雅黑" pitchFamily="34" charset="-120"/>
              </a:rPr>
              <a:t>确保句子简明扼要，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不遗漏关键信息</a:t>
            </a:r>
            <a:r>
              <a:rPr lang="en-US" altLang="zh-CN" sz="2000" b="0" i="0" dirty="0">
                <a:solidFill>
                  <a:srgbClr val="000000"/>
                </a:solidFill>
                <a:latin typeface="微软雅黑" pitchFamily="34" charset="0"/>
                <a:ea typeface="微软雅黑" pitchFamily="34" charset="-122"/>
                <a:cs typeface="微软雅黑" pitchFamily="34" charset="-120"/>
              </a:rPr>
              <a:t>，同时避免冗长或模糊表达。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5_BD.10_1#a5d3e745e?sp=1&amp;pid=292ad1875&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4.文中第四段标序号的部分有两处语病，请指出其序号并修改，使语言准确流畅，逻辑严密</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得改变原意</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a:t>
            </a:r>
            <a:endParaRPr lang="en-US" altLang="zh-CN" sz="2000" dirty="0"/>
          </a:p>
        </p:txBody>
      </p:sp>
      <p:sp>
        <p:nvSpPr>
          <p:cNvPr id="4" name="QB_5_AN.11_1#a5d3e745e.blank?pid=292ad1875&amp;color=0,0,0&amp;vpa=3&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【示例】语句②，修改为“终于决定在56岁时离家的自驾游博主苏敏”。语句⑥，修改为</a:t>
            </a:r>
            <a:r>
              <a:rPr lang="en-US" altLang="zh-CN" sz="2000" b="1" i="0">
                <a:solidFill>
                  <a:srgbClr val="00B050"/>
                </a:solidFill>
                <a:latin typeface="微软雅黑" pitchFamily="34" charset="0"/>
                <a:ea typeface="微软雅黑" pitchFamily="34" charset="-122"/>
                <a:cs typeface="微软雅黑" pitchFamily="34" charset="-120"/>
              </a:rPr>
              <a:t>“引发了舆论对于女性主体性的新一轮讨论</a:t>
            </a:r>
            <a:r>
              <a:rPr lang="en-US" altLang="zh-CN" sz="2000" b="1" i="0" dirty="0">
                <a:solidFill>
                  <a:srgbClr val="00B050"/>
                </a:solidFill>
                <a:latin typeface="微软雅黑" pitchFamily="34" charset="0"/>
                <a:ea typeface="微软雅黑" pitchFamily="34" charset="-122"/>
                <a:cs typeface="微软雅黑" pitchFamily="34" charset="-120"/>
              </a:rPr>
              <a:t>”。（每处2分）</a:t>
            </a:r>
            <a:endParaRPr lang="en-US" altLang="zh-CN" sz="2000" dirty="0"/>
          </a:p>
        </p:txBody>
      </p:sp>
      <p:sp>
        <p:nvSpPr>
          <p:cNvPr id="5" name="QB_5_AS.12_1#a5d3e745e?vop=1&amp;pid=292ad1875&amp;color=0,0,0&amp;vtp=1&amp;bbb=1&amp;hb=1"/>
          <p:cNvSpPr/>
          <p:nvPr/>
        </p:nvSpPr>
        <p:spPr>
          <a:xfrm>
            <a:off x="722376" y="28369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本题考查辨析并修改病句的能力。语句②，“决定终于在56岁时离家”语序不当，“</a:t>
            </a:r>
            <a:r>
              <a:rPr lang="en-US" altLang="zh-CN" sz="2000" b="0" i="0">
                <a:solidFill>
                  <a:srgbClr val="000000"/>
                </a:solidFill>
                <a:latin typeface="微软雅黑" pitchFamily="34" charset="0"/>
                <a:ea typeface="微软雅黑" pitchFamily="34" charset="-122"/>
                <a:cs typeface="微软雅黑" pitchFamily="34" charset="-120"/>
              </a:rPr>
              <a:t>终于”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作为副词</a:t>
            </a:r>
            <a:r>
              <a:rPr lang="en-US" altLang="zh-CN" sz="2000" b="0" i="0" dirty="0">
                <a:solidFill>
                  <a:srgbClr val="000000"/>
                </a:solidFill>
                <a:latin typeface="微软雅黑" pitchFamily="34" charset="0"/>
                <a:ea typeface="微软雅黑" pitchFamily="34" charset="-122"/>
                <a:cs typeface="微软雅黑" pitchFamily="34" charset="-120"/>
              </a:rPr>
              <a:t>，应放在“决定”前。语句⑥，“引发”与“话题”搭配不当，“引发”通常与“</a:t>
            </a:r>
            <a:r>
              <a:rPr lang="en-US" altLang="zh-CN" sz="2000" b="0" i="0">
                <a:solidFill>
                  <a:srgbClr val="000000"/>
                </a:solidFill>
                <a:latin typeface="微软雅黑" pitchFamily="34" charset="0"/>
                <a:ea typeface="微软雅黑" pitchFamily="34" charset="-122"/>
                <a:cs typeface="微软雅黑" pitchFamily="34" charset="-120"/>
              </a:rPr>
              <a:t>讨论”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争议”等词语搭配，可将“话题”改为“讨论”。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5_BD.102_1#c66cd552a?sp=1&amp;pid=292ad1875&amp;color=0,0,0&amp;vtp=1&amp;bt=1&amp;bbb=1&amp;hb=1&amp;hltap=1"/>
          <p:cNvSpPr/>
          <p:nvPr/>
        </p:nvSpPr>
        <p:spPr>
          <a:xfrm>
            <a:off x="722376" y="972000"/>
            <a:ext cx="10753344" cy="2589213"/>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5.《玩偶之家》中的“娜拉”成为女性自我觉醒的代名词。你认为《大卫·科波菲尔</a:t>
            </a:r>
            <a:r>
              <a:rPr lang="en-US" altLang="zh-CN" sz="2000" b="0" i="0">
                <a:solidFill>
                  <a:srgbClr val="000000"/>
                </a:solidFill>
                <a:latin typeface="微软雅黑" pitchFamily="34" charset="0"/>
                <a:ea typeface="微软雅黑" pitchFamily="34" charset="-122"/>
                <a:cs typeface="微软雅黑" pitchFamily="34" charset="-120"/>
              </a:rPr>
              <a:t>》中的大卫可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以成为</a:t>
            </a:r>
            <a:r>
              <a:rPr lang="en-US" altLang="zh-CN" sz="2000" i="0">
                <a:solidFill>
                  <a:srgbClr val="000000"/>
                </a:solidFill>
                <a:latin typeface="SimSun" pitchFamily="34" charset="0"/>
                <a:ea typeface="SimSun" pitchFamily="34" charset="-122"/>
                <a:cs typeface="SimSun" pitchFamily="34" charset="-120"/>
              </a:rPr>
              <a:t>_________________________</a:t>
            </a:r>
            <a:r>
              <a:rPr lang="en-US" altLang="zh-CN" sz="2000" b="0" i="0">
                <a:solidFill>
                  <a:srgbClr val="000000"/>
                </a:solidFill>
                <a:latin typeface="微软雅黑" pitchFamily="34" charset="0"/>
                <a:ea typeface="微软雅黑" pitchFamily="34" charset="-122"/>
                <a:cs typeface="微软雅黑" pitchFamily="34" charset="-120"/>
              </a:rPr>
              <a:t>的代名词</a:t>
            </a:r>
            <a:r>
              <a:rPr lang="en-US" altLang="zh-CN" sz="2000" b="0" i="0" dirty="0">
                <a:solidFill>
                  <a:srgbClr val="000000"/>
                </a:solidFill>
                <a:latin typeface="微软雅黑" pitchFamily="34" charset="0"/>
                <a:ea typeface="微软雅黑" pitchFamily="34" charset="-122"/>
                <a:cs typeface="微软雅黑" pitchFamily="34" charset="-120"/>
              </a:rPr>
              <a:t>，并说明理由。（5分）</a:t>
            </a:r>
            <a:endParaRPr lang="en-US" altLang="zh-CN" sz="2000" dirty="0"/>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103_1#c66cd552a.blank?pid=292ad1875&amp;color=0,0,0&amp;vpa=4&amp;vtp=1&amp;bbb=1"/>
          <p:cNvSpPr/>
          <p:nvPr/>
        </p:nvSpPr>
        <p:spPr>
          <a:xfrm>
            <a:off x="1481201" y="1383988"/>
            <a:ext cx="3135313"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【示例】坚韧成长（1分）</a:t>
            </a:r>
            <a:endParaRPr lang="en-US" altLang="zh-CN" sz="2000" dirty="0"/>
          </a:p>
        </p:txBody>
      </p:sp>
      <p:sp>
        <p:nvSpPr>
          <p:cNvPr id="4" name="QB_5_AS.105_1#c66cd552a?vop=1&amp;pid=292ad1875&amp;color=0,0,0&amp;vtp=1&amp;bbb=1&amp;hb=1"/>
          <p:cNvSpPr/>
          <p:nvPr/>
        </p:nvSpPr>
        <p:spPr>
          <a:xfrm>
            <a:off x="722376" y="3651382"/>
            <a:ext cx="10753344" cy="2612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本题考查语言表达连贯、鲜明的能力。大卫·科波菲尔的一生充满了磨难与挑战</a:t>
            </a:r>
            <a:r>
              <a:rPr lang="en-US" altLang="zh-CN" sz="2000" b="0" i="0">
                <a:solidFill>
                  <a:srgbClr val="000000"/>
                </a:solidFill>
                <a:latin typeface="微软雅黑" pitchFamily="34" charset="0"/>
                <a:ea typeface="微软雅黑" pitchFamily="34" charset="-122"/>
                <a:cs typeface="微软雅黑" pitchFamily="34" charset="-120"/>
              </a:rPr>
              <a:t>，但他从未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向命运低头</a:t>
            </a:r>
            <a:r>
              <a:rPr lang="en-US" altLang="zh-CN" sz="2000" b="0" i="0" dirty="0">
                <a:solidFill>
                  <a:srgbClr val="000000"/>
                </a:solidFill>
                <a:latin typeface="微软雅黑" pitchFamily="34" charset="0"/>
                <a:ea typeface="微软雅黑" pitchFamily="34" charset="-122"/>
                <a:cs typeface="微软雅黑" pitchFamily="34" charset="-120"/>
              </a:rPr>
              <a:t>，而是以坚韧不拔的精神面对生活中的种种困境，最终实现了自我价值</a:t>
            </a:r>
            <a:r>
              <a:rPr lang="en-US" altLang="zh-CN" sz="2000" b="0" i="0">
                <a:solidFill>
                  <a:srgbClr val="000000"/>
                </a:solidFill>
                <a:latin typeface="微软雅黑" pitchFamily="34" charset="0"/>
                <a:ea typeface="微软雅黑" pitchFamily="34" charset="-122"/>
                <a:cs typeface="微软雅黑" pitchFamily="34" charset="-120"/>
              </a:rPr>
              <a:t>。大卫在童年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时失去母亲</a:t>
            </a:r>
            <a:r>
              <a:rPr lang="en-US" altLang="zh-CN" sz="2000" b="0" i="0" dirty="0">
                <a:solidFill>
                  <a:srgbClr val="000000"/>
                </a:solidFill>
                <a:latin typeface="微软雅黑" pitchFamily="34" charset="0"/>
                <a:ea typeface="微软雅黑" pitchFamily="34" charset="-122"/>
                <a:cs typeface="微软雅黑" pitchFamily="34" charset="-120"/>
              </a:rPr>
              <a:t>，被继父虐待，被迫做童工，过早地体会到了生活的艰辛；尽管生存环境恶劣</a:t>
            </a:r>
            <a:r>
              <a:rPr lang="en-US" altLang="zh-CN" sz="2000" b="0" i="0">
                <a:solidFill>
                  <a:srgbClr val="000000"/>
                </a:solidFill>
                <a:latin typeface="微软雅黑" pitchFamily="34" charset="0"/>
                <a:ea typeface="微软雅黑" pitchFamily="34" charset="-122"/>
                <a:cs typeface="微软雅黑" pitchFamily="34" charset="-120"/>
              </a:rPr>
              <a:t>，大卫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始终保持对生活的希望</a:t>
            </a:r>
            <a:r>
              <a:rPr lang="en-US" altLang="zh-CN" sz="2000" b="0" i="0" dirty="0">
                <a:solidFill>
                  <a:srgbClr val="000000"/>
                </a:solidFill>
                <a:latin typeface="微软雅黑" pitchFamily="34" charset="0"/>
                <a:ea typeface="微软雅黑" pitchFamily="34" charset="-122"/>
                <a:cs typeface="微软雅黑" pitchFamily="34" charset="-120"/>
              </a:rPr>
              <a:t>，通过自学和勤奋工作不断提升自己；他最终成为一名成功的作家</a:t>
            </a:r>
            <a:r>
              <a:rPr lang="en-US" altLang="zh-CN" sz="2000" b="0" i="0">
                <a:solidFill>
                  <a:srgbClr val="000000"/>
                </a:solidFill>
                <a:latin typeface="微软雅黑" pitchFamily="34" charset="0"/>
                <a:ea typeface="微软雅黑" pitchFamily="34" charset="-122"/>
                <a:cs typeface="微软雅黑" pitchFamily="34" charset="-120"/>
              </a:rPr>
              <a:t>，收获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了事业的成功和家庭的幸福</a:t>
            </a:r>
            <a:r>
              <a:rPr lang="en-US" altLang="zh-CN" sz="2000" b="0" i="0" dirty="0">
                <a:solidFill>
                  <a:srgbClr val="000000"/>
                </a:solidFill>
                <a:latin typeface="微软雅黑" pitchFamily="34" charset="0"/>
                <a:ea typeface="微软雅黑" pitchFamily="34" charset="-122"/>
                <a:cs typeface="微软雅黑" pitchFamily="34" charset="-120"/>
              </a:rPr>
              <a:t>，证明了自己的努力没有白费。总结提炼代名词</a:t>
            </a:r>
            <a:r>
              <a:rPr lang="en-US" altLang="zh-CN" sz="2000" b="0" i="0">
                <a:solidFill>
                  <a:srgbClr val="000000"/>
                </a:solidFill>
                <a:latin typeface="微软雅黑" pitchFamily="34" charset="0"/>
                <a:ea typeface="微软雅黑" pitchFamily="34" charset="-122"/>
                <a:cs typeface="微软雅黑" pitchFamily="34" charset="-120"/>
              </a:rPr>
              <a:t>：大卫的经历体现了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一个人在逆境中不断成长</a:t>
            </a:r>
            <a:r>
              <a:rPr lang="en-US" altLang="zh-CN" sz="2000" b="0" i="0" dirty="0">
                <a:solidFill>
                  <a:srgbClr val="000000"/>
                </a:solidFill>
                <a:latin typeface="微软雅黑" pitchFamily="34" charset="0"/>
                <a:ea typeface="微软雅黑" pitchFamily="34" charset="-122"/>
                <a:cs typeface="微软雅黑" pitchFamily="34" charset="-120"/>
              </a:rPr>
              <a:t>、追求梦想的过程，因此他可以成为“坚韧成长”的代名词。</a:t>
            </a:r>
            <a:endParaRPr lang="en-US" altLang="zh-CN" sz="2200" dirty="0"/>
          </a:p>
        </p:txBody>
      </p:sp>
      <p:sp>
        <p:nvSpPr>
          <p:cNvPr id="5" name="QB_5_AN.104_1#c66cd552a?sp=1&amp;pid=292ad1875&amp;color=0,0,0&amp;vtp=1&amp;bt=1&amp;bbb=1&amp;hb=1&amp;hla=1">
            <a:extLst>
              <a:ext uri="{FF2B5EF4-FFF2-40B4-BE49-F238E27FC236}">
                <a16:creationId xmlns:a16="http://schemas.microsoft.com/office/drawing/2014/main" id="{7EB9CD35-B47D-C728-2A56-C775BFACAC44}"/>
              </a:ext>
            </a:extLst>
          </p:cNvPr>
          <p:cNvSpPr/>
          <p:nvPr/>
        </p:nvSpPr>
        <p:spPr>
          <a:xfrm>
            <a:off x="722376" y="1837124"/>
            <a:ext cx="10753344" cy="16849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理由</a:t>
            </a:r>
            <a:r>
              <a:rPr lang="en-US" altLang="zh-CN" sz="2000" b="1" i="0" dirty="0">
                <a:solidFill>
                  <a:srgbClr val="00B050"/>
                </a:solidFill>
                <a:latin typeface="微软雅黑" pitchFamily="34" charset="0"/>
                <a:ea typeface="微软雅黑" pitchFamily="34" charset="-122"/>
                <a:cs typeface="微软雅黑" pitchFamily="34" charset="-120"/>
              </a:rPr>
              <a:t>：大卫·科波菲尔的一生充满坎坷磨难，他在童年时遭受继父的虐待</a:t>
            </a:r>
            <a:r>
              <a:rPr lang="en-US" altLang="zh-CN" sz="2000" b="1" i="0">
                <a:solidFill>
                  <a:srgbClr val="00B050"/>
                </a:solidFill>
                <a:latin typeface="微软雅黑" pitchFamily="34" charset="0"/>
                <a:ea typeface="微软雅黑" pitchFamily="34" charset="-122"/>
                <a:cs typeface="微软雅黑" pitchFamily="34" charset="-120"/>
              </a:rPr>
              <a:t>，早早地就饱尝生活的</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艰辛</a:t>
            </a:r>
            <a:r>
              <a:rPr lang="en-US" altLang="zh-CN" sz="2000" b="1" i="0" dirty="0">
                <a:solidFill>
                  <a:srgbClr val="00B050"/>
                </a:solidFill>
                <a:latin typeface="微软雅黑" pitchFamily="34" charset="0"/>
                <a:ea typeface="微软雅黑" pitchFamily="34" charset="-122"/>
                <a:cs typeface="微软雅黑" pitchFamily="34" charset="-120"/>
              </a:rPr>
              <a:t>。但是他始终没有放弃对生活的希望，在困境中不断努力，凭借自己的善良</a:t>
            </a:r>
            <a:r>
              <a:rPr lang="en-US" altLang="zh-CN" sz="2000" b="1" i="0">
                <a:solidFill>
                  <a:srgbClr val="00B050"/>
                </a:solidFill>
                <a:latin typeface="微软雅黑" pitchFamily="34" charset="0"/>
                <a:ea typeface="微软雅黑" pitchFamily="34" charset="-122"/>
                <a:cs typeface="微软雅黑" pitchFamily="34" charset="-120"/>
              </a:rPr>
              <a:t>、勤奋和坚韧不</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拔的精神</a:t>
            </a:r>
            <a:r>
              <a:rPr lang="en-US" altLang="zh-CN" sz="2000" b="1" i="0" dirty="0">
                <a:solidFill>
                  <a:srgbClr val="00B050"/>
                </a:solidFill>
                <a:latin typeface="微软雅黑" pitchFamily="34" charset="0"/>
                <a:ea typeface="微软雅黑" pitchFamily="34" charset="-122"/>
                <a:cs typeface="微软雅黑" pitchFamily="34" charset="-120"/>
              </a:rPr>
              <a:t>，在人生的道路上不断前进，最终实现了自己的价值，收获了成功和幸福的人生</a:t>
            </a:r>
            <a:r>
              <a:rPr lang="en-US" altLang="zh-CN" sz="2000" b="1" i="0">
                <a:solidFill>
                  <a:srgbClr val="00B050"/>
                </a:solidFill>
                <a:latin typeface="微软雅黑" pitchFamily="34" charset="0"/>
                <a:ea typeface="微软雅黑" pitchFamily="34" charset="-122"/>
                <a:cs typeface="微软雅黑" pitchFamily="34" charset="-120"/>
              </a:rPr>
              <a:t>，所以</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他可以代表坚韧成长</a:t>
            </a:r>
            <a:r>
              <a:rPr lang="en-US" altLang="zh-CN" sz="2000" b="1" i="0" dirty="0">
                <a:solidFill>
                  <a:srgbClr val="00B050"/>
                </a:solidFill>
                <a:latin typeface="微软雅黑" pitchFamily="34" charset="0"/>
                <a:ea typeface="微软雅黑" pitchFamily="34" charset="-122"/>
                <a:cs typeface="微软雅黑" pitchFamily="34" charset="-120"/>
              </a:rPr>
              <a:t>。（4分，围绕所填内容，</a:t>
            </a:r>
            <a:r>
              <a:rPr lang="en-US" altLang="zh-CN" sz="2000" b="1" i="0">
                <a:solidFill>
                  <a:srgbClr val="00B050"/>
                </a:solidFill>
                <a:latin typeface="微软雅黑" pitchFamily="34" charset="0"/>
                <a:ea typeface="微软雅黑" pitchFamily="34" charset="-122"/>
                <a:cs typeface="微软雅黑" pitchFamily="34" charset="-120"/>
              </a:rPr>
              <a:t>言之成理即可）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bg/>
                                          </p:spTgt>
                                        </p:tgtEl>
                                        <p:attrNameLst>
                                          <p:attrName>style.visibility</p:attrName>
                                        </p:attrNameLst>
                                      </p:cBhvr>
                                      <p:to>
                                        <p:strVal val="visible"/>
                                      </p:to>
                                    </p:set>
                                    <p:animEffect transition="in" filter="fade">
                                      <p:cBhvr>
                                        <p:cTn id="32" dur="500"/>
                                        <p:tgtEl>
                                          <p:spTgt spid="4">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500"/>
                                        <p:tgtEl>
                                          <p:spTgt spid="4">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fade">
                                      <p:cBhvr>
                                        <p:cTn id="38" dur="500"/>
                                        <p:tgtEl>
                                          <p:spTgt spid="4">
                                            <p:txEl>
                                              <p:pRg st="1" end="1"/>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
                                            <p:txEl>
                                              <p:pRg st="3" end="3"/>
                                            </p:txEl>
                                          </p:spTgt>
                                        </p:tgtEl>
                                        <p:attrNameLst>
                                          <p:attrName>style.visibility</p:attrName>
                                        </p:attrNameLst>
                                      </p:cBhvr>
                                      <p:to>
                                        <p:strVal val="visible"/>
                                      </p:to>
                                    </p:set>
                                    <p:animEffect transition="in" filter="fade">
                                      <p:cBhvr>
                                        <p:cTn id="44" dur="500"/>
                                        <p:tgtEl>
                                          <p:spTgt spid="4">
                                            <p:txEl>
                                              <p:pRg st="3" end="3"/>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animEffect transition="in" filter="fade">
                                      <p:cBhvr>
                                        <p:cTn id="47" dur="500"/>
                                        <p:tgtEl>
                                          <p:spTgt spid="4">
                                            <p:txEl>
                                              <p:pRg st="4" end="4"/>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
                                            <p:txEl>
                                              <p:pRg st="5" end="5"/>
                                            </p:txEl>
                                          </p:spTgt>
                                        </p:tgtEl>
                                        <p:attrNameLst>
                                          <p:attrName>style.visibility</p:attrName>
                                        </p:attrNameLst>
                                      </p:cBhvr>
                                      <p:to>
                                        <p:strVal val="visible"/>
                                      </p:to>
                                    </p:set>
                                    <p:animEffect transition="in" filter="fade">
                                      <p:cBhvr>
                                        <p:cTn id="50"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P_4_BD#9dc05c836?pid=5b38ac1ae&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38802"/>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9dc05c836?pid=5b38ac1ae&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戏剧</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9dc05c836?pid=5b38ac1ae&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2573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9dc05c836?pid=5b38ac1ae&amp;color=0,0,0&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90706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16_1#7f9619888?pid=5b38ac1ae&amp;color=0,0,0&amp;vtp=1&amp;bbb=1&amp;hb=1"/>
          <p:cNvSpPr/>
          <p:nvPr/>
        </p:nvSpPr>
        <p:spPr>
          <a:xfrm>
            <a:off x="722376" y="1436693"/>
            <a:ext cx="10753344" cy="4660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[云南曲靖2025开学考试]</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阅读下面的文字，完成6~9题。（16分）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钦差大臣</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俄］果戈理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剧情</a:t>
            </a:r>
            <a:r>
              <a:rPr lang="en-US" altLang="zh-CN" sz="2000" b="0" i="0" dirty="0">
                <a:solidFill>
                  <a:srgbClr val="000000"/>
                </a:solidFill>
                <a:latin typeface="微软雅黑" pitchFamily="34" charset="0"/>
                <a:ea typeface="微软雅黑" pitchFamily="34" charset="-122"/>
                <a:cs typeface="微软雅黑" pitchFamily="34" charset="-120"/>
              </a:rPr>
              <a:t>：在外省的一个小城中，钦差大臣微服私访的消息引起了市长和其他官员的惊慌混乱。</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人物</a:t>
            </a:r>
            <a:r>
              <a:rPr lang="en-US" altLang="zh-CN" sz="2000" b="0" i="0" dirty="0">
                <a:solidFill>
                  <a:srgbClr val="000000"/>
                </a:solidFill>
                <a:latin typeface="微软雅黑" pitchFamily="34" charset="0"/>
                <a:ea typeface="微软雅黑" pitchFamily="34" charset="-122"/>
                <a:cs typeface="微软雅黑" pitchFamily="34" charset="-120"/>
              </a:rPr>
              <a:t>：市长安东·安东诺维奇，法官阿姆摩斯·费多洛维奇，慈善医院院长阿尔杰米</a:t>
            </a:r>
            <a:r>
              <a:rPr lang="en-US" altLang="zh-CN" sz="2000" b="0" i="0">
                <a:solidFill>
                  <a:srgbClr val="000000"/>
                </a:solidFill>
                <a:latin typeface="微软雅黑" pitchFamily="34" charset="0"/>
                <a:ea typeface="微软雅黑" pitchFamily="34" charset="-122"/>
                <a:cs typeface="微软雅黑" pitchFamily="34" charset="-120"/>
              </a:rPr>
              <a:t>·菲力普维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奇</a:t>
            </a:r>
            <a:r>
              <a:rPr lang="en-US" altLang="zh-CN" sz="2000" b="0" i="0" dirty="0">
                <a:solidFill>
                  <a:srgbClr val="000000"/>
                </a:solidFill>
                <a:latin typeface="微软雅黑" pitchFamily="34" charset="0"/>
                <a:ea typeface="微软雅黑" pitchFamily="34" charset="-122"/>
                <a:cs typeface="微软雅黑" pitchFamily="34" charset="-120"/>
              </a:rPr>
              <a:t>（以下简称“院长”），督学鲁加·鲁基奇。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诸位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我所以请你们来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是因为我要把一个极不愉快的消息告诉你们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钦差大臣快要到我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们这儿来了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法官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钦差大臣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院长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钦差大臣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f9619888?pid=5b38ac1ae&amp;color=0,0,0&amp;vtp=1&amp;bbb=1&amp;hb=1">
            <a:extLst>
              <a:ext uri="{FF2B5EF4-FFF2-40B4-BE49-F238E27FC236}">
                <a16:creationId xmlns:a16="http://schemas.microsoft.com/office/drawing/2014/main" id="{610A2F55-C32A-9DE3-5628-120DA220E518}"/>
              </a:ext>
            </a:extLst>
          </p:cNvPr>
          <p:cNvSpPr/>
          <p:nvPr/>
        </p:nvSpPr>
        <p:spPr>
          <a:xfrm>
            <a:off x="722376" y="972000"/>
            <a:ext cx="10753344" cy="50927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从彼得堡来的钦差大臣私行察访来了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还带着秘密使命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督学</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哎哟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还带着秘密使命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现在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我要把安得烈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伊凡诺维奇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奇密霍夫寄给我的信念给你们听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这是他信上写的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亲家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恩师台鉴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弟所急需奉告于吾兄者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近闻有某大员奉旨来省视察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对于我县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尤为注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。（意味深长地跷起拇指）</a:t>
            </a:r>
            <a:r>
              <a:rPr lang="en-US" altLang="zh-CN" sz="2000" b="0" i="0" dirty="0">
                <a:solidFill>
                  <a:srgbClr val="000000"/>
                </a:solidFill>
                <a:latin typeface="微软雅黑" pitchFamily="34" charset="0"/>
                <a:ea typeface="楷体" pitchFamily="34" charset="-122"/>
                <a:cs typeface="微软雅黑" pitchFamily="34" charset="-120"/>
              </a:rPr>
              <a:t>虽该大员以常人面貌出现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然弟之消息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确系来自可靠方面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弟知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吾兄与世人相同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亦有小过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盖因吾兄系聪明人也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凡财物到手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均不欲其有所遗漏</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故敢奉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劝吾兄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诸事务宜留意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法官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这是稀有的事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简直少有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一定事出有因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督学</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为什么呢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这为什么呢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干吗钦差大臣要到咱们这儿来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考虑也好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不考虑也好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可是诸位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我已经预先通知你们了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要小心啊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就我自己这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方面说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我已经大致安排好了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而且我也劝你们安排一下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阿尔杰米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菲力普维奇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尤其是您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106141150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f9619888?pid=5b38ac1ae&amp;color=0,0,0&amp;vtp=1&amp;bbb=1&amp;hb=1">
            <a:extLst>
              <a:ext uri="{FF2B5EF4-FFF2-40B4-BE49-F238E27FC236}">
                <a16:creationId xmlns:a16="http://schemas.microsoft.com/office/drawing/2014/main" id="{20BAD819-E94E-6B52-38F6-1B990CBFE79A}"/>
              </a:ext>
            </a:extLst>
          </p:cNvPr>
          <p:cNvSpPr/>
          <p:nvPr/>
        </p:nvSpPr>
        <p:spPr>
          <a:xfrm>
            <a:off x="722376" y="972000"/>
            <a:ext cx="10753344" cy="50800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没有疑问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这位路过的大员一定会先去视察您所管理的慈善医院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所以您得把什么都弄得像样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病人的帽子要干净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不要让病人弄得跟铁匠似的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像他们平常那样穿家里的衣服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院长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这不要紧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大概可以让他们戴上干净睡帽的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而且要在每张床上挂上一块用拉丁文或别种什么文写好的牌子</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这是您这方面的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事情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写上病名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什么时候得的病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哪一月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哪一日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糟糕的是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您的病人抽那样强烈的烟草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谁走进去都要直打喷嚏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病人还是以少为妙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要不然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马上就会被认为管理不善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或是医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生无能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院长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关于治疗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我自有办法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越近乎自然越妙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我们不用贵重药品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人是单纯的东西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果他要死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他就会死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如果他要好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他就会好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阿姆摩斯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费多洛维奇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我也要劝您注意您的法院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在您的前厅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诉讼人常常进进出出的那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个候审室里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法警们养了许多鹅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它们就在人脚下穿来穿去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从事这种家庭副业是值得奖</a:t>
            </a:r>
          </a:p>
          <a:p>
            <a:pPr latinLnBrk="1">
              <a:lnSpc>
                <a:spcPct val="150000"/>
              </a:lnSpc>
            </a:pPr>
            <a:endParaRPr lang="en-US" altLang="zh-CN" sz="2000" dirty="0"/>
          </a:p>
        </p:txBody>
      </p:sp>
    </p:spTree>
    <p:extLst>
      <p:ext uri="{BB962C8B-B14F-4D97-AF65-F5344CB8AC3E}">
        <p14:creationId xmlns:p14="http://schemas.microsoft.com/office/powerpoint/2010/main" val="229314872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f9619888?pid=5b38ac1ae&amp;color=0,0,0&amp;vtp=1&amp;bbb=1&amp;hb=1">
            <a:extLst>
              <a:ext uri="{FF2B5EF4-FFF2-40B4-BE49-F238E27FC236}">
                <a16:creationId xmlns:a16="http://schemas.microsoft.com/office/drawing/2014/main" id="{8BC385C1-AACB-8D84-4D1A-CA5F9E3B77EF}"/>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励的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为什么法警们就不能养呢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您要知道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在这种地方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这是很不体面的</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我早就想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对您提起这一点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不知怎的我倒忘了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法官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我今天就叫人把它们全赶到厨房里去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您要是高兴的话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请过来吃顿便饭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此外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还有一件糟糕的事情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是您把各种破烂不堪的东西全晾在法庭上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还把打猎用的长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鞭子挂在放公文的橱上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我知道您喜欢打猎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不过您最好暂时把它收起来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等钦差大臣走了以后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您可以把它再挂上去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还有您那位陪审官</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他是个博学多才的人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他身上发出的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那股子怪味儿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就好像他刚从酿酒厂里出来似的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这也是不好的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我早想对您提起这件事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是不记得让什么事一岔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就给忘了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要是真像他自己说的那样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他天生就是这么一股子怪味的话</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那是有法儿治的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可以劝他吃葱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吃蒜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或是吃别的什么东西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法官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这股子味儿是弄不掉的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他小时候摔了一跤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从此以后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他身上就发出一股烧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酒味儿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21164534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f9619888?pid=5b38ac1ae&amp;color=0,0,0&amp;vtp=1&amp;bbb=1&amp;hb=1">
            <a:extLst>
              <a:ext uri="{FF2B5EF4-FFF2-40B4-BE49-F238E27FC236}">
                <a16:creationId xmlns:a16="http://schemas.microsoft.com/office/drawing/2014/main" id="{8163A179-C3FE-AD2E-7EF9-F2DAB6DFABEB}"/>
              </a:ext>
            </a:extLst>
          </p:cNvPr>
          <p:cNvSpPr/>
          <p:nvPr/>
        </p:nvSpPr>
        <p:spPr>
          <a:xfrm>
            <a:off x="722376" y="972000"/>
            <a:ext cx="10753344" cy="26977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我只是叫您留意罢了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至于说到内部的安排和安得烈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伊凡诺维奇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奇密霍夫信上所提到的小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我是没有什么可说的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而且说起来也奇怪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没有一点罪恶的人连一个也没有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这是上天安排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伏尔泰要反对也是没有用的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法官</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罪恶各有不同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我公开和大家说吧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我受贿赂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那是什么样的贿赂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几条小猎狗</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这完全是另一回事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4288140327"/>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7_1#5dfc58b53?pid=7f961988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6.下列对文本思想内容的分析与概括，不正确的一项是（3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5dfc58b53.bracket?pid=7f9619888&amp;color=0,0,0&amp;vpa=5&amp;vtp=1"/>
          <p:cNvSpPr/>
          <p:nvPr/>
        </p:nvSpPr>
        <p:spPr>
          <a:xfrm>
            <a:off x="788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7_2#5dfc58b53.choices?pid=7f9619888&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A.“钦差大臣微服私访的消息引起了市长和其他官员的惊慌混乱”，市长称这为“极不愉快</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消息</a:t>
            </a:r>
            <a:r>
              <a:rPr lang="en-US" altLang="zh-CN" sz="2000" b="0" i="0" dirty="0">
                <a:solidFill>
                  <a:srgbClr val="000000"/>
                </a:solidFill>
                <a:latin typeface="微软雅黑" pitchFamily="34" charset="0"/>
                <a:ea typeface="微软雅黑" pitchFamily="34" charset="-122"/>
                <a:cs typeface="微软雅黑" pitchFamily="34" charset="-120"/>
              </a:rPr>
              <a:t>，说明这些人平时工作没有尽到职责。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.市长要求“病人的帽子要干净”，而慈善医院院长菲力普维奇却说</a:t>
            </a:r>
            <a:r>
              <a:rPr lang="en-US" altLang="zh-CN" sz="2000" b="0" i="0">
                <a:solidFill>
                  <a:srgbClr val="000000"/>
                </a:solidFill>
                <a:latin typeface="微软雅黑" pitchFamily="34" charset="0"/>
                <a:ea typeface="微软雅黑" pitchFamily="34" charset="-122"/>
                <a:cs typeface="微软雅黑" pitchFamily="34" charset="-120"/>
              </a:rPr>
              <a:t>“大概可以让他们戴上干净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睡帽的</a:t>
            </a:r>
            <a:r>
              <a:rPr lang="en-US" altLang="zh-CN" sz="2000" b="0" i="0" dirty="0">
                <a:solidFill>
                  <a:srgbClr val="000000"/>
                </a:solidFill>
                <a:latin typeface="微软雅黑" pitchFamily="34" charset="0"/>
                <a:ea typeface="微软雅黑" pitchFamily="34" charset="-122"/>
                <a:cs typeface="微软雅黑" pitchFamily="34" charset="-120"/>
              </a:rPr>
              <a:t>”，这说明他狂妄自大，无视市长要求。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.“人是单纯的东西：如果他要死，他就会死；如果他要好，他就会好”，这种荒谬的言论</a:t>
            </a:r>
            <a:r>
              <a:rPr lang="en-US" altLang="zh-CN" sz="2000" b="0" i="0">
                <a:solidFill>
                  <a:srgbClr val="000000"/>
                </a:solidFill>
                <a:latin typeface="微软雅黑" pitchFamily="34" charset="0"/>
                <a:ea typeface="微软雅黑" pitchFamily="34" charset="-122"/>
                <a:cs typeface="微软雅黑" pitchFamily="34" charset="-120"/>
              </a:rPr>
              <a:t>，深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刻暗示了沙俄统治时期底层百姓生命的微贱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.把贪赃枉法说成“小过”，并公然宣称“没有一点罪恶的人连一个也没有</a:t>
            </a:r>
            <a:r>
              <a:rPr lang="en-US" altLang="zh-CN" sz="2000" b="0" i="0">
                <a:solidFill>
                  <a:srgbClr val="000000"/>
                </a:solidFill>
                <a:latin typeface="微软雅黑" pitchFamily="34" charset="0"/>
                <a:ea typeface="微软雅黑" pitchFamily="34" charset="-122"/>
                <a:cs typeface="微软雅黑" pitchFamily="34" charset="-120"/>
              </a:rPr>
              <a:t>”，这说明市长正试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图以颠倒是非的荒谬言论掩盖自己的罪恶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19_1#5dfc58b53?vop=1&amp;pid=7f9619888&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本题考查分析文章内容的能力。B项，“这说明他狂妄自大，无视市长要求”错误</a:t>
            </a:r>
            <a:r>
              <a:rPr lang="en-US" altLang="zh-CN" sz="2000" b="0" i="0">
                <a:solidFill>
                  <a:srgbClr val="000000"/>
                </a:solidFill>
                <a:latin typeface="微软雅黑" pitchFamily="34" charset="0"/>
                <a:ea typeface="微软雅黑" pitchFamily="34" charset="-122"/>
                <a:cs typeface="微软雅黑" pitchFamily="34" charset="-120"/>
              </a:rPr>
              <a:t>，这说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明他不把病人放在心上</a:t>
            </a:r>
            <a:r>
              <a:rPr lang="en-US" altLang="zh-CN" sz="2000" b="0" i="0" dirty="0">
                <a:solidFill>
                  <a:srgbClr val="000000"/>
                </a:solidFill>
                <a:latin typeface="微软雅黑" pitchFamily="34" charset="0"/>
                <a:ea typeface="微软雅黑" pitchFamily="34" charset="-122"/>
                <a:cs typeface="微软雅黑" pitchFamily="34" charset="-120"/>
              </a:rPr>
              <a:t>，渎于职守。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20_1#5158857d5?pid=7f961988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7.下列对文本艺术特色的理解与鉴赏，不正确的一项是（3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5158857d5.bracket?pid=7f9619888&amp;color=0,0,0&amp;vpa=6&amp;vtp=1"/>
          <p:cNvSpPr/>
          <p:nvPr/>
        </p:nvSpPr>
        <p:spPr>
          <a:xfrm>
            <a:off x="7886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0_2#5158857d5.choices?pid=7f9619888&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A.《钦差大臣》被誉为“含泪的笑”，一方面是因为它强烈的讽刺性</a:t>
            </a:r>
            <a:r>
              <a:rPr lang="en-US" altLang="zh-CN" sz="2000" b="0" i="0">
                <a:solidFill>
                  <a:srgbClr val="000000"/>
                </a:solidFill>
                <a:latin typeface="微软雅黑" pitchFamily="34" charset="0"/>
                <a:ea typeface="微软雅黑" pitchFamily="34" charset="-122"/>
                <a:cs typeface="微软雅黑" pitchFamily="34" charset="-120"/>
              </a:rPr>
              <a:t>，另一方面是因为它揭露的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社会现实引发了人们的悲伤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.“意味深长地跷起拇指”是舞台说明，作者通过这一舞台说明</a:t>
            </a:r>
            <a:r>
              <a:rPr lang="en-US" altLang="zh-CN" sz="2000" b="0" i="0">
                <a:solidFill>
                  <a:srgbClr val="000000"/>
                </a:solidFill>
                <a:latin typeface="微软雅黑" pitchFamily="34" charset="0"/>
                <a:ea typeface="微软雅黑" pitchFamily="34" charset="-122"/>
                <a:cs typeface="微软雅黑" pitchFamily="34" charset="-120"/>
              </a:rPr>
              <a:t>，形象地写出了市长自以为得到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可靠消息时的得意神态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.“当然，从事这种家庭副业是值得奖励的，为什么法警们就不能养呢</a:t>
            </a:r>
            <a:r>
              <a:rPr lang="en-US" altLang="zh-CN" sz="2000" b="0" i="0">
                <a:solidFill>
                  <a:srgbClr val="000000"/>
                </a:solidFill>
                <a:latin typeface="微软雅黑" pitchFamily="34" charset="0"/>
                <a:ea typeface="微软雅黑" pitchFamily="34" charset="-122"/>
                <a:cs typeface="微软雅黑" pitchFamily="34" charset="-120"/>
              </a:rPr>
              <a:t>？”这句话用反问句式刻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画了市长的平易近人</a:t>
            </a:r>
            <a:r>
              <a:rPr lang="en-US" altLang="zh-CN" sz="2000" b="0" i="0" dirty="0">
                <a:solidFill>
                  <a:srgbClr val="000000"/>
                </a:solidFill>
                <a:latin typeface="微软雅黑" pitchFamily="34" charset="0"/>
                <a:ea typeface="微软雅黑" pitchFamily="34" charset="-122"/>
                <a:cs typeface="微软雅黑" pitchFamily="34" charset="-120"/>
              </a:rPr>
              <a:t>、体恤下属。</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.慈善医院的院长本该善良仁爱，但菲力普维奇却阴险残忍，作者这样安排暗含对比</a:t>
            </a:r>
            <a:r>
              <a:rPr lang="en-US" altLang="zh-CN" sz="2000" b="0" i="0">
                <a:solidFill>
                  <a:srgbClr val="000000"/>
                </a:solidFill>
                <a:latin typeface="微软雅黑" pitchFamily="34" charset="0"/>
                <a:ea typeface="微软雅黑" pitchFamily="34" charset="-122"/>
                <a:cs typeface="微软雅黑" pitchFamily="34" charset="-120"/>
              </a:rPr>
              <a:t>，形成了强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烈的讽刺效果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22_1#5158857d5?vop=1&amp;pid=7f9619888&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本题考查分析作品的体裁特征和表现手法的能力。C项，“平易近人、体恤下属”</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作者这样写是强烈地讽刺</a:t>
            </a:r>
            <a:r>
              <a:rPr lang="en-US" altLang="zh-CN" sz="2000" b="0" i="0" dirty="0">
                <a:solidFill>
                  <a:srgbClr val="000000"/>
                </a:solidFill>
                <a:latin typeface="微软雅黑" pitchFamily="34" charset="0"/>
                <a:ea typeface="微软雅黑" pitchFamily="34" charset="-122"/>
                <a:cs typeface="微软雅黑" pitchFamily="34" charset="-120"/>
              </a:rPr>
              <a:t>，讽刺法警在法院养鹅的事。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6e572567e.fixed?color=100,146,38&amp;vtp=1"/>
          <p:cNvSpPr/>
          <p:nvPr/>
        </p:nvSpPr>
        <p:spPr>
          <a:xfrm>
            <a:off x="5266944" y="905256"/>
            <a:ext cx="1627632"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四</a:t>
            </a:r>
            <a:endParaRPr lang="en-US" altLang="zh-CN" sz="7200" dirty="0"/>
          </a:p>
        </p:txBody>
      </p:sp>
      <p:sp>
        <p:nvSpPr>
          <p:cNvPr id="3" name="C_1_BD#6e572567e.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丰富的心灵</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5_BD.102_1#e8f3ba91a?sp=1&amp;pid=7f9619888&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8.法官费多洛维奇是个怎样的人？请根据文本内容简要分析。（4分）</a:t>
            </a:r>
            <a:endParaRPr lang="en-US" altLang="zh-CN" sz="2000" dirty="0"/>
          </a:p>
        </p:txBody>
      </p:sp>
      <p:sp>
        <p:nvSpPr>
          <p:cNvPr id="3" name="QB_5_BD.102_2#e8f3ba91a?sp=1&amp;pid=7f9619888&amp;color=0,0,0&amp;vtp=1&amp;bbb=1&amp;hb=1&amp;hltap=1"/>
          <p:cNvSpPr/>
          <p:nvPr/>
        </p:nvSpPr>
        <p:spPr>
          <a:xfrm>
            <a:off x="722376" y="1412563"/>
            <a:ext cx="10753344" cy="12557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104_1#e8f3ba91a?vop=1&amp;pid=7f9619888&amp;color=0,0,0&amp;vtp=1&amp;bbb=1&amp;hb=1"/>
          <p:cNvSpPr/>
          <p:nvPr/>
        </p:nvSpPr>
        <p:spPr>
          <a:xfrm>
            <a:off x="722376" y="2782449"/>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本题考查鉴赏作品的文学形象的能力</a:t>
            </a:r>
            <a:r>
              <a:rPr lang="en-US" altLang="zh-CN" sz="2000" b="0" i="0">
                <a:solidFill>
                  <a:srgbClr val="000000"/>
                </a:solidFill>
                <a:latin typeface="微软雅黑" pitchFamily="34" charset="0"/>
                <a:ea typeface="微软雅黑" pitchFamily="34" charset="-122"/>
                <a:cs typeface="微软雅黑" pitchFamily="34" charset="-120"/>
              </a:rPr>
              <a:t>。解答本题可从文中对法官费多洛维奇的正侧面描写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入手分析</a:t>
            </a:r>
            <a:r>
              <a:rPr lang="en-US" altLang="zh-CN" sz="2000" b="0" i="0" dirty="0">
                <a:solidFill>
                  <a:srgbClr val="000000"/>
                </a:solidFill>
                <a:latin typeface="微软雅黑" pitchFamily="34" charset="0"/>
                <a:ea typeface="微软雅黑" pitchFamily="34" charset="-122"/>
                <a:cs typeface="微软雅黑" pitchFamily="34" charset="-120"/>
              </a:rPr>
              <a:t>。结合市长所说“在您的前厅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法警们养了许多鹅，它们就在人脚下穿来穿去”</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法官允许法警在候审室养鹅</a:t>
            </a:r>
            <a:r>
              <a:rPr lang="en-US" altLang="zh-CN" sz="2000" b="0" i="0" dirty="0">
                <a:solidFill>
                  <a:srgbClr val="000000"/>
                </a:solidFill>
                <a:latin typeface="微软雅黑" pitchFamily="34" charset="0"/>
                <a:ea typeface="微软雅黑" pitchFamily="34" charset="-122"/>
                <a:cs typeface="微软雅黑" pitchFamily="34" charset="-120"/>
              </a:rPr>
              <a:t>，把法院搞得乌烟瘴气，</a:t>
            </a:r>
            <a:r>
              <a:rPr lang="en-US" altLang="zh-CN" sz="2000" b="0" i="0">
                <a:solidFill>
                  <a:srgbClr val="000000"/>
                </a:solidFill>
                <a:latin typeface="微软雅黑" pitchFamily="34" charset="0"/>
                <a:ea typeface="微软雅黑" pitchFamily="34" charset="-122"/>
                <a:cs typeface="微软雅黑" pitchFamily="34" charset="-120"/>
              </a:rPr>
              <a:t>侧面体现了费多洛维奇疏于管理的形象特点。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结合市长所说</a:t>
            </a:r>
            <a:r>
              <a:rPr lang="en-US" altLang="zh-CN" sz="2000" b="0" i="0" dirty="0">
                <a:solidFill>
                  <a:srgbClr val="000000"/>
                </a:solidFill>
                <a:latin typeface="微软雅黑" pitchFamily="34" charset="0"/>
                <a:ea typeface="微软雅黑" pitchFamily="34" charset="-122"/>
                <a:cs typeface="微软雅黑" pitchFamily="34" charset="-120"/>
              </a:rPr>
              <a:t>“是您把各种破烂不堪的东西全晾在法庭上</a:t>
            </a:r>
            <a:r>
              <a:rPr lang="en-US" altLang="zh-CN" sz="2000" b="0" i="0">
                <a:solidFill>
                  <a:srgbClr val="000000"/>
                </a:solidFill>
                <a:latin typeface="微软雅黑" pitchFamily="34" charset="0"/>
                <a:ea typeface="微软雅黑" pitchFamily="34" charset="-122"/>
                <a:cs typeface="微软雅黑" pitchFamily="34" charset="-120"/>
              </a:rPr>
              <a:t>，还把打猎用的长鞭子挂在放公文的橱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”可知，法官的心思根本不在工作上，从侧面表现他工作懒散。由“我公开和大家说吧</a:t>
            </a:r>
            <a:r>
              <a:rPr lang="en-US" altLang="zh-CN" sz="2000" b="0" i="0">
                <a:solidFill>
                  <a:srgbClr val="000000"/>
                </a:solidFill>
                <a:latin typeface="微软雅黑" pitchFamily="34" charset="0"/>
                <a:ea typeface="微软雅黑" pitchFamily="34" charset="-122"/>
                <a:cs typeface="微软雅黑" pitchFamily="34" charset="-120"/>
              </a:rPr>
              <a:t>，我受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贿赂</a:t>
            </a:r>
            <a:r>
              <a:rPr lang="en-US" altLang="zh-CN" sz="2000" b="0" i="0" dirty="0">
                <a:solidFill>
                  <a:srgbClr val="000000"/>
                </a:solidFill>
                <a:latin typeface="微软雅黑" pitchFamily="34" charset="0"/>
                <a:ea typeface="微软雅黑" pitchFamily="34" charset="-122"/>
                <a:cs typeface="微软雅黑" pitchFamily="34" charset="-120"/>
              </a:rPr>
              <a:t>，但是，那是什么样的贿赂”可知，他本人公开承认自己受贿</a:t>
            </a:r>
            <a:r>
              <a:rPr lang="en-US" altLang="zh-CN" sz="2000" b="0" i="0">
                <a:solidFill>
                  <a:srgbClr val="000000"/>
                </a:solidFill>
                <a:latin typeface="微软雅黑" pitchFamily="34" charset="0"/>
                <a:ea typeface="微软雅黑" pitchFamily="34" charset="-122"/>
                <a:cs typeface="微软雅黑" pitchFamily="34" charset="-120"/>
              </a:rPr>
              <a:t>，而收了人家的钱财就要维护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人家的利益</a:t>
            </a:r>
            <a:r>
              <a:rPr lang="en-US" altLang="zh-CN" sz="2000" b="0" i="0" dirty="0">
                <a:solidFill>
                  <a:srgbClr val="000000"/>
                </a:solidFill>
                <a:latin typeface="微软雅黑" pitchFamily="34" charset="0"/>
                <a:ea typeface="微软雅黑" pitchFamily="34" charset="-122"/>
                <a:cs typeface="微软雅黑" pitchFamily="34" charset="-120"/>
              </a:rPr>
              <a:t>，贪赃枉法；由“您要是高兴的话，请过来吃顿便饭”可以看出，</a:t>
            </a:r>
            <a:r>
              <a:rPr lang="en-US" altLang="zh-CN" sz="2000" b="0" i="0">
                <a:solidFill>
                  <a:srgbClr val="000000"/>
                </a:solidFill>
                <a:latin typeface="微软雅黑" pitchFamily="34" charset="0"/>
                <a:ea typeface="微软雅黑" pitchFamily="34" charset="-122"/>
                <a:cs typeface="微软雅黑" pitchFamily="34" charset="-120"/>
              </a:rPr>
              <a:t>市长让他处理鹅，</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他立马抓住机会请市长吃饭</a:t>
            </a:r>
            <a:r>
              <a:rPr lang="en-US" altLang="zh-CN" sz="2000" b="0" i="0" dirty="0">
                <a:solidFill>
                  <a:srgbClr val="000000"/>
                </a:solidFill>
                <a:latin typeface="微软雅黑" pitchFamily="34" charset="0"/>
                <a:ea typeface="微软雅黑" pitchFamily="34" charset="-122"/>
                <a:cs typeface="微软雅黑" pitchFamily="34" charset="-120"/>
              </a:rPr>
              <a:t>，体现了他善于巴结上司的形象特点。</a:t>
            </a:r>
            <a:endParaRPr lang="en-US" altLang="zh-CN" sz="2200" dirty="0"/>
          </a:p>
        </p:txBody>
      </p:sp>
      <p:sp>
        <p:nvSpPr>
          <p:cNvPr id="5" name="QB_5_AN.103_1#e8f3ba91a?sp=1&amp;pid=7f9619888&amp;color=0,0,0&amp;vtp=1&amp;bbb=1&amp;hb=1&amp;hla=1">
            <a:extLst>
              <a:ext uri="{FF2B5EF4-FFF2-40B4-BE49-F238E27FC236}">
                <a16:creationId xmlns:a16="http://schemas.microsoft.com/office/drawing/2014/main" id="{5751AFA2-F044-58F0-6A30-2843AEE361DE}"/>
              </a:ext>
            </a:extLst>
          </p:cNvPr>
          <p:cNvSpPr/>
          <p:nvPr/>
        </p:nvSpPr>
        <p:spPr>
          <a:xfrm>
            <a:off x="722376" y="1387163"/>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工作懒散。把各种破烂不堪的东西晾在法庭上，把打猎用的长鞭子挂在放公文的橱上。</a:t>
            </a:r>
            <a:r>
              <a:rPr lang="en-US" altLang="zh-CN" sz="2000" b="1" i="0">
                <a:solidFill>
                  <a:srgbClr val="00B050"/>
                </a:solidFill>
                <a:latin typeface="微软雅黑" pitchFamily="34" charset="0"/>
                <a:ea typeface="微软雅黑" pitchFamily="34" charset="-122"/>
                <a:cs typeface="微软雅黑" pitchFamily="34" charset="-120"/>
              </a:rPr>
              <a:t>②疏于</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管理</a:t>
            </a:r>
            <a:r>
              <a:rPr lang="en-US" altLang="zh-CN" sz="2000" b="1" i="0" dirty="0">
                <a:solidFill>
                  <a:srgbClr val="00B050"/>
                </a:solidFill>
                <a:latin typeface="微软雅黑" pitchFamily="34" charset="0"/>
                <a:ea typeface="微软雅黑" pitchFamily="34" charset="-122"/>
                <a:cs typeface="微软雅黑" pitchFamily="34" charset="-120"/>
              </a:rPr>
              <a:t>。允许法警在候审室里养鹅，把法院搞得乱七八糟。③巴结上司，贪赃枉法</a:t>
            </a:r>
            <a:r>
              <a:rPr lang="en-US" altLang="zh-CN" sz="2000" b="1" i="0">
                <a:solidFill>
                  <a:srgbClr val="00B050"/>
                </a:solidFill>
                <a:latin typeface="微软雅黑" pitchFamily="34" charset="0"/>
                <a:ea typeface="微软雅黑" pitchFamily="34" charset="-122"/>
                <a:cs typeface="微软雅黑" pitchFamily="34" charset="-120"/>
              </a:rPr>
              <a:t>。不失时机地邀</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请市长吃饭</a:t>
            </a:r>
            <a:r>
              <a:rPr lang="en-US" altLang="zh-CN" sz="2000" b="1" i="0" dirty="0">
                <a:solidFill>
                  <a:srgbClr val="00B050"/>
                </a:solidFill>
                <a:latin typeface="微软雅黑" pitchFamily="34" charset="0"/>
                <a:ea typeface="微软雅黑" pitchFamily="34" charset="-122"/>
                <a:cs typeface="微软雅黑" pitchFamily="34" charset="-120"/>
              </a:rPr>
              <a:t>，公开宣称自己受贿。（每点1分，</a:t>
            </a:r>
            <a:r>
              <a:rPr lang="en-US" altLang="zh-CN" sz="2000" b="1" i="0">
                <a:solidFill>
                  <a:srgbClr val="00B050"/>
                </a:solidFill>
                <a:latin typeface="微软雅黑" pitchFamily="34" charset="0"/>
                <a:ea typeface="微软雅黑" pitchFamily="34" charset="-122"/>
                <a:cs typeface="微软雅黑" pitchFamily="34" charset="-120"/>
              </a:rPr>
              <a:t>答出三点给满分）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5_BD.102_1#bb1816a4d?sp=1&amp;pid=7f9619888&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9.戏剧是冲突的艺术。戏剧冲突是戏剧的灵魂，它把舞台行动的内在联系、剧本人物</a:t>
            </a:r>
            <a:r>
              <a:rPr lang="en-US" altLang="zh-CN" sz="2000" b="0" i="0">
                <a:solidFill>
                  <a:srgbClr val="000000"/>
                </a:solidFill>
                <a:latin typeface="微软雅黑" pitchFamily="34" charset="0"/>
                <a:ea typeface="微软雅黑" pitchFamily="34" charset="-122"/>
                <a:cs typeface="微软雅黑" pitchFamily="34" charset="-120"/>
              </a:rPr>
              <a:t>、结构和语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言有机结合在一起</a:t>
            </a:r>
            <a:r>
              <a:rPr lang="en-US" altLang="zh-CN" sz="2000" b="0" i="0" dirty="0">
                <a:solidFill>
                  <a:srgbClr val="000000"/>
                </a:solidFill>
                <a:latin typeface="微软雅黑" pitchFamily="34" charset="0"/>
                <a:ea typeface="微软雅黑" pitchFamily="34" charset="-122"/>
                <a:cs typeface="微软雅黑" pitchFamily="34" charset="-120"/>
              </a:rPr>
              <a:t>。请简要分析节选部分的戏剧冲突。（6分）</a:t>
            </a:r>
            <a:endParaRPr lang="en-US" altLang="zh-CN" sz="2000" dirty="0"/>
          </a:p>
        </p:txBody>
      </p:sp>
      <p:sp>
        <p:nvSpPr>
          <p:cNvPr id="3" name="QB_5_BD.102_2#bb1816a4d?sp=1&amp;pid=7f9619888&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03_1#bb1816a4d?sp=1&amp;pid=7f9619888&amp;color=0,0,0&amp;vtp=1&amp;bbb=1&amp;hb=1&amp;hla=1">
            <a:extLst>
              <a:ext uri="{FF2B5EF4-FFF2-40B4-BE49-F238E27FC236}">
                <a16:creationId xmlns:a16="http://schemas.microsoft.com/office/drawing/2014/main" id="{DD731CEE-3AD6-FACF-9FF4-EA157244CFC3}"/>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以市长为代表的贪污渎职</a:t>
            </a:r>
            <a:r>
              <a:rPr lang="en-US" altLang="zh-CN" sz="2000" b="1" i="0">
                <a:solidFill>
                  <a:srgbClr val="00B050"/>
                </a:solidFill>
                <a:latin typeface="微软雅黑" pitchFamily="34" charset="0"/>
                <a:ea typeface="微软雅黑" pitchFamily="34" charset="-122"/>
                <a:cs typeface="微软雅黑" pitchFamily="34" charset="-120"/>
              </a:rPr>
              <a:t>、阿谀奉承的官员们与传言中即将到来微服私访的钦差大臣之间的矛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盾冲突</a:t>
            </a:r>
            <a:r>
              <a:rPr lang="en-US" altLang="zh-CN" sz="2000" b="1" i="0" dirty="0">
                <a:solidFill>
                  <a:srgbClr val="00B050"/>
                </a:solidFill>
                <a:latin typeface="微软雅黑" pitchFamily="34" charset="0"/>
                <a:ea typeface="微软雅黑" pitchFamily="34" charset="-122"/>
                <a:cs typeface="微软雅黑" pitchFamily="34" charset="-120"/>
              </a:rPr>
              <a:t>。②市长内心的矛盾冲突，一方面他因钦差大臣即将来微服私访而不安，另一方面</a:t>
            </a:r>
            <a:r>
              <a:rPr lang="en-US" altLang="zh-CN" sz="2000" b="1" i="0">
                <a:solidFill>
                  <a:srgbClr val="00B050"/>
                </a:solidFill>
                <a:latin typeface="微软雅黑" pitchFamily="34" charset="0"/>
                <a:ea typeface="微软雅黑" pitchFamily="34" charset="-122"/>
                <a:cs typeface="微软雅黑" pitchFamily="34" charset="-120"/>
              </a:rPr>
              <a:t>，他又</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认为人是不可能没有一点罪过的</a:t>
            </a:r>
            <a:r>
              <a:rPr lang="en-US" altLang="zh-CN" sz="2000" b="1" i="0" dirty="0">
                <a:solidFill>
                  <a:srgbClr val="00B050"/>
                </a:solidFill>
                <a:latin typeface="微软雅黑" pitchFamily="34" charset="0"/>
                <a:ea typeface="微软雅黑" pitchFamily="34" charset="-122"/>
                <a:cs typeface="微软雅黑" pitchFamily="34" charset="-120"/>
              </a:rPr>
              <a:t>，他承认自己有一些小过。③下层人民与各级官吏贪污成风</a:t>
            </a:r>
            <a:r>
              <a:rPr lang="en-US" altLang="zh-CN" sz="2000" b="1" i="0">
                <a:solidFill>
                  <a:srgbClr val="00B050"/>
                </a:solidFill>
                <a:latin typeface="微软雅黑" pitchFamily="34" charset="0"/>
                <a:ea typeface="微软雅黑" pitchFamily="34" charset="-122"/>
                <a:cs typeface="微软雅黑" pitchFamily="34" charset="-120"/>
              </a:rPr>
              <a:t>、阿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谀奉承</a:t>
            </a:r>
            <a:r>
              <a:rPr lang="en-US" altLang="zh-CN" sz="2000" b="1" i="0" dirty="0">
                <a:solidFill>
                  <a:srgbClr val="00B050"/>
                </a:solidFill>
                <a:latin typeface="微软雅黑" pitchFamily="34" charset="0"/>
                <a:ea typeface="微软雅黑" pitchFamily="34" charset="-122"/>
                <a:cs typeface="微软雅黑" pitchFamily="34" charset="-120"/>
              </a:rPr>
              <a:t>、热衷私事、渎于职守的社会现实之间的矛盾冲突。（每点2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5_AS.26_1#bb1816a4d?vop=1&amp;pid=7f9619888&amp;color=0,0,0&amp;vtp=1&amp;bt=1&amp;bbb=1&amp;hb=1"/>
          <p:cNvSpPr/>
          <p:nvPr/>
        </p:nvSpPr>
        <p:spPr>
          <a:xfrm>
            <a:off x="722376" y="972000"/>
            <a:ext cx="10753344" cy="5390134"/>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本题考查分析作品的体裁特征的能力。从相关剧情“在外省的一个小城中</a:t>
            </a:r>
            <a:r>
              <a:rPr lang="en-US" altLang="zh-CN" sz="2000" b="0" i="0">
                <a:solidFill>
                  <a:srgbClr val="000000"/>
                </a:solidFill>
                <a:latin typeface="微软雅黑" pitchFamily="34" charset="0"/>
                <a:ea typeface="微软雅黑" pitchFamily="34" charset="-122"/>
                <a:cs typeface="微软雅黑" pitchFamily="34" charset="-120"/>
              </a:rPr>
              <a:t>，钦差大臣微服</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私访的消息引起了市长和其他官员的惊慌混乱</a:t>
            </a:r>
            <a:r>
              <a:rPr lang="en-US" altLang="zh-CN" sz="2000" b="0" i="0" dirty="0">
                <a:solidFill>
                  <a:srgbClr val="000000"/>
                </a:solidFill>
                <a:latin typeface="微软雅黑" pitchFamily="34" charset="0"/>
                <a:ea typeface="微软雅黑" pitchFamily="34" charset="-122"/>
                <a:cs typeface="微软雅黑" pitchFamily="34" charset="-120"/>
              </a:rPr>
              <a:t>”中可以看出</a:t>
            </a:r>
            <a:r>
              <a:rPr lang="en-US" altLang="zh-CN" sz="2000" b="0" i="0">
                <a:solidFill>
                  <a:srgbClr val="000000"/>
                </a:solidFill>
                <a:latin typeface="微软雅黑" pitchFamily="34" charset="0"/>
                <a:ea typeface="微软雅黑" pitchFamily="34" charset="-122"/>
                <a:cs typeface="微软雅黑" pitchFamily="34" charset="-120"/>
              </a:rPr>
              <a:t>，传言中即将到来微服私访的钦差大</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臣引起了这些官员的慌乱</a:t>
            </a:r>
            <a:r>
              <a:rPr lang="en-US" altLang="zh-CN" sz="2000" b="0" i="0" dirty="0">
                <a:solidFill>
                  <a:srgbClr val="000000"/>
                </a:solidFill>
                <a:latin typeface="微软雅黑" pitchFamily="34" charset="0"/>
                <a:ea typeface="微软雅黑" pitchFamily="34" charset="-122"/>
                <a:cs typeface="微软雅黑" pitchFamily="34" charset="-120"/>
              </a:rPr>
              <a:t>，他们害怕自己渎职、贪污等行为被发现</a:t>
            </a:r>
            <a:r>
              <a:rPr lang="en-US" altLang="zh-CN" sz="2000" b="0" i="0">
                <a:solidFill>
                  <a:srgbClr val="000000"/>
                </a:solidFill>
                <a:latin typeface="微软雅黑" pitchFamily="34" charset="0"/>
                <a:ea typeface="微软雅黑" pitchFamily="34" charset="-122"/>
                <a:cs typeface="微软雅黑" pitchFamily="34" charset="-120"/>
              </a:rPr>
              <a:t>，因此第一个戏剧冲突是以市</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长为代表的贪污渎职</a:t>
            </a:r>
            <a:r>
              <a:rPr lang="en-US" altLang="zh-CN" sz="2000" b="0" i="0" dirty="0">
                <a:solidFill>
                  <a:srgbClr val="000000"/>
                </a:solidFill>
                <a:latin typeface="微软雅黑" pitchFamily="34" charset="0"/>
                <a:ea typeface="微软雅黑" pitchFamily="34" charset="-122"/>
                <a:cs typeface="微软雅黑" pitchFamily="34" charset="-120"/>
              </a:rPr>
              <a:t>、阿谀奉承的官员们与即将到来的钦差大臣之间的矛盾冲突</a:t>
            </a:r>
            <a:r>
              <a:rPr lang="en-US" altLang="zh-CN" sz="2000" b="0" i="0">
                <a:solidFill>
                  <a:srgbClr val="000000"/>
                </a:solidFill>
                <a:latin typeface="微软雅黑" pitchFamily="34" charset="0"/>
                <a:ea typeface="微软雅黑" pitchFamily="34" charset="-122"/>
                <a:cs typeface="微软雅黑" pitchFamily="34" charset="-120"/>
              </a:rPr>
              <a:t>。第二个戏剧冲</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突是市长内心的矛盾冲突</a:t>
            </a:r>
            <a:r>
              <a:rPr lang="en-US" altLang="zh-CN" sz="2000" b="0" i="0" dirty="0">
                <a:solidFill>
                  <a:srgbClr val="000000"/>
                </a:solidFill>
                <a:latin typeface="微软雅黑" pitchFamily="34" charset="0"/>
                <a:ea typeface="微软雅黑" pitchFamily="34" charset="-122"/>
                <a:cs typeface="微软雅黑" pitchFamily="34" charset="-120"/>
              </a:rPr>
              <a:t>。从安得烈给市长的信中“弟知吾兄与世人相同，亦有小过</a:t>
            </a:r>
            <a:r>
              <a:rPr lang="en-US" altLang="zh-CN" sz="2000" b="0" i="0">
                <a:solidFill>
                  <a:srgbClr val="000000"/>
                </a:solidFill>
                <a:latin typeface="微软雅黑" pitchFamily="34" charset="0"/>
                <a:ea typeface="微软雅黑" pitchFamily="34" charset="-122"/>
                <a:cs typeface="微软雅黑" pitchFamily="34" charset="-120"/>
              </a:rPr>
              <a:t>，盖因吾兄</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系聪明人也</a:t>
            </a:r>
            <a:r>
              <a:rPr lang="en-US" altLang="zh-CN" sz="2000" b="0" i="0" dirty="0">
                <a:solidFill>
                  <a:srgbClr val="000000"/>
                </a:solidFill>
                <a:latin typeface="微软雅黑" pitchFamily="34" charset="0"/>
                <a:ea typeface="微软雅黑" pitchFamily="34" charset="-122"/>
                <a:cs typeface="微软雅黑" pitchFamily="34" charset="-120"/>
              </a:rPr>
              <a:t>，凡财物到手，均不欲其有所遗漏</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”可知，市长很贪婪</a:t>
            </a:r>
            <a:r>
              <a:rPr lang="en-US" altLang="zh-CN" sz="2000" b="0" i="0">
                <a:solidFill>
                  <a:srgbClr val="000000"/>
                </a:solidFill>
                <a:latin typeface="微软雅黑" pitchFamily="34" charset="0"/>
                <a:ea typeface="微软雅黑" pitchFamily="34" charset="-122"/>
                <a:cs typeface="微软雅黑" pitchFamily="34" charset="-120"/>
              </a:rPr>
              <a:t>，也有其他方面的所谓</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小过”，所以他对钦差大臣即将来微服私访而感到不安；另一方面他又认为</a:t>
            </a:r>
            <a:r>
              <a:rPr lang="en-US" altLang="zh-CN" sz="2000" b="0" i="0">
                <a:solidFill>
                  <a:srgbClr val="000000"/>
                </a:solidFill>
                <a:latin typeface="微软雅黑" pitchFamily="34" charset="0"/>
                <a:ea typeface="微软雅黑" pitchFamily="34" charset="-122"/>
                <a:cs typeface="微软雅黑" pitchFamily="34" charset="-120"/>
              </a:rPr>
              <a:t>“没有一点罪恶的</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人连一个也没有</a:t>
            </a:r>
            <a:r>
              <a:rPr lang="en-US" altLang="zh-CN" sz="2000" b="0" i="0" dirty="0">
                <a:solidFill>
                  <a:srgbClr val="000000"/>
                </a:solidFill>
                <a:latin typeface="微软雅黑" pitchFamily="34" charset="0"/>
                <a:ea typeface="微软雅黑" pitchFamily="34" charset="-122"/>
                <a:cs typeface="微软雅黑" pitchFamily="34" charset="-120"/>
              </a:rPr>
              <a:t>”，人是不可能没有一点罪过的，他承认自己有一些小过</a:t>
            </a:r>
            <a:r>
              <a:rPr lang="en-US" altLang="zh-CN" sz="2000" b="0" i="0">
                <a:solidFill>
                  <a:srgbClr val="000000"/>
                </a:solidFill>
                <a:latin typeface="微软雅黑" pitchFamily="34" charset="0"/>
                <a:ea typeface="微软雅黑" pitchFamily="34" charset="-122"/>
                <a:cs typeface="微软雅黑" pitchFamily="34" charset="-120"/>
              </a:rPr>
              <a:t>。从市长让慈善医院院</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长给病人戴上干净的睡帽</a:t>
            </a:r>
            <a:r>
              <a:rPr lang="en-US" altLang="zh-CN" sz="2000" b="0" i="0" dirty="0">
                <a:solidFill>
                  <a:srgbClr val="000000"/>
                </a:solidFill>
                <a:latin typeface="微软雅黑" pitchFamily="34" charset="0"/>
                <a:ea typeface="微软雅黑" pitchFamily="34" charset="-122"/>
                <a:cs typeface="微软雅黑" pitchFamily="34" charset="-120"/>
              </a:rPr>
              <a:t>，在床上挂上牌子，别让病人抽烟草等可以看出</a:t>
            </a:r>
            <a:r>
              <a:rPr lang="en-US" altLang="zh-CN" sz="2000" b="0" i="0">
                <a:solidFill>
                  <a:srgbClr val="000000"/>
                </a:solidFill>
                <a:latin typeface="微软雅黑" pitchFamily="34" charset="0"/>
                <a:ea typeface="微软雅黑" pitchFamily="34" charset="-122"/>
                <a:cs typeface="微软雅黑" pitchFamily="34" charset="-120"/>
              </a:rPr>
              <a:t>，这位院长根本不管理</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医院</a:t>
            </a:r>
            <a:r>
              <a:rPr lang="en-US" altLang="zh-CN" sz="2000" b="0" i="0" dirty="0">
                <a:solidFill>
                  <a:srgbClr val="000000"/>
                </a:solidFill>
                <a:latin typeface="微软雅黑" pitchFamily="34" charset="0"/>
                <a:ea typeface="微软雅黑" pitchFamily="34" charset="-122"/>
                <a:cs typeface="微软雅黑" pitchFamily="34" charset="-120"/>
              </a:rPr>
              <a:t>，对待病人完全不在意，而且他还说“我们不用贵重药品。人是单纯的东西：</a:t>
            </a:r>
            <a:r>
              <a:rPr lang="en-US" altLang="zh-CN" sz="2000" b="0" i="0">
                <a:solidFill>
                  <a:srgbClr val="000000"/>
                </a:solidFill>
                <a:latin typeface="微软雅黑" pitchFamily="34" charset="0"/>
                <a:ea typeface="微软雅黑" pitchFamily="34" charset="-122"/>
                <a:cs typeface="微软雅黑" pitchFamily="34" charset="-120"/>
              </a:rPr>
              <a:t>如果他要死，</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他就会死</a:t>
            </a:r>
            <a:r>
              <a:rPr lang="en-US" altLang="zh-CN" sz="2000" b="0" i="0" dirty="0">
                <a:solidFill>
                  <a:srgbClr val="000000"/>
                </a:solidFill>
                <a:latin typeface="微软雅黑" pitchFamily="34" charset="0"/>
                <a:ea typeface="微软雅黑" pitchFamily="34" charset="-122"/>
                <a:cs typeface="微软雅黑" pitchFamily="34" charset="-120"/>
              </a:rPr>
              <a:t>；如果他要好，他就会好”，这完全是让病人自生自灭；而法官则不关心工作</a:t>
            </a:r>
            <a:r>
              <a:rPr lang="en-US" altLang="zh-CN" sz="2000" b="0" i="0">
                <a:solidFill>
                  <a:srgbClr val="000000"/>
                </a:solidFill>
                <a:latin typeface="微软雅黑" pitchFamily="34" charset="0"/>
                <a:ea typeface="微软雅黑" pitchFamily="34" charset="-122"/>
                <a:cs typeface="微软雅黑" pitchFamily="34" charset="-120"/>
              </a:rPr>
              <a:t>，允许法</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警养鹅</a:t>
            </a:r>
            <a:r>
              <a:rPr lang="en-US" altLang="zh-CN" sz="2000" b="0" i="0" dirty="0">
                <a:solidFill>
                  <a:srgbClr val="000000"/>
                </a:solidFill>
                <a:latin typeface="微软雅黑" pitchFamily="34" charset="0"/>
                <a:ea typeface="微软雅黑" pitchFamily="34" charset="-122"/>
                <a:cs typeface="微软雅黑" pitchFamily="34" charset="-120"/>
              </a:rPr>
              <a:t>，自己甚至可能在工作期间外出打猎，而且公开承认自己受贿。总之</a:t>
            </a:r>
            <a:r>
              <a:rPr lang="en-US" altLang="zh-CN" sz="2000" b="0" i="0">
                <a:solidFill>
                  <a:srgbClr val="000000"/>
                </a:solidFill>
                <a:latin typeface="微软雅黑" pitchFamily="34" charset="0"/>
                <a:ea typeface="微软雅黑" pitchFamily="34" charset="-122"/>
                <a:cs typeface="微软雅黑" pitchFamily="34" charset="-120"/>
              </a:rPr>
              <a:t>，可以看出下层人民</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与各级官吏贪污成风</a:t>
            </a:r>
            <a:r>
              <a:rPr lang="en-US" altLang="zh-CN" sz="2000" b="0" i="0" dirty="0">
                <a:solidFill>
                  <a:srgbClr val="000000"/>
                </a:solidFill>
                <a:latin typeface="微软雅黑" pitchFamily="34" charset="0"/>
                <a:ea typeface="微软雅黑" pitchFamily="34" charset="-122"/>
                <a:cs typeface="微软雅黑" pitchFamily="34" charset="-120"/>
              </a:rPr>
              <a:t>、阿谀奉承、热衷私事、渎于职守的社会现实之间的矛盾冲突。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5_AS.26_2#bb1816a4d?vop=1&amp;pid=7f9619888&amp;color=0,0,0&amp;mp=1&amp;vtp=1&amp;bt=1&amp;bbb=1&amp;hb=1"/>
          <p:cNvSpPr/>
          <p:nvPr/>
        </p:nvSpPr>
        <p:spPr>
          <a:xfrm>
            <a:off x="722376" y="972000"/>
            <a:ext cx="10753344" cy="2710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分析戏剧冲突的方法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从戏剧情节入手把握冲突。戏剧的情节主线就是贯串全剧的主要矛盾冲突。</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从人物关系入手把握冲突。梳理戏剧中的主要人物、次要人物，把握人物之间的利害关系。</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从人物自身的心理矛盾入手把握冲突。</a:t>
            </a:r>
            <a:r>
              <a:rPr lang="en-US" altLang="zh-CN" sz="2000" b="0" i="0">
                <a:solidFill>
                  <a:srgbClr val="000000"/>
                </a:solidFill>
                <a:latin typeface="微软雅黑" pitchFamily="34" charset="0"/>
                <a:ea typeface="微软雅黑" pitchFamily="34" charset="-122"/>
                <a:cs typeface="微软雅黑" pitchFamily="34" charset="-120"/>
              </a:rPr>
              <a:t>戏剧中人物的内心冲突往往使人处于两难的境地，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从此入手易抓住戏剧的主要矛盾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《狂K重点》P45</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2_BD#5b1641704.fixed?pid=6e572567e&amp;color=100,146,38&amp;vtp=1&amp;bbb=1"/>
          <p:cNvSpPr/>
          <p:nvPr/>
        </p:nvSpPr>
        <p:spPr>
          <a:xfrm>
            <a:off x="5522976" y="950976"/>
            <a:ext cx="1435608" cy="1197864"/>
          </a:xfrm>
          <a:prstGeom prst="rect">
            <a:avLst/>
          </a:prstGeom>
          <a:noFill/>
          <a:ln/>
        </p:spPr>
        <p:txBody>
          <a:bodyPr wrap="none" lIns="0" tIns="0" rIns="0" bIns="0" rtlCol="0" anchor="ctr"/>
          <a:lstStyle/>
          <a:p>
            <a:pPr algn="l"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13</a:t>
            </a:r>
            <a:endParaRPr lang="en-US" altLang="zh-CN" sz="7200" dirty="0"/>
          </a:p>
        </p:txBody>
      </p:sp>
      <mc:AlternateContent xmlns:mc="http://schemas.openxmlformats.org/markup-compatibility/2006">
        <mc:Choice xmlns:a14="http://schemas.microsoft.com/office/drawing/2010/main" Requires="a14">
          <p:sp>
            <p:nvSpPr>
              <p:cNvPr id="3" name="C_2_BD#5b1641704.fixed?pid=6e572567e&amp;color=255,255,255&amp;vtp=1&amp;bbb=1&amp;hb=1"/>
              <p:cNvSpPr/>
              <p:nvPr/>
            </p:nvSpPr>
            <p:spPr>
              <a:xfrm>
                <a:off x="301752" y="3712464"/>
                <a:ext cx="11594592" cy="1341120"/>
              </a:xfrm>
              <a:prstGeom prst="rect">
                <a:avLst/>
              </a:prstGeom>
              <a:noFill/>
              <a:ln/>
            </p:spPr>
            <p:txBody>
              <a:bodyPr wrap="none" lIns="0" tIns="0" rIns="0" bIns="0" rtlCol="0" anchor="t"/>
              <a:lstStyle/>
              <a:p>
                <a:pPr algn="ctr" latinLnBrk="1">
                  <a:lnSpc>
                    <a:spcPts val="5300"/>
                  </a:lnSpc>
                </a:pPr>
                <a:r>
                  <a:rPr lang="en-US" altLang="zh-CN" sz="4400" b="1" i="0" dirty="0">
                    <a:solidFill>
                      <a:srgbClr val="FFFFFF"/>
                    </a:solidFill>
                    <a:latin typeface="SimHei" pitchFamily="34" charset="0"/>
                    <a:ea typeface="SimHei" pitchFamily="34" charset="-122"/>
                    <a:cs typeface="SimHei" pitchFamily="34" charset="-120"/>
                  </a:rPr>
                  <a:t>13</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迷娘（之一）</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致大海</a:t>
                </a:r>
                <a:r>
                  <a:rPr lang="en-US" altLang="zh-CN" sz="4400" b="1" i="0" dirty="0">
                    <a:solidFill>
                      <a:srgbClr val="FFFF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自己之歌（节选</a:t>
                </a:r>
                <a:r>
                  <a:rPr lang="en-US" altLang="zh-CN" sz="4400" b="1" i="0">
                    <a:solidFill>
                      <a:srgbClr val="FFFFFF"/>
                    </a:solidFill>
                    <a:latin typeface="SimHei" pitchFamily="34" charset="0"/>
                    <a:ea typeface="SimHei" pitchFamily="34" charset="-122"/>
                    <a:cs typeface="SimHei" pitchFamily="34" charset="-120"/>
                  </a:rPr>
                  <a:t>）</a:t>
                </a:r>
                <a:r>
                  <a:rPr lang="en-US" altLang="zh-CN" sz="4400" b="1" i="0">
                    <a:solidFill>
                      <a:srgbClr val="FFFFFF"/>
                    </a:solidFill>
                    <a:latin typeface="SimSun" pitchFamily="34" charset="0"/>
                    <a:ea typeface="SimSun" pitchFamily="34" charset="-122"/>
                    <a:cs typeface="SimSun" pitchFamily="34" charset="-120"/>
                  </a:rPr>
                  <a:t> </a:t>
                </a:r>
              </a:p>
              <a:p>
                <a:pPr algn="ctr" latinLnBrk="1">
                  <a:lnSpc>
                    <a:spcPts val="5400"/>
                  </a:lnSpc>
                </a:pP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树和天空</a:t>
                </a:r>
                <a:endParaRPr lang="en-US" altLang="zh-CN" sz="4400" dirty="0"/>
              </a:p>
            </p:txBody>
          </p:sp>
        </mc:Choice>
        <mc:Fallback>
          <p:sp>
            <p:nvSpPr>
              <p:cNvPr id="3" name="C_2_BD#5b1641704.fixed?pid=6e572567e&amp;color=255,255,255&amp;vtp=1&amp;bbb=1&amp;hb=1"/>
              <p:cNvSpPr>
                <a:spLocks noRot="1" noChangeAspect="1" noMove="1" noResize="1" noEditPoints="1" noAdjustHandles="1" noChangeArrowheads="1" noChangeShapeType="1" noTextEdit="1"/>
              </p:cNvSpPr>
              <p:nvPr/>
            </p:nvSpPr>
            <p:spPr>
              <a:xfrm>
                <a:off x="301752" y="3712464"/>
                <a:ext cx="11594592" cy="1341120"/>
              </a:xfrm>
              <a:prstGeom prst="rect">
                <a:avLst/>
              </a:prstGeom>
              <a:blipFill>
                <a:blip r:embed="rId3"/>
                <a:stretch>
                  <a:fillRect l="-2261" t="-17727" b="-20909"/>
                </a:stretch>
              </a:blipFill>
              <a:ln/>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P_4_BD#fe327d9d4?pid=09122610b&amp;color=0,0,0&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27372"/>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fe327d9d4?pid=09122610b&amp;color=0,0,0&amp;vtp=1&amp;bt=1&amp;bbb=1"/>
          <p:cNvSpPr/>
          <p:nvPr/>
        </p:nvSpPr>
        <p:spPr>
          <a:xfrm>
            <a:off x="722377" y="972000"/>
            <a:ext cx="10749630" cy="385953"/>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fe327d9d4?pid=09122610b&amp;color=0,0,0&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04385"/>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27_1#5a9a480ed?pid=09122610b&amp;color=0,0,0&amp;vtp=1&amp;bbb=1&amp;hb=1"/>
          <p:cNvSpPr/>
          <p:nvPr/>
        </p:nvSpPr>
        <p:spPr>
          <a:xfrm>
            <a:off x="722376" y="1415611"/>
            <a:ext cx="10753344" cy="4889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[四川成都石室中学2025模拟]</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所谓心理韧性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就是面对困境时个体所具备的心理适应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调节和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的能力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反弹力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的大小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尤能反映一个人心理韧性的强弱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巴顿将军曾说过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衡量一个人成功</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的标志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不是看他登到顶峰的高度</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而是看他跌到谷底的</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反弹力</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心理韧性关乎个人生活的方方面面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不断提升心理韧性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你才能成为生活的强者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从而实</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现创造美好生活的梦想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乐观向上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是心理韧性强的鲜明特征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人的生命之旅的一个又一个站台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无不是悲欢相续</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忧乐交融的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具有乐观向上的心理品质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生命中快乐的时光会逐渐增加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忧伤悲哀的阴影会随之</a:t>
            </a:r>
          </a:p>
          <a:p>
            <a:pPr latinLnBrk="1">
              <a:lnSpc>
                <a:spcPts val="3500"/>
              </a:lnSpc>
            </a:pPr>
            <a:r>
              <a:rPr lang="en-US" altLang="zh-CN" sz="2000" b="0" i="0" u="sng">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前进的路上会闪铄希望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乐观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源于内心的知足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坦然于人生的不完美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满足于生活中的小</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确幸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不在得与失的纠缠中磋跎岁月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不在进与退的纠结中浪费时光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就可以把每天的日子过得</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充盈而快乐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7_1#5a9a480ed?pid=09122610b&amp;color=0,0,0&amp;vtp=1&amp;bbb=1&amp;hb=1">
            <a:extLst>
              <a:ext uri="{FF2B5EF4-FFF2-40B4-BE49-F238E27FC236}">
                <a16:creationId xmlns:a16="http://schemas.microsoft.com/office/drawing/2014/main" id="{2567BA84-B529-E3FD-9C3C-8DE89A91AEF6}"/>
              </a:ext>
            </a:extLst>
          </p:cNvPr>
          <p:cNvSpPr/>
          <p:nvPr/>
        </p:nvSpPr>
        <p:spPr>
          <a:xfrm>
            <a:off x="722376" y="972000"/>
            <a:ext cx="10753344" cy="49833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拥有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成长思维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是心理韧性强的重要标志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相对于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固定思维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拥有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成长思维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不回避人生的挑战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直面生活中的困境和挫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坦然地与压力共存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积极地应对环境变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从而使人在抗挫与解困中获得更快的成长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a:t>
            </a:r>
            <a:r>
              <a:rPr lang="en-US" altLang="zh-CN" sz="2000" b="0" i="0" u="sng" dirty="0">
                <a:solidFill>
                  <a:srgbClr val="000000"/>
                </a:solidFill>
                <a:latin typeface="微软雅黑" pitchFamily="34" charset="0"/>
                <a:ea typeface="楷体" pitchFamily="34" charset="-122"/>
                <a:cs typeface="微软雅黑" pitchFamily="34" charset="-120"/>
              </a:rPr>
              <a:t>生活海洋</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有汹涌波涛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有湍急水流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危礁险滩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一帆风顺是不可能的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有了直面挫折的成长思维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就会对成败得失看得透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想得开</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放得下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在收放自如中与自己和谐相处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楷体" pitchFamily="34" charset="-122"/>
                <a:cs typeface="微软雅黑" pitchFamily="34" charset="-120"/>
              </a:rPr>
              <a:t>在日常生活中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每个人都会有快乐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满足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郁闷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烦躁的时候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这些积极的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消极的情绪</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每天都会产生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关键在于能否妥善管理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发泄情绪是一种本能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管理好情绪则是一种本事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过度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的情绪反应会害己伤人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而适度的情绪表达则有益于身心健康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一句看似粗鲁的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滚一边去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心情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可以让你很快释怀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心理韧性不强的人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遇到失利时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习惯归因于非自身因素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怨天尤人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喜欢与他人比较</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十分在意别人的眼色和评价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常常别人的一个眼神就让他</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消耗了自己的心智资源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4_BD.27_1#5a9a480ed?pid=09122610b&amp;color=0,0,0&amp;vtp=1&amp;bbb=1&amp;hb=1&amp;zzd= 2">
            <a:extLst>
              <a:ext uri="{FF2B5EF4-FFF2-40B4-BE49-F238E27FC236}">
                <a16:creationId xmlns:a16="http://schemas.microsoft.com/office/drawing/2014/main" id="{6371130C-F35B-CC31-1CED-D4B64DD7EDDD}"/>
              </a:ext>
            </a:extLst>
          </p:cNvPr>
          <p:cNvSpPr/>
          <p:nvPr/>
        </p:nvSpPr>
        <p:spPr>
          <a:xfrm>
            <a:off x="6164358" y="18991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0189716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5_BD.28_1#adfd4cd7b?sp=1&amp;pid=5a9a480ed&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1.请在文中横线处填上恰当的成语，并在□处给加点字注音。（3</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a:t>
            </a:r>
            <a:endParaRPr lang="en-US" altLang="zh-CN" sz="2000" dirty="0"/>
          </a:p>
        </p:txBody>
      </p:sp>
      <p:sp>
        <p:nvSpPr>
          <p:cNvPr id="4" name="QB_5_AN.29_1#adfd4cd7b.blank?pid=5a9a480ed&amp;color=0,0,0&amp;vpa=7&amp;vtp=1&amp;bbb=1&amp;hb=1"/>
          <p:cNvSpPr/>
          <p:nvPr/>
        </p:nvSpPr>
        <p:spPr>
          <a:xfrm>
            <a:off x="722376" y="13911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【示例】A烟消云散</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B黯然神伤（每处1分，如有符合语境的其他成语，也可给分）</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（注音</a:t>
            </a:r>
            <a:r>
              <a:rPr lang="en-US" altLang="zh-CN" sz="2000" b="1" i="0">
                <a:solidFill>
                  <a:srgbClr val="00B050"/>
                </a:solidFill>
                <a:latin typeface="微软雅黑" pitchFamily="34" charset="0"/>
                <a:ea typeface="微软雅黑" pitchFamily="34" charset="-122"/>
                <a:cs typeface="微软雅黑" pitchFamily="34" charset="-120"/>
              </a:rPr>
              <a:t>）cuò</a:t>
            </a:r>
            <a:r>
              <a:rPr lang="en-US" altLang="zh-CN" sz="2000" b="1" i="0" dirty="0">
                <a:solidFill>
                  <a:srgbClr val="00B050"/>
                </a:solidFill>
                <a:latin typeface="微软雅黑" pitchFamily="34" charset="0"/>
                <a:ea typeface="微软雅黑" pitchFamily="34" charset="-122"/>
                <a:cs typeface="微软雅黑" pitchFamily="34" charset="-120"/>
              </a:rPr>
              <a:t>（1分）</a:t>
            </a:r>
            <a:endParaRPr lang="en-US" altLang="zh-CN" sz="2000" dirty="0"/>
          </a:p>
        </p:txBody>
      </p:sp>
      <p:sp>
        <p:nvSpPr>
          <p:cNvPr id="5" name="QB_5_AS.30_1#adfd4cd7b?vop=1&amp;pid=5a9a480ed&amp;color=0,0,0&amp;vtp=1&amp;bbb=1&amp;hb=1"/>
          <p:cNvSpPr/>
          <p:nvPr/>
        </p:nvSpPr>
        <p:spPr>
          <a:xfrm>
            <a:off x="722376" y="23797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本题考查识记现代汉语普通话常用字的字音和正确使用词语（包括熟语）的能力。A</a:t>
            </a:r>
            <a:r>
              <a:rPr lang="en-US" altLang="zh-CN" sz="2000" b="0" i="0">
                <a:solidFill>
                  <a:srgbClr val="000000"/>
                </a:solidFill>
                <a:latin typeface="微软雅黑" pitchFamily="34" charset="0"/>
                <a:ea typeface="微软雅黑" pitchFamily="34" charset="-122"/>
                <a:cs typeface="微软雅黑" pitchFamily="34" charset="-120"/>
              </a:rPr>
              <a:t>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由前文</a:t>
            </a:r>
            <a:r>
              <a:rPr lang="en-US" altLang="zh-CN" sz="2000" b="0" i="0" dirty="0">
                <a:solidFill>
                  <a:srgbClr val="000000"/>
                </a:solidFill>
                <a:latin typeface="微软雅黑" pitchFamily="34" charset="0"/>
                <a:ea typeface="微软雅黑" pitchFamily="34" charset="-122"/>
                <a:cs typeface="微软雅黑" pitchFamily="34" charset="-120"/>
              </a:rPr>
              <a:t>“生命中快乐的时光会逐渐增加”可知，</a:t>
            </a:r>
            <a:r>
              <a:rPr lang="en-US" altLang="zh-CN" sz="2000" b="0" i="0">
                <a:solidFill>
                  <a:srgbClr val="000000"/>
                </a:solidFill>
                <a:latin typeface="微软雅黑" pitchFamily="34" charset="0"/>
                <a:ea typeface="微软雅黑" pitchFamily="34" charset="-122"/>
                <a:cs typeface="微软雅黑" pitchFamily="34" charset="-120"/>
              </a:rPr>
              <a:t>此处应填表示忧伤悲哀的阴影消失意思的成语，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故可填</a:t>
            </a:r>
            <a:r>
              <a:rPr lang="en-US" altLang="zh-CN" sz="2000" b="0" i="0" dirty="0">
                <a:solidFill>
                  <a:srgbClr val="000000"/>
                </a:solidFill>
                <a:latin typeface="微软雅黑" pitchFamily="34" charset="0"/>
                <a:ea typeface="微软雅黑" pitchFamily="34" charset="-122"/>
                <a:cs typeface="微软雅黑" pitchFamily="34" charset="-120"/>
              </a:rPr>
              <a:t>“烟消云散”之类的成语。B处，由“十分在意别人的眼色和评价</a:t>
            </a:r>
            <a:r>
              <a:rPr lang="en-US" altLang="zh-CN" sz="2000" b="0" i="0">
                <a:solidFill>
                  <a:srgbClr val="000000"/>
                </a:solidFill>
                <a:latin typeface="微软雅黑" pitchFamily="34" charset="0"/>
                <a:ea typeface="微软雅黑" pitchFamily="34" charset="-122"/>
                <a:cs typeface="微软雅黑" pitchFamily="34" charset="-120"/>
              </a:rPr>
              <a:t>，常常别人的一个眼神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就让他</a:t>
            </a:r>
            <a:r>
              <a:rPr lang="en-US" altLang="zh-CN" sz="2000" b="0" i="0" dirty="0">
                <a:solidFill>
                  <a:srgbClr val="000000"/>
                </a:solidFill>
                <a:latin typeface="微软雅黑" pitchFamily="34" charset="0"/>
                <a:ea typeface="微软雅黑" pitchFamily="34" charset="-122"/>
                <a:cs typeface="微软雅黑" pitchFamily="34" charset="-120"/>
              </a:rPr>
              <a:t>”“消耗了自己的心智资源”可知，此处应填形容人因别人的态度而情绪低落的成语</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可填</a:t>
            </a:r>
            <a:r>
              <a:rPr lang="en-US" altLang="zh-CN" sz="2000" b="0" i="0" dirty="0">
                <a:solidFill>
                  <a:srgbClr val="000000"/>
                </a:solidFill>
                <a:latin typeface="微软雅黑" pitchFamily="34" charset="0"/>
                <a:ea typeface="微软雅黑" pitchFamily="34" charset="-122"/>
                <a:cs typeface="微软雅黑" pitchFamily="34" charset="-120"/>
              </a:rPr>
              <a:t>“黯然神伤”之类的成语。“挫”的读音是“cuò”。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5_AS.30_2#adfd4cd7b?vop=1&amp;pid=5a9a480ed&amp;color=0,0,0&amp;mp=1&amp;vtp=1&amp;bt=1&amp;bb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烟消云散</a:t>
            </a:r>
            <a:r>
              <a:rPr lang="en-US" altLang="zh-CN" sz="2000" b="0" i="0" dirty="0">
                <a:solidFill>
                  <a:srgbClr val="000000"/>
                </a:solidFill>
                <a:latin typeface="微软雅黑" pitchFamily="34" charset="0"/>
                <a:ea typeface="微软雅黑" pitchFamily="34" charset="-122"/>
                <a:cs typeface="微软雅黑" pitchFamily="34" charset="-120"/>
              </a:rPr>
              <a:t>：形容事物消失净尽。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黯然神伤</a:t>
            </a:r>
            <a:r>
              <a:rPr lang="en-US" altLang="zh-CN" sz="2000" b="0" i="0" dirty="0">
                <a:solidFill>
                  <a:srgbClr val="000000"/>
                </a:solidFill>
                <a:latin typeface="微软雅黑" pitchFamily="34" charset="0"/>
                <a:ea typeface="微软雅黑" pitchFamily="34" charset="-122"/>
                <a:cs typeface="微软雅黑" pitchFamily="34" charset="-120"/>
              </a:rPr>
              <a:t>：形容因失意、沮丧而伤感。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5_BD.31_1#bfffdbce9?sp=1&amp;pid=5a9a480ed&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2.文中第③段有两处错别字，请将其找出并加以改正。（2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a:t>
            </a:r>
            <a:endParaRPr lang="en-US" altLang="zh-CN" sz="2000" dirty="0"/>
          </a:p>
        </p:txBody>
      </p:sp>
      <p:sp>
        <p:nvSpPr>
          <p:cNvPr id="4" name="QB_5_AN.32_1#bfffdbce9.blank?pid=5a9a480ed&amp;color=0,0,0&amp;vpa=8&amp;vtp=1&amp;bbb=1"/>
          <p:cNvSpPr/>
          <p:nvPr/>
        </p:nvSpPr>
        <p:spPr>
          <a:xfrm>
            <a:off x="757301" y="1372050"/>
            <a:ext cx="9739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①“闪铄”的“铄”应改为“烁”；②“磋跎”的“磋”应改为“蹉”。（每处1分）</a:t>
            </a:r>
            <a:endParaRPr lang="en-US" altLang="zh-CN" sz="2000" dirty="0"/>
          </a:p>
        </p:txBody>
      </p:sp>
      <p:sp>
        <p:nvSpPr>
          <p:cNvPr id="5" name="QB_5_AS.33_1#bfffdbce9?vop=1&amp;pid=5a9a480ed&amp;color=0,0,0&amp;vtp=1&amp;bbb=1&amp;hb=1"/>
          <p:cNvSpPr/>
          <p:nvPr/>
        </p:nvSpPr>
        <p:spPr>
          <a:xfrm>
            <a:off x="722376" y="192259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本题考查识记并正确书写现代常用规范汉字的能力。“闪铄”应写作“闪烁”，指（</a:t>
            </a:r>
            <a:r>
              <a:rPr lang="en-US" altLang="zh-CN" sz="2000" b="0" i="0">
                <a:solidFill>
                  <a:srgbClr val="000000"/>
                </a:solidFill>
                <a:latin typeface="微软雅黑" pitchFamily="34" charset="0"/>
                <a:ea typeface="微软雅黑" pitchFamily="34" charset="-122"/>
                <a:cs typeface="微软雅黑" pitchFamily="34" charset="-120"/>
              </a:rPr>
              <a:t>光亮）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动摇不定</a:t>
            </a:r>
            <a:r>
              <a:rPr lang="en-US" altLang="zh-CN" sz="2000" b="0" i="0" dirty="0">
                <a:solidFill>
                  <a:srgbClr val="000000"/>
                </a:solidFill>
                <a:latin typeface="微软雅黑" pitchFamily="34" charset="0"/>
                <a:ea typeface="微软雅黑" pitchFamily="34" charset="-122"/>
                <a:cs typeface="微软雅黑" pitchFamily="34" charset="-120"/>
              </a:rPr>
              <a:t>、忽明忽暗。“磋跎”应写作“蹉跎”，指光阴白白地过去。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e297e2543.fixed?pid=6e572567e&amp;color=100,146,38&amp;vtp=1&amp;bbb=1"/>
          <p:cNvSpPr/>
          <p:nvPr/>
        </p:nvSpPr>
        <p:spPr>
          <a:xfrm>
            <a:off x="5522976" y="950976"/>
            <a:ext cx="1435608" cy="1197864"/>
          </a:xfrm>
          <a:prstGeom prst="rect">
            <a:avLst/>
          </a:prstGeom>
          <a:noFill/>
          <a:ln/>
        </p:spPr>
        <p:txBody>
          <a:bodyPr wrap="none" lIns="0" tIns="0" rIns="0" bIns="0" rtlCol="0" anchor="ctr"/>
          <a:lstStyle/>
          <a:p>
            <a:pPr algn="l"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12</a:t>
            </a:r>
            <a:endParaRPr lang="en-US" altLang="zh-CN" sz="7200" dirty="0"/>
          </a:p>
        </p:txBody>
      </p:sp>
      <p:sp>
        <p:nvSpPr>
          <p:cNvPr id="3" name="C_2_BD#e297e2543.fixed?pid=6e572567e&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12</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玩偶之家（节选）</a:t>
            </a:r>
            <a:endParaRPr lang="en-US" altLang="zh-CN" sz="4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4_1#a89248784?pid=5a9a480e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3.下列选项与文中第④段画横线的“生活海洋”短语类型不相同的一项是（3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a89248784.bracket?pid=5a9a480ed&amp;color=0,0,0&amp;vpa=9&amp;vtp=1"/>
          <p:cNvSpPr/>
          <p:nvPr/>
        </p:nvSpPr>
        <p:spPr>
          <a:xfrm>
            <a:off x="991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4_2#a89248784.choices?pid=5a9a480ed&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.心灵花园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B.非常清楚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C.雨滴欢舞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.深度求索</a:t>
            </a:r>
            <a:endParaRPr lang="en-US" altLang="zh-CN" sz="2000" dirty="0"/>
          </a:p>
        </p:txBody>
      </p:sp>
      <p:sp>
        <p:nvSpPr>
          <p:cNvPr id="5" name="QC_5_AS.36_1#a89248784?vop=1&amp;pid=5a9a480ed&amp;color=0,0,0&amp;vtp=1&amp;bbb=1&amp;hb=1"/>
          <p:cNvSpPr/>
          <p:nvPr/>
        </p:nvSpPr>
        <p:spPr>
          <a:xfrm>
            <a:off x="722376" y="193941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本题考查正确使用词语（包括熟语）的能力。“生活海洋”这一短语中“生活”修饰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洋</a:t>
            </a:r>
            <a:r>
              <a:rPr lang="en-US" altLang="zh-CN" sz="2000" b="0" i="0" dirty="0">
                <a:solidFill>
                  <a:srgbClr val="000000"/>
                </a:solidFill>
                <a:latin typeface="微软雅黑" pitchFamily="34" charset="0"/>
                <a:ea typeface="微软雅黑" pitchFamily="34" charset="-122"/>
                <a:cs typeface="微软雅黑" pitchFamily="34" charset="-120"/>
              </a:rPr>
              <a:t>”，是偏正短语。偏正短语是由修饰语和中心语组成</a:t>
            </a:r>
            <a:r>
              <a:rPr lang="en-US" altLang="zh-CN" sz="2000" b="0" i="0">
                <a:solidFill>
                  <a:srgbClr val="000000"/>
                </a:solidFill>
                <a:latin typeface="微软雅黑" pitchFamily="34" charset="0"/>
                <a:ea typeface="微软雅黑" pitchFamily="34" charset="-122"/>
                <a:cs typeface="微软雅黑" pitchFamily="34" charset="-120"/>
              </a:rPr>
              <a:t>，结构成分之间有修饰与被修饰关系的短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a:t>
            </a:r>
            <a:r>
              <a:rPr lang="en-US" altLang="zh-CN" sz="2000" b="0" i="0" dirty="0">
                <a:solidFill>
                  <a:srgbClr val="000000"/>
                </a:solidFill>
                <a:latin typeface="微软雅黑" pitchFamily="34" charset="0"/>
                <a:ea typeface="微软雅黑" pitchFamily="34" charset="-122"/>
                <a:cs typeface="微软雅黑" pitchFamily="34" charset="-120"/>
              </a:rPr>
              <a:t>。A、B、D项均为偏正短语。C项，“雨滴欢舞”中“雨滴”是主语，“欢舞”是谓语</a:t>
            </a:r>
            <a:r>
              <a:rPr lang="en-US" altLang="zh-CN" sz="2000" b="0" i="0">
                <a:solidFill>
                  <a:srgbClr val="000000"/>
                </a:solidFill>
                <a:latin typeface="微软雅黑" pitchFamily="34" charset="0"/>
                <a:ea typeface="微软雅黑" pitchFamily="34" charset="-122"/>
                <a:cs typeface="微软雅黑" pitchFamily="34" charset="-120"/>
              </a:rPr>
              <a:t>，是主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谓短语</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5_BD.102_1#353f3731f?sp=1&amp;pid=5a9a480e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4.试分析关联词在画波浪线的句子中的作用。（4分）</a:t>
            </a:r>
            <a:endParaRPr lang="en-US" altLang="zh-CN" sz="2000" dirty="0"/>
          </a:p>
        </p:txBody>
      </p:sp>
      <p:sp>
        <p:nvSpPr>
          <p:cNvPr id="3" name="QB_5_BD.102_2#353f3731f?sp=1&amp;pid=5a9a480ed&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104_1#353f3731f?vop=1&amp;pid=5a9a480ed&amp;color=0,0,0&amp;vtp=1&amp;bbb=1&amp;hb=1"/>
          <p:cNvSpPr/>
          <p:nvPr/>
        </p:nvSpPr>
        <p:spPr>
          <a:xfrm>
            <a:off x="722376" y="285306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本题考查正确使用词语（包括熟语）和语言表达准确的能力。“不是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”连接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的前后内容是对衡量成功标准的两种不同看法</a:t>
            </a:r>
            <a:r>
              <a:rPr lang="en-US" altLang="zh-CN" sz="2000" b="0" i="0" dirty="0">
                <a:solidFill>
                  <a:srgbClr val="000000"/>
                </a:solidFill>
                <a:latin typeface="微软雅黑" pitchFamily="34" charset="0"/>
                <a:ea typeface="微软雅黑" pitchFamily="34" charset="-122"/>
                <a:cs typeface="微软雅黑" pitchFamily="34" charset="-120"/>
              </a:rPr>
              <a:t>，二者是并列关系，重点强调后半句</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“看他跌到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谷底的</a:t>
            </a:r>
            <a:r>
              <a:rPr lang="en-US" altLang="zh-CN" sz="2000" b="0" i="0" dirty="0">
                <a:solidFill>
                  <a:srgbClr val="000000"/>
                </a:solidFill>
                <a:latin typeface="微软雅黑" pitchFamily="34" charset="0"/>
                <a:ea typeface="微软雅黑" pitchFamily="34" charset="-122"/>
                <a:cs typeface="微软雅黑" pitchFamily="34" charset="-120"/>
              </a:rPr>
              <a:t>‘反弹力’”，突出了“反弹力”在衡量一个人的成功方面的重要意义。</a:t>
            </a:r>
            <a:endParaRPr lang="en-US" altLang="zh-CN" sz="2200" dirty="0"/>
          </a:p>
        </p:txBody>
      </p:sp>
      <p:sp>
        <p:nvSpPr>
          <p:cNvPr id="5" name="QB_5_AN.103_1#353f3731f?sp=1&amp;pid=5a9a480ed&amp;color=0,0,0&amp;vtp=1&amp;bbb=1&amp;hb=1&amp;hla=1">
            <a:extLst>
              <a:ext uri="{FF2B5EF4-FFF2-40B4-BE49-F238E27FC236}">
                <a16:creationId xmlns:a16="http://schemas.microsoft.com/office/drawing/2014/main" id="{E160ADCC-784A-B8AD-A7A8-12A4EC99361C}"/>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不是</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而是</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”是一组表示并列关系的关联词</a:t>
            </a:r>
            <a:r>
              <a:rPr lang="en-US" altLang="zh-CN" sz="2000" b="1" i="0">
                <a:solidFill>
                  <a:srgbClr val="00B050"/>
                </a:solidFill>
                <a:latin typeface="微软雅黑" pitchFamily="34" charset="0"/>
                <a:ea typeface="微软雅黑" pitchFamily="34" charset="-122"/>
                <a:cs typeface="微软雅黑" pitchFamily="34" charset="-120"/>
              </a:rPr>
              <a:t>，在句中否定了以登到顶峰的高度来衡量成</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功的标准</a:t>
            </a:r>
            <a:r>
              <a:rPr lang="en-US" altLang="zh-CN" sz="2000" b="1" i="0" dirty="0">
                <a:solidFill>
                  <a:srgbClr val="00B050"/>
                </a:solidFill>
                <a:latin typeface="微软雅黑" pitchFamily="34" charset="0"/>
                <a:ea typeface="微软雅黑" pitchFamily="34" charset="-122"/>
                <a:cs typeface="微软雅黑" pitchFamily="34" charset="-120"/>
              </a:rPr>
              <a:t>，肯定了以跌到谷底的“反弹力”来衡量成功的标准，突出强调了“反弹力</a:t>
            </a:r>
            <a:r>
              <a:rPr lang="en-US" altLang="zh-CN" sz="2000" b="1" i="0">
                <a:solidFill>
                  <a:srgbClr val="00B050"/>
                </a:solidFill>
                <a:latin typeface="微软雅黑" pitchFamily="34" charset="0"/>
                <a:ea typeface="微软雅黑" pitchFamily="34" charset="-122"/>
                <a:cs typeface="微软雅黑" pitchFamily="34" charset="-120"/>
              </a:rPr>
              <a:t>”对于衡量</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一个人成功的重要性</a:t>
            </a:r>
            <a:r>
              <a:rPr lang="en-US" altLang="zh-CN" sz="2000" b="1" i="0" dirty="0">
                <a:solidFill>
                  <a:srgbClr val="00B050"/>
                </a:solidFill>
                <a:latin typeface="微软雅黑" pitchFamily="34" charset="0"/>
                <a:ea typeface="微软雅黑" pitchFamily="34" charset="-122"/>
                <a:cs typeface="微软雅黑" pitchFamily="34" charset="-120"/>
              </a:rPr>
              <a:t>。（明确关系1分，作用3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5_BD.102_1#41fc82267?sp=1&amp;pid=5a9a480ed&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5.进入高二以来，小刚的朋友小华时常因压力过大而焦虑</a:t>
            </a:r>
            <a:r>
              <a:rPr lang="en-US" altLang="zh-CN" sz="2000" b="0" i="0">
                <a:solidFill>
                  <a:srgbClr val="000000"/>
                </a:solidFill>
                <a:latin typeface="微软雅黑" pitchFamily="34" charset="0"/>
                <a:ea typeface="微软雅黑" pitchFamily="34" charset="-122"/>
                <a:cs typeface="微软雅黑" pitchFamily="34" charset="-120"/>
              </a:rPr>
              <a:t>，现在请你从提升心理韧性的三个角度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中任选其一</a:t>
            </a:r>
            <a:r>
              <a:rPr lang="en-US" altLang="zh-CN" sz="2000" b="0" i="0" dirty="0">
                <a:solidFill>
                  <a:srgbClr val="000000"/>
                </a:solidFill>
                <a:latin typeface="微软雅黑" pitchFamily="34" charset="0"/>
                <a:ea typeface="微软雅黑" pitchFamily="34" charset="-122"/>
                <a:cs typeface="微软雅黑" pitchFamily="34" charset="-120"/>
              </a:rPr>
              <a:t>，以小刚的身份给小华写一段寄语。要求：角度选择准确，表达流畅得体</a:t>
            </a:r>
            <a:r>
              <a:rPr lang="en-US" altLang="zh-CN" sz="2000" b="0" i="0">
                <a:solidFill>
                  <a:srgbClr val="000000"/>
                </a:solidFill>
                <a:latin typeface="微软雅黑" pitchFamily="34" charset="0"/>
                <a:ea typeface="微软雅黑" pitchFamily="34" charset="-122"/>
                <a:cs typeface="微软雅黑" pitchFamily="34" charset="-120"/>
              </a:rPr>
              <a:t>，使用暗喻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的修辞</a:t>
            </a:r>
            <a:r>
              <a:rPr lang="en-US" altLang="zh-CN" sz="2000" b="0" i="0" dirty="0">
                <a:solidFill>
                  <a:srgbClr val="000000"/>
                </a:solidFill>
                <a:latin typeface="微软雅黑" pitchFamily="34" charset="0"/>
                <a:ea typeface="微软雅黑" pitchFamily="34" charset="-122"/>
                <a:cs typeface="微软雅黑" pitchFamily="34" charset="-120"/>
              </a:rPr>
              <a:t>，不超过60字。（6分）</a:t>
            </a:r>
            <a:endParaRPr lang="en-US" altLang="zh-CN" sz="2000" dirty="0"/>
          </a:p>
        </p:txBody>
      </p:sp>
      <p:sp>
        <p:nvSpPr>
          <p:cNvPr id="3" name="QB_5_BD.102_2#41fc82267?sp=1&amp;pid=5a9a480ed&amp;color=0,0,0&amp;vtp=1&amp;bbb=1&amp;hb=1&amp;hltap=1"/>
          <p:cNvSpPr/>
          <p:nvPr/>
        </p:nvSpPr>
        <p:spPr>
          <a:xfrm>
            <a:off x="722376" y="23400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03_1#41fc82267?sp=1&amp;pid=5a9a480ed&amp;color=0,0,0&amp;vtp=1&amp;bbb=1&amp;hb=1&amp;hla=1">
            <a:extLst>
              <a:ext uri="{FF2B5EF4-FFF2-40B4-BE49-F238E27FC236}">
                <a16:creationId xmlns:a16="http://schemas.microsoft.com/office/drawing/2014/main" id="{19451DD5-C8C4-09D5-2561-ACC5657A09AF}"/>
              </a:ext>
            </a:extLst>
          </p:cNvPr>
          <p:cNvSpPr/>
          <p:nvPr/>
        </p:nvSpPr>
        <p:spPr>
          <a:xfrm>
            <a:off x="722376" y="23146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示例一】乐观向上角度：小华，高三压力虽大，但乐观是驱散阴霾的暖阳。愿你保持乐观</a:t>
            </a:r>
            <a:r>
              <a:rPr lang="en-US" altLang="zh-CN" sz="2000" b="1" i="0">
                <a:solidFill>
                  <a:srgbClr val="00B050"/>
                </a:solidFill>
                <a:latin typeface="微软雅黑" pitchFamily="34" charset="0"/>
                <a:ea typeface="微软雅黑" pitchFamily="34" charset="-122"/>
                <a:cs typeface="微软雅黑" pitchFamily="34" charset="-120"/>
              </a:rPr>
              <a:t>，让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内心充满阳光</a:t>
            </a:r>
            <a:r>
              <a:rPr lang="en-US" altLang="zh-CN" sz="2000" b="1" i="0" dirty="0">
                <a:solidFill>
                  <a:srgbClr val="00B050"/>
                </a:solidFill>
                <a:latin typeface="微软雅黑" pitchFamily="34" charset="0"/>
                <a:ea typeface="微软雅黑" pitchFamily="34" charset="-122"/>
                <a:cs typeface="微软雅黑" pitchFamily="34" charset="-120"/>
              </a:rPr>
              <a:t>，轻松应对挑战。</a:t>
            </a:r>
            <a:endParaRPr lang="en-US" altLang="zh-CN" sz="1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示例二】拥有“成长思维”角度：小华，高三的压力像片荆棘丛，“成长思维</a:t>
            </a:r>
            <a:r>
              <a:rPr lang="en-US" altLang="zh-CN" sz="2000" b="1" i="0">
                <a:solidFill>
                  <a:srgbClr val="00B050"/>
                </a:solidFill>
                <a:latin typeface="微软雅黑" pitchFamily="34" charset="0"/>
                <a:ea typeface="微软雅黑" pitchFamily="34" charset="-122"/>
                <a:cs typeface="微软雅黑" pitchFamily="34" charset="-120"/>
              </a:rPr>
              <a:t>”是那把披荆斩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棘的剑</a:t>
            </a:r>
            <a:r>
              <a:rPr lang="en-US" altLang="zh-CN" sz="2000" b="1" i="0" dirty="0">
                <a:solidFill>
                  <a:srgbClr val="00B050"/>
                </a:solidFill>
                <a:latin typeface="微软雅黑" pitchFamily="34" charset="0"/>
                <a:ea typeface="微软雅黑" pitchFamily="34" charset="-122"/>
                <a:cs typeface="微软雅黑" pitchFamily="34" charset="-120"/>
              </a:rPr>
              <a:t>。用它应对挫折，定能开辟成功之路。</a:t>
            </a:r>
            <a:endParaRPr lang="en-US" altLang="zh-CN" sz="1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示例三】管理情绪角度：小华，高三的压力是情绪的风暴，学会管理情绪是避风港</a:t>
            </a:r>
            <a:r>
              <a:rPr lang="en-US" altLang="zh-CN" sz="2000" b="1" i="0">
                <a:solidFill>
                  <a:srgbClr val="00B050"/>
                </a:solidFill>
                <a:latin typeface="微软雅黑" pitchFamily="34" charset="0"/>
                <a:ea typeface="微软雅黑" pitchFamily="34" charset="-122"/>
                <a:cs typeface="微软雅黑" pitchFamily="34" charset="-120"/>
              </a:rPr>
              <a:t>。愿你妥善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管理情绪</a:t>
            </a:r>
            <a:r>
              <a:rPr lang="en-US" altLang="zh-CN" sz="2000" b="1" i="0" dirty="0">
                <a:solidFill>
                  <a:srgbClr val="00B050"/>
                </a:solidFill>
                <a:latin typeface="微软雅黑" pitchFamily="34" charset="0"/>
                <a:ea typeface="微软雅黑" pitchFamily="34" charset="-122"/>
                <a:cs typeface="微软雅黑" pitchFamily="34" charset="-120"/>
              </a:rPr>
              <a:t>，在压力中保持从容。（6</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AS.40_1#41fc82267?vop=1&amp;pid=5a9a480ed&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本题考查正确使用常见的修辞手法和语言表达简明、准确的能力。暗喻也叫隐喻</a:t>
            </a:r>
            <a:r>
              <a:rPr lang="en-US" altLang="zh-CN" sz="2000" b="0" i="0">
                <a:solidFill>
                  <a:srgbClr val="000000"/>
                </a:solidFill>
                <a:latin typeface="微软雅黑" pitchFamily="34" charset="0"/>
                <a:ea typeface="微软雅黑" pitchFamily="34" charset="-122"/>
                <a:cs typeface="微软雅黑" pitchFamily="34" charset="-120"/>
              </a:rPr>
              <a:t>，是比喻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的一种</a:t>
            </a:r>
            <a:r>
              <a:rPr lang="en-US" altLang="zh-CN" sz="2000" b="0" i="0" dirty="0">
                <a:solidFill>
                  <a:srgbClr val="000000"/>
                </a:solidFill>
                <a:latin typeface="微软雅黑" pitchFamily="34" charset="0"/>
                <a:ea typeface="微软雅黑" pitchFamily="34" charset="-122"/>
                <a:cs typeface="微软雅黑" pitchFamily="34" charset="-120"/>
              </a:rPr>
              <a:t>。它和明喻不同，不用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“像”“如”“似”</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等明显表示比喻关系的词，而是用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成为”“变成”</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等词语来连接本体和喻体。寄语是一种寄托希望、</a:t>
            </a:r>
            <a:r>
              <a:rPr lang="en-US" altLang="zh-CN" sz="2000" b="0" i="0">
                <a:solidFill>
                  <a:srgbClr val="000000"/>
                </a:solidFill>
                <a:latin typeface="微软雅黑" pitchFamily="34" charset="0"/>
                <a:ea typeface="微软雅黑" pitchFamily="34" charset="-122"/>
                <a:cs typeface="微软雅黑" pitchFamily="34" charset="-120"/>
              </a:rPr>
              <a:t>情感或给予劝勉的话语，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在撰写时要有针对性</a:t>
            </a:r>
            <a:r>
              <a:rPr lang="en-US" altLang="zh-CN" sz="2000" b="0" i="0" dirty="0">
                <a:solidFill>
                  <a:srgbClr val="000000"/>
                </a:solidFill>
                <a:latin typeface="微软雅黑" pitchFamily="34" charset="0"/>
                <a:ea typeface="微软雅黑" pitchFamily="34" charset="-122"/>
                <a:cs typeface="微软雅黑" pitchFamily="34" charset="-120"/>
              </a:rPr>
              <a:t>，需紧扣特定的情境与对象。给因高三压力焦虑的小华写寄语</a:t>
            </a:r>
            <a:r>
              <a:rPr lang="en-US" altLang="zh-CN" sz="2000" b="0" i="0">
                <a:solidFill>
                  <a:srgbClr val="000000"/>
                </a:solidFill>
                <a:latin typeface="微软雅黑" pitchFamily="34" charset="0"/>
                <a:ea typeface="微软雅黑" pitchFamily="34" charset="-122"/>
                <a:cs typeface="微软雅黑" pitchFamily="34" charset="-120"/>
              </a:rPr>
              <a:t>，就要围绕提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升心理韧性的相关角度</a:t>
            </a:r>
            <a:r>
              <a:rPr lang="en-US" altLang="zh-CN" sz="2000" b="0" i="0" dirty="0">
                <a:solidFill>
                  <a:srgbClr val="000000"/>
                </a:solidFill>
                <a:latin typeface="微软雅黑" pitchFamily="34" charset="0"/>
                <a:ea typeface="微软雅黑" pitchFamily="34" charset="-122"/>
                <a:cs typeface="微软雅黑" pitchFamily="34" charset="-120"/>
              </a:rPr>
              <a:t>，不可偏离主题。依据与寄语对象的关系选择恰当风格</a:t>
            </a:r>
            <a:r>
              <a:rPr lang="en-US" altLang="zh-CN" sz="2000" b="0" i="0">
                <a:solidFill>
                  <a:srgbClr val="000000"/>
                </a:solidFill>
                <a:latin typeface="微软雅黑" pitchFamily="34" charset="0"/>
                <a:ea typeface="微软雅黑" pitchFamily="34" charset="-122"/>
                <a:cs typeface="微软雅黑" pitchFamily="34" charset="-120"/>
              </a:rPr>
              <a:t>。可以结合实际情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况</a:t>
            </a:r>
            <a:r>
              <a:rPr lang="en-US" altLang="zh-CN" sz="2000" b="0" i="0" dirty="0">
                <a:solidFill>
                  <a:srgbClr val="000000"/>
                </a:solidFill>
                <a:latin typeface="微软雅黑" pitchFamily="34" charset="0"/>
                <a:ea typeface="微软雅黑" pitchFamily="34" charset="-122"/>
                <a:cs typeface="微软雅黑" pitchFamily="34" charset="-120"/>
              </a:rPr>
              <a:t>，给出具体的建议或表达真诚的期望。从乐观向上角度，可将乐观比作暖阳</a:t>
            </a:r>
            <a:r>
              <a:rPr lang="en-US" altLang="zh-CN" sz="2000" b="0" i="0">
                <a:solidFill>
                  <a:srgbClr val="000000"/>
                </a:solidFill>
                <a:latin typeface="微软雅黑" pitchFamily="34" charset="0"/>
                <a:ea typeface="微软雅黑" pitchFamily="34" charset="-122"/>
                <a:cs typeface="微软雅黑" pitchFamily="34" charset="-120"/>
              </a:rPr>
              <a:t>，鼓励小华用乐观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驱散压力带来的阴霾</a:t>
            </a:r>
            <a:r>
              <a:rPr lang="en-US" altLang="zh-CN" sz="2000" b="0" i="0" dirty="0">
                <a:solidFill>
                  <a:srgbClr val="000000"/>
                </a:solidFill>
                <a:latin typeface="微软雅黑" pitchFamily="34" charset="0"/>
                <a:ea typeface="微软雅黑" pitchFamily="34" charset="-122"/>
                <a:cs typeface="微软雅黑" pitchFamily="34" charset="-120"/>
              </a:rPr>
              <a:t>；从拥有“成长思维”角度，可把高三的压力比作荆棘丛，把“</a:t>
            </a:r>
            <a:r>
              <a:rPr lang="en-US" altLang="zh-CN" sz="2000" b="0" i="0">
                <a:solidFill>
                  <a:srgbClr val="000000"/>
                </a:solidFill>
                <a:latin typeface="微软雅黑" pitchFamily="34" charset="0"/>
                <a:ea typeface="微软雅黑" pitchFamily="34" charset="-122"/>
                <a:cs typeface="微软雅黑" pitchFamily="34" charset="-120"/>
              </a:rPr>
              <a:t>成长思维”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比作剑</a:t>
            </a:r>
            <a:r>
              <a:rPr lang="en-US" altLang="zh-CN" sz="2000" b="0" i="0" dirty="0">
                <a:solidFill>
                  <a:srgbClr val="000000"/>
                </a:solidFill>
                <a:latin typeface="微软雅黑" pitchFamily="34" charset="0"/>
                <a:ea typeface="微软雅黑" pitchFamily="34" charset="-122"/>
                <a:cs typeface="微软雅黑" pitchFamily="34" charset="-120"/>
              </a:rPr>
              <a:t>，形象地表达用“成长思维”应对挫折就能成功；从管理情绪角度</a:t>
            </a:r>
            <a:r>
              <a:rPr lang="en-US" altLang="zh-CN" sz="2000" b="0" i="0">
                <a:solidFill>
                  <a:srgbClr val="000000"/>
                </a:solidFill>
                <a:latin typeface="微软雅黑" pitchFamily="34" charset="0"/>
                <a:ea typeface="微软雅黑" pitchFamily="34" charset="-122"/>
                <a:cs typeface="微软雅黑" pitchFamily="34" charset="-120"/>
              </a:rPr>
              <a:t>，可以把高三压力比作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风暴</a:t>
            </a:r>
            <a:r>
              <a:rPr lang="en-US" altLang="zh-CN" sz="2000" b="0" i="0" dirty="0">
                <a:solidFill>
                  <a:srgbClr val="000000"/>
                </a:solidFill>
                <a:latin typeface="微软雅黑" pitchFamily="34" charset="0"/>
                <a:ea typeface="微软雅黑" pitchFamily="34" charset="-122"/>
                <a:cs typeface="微软雅黑" pitchFamily="34" charset="-120"/>
              </a:rPr>
              <a:t>，把管理情绪比作避风港，体现管理情绪能在压力中保持从容。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P_4_BD#3d1514c0e?pid=40c15b037&amp;color=0,0,0&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18228"/>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3d1514c0e?pid=40c15b037&amp;color=0,0,0&amp;vtp=1&amp;bt=1&amp;bbb=1"/>
          <p:cNvSpPr/>
          <p:nvPr/>
        </p:nvSpPr>
        <p:spPr>
          <a:xfrm>
            <a:off x="722377" y="972000"/>
            <a:ext cx="10749630" cy="376428"/>
          </a:xfrm>
          <a:prstGeom prst="rect">
            <a:avLst/>
          </a:prstGeom>
          <a:noFill/>
          <a:ln/>
        </p:spPr>
        <p:txBody>
          <a:bodyPr wrap="none" lIns="0" tIns="0" rIns="0" bIns="0" rtlCol="0" anchor="t"/>
          <a:lstStyle/>
          <a:p>
            <a:pPr algn="l" latinLnBrk="1">
              <a:lnSpc>
                <a:spcPts val="33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诗歌</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3d1514c0e?pid=40c15b037&amp;color=0,0,0&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25733" y="102280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3d1514c0e?pid=40c15b037&amp;color=0,0,0&amp;tib=255,255,255&amp;iip=10&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907061" y="99981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41_1#5f7051271?pid=40c15b037&amp;color=0,0,0&amp;vtp=1&amp;bbb=1"/>
          <p:cNvSpPr/>
          <p:nvPr/>
        </p:nvSpPr>
        <p:spPr>
          <a:xfrm>
            <a:off x="722376" y="1396434"/>
            <a:ext cx="10753344" cy="4749800"/>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阅读下面的诗歌，完成6~9题。（16分）</a:t>
            </a:r>
            <a:endParaRPr lang="en-US" altLang="zh-CN" sz="2000" dirty="0"/>
          </a:p>
          <a:p>
            <a:pPr algn="ct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高翔远举</a:t>
            </a:r>
            <a:endParaRPr lang="en-US" altLang="zh-CN" sz="2000" dirty="0"/>
          </a:p>
          <a:p>
            <a:pPr algn="ct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法］夏尔·皮埃尔·波德莱尔</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飞过池塘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飞过峡谷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飞过高山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飞过森林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飞过云霞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飞过大海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飞到太阳之外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飞到九霄之外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越过了群星灿烂的天宇边缘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我的精神啊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你活动轻灵矫健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仿佛弄潮儿在浪里荡魄销魂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你在深邃浩瀚中快乐地耕耘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怀着无法言说的雄健的快感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ct val="150000"/>
              </a:lnSpc>
            </a:pP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1_1#5f7051271?pid=40c15b037&amp;color=0,0,0&amp;vtp=1&amp;bbb=1">
            <a:extLst>
              <a:ext uri="{FF2B5EF4-FFF2-40B4-BE49-F238E27FC236}">
                <a16:creationId xmlns:a16="http://schemas.microsoft.com/office/drawing/2014/main" id="{0222688D-89E2-BDEF-8E6A-2ACE59C94E28}"/>
              </a:ext>
            </a:extLst>
          </p:cNvPr>
          <p:cNvSpPr/>
          <p:nvPr/>
        </p:nvSpPr>
        <p:spPr>
          <a:xfrm>
            <a:off x="722376" y="972000"/>
            <a:ext cx="10753344" cy="5228209"/>
          </a:xfrm>
          <a:prstGeom prst="rect">
            <a:avLst/>
          </a:prstGeom>
          <a:noFill/>
          <a:ln/>
        </p:spPr>
        <p:txBody>
          <a:bodyPr wrap="none" lIns="0" tIns="0" rIns="0" bIns="0" rtlCol="0" anchor="t"/>
          <a:lstStyle/>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远远地飞离那些致病的腐恶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飞到高空中去把你净化涤荡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就好像啜饮纯洁神圣的酒浆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啜饮那弥漫澄宇的光明的火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在厌倦和巨大的忧伤的后面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它们充塞着雾霭沉沉的生存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幸福的是那个羽翼坚强的人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他能够飞向明亮安详的田园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他的思想就像那百灵鸟一般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在清晨自由自在地冲向苍穹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翱翔在生活之上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轻易地听懂</a:t>
            </a:r>
            <a:endParaRPr lang="en-US" altLang="zh-CN" sz="2000" dirty="0"/>
          </a:p>
          <a:p>
            <a:pPr algn="ct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花儿以及无声的万物的语言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郭宏安译，有删改）</a:t>
            </a:r>
            <a:endParaRPr lang="en-US" altLang="zh-CN" sz="2000" dirty="0"/>
          </a:p>
        </p:txBody>
      </p:sp>
    </p:spTree>
    <p:extLst>
      <p:ext uri="{BB962C8B-B14F-4D97-AF65-F5344CB8AC3E}">
        <p14:creationId xmlns:p14="http://schemas.microsoft.com/office/powerpoint/2010/main" val="380768197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2_1#7d2b245d1?pid=5f705127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6.下列对本诗相关内容的理解，不正确的一项是（3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3_1#7d2b245d1.bracket?pid=5f7051271&amp;color=0,0,0&amp;vpa=10&amp;vtp=1"/>
          <p:cNvSpPr/>
          <p:nvPr/>
        </p:nvSpPr>
        <p:spPr>
          <a:xfrm>
            <a:off x="712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2_2#7d2b245d1.choices?pid=5f7051271&amp;color=0,0,0&amp;vtp=1&amp;bbb=1&amp;hb=1"/>
          <p:cNvSpPr/>
          <p:nvPr/>
        </p:nvSpPr>
        <p:spPr>
          <a:xfrm>
            <a:off x="722376" y="1436497"/>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A.诗歌开篇连续用了八个“飞”字，和诗题相呼应，将抒情主人公精神上的愉悦表现得淋漓尽致。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.阅读“越过了群星灿烂的天宇边缘”一句，能感受到精神打破了空间的限制</a:t>
            </a:r>
            <a:r>
              <a:rPr lang="en-US" altLang="zh-CN" sz="2000" b="0" i="0">
                <a:solidFill>
                  <a:srgbClr val="000000"/>
                </a:solidFill>
                <a:latin typeface="微软雅黑" pitchFamily="34" charset="0"/>
                <a:ea typeface="微软雅黑" pitchFamily="34" charset="-122"/>
                <a:cs typeface="微软雅黑" pitchFamily="34" charset="-120"/>
              </a:rPr>
              <a:t>，在宇宙中自由地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徜徉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.“仿佛弄潮儿在浪里荡魄销魂”，这一句中暗含着飞翔的精神放浪不羁，完全没有约束。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.“它们充塞着雾霭沉沉的生存”，这里的“它们”指代充满厌倦和巨大的忧伤的现实生活。</a:t>
            </a:r>
            <a:endParaRPr lang="en-US" altLang="zh-CN" sz="2000" dirty="0"/>
          </a:p>
        </p:txBody>
      </p:sp>
      <p:sp>
        <p:nvSpPr>
          <p:cNvPr id="5" name="QC_5_AS.44_1#7d2b245d1?vop=1&amp;pid=5f7051271&amp;color=0,0,0&amp;vtp=1&amp;bbb=1&amp;hb=1"/>
          <p:cNvSpPr/>
          <p:nvPr/>
        </p:nvSpPr>
        <p:spPr>
          <a:xfrm>
            <a:off x="722376" y="37773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本题考查分析诗歌内容的能力。C项，“这一句中暗含着飞翔的精神放浪不羁</a:t>
            </a:r>
            <a:r>
              <a:rPr lang="en-US" altLang="zh-CN" sz="2000" b="0" i="0">
                <a:solidFill>
                  <a:srgbClr val="000000"/>
                </a:solidFill>
                <a:latin typeface="微软雅黑" pitchFamily="34" charset="0"/>
                <a:ea typeface="微软雅黑" pitchFamily="34" charset="-122"/>
                <a:cs typeface="微软雅黑" pitchFamily="34" charset="-120"/>
              </a:rPr>
              <a:t>，完全没有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约束</a:t>
            </a:r>
            <a:r>
              <a:rPr lang="en-US" altLang="zh-CN" sz="2000" b="0" i="0" dirty="0">
                <a:solidFill>
                  <a:srgbClr val="000000"/>
                </a:solidFill>
                <a:latin typeface="微软雅黑" pitchFamily="34" charset="0"/>
                <a:ea typeface="微软雅黑" pitchFamily="34" charset="-122"/>
                <a:cs typeface="微软雅黑" pitchFamily="34" charset="-120"/>
              </a:rPr>
              <a:t>”错误。“弄潮儿”这个比喻，主要是为了表现“我的精神”轻灵矫健、有活力的特点。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5_1#6dd28b675?pid=5f705127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7.下列对本诗艺术特色的分析鉴赏，不正确的一项是（3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6_1#6dd28b675.bracket?pid=5f7051271&amp;color=0,0,0&amp;vpa=11&amp;vtp=1"/>
          <p:cNvSpPr/>
          <p:nvPr/>
        </p:nvSpPr>
        <p:spPr>
          <a:xfrm>
            <a:off x="763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5_2#6dd28b675.choices?pid=5f7051271&amp;color=0,0,0&amp;vtp=1&amp;bbb=1&amp;hb=1"/>
          <p:cNvSpPr/>
          <p:nvPr/>
        </p:nvSpPr>
        <p:spPr>
          <a:xfrm>
            <a:off x="722376" y="1436497"/>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A.作者不经意间罗列池塘、峡谷、高山、森林、云霞、大海、太阳、九霄等意象</a:t>
            </a:r>
            <a:r>
              <a:rPr lang="en-US" altLang="zh-CN" sz="2000" b="0" i="0">
                <a:solidFill>
                  <a:srgbClr val="000000"/>
                </a:solidFill>
                <a:latin typeface="微软雅黑" pitchFamily="34" charset="0"/>
                <a:ea typeface="微软雅黑" pitchFamily="34" charset="-122"/>
                <a:cs typeface="微软雅黑" pitchFamily="34" charset="-120"/>
              </a:rPr>
              <a:t>，拓宽了想象的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空间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.诗歌中的“纯洁神圣的酒浆”“光明的火”都是用来净化“致病的腐恶”的，这个比喻生动形象。</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.诗歌第4小节中大部分人死气沉沉的生活与能够获得幸福的人明亮安详的生活形成对比。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.诗歌中“轻易地听懂”这个表达，用了拟人的手法，让我们看到了幸福的人的思想自由自在。</a:t>
            </a:r>
            <a:endParaRPr lang="en-US" altLang="zh-CN" sz="2000" dirty="0"/>
          </a:p>
        </p:txBody>
      </p:sp>
      <p:sp>
        <p:nvSpPr>
          <p:cNvPr id="5" name="QC_5_AS.47_1#6dd28b675?vop=1&amp;pid=5f7051271&amp;color=0,0,0&amp;vtp=1&amp;bbb=1&amp;hb=1"/>
          <p:cNvSpPr/>
          <p:nvPr/>
        </p:nvSpPr>
        <p:spPr>
          <a:xfrm>
            <a:off x="722376" y="37773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本题考查分析作品的体裁特征和表现手法的能力。A项，“作者不经意间罗列”错误</a:t>
            </a:r>
            <a:r>
              <a:rPr lang="en-US" altLang="zh-CN" sz="2000" b="0" i="0">
                <a:solidFill>
                  <a:srgbClr val="000000"/>
                </a:solidFill>
                <a:latin typeface="微软雅黑" pitchFamily="34" charset="0"/>
                <a:ea typeface="微软雅黑" pitchFamily="34" charset="-122"/>
                <a:cs typeface="微软雅黑" pitchFamily="34" charset="-120"/>
              </a:rPr>
              <a:t>。结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合诗歌第</a:t>
            </a:r>
            <a:r>
              <a:rPr lang="en-US" altLang="zh-CN" sz="2000" b="0" i="0" dirty="0">
                <a:solidFill>
                  <a:srgbClr val="000000"/>
                </a:solidFill>
                <a:latin typeface="微软雅黑" pitchFamily="34" charset="0"/>
                <a:ea typeface="微软雅黑" pitchFamily="34" charset="-122"/>
                <a:cs typeface="微软雅黑" pitchFamily="34" charset="-120"/>
              </a:rPr>
              <a:t>1小节可知，意象的排列是从地上到空中再到九霄之外，富有层次，是作者用心安排的。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5_BD.102_1#4c5cc888c?sp=1&amp;pid=5f7051271&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8.“他的思想就像那百灵鸟一般”，这个比喻妙在哪里？请简要分析。（6分）</a:t>
            </a:r>
            <a:endParaRPr lang="en-US" altLang="zh-CN" sz="2000" dirty="0"/>
          </a:p>
        </p:txBody>
      </p:sp>
      <p:sp>
        <p:nvSpPr>
          <p:cNvPr id="3" name="QB_5_BD.102_2#4c5cc888c?sp=1&amp;pid=5f7051271&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104_1#4c5cc888c?vop=1&amp;pid=5f7051271&amp;color=0,0,0&amp;vtp=1&amp;bbb=1&amp;hb=1"/>
          <p:cNvSpPr/>
          <p:nvPr/>
        </p:nvSpPr>
        <p:spPr>
          <a:xfrm>
            <a:off x="722376" y="285306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本题考查体会重要语句的丰富含意，品味精彩的语言表达艺术的能力</a:t>
            </a:r>
            <a:r>
              <a:rPr lang="en-US" altLang="zh-CN" sz="2000" b="0" i="0" spc="-50">
                <a:solidFill>
                  <a:srgbClr val="000000"/>
                </a:solidFill>
                <a:latin typeface="微软雅黑" pitchFamily="34" charset="0"/>
                <a:ea typeface="微软雅黑" pitchFamily="34" charset="-122"/>
                <a:cs typeface="微软雅黑" pitchFamily="34" charset="-120"/>
              </a:rPr>
              <a:t>。解答本题应从结构和</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内容两方面入手</a:t>
            </a:r>
            <a:r>
              <a:rPr lang="en-US" altLang="zh-CN" sz="2000" b="0" i="0" spc="-50" dirty="0">
                <a:solidFill>
                  <a:srgbClr val="000000"/>
                </a:solidFill>
                <a:latin typeface="微软雅黑" pitchFamily="34" charset="0"/>
                <a:ea typeface="微软雅黑" pitchFamily="34" charset="-122"/>
                <a:cs typeface="微软雅黑" pitchFamily="34" charset="-120"/>
              </a:rPr>
              <a:t>。首先看结构，分析某句诗的表达效果可以从铺垫、呼应、点题</a:t>
            </a:r>
            <a:r>
              <a:rPr lang="en-US" altLang="zh-CN" sz="2000" b="0" i="0" spc="-50">
                <a:solidFill>
                  <a:srgbClr val="000000"/>
                </a:solidFill>
                <a:latin typeface="微软雅黑" pitchFamily="34" charset="0"/>
                <a:ea typeface="微软雅黑" pitchFamily="34" charset="-122"/>
                <a:cs typeface="微软雅黑" pitchFamily="34" charset="-120"/>
              </a:rPr>
              <a:t>、卒章显志等角度</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考虑</a:t>
            </a:r>
            <a:r>
              <a:rPr lang="en-US" altLang="zh-CN" sz="2000" b="0" i="0" spc="-50" dirty="0">
                <a:solidFill>
                  <a:srgbClr val="000000"/>
                </a:solidFill>
                <a:latin typeface="微软雅黑" pitchFamily="34" charset="0"/>
                <a:ea typeface="微软雅黑" pitchFamily="34" charset="-122"/>
                <a:cs typeface="微软雅黑" pitchFamily="34" charset="-120"/>
              </a:rPr>
              <a:t>，结合后文中“在清晨自由自在地冲向苍穹</a:t>
            </a:r>
            <a:r>
              <a:rPr lang="en-US" altLang="zh-CN" sz="2000" b="0" i="0" spc="-50" dirty="0">
                <a:solidFill>
                  <a:srgbClr val="000000"/>
                </a:solidFill>
                <a:latin typeface="SimSun" panose="02010600030101010101" pitchFamily="2" charset="-122"/>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万物的语言”可知，此句为后文作了铺垫</a:t>
            </a:r>
            <a:r>
              <a:rPr lang="en-US" altLang="zh-CN" sz="2000" b="0" i="0" spc="-50">
                <a:solidFill>
                  <a:srgbClr val="000000"/>
                </a:solidFill>
                <a:latin typeface="微软雅黑" pitchFamily="34" charset="0"/>
                <a:ea typeface="微软雅黑" pitchFamily="34" charset="-122"/>
                <a:cs typeface="微软雅黑" pitchFamily="34" charset="-120"/>
              </a:rPr>
              <a:t>；再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看内容</a:t>
            </a:r>
            <a:r>
              <a:rPr lang="en-US" altLang="zh-CN" sz="2000" b="0" i="0" spc="-50" dirty="0">
                <a:solidFill>
                  <a:srgbClr val="000000"/>
                </a:solidFill>
                <a:latin typeface="微软雅黑" pitchFamily="34" charset="0"/>
                <a:ea typeface="微软雅黑" pitchFamily="34" charset="-122"/>
                <a:cs typeface="微软雅黑" pitchFamily="34" charset="-120"/>
              </a:rPr>
              <a:t>，应结合前后文和诗歌所表达的情感分析，根据后文中“在清晨自由自在地冲向苍穹</a:t>
            </a:r>
            <a:r>
              <a:rPr lang="en-US" altLang="zh-CN" sz="2000" b="0" i="0" spc="-50">
                <a:solidFill>
                  <a:srgbClr val="000000"/>
                </a:solidFill>
                <a:latin typeface="微软雅黑" pitchFamily="34" charset="0"/>
                <a:ea typeface="微软雅黑" pitchFamily="34" charset="-122"/>
                <a:cs typeface="微软雅黑" pitchFamily="34" charset="-120"/>
              </a:rPr>
              <a:t>”和诗</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歌的主旨</a:t>
            </a:r>
            <a:r>
              <a:rPr lang="en-US" altLang="zh-CN" sz="2000" b="0" i="0" spc="-50" dirty="0">
                <a:solidFill>
                  <a:srgbClr val="000000"/>
                </a:solidFill>
                <a:latin typeface="微软雅黑" pitchFamily="34" charset="0"/>
                <a:ea typeface="微软雅黑" pitchFamily="34" charset="-122"/>
                <a:cs typeface="微软雅黑" pitchFamily="34" charset="-120"/>
              </a:rPr>
              <a:t>——远离腐恶和对自由幸福的渴求可总结出，这个比喻体现了“他的思想”的特点。</a:t>
            </a:r>
            <a:endParaRPr lang="en-US" altLang="zh-CN" sz="2200" spc="-50" dirty="0"/>
          </a:p>
        </p:txBody>
      </p:sp>
      <p:sp>
        <p:nvSpPr>
          <p:cNvPr id="5" name="QB_5_AN.103_1#4c5cc888c?sp=1&amp;pid=5f7051271&amp;color=0,0,0&amp;vtp=1&amp;bbb=1&amp;hb=1&amp;hla=1">
            <a:extLst>
              <a:ext uri="{FF2B5EF4-FFF2-40B4-BE49-F238E27FC236}">
                <a16:creationId xmlns:a16="http://schemas.microsoft.com/office/drawing/2014/main" id="{EF6D9BF2-FADB-F6C6-0670-DF811597FD85}"/>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“他的思想就像那百灵鸟一般”，这句话为下文“在清晨自由自在地冲向苍穹”“听懂</a:t>
            </a:r>
            <a:r>
              <a:rPr lang="en-US" altLang="zh-CN" sz="2000" b="1" i="0">
                <a:solidFill>
                  <a:srgbClr val="00B050"/>
                </a:solidFill>
                <a:latin typeface="SimSun" panose="02010600030101010101" pitchFamily="2" charset="-122"/>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万</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物的语言</a:t>
            </a:r>
            <a:r>
              <a:rPr lang="en-US" altLang="zh-CN" sz="2000" b="1" i="0" dirty="0">
                <a:solidFill>
                  <a:srgbClr val="00B050"/>
                </a:solidFill>
                <a:latin typeface="微软雅黑" pitchFamily="34" charset="0"/>
                <a:ea typeface="微软雅黑" pitchFamily="34" charset="-122"/>
                <a:cs typeface="微软雅黑" pitchFamily="34" charset="-120"/>
              </a:rPr>
              <a:t>”的阐释作了铺垫；②这个比喻表现出“他的思想”具有自由自在的特性</a:t>
            </a:r>
            <a:r>
              <a:rPr lang="en-US" altLang="zh-CN" sz="2000" b="1" i="0">
                <a:solidFill>
                  <a:srgbClr val="00B050"/>
                </a:solidFill>
                <a:latin typeface="微软雅黑" pitchFamily="34" charset="0"/>
                <a:ea typeface="微软雅黑" pitchFamily="34" charset="-122"/>
                <a:cs typeface="微软雅黑" pitchFamily="34" charset="-120"/>
              </a:rPr>
              <a:t>，也体现出</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他的思想”超脱生活，同时又能和世界对话。（每点3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5_BD.50_1#bae97bddb?sp=1&amp;pid=5f705127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9.“幸福的是那个羽翼坚强的人，/他能够飞向明亮安详的田园</a:t>
            </a:r>
            <a:r>
              <a:rPr lang="en-US" altLang="zh-CN" sz="2000" b="0" i="0">
                <a:solidFill>
                  <a:srgbClr val="000000"/>
                </a:solidFill>
                <a:latin typeface="微软雅黑" pitchFamily="34" charset="0"/>
                <a:ea typeface="微软雅黑" pitchFamily="34" charset="-122"/>
                <a:cs typeface="微软雅黑" pitchFamily="34" charset="-120"/>
              </a:rPr>
              <a:t>”，结合全诗谈谈你是如何理解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那个人”是“幸福的”。（4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a:t>
            </a:r>
            <a:endParaRPr lang="en-US" altLang="zh-CN" sz="2000" dirty="0"/>
          </a:p>
        </p:txBody>
      </p:sp>
      <p:sp>
        <p:nvSpPr>
          <p:cNvPr id="4" name="QB_5_AN.51_1#bae97bddb.blank?pid=5f7051271&amp;color=0,0,0&amp;vpa=12&amp;vtp=1&amp;bbb=1&amp;hb=1"/>
          <p:cNvSpPr/>
          <p:nvPr/>
        </p:nvSpPr>
        <p:spPr>
          <a:xfrm>
            <a:off x="722376" y="18483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①“那个人”的精神可以打破时空的桎梏;②可以远离致病的腐恶;③可以超脱死气沉沉的生活</a:t>
            </a:r>
            <a:r>
              <a:rPr lang="en-US" altLang="zh-CN" sz="2000" b="1" i="0">
                <a:solidFill>
                  <a:srgbClr val="00B050"/>
                </a:solidFill>
                <a:latin typeface="微软雅黑" pitchFamily="34" charset="0"/>
                <a:ea typeface="微软雅黑" pitchFamily="34" charset="-122"/>
                <a:cs typeface="微软雅黑" pitchFamily="34" charset="-120"/>
              </a:rPr>
              <a:t>;④</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他的思想是自由自在而又能与世界进行精神交流的</a:t>
            </a:r>
            <a:r>
              <a:rPr lang="en-US" altLang="zh-CN" sz="2000" b="1" i="0" dirty="0">
                <a:solidFill>
                  <a:srgbClr val="00B050"/>
                </a:solidFill>
                <a:latin typeface="微软雅黑" pitchFamily="34" charset="0"/>
                <a:ea typeface="微软雅黑" pitchFamily="34" charset="-122"/>
                <a:cs typeface="微软雅黑" pitchFamily="34" charset="-120"/>
              </a:rPr>
              <a:t>。（每点1分）</a:t>
            </a:r>
            <a:endParaRPr lang="en-US" altLang="zh-CN" sz="2000" dirty="0"/>
          </a:p>
        </p:txBody>
      </p:sp>
      <p:sp>
        <p:nvSpPr>
          <p:cNvPr id="5" name="QB_5_AS.52_1#bae97bddb?vop=1&amp;pid=5f7051271&amp;color=0,0,0&amp;vtp=1&amp;bbb=1&amp;hb=1"/>
          <p:cNvSpPr/>
          <p:nvPr/>
        </p:nvSpPr>
        <p:spPr>
          <a:xfrm>
            <a:off x="722376" y="28369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本题考查鉴赏作品的文学形象的能力。分析题目可知，本题考查的是“那个人”</a:t>
            </a:r>
            <a:r>
              <a:rPr lang="en-US" altLang="zh-CN" sz="2000" b="0" i="0">
                <a:solidFill>
                  <a:srgbClr val="000000"/>
                </a:solidFill>
                <a:latin typeface="微软雅黑" pitchFamily="34" charset="0"/>
                <a:ea typeface="微软雅黑" pitchFamily="34" charset="-122"/>
                <a:cs typeface="微软雅黑" pitchFamily="34" charset="-120"/>
              </a:rPr>
              <a:t>的形象。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作答时要结合诗句内容逐层分析</a:t>
            </a:r>
            <a:r>
              <a:rPr lang="en-US" altLang="zh-CN" sz="2000" b="0" i="0" dirty="0">
                <a:solidFill>
                  <a:srgbClr val="000000"/>
                </a:solidFill>
                <a:latin typeface="微软雅黑" pitchFamily="34" charset="0"/>
                <a:ea typeface="微软雅黑" pitchFamily="34" charset="-122"/>
                <a:cs typeface="微软雅黑" pitchFamily="34" charset="-120"/>
              </a:rPr>
              <a:t>、概括总结。根据“越过了群星灿烂的天宇边缘</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你在深邃浩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瀚中快乐地耕耘</a:t>
            </a:r>
            <a:r>
              <a:rPr lang="en-US" altLang="zh-CN" sz="2000" b="0" i="0" dirty="0">
                <a:solidFill>
                  <a:srgbClr val="000000"/>
                </a:solidFill>
                <a:latin typeface="微软雅黑" pitchFamily="34" charset="0"/>
                <a:ea typeface="微软雅黑" pitchFamily="34" charset="-122"/>
                <a:cs typeface="微软雅黑" pitchFamily="34" charset="-120"/>
              </a:rPr>
              <a:t>”可以总结出：“那个人”的精神可以打破时空的桎梏。根据</a:t>
            </a:r>
            <a:r>
              <a:rPr lang="en-US" altLang="zh-CN" sz="2000" b="0" i="0">
                <a:solidFill>
                  <a:srgbClr val="000000"/>
                </a:solidFill>
                <a:latin typeface="微软雅黑" pitchFamily="34" charset="0"/>
                <a:ea typeface="微软雅黑" pitchFamily="34" charset="-122"/>
                <a:cs typeface="微软雅黑" pitchFamily="34" charset="-120"/>
              </a:rPr>
              <a:t>“远远地飞离那些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致病的腐恶</a:t>
            </a:r>
            <a:r>
              <a:rPr lang="en-US" altLang="zh-CN" sz="2000" b="0" i="0" dirty="0">
                <a:solidFill>
                  <a:srgbClr val="000000"/>
                </a:solidFill>
                <a:latin typeface="微软雅黑" pitchFamily="34" charset="0"/>
                <a:ea typeface="微软雅黑" pitchFamily="34" charset="-122"/>
                <a:cs typeface="微软雅黑" pitchFamily="34" charset="-120"/>
              </a:rPr>
              <a:t>”可以总结出：“那个人”可以远离致病的腐恶。根据</a:t>
            </a:r>
            <a:r>
              <a:rPr lang="en-US" altLang="zh-CN" sz="2000" b="0" i="0">
                <a:solidFill>
                  <a:srgbClr val="000000"/>
                </a:solidFill>
                <a:latin typeface="微软雅黑" pitchFamily="34" charset="0"/>
                <a:ea typeface="微软雅黑" pitchFamily="34" charset="-122"/>
                <a:cs typeface="微软雅黑" pitchFamily="34" charset="-120"/>
              </a:rPr>
              <a:t>“在厌倦和巨大的忧伤的后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他能够飞向明亮安详的田园”可以总结出：“那个人”可以超脱死气沉沉的生活</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他的思想就像那百灵鸟一般</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花儿以及无声的万物的语言”可以总结出：“那个人</a:t>
            </a:r>
            <a:r>
              <a:rPr lang="en-US" altLang="zh-CN" sz="2000" b="0" i="0">
                <a:solidFill>
                  <a:srgbClr val="000000"/>
                </a:solidFill>
                <a:latin typeface="微软雅黑" pitchFamily="34" charset="0"/>
                <a:ea typeface="微软雅黑" pitchFamily="34" charset="-122"/>
                <a:cs typeface="微软雅黑" pitchFamily="34" charset="-120"/>
              </a:rPr>
              <a:t>”的思想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是自由自在而又能与世界进行精神交流的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500"/>
                                        <p:tgtEl>
                                          <p:spTgt spid="5">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P_4_BD#bc428cba4?pid=21ca36f4d&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c428cba4?pid=21ca36f4d&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bc428cba4?pid=21ca36f4d&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_1#292ad1875?pid=21ca36f4d&amp;color=0,0,0&amp;vtp=1&amp;bbb=1&amp;hb=1"/>
          <p:cNvSpPr/>
          <p:nvPr/>
        </p:nvSpPr>
        <p:spPr>
          <a:xfrm>
            <a:off x="722376" y="1436693"/>
            <a:ext cx="10753344" cy="4597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[江苏南通2025期中改编]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挪威戏剧家易卜生在</a:t>
            </a:r>
            <a:r>
              <a:rPr lang="en-US" altLang="zh-CN" sz="2000" b="0" i="0" dirty="0">
                <a:solidFill>
                  <a:srgbClr val="000000"/>
                </a:solidFill>
                <a:latin typeface="微软雅黑" pitchFamily="34" charset="0"/>
                <a:ea typeface="微软雅黑" pitchFamily="34" charset="-122"/>
                <a:cs typeface="微软雅黑" pitchFamily="34" charset="-120"/>
              </a:rPr>
              <a:t>19</a:t>
            </a:r>
            <a:r>
              <a:rPr lang="en-US" altLang="zh-CN" sz="2000" b="0" i="0" dirty="0">
                <a:solidFill>
                  <a:srgbClr val="000000"/>
                </a:solidFill>
                <a:latin typeface="微软雅黑" pitchFamily="34" charset="0"/>
                <a:ea typeface="楷体" pitchFamily="34" charset="-122"/>
                <a:cs typeface="微软雅黑" pitchFamily="34" charset="-120"/>
              </a:rPr>
              <a:t>世纪写下惊世之作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玩偶之家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向世人展现了女性意识的觉醒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该剧在全球流行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至今仍在各大剧院上演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深受观众喜爱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女主角娜拉是一名中产家庭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为救丈夫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不惜伪造文书签名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谁料多年之后事情败露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丈夫震怒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并辱骂她不足为人妻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娜拉突然意识到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八年婚姻如同一场骗局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自己不过是丈夫的玩偶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她舍弃丈夫和三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个孩子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地离开家庭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此后的一百多年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不少剧作家想象着娜拉走后的结局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在多数续作中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娜拉以失败或堕落告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在那个时代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女性要出走何其艰难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几乎不具备现实可能性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正如鲁迅先生在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娜拉走后怎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中所言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可惜中国太难改变了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即使搬动一张桌子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改装一个火炉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几乎也要血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也未必一定能搬动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能改装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AS.52_2#bae97bddb?vop=1&amp;pid=5f7051271&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把握现代诗歌思想内容的技巧</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抓住诗歌中的主要意象，整体感知诗歌意境；②品味关键词语，</a:t>
            </a:r>
            <a:r>
              <a:rPr lang="en-US" altLang="zh-CN" sz="2000" b="0" i="0">
                <a:solidFill>
                  <a:srgbClr val="000000"/>
                </a:solidFill>
                <a:latin typeface="微软雅黑" pitchFamily="34" charset="0"/>
                <a:ea typeface="微软雅黑" pitchFamily="34" charset="-122"/>
                <a:cs typeface="微软雅黑" pitchFamily="34" charset="-120"/>
              </a:rPr>
              <a:t>体会其所蕴含的丰富情感；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结合客观题中的选项内容分析诗歌的思想内容。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P_4_BD#bb41f05b1?pid=40c15b037&amp;color=0,0,0&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42358"/>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b41f05b1?pid=40c15b037&amp;color=0,0,0&amp;vtp=1&amp;bt=1&amp;bbb=1"/>
          <p:cNvSpPr/>
          <p:nvPr/>
        </p:nvSpPr>
        <p:spPr>
          <a:xfrm>
            <a:off x="722377" y="972000"/>
            <a:ext cx="10749630" cy="408559"/>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a:solidFill>
                  <a:srgbClr val="000000"/>
                </a:solidFill>
                <a:latin typeface="微软雅黑" pitchFamily="34" charset="0"/>
                <a:ea typeface="微软雅黑" pitchFamily="34" charset="-122"/>
                <a:cs typeface="微软雅黑" pitchFamily="34" charset="-120"/>
              </a:rPr>
              <a:t>诗歌</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bb41f05b1?pid=40c15b037&amp;color=0,0,0&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98733" y="104693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bb41f05b1?pid=40c15b037&amp;color=0,0,0&amp;tib=255,255,255&amp;iip=1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53061" y="1023943"/>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53_1#796ece60a?pid=40c15b037&amp;color=0,0,0&amp;vtp=1&amp;bbb=1"/>
          <p:cNvSpPr/>
          <p:nvPr/>
        </p:nvSpPr>
        <p:spPr>
          <a:xfrm>
            <a:off x="722376" y="1433137"/>
            <a:ext cx="10753344" cy="4686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阅读下面的诗歌，完成10~13题。（18分）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我一无所求</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印度］泰戈尔</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我一无所求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只站在林边树后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倦意还逗留在黎明的眼上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露润在空气里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湿草的懒味悬垂在地面的薄雾中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在榕树下你用乳油般柔嫩的手挤着牛奶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我沉静地站立着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我没有说出一个字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那是藏起的鸟儿在密叶中歌唱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l" latinLnBrk="1">
              <a:lnSpc>
                <a:spcPct val="150000"/>
              </a:lnSpc>
            </a:pP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3_1#796ece60a?pid=40c15b037&amp;color=0,0,0&amp;vtp=1&amp;bbb=1">
            <a:extLst>
              <a:ext uri="{FF2B5EF4-FFF2-40B4-BE49-F238E27FC236}">
                <a16:creationId xmlns:a16="http://schemas.microsoft.com/office/drawing/2014/main" id="{664056FB-C8B2-9CBA-88E4-5CDB672E8663}"/>
              </a:ext>
            </a:extLst>
          </p:cNvPr>
          <p:cNvSpPr/>
          <p:nvPr/>
        </p:nvSpPr>
        <p:spPr>
          <a:xfrm>
            <a:off x="722376" y="972000"/>
            <a:ext cx="10753344" cy="50853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杧果树在村径上撒着繁花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蜜蜂一只一只地嗡嗡飞来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池塘边湿婆天的庙门开了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朝拜者开始诵经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你把罐儿放在膝上挤着牛奶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我提着空桶站立着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我没有走近你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天空和庙里的锣声一同醒起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街尘在驱走的牛蹄下飞扬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把汩汩发响的水瓶搂在腰上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女人们从河边走来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你的钏镯叮当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乳沫溢出罐沿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晨光渐逝而我没有走近你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1106227482"/>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54_1#0b9fde099?pid=796ece60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10.下列对本诗相关内容的理解，不正确的一项是（3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0b9fde099.bracket?pid=796ece60a&amp;color=0,0,0&amp;vpa=13&amp;vtp=1"/>
          <p:cNvSpPr/>
          <p:nvPr/>
        </p:nvSpPr>
        <p:spPr>
          <a:xfrm>
            <a:off x="7273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4_2#0b9fde099.choices?pid=796ece60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A.湿润的空气，薄雾中的嫩草，开满繁花的杧果树，乡村的一切仍带着黎明时分的倦意。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.伴随朝拜者的诵经声，盛水的女人们从河边走来。这是一幅近乎静态的美丽画卷。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.诗中有两个人物：一是一无所求地站在林边树后的“我”；一是正在挤牛奶的“你”。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.诗人所描述的爱情正处于萌芽和朦胧的阶段，这首诗传达的是“我”对“你”的爱慕。</a:t>
            </a:r>
            <a:endParaRPr lang="en-US" altLang="zh-CN" sz="2000" dirty="0"/>
          </a:p>
        </p:txBody>
      </p:sp>
      <p:sp>
        <p:nvSpPr>
          <p:cNvPr id="5" name="QC_5_AS.56_1#0b9fde099?vop=1&amp;pid=796ece60a&amp;color=0,0,0&amp;vtp=1&amp;bbb=1&amp;hb=1"/>
          <p:cNvSpPr/>
          <p:nvPr/>
        </p:nvSpPr>
        <p:spPr>
          <a:xfrm>
            <a:off x="722376" y="33201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本题考查分析诗歌内容的能力。B项，“伴随朝拜者的诵经声，</a:t>
            </a:r>
            <a:r>
              <a:rPr lang="en-US" altLang="zh-CN" sz="2000" b="0" i="0">
                <a:solidFill>
                  <a:srgbClr val="000000"/>
                </a:solidFill>
                <a:latin typeface="微软雅黑" pitchFamily="34" charset="0"/>
                <a:ea typeface="微软雅黑" pitchFamily="34" charset="-122"/>
                <a:cs typeface="微软雅黑" pitchFamily="34" charset="-120"/>
              </a:rPr>
              <a:t>盛水的女人们从河边走来”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，根据诗歌第2、3小节内容可知，“朝拜者的诵经声”是第2小节中的情景</a:t>
            </a:r>
            <a:r>
              <a:rPr lang="en-US" altLang="zh-CN" sz="2000" b="0" i="0">
                <a:solidFill>
                  <a:srgbClr val="000000"/>
                </a:solidFill>
                <a:latin typeface="微软雅黑" pitchFamily="34" charset="0"/>
                <a:ea typeface="微软雅黑" pitchFamily="34" charset="-122"/>
                <a:cs typeface="微软雅黑" pitchFamily="34" charset="-120"/>
              </a:rPr>
              <a:t>，“盛水的女人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们从河边走来</a:t>
            </a:r>
            <a:r>
              <a:rPr lang="en-US" altLang="zh-CN" sz="2000" b="0" i="0" dirty="0">
                <a:solidFill>
                  <a:srgbClr val="000000"/>
                </a:solidFill>
                <a:latin typeface="微软雅黑" pitchFamily="34" charset="0"/>
                <a:ea typeface="微软雅黑" pitchFamily="34" charset="-122"/>
                <a:cs typeface="微软雅黑" pitchFamily="34" charset="-120"/>
              </a:rPr>
              <a:t>”是第3小节中的情景，二者并不在同一画面；“</a:t>
            </a:r>
            <a:r>
              <a:rPr lang="en-US" altLang="zh-CN" sz="2000" b="0" i="0">
                <a:solidFill>
                  <a:srgbClr val="000000"/>
                </a:solidFill>
                <a:latin typeface="微软雅黑" pitchFamily="34" charset="0"/>
                <a:ea typeface="微软雅黑" pitchFamily="34" charset="-122"/>
                <a:cs typeface="微软雅黑" pitchFamily="34" charset="-120"/>
              </a:rPr>
              <a:t>这是一幅近乎静态的美丽画卷”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，选项所提及的内容是对动态美的描写。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5_BD.57_1#589eab19f?pid=796ece60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11.下列对本诗艺术特色的分析鉴赏，不正确的一项是（3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8_1#589eab19f.bracket?pid=796ece60a&amp;color=0,0,0&amp;vpa=14&amp;vtp=1"/>
          <p:cNvSpPr/>
          <p:nvPr/>
        </p:nvSpPr>
        <p:spPr>
          <a:xfrm>
            <a:off x="7781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7_2#589eab19f.choices?pid=796ece60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A.诗人捕捉住乡村清晨这一特定时空下的景物特点，描绘了一幅充满生机的画卷。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.本诗是一首恬淡质朴的田园牧歌式的抒情诗，富有画面感是其一大特点。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.本诗以激情澎湃的笔调抒写了诗人对人与自然的关系的感悟。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.本诗采用写景入情的手法，通过对小景小物的描写，展现了纯真、和谐的乡间爱情。</a:t>
            </a:r>
            <a:endParaRPr lang="en-US" altLang="zh-CN" sz="2000" dirty="0"/>
          </a:p>
        </p:txBody>
      </p:sp>
      <p:sp>
        <p:nvSpPr>
          <p:cNvPr id="5" name="QC_5_AS.59_1#589eab19f?vop=1&amp;pid=796ece60a&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本题考查分析作品的表现手法的能力。C项，“激情澎湃的笔调”错误。</a:t>
            </a:r>
            <a:r>
              <a:rPr lang="en-US" altLang="zh-CN" sz="2000" b="0" i="0">
                <a:solidFill>
                  <a:srgbClr val="000000"/>
                </a:solidFill>
                <a:latin typeface="微软雅黑" pitchFamily="34" charset="0"/>
                <a:ea typeface="微软雅黑" pitchFamily="34" charset="-122"/>
                <a:cs typeface="微软雅黑" pitchFamily="34" charset="-120"/>
              </a:rPr>
              <a:t>阅读本诗可知，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本诗是以平和恬静的笔调来写的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5_BD.102_1#35ce6953d?sp=1&amp;pid=796ece60a&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12.“倦意还逗留在黎明的眼上，露润在空气里。/湿草的懒味悬垂在地面的薄雾中</a:t>
            </a:r>
            <a:r>
              <a:rPr lang="en-US" altLang="zh-CN" sz="2000" b="0" i="0">
                <a:solidFill>
                  <a:srgbClr val="000000"/>
                </a:solidFill>
                <a:latin typeface="微软雅黑" pitchFamily="34" charset="0"/>
                <a:ea typeface="微软雅黑" pitchFamily="34" charset="-122"/>
                <a:cs typeface="微软雅黑" pitchFamily="34" charset="-120"/>
              </a:rPr>
              <a:t>”这两句诗运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用了什么修辞手法</a:t>
            </a:r>
            <a:r>
              <a:rPr lang="en-US" altLang="zh-CN" sz="2000" b="0" i="0" dirty="0">
                <a:solidFill>
                  <a:srgbClr val="000000"/>
                </a:solidFill>
                <a:latin typeface="微软雅黑" pitchFamily="34" charset="0"/>
                <a:ea typeface="微软雅黑" pitchFamily="34" charset="-122"/>
                <a:cs typeface="微软雅黑" pitchFamily="34" charset="-120"/>
              </a:rPr>
              <a:t>？有怎样的表达效果？（6分）</a:t>
            </a:r>
            <a:endParaRPr lang="en-US" altLang="zh-CN" sz="2000" dirty="0"/>
          </a:p>
        </p:txBody>
      </p:sp>
      <p:sp>
        <p:nvSpPr>
          <p:cNvPr id="3" name="QB_5_BD.102_2#35ce6953d?sp=1&amp;pid=796ece60a&amp;color=0,0,0&amp;vtp=1&amp;bbb=1&amp;hb=1&amp;hltap=1"/>
          <p:cNvSpPr/>
          <p:nvPr/>
        </p:nvSpPr>
        <p:spPr>
          <a:xfrm>
            <a:off x="722376" y="1882844"/>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104_1#35ce6953d?vop=1&amp;pid=796ece60a&amp;color=0,0,0&amp;vtp=1&amp;bbb=1&amp;hb=1"/>
          <p:cNvSpPr/>
          <p:nvPr/>
        </p:nvSpPr>
        <p:spPr>
          <a:xfrm>
            <a:off x="722376" y="330073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本题考查分析作品的体裁特征和表现手法的能力。这两句诗中“倦意”“逗留”“懒</a:t>
            </a:r>
            <a:r>
              <a:rPr lang="en-US" altLang="zh-CN" sz="2000" b="0" i="0">
                <a:solidFill>
                  <a:srgbClr val="000000"/>
                </a:solidFill>
                <a:latin typeface="微软雅黑" pitchFamily="34" charset="0"/>
                <a:ea typeface="微软雅黑" pitchFamily="34" charset="-122"/>
                <a:cs typeface="微软雅黑" pitchFamily="34" charset="-120"/>
              </a:rPr>
              <a:t>”等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词语本是形容人的情态或动作的</a:t>
            </a:r>
            <a:r>
              <a:rPr lang="en-US" altLang="zh-CN" sz="2000" b="0" i="0" dirty="0">
                <a:solidFill>
                  <a:srgbClr val="000000"/>
                </a:solidFill>
                <a:latin typeface="微软雅黑" pitchFamily="34" charset="0"/>
                <a:ea typeface="微软雅黑" pitchFamily="34" charset="-122"/>
                <a:cs typeface="微软雅黑" pitchFamily="34" charset="-120"/>
              </a:rPr>
              <a:t>，此处用来形容没有情感的自然之物</a:t>
            </a:r>
            <a:r>
              <a:rPr lang="en-US" altLang="zh-CN" sz="2000" b="0" i="0">
                <a:solidFill>
                  <a:srgbClr val="000000"/>
                </a:solidFill>
                <a:latin typeface="微软雅黑" pitchFamily="34" charset="0"/>
                <a:ea typeface="微软雅黑" pitchFamily="34" charset="-122"/>
                <a:cs typeface="微软雅黑" pitchFamily="34" charset="-120"/>
              </a:rPr>
              <a:t>，真切地呈现了黎明时的情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景</a:t>
            </a:r>
            <a:r>
              <a:rPr lang="en-US" altLang="zh-CN" sz="2000" b="0" i="0" dirty="0">
                <a:solidFill>
                  <a:srgbClr val="000000"/>
                </a:solidFill>
                <a:latin typeface="微软雅黑" pitchFamily="34" charset="0"/>
                <a:ea typeface="微软雅黑" pitchFamily="34" charset="-122"/>
                <a:cs typeface="微软雅黑" pitchFamily="34" charset="-120"/>
              </a:rPr>
              <a:t>，不仅使诗歌的语言更加形象生动，而且赋予了自然万物以人情味，</a:t>
            </a:r>
            <a:r>
              <a:rPr lang="en-US" altLang="zh-CN" sz="2000" b="0" i="0">
                <a:solidFill>
                  <a:srgbClr val="000000"/>
                </a:solidFill>
                <a:latin typeface="微软雅黑" pitchFamily="34" charset="0"/>
                <a:ea typeface="微软雅黑" pitchFamily="34" charset="-122"/>
                <a:cs typeface="微软雅黑" pitchFamily="34" charset="-120"/>
              </a:rPr>
              <a:t>传递了万物平等的理念，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折射出了</a:t>
            </a:r>
            <a:r>
              <a:rPr lang="en-US" altLang="zh-CN" sz="2000" b="0" i="0" dirty="0">
                <a:solidFill>
                  <a:srgbClr val="000000"/>
                </a:solidFill>
                <a:latin typeface="微软雅黑" pitchFamily="34" charset="0"/>
                <a:ea typeface="微软雅黑" pitchFamily="34" charset="-122"/>
                <a:cs typeface="微软雅黑" pitchFamily="34" charset="-120"/>
              </a:rPr>
              <a:t>“我”的内在情感。</a:t>
            </a:r>
            <a:endParaRPr lang="en-US" altLang="zh-CN" sz="2200" dirty="0"/>
          </a:p>
        </p:txBody>
      </p:sp>
      <p:sp>
        <p:nvSpPr>
          <p:cNvPr id="5" name="QB_5_AN.103_1#35ce6953d?sp=1&amp;pid=796ece60a&amp;color=0,0,0&amp;vtp=1&amp;bbb=1&amp;hb=1&amp;hla=1">
            <a:extLst>
              <a:ext uri="{FF2B5EF4-FFF2-40B4-BE49-F238E27FC236}">
                <a16:creationId xmlns:a16="http://schemas.microsoft.com/office/drawing/2014/main" id="{07367E1A-4986-8594-CC7E-20F2FF2465B9}"/>
              </a:ext>
            </a:extLst>
          </p:cNvPr>
          <p:cNvSpPr/>
          <p:nvPr/>
        </p:nvSpPr>
        <p:spPr>
          <a:xfrm>
            <a:off x="722376" y="1857444"/>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这两句诗运用了拟人的修辞手法。（1分）②“倦意”“逗留”“黎明的眼”“</a:t>
            </a:r>
            <a:r>
              <a:rPr lang="en-US" altLang="zh-CN" sz="2000" b="1" i="0">
                <a:solidFill>
                  <a:srgbClr val="00B050"/>
                </a:solidFill>
                <a:latin typeface="微软雅黑" pitchFamily="34" charset="0"/>
                <a:ea typeface="微软雅黑" pitchFamily="34" charset="-122"/>
                <a:cs typeface="微软雅黑" pitchFamily="34" charset="-120"/>
              </a:rPr>
              <a:t>湿草的懒味”</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等词语</a:t>
            </a:r>
            <a:r>
              <a:rPr lang="en-US" altLang="zh-CN" sz="2000" b="1" i="0" dirty="0">
                <a:solidFill>
                  <a:srgbClr val="00B050"/>
                </a:solidFill>
                <a:latin typeface="微软雅黑" pitchFamily="34" charset="0"/>
                <a:ea typeface="微软雅黑" pitchFamily="34" charset="-122"/>
                <a:cs typeface="微软雅黑" pitchFamily="34" charset="-120"/>
              </a:rPr>
              <a:t>，不仅真切呈现了黎明时的情景，（2分）而且把无情的自然万物变得富有人情味</a:t>
            </a:r>
            <a:r>
              <a:rPr lang="en-US" altLang="zh-CN" sz="2000" b="1" i="0">
                <a:solidFill>
                  <a:srgbClr val="00B050"/>
                </a:solidFill>
                <a:latin typeface="微软雅黑" pitchFamily="34" charset="0"/>
                <a:ea typeface="微软雅黑" pitchFamily="34" charset="-122"/>
                <a:cs typeface="微软雅黑" pitchFamily="34" charset="-120"/>
              </a:rPr>
              <a:t>，很好</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地折射出了</a:t>
            </a:r>
            <a:r>
              <a:rPr lang="en-US" altLang="zh-CN" sz="2000" b="1" i="0" dirty="0">
                <a:solidFill>
                  <a:srgbClr val="00B050"/>
                </a:solidFill>
                <a:latin typeface="微软雅黑" pitchFamily="34" charset="0"/>
                <a:ea typeface="微软雅黑" pitchFamily="34" charset="-122"/>
                <a:cs typeface="微软雅黑" pitchFamily="34" charset="-120"/>
              </a:rPr>
              <a:t>“我”的内在情感。（3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5_BD.62_1#095d15138?sp=1&amp;pid=796ece60a&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13.“我没有走近你”在诗歌中重复咏唱，请分析其重复的原因。（6</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a:t>
            </a:r>
            <a:endParaRPr lang="en-US" altLang="zh-CN" sz="2000" dirty="0"/>
          </a:p>
        </p:txBody>
      </p:sp>
      <p:sp>
        <p:nvSpPr>
          <p:cNvPr id="4" name="QB_5_AN.63_1#095d15138.blank?pid=796ece60a&amp;color=0,0,0&amp;vpa=15&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①诗歌着重刻画人与自然、人与人、自然与自然和谐相处的景观。②“我没有走近你</a:t>
            </a:r>
            <a:r>
              <a:rPr lang="en-US" altLang="zh-CN" sz="2000" b="1" i="0">
                <a:solidFill>
                  <a:srgbClr val="00B050"/>
                </a:solidFill>
                <a:latin typeface="微软雅黑" pitchFamily="34" charset="0"/>
                <a:ea typeface="微软雅黑" pitchFamily="34" charset="-122"/>
                <a:cs typeface="微软雅黑" pitchFamily="34" charset="-120"/>
              </a:rPr>
              <a:t>”在诗歌中</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重复咏唱</a:t>
            </a:r>
            <a:r>
              <a:rPr lang="en-US" altLang="zh-CN" sz="2000" b="1" i="0" dirty="0">
                <a:solidFill>
                  <a:srgbClr val="00B050"/>
                </a:solidFill>
                <a:latin typeface="微软雅黑" pitchFamily="34" charset="0"/>
                <a:ea typeface="微软雅黑" pitchFamily="34" charset="-122"/>
                <a:cs typeface="微软雅黑" pitchFamily="34" charset="-120"/>
              </a:rPr>
              <a:t>，更加凸显了人与自然、人与人、自然与自然和谐相处的主题。（每点3分）</a:t>
            </a:r>
            <a:endParaRPr lang="en-US" altLang="zh-CN" sz="2000" dirty="0"/>
          </a:p>
        </p:txBody>
      </p:sp>
      <p:sp>
        <p:nvSpPr>
          <p:cNvPr id="5" name="QB_5_AS.64_1#095d15138?vop=1&amp;pid=796ece60a&amp;color=0,0,0&amp;vtp=1&amp;bbb=1&amp;hb=1"/>
          <p:cNvSpPr/>
          <p:nvPr/>
        </p:nvSpPr>
        <p:spPr>
          <a:xfrm>
            <a:off x="722376" y="23797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本题考查体会重要语句的丰富含意，品味精彩的语言表达艺术的能力</a:t>
            </a:r>
            <a:r>
              <a:rPr lang="en-US" altLang="zh-CN" sz="2000" b="0" i="0">
                <a:solidFill>
                  <a:srgbClr val="000000"/>
                </a:solidFill>
                <a:latin typeface="微软雅黑" pitchFamily="34" charset="0"/>
                <a:ea typeface="微软雅黑" pitchFamily="34" charset="-122"/>
                <a:cs typeface="微软雅黑" pitchFamily="34" charset="-120"/>
              </a:rPr>
              <a:t>。诗人在诗歌中两次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写道</a:t>
            </a:r>
            <a:r>
              <a:rPr lang="en-US" altLang="zh-CN" sz="2000" b="0" i="0" dirty="0">
                <a:solidFill>
                  <a:srgbClr val="000000"/>
                </a:solidFill>
                <a:latin typeface="微软雅黑" pitchFamily="34" charset="0"/>
                <a:ea typeface="微软雅黑" pitchFamily="34" charset="-122"/>
                <a:cs typeface="微软雅黑" pitchFamily="34" charset="-120"/>
              </a:rPr>
              <a:t>“我没有走近你”，在诗人看来，人与人、人与自然、自然与自然的交流可以是无言的</a:t>
            </a:r>
            <a:r>
              <a:rPr lang="en-US" altLang="zh-CN" sz="2000" b="0" i="0">
                <a:solidFill>
                  <a:srgbClr val="000000"/>
                </a:solidFill>
                <a:latin typeface="微软雅黑" pitchFamily="34" charset="0"/>
                <a:ea typeface="微软雅黑"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切自有一种和谐的气息流溢四周</a:t>
            </a:r>
            <a:r>
              <a:rPr lang="en-US" altLang="zh-CN" sz="2000" b="0" i="0" dirty="0">
                <a:solidFill>
                  <a:srgbClr val="000000"/>
                </a:solidFill>
                <a:latin typeface="微软雅黑" pitchFamily="34" charset="0"/>
                <a:ea typeface="微软雅黑" pitchFamily="34" charset="-122"/>
                <a:cs typeface="微软雅黑" pitchFamily="34" charset="-120"/>
              </a:rPr>
              <a:t>。诗人所要表达的爱，正融于这乡间美景之中</a:t>
            </a:r>
            <a:r>
              <a:rPr lang="en-US" altLang="zh-CN" sz="2000" b="0" i="0">
                <a:solidFill>
                  <a:srgbClr val="000000"/>
                </a:solidFill>
                <a:latin typeface="微软雅黑" pitchFamily="34" charset="0"/>
                <a:ea typeface="微软雅黑" pitchFamily="34" charset="-122"/>
                <a:cs typeface="微软雅黑" pitchFamily="34" charset="-120"/>
              </a:rPr>
              <a:t>，成为大自然的一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部分</a:t>
            </a:r>
            <a:r>
              <a:rPr lang="en-US" altLang="zh-CN" sz="2000" b="0" i="0" dirty="0">
                <a:solidFill>
                  <a:srgbClr val="000000"/>
                </a:solidFill>
                <a:latin typeface="微软雅黑" pitchFamily="34" charset="0"/>
                <a:ea typeface="微软雅黑" pitchFamily="34" charset="-122"/>
                <a:cs typeface="微软雅黑" pitchFamily="34" charset="-120"/>
              </a:rPr>
              <a:t>。当诗人的感情移位于大自然的时候，周围的一切就充溢着爱意。所以，“</a:t>
            </a:r>
            <a:r>
              <a:rPr lang="en-US" altLang="zh-CN" sz="2000" b="0" i="0">
                <a:solidFill>
                  <a:srgbClr val="000000"/>
                </a:solidFill>
                <a:latin typeface="微软雅黑" pitchFamily="34" charset="0"/>
                <a:ea typeface="微软雅黑" pitchFamily="34" charset="-122"/>
                <a:cs typeface="微软雅黑" pitchFamily="34" charset="-120"/>
              </a:rPr>
              <a:t>我没有走近你”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也就表明</a:t>
            </a:r>
            <a:r>
              <a:rPr lang="en-US" altLang="zh-CN" sz="2000" b="0" i="0" dirty="0">
                <a:solidFill>
                  <a:srgbClr val="000000"/>
                </a:solidFill>
                <a:latin typeface="微软雅黑" pitchFamily="34" charset="0"/>
                <a:ea typeface="微软雅黑" pitchFamily="34" charset="-122"/>
                <a:cs typeface="微软雅黑" pitchFamily="34" charset="-120"/>
              </a:rPr>
              <a:t>“我”无须走近“你”，“你”也能感受到“我”对“你”的爱，凸显了人与自然</a:t>
            </a:r>
            <a:r>
              <a:rPr lang="en-US" altLang="zh-CN" sz="2000" b="0" i="0">
                <a:solidFill>
                  <a:srgbClr val="000000"/>
                </a:solidFill>
                <a:latin typeface="微软雅黑" pitchFamily="34" charset="0"/>
                <a:ea typeface="微软雅黑" pitchFamily="34" charset="-122"/>
                <a:cs typeface="微软雅黑" pitchFamily="34" charset="-120"/>
              </a:rPr>
              <a:t>、人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与人</a:t>
            </a:r>
            <a:r>
              <a:rPr lang="en-US" altLang="zh-CN" sz="2000" b="0" i="0" dirty="0">
                <a:solidFill>
                  <a:srgbClr val="000000"/>
                </a:solidFill>
                <a:latin typeface="微软雅黑" pitchFamily="34" charset="0"/>
                <a:ea typeface="微软雅黑" pitchFamily="34" charset="-122"/>
                <a:cs typeface="微软雅黑" pitchFamily="34" charset="-120"/>
              </a:rPr>
              <a:t>、自然与自然和谐相处的主题。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C_2#e21d2c175.fixed?pid=6e572567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2_BD#e21d2c175.fixed?pid=6e572567e&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第四单元群文阅读</a:t>
            </a:r>
            <a:endParaRPr lang="en-US" altLang="zh-CN" sz="44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pic>
        <p:nvPicPr>
          <p:cNvPr id="2" name="P_4_BD#8236e7252?pid=fbef7e743&amp;color=0,0,0&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8236e7252?pid=fbef7e743&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40分钟</a:t>
            </a:r>
            <a:endParaRPr lang="en-US" altLang="zh-CN" sz="100" dirty="0"/>
          </a:p>
        </p:txBody>
      </p:sp>
      <p:pic>
        <p:nvPicPr>
          <p:cNvPr id="4" name="P_4_BD#8236e7252?pid=fbef7e743&amp;color=0,0,0&amp;tib=255,255,255&amp;iip=1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dfaea394e?sp=1&amp;pid=fbef7e743&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一、阅读下面的文字，完成1～4题。（18分）</a:t>
            </a:r>
            <a:endParaRPr lang="en-US" altLang="zh-CN" sz="2200" dirty="0"/>
          </a:p>
        </p:txBody>
      </p:sp>
      <p:sp>
        <p:nvSpPr>
          <p:cNvPr id="6" name="QM_5_BD.65_1#29771d75e?pid=dfaea394e&amp;color=0,0,0&amp;vtp=1&amp;bbb=1&amp;hb=1"/>
          <p:cNvSpPr/>
          <p:nvPr/>
        </p:nvSpPr>
        <p:spPr>
          <a:xfrm>
            <a:off x="722376" y="1920690"/>
            <a:ext cx="10753344" cy="4203700"/>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求婚（节选）</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俄］契诃夫</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人物</a:t>
            </a:r>
            <a:r>
              <a:rPr lang="en-US" altLang="zh-CN" sz="2000" b="0" i="0" dirty="0">
                <a:solidFill>
                  <a:srgbClr val="000000"/>
                </a:solidFill>
                <a:latin typeface="微软雅黑" pitchFamily="34" charset="0"/>
                <a:ea typeface="微软雅黑" pitchFamily="34" charset="-122"/>
                <a:cs typeface="微软雅黑" pitchFamily="34" charset="-120"/>
              </a:rPr>
              <a:t>：丘布考夫——一位地主。娜塔里雅——丘布考夫的女儿，二十五岁。劳莫夫</a:t>
            </a:r>
            <a:r>
              <a:rPr lang="en-US" altLang="zh-CN" sz="2000" b="0" i="0">
                <a:solidFill>
                  <a:srgbClr val="000000"/>
                </a:solidFill>
                <a:latin typeface="微软雅黑" pitchFamily="34" charset="0"/>
                <a:ea typeface="微软雅黑" pitchFamily="34" charset="-122"/>
                <a:cs typeface="微软雅黑" pitchFamily="34" charset="-120"/>
              </a:rPr>
              <a:t>——丘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布考夫的邻居</a:t>
            </a:r>
            <a:r>
              <a:rPr lang="en-US" altLang="zh-CN" sz="2000" b="0" i="0" dirty="0">
                <a:solidFill>
                  <a:srgbClr val="000000"/>
                </a:solidFill>
                <a:latin typeface="微软雅黑" pitchFamily="34" charset="0"/>
                <a:ea typeface="微软雅黑" pitchFamily="34" charset="-122"/>
                <a:cs typeface="微软雅黑" pitchFamily="34" charset="-120"/>
              </a:rPr>
              <a:t>，一位宽大、诚恳然而非常可疑的地主。</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独幕景</a:t>
            </a:r>
            <a:r>
              <a:rPr lang="en-US" altLang="zh-CN" sz="2000" b="0" i="0" spc="-50" dirty="0">
                <a:solidFill>
                  <a:srgbClr val="000000"/>
                </a:solidFill>
                <a:latin typeface="微软雅黑" pitchFamily="34" charset="0"/>
                <a:ea typeface="微软雅黑" pitchFamily="34" charset="-122"/>
                <a:cs typeface="微软雅黑" pitchFamily="34" charset="-120"/>
              </a:rPr>
              <a:t>：丘布考夫家的客厅。（劳莫夫进来，穿着礼服，戴着白手套。丘布考夫站起来欢迎他）</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我亲爱的人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我看见谁啦</a:t>
            </a:r>
            <a:r>
              <a:rPr lang="en-US" altLang="zh-CN" sz="2000" b="0" i="0" dirty="0">
                <a:solidFill>
                  <a:srgbClr val="000000"/>
                </a:solidFill>
                <a:latin typeface="微软雅黑" pitchFamily="34" charset="0"/>
                <a:ea typeface="微软雅黑" pitchFamily="34" charset="-122"/>
                <a:cs typeface="微软雅黑" pitchFamily="34" charset="-120"/>
              </a:rPr>
              <a:t>！（紧握劳莫夫的手）</a:t>
            </a:r>
            <a:r>
              <a:rPr lang="en-US" altLang="zh-CN" sz="2000" b="0" i="0" dirty="0">
                <a:solidFill>
                  <a:srgbClr val="000000"/>
                </a:solidFill>
                <a:latin typeface="微软雅黑" pitchFamily="34" charset="0"/>
                <a:ea typeface="楷体" pitchFamily="34" charset="-122"/>
                <a:cs typeface="微软雅黑" pitchFamily="34" charset="-120"/>
              </a:rPr>
              <a:t>简直意想不到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谢谢你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你这一向可好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我们也就是那样好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你今天打扮得像做客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我的宝贝人儿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你出门到什么地方去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我就是来看看你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尊敬的史杰潘诺维奇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1#29771d75e?pid=dfaea394e&amp;color=0,0,0&amp;vtp=1&amp;bbb=1&amp;hb=1">
            <a:extLst>
              <a:ext uri="{FF2B5EF4-FFF2-40B4-BE49-F238E27FC236}">
                <a16:creationId xmlns:a16="http://schemas.microsoft.com/office/drawing/2014/main" id="{F22F42E9-5D5C-ECDF-AE88-63A46062022C}"/>
              </a:ext>
            </a:extLst>
          </p:cNvPr>
          <p:cNvSpPr/>
          <p:nvPr/>
        </p:nvSpPr>
        <p:spPr>
          <a:xfrm>
            <a:off x="722376" y="972000"/>
            <a:ext cx="1075334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我的贵重人儿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你为什么穿晚礼服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尊敬的史杰潘诺维奇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我来有事求你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我先喝点儿水</a:t>
            </a:r>
            <a:r>
              <a:rPr lang="en-US" altLang="zh-CN" sz="2000" b="0" i="0" dirty="0">
                <a:solidFill>
                  <a:srgbClr val="000000"/>
                </a:solidFill>
                <a:latin typeface="微软雅黑" pitchFamily="34" charset="0"/>
                <a:ea typeface="微软雅黑" pitchFamily="34" charset="-122"/>
                <a:cs typeface="微软雅黑" pitchFamily="34" charset="-120"/>
              </a:rPr>
              <a:t>。（饮水）</a:t>
            </a:r>
            <a:endParaRPr lang="en-US" altLang="zh-CN" sz="2000" dirty="0"/>
          </a:p>
        </p:txBody>
      </p:sp>
      <p:sp>
        <p:nvSpPr>
          <p:cNvPr id="3" name="QM_5_BD.65_2#29771d75e?pid=dfaea394e&amp;color=0,0,0&amp;vtp=1&amp;bbb=1&amp;hb=1">
            <a:extLst>
              <a:ext uri="{FF2B5EF4-FFF2-40B4-BE49-F238E27FC236}">
                <a16:creationId xmlns:a16="http://schemas.microsoft.com/office/drawing/2014/main" id="{FB3FADA7-4A3F-F8BF-57A0-C57EE60CC4B2}"/>
              </a:ext>
            </a:extLst>
          </p:cNvPr>
          <p:cNvSpPr/>
          <p:nvPr/>
        </p:nvSpPr>
        <p:spPr>
          <a:xfrm>
            <a:off x="722376" y="1872107"/>
            <a:ext cx="10753344" cy="4203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丘布考夫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（旁白）</a:t>
            </a:r>
            <a:r>
              <a:rPr lang="en-US" altLang="zh-CN" sz="2000" b="0" i="0" dirty="0">
                <a:solidFill>
                  <a:srgbClr val="000000"/>
                </a:solidFill>
                <a:latin typeface="微软雅黑" pitchFamily="34" charset="0"/>
                <a:ea typeface="楷体" pitchFamily="34" charset="-122"/>
                <a:cs typeface="微软雅黑" pitchFamily="34" charset="-120"/>
              </a:rPr>
              <a:t>他借钱来了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一个子也不给</a:t>
            </a:r>
            <a:r>
              <a:rPr lang="en-US" altLang="zh-CN" sz="2000" b="0" i="0" dirty="0">
                <a:solidFill>
                  <a:srgbClr val="000000"/>
                </a:solidFill>
                <a:latin typeface="微软雅黑" pitchFamily="34" charset="0"/>
                <a:ea typeface="微软雅黑" pitchFamily="34" charset="-122"/>
                <a:cs typeface="微软雅黑" pitchFamily="34" charset="-120"/>
              </a:rPr>
              <a:t>！（高声）</a:t>
            </a:r>
            <a:r>
              <a:rPr lang="en-US" altLang="zh-CN" sz="2000" b="0" i="0" dirty="0">
                <a:solidFill>
                  <a:srgbClr val="000000"/>
                </a:solidFill>
                <a:latin typeface="微软雅黑" pitchFamily="34" charset="0"/>
                <a:ea typeface="楷体" pitchFamily="34" charset="-122"/>
                <a:cs typeface="微软雅黑" pitchFamily="34" charset="-120"/>
              </a:rPr>
              <a:t>我的漂亮人儿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是什么事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我心乱得不得了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只有你能够帮我的忙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虽说我不配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亲爱的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你就别兜圈子啦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等一下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事情是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我来请求你的女儿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娜塔里雅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嫁给我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（大喜）</a:t>
            </a:r>
            <a:r>
              <a:rPr lang="en-US" altLang="zh-CN" sz="2000" b="0" i="0" dirty="0">
                <a:solidFill>
                  <a:srgbClr val="000000"/>
                </a:solidFill>
                <a:latin typeface="微软雅黑" pitchFamily="34" charset="0"/>
                <a:ea typeface="楷体" pitchFamily="34" charset="-122"/>
                <a:cs typeface="微软雅黑" pitchFamily="34" charset="-120"/>
              </a:rPr>
              <a:t>好啊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再说一遍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我还没有听全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我有幸请求</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（打断）</a:t>
            </a:r>
            <a:r>
              <a:rPr lang="en-US" altLang="zh-CN" sz="2000" b="0" i="0" dirty="0">
                <a:solidFill>
                  <a:srgbClr val="000000"/>
                </a:solidFill>
                <a:latin typeface="微软雅黑" pitchFamily="34" charset="0"/>
                <a:ea typeface="楷体" pitchFamily="34" charset="-122"/>
                <a:cs typeface="微软雅黑" pitchFamily="34" charset="-120"/>
              </a:rPr>
              <a:t>我亲爱的人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我真喜欢</a:t>
            </a:r>
            <a:r>
              <a:rPr lang="en-US" altLang="zh-CN" sz="2000" b="0" i="0" dirty="0">
                <a:solidFill>
                  <a:srgbClr val="000000"/>
                </a:solidFill>
                <a:latin typeface="微软雅黑" pitchFamily="34" charset="0"/>
                <a:ea typeface="微软雅黑" pitchFamily="34" charset="-122"/>
                <a:cs typeface="微软雅黑" pitchFamily="34" charset="-120"/>
              </a:rPr>
              <a:t>。（拥吻劳莫夫）</a:t>
            </a:r>
            <a:r>
              <a:rPr lang="en-US" altLang="zh-CN" sz="2000" b="0" i="0" dirty="0">
                <a:solidFill>
                  <a:srgbClr val="000000"/>
                </a:solidFill>
                <a:latin typeface="微软雅黑" pitchFamily="34" charset="0"/>
                <a:ea typeface="楷体" pitchFamily="34" charset="-122"/>
                <a:cs typeface="微软雅黑" pitchFamily="34" charset="-120"/>
              </a:rPr>
              <a:t>我盼了好久了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我一直就这么巴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望</a:t>
            </a:r>
            <a:r>
              <a:rPr lang="en-US" altLang="zh-CN" sz="2000" b="0" i="0" dirty="0">
                <a:solidFill>
                  <a:srgbClr val="000000"/>
                </a:solidFill>
                <a:latin typeface="微软雅黑" pitchFamily="34" charset="0"/>
                <a:ea typeface="微软雅黑" pitchFamily="34" charset="-122"/>
                <a:cs typeface="微软雅黑" pitchFamily="34" charset="-120"/>
              </a:rPr>
              <a:t>。（流下一滴泪）</a:t>
            </a:r>
            <a:r>
              <a:rPr lang="en-US" altLang="zh-CN" sz="2000" b="0" i="0" dirty="0">
                <a:solidFill>
                  <a:srgbClr val="000000"/>
                </a:solidFill>
                <a:latin typeface="微软雅黑" pitchFamily="34" charset="0"/>
                <a:ea typeface="楷体" pitchFamily="34" charset="-122"/>
                <a:cs typeface="微软雅黑" pitchFamily="34" charset="-120"/>
              </a:rPr>
              <a:t>我一向就爱你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好像你是我的儿子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我去喊娜塔里雅来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（大为感动）</a:t>
            </a:r>
            <a:r>
              <a:rPr lang="en-US" altLang="zh-CN" sz="2000" b="0" i="0" dirty="0">
                <a:solidFill>
                  <a:srgbClr val="000000"/>
                </a:solidFill>
                <a:latin typeface="微软雅黑" pitchFamily="34" charset="0"/>
                <a:ea typeface="楷体" pitchFamily="34" charset="-122"/>
                <a:cs typeface="微软雅黑" pitchFamily="34" charset="-120"/>
              </a:rPr>
              <a:t>尊敬的史杰潘诺维奇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你以为她会同意吗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latin typeface="SimSun" panose="02010600030101010101" pitchFamily="2" charset="-122"/>
            </a:endParaRPr>
          </a:p>
        </p:txBody>
      </p:sp>
    </p:spTree>
    <p:extLst>
      <p:ext uri="{BB962C8B-B14F-4D97-AF65-F5344CB8AC3E}">
        <p14:creationId xmlns:p14="http://schemas.microsoft.com/office/powerpoint/2010/main" val="362695726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292ad1875?pid=21ca36f4d&amp;color=0,0,0&amp;vtp=1&amp;bbb=1&amp;hb=1">
            <a:extLst>
              <a:ext uri="{FF2B5EF4-FFF2-40B4-BE49-F238E27FC236}">
                <a16:creationId xmlns:a16="http://schemas.microsoft.com/office/drawing/2014/main" id="{A4E9C983-C02B-3DCD-4EE6-29B79765F7ED}"/>
              </a:ext>
            </a:extLst>
          </p:cNvPr>
          <p:cNvSpPr/>
          <p:nvPr/>
        </p:nvSpPr>
        <p:spPr>
          <a:xfrm>
            <a:off x="722376" y="972000"/>
            <a:ext cx="10753344" cy="45134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娜拉精神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在近代中国留下了极其重要的痕迹</a:t>
            </a:r>
            <a:r>
              <a:rPr lang="en-US" altLang="zh-CN" sz="2000" b="0" i="0" dirty="0">
                <a:solidFill>
                  <a:srgbClr val="000000"/>
                </a:solidFill>
                <a:latin typeface="微软雅黑" pitchFamily="34" charset="0"/>
                <a:ea typeface="微软雅黑" pitchFamily="34" charset="-122"/>
                <a:cs typeface="微软雅黑" pitchFamily="34" charset="-120"/>
              </a:rPr>
              <a:t>。1914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春柳社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首次公演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偶之家</a:t>
            </a:r>
            <a:r>
              <a:rPr lang="en-US" altLang="zh-CN" sz="2000" b="0" i="0" dirty="0">
                <a:solidFill>
                  <a:srgbClr val="000000"/>
                </a:solidFill>
                <a:latin typeface="微软雅黑" pitchFamily="34" charset="0"/>
                <a:ea typeface="微软雅黑" pitchFamily="34" charset="-122"/>
                <a:cs typeface="微软雅黑" pitchFamily="34" charset="-120"/>
              </a:rPr>
              <a:t>》；1918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易卜生号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将易卜生和他笔下的娜拉介绍给国人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迅等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文人通过文章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演讲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不断宣传娜拉的故事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并提出中国离家女性的出路问题</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1935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发生在南京的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娜拉事件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掀起全国各地讨论娜拉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排演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玩偶之家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的风潮</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诸如此类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娜拉现象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盛行一时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u="sng">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娜拉的故事仍在上演</a:t>
            </a:r>
            <a:r>
              <a:rPr lang="en-US" altLang="zh-CN" sz="2000" b="0" i="0" dirty="0">
                <a:solidFill>
                  <a:srgbClr val="000000"/>
                </a:solidFill>
                <a:latin typeface="微软雅黑" pitchFamily="34" charset="0"/>
                <a:ea typeface="微软雅黑" pitchFamily="34" charset="-122"/>
                <a:cs typeface="微软雅黑"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某平台发表了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五十六岁女人的一次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逃离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文</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介绍了受困于婚姻</a:t>
            </a:r>
            <a:r>
              <a:rPr lang="en-US" altLang="zh-CN" sz="2000" b="0" i="0" dirty="0">
                <a:solidFill>
                  <a:srgbClr val="000000"/>
                </a:solidFill>
                <a:latin typeface="微软雅黑" pitchFamily="34" charset="0"/>
                <a:ea typeface="微软雅黑" pitchFamily="34" charset="-122"/>
                <a:cs typeface="微软雅黑"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多年</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决定终于在</a:t>
            </a:r>
            <a:r>
              <a:rPr lang="en-US" altLang="zh-CN" sz="2000" b="0" i="0" dirty="0">
                <a:solidFill>
                  <a:srgbClr val="000000"/>
                </a:solidFill>
                <a:latin typeface="微软雅黑" pitchFamily="34" charset="0"/>
                <a:ea typeface="微软雅黑" pitchFamily="34" charset="-122"/>
                <a:cs typeface="微软雅黑" pitchFamily="34" charset="-120"/>
              </a:rPr>
              <a:t>56</a:t>
            </a:r>
            <a:r>
              <a:rPr lang="en-US" altLang="zh-CN" sz="2000" b="0" i="0" dirty="0">
                <a:solidFill>
                  <a:srgbClr val="000000"/>
                </a:solidFill>
                <a:latin typeface="微软雅黑" pitchFamily="34" charset="0"/>
                <a:ea typeface="楷体" pitchFamily="34" charset="-122"/>
                <a:cs typeface="微软雅黑" pitchFamily="34" charset="-120"/>
              </a:rPr>
              <a:t>岁时离家的自驾游博主苏敏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a:solidFill>
                  <a:srgbClr val="000000"/>
                </a:solidFill>
                <a:latin typeface="微软雅黑" pitchFamily="34" charset="0"/>
                <a:ea typeface="楷体" pitchFamily="34" charset="-122"/>
                <a:cs typeface="微软雅黑" pitchFamily="34" charset="-120"/>
              </a:rPr>
              <a:t>苏敏被称为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中国版娜拉</a:t>
            </a:r>
            <a:r>
              <a:rPr lang="en-US" altLang="zh-CN" sz="2000" b="0" i="0" dirty="0">
                <a:solidFill>
                  <a:srgbClr val="000000"/>
                </a:solidFill>
                <a:latin typeface="微软雅黑" pitchFamily="34" charset="0"/>
                <a:ea typeface="微软雅黑" pitchFamily="34" charset="-122"/>
                <a:cs typeface="微软雅黑" pitchFamily="34" charset="-120"/>
              </a:rPr>
              <a:t>”。④2024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以苏敏为原型改编的电影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出走的决心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a:solidFill>
                  <a:srgbClr val="000000"/>
                </a:solidFill>
                <a:latin typeface="微软雅黑" pitchFamily="34" charset="0"/>
                <a:ea typeface="楷体" pitchFamily="34" charset="-122"/>
                <a:cs typeface="微软雅黑" pitchFamily="34" charset="-120"/>
              </a:rPr>
              <a:t>电影将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女性受困于家庭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遭遇职场天花板等诸多困境呈现在银幕上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a:solidFill>
                  <a:srgbClr val="000000"/>
                </a:solidFill>
                <a:latin typeface="微软雅黑" pitchFamily="34" charset="0"/>
                <a:ea typeface="楷体" pitchFamily="34" charset="-122"/>
                <a:cs typeface="微软雅黑" pitchFamily="34" charset="-120"/>
              </a:rPr>
              <a:t>引发了舆论对于女性主体性的新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一轮话题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3752243438"/>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2#29771d75e?pid=dfaea394e&amp;color=0,0,0&amp;vtp=1&amp;bbb=1&amp;hb=1">
            <a:extLst>
              <a:ext uri="{FF2B5EF4-FFF2-40B4-BE49-F238E27FC236}">
                <a16:creationId xmlns:a16="http://schemas.microsoft.com/office/drawing/2014/main" id="{DD101D18-2731-DA78-97FA-13772525DECB}"/>
              </a:ext>
            </a:extLst>
          </p:cNvPr>
          <p:cNvSpPr/>
          <p:nvPr/>
        </p:nvSpPr>
        <p:spPr>
          <a:xfrm>
            <a:off x="722376" y="972000"/>
            <a:ext cx="10753344" cy="1774825"/>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当然了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我的亲爱的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她才叫爱你</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不会让你久等的</a:t>
            </a:r>
            <a:r>
              <a:rPr lang="en-US" altLang="zh-CN" sz="2000" b="0" i="0" dirty="0">
                <a:solidFill>
                  <a:srgbClr val="000000"/>
                </a:solidFill>
                <a:latin typeface="微软雅黑" pitchFamily="34" charset="0"/>
                <a:ea typeface="微软雅黑" pitchFamily="34" charset="-122"/>
                <a:cs typeface="微软雅黑" pitchFamily="34" charset="-120"/>
              </a:rPr>
              <a:t>！（下）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真冷</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我浑身在打哆嗦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就像我要进考场考试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不过我必须下定决心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娜塔里雅是一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个出名儿的女管家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不难看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也受过教育</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（饮水）；</a:t>
            </a:r>
            <a:r>
              <a:rPr lang="en-US" altLang="zh-CN" sz="2000" b="0" i="0" dirty="0">
                <a:solidFill>
                  <a:srgbClr val="000000"/>
                </a:solidFill>
                <a:latin typeface="微软雅黑" pitchFamily="34" charset="0"/>
                <a:ea typeface="楷体" pitchFamily="34" charset="-122"/>
                <a:cs typeface="微软雅黑" pitchFamily="34" charset="-120"/>
              </a:rPr>
              <a:t>我不结婚也不成</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我已经三十五岁了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我应当过一种安静有规律的生活</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我有心跳的毛病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一受刺激就心慌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p:txBody>
      </p:sp>
      <p:sp>
        <p:nvSpPr>
          <p:cNvPr id="3" name="QM_5_BD.65_3#29771d75e?pid=dfaea394e&amp;color=0,0,0&amp;vtp=1&amp;bbb=1&amp;hb=1">
            <a:extLst>
              <a:ext uri="{FF2B5EF4-FFF2-40B4-BE49-F238E27FC236}">
                <a16:creationId xmlns:a16="http://schemas.microsoft.com/office/drawing/2014/main" id="{985F88AD-F610-587A-75EE-E17C027FFB07}"/>
              </a:ext>
            </a:extLst>
          </p:cNvPr>
          <p:cNvSpPr/>
          <p:nvPr/>
        </p:nvSpPr>
        <p:spPr>
          <a:xfrm>
            <a:off x="722376" y="2810510"/>
            <a:ext cx="10753344" cy="3263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娜塔里雅上。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好啊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爸爸说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那儿有个生意人来买货物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你好啊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你好啊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尊敬的娜塔里雅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你别见怪我穿围裙</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我们在剥豆皮往干里晒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要不要来点儿点心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谢谢你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我已经用过了</a:t>
            </a:r>
            <a:r>
              <a:rPr lang="en-US" altLang="zh-CN" sz="2000" b="0" i="0" dirty="0">
                <a:solidFill>
                  <a:srgbClr val="000000"/>
                </a:solidFill>
                <a:latin typeface="微软雅黑" pitchFamily="34" charset="0"/>
                <a:ea typeface="微软雅黑" pitchFamily="34" charset="-122"/>
                <a:cs typeface="微软雅黑" pitchFamily="34" charset="-120"/>
              </a:rPr>
              <a:t>。（心慌意乱）</a:t>
            </a:r>
            <a:r>
              <a:rPr lang="en-US" altLang="zh-CN" sz="2000" b="0" i="0" dirty="0">
                <a:solidFill>
                  <a:srgbClr val="000000"/>
                </a:solidFill>
                <a:latin typeface="微软雅黑" pitchFamily="34" charset="0"/>
                <a:ea typeface="楷体" pitchFamily="34" charset="-122"/>
                <a:cs typeface="微软雅黑" pitchFamily="34" charset="-120"/>
              </a:rPr>
              <a:t>你看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尊敬的娜塔里雅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请你听我</a:t>
            </a:r>
            <a:r>
              <a:rPr lang="en-US" altLang="zh-CN" sz="2000" b="0" i="0">
                <a:solidFill>
                  <a:srgbClr val="000000"/>
                </a:solidFill>
                <a:latin typeface="SimSun" panose="02010600030101010101" pitchFamily="2" charset="-122"/>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旁白）</a:t>
            </a:r>
            <a:r>
              <a:rPr lang="en-US" altLang="zh-CN" sz="2000" b="0" i="0" dirty="0">
                <a:solidFill>
                  <a:srgbClr val="000000"/>
                </a:solidFill>
                <a:latin typeface="微软雅黑" pitchFamily="34" charset="0"/>
                <a:ea typeface="楷体" pitchFamily="34" charset="-122"/>
                <a:cs typeface="微软雅黑" pitchFamily="34" charset="-120"/>
              </a:rPr>
              <a:t>冷得怕人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怎么的啦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609505164"/>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3#29771d75e?pid=dfaea394e&amp;color=0,0,0&amp;vtp=1&amp;bbb=1&amp;hb=1">
            <a:extLst>
              <a:ext uri="{FF2B5EF4-FFF2-40B4-BE49-F238E27FC236}">
                <a16:creationId xmlns:a16="http://schemas.microsoft.com/office/drawing/2014/main" id="{0170B544-F722-8E7B-C722-26A4FE37D4F7}"/>
              </a:ext>
            </a:extLst>
          </p:cNvPr>
          <p:cNvSpPr/>
          <p:nvPr/>
        </p:nvSpPr>
        <p:spPr>
          <a:xfrm>
            <a:off x="722376" y="972000"/>
            <a:ext cx="10753344" cy="31545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我想法子把话说短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你一定知道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尊敬的娜塔里雅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我从做小孩子起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说实话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老早就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有特权和你们家熟识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我过世的姨妈跟她丈夫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你知道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我承受的就是他们的财产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一向对你父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亲跟你过世的母亲尊敬到了万分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劳莫夫跟丘布考夫两姓一向就友情最好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你知道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我的地跟你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的地是近邻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你一定记得我的老牛草地连着你的桦木林子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对不住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我的老牛草地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那是你的吗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是呀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你说什么呀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老牛草地是我们的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65_4#29771d75e?pid=dfaea394e&amp;color=0,0,0&amp;vtp=1&amp;bbb=1&amp;hb=1">
            <a:extLst>
              <a:ext uri="{FF2B5EF4-FFF2-40B4-BE49-F238E27FC236}">
                <a16:creationId xmlns:a16="http://schemas.microsoft.com/office/drawing/2014/main" id="{F3C2D364-B589-CBD3-6E51-297DA922379B}"/>
              </a:ext>
            </a:extLst>
          </p:cNvPr>
          <p:cNvSpPr/>
          <p:nvPr/>
        </p:nvSpPr>
        <p:spPr>
          <a:xfrm>
            <a:off x="722376" y="418477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劳莫夫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尊敬的娜塔里雅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你倒想想看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那多久是你的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多久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打我记得的那天起就是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别瞎掰了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911426269"/>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4#29771d75e?pid=dfaea394e&amp;color=0,0,0&amp;vtp=1&amp;bbb=1&amp;hb=1">
            <a:extLst>
              <a:ext uri="{FF2B5EF4-FFF2-40B4-BE49-F238E27FC236}">
                <a16:creationId xmlns:a16="http://schemas.microsoft.com/office/drawing/2014/main" id="{5644A191-C72A-4BBA-FCE0-76632BE2ADF3}"/>
              </a:ext>
            </a:extLst>
          </p:cNvPr>
          <p:cNvSpPr/>
          <p:nvPr/>
        </p:nvSpPr>
        <p:spPr>
          <a:xfrm>
            <a:off x="722376" y="972000"/>
            <a:ext cx="10753344" cy="50214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你看文件就知道了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尊敬的娜塔里雅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我姨妈的祖母拿这块草地送给你父亲的祖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父的农夫永久自由使用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为了报答她的好意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他们帮她做砖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那些农夫使用了四十年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成了习惯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当作他们自己的了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我的曾祖父一直认为他们的田地打烧塘往外伸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老牛草地是我们的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我有文件给你看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那块地我们有了快三百年了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这些草地我一点儿看不上眼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或许值三百卢布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不过我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受不了不公道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娜塔里雅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你高兴的话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我送你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我可以送你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因为那是我的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我们总以为你是一个好邻居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去年我们借你我们的打麦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虽说那么一来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我们自己不得不延到十一月打麦子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可是你现在对我们的行为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就像我们是</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吉卜赛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4093425560"/>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5#29771d75e?pid=dfaea394e&amp;color=0,0,0&amp;vtp=1&amp;bbb=1">
            <a:extLst>
              <a:ext uri="{FF2B5EF4-FFF2-40B4-BE49-F238E27FC236}">
                <a16:creationId xmlns:a16="http://schemas.microsoft.com/office/drawing/2014/main" id="{0F2413C9-1C4B-EAD3-D74B-C3C1C111D5F1}"/>
              </a:ext>
            </a:extLst>
          </p:cNvPr>
          <p:cNvSpPr/>
          <p:nvPr/>
        </p:nvSpPr>
        <p:spPr>
          <a:xfrm>
            <a:off x="722376" y="972000"/>
            <a:ext cx="10753344" cy="4602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劳莫夫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你认为我霸占了你家的地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（迅速走向水瓶，饮水）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今天我就叫人到草地割草去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我扭掉他们的脖子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你们嚷嚷什么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爸爸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老牛草地是谁家的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（向劳莫夫）</a:t>
            </a:r>
            <a:r>
              <a:rPr lang="en-US" altLang="zh-CN" sz="2000" b="0" i="0" dirty="0">
                <a:solidFill>
                  <a:srgbClr val="000000"/>
                </a:solidFill>
                <a:latin typeface="微软雅黑" pitchFamily="34" charset="0"/>
                <a:ea typeface="楷体" pitchFamily="34" charset="-122"/>
                <a:cs typeface="微软雅黑" pitchFamily="34" charset="-120"/>
              </a:rPr>
              <a:t>亲爱的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草地是我们的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你也得讲理呀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我姨妈的祖母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我有证据给你看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那是我的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亲爱的人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干吗那样叫唤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你把我的地叫作你的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还指望我平心静气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恭恭敬敬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对你讲话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你是一个强盗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65_6#29771d75e?pid=dfaea394e&amp;color=0,0,0&amp;vtp=1&amp;bbb=1">
            <a:extLst>
              <a:ext uri="{FF2B5EF4-FFF2-40B4-BE49-F238E27FC236}">
                <a16:creationId xmlns:a16="http://schemas.microsoft.com/office/drawing/2014/main" id="{D02BEA3C-6C2E-182A-3B17-8F04AA68FA70}"/>
              </a:ext>
            </a:extLst>
          </p:cNvPr>
          <p:cNvSpPr/>
          <p:nvPr/>
        </p:nvSpPr>
        <p:spPr>
          <a:xfrm>
            <a:off x="722376" y="5551297"/>
            <a:ext cx="10753344" cy="457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娜塔里雅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老牛草地是我们的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我不给人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不给人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不给人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l" latinLnBrk="1">
              <a:lnSpc>
                <a:spcPct val="150000"/>
              </a:lnSpc>
            </a:pPr>
            <a:endParaRPr lang="en-US" altLang="zh-CN" sz="2000" dirty="0"/>
          </a:p>
        </p:txBody>
      </p:sp>
    </p:spTree>
    <p:extLst>
      <p:ext uri="{BB962C8B-B14F-4D97-AF65-F5344CB8AC3E}">
        <p14:creationId xmlns:p14="http://schemas.microsoft.com/office/powerpoint/2010/main" val="1748535973"/>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6#29771d75e?pid=dfaea394e&amp;color=0,0,0&amp;vtp=1&amp;bbb=1">
            <a:extLst>
              <a:ext uri="{FF2B5EF4-FFF2-40B4-BE49-F238E27FC236}">
                <a16:creationId xmlns:a16="http://schemas.microsoft.com/office/drawing/2014/main" id="{C4C13402-BD9A-A72F-D26B-3C3AA615A97A}"/>
              </a:ext>
            </a:extLst>
          </p:cNvPr>
          <p:cNvSpPr/>
          <p:nvPr/>
        </p:nvSpPr>
        <p:spPr>
          <a:xfrm>
            <a:off x="722376" y="972000"/>
            <a:ext cx="10753344" cy="41324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看好了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我告到法庭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那时候我会让你明白的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法庭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你会告到法庭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你吃官司饭的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你一家子人全喜欢那个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我们劳莫夫一姓全是规矩人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没有一个为了偷东西吃官司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跟你祖父一样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你们姓劳莫夫的一家人害疯癫症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全家人害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全家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你的祖父是一个酒鬼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你的小姑妈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跟一个工程师跑掉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你的母亲是驼背</a:t>
            </a:r>
            <a:r>
              <a:rPr lang="en-US" altLang="zh-CN" sz="2000" b="0" i="0" dirty="0">
                <a:solidFill>
                  <a:srgbClr val="000000"/>
                </a:solidFill>
                <a:latin typeface="微软雅黑" pitchFamily="34" charset="0"/>
                <a:ea typeface="微软雅黑" pitchFamily="34" charset="-122"/>
                <a:cs typeface="微软雅黑" pitchFamily="34" charset="-120"/>
              </a:rPr>
              <a:t>。（捧住他的心）</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救命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你的祖父是酒鬼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赌鬼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背后说坏话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谁也比不上你的姨妈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65_7#29771d75e?pid=dfaea394e&amp;color=0,0,0&amp;vtp=1&amp;bbb=1&amp;hb=1">
            <a:extLst>
              <a:ext uri="{FF2B5EF4-FFF2-40B4-BE49-F238E27FC236}">
                <a16:creationId xmlns:a16="http://schemas.microsoft.com/office/drawing/2014/main" id="{CC64B737-6A1E-E3BF-105B-5CF32D9EEBA9}"/>
              </a:ext>
            </a:extLst>
          </p:cNvPr>
          <p:cNvSpPr/>
          <p:nvPr/>
        </p:nvSpPr>
        <p:spPr>
          <a:xfrm>
            <a:off x="722376" y="5099177"/>
            <a:ext cx="10753344" cy="914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劳莫夫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我的脚麻了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你是一个阴谋家</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这是一个公开的秘密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前几回选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举你买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我眼前冒星星</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我的帽子在哪儿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006556080"/>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5_7#29771d75e?pid=dfaea394e&amp;color=0,0,0&amp;vtp=1&amp;bbb=1&amp;hb=1">
            <a:extLst>
              <a:ext uri="{FF2B5EF4-FFF2-40B4-BE49-F238E27FC236}">
                <a16:creationId xmlns:a16="http://schemas.microsoft.com/office/drawing/2014/main" id="{EB5E5E61-EB5D-E0B0-9559-00F14E792532}"/>
              </a:ext>
            </a:extLst>
          </p:cNvPr>
          <p:cNvSpPr/>
          <p:nvPr/>
        </p:nvSpPr>
        <p:spPr>
          <a:xfrm>
            <a:off x="722376" y="972000"/>
            <a:ext cx="10753344" cy="27231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娜塔里雅</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不老实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卑鄙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劳莫夫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我的帽子</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哪边是路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门在哪儿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我怕我是要死了</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我的脚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简直麻木不灵了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走向门</a:t>
            </a:r>
            <a:r>
              <a:rPr lang="en-US" altLang="zh-CN" sz="2000" b="0" i="0" dirty="0">
                <a:solidFill>
                  <a:srgbClr val="000000"/>
                </a:solidFill>
                <a:latin typeface="微软雅黑" pitchFamily="34" charset="0"/>
                <a:ea typeface="微软雅黑" pitchFamily="34" charset="-122"/>
                <a:cs typeface="微软雅黑" pitchFamily="34" charset="-120"/>
              </a:rPr>
              <a:t>。蹒跚而下。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丘布考夫</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别再踏进我的门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768370994"/>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BD.66_1#059be6471?pid=29771d7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1.下列对文本相关内容和艺术特色的分析鉴赏，不正确的一项是（3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7_1#059be6471.bracket?pid=29771d75e&amp;color=0,0,0&amp;vpa=16&amp;vtp=1"/>
          <p:cNvSpPr/>
          <p:nvPr/>
        </p:nvSpPr>
        <p:spPr>
          <a:xfrm>
            <a:off x="889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66_2#059be6471.choices?pid=29771d75e&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A.契诃夫的这部戏剧属于喜剧，通过对三个典型人物的描写反映出整个地主阶级的贪婪、</a:t>
            </a:r>
            <a:r>
              <a:rPr lang="en-US" altLang="zh-CN" sz="2000" b="0" i="0">
                <a:solidFill>
                  <a:srgbClr val="000000"/>
                </a:solidFill>
                <a:latin typeface="微软雅黑" pitchFamily="34" charset="0"/>
                <a:ea typeface="微软雅黑" pitchFamily="34" charset="-122"/>
                <a:cs typeface="微软雅黑" pitchFamily="34" charset="-120"/>
              </a:rPr>
              <a:t>无耻、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荒唐</a:t>
            </a:r>
            <a:r>
              <a:rPr lang="en-US" altLang="zh-CN" sz="2000" b="0" i="0" dirty="0">
                <a:solidFill>
                  <a:srgbClr val="000000"/>
                </a:solidFill>
                <a:latin typeface="微软雅黑" pitchFamily="34" charset="0"/>
                <a:ea typeface="微软雅黑" pitchFamily="34" charset="-122"/>
                <a:cs typeface="微软雅黑" pitchFamily="34" charset="-120"/>
              </a:rPr>
              <a:t>、庸俗。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.劳莫夫想求婚，但与娜塔里雅缺乏感情基础，于是从世交切入，由远及近地拉近关系</a:t>
            </a:r>
            <a:r>
              <a:rPr lang="en-US" altLang="zh-CN" sz="2000" b="0" i="0">
                <a:solidFill>
                  <a:srgbClr val="000000"/>
                </a:solidFill>
                <a:latin typeface="微软雅黑" pitchFamily="34" charset="0"/>
                <a:ea typeface="微软雅黑" pitchFamily="34" charset="-122"/>
                <a:cs typeface="微软雅黑" pitchFamily="34" charset="-120"/>
              </a:rPr>
              <a:t>，不料弄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巧成拙</a:t>
            </a:r>
            <a:r>
              <a:rPr lang="en-US" altLang="zh-CN" sz="2000" b="0" i="0" dirty="0">
                <a:solidFill>
                  <a:srgbClr val="000000"/>
                </a:solidFill>
                <a:latin typeface="微软雅黑" pitchFamily="34" charset="0"/>
                <a:ea typeface="微软雅黑" pitchFamily="34" charset="-122"/>
                <a:cs typeface="微软雅黑" pitchFamily="34" charset="-120"/>
              </a:rPr>
              <a:t>，引发了争吵。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.本文的舞台说明包括故事发生的地点，人物的服装、表情、动作、上下场等。其中三次</a:t>
            </a:r>
            <a:r>
              <a:rPr lang="en-US" altLang="zh-CN" sz="2000" b="0" i="0">
                <a:solidFill>
                  <a:srgbClr val="000000"/>
                </a:solidFill>
                <a:latin typeface="微软雅黑" pitchFamily="34" charset="0"/>
                <a:ea typeface="微软雅黑" pitchFamily="34" charset="-122"/>
                <a:cs typeface="微软雅黑" pitchFamily="34" charset="-120"/>
              </a:rPr>
              <a:t>“饮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a:t>
            </a:r>
            <a:r>
              <a:rPr lang="en-US" altLang="zh-CN" sz="2000" b="0" i="0" dirty="0">
                <a:solidFill>
                  <a:srgbClr val="000000"/>
                </a:solidFill>
                <a:latin typeface="微软雅黑" pitchFamily="34" charset="0"/>
                <a:ea typeface="微软雅黑" pitchFamily="34" charset="-122"/>
                <a:cs typeface="微软雅黑" pitchFamily="34" charset="-120"/>
              </a:rPr>
              <a:t>”，使人物形象更立体。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.劳莫夫对娜塔里雅开始称呼“尊敬的”，后来直呼其名。称呼的变化体现人物性格</a:t>
            </a:r>
            <a:r>
              <a:rPr lang="en-US" altLang="zh-CN" sz="2000" b="0" i="0">
                <a:solidFill>
                  <a:srgbClr val="000000"/>
                </a:solidFill>
                <a:latin typeface="微软雅黑" pitchFamily="34" charset="0"/>
                <a:ea typeface="微软雅黑" pitchFamily="34" charset="-122"/>
                <a:cs typeface="微软雅黑" pitchFamily="34" charset="-120"/>
              </a:rPr>
              <a:t>，反映心境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变化</a:t>
            </a:r>
            <a:r>
              <a:rPr lang="en-US" altLang="zh-CN" sz="2000" b="0" i="0" dirty="0">
                <a:solidFill>
                  <a:srgbClr val="000000"/>
                </a:solidFill>
                <a:latin typeface="微软雅黑" pitchFamily="34" charset="0"/>
                <a:ea typeface="微软雅黑" pitchFamily="34" charset="-122"/>
                <a:cs typeface="微软雅黑" pitchFamily="34" charset="-120"/>
              </a:rPr>
              <a:t>，推动情节发展。</a:t>
            </a:r>
            <a:endParaRPr lang="en-US" altLang="zh-CN" sz="2000" dirty="0"/>
          </a:p>
        </p:txBody>
      </p:sp>
      <p:sp>
        <p:nvSpPr>
          <p:cNvPr id="5" name="QC_6_AS.68_1#059be6471?vop=1&amp;pid=29771d75e&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本题考查分析文章内容和作品的表现手法的能力。D项，“推动情节发展”错误</a:t>
            </a:r>
            <a:r>
              <a:rPr lang="en-US" altLang="zh-CN" sz="2000" b="0" i="0">
                <a:solidFill>
                  <a:srgbClr val="000000"/>
                </a:solidFill>
                <a:latin typeface="微软雅黑" pitchFamily="34" charset="0"/>
                <a:ea typeface="微软雅黑" pitchFamily="34" charset="-122"/>
                <a:cs typeface="微软雅黑" pitchFamily="34" charset="-120"/>
              </a:rPr>
              <a:t>。称呼的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变化并没有起到推动情节发展的作用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BD.69_1#ca003920a?pid=29771d7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2.关于文中争论草地归属的部分，下列说法不正确的一项是（3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0_1#ca003920a.bracket?pid=29771d75e&amp;color=0,0,0&amp;vpa=17&amp;vtp=1"/>
          <p:cNvSpPr/>
          <p:nvPr/>
        </p:nvSpPr>
        <p:spPr>
          <a:xfrm>
            <a:off x="839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69_2#ca003920a.choices?pid=29771d75e&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A.丘布考夫发现二人争吵却不阻止，可见他对女儿的婚姻并不重视。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.娜塔里雅反复说“不给人”“全家”，表现出了她极度愤怒，失去理智。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.劳莫夫势单力薄、理屈词穷，争吵不过父女二人，只好落荒而逃。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.双方由争论最后发展到对对方族人的攻击，说明双方修养都很低。</a:t>
            </a:r>
            <a:endParaRPr lang="en-US" altLang="zh-CN" sz="2000" dirty="0"/>
          </a:p>
        </p:txBody>
      </p:sp>
      <p:sp>
        <p:nvSpPr>
          <p:cNvPr id="5" name="QC_6_AS.71_1#ca003920a?vop=1&amp;pid=29771d75e&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本题考查分析文章内容的能力。C项，“理屈词穷，争吵不过父女二人”错误</a:t>
            </a:r>
            <a:r>
              <a:rPr lang="en-US" altLang="zh-CN" sz="2000" b="0" i="0">
                <a:solidFill>
                  <a:srgbClr val="000000"/>
                </a:solidFill>
                <a:latin typeface="微软雅黑" pitchFamily="34" charset="0"/>
                <a:ea typeface="微软雅黑" pitchFamily="34" charset="-122"/>
                <a:cs typeface="微软雅黑" pitchFamily="34" charset="-120"/>
              </a:rPr>
              <a:t>。根据文中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后半部分内容可知</a:t>
            </a:r>
            <a:r>
              <a:rPr lang="en-US" altLang="zh-CN" sz="2000" b="0" i="0" dirty="0">
                <a:solidFill>
                  <a:srgbClr val="000000"/>
                </a:solidFill>
                <a:latin typeface="微软雅黑" pitchFamily="34" charset="0"/>
                <a:ea typeface="微软雅黑" pitchFamily="34" charset="-122"/>
                <a:cs typeface="微软雅黑" pitchFamily="34" charset="-120"/>
              </a:rPr>
              <a:t>，劳莫夫并非“理屈词穷，争吵不过父女二人”，他只是心脏不好</a:t>
            </a:r>
            <a:r>
              <a:rPr lang="en-US" altLang="zh-CN" sz="2000" b="0" i="0">
                <a:solidFill>
                  <a:srgbClr val="000000"/>
                </a:solidFill>
                <a:latin typeface="微软雅黑" pitchFamily="34" charset="0"/>
                <a:ea typeface="微软雅黑" pitchFamily="34" charset="-122"/>
                <a:cs typeface="微软雅黑" pitchFamily="34" charset="-120"/>
              </a:rPr>
              <a:t>，受到刺激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后身体越来越不舒服</a:t>
            </a:r>
            <a:r>
              <a:rPr lang="en-US" altLang="zh-CN" sz="2000" b="0" i="0" dirty="0">
                <a:solidFill>
                  <a:srgbClr val="000000"/>
                </a:solidFill>
                <a:latin typeface="微软雅黑" pitchFamily="34" charset="0"/>
                <a:ea typeface="微软雅黑" pitchFamily="34" charset="-122"/>
                <a:cs typeface="微软雅黑" pitchFamily="34" charset="-120"/>
              </a:rPr>
              <a:t>，只能先走。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6_BD.102_1#292328f28?sp=1&amp;pid=29771d75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3.劳莫夫与丘布考夫父女吵起来并非偶然，而是一种必然。请谈谈你的理解。（6分）</a:t>
            </a:r>
            <a:endParaRPr lang="en-US" altLang="zh-CN" sz="2000" dirty="0"/>
          </a:p>
        </p:txBody>
      </p:sp>
      <p:sp>
        <p:nvSpPr>
          <p:cNvPr id="3" name="QB_6_BD.102_2#292328f28?sp=1&amp;pid=29771d75e&amp;color=0,0,0&amp;vtp=1&amp;bbb=1&amp;hb=1&amp;hltap=1"/>
          <p:cNvSpPr/>
          <p:nvPr/>
        </p:nvSpPr>
        <p:spPr>
          <a:xfrm>
            <a:off x="722376" y="1435169"/>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03_1#292328f28?sp=1&amp;pid=29771d75e&amp;color=0,0,0&amp;vtp=1&amp;bbb=1&amp;hb=1&amp;hla=1">
            <a:extLst>
              <a:ext uri="{FF2B5EF4-FFF2-40B4-BE49-F238E27FC236}">
                <a16:creationId xmlns:a16="http://schemas.microsoft.com/office/drawing/2014/main" id="{B74972B6-F9B4-26E7-7352-8817F77DD780}"/>
              </a:ext>
            </a:extLst>
          </p:cNvPr>
          <p:cNvSpPr/>
          <p:nvPr/>
        </p:nvSpPr>
        <p:spPr>
          <a:xfrm>
            <a:off x="722376" y="1409769"/>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丘布考夫没有把邻居来求婚的消息明确地告诉女儿，只是说“去，</a:t>
            </a:r>
            <a:r>
              <a:rPr lang="en-US" altLang="zh-CN" sz="2000" b="1" i="0">
                <a:solidFill>
                  <a:srgbClr val="00B050"/>
                </a:solidFill>
                <a:latin typeface="微软雅黑" pitchFamily="34" charset="0"/>
                <a:ea typeface="微软雅黑" pitchFamily="34" charset="-122"/>
                <a:cs typeface="微软雅黑" pitchFamily="34" charset="-120"/>
              </a:rPr>
              <a:t>那儿有个生意人来买货物”，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致使女儿只是把对方当作一个普通来客看待</a:t>
            </a:r>
            <a:r>
              <a:rPr lang="en-US" altLang="zh-CN" sz="2000" b="1" i="0" dirty="0">
                <a:solidFill>
                  <a:srgbClr val="00B050"/>
                </a:solidFill>
                <a:latin typeface="微软雅黑" pitchFamily="34" charset="0"/>
                <a:ea typeface="微软雅黑" pitchFamily="34" charset="-122"/>
                <a:cs typeface="微软雅黑" pitchFamily="34" charset="-120"/>
              </a:rPr>
              <a:t>。②</a:t>
            </a:r>
            <a:r>
              <a:rPr lang="en-US" altLang="zh-CN" sz="2000" b="1" i="0">
                <a:solidFill>
                  <a:srgbClr val="00B050"/>
                </a:solidFill>
                <a:latin typeface="微软雅黑" pitchFamily="34" charset="0"/>
                <a:ea typeface="微软雅黑" pitchFamily="34" charset="-122"/>
                <a:cs typeface="微软雅黑" pitchFamily="34" charset="-120"/>
              </a:rPr>
              <a:t>劳莫夫与丘布考夫父女作为地主都极度看重田产，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他们自私</a:t>
            </a:r>
            <a:r>
              <a:rPr lang="en-US" altLang="zh-CN" sz="2000" b="1" i="0" dirty="0">
                <a:solidFill>
                  <a:srgbClr val="00B050"/>
                </a:solidFill>
                <a:latin typeface="微软雅黑" pitchFamily="34" charset="0"/>
                <a:ea typeface="微软雅黑" pitchFamily="34" charset="-122"/>
                <a:cs typeface="微软雅黑" pitchFamily="34" charset="-120"/>
              </a:rPr>
              <a:t>、贪婪、斤斤计较，只为自己的利益考虑，因此产生冲突是必然的。</a:t>
            </a:r>
            <a:r>
              <a:rPr lang="en-US" altLang="zh-CN" sz="2000" b="1" i="0">
                <a:solidFill>
                  <a:srgbClr val="00B050"/>
                </a:solidFill>
                <a:latin typeface="微软雅黑" pitchFamily="34" charset="0"/>
                <a:ea typeface="微软雅黑" pitchFamily="34" charset="-122"/>
                <a:cs typeface="微软雅黑" pitchFamily="34" charset="-120"/>
              </a:rPr>
              <a:t>③劳莫夫对娜塔里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雅并没有真爱</a:t>
            </a:r>
            <a:r>
              <a:rPr lang="en-US" altLang="zh-CN" sz="2000" b="1" i="0" dirty="0">
                <a:solidFill>
                  <a:srgbClr val="00B050"/>
                </a:solidFill>
                <a:latin typeface="微软雅黑" pitchFamily="34" charset="0"/>
                <a:ea typeface="微软雅黑" pitchFamily="34" charset="-122"/>
                <a:cs typeface="微软雅黑" pitchFamily="34" charset="-120"/>
              </a:rPr>
              <a:t>，只是觉得自己该结婚了，且对方是还算不错的结婚对象</a:t>
            </a:r>
            <a:r>
              <a:rPr lang="en-US" altLang="zh-CN" sz="2000" b="1" i="0">
                <a:solidFill>
                  <a:srgbClr val="00B050"/>
                </a:solidFill>
                <a:latin typeface="微软雅黑" pitchFamily="34" charset="0"/>
                <a:ea typeface="微软雅黑" pitchFamily="34" charset="-122"/>
                <a:cs typeface="微软雅黑" pitchFamily="34" charset="-120"/>
              </a:rPr>
              <a:t>，娜塔里雅也没有对劳莫</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夫表现出特殊的好感</a:t>
            </a:r>
            <a:r>
              <a:rPr lang="en-US" altLang="zh-CN" sz="2000" b="1" i="0" dirty="0">
                <a:solidFill>
                  <a:srgbClr val="00B050"/>
                </a:solidFill>
                <a:latin typeface="微软雅黑" pitchFamily="34" charset="0"/>
                <a:ea typeface="微软雅黑" pitchFamily="34" charset="-122"/>
                <a:cs typeface="微软雅黑" pitchFamily="34" charset="-120"/>
              </a:rPr>
              <a:t>，因此二人互相缺乏包容与理解。（每点2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AS.73_1#292328f28?vop=1&amp;pid=29771d75e&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本题考查分析文章内容的能力。解答本题，需要从文中的对话进行分析。根据原文中</a:t>
            </a:r>
            <a:r>
              <a:rPr lang="en-US" altLang="zh-CN" sz="2000" b="0" i="0">
                <a:solidFill>
                  <a:srgbClr val="000000"/>
                </a:solidFill>
                <a:latin typeface="微软雅黑" pitchFamily="34" charset="0"/>
                <a:ea typeface="微软雅黑" pitchFamily="34" charset="-122"/>
                <a:cs typeface="微软雅黑" pitchFamily="34" charset="-120"/>
              </a:rPr>
              <a:t>“娜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塔里雅</a:t>
            </a:r>
            <a:r>
              <a:rPr lang="en-US" altLang="zh-CN" sz="2000" b="0" i="0" dirty="0">
                <a:solidFill>
                  <a:srgbClr val="000000"/>
                </a:solidFill>
                <a:latin typeface="微软雅黑" pitchFamily="34" charset="0"/>
                <a:ea typeface="微软雅黑" pitchFamily="34" charset="-122"/>
                <a:cs typeface="微软雅黑" pitchFamily="34" charset="-120"/>
              </a:rPr>
              <a:t>：好啊，是你，爸爸说：‘去，那儿有个生意人来买货物。’你好啊！”可知</a:t>
            </a:r>
            <a:r>
              <a:rPr lang="en-US" altLang="zh-CN" sz="2000" b="0" i="0">
                <a:solidFill>
                  <a:srgbClr val="000000"/>
                </a:solidFill>
                <a:latin typeface="微软雅黑" pitchFamily="34" charset="0"/>
                <a:ea typeface="微软雅黑" pitchFamily="34" charset="-122"/>
                <a:cs typeface="微软雅黑" pitchFamily="34" charset="-120"/>
              </a:rPr>
              <a:t>，丘布考夫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没有把邻居来求婚的消息明确地告诉女儿</a:t>
            </a:r>
            <a:r>
              <a:rPr lang="en-US" altLang="zh-CN" sz="2000" b="0" i="0" dirty="0">
                <a:solidFill>
                  <a:srgbClr val="000000"/>
                </a:solidFill>
                <a:latin typeface="微软雅黑" pitchFamily="34" charset="0"/>
                <a:ea typeface="微软雅黑" pitchFamily="34" charset="-122"/>
                <a:cs typeface="微软雅黑" pitchFamily="34" charset="-120"/>
              </a:rPr>
              <a:t>；根据原文中“娜塔里雅：你别见怪我穿围裙</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在剥豆皮往干里晒</a:t>
            </a:r>
            <a:r>
              <a:rPr lang="en-US" altLang="zh-CN" sz="2000" b="0" i="0" dirty="0">
                <a:solidFill>
                  <a:srgbClr val="000000"/>
                </a:solidFill>
                <a:latin typeface="微软雅黑" pitchFamily="34" charset="0"/>
                <a:ea typeface="微软雅黑" pitchFamily="34" charset="-122"/>
                <a:cs typeface="微软雅黑" pitchFamily="34" charset="-120"/>
              </a:rPr>
              <a:t>。要不要来点儿点心？”可知，</a:t>
            </a:r>
            <a:r>
              <a:rPr lang="en-US" altLang="zh-CN" sz="2000" b="0" i="0">
                <a:solidFill>
                  <a:srgbClr val="000000"/>
                </a:solidFill>
                <a:latin typeface="微软雅黑" pitchFamily="34" charset="0"/>
                <a:ea typeface="微软雅黑" pitchFamily="34" charset="-122"/>
                <a:cs typeface="微软雅黑" pitchFamily="34" charset="-120"/>
              </a:rPr>
              <a:t>娜塔里雅只是把劳莫夫当作一个普通来客看待。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根据文章开篇的人物简介可知</a:t>
            </a:r>
            <a:r>
              <a:rPr lang="en-US" altLang="zh-CN" sz="2000" b="0" i="0" dirty="0">
                <a:solidFill>
                  <a:srgbClr val="000000"/>
                </a:solidFill>
                <a:latin typeface="微软雅黑" pitchFamily="34" charset="0"/>
                <a:ea typeface="微软雅黑" pitchFamily="34" charset="-122"/>
                <a:cs typeface="微软雅黑" pitchFamily="34" charset="-120"/>
              </a:rPr>
              <a:t>，劳莫夫与丘布考夫父女都是地主身份，根据文中三人对</a:t>
            </a:r>
            <a:r>
              <a:rPr lang="en-US" altLang="zh-CN" sz="2000" b="0" i="0">
                <a:solidFill>
                  <a:srgbClr val="000000"/>
                </a:solidFill>
                <a:latin typeface="微软雅黑" pitchFamily="34" charset="0"/>
                <a:ea typeface="微软雅黑" pitchFamily="34" charset="-122"/>
                <a:cs typeface="微软雅黑" pitchFamily="34" charset="-120"/>
              </a:rPr>
              <a:t>“老牛草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”归属的争论可知，他们都极度看重田产，自私、贪婪、斤斤计较，只为自己的利益考虑</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此产生冲突是必然的</a:t>
            </a:r>
            <a:r>
              <a:rPr lang="en-US" altLang="zh-CN" sz="2000" b="0" i="0" dirty="0">
                <a:solidFill>
                  <a:srgbClr val="000000"/>
                </a:solidFill>
                <a:latin typeface="微软雅黑" pitchFamily="34" charset="0"/>
                <a:ea typeface="微软雅黑" pitchFamily="34" charset="-122"/>
                <a:cs typeface="微软雅黑" pitchFamily="34" charset="-120"/>
              </a:rPr>
              <a:t>。根据文中劳莫夫向丘布考夫表明来意之后，见到娜塔里雅之前的言语</a:t>
            </a:r>
            <a:r>
              <a:rPr lang="en-US" altLang="zh-CN" sz="2000" b="0" i="0">
                <a:solidFill>
                  <a:srgbClr val="000000"/>
                </a:solidFill>
                <a:latin typeface="微软雅黑" pitchFamily="34" charset="0"/>
                <a:ea typeface="微软雅黑" pitchFamily="34" charset="-122"/>
                <a:cs typeface="微软雅黑" pitchFamily="34" charset="-120"/>
              </a:rPr>
              <a:t>“娜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塔里雅是一个出名儿的女管家</a:t>
            </a:r>
            <a:r>
              <a:rPr lang="en-US" altLang="zh-CN" sz="2000" b="0" i="0" dirty="0">
                <a:solidFill>
                  <a:srgbClr val="000000"/>
                </a:solidFill>
                <a:latin typeface="微软雅黑" pitchFamily="34" charset="0"/>
                <a:ea typeface="微软雅黑" pitchFamily="34" charset="-122"/>
                <a:cs typeface="微软雅黑" pitchFamily="34" charset="-120"/>
              </a:rPr>
              <a:t>，不难看，也受过教育</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（饮水）；我不结婚也不成</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我已经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三十五岁了</a:t>
            </a:r>
            <a:r>
              <a:rPr lang="en-US" altLang="zh-CN" sz="2000" b="0" i="0" dirty="0">
                <a:solidFill>
                  <a:srgbClr val="000000"/>
                </a:solidFill>
                <a:latin typeface="微软雅黑" pitchFamily="34" charset="0"/>
                <a:ea typeface="微软雅黑" pitchFamily="34" charset="-122"/>
                <a:cs typeface="微软雅黑" pitchFamily="34" charset="-120"/>
              </a:rPr>
              <a:t>”可知，劳莫夫对娜塔里雅并没有真爱，只是觉得自己该结婚了</a:t>
            </a:r>
            <a:r>
              <a:rPr lang="en-US" altLang="zh-CN" sz="2000" b="0" i="0">
                <a:solidFill>
                  <a:srgbClr val="000000"/>
                </a:solidFill>
                <a:latin typeface="微软雅黑" pitchFamily="34" charset="0"/>
                <a:ea typeface="微软雅黑" pitchFamily="34" charset="-122"/>
                <a:cs typeface="微软雅黑" pitchFamily="34" charset="-120"/>
              </a:rPr>
              <a:t>，且对方是还算不错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的结婚对象</a:t>
            </a:r>
            <a:r>
              <a:rPr lang="en-US" altLang="zh-CN" sz="2000" b="0" i="0" dirty="0">
                <a:solidFill>
                  <a:srgbClr val="000000"/>
                </a:solidFill>
                <a:latin typeface="微软雅黑" pitchFamily="34" charset="0"/>
                <a:ea typeface="微软雅黑" pitchFamily="34" charset="-122"/>
                <a:cs typeface="微软雅黑" pitchFamily="34" charset="-120"/>
              </a:rPr>
              <a:t>；根据娜塔里雅见到劳莫夫的语言和态度可知</a:t>
            </a:r>
            <a:r>
              <a:rPr lang="en-US" altLang="zh-CN" sz="2000" b="0" i="0">
                <a:solidFill>
                  <a:srgbClr val="000000"/>
                </a:solidFill>
                <a:latin typeface="微软雅黑" pitchFamily="34" charset="0"/>
                <a:ea typeface="微软雅黑" pitchFamily="34" charset="-122"/>
                <a:cs typeface="微软雅黑" pitchFamily="34" charset="-120"/>
              </a:rPr>
              <a:t>，娜塔里雅也没有对劳莫夫表现出特殊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的好感</a:t>
            </a:r>
            <a:r>
              <a:rPr lang="en-US" altLang="zh-CN" sz="2000" b="0" i="0" dirty="0">
                <a:solidFill>
                  <a:srgbClr val="000000"/>
                </a:solidFill>
                <a:latin typeface="微软雅黑" pitchFamily="34" charset="0"/>
                <a:ea typeface="微软雅黑" pitchFamily="34" charset="-122"/>
                <a:cs typeface="微软雅黑" pitchFamily="34" charset="-120"/>
              </a:rPr>
              <a:t>，因此二人互相缺乏包容与理解，争吵是必然的。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5_BD.2_1#2121f1879?sp=1&amp;pid=292ad1875&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1.请在文中横线上填入恰当的成语。（3</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a:t>
            </a:r>
            <a:r>
              <a:rPr kumimoji="0" lang="en-US" altLang="zh-CN" sz="2000" b="0" i="0" u="none" strike="noStrike" kern="1200" cap="none" spc="-5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endParaRPr lang="en-US" altLang="zh-CN" sz="2000" dirty="0"/>
          </a:p>
        </p:txBody>
      </p:sp>
      <p:sp>
        <p:nvSpPr>
          <p:cNvPr id="4" name="QB_5_AN.3_1#2121f1879.blank?pid=292ad1875&amp;color=0,0,0&amp;vpa=1&amp;vtp=1&amp;bbb=1"/>
          <p:cNvSpPr/>
          <p:nvPr/>
        </p:nvSpPr>
        <p:spPr>
          <a:xfrm>
            <a:off x="760476" y="1372050"/>
            <a:ext cx="10499725" cy="385953"/>
          </a:xfrm>
          <a:prstGeom prst="rect">
            <a:avLst/>
          </a:prstGeom>
          <a:noFill/>
          <a:ln/>
        </p:spPr>
        <p:txBody>
          <a:bodyPr wrap="none" lIns="0" tIns="0" rIns="0" bIns="0" rtlCol="0" anchor="t"/>
          <a:lstStyle/>
          <a:p>
            <a:pPr algn="ctr" latinLnBrk="1">
              <a:lnSpc>
                <a:spcPts val="3400"/>
              </a:lnSpc>
            </a:pPr>
            <a:r>
              <a:rPr lang="en-US" altLang="zh-CN" sz="2000" b="1" i="0" spc="-50" dirty="0">
                <a:solidFill>
                  <a:srgbClr val="00B050"/>
                </a:solidFill>
                <a:latin typeface="微软雅黑" pitchFamily="34" charset="0"/>
                <a:ea typeface="微软雅黑" pitchFamily="34" charset="-122"/>
                <a:cs typeface="微软雅黑" pitchFamily="34" charset="-120"/>
              </a:rPr>
              <a:t>【示例】A经久不衰</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B毅然决然</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C时至今日（每处1分，如有符合语境的其他成语，也可给分）</a:t>
            </a:r>
            <a:endParaRPr lang="en-US" altLang="zh-CN" sz="2000" spc="-50" dirty="0"/>
          </a:p>
        </p:txBody>
      </p:sp>
      <p:sp>
        <p:nvSpPr>
          <p:cNvPr id="5" name="QB_5_AS.4_1#2121f1879?vop=1&amp;pid=292ad1875&amp;color=0,0,0&amp;vtp=1&amp;bbb=1&amp;hb=1"/>
          <p:cNvSpPr/>
          <p:nvPr/>
        </p:nvSpPr>
        <p:spPr>
          <a:xfrm>
            <a:off x="722376" y="19225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本题考查正确使用词语（包括熟语）的能力。A处，前文提到《玩偶之家》在</a:t>
            </a:r>
            <a:r>
              <a:rPr lang="en-US" altLang="zh-CN" sz="2000" b="0" i="0">
                <a:solidFill>
                  <a:srgbClr val="000000"/>
                </a:solidFill>
                <a:latin typeface="微软雅黑" pitchFamily="34" charset="0"/>
                <a:ea typeface="微软雅黑" pitchFamily="34" charset="-122"/>
                <a:cs typeface="微软雅黑" pitchFamily="34" charset="-120"/>
              </a:rPr>
              <a:t>19世纪就已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问世</a:t>
            </a:r>
            <a:r>
              <a:rPr lang="en-US" altLang="zh-CN" sz="2000" b="0" i="0" dirty="0">
                <a:solidFill>
                  <a:srgbClr val="000000"/>
                </a:solidFill>
                <a:latin typeface="微软雅黑" pitchFamily="34" charset="0"/>
                <a:ea typeface="微软雅黑" pitchFamily="34" charset="-122"/>
                <a:cs typeface="微软雅黑" pitchFamily="34" charset="-120"/>
              </a:rPr>
              <a:t>，后文又说“至今仍在各大剧院上演，深受观众喜爱</a:t>
            </a:r>
            <a:r>
              <a:rPr lang="en-US" altLang="zh-CN" sz="2000" b="0" i="0">
                <a:solidFill>
                  <a:srgbClr val="000000"/>
                </a:solidFill>
                <a:latin typeface="微软雅黑" pitchFamily="34" charset="0"/>
                <a:ea typeface="微软雅黑" pitchFamily="34" charset="-122"/>
                <a:cs typeface="微软雅黑" pitchFamily="34" charset="-120"/>
              </a:rPr>
              <a:t>”，说明这部作品长时间以来都保持着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很高的人气和影响力</a:t>
            </a:r>
            <a:r>
              <a:rPr lang="en-US" altLang="zh-CN" sz="2000" b="0" i="0" dirty="0">
                <a:solidFill>
                  <a:srgbClr val="000000"/>
                </a:solidFill>
                <a:latin typeface="微软雅黑" pitchFamily="34" charset="0"/>
                <a:ea typeface="微软雅黑" pitchFamily="34" charset="-122"/>
                <a:cs typeface="微软雅黑" pitchFamily="34" charset="-120"/>
              </a:rPr>
              <a:t>，没有随着时间的推移而衰落，故此处可填“经久不衰”之类的成语。B</a:t>
            </a:r>
            <a:r>
              <a:rPr lang="en-US" altLang="zh-CN" sz="2000" b="0" i="0">
                <a:solidFill>
                  <a:srgbClr val="000000"/>
                </a:solidFill>
                <a:latin typeface="微软雅黑" pitchFamily="34" charset="0"/>
                <a:ea typeface="微软雅黑" pitchFamily="34" charset="-122"/>
                <a:cs typeface="微软雅黑" pitchFamily="34" charset="-120"/>
              </a:rPr>
              <a:t>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根据教材内容及此处前后语境可知</a:t>
            </a:r>
            <a:r>
              <a:rPr lang="en-US" altLang="zh-CN" sz="2000" b="0" i="0" dirty="0">
                <a:solidFill>
                  <a:srgbClr val="000000"/>
                </a:solidFill>
                <a:latin typeface="微软雅黑" pitchFamily="34" charset="0"/>
                <a:ea typeface="微软雅黑" pitchFamily="34" charset="-122"/>
                <a:cs typeface="微软雅黑" pitchFamily="34" charset="-120"/>
              </a:rPr>
              <a:t>，娜拉是非常坚决地离开家庭的，故可填“毅然决然</a:t>
            </a:r>
            <a:r>
              <a:rPr lang="en-US" altLang="zh-CN" sz="2000" b="0" i="0">
                <a:solidFill>
                  <a:srgbClr val="000000"/>
                </a:solidFill>
                <a:latin typeface="微软雅黑" pitchFamily="34" charset="0"/>
                <a:ea typeface="微软雅黑" pitchFamily="34" charset="-122"/>
                <a:cs typeface="微软雅黑" pitchFamily="34" charset="-120"/>
              </a:rPr>
              <a:t>”“毫不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犹豫</a:t>
            </a:r>
            <a:r>
              <a:rPr lang="en-US" altLang="zh-CN" sz="2000" b="0" i="0" dirty="0">
                <a:solidFill>
                  <a:srgbClr val="000000"/>
                </a:solidFill>
                <a:latin typeface="微软雅黑" pitchFamily="34" charset="0"/>
                <a:ea typeface="微软雅黑" pitchFamily="34" charset="-122"/>
                <a:cs typeface="微软雅黑" pitchFamily="34" charset="-120"/>
              </a:rPr>
              <a:t>”等成语。C处，根据后文“娜拉的故事仍在上演”以及整段文字的时间跨度来看</a:t>
            </a:r>
            <a:r>
              <a:rPr lang="en-US" altLang="zh-CN" sz="2000" b="0" i="0">
                <a:solidFill>
                  <a:srgbClr val="000000"/>
                </a:solidFill>
                <a:latin typeface="微软雅黑" pitchFamily="34" charset="0"/>
                <a:ea typeface="微软雅黑" pitchFamily="34" charset="-122"/>
                <a:cs typeface="微软雅黑" pitchFamily="34" charset="-120"/>
              </a:rPr>
              <a:t>，此处应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表示从过去到现在的时间延续性</a:t>
            </a:r>
            <a:r>
              <a:rPr lang="en-US" altLang="zh-CN" sz="2000" b="0" i="0" dirty="0">
                <a:solidFill>
                  <a:srgbClr val="000000"/>
                </a:solidFill>
                <a:latin typeface="微软雅黑" pitchFamily="34" charset="0"/>
                <a:ea typeface="微软雅黑" pitchFamily="34" charset="-122"/>
                <a:cs typeface="微软雅黑" pitchFamily="34" charset="-120"/>
              </a:rPr>
              <a:t>，故可填“时至今日”之类的成语。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102_1#2841317a1?sp=1&amp;pid=29771d75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4.有人认为“笑，来自戏剧性的矛盾”。《求婚》的诙谐幽默、妙趣横生也产生于一些夸张</a:t>
            </a:r>
            <a:r>
              <a:rPr lang="en-US" altLang="zh-CN" sz="2000" b="0" i="0">
                <a:solidFill>
                  <a:srgbClr val="000000"/>
                </a:solidFill>
                <a:latin typeface="微软雅黑" pitchFamily="34" charset="0"/>
                <a:ea typeface="微软雅黑" pitchFamily="34" charset="-122"/>
                <a:cs typeface="微软雅黑" pitchFamily="34" charset="-120"/>
              </a:rPr>
              <a:t>、离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奇的矛盾冲突</a:t>
            </a:r>
            <a:r>
              <a:rPr lang="en-US" altLang="zh-CN" sz="2000" b="0" i="0" dirty="0">
                <a:solidFill>
                  <a:srgbClr val="000000"/>
                </a:solidFill>
                <a:latin typeface="微软雅黑" pitchFamily="34" charset="0"/>
                <a:ea typeface="微软雅黑" pitchFamily="34" charset="-122"/>
                <a:cs typeface="微软雅黑" pitchFamily="34" charset="-120"/>
              </a:rPr>
              <a:t>，请举例阐释《求婚》中“戏剧性的矛盾”。（6分）</a:t>
            </a:r>
            <a:endParaRPr lang="en-US" altLang="zh-CN" sz="2000" dirty="0"/>
          </a:p>
        </p:txBody>
      </p:sp>
      <p:sp>
        <p:nvSpPr>
          <p:cNvPr id="3" name="QB_6_BD.102_2#2841317a1?sp=1&amp;pid=29771d75e&amp;color=0,0,0&amp;vtp=1&amp;bbb=1&amp;hb=1&amp;hltap=1"/>
          <p:cNvSpPr/>
          <p:nvPr/>
        </p:nvSpPr>
        <p:spPr>
          <a:xfrm>
            <a:off x="722376" y="18828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03_1#2841317a1?sp=1&amp;pid=29771d75e&amp;color=0,0,0&amp;vtp=1&amp;bbb=1&amp;hb=1&amp;hla=1">
            <a:extLst>
              <a:ext uri="{FF2B5EF4-FFF2-40B4-BE49-F238E27FC236}">
                <a16:creationId xmlns:a16="http://schemas.microsoft.com/office/drawing/2014/main" id="{64976EAC-E859-8DE0-D919-94EF9A821D2B}"/>
              </a:ext>
            </a:extLst>
          </p:cNvPr>
          <p:cNvSpPr/>
          <p:nvPr/>
        </p:nvSpPr>
        <p:spPr>
          <a:xfrm>
            <a:off x="722376" y="18574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劳莫夫本来是来求婚的，却与娜塔里雅为一块草地争吵不休</a:t>
            </a:r>
            <a:r>
              <a:rPr lang="en-US" altLang="zh-CN" sz="2000" b="1" i="0">
                <a:solidFill>
                  <a:srgbClr val="00B050"/>
                </a:solidFill>
                <a:latin typeface="微软雅黑" pitchFamily="34" charset="0"/>
                <a:ea typeface="微软雅黑" pitchFamily="34" charset="-122"/>
                <a:cs typeface="微软雅黑" pitchFamily="34" charset="-120"/>
              </a:rPr>
              <a:t>，其目的与行为的矛盾冲突使人觉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得夸张</a:t>
            </a:r>
            <a:r>
              <a:rPr lang="en-US" altLang="zh-CN" sz="2000" b="1" i="0" dirty="0">
                <a:solidFill>
                  <a:srgbClr val="00B050"/>
                </a:solidFill>
                <a:latin typeface="微软雅黑" pitchFamily="34" charset="0"/>
                <a:ea typeface="微软雅黑" pitchFamily="34" charset="-122"/>
                <a:cs typeface="微软雅黑" pitchFamily="34" charset="-120"/>
              </a:rPr>
              <a:t>、违背常理，富有戏剧性。②丘布考夫称呼劳莫夫时非常亲热，甜蜜无比</a:t>
            </a:r>
            <a:r>
              <a:rPr lang="en-US" altLang="zh-CN" sz="2000" b="1" i="0">
                <a:solidFill>
                  <a:srgbClr val="00B050"/>
                </a:solidFill>
                <a:latin typeface="微软雅黑" pitchFamily="34" charset="0"/>
                <a:ea typeface="微软雅黑" pitchFamily="34" charset="-122"/>
                <a:cs typeface="微软雅黑" pitchFamily="34" charset="-120"/>
              </a:rPr>
              <a:t>，内心却非常无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情</a:t>
            </a:r>
            <a:r>
              <a:rPr lang="en-US" altLang="zh-CN" sz="2000" b="1" i="0" dirty="0">
                <a:solidFill>
                  <a:srgbClr val="00B050"/>
                </a:solidFill>
                <a:latin typeface="微软雅黑" pitchFamily="34" charset="0"/>
                <a:ea typeface="微软雅黑" pitchFamily="34" charset="-122"/>
                <a:cs typeface="微软雅黑" pitchFamily="34" charset="-120"/>
              </a:rPr>
              <a:t>，以为对方是来借钱时，打算“一个子也不给”。③劳莫夫身体宽大，却心脏不好，</a:t>
            </a:r>
            <a:r>
              <a:rPr lang="en-US" altLang="zh-CN" sz="2000" b="1" i="0">
                <a:solidFill>
                  <a:srgbClr val="00B050"/>
                </a:solidFill>
                <a:latin typeface="微软雅黑" pitchFamily="34" charset="0"/>
                <a:ea typeface="微软雅黑" pitchFamily="34" charset="-122"/>
                <a:cs typeface="微软雅黑" pitchFamily="34" charset="-120"/>
              </a:rPr>
              <a:t>脆弱异常，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外形与内心的反差</a:t>
            </a:r>
            <a:r>
              <a:rPr lang="en-US" altLang="zh-CN" sz="2000" b="1" i="0" dirty="0">
                <a:solidFill>
                  <a:srgbClr val="00B050"/>
                </a:solidFill>
                <a:latin typeface="微软雅黑" pitchFamily="34" charset="0"/>
                <a:ea typeface="微软雅黑" pitchFamily="34" charset="-122"/>
                <a:cs typeface="微软雅黑" pitchFamily="34" charset="-120"/>
              </a:rPr>
              <a:t>，使人感到滑稽可笑。④娜塔里雅对待草地，一边说“</a:t>
            </a:r>
            <a:r>
              <a:rPr lang="en-US" altLang="zh-CN" sz="2000" b="1" i="0">
                <a:solidFill>
                  <a:srgbClr val="00B050"/>
                </a:solidFill>
                <a:latin typeface="微软雅黑" pitchFamily="34" charset="0"/>
                <a:ea typeface="微软雅黑" pitchFamily="34" charset="-122"/>
                <a:cs typeface="微软雅黑" pitchFamily="34" charset="-120"/>
              </a:rPr>
              <a:t>我一点儿看不上眼”，</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一边极力据为己有</a:t>
            </a:r>
            <a:r>
              <a:rPr lang="en-US" altLang="zh-CN" sz="2000" b="1" i="0" dirty="0">
                <a:solidFill>
                  <a:srgbClr val="00B050"/>
                </a:solidFill>
                <a:latin typeface="微软雅黑" pitchFamily="34" charset="0"/>
                <a:ea typeface="微软雅黑" pitchFamily="34" charset="-122"/>
                <a:cs typeface="微软雅黑" pitchFamily="34" charset="-120"/>
              </a:rPr>
              <a:t>；一边说“受不了不公道”，一边在抢夺别人的草地。（每点2分</a:t>
            </a:r>
            <a:r>
              <a:rPr lang="en-US" altLang="zh-CN" sz="2000" b="1" i="0">
                <a:solidFill>
                  <a:srgbClr val="00B050"/>
                </a:solidFill>
                <a:latin typeface="微软雅黑" pitchFamily="34" charset="0"/>
                <a:ea typeface="微软雅黑" pitchFamily="34" charset="-122"/>
                <a:cs typeface="微软雅黑" pitchFamily="34" charset="-120"/>
              </a:rPr>
              <a:t>，任答三点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即可）</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6_AS.75_1#2841317a1?vop=1&amp;pid=29771d75e&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本题考查分析作品的体裁特征和表现手法的能力。在文本的前半部分中</a:t>
            </a:r>
            <a:r>
              <a:rPr lang="en-US" altLang="zh-CN" sz="2000" b="0" i="0">
                <a:solidFill>
                  <a:srgbClr val="000000"/>
                </a:solidFill>
                <a:latin typeface="微软雅黑" pitchFamily="34" charset="0"/>
                <a:ea typeface="微软雅黑" pitchFamily="34" charset="-122"/>
                <a:cs typeface="微软雅黑" pitchFamily="34" charset="-120"/>
              </a:rPr>
              <a:t>，劳莫夫本来打算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向娜塔里雅求婚</a:t>
            </a:r>
            <a:r>
              <a:rPr lang="en-US" altLang="zh-CN" sz="2000" b="0" i="0" dirty="0">
                <a:solidFill>
                  <a:srgbClr val="000000"/>
                </a:solidFill>
                <a:latin typeface="微软雅黑" pitchFamily="34" charset="0"/>
                <a:ea typeface="微软雅黑" pitchFamily="34" charset="-122"/>
                <a:cs typeface="微软雅黑" pitchFamily="34" charset="-120"/>
              </a:rPr>
              <a:t>，最后却因一块“老牛草地”的归属问题与娜塔里雅争吵起来</a:t>
            </a:r>
            <a:r>
              <a:rPr lang="en-US" altLang="zh-CN" sz="2000" b="0" i="0">
                <a:solidFill>
                  <a:srgbClr val="000000"/>
                </a:solidFill>
                <a:latin typeface="微软雅黑" pitchFamily="34" charset="0"/>
                <a:ea typeface="微软雅黑" pitchFamily="34" charset="-122"/>
                <a:cs typeface="微软雅黑" pitchFamily="34" charset="-120"/>
              </a:rPr>
              <a:t>，劳莫夫求婚的目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的与行为产生了矛盾冲突</a:t>
            </a:r>
            <a:r>
              <a:rPr lang="en-US" altLang="zh-CN" sz="2000" b="0" i="0" dirty="0">
                <a:solidFill>
                  <a:srgbClr val="000000"/>
                </a:solidFill>
                <a:latin typeface="微软雅黑" pitchFamily="34" charset="0"/>
                <a:ea typeface="微软雅黑" pitchFamily="34" charset="-122"/>
                <a:cs typeface="微软雅黑" pitchFamily="34" charset="-120"/>
              </a:rPr>
              <a:t>。根据文中“我的宝贝人儿”“我的贵重人儿”“丘布考夫：（</a:t>
            </a:r>
            <a:r>
              <a:rPr lang="en-US" altLang="zh-CN" sz="2000" b="0" i="0">
                <a:solidFill>
                  <a:srgbClr val="000000"/>
                </a:solidFill>
                <a:latin typeface="微软雅黑" pitchFamily="34" charset="0"/>
                <a:ea typeface="微软雅黑" pitchFamily="34" charset="-122"/>
                <a:cs typeface="微软雅黑" pitchFamily="34" charset="-120"/>
              </a:rPr>
              <a:t>旁白）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他借钱来了</a:t>
            </a:r>
            <a:r>
              <a:rPr lang="en-US" altLang="zh-CN" sz="2000" b="0" i="0" dirty="0">
                <a:solidFill>
                  <a:srgbClr val="000000"/>
                </a:solidFill>
                <a:latin typeface="微软雅黑" pitchFamily="34" charset="0"/>
                <a:ea typeface="微软雅黑" pitchFamily="34" charset="-122"/>
                <a:cs typeface="微软雅黑" pitchFamily="34" charset="-120"/>
              </a:rPr>
              <a:t>！一个子也不给！（高声）我的漂亮人儿，是什么事？”等内容可知</a:t>
            </a:r>
            <a:r>
              <a:rPr lang="en-US" altLang="zh-CN" sz="2000" b="0" i="0">
                <a:solidFill>
                  <a:srgbClr val="000000"/>
                </a:solidFill>
                <a:latin typeface="微软雅黑" pitchFamily="34" charset="0"/>
                <a:ea typeface="微软雅黑" pitchFamily="34" charset="-122"/>
                <a:cs typeface="微软雅黑" pitchFamily="34" charset="-120"/>
              </a:rPr>
              <a:t>，丘布考夫称呼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劳莫夫时非常亲热</a:t>
            </a:r>
            <a:r>
              <a:rPr lang="en-US" altLang="zh-CN" sz="2000" b="0" i="0" dirty="0">
                <a:solidFill>
                  <a:srgbClr val="000000"/>
                </a:solidFill>
                <a:latin typeface="微软雅黑" pitchFamily="34" charset="0"/>
                <a:ea typeface="微软雅黑" pitchFamily="34" charset="-122"/>
                <a:cs typeface="微软雅黑" pitchFamily="34" charset="-120"/>
              </a:rPr>
              <a:t>，甜蜜无比，内心却非常无情。根据文中对劳莫夫的介绍“宽大</a:t>
            </a:r>
            <a:r>
              <a:rPr lang="en-US" altLang="zh-CN" sz="2000" b="0" i="0">
                <a:solidFill>
                  <a:srgbClr val="000000"/>
                </a:solidFill>
                <a:latin typeface="微软雅黑" pitchFamily="34" charset="0"/>
                <a:ea typeface="微软雅黑" pitchFamily="34" charset="-122"/>
                <a:cs typeface="微软雅黑" pitchFamily="34" charset="-120"/>
              </a:rPr>
              <a:t>”和后半部分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“劳莫夫：</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我有心跳的毛病，一受刺激就心慌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”等内容可知，劳莫夫身体宽大</a:t>
            </a:r>
            <a:r>
              <a:rPr lang="en-US" altLang="zh-CN" sz="2000" b="0" i="0">
                <a:solidFill>
                  <a:srgbClr val="000000"/>
                </a:solidFill>
                <a:latin typeface="微软雅黑" pitchFamily="34" charset="0"/>
                <a:ea typeface="微软雅黑" pitchFamily="34" charset="-122"/>
                <a:cs typeface="微软雅黑" pitchFamily="34" charset="-120"/>
              </a:rPr>
              <a:t>，却心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脏不好</a:t>
            </a:r>
            <a:r>
              <a:rPr lang="en-US" altLang="zh-CN" sz="2000" b="0" i="0" dirty="0">
                <a:solidFill>
                  <a:srgbClr val="000000"/>
                </a:solidFill>
                <a:latin typeface="微软雅黑" pitchFamily="34" charset="0"/>
                <a:ea typeface="微软雅黑" pitchFamily="34" charset="-122"/>
                <a:cs typeface="微软雅黑" pitchFamily="34" charset="-120"/>
              </a:rPr>
              <a:t>，脆弱异常，外形与内心形成了反差。根据文中娜塔里雅的话“你说什么呀</a:t>
            </a:r>
            <a:r>
              <a:rPr lang="en-US" altLang="zh-CN" sz="2000" b="0" i="0">
                <a:solidFill>
                  <a:srgbClr val="000000"/>
                </a:solidFill>
                <a:latin typeface="微软雅黑" pitchFamily="34" charset="0"/>
                <a:ea typeface="微软雅黑" pitchFamily="34" charset="-122"/>
                <a:cs typeface="微软雅黑" pitchFamily="34" charset="-120"/>
              </a:rPr>
              <a:t>？老牛草地是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我们的</a:t>
            </a:r>
            <a:r>
              <a:rPr lang="en-US" altLang="zh-CN" sz="2000" b="0" i="0" dirty="0">
                <a:solidFill>
                  <a:srgbClr val="000000"/>
                </a:solidFill>
                <a:latin typeface="微软雅黑" pitchFamily="34" charset="0"/>
                <a:ea typeface="微软雅黑" pitchFamily="34" charset="-122"/>
                <a:cs typeface="微软雅黑" pitchFamily="34" charset="-120"/>
              </a:rPr>
              <a:t>！”“那块地我们有了快三百年了！这些草地我一点儿看不上眼，或许值三百卢布</a:t>
            </a:r>
            <a:r>
              <a:rPr lang="en-US" altLang="zh-CN" sz="2000" b="0" i="0">
                <a:solidFill>
                  <a:srgbClr val="000000"/>
                </a:solidFill>
                <a:latin typeface="微软雅黑" pitchFamily="34" charset="0"/>
                <a:ea typeface="微软雅黑" pitchFamily="34" charset="-122"/>
                <a:cs typeface="微软雅黑" pitchFamily="34" charset="-120"/>
              </a:rPr>
              <a:t>，不过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我受不了不公道</a:t>
            </a:r>
            <a:r>
              <a:rPr lang="en-US" altLang="zh-CN" sz="2000" b="0" i="0" dirty="0">
                <a:solidFill>
                  <a:srgbClr val="000000"/>
                </a:solidFill>
                <a:latin typeface="微软雅黑" pitchFamily="34" charset="0"/>
                <a:ea typeface="微软雅黑" pitchFamily="34" charset="-122"/>
                <a:cs typeface="微软雅黑" pitchFamily="34" charset="-120"/>
              </a:rPr>
              <a:t>”等内容可知，娜塔里雅对待草地，一边说“我一点儿看不上眼</a:t>
            </a:r>
            <a:r>
              <a:rPr lang="en-US" altLang="zh-CN" sz="2000" b="0" i="0">
                <a:solidFill>
                  <a:srgbClr val="000000"/>
                </a:solidFill>
                <a:latin typeface="微软雅黑" pitchFamily="34" charset="0"/>
                <a:ea typeface="微软雅黑" pitchFamily="34" charset="-122"/>
                <a:cs typeface="微软雅黑" pitchFamily="34" charset="-120"/>
              </a:rPr>
              <a:t>”，一边极力据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为己有</a:t>
            </a:r>
            <a:r>
              <a:rPr lang="en-US" altLang="zh-CN" sz="2000" b="0" i="0" dirty="0">
                <a:solidFill>
                  <a:srgbClr val="000000"/>
                </a:solidFill>
                <a:latin typeface="微软雅黑" pitchFamily="34" charset="0"/>
                <a:ea typeface="微软雅黑" pitchFamily="34" charset="-122"/>
                <a:cs typeface="微软雅黑" pitchFamily="34" charset="-120"/>
              </a:rPr>
              <a:t>；一边说“受不了不公道”，一边在抢夺别人的草地，言辞自相矛盾</a:t>
            </a:r>
            <a:r>
              <a:rPr lang="en-US" altLang="zh-CN" sz="2000" b="0" i="0">
                <a:solidFill>
                  <a:srgbClr val="000000"/>
                </a:solidFill>
                <a:latin typeface="微软雅黑" pitchFamily="34" charset="0"/>
                <a:ea typeface="微软雅黑" pitchFamily="34" charset="-122"/>
                <a:cs typeface="微软雅黑" pitchFamily="34" charset="-120"/>
              </a:rPr>
              <a:t>。这些矛盾冲突充满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戏剧性</a:t>
            </a:r>
            <a:r>
              <a:rPr lang="en-US" altLang="zh-CN" sz="2000" b="0" i="0" dirty="0">
                <a:solidFill>
                  <a:srgbClr val="000000"/>
                </a:solidFill>
                <a:latin typeface="微软雅黑" pitchFamily="34" charset="0"/>
                <a:ea typeface="微软雅黑" pitchFamily="34" charset="-122"/>
                <a:cs typeface="微软雅黑" pitchFamily="34" charset="-120"/>
              </a:rPr>
              <a:t>，使文章诙谐幽默。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M_5_EX.76_1#29771d75e?vop=1&amp;pid=dfaea394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76_2#29771d75e?vop=1&amp;pid=dfaea394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99816" y="1513528"/>
            <a:ext cx="5989320" cy="27614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4_BD#47f746fae?pid=fbef7e743&amp;color=0,0,0&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二、阅读下面的诗歌，完成5～8题。（16分）</a:t>
            </a:r>
            <a:endParaRPr lang="en-US" altLang="zh-CN" sz="2200" dirty="0"/>
          </a:p>
        </p:txBody>
      </p:sp>
      <mc:AlternateContent xmlns:mc="http://schemas.openxmlformats.org/markup-compatibility/2006">
        <mc:Choice xmlns:a14="http://schemas.microsoft.com/office/drawing/2010/main" Requires="a14">
          <p:sp>
            <p:nvSpPr>
              <p:cNvPr id="3" name="QM_5_BD.77_1#bda60d46d?pid=47f746fae&amp;color=0,0,0&amp;vtp=1&amp;bbb=1"/>
              <p:cNvSpPr/>
              <p:nvPr/>
            </p:nvSpPr>
            <p:spPr>
              <a:xfrm>
                <a:off x="722376" y="1416685"/>
                <a:ext cx="10753344" cy="4699000"/>
              </a:xfrm>
              <a:prstGeom prst="rect">
                <a:avLst/>
              </a:prstGeom>
              <a:noFill/>
              <a:ln/>
            </p:spPr>
            <p:txBody>
              <a:bodyPr wrap="none" lIns="0" tIns="0" rIns="0" bIns="0" rtlCol="0" anchor="t"/>
              <a:lstStyle/>
              <a:p>
                <a:pPr algn="ctr"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致西伯利亚的囚徒</a:t>
                </a:r>
                <a14:m>
                  <m:oMath xmlns:m="http://schemas.openxmlformats.org/officeDocument/2006/math">
                    <m:sSup>
                      <m:sSupPr>
                        <m:ctrlPr>
                          <a:rPr lang="en-US" altLang="zh-CN" sz="2000" b="1"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1"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俄］普希金</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在西伯利亚矿坑的深处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保持住你们高傲的耐心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你们的思想的崇高的意图</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和痛苦的劳役不会消泯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不幸的忠贞的姐妹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希望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在昏暗潮湿的矿坑下面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会唤醒你们的刚毅和欢颜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一定会来到的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那渴盼的时光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ct val="150000"/>
                  </a:lnSpc>
                </a:pPr>
                <a:endParaRPr lang="en-US" altLang="zh-CN" sz="2000" dirty="0"/>
              </a:p>
            </p:txBody>
          </p:sp>
        </mc:Choice>
        <mc:Fallback>
          <p:sp>
            <p:nvSpPr>
              <p:cNvPr id="3" name="QM_5_BD.77_1#bda60d46d?pid=47f746fae&amp;color=0,0,0&amp;vtp=1&amp;bbb=1"/>
              <p:cNvSpPr>
                <a:spLocks noRot="1" noChangeAspect="1" noMove="1" noResize="1" noEditPoints="1" noAdjustHandles="1" noChangeArrowheads="1" noChangeShapeType="1" noTextEdit="1"/>
              </p:cNvSpPr>
              <p:nvPr/>
            </p:nvSpPr>
            <p:spPr>
              <a:xfrm>
                <a:off x="722376" y="1416685"/>
                <a:ext cx="10753344" cy="4699000"/>
              </a:xfrm>
              <a:prstGeom prst="rect">
                <a:avLst/>
              </a:prstGeom>
              <a:blipFill>
                <a:blip r:embed="rId3"/>
                <a:stretch>
                  <a:fillRect b="-2205"/>
                </a:stretch>
              </a:blipFill>
              <a:ln/>
            </p:spPr>
            <p:txBody>
              <a:bodyPr/>
              <a:lstStyle/>
              <a:p>
                <a:r>
                  <a:rPr lang="zh-CN" altLang="en-US">
                    <a:noFill/>
                  </a:rPr>
                  <a:t> </a:t>
                </a:r>
              </a:p>
            </p:txBody>
          </p:sp>
        </mc:Fallback>
      </mc:AlternateContent>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7_1#bda60d46d?pid=47f746fae&amp;color=0,0,0&amp;vtp=1&amp;bbb=1">
            <a:extLst>
              <a:ext uri="{FF2B5EF4-FFF2-40B4-BE49-F238E27FC236}">
                <a16:creationId xmlns:a16="http://schemas.microsoft.com/office/drawing/2014/main" id="{6B578372-E155-0B92-E5BA-91AD0A5D9B8A}"/>
              </a:ext>
            </a:extLst>
          </p:cNvPr>
          <p:cNvSpPr/>
          <p:nvPr/>
        </p:nvSpPr>
        <p:spPr>
          <a:xfrm>
            <a:off x="722376" y="972000"/>
            <a:ext cx="10753344" cy="4602353"/>
          </a:xfrm>
          <a:prstGeom prst="rect">
            <a:avLst/>
          </a:prstGeom>
          <a:noFill/>
          <a:ln/>
        </p:spPr>
        <p:txBody>
          <a:bodyPr wrap="none" lIns="0" tIns="0" rIns="0" bIns="0" rtlCol="0" anchor="t"/>
          <a:lstStyle/>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爱情和友谊一定会穿过</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阴暗的闸门找到你们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就像我的自由的声音</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来到你们服苦役的黑窝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沉重的枷锁定会被打断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监牢会崩塌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在监狱入口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自由会欢快地和你们握手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弟兄们将交给你们刀剑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卢永译，有删改）</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注】这首诗是普希金写给被流放到西伯利亚的十二月党人的。</a:t>
            </a:r>
            <a:endParaRPr lang="en-US" altLang="zh-CN" sz="2000" dirty="0"/>
          </a:p>
        </p:txBody>
      </p:sp>
    </p:spTree>
    <p:extLst>
      <p:ext uri="{BB962C8B-B14F-4D97-AF65-F5344CB8AC3E}">
        <p14:creationId xmlns:p14="http://schemas.microsoft.com/office/powerpoint/2010/main" val="4030036837"/>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BD.78_1#a70446cc9?pid=bda60d46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5.下列对本诗相关内容的理解，不正确的一项是（3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9_1#a70446cc9.bracket?pid=bda60d46d&amp;color=0,0,0&amp;vpa=18&amp;vtp=1"/>
          <p:cNvSpPr/>
          <p:nvPr/>
        </p:nvSpPr>
        <p:spPr>
          <a:xfrm>
            <a:off x="7124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8_2#a70446cc9.choices?pid=bda60d46d&amp;color=0,0,0&amp;vtp=1&amp;bbb=1&amp;hb=1"/>
          <p:cNvSpPr/>
          <p:nvPr/>
        </p:nvSpPr>
        <p:spPr>
          <a:xfrm>
            <a:off x="722376" y="1436497"/>
            <a:ext cx="10753344" cy="3167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A.“在西伯利亚矿坑的深处”写出了十二月党人的处境，他们被剥夺了自由和权利</a:t>
            </a:r>
            <a:r>
              <a:rPr lang="en-US" altLang="zh-CN" sz="2000" b="0" i="0">
                <a:solidFill>
                  <a:srgbClr val="000000"/>
                </a:solidFill>
                <a:latin typeface="微软雅黑" pitchFamily="34" charset="0"/>
                <a:ea typeface="微软雅黑" pitchFamily="34" charset="-122"/>
                <a:cs typeface="微软雅黑" pitchFamily="34" charset="-120"/>
              </a:rPr>
              <a:t>，在恶劣的环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境下服苦役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.诗人把“希望”说成是“不幸的忠贞的姐妹”，表现出了革命者前途渺茫</a:t>
            </a:r>
            <a:r>
              <a:rPr lang="en-US" altLang="zh-CN" sz="2000" b="0" i="0">
                <a:solidFill>
                  <a:srgbClr val="000000"/>
                </a:solidFill>
                <a:latin typeface="微软雅黑" pitchFamily="34" charset="0"/>
                <a:ea typeface="微软雅黑" pitchFamily="34" charset="-122"/>
                <a:cs typeface="微软雅黑" pitchFamily="34" charset="-120"/>
              </a:rPr>
              <a:t>，对革命一时失去了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.第3小节是说爱情、友谊会伴随着囚徒的牢狱生活，鼓励十二月党人要有生活的勇气</a:t>
            </a:r>
            <a:r>
              <a:rPr lang="en-US" altLang="zh-CN" sz="2000" b="0" i="0">
                <a:solidFill>
                  <a:srgbClr val="000000"/>
                </a:solidFill>
                <a:latin typeface="微软雅黑" pitchFamily="34" charset="0"/>
                <a:ea typeface="微软雅黑" pitchFamily="34" charset="-122"/>
                <a:cs typeface="微软雅黑" pitchFamily="34" charset="-120"/>
              </a:rPr>
              <a:t>、必胜的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.这首诗虽然只有短短的4节16行，但抒发了诗人对十二月党人的崇高敬意和深厚感情。</a:t>
            </a:r>
            <a:endParaRPr lang="en-US" altLang="zh-CN" sz="2000" dirty="0"/>
          </a:p>
        </p:txBody>
      </p:sp>
      <p:sp>
        <p:nvSpPr>
          <p:cNvPr id="5" name="QC_6_AS.80_1#a70446cc9?vop=1&amp;pid=bda60d46d&amp;color=0,0,0&amp;vtp=1&amp;bbb=1&amp;hb=1"/>
          <p:cNvSpPr/>
          <p:nvPr/>
        </p:nvSpPr>
        <p:spPr>
          <a:xfrm>
            <a:off x="722376" y="46917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本题考查分析诗歌内容的能力。B项，“表现出了革命者前途渺茫</a:t>
            </a:r>
            <a:r>
              <a:rPr lang="en-US" altLang="zh-CN" sz="2000" b="0" i="0">
                <a:solidFill>
                  <a:srgbClr val="000000"/>
                </a:solidFill>
                <a:latin typeface="微软雅黑" pitchFamily="34" charset="0"/>
                <a:ea typeface="微软雅黑" pitchFamily="34" charset="-122"/>
                <a:cs typeface="微软雅黑" pitchFamily="34" charset="-120"/>
              </a:rPr>
              <a:t>，对革命一时失去了信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”错误。结合诗歌内容可知，该处应该是表现出了革命者的不屈精神和乐观态度。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C_6_BD.81_1#7481ec570?pid=bda60d46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6.下列对本诗艺术特色的分析鉴赏，不正确的一项是（3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2_1#7481ec570.bracket?pid=bda60d46d&amp;color=0,0,0&amp;vpa=19&amp;vtp=1"/>
          <p:cNvSpPr/>
          <p:nvPr/>
        </p:nvSpPr>
        <p:spPr>
          <a:xfrm>
            <a:off x="7632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81_2#7481ec570.choices?pid=bda60d46d&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A.这首诗运用了象征的手法，“枷锁”象征沙皇专制制度的束缚，“刀剑</a:t>
            </a:r>
            <a:r>
              <a:rPr lang="en-US" altLang="zh-CN" sz="2000" b="0" i="0">
                <a:solidFill>
                  <a:srgbClr val="000000"/>
                </a:solidFill>
                <a:latin typeface="微软雅黑" pitchFamily="34" charset="0"/>
                <a:ea typeface="微软雅黑" pitchFamily="34" charset="-122"/>
                <a:cs typeface="微软雅黑" pitchFamily="34" charset="-120"/>
              </a:rPr>
              <a:t>”象征革命者继续战斗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的精神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.在第4小节中，诗人直抒胸臆，以自己满怀信心的预言，号召革命者们拿起武器</a:t>
            </a:r>
            <a:r>
              <a:rPr lang="en-US" altLang="zh-CN" sz="2000" b="0" i="0">
                <a:solidFill>
                  <a:srgbClr val="000000"/>
                </a:solidFill>
                <a:latin typeface="微软雅黑" pitchFamily="34" charset="0"/>
                <a:ea typeface="微软雅黑" pitchFamily="34" charset="-122"/>
                <a:cs typeface="微软雅黑" pitchFamily="34" charset="-120"/>
              </a:rPr>
              <a:t>，勇敢地投入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.整首诗语言朴素、充满激情，拟人、对比、比喻等手法的运用，增强了诗歌的感染力</a:t>
            </a:r>
            <a:r>
              <a:rPr lang="en-US" altLang="zh-CN" sz="2000" b="0" i="0">
                <a:solidFill>
                  <a:srgbClr val="000000"/>
                </a:solidFill>
                <a:latin typeface="微软雅黑" pitchFamily="34" charset="0"/>
                <a:ea typeface="微软雅黑" pitchFamily="34" charset="-122"/>
                <a:cs typeface="微软雅黑" pitchFamily="34" charset="-120"/>
              </a:rPr>
              <a:t>，具有强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烈的批判现实主义精神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.这首诗歌写于特定的年代，表现出了战斗者的豪情。虽然这次起义失败了，</a:t>
            </a:r>
            <a:r>
              <a:rPr lang="en-US" altLang="zh-CN" sz="2000" b="0" i="0">
                <a:solidFill>
                  <a:srgbClr val="000000"/>
                </a:solidFill>
                <a:latin typeface="微软雅黑" pitchFamily="34" charset="0"/>
                <a:ea typeface="微软雅黑" pitchFamily="34" charset="-122"/>
                <a:cs typeface="微软雅黑" pitchFamily="34" charset="-120"/>
              </a:rPr>
              <a:t>但诗歌的格调高亢，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充满了必胜的信念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83_1#7481ec570?vop=1&amp;pid=bda60d46d&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本题考查分析作品的体裁特征和表现手法的能力。C项，“</a:t>
            </a:r>
            <a:r>
              <a:rPr lang="en-US" altLang="zh-CN" sz="2000" b="0" i="0">
                <a:solidFill>
                  <a:srgbClr val="000000"/>
                </a:solidFill>
                <a:latin typeface="微软雅黑" pitchFamily="34" charset="0"/>
                <a:ea typeface="微软雅黑" pitchFamily="34" charset="-122"/>
                <a:cs typeface="微软雅黑" pitchFamily="34" charset="-120"/>
              </a:rPr>
              <a:t>具有强烈的批判现实主义精神”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。这首诗思想性强，充满了浪漫主义的激情。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B_6_BD.102_1#11f721da4?sp=1&amp;pid=bda60d46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7.在诗歌开头，诗人为什么寄语那些“囚徒”要“保持住你们高傲的耐心”?（4分）</a:t>
            </a:r>
            <a:endParaRPr lang="en-US" altLang="zh-CN" sz="2000" dirty="0"/>
          </a:p>
        </p:txBody>
      </p:sp>
      <p:sp>
        <p:nvSpPr>
          <p:cNvPr id="3" name="QB_6_BD.102_2#11f721da4?sp=1&amp;pid=bda60d46d&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S.104_1#11f721da4?vop=1&amp;pid=bda60d46d&amp;color=0,0,0&amp;vtp=1&amp;bbb=1&amp;hb=1"/>
          <p:cNvSpPr/>
          <p:nvPr/>
        </p:nvSpPr>
        <p:spPr>
          <a:xfrm>
            <a:off x="722376" y="285306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本题考查体会重要语句的丰富含意的能力。解答本题，首先需要理解“囚徒</a:t>
            </a:r>
            <a:r>
              <a:rPr lang="en-US" altLang="zh-CN" sz="2000" b="0" i="0">
                <a:solidFill>
                  <a:srgbClr val="000000"/>
                </a:solidFill>
                <a:latin typeface="微软雅黑" pitchFamily="34" charset="0"/>
                <a:ea typeface="微软雅黑" pitchFamily="34" charset="-122"/>
                <a:cs typeface="微软雅黑" pitchFamily="34" charset="-120"/>
              </a:rPr>
              <a:t>”指的是被流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放的十二月党人</a:t>
            </a:r>
            <a:r>
              <a:rPr lang="en-US" altLang="zh-CN" sz="2000" b="0" i="0" dirty="0">
                <a:solidFill>
                  <a:srgbClr val="000000"/>
                </a:solidFill>
                <a:latin typeface="微软雅黑" pitchFamily="34" charset="0"/>
                <a:ea typeface="微软雅黑" pitchFamily="34" charset="-122"/>
                <a:cs typeface="微软雅黑" pitchFamily="34" charset="-120"/>
              </a:rPr>
              <a:t>，然后结合他们所处的环境来分析诗人寄语他们“保持住你们高傲的耐心</a:t>
            </a:r>
            <a:r>
              <a:rPr lang="en-US" altLang="zh-CN" sz="2000" b="0" i="0">
                <a:solidFill>
                  <a:srgbClr val="000000"/>
                </a:solidFill>
                <a:latin typeface="微软雅黑" pitchFamily="34" charset="0"/>
                <a:ea typeface="微软雅黑" pitchFamily="34" charset="-122"/>
                <a:cs typeface="微软雅黑" pitchFamily="34" charset="-120"/>
              </a:rPr>
              <a:t>”的原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a:t>
            </a:r>
            <a:r>
              <a:rPr lang="en-US" altLang="zh-CN" sz="2000" b="0" i="0" dirty="0">
                <a:solidFill>
                  <a:srgbClr val="000000"/>
                </a:solidFill>
                <a:latin typeface="微软雅黑" pitchFamily="34" charset="0"/>
                <a:ea typeface="微软雅黑" pitchFamily="34" charset="-122"/>
                <a:cs typeface="微软雅黑" pitchFamily="34" charset="-120"/>
              </a:rPr>
              <a:t>。“在西伯利亚矿坑的深处”展现出了被流放的十二月党人的悲惨处境</a:t>
            </a:r>
            <a:r>
              <a:rPr lang="en-US" altLang="zh-CN" sz="2000" b="0" i="0">
                <a:solidFill>
                  <a:srgbClr val="000000"/>
                </a:solidFill>
                <a:latin typeface="微软雅黑" pitchFamily="34" charset="0"/>
                <a:ea typeface="微软雅黑" pitchFamily="34" charset="-122"/>
                <a:cs typeface="微软雅黑" pitchFamily="34" charset="-120"/>
              </a:rPr>
              <a:t>，他们被剥夺了自由和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权利</a:t>
            </a:r>
            <a:r>
              <a:rPr lang="en-US" altLang="zh-CN" sz="2000" b="0" i="0" dirty="0">
                <a:solidFill>
                  <a:srgbClr val="000000"/>
                </a:solidFill>
                <a:latin typeface="微软雅黑" pitchFamily="34" charset="0"/>
                <a:ea typeface="微软雅黑" pitchFamily="34" charset="-122"/>
                <a:cs typeface="微软雅黑" pitchFamily="34" charset="-120"/>
              </a:rPr>
              <a:t>，在恶劣的环境中被人监管着服苦役，要想在这样的环境中坚持下去</a:t>
            </a:r>
            <a:r>
              <a:rPr lang="en-US" altLang="zh-CN" sz="2000" b="0" i="0">
                <a:solidFill>
                  <a:srgbClr val="000000"/>
                </a:solidFill>
                <a:latin typeface="微软雅黑" pitchFamily="34" charset="0"/>
                <a:ea typeface="微软雅黑" pitchFamily="34" charset="-122"/>
                <a:cs typeface="微软雅黑" pitchFamily="34" charset="-120"/>
              </a:rPr>
              <a:t>，需要顽强的意志和坚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定的信念</a:t>
            </a:r>
            <a:r>
              <a:rPr lang="en-US" altLang="zh-CN" sz="2000" b="0" i="0" dirty="0">
                <a:solidFill>
                  <a:srgbClr val="000000"/>
                </a:solidFill>
                <a:latin typeface="微软雅黑" pitchFamily="34" charset="0"/>
                <a:ea typeface="微软雅黑" pitchFamily="34" charset="-122"/>
                <a:cs typeface="微软雅黑" pitchFamily="34" charset="-120"/>
              </a:rPr>
              <a:t>，所以诗人寄语他们“保持住你们高傲的耐心</a:t>
            </a:r>
            <a:r>
              <a:rPr lang="en-US" altLang="zh-CN" sz="2000" b="0" i="0">
                <a:solidFill>
                  <a:srgbClr val="000000"/>
                </a:solidFill>
                <a:latin typeface="微软雅黑" pitchFamily="34" charset="0"/>
                <a:ea typeface="微软雅黑" pitchFamily="34" charset="-122"/>
                <a:cs typeface="微软雅黑" pitchFamily="34" charset="-120"/>
              </a:rPr>
              <a:t>”。这是诗人对被流放的十二月党人的赞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扬</a:t>
            </a:r>
            <a:r>
              <a:rPr lang="en-US" altLang="zh-CN" sz="2000" b="0" i="0" dirty="0">
                <a:solidFill>
                  <a:srgbClr val="000000"/>
                </a:solidFill>
                <a:latin typeface="微软雅黑" pitchFamily="34" charset="0"/>
                <a:ea typeface="微软雅黑" pitchFamily="34" charset="-122"/>
                <a:cs typeface="微软雅黑" pitchFamily="34" charset="-120"/>
              </a:rPr>
              <a:t>，也是期望他们在艰难的忍耐中保持高傲的精神，面对沙皇的残酷迫害决不屈服。</a:t>
            </a:r>
            <a:endParaRPr lang="en-US" altLang="zh-CN" sz="2200" dirty="0"/>
          </a:p>
        </p:txBody>
      </p:sp>
      <p:sp>
        <p:nvSpPr>
          <p:cNvPr id="5" name="QB_6_AN.103_1#11f721da4?sp=1&amp;pid=bda60d46d&amp;color=0,0,0&amp;vtp=1&amp;bbb=1&amp;hb=1&amp;hla=1">
            <a:extLst>
              <a:ext uri="{FF2B5EF4-FFF2-40B4-BE49-F238E27FC236}">
                <a16:creationId xmlns:a16="http://schemas.microsoft.com/office/drawing/2014/main" id="{BCADF2E2-38C4-02FD-1A31-E2C9EACAFD00}"/>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在矿坑深处服苦役，需要有顽强的意志和坚定的信念支撑</a:t>
            </a:r>
            <a:r>
              <a:rPr lang="en-US" altLang="zh-CN" sz="2000" b="1" i="0">
                <a:solidFill>
                  <a:srgbClr val="00B050"/>
                </a:solidFill>
                <a:latin typeface="微软雅黑" pitchFamily="34" charset="0"/>
                <a:ea typeface="微软雅黑" pitchFamily="34" charset="-122"/>
                <a:cs typeface="微软雅黑" pitchFamily="34" charset="-120"/>
              </a:rPr>
              <a:t>，诗人这样写是对被流放的十二月党</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人的赞扬</a:t>
            </a:r>
            <a:r>
              <a:rPr lang="en-US" altLang="zh-CN" sz="2000" b="1" i="0" dirty="0">
                <a:solidFill>
                  <a:srgbClr val="00B050"/>
                </a:solidFill>
                <a:latin typeface="微软雅黑" pitchFamily="34" charset="0"/>
                <a:ea typeface="微软雅黑" pitchFamily="34" charset="-122"/>
                <a:cs typeface="微软雅黑" pitchFamily="34" charset="-120"/>
              </a:rPr>
              <a:t>；②肉体上的折磨决不能使高贵的灵魂屈服，</a:t>
            </a:r>
            <a:r>
              <a:rPr lang="en-US" altLang="zh-CN" sz="2000" b="1" i="0">
                <a:solidFill>
                  <a:srgbClr val="00B050"/>
                </a:solidFill>
                <a:latin typeface="微软雅黑" pitchFamily="34" charset="0"/>
                <a:ea typeface="微软雅黑" pitchFamily="34" charset="-122"/>
                <a:cs typeface="微软雅黑" pitchFamily="34" charset="-120"/>
              </a:rPr>
              <a:t>勉励革命者们不要放弃崇高的理想。</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B_6_AS.85_2#11f721da4?vop=1&amp;pid=bda60d46d&amp;color=0,0,0&amp;mp=1&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体会重要语句丰富含意题的解题方法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结合所学，知人论世，把握作者的情感态度。</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联系语境，精准理解词句内涵。理解表面含意，结合上下文，分析句间关系及提示</a:t>
            </a:r>
            <a:r>
              <a:rPr lang="en-US" altLang="zh-CN" sz="2000" b="0" i="0">
                <a:solidFill>
                  <a:srgbClr val="000000"/>
                </a:solidFill>
                <a:latin typeface="微软雅黑" pitchFamily="34" charset="0"/>
                <a:ea typeface="微软雅黑" pitchFamily="34" charset="-122"/>
                <a:cs typeface="微软雅黑" pitchFamily="34" charset="-120"/>
              </a:rPr>
              <a:t>，理解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词语或句子的表面意思</a:t>
            </a:r>
            <a:r>
              <a:rPr lang="en-US" altLang="zh-CN" sz="2000" b="0" i="0" dirty="0">
                <a:solidFill>
                  <a:srgbClr val="000000"/>
                </a:solidFill>
                <a:latin typeface="微软雅黑" pitchFamily="34" charset="0"/>
                <a:ea typeface="微软雅黑" pitchFamily="34" charset="-122"/>
                <a:cs typeface="微软雅黑" pitchFamily="34" charset="-120"/>
              </a:rPr>
              <a:t>；理解深层含意，瞻前顾后，结合文本所要表达的情感或主旨</a:t>
            </a:r>
            <a:r>
              <a:rPr lang="en-US" altLang="zh-CN" sz="2000" b="0" i="0">
                <a:solidFill>
                  <a:srgbClr val="000000"/>
                </a:solidFill>
                <a:latin typeface="微软雅黑" pitchFamily="34" charset="0"/>
                <a:ea typeface="微软雅黑" pitchFamily="34" charset="-122"/>
                <a:cs typeface="微软雅黑" pitchFamily="34" charset="-120"/>
              </a:rPr>
              <a:t>，分析词句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隐含的意思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抓住辅助性信息，如表现手法、修辞手法等表达技巧，特殊语境，</a:t>
            </a:r>
            <a:r>
              <a:rPr lang="en-US" altLang="zh-CN" sz="2000" b="0" i="0">
                <a:solidFill>
                  <a:srgbClr val="000000"/>
                </a:solidFill>
                <a:latin typeface="微软雅黑" pitchFamily="34" charset="0"/>
                <a:ea typeface="微软雅黑" pitchFamily="34" charset="-122"/>
                <a:cs typeface="微软雅黑" pitchFamily="34" charset="-120"/>
              </a:rPr>
              <a:t>词句在文本中的位置等，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准确理解评价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《狂K重点》P47</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B_6_BD.102_1#12990fcfc?sp=1&amp;pid=bda60d46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8.普希金在写《致西伯利亚的囚徒》时，仍在受当局的监视，为什么他还将自己的诗歌称作</a:t>
            </a:r>
            <a:r>
              <a:rPr lang="en-US" altLang="zh-CN" sz="2000" b="0" i="0">
                <a:solidFill>
                  <a:srgbClr val="000000"/>
                </a:solidFill>
                <a:latin typeface="微软雅黑" pitchFamily="34" charset="0"/>
                <a:ea typeface="微软雅黑" pitchFamily="34" charset="-122"/>
                <a:cs typeface="微软雅黑" pitchFamily="34" charset="-120"/>
              </a:rPr>
              <a:t>“自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由的声音</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6_BD.102_2#12990fcfc?sp=1&amp;pid=bda60d46d&amp;color=0,0,0&amp;vtp=1&amp;bbb=1&amp;hb=1&amp;hltap=1"/>
          <p:cNvSpPr/>
          <p:nvPr/>
        </p:nvSpPr>
        <p:spPr>
          <a:xfrm>
            <a:off x="722376" y="1882844"/>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03_1#12990fcfc?sp=1&amp;pid=bda60d46d&amp;color=0,0,0&amp;vtp=1&amp;bbb=1&amp;hb=1&amp;hla=1">
            <a:extLst>
              <a:ext uri="{FF2B5EF4-FFF2-40B4-BE49-F238E27FC236}">
                <a16:creationId xmlns:a16="http://schemas.microsoft.com/office/drawing/2014/main" id="{39DB6D1E-7BF1-F55D-92C3-1A5ADA528B8B}"/>
              </a:ext>
            </a:extLst>
          </p:cNvPr>
          <p:cNvSpPr/>
          <p:nvPr/>
        </p:nvSpPr>
        <p:spPr>
          <a:xfrm>
            <a:off x="722376" y="1857444"/>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“自由的声音”是指不受拘束、不受限制的声音；（2分）②普希金将自己的诗歌称作</a:t>
            </a:r>
            <a:r>
              <a:rPr lang="en-US" altLang="zh-CN" sz="2000" b="1" i="0">
                <a:solidFill>
                  <a:srgbClr val="00B050"/>
                </a:solidFill>
                <a:latin typeface="微软雅黑" pitchFamily="34" charset="0"/>
                <a:ea typeface="微软雅黑" pitchFamily="34" charset="-122"/>
                <a:cs typeface="微软雅黑" pitchFamily="34" charset="-120"/>
              </a:rPr>
              <a:t>“自由</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的声音</a:t>
            </a:r>
            <a:r>
              <a:rPr lang="en-US" altLang="zh-CN" sz="2000" b="1" i="0" dirty="0">
                <a:solidFill>
                  <a:srgbClr val="00B050"/>
                </a:solidFill>
                <a:latin typeface="微软雅黑" pitchFamily="34" charset="0"/>
                <a:ea typeface="微软雅黑" pitchFamily="34" charset="-122"/>
                <a:cs typeface="微软雅黑" pitchFamily="34" charset="-120"/>
              </a:rPr>
              <a:t>”并不仅仅是因为他在牢狱之外，（2分）还是指他在诗歌中所表达的反对专制</a:t>
            </a:r>
            <a:r>
              <a:rPr lang="en-US" altLang="zh-CN" sz="2000" b="1" i="0">
                <a:solidFill>
                  <a:srgbClr val="00B050"/>
                </a:solidFill>
                <a:latin typeface="微软雅黑" pitchFamily="34" charset="0"/>
                <a:ea typeface="微软雅黑" pitchFamily="34" charset="-122"/>
                <a:cs typeface="微软雅黑" pitchFamily="34" charset="-120"/>
              </a:rPr>
              <a:t>、歌唱自</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由的理想追求</a:t>
            </a:r>
            <a:r>
              <a:rPr lang="en-US" altLang="zh-CN" sz="2000" b="1" i="0" dirty="0">
                <a:solidFill>
                  <a:srgbClr val="00B050"/>
                </a:solidFill>
                <a:latin typeface="微软雅黑" pitchFamily="34" charset="0"/>
                <a:ea typeface="微软雅黑" pitchFamily="34" charset="-122"/>
                <a:cs typeface="微软雅黑" pitchFamily="34" charset="-120"/>
              </a:rPr>
              <a:t>，这种追求永远不会停止。（2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5_AS.4_2#2121f1879?vop=1&amp;pid=292ad1875&amp;color=0,0,0&amp;mp=1&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经久不衰</a:t>
            </a:r>
            <a:r>
              <a:rPr lang="en-US" altLang="zh-CN" sz="2000" b="0" i="0" dirty="0">
                <a:solidFill>
                  <a:srgbClr val="000000"/>
                </a:solidFill>
                <a:latin typeface="微软雅黑" pitchFamily="34" charset="0"/>
                <a:ea typeface="微软雅黑" pitchFamily="34" charset="-122"/>
                <a:cs typeface="微软雅黑" pitchFamily="34" charset="-120"/>
              </a:rPr>
              <a:t>：持续很长时间而不衰减。</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毅然决然</a:t>
            </a:r>
            <a:r>
              <a:rPr lang="en-US" altLang="zh-CN" sz="2000" b="0" i="0" dirty="0">
                <a:solidFill>
                  <a:srgbClr val="000000"/>
                </a:solidFill>
                <a:latin typeface="微软雅黑" pitchFamily="34" charset="0"/>
                <a:ea typeface="微软雅黑" pitchFamily="34" charset="-122"/>
                <a:cs typeface="微软雅黑" pitchFamily="34" charset="-120"/>
              </a:rPr>
              <a:t>：形容坚定果断，毫不犹豫。</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时至今日</a:t>
            </a:r>
            <a:r>
              <a:rPr lang="en-US" altLang="zh-CN" sz="2000" b="0" i="0" dirty="0">
                <a:solidFill>
                  <a:srgbClr val="000000"/>
                </a:solidFill>
                <a:latin typeface="微软雅黑" pitchFamily="34" charset="0"/>
                <a:ea typeface="微软雅黑" pitchFamily="34" charset="-122"/>
                <a:cs typeface="微软雅黑" pitchFamily="34" charset="-120"/>
              </a:rPr>
              <a:t>：时间到了今天。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B_6_AS.87_1#12990fcfc?vop=1&amp;pid=bda60d46d&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本题考查探讨作者的创作意图的能力。解答本题</a:t>
            </a:r>
            <a:r>
              <a:rPr lang="en-US" altLang="zh-CN" sz="2000" b="0" i="0">
                <a:solidFill>
                  <a:srgbClr val="000000"/>
                </a:solidFill>
                <a:latin typeface="微软雅黑" pitchFamily="34" charset="0"/>
                <a:ea typeface="微软雅黑" pitchFamily="34" charset="-122"/>
                <a:cs typeface="微软雅黑" pitchFamily="34" charset="-120"/>
              </a:rPr>
              <a:t>，可以结合普希金当时的处境和他在诗歌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中表达的思想来分析</a:t>
            </a:r>
            <a:r>
              <a:rPr lang="en-US" altLang="zh-CN" sz="2000" b="0" i="0" dirty="0">
                <a:solidFill>
                  <a:srgbClr val="000000"/>
                </a:solidFill>
                <a:latin typeface="微软雅黑" pitchFamily="34" charset="0"/>
                <a:ea typeface="微软雅黑" pitchFamily="34" charset="-122"/>
                <a:cs typeface="微软雅黑" pitchFamily="34" charset="-120"/>
              </a:rPr>
              <a:t>。首先，分析“自由的声音”的字面意思，即不受拘束、</a:t>
            </a:r>
            <a:r>
              <a:rPr lang="en-US" altLang="zh-CN" sz="2000" b="0" i="0">
                <a:solidFill>
                  <a:srgbClr val="000000"/>
                </a:solidFill>
                <a:latin typeface="微软雅黑" pitchFamily="34" charset="0"/>
                <a:ea typeface="微软雅黑" pitchFamily="34" charset="-122"/>
                <a:cs typeface="微软雅黑" pitchFamily="34" charset="-120"/>
              </a:rPr>
              <a:t>不受限制的声音；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然后</a:t>
            </a:r>
            <a:r>
              <a:rPr lang="en-US" altLang="zh-CN" sz="2000" b="0" i="0" dirty="0">
                <a:solidFill>
                  <a:srgbClr val="000000"/>
                </a:solidFill>
                <a:latin typeface="微软雅黑" pitchFamily="34" charset="0"/>
                <a:ea typeface="微软雅黑" pitchFamily="34" charset="-122"/>
                <a:cs typeface="微软雅黑" pitchFamily="34" charset="-120"/>
              </a:rPr>
              <a:t>，结合诗歌中他对被流放的十二月党人的寄语以及题干中“仍在受当局的监视”可知</a:t>
            </a:r>
            <a:r>
              <a:rPr lang="en-US" altLang="zh-CN" sz="2000" b="0" i="0">
                <a:solidFill>
                  <a:srgbClr val="000000"/>
                </a:solidFill>
                <a:latin typeface="微软雅黑" pitchFamily="34" charset="0"/>
                <a:ea typeface="微软雅黑" pitchFamily="34" charset="-122"/>
                <a:cs typeface="微软雅黑" pitchFamily="34" charset="-120"/>
              </a:rPr>
              <a:t>，普希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金虽受监视</a:t>
            </a:r>
            <a:r>
              <a:rPr lang="en-US" altLang="zh-CN" sz="2000" b="0" i="0" dirty="0">
                <a:solidFill>
                  <a:srgbClr val="000000"/>
                </a:solidFill>
                <a:latin typeface="微软雅黑" pitchFamily="34" charset="0"/>
                <a:ea typeface="微软雅黑" pitchFamily="34" charset="-122"/>
                <a:cs typeface="微软雅黑" pitchFamily="34" charset="-120"/>
              </a:rPr>
              <a:t>，但不在牢狱之中，所以这“自由的声音”与他在牢狱之外这一现实处境有关</a:t>
            </a:r>
            <a:r>
              <a:rPr lang="en-US" altLang="zh-CN" sz="2000" b="0" i="0">
                <a:solidFill>
                  <a:srgbClr val="000000"/>
                </a:solidFill>
                <a:latin typeface="微软雅黑" pitchFamily="34" charset="0"/>
                <a:ea typeface="微软雅黑" pitchFamily="34" charset="-122"/>
                <a:cs typeface="微软雅黑" pitchFamily="34" charset="-120"/>
              </a:rPr>
              <a:t>。诗歌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第</a:t>
            </a:r>
            <a:r>
              <a:rPr lang="en-US" altLang="zh-CN" sz="2000" b="0" i="0" dirty="0">
                <a:solidFill>
                  <a:srgbClr val="000000"/>
                </a:solidFill>
                <a:latin typeface="微软雅黑" pitchFamily="34" charset="0"/>
                <a:ea typeface="微软雅黑" pitchFamily="34" charset="-122"/>
                <a:cs typeface="微软雅黑" pitchFamily="34" charset="-120"/>
              </a:rPr>
              <a:t>2小节中的“希望”表明普希金对这个“希望”的实现坚信不疑；第</a:t>
            </a:r>
            <a:r>
              <a:rPr lang="en-US" altLang="zh-CN" sz="2000" b="0" i="0">
                <a:solidFill>
                  <a:srgbClr val="000000"/>
                </a:solidFill>
                <a:latin typeface="微软雅黑" pitchFamily="34" charset="0"/>
                <a:ea typeface="微软雅黑" pitchFamily="34" charset="-122"/>
                <a:cs typeface="微软雅黑" pitchFamily="34" charset="-120"/>
              </a:rPr>
              <a:t>4小节主要是普希金对未来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的展望</a:t>
            </a:r>
            <a:r>
              <a:rPr lang="en-US" altLang="zh-CN" sz="2000" b="0" i="0" dirty="0">
                <a:solidFill>
                  <a:srgbClr val="000000"/>
                </a:solidFill>
                <a:latin typeface="微软雅黑" pitchFamily="34" charset="0"/>
                <a:ea typeface="微软雅黑" pitchFamily="34" charset="-122"/>
                <a:cs typeface="微软雅黑" pitchFamily="34" charset="-120"/>
              </a:rPr>
              <a:t>，“沉重的枷锁定会被打断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弟兄们将交给你们刀剑</a:t>
            </a:r>
            <a:r>
              <a:rPr lang="en-US" altLang="zh-CN" sz="2000" b="0" i="0">
                <a:solidFill>
                  <a:srgbClr val="000000"/>
                </a:solidFill>
                <a:latin typeface="微软雅黑" pitchFamily="34" charset="0"/>
                <a:ea typeface="微软雅黑" pitchFamily="34" charset="-122"/>
                <a:cs typeface="微软雅黑" pitchFamily="34" charset="-120"/>
              </a:rPr>
              <a:t>”意味着沙皇的专制统治必将被推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翻</a:t>
            </a:r>
            <a:r>
              <a:rPr lang="en-US" altLang="zh-CN" sz="2000" b="0" i="0" dirty="0">
                <a:solidFill>
                  <a:srgbClr val="000000"/>
                </a:solidFill>
                <a:latin typeface="微软雅黑" pitchFamily="34" charset="0"/>
                <a:ea typeface="微软雅黑" pitchFamily="34" charset="-122"/>
                <a:cs typeface="微软雅黑" pitchFamily="34" charset="-120"/>
              </a:rPr>
              <a:t>，革命必将胜利，普希金在诗歌中充分展现了自己的理想追求</a:t>
            </a:r>
            <a:r>
              <a:rPr lang="en-US" altLang="zh-CN" sz="2000" b="0" i="0">
                <a:solidFill>
                  <a:srgbClr val="000000"/>
                </a:solidFill>
                <a:latin typeface="微软雅黑" pitchFamily="34" charset="0"/>
                <a:ea typeface="微软雅黑" pitchFamily="34" charset="-122"/>
                <a:cs typeface="微软雅黑" pitchFamily="34" charset="-120"/>
              </a:rPr>
              <a:t>，展现了自己对推翻沙皇专制统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治的信心</a:t>
            </a:r>
            <a:r>
              <a:rPr lang="en-US" altLang="zh-CN" sz="2000" b="0" i="0" dirty="0">
                <a:solidFill>
                  <a:srgbClr val="000000"/>
                </a:solidFill>
                <a:latin typeface="微软雅黑" pitchFamily="34" charset="0"/>
                <a:ea typeface="微软雅黑" pitchFamily="34" charset="-122"/>
                <a:cs typeface="微软雅黑" pitchFamily="34" charset="-120"/>
              </a:rPr>
              <a:t>，这“自由的声音”传递出的恰恰是这种永不停息的追求</a:t>
            </a:r>
            <a:r>
              <a:rPr lang="en-US" altLang="zh-CN" sz="2000" b="0" i="0">
                <a:solidFill>
                  <a:srgbClr val="000000"/>
                </a:solidFill>
                <a:latin typeface="微软雅黑" pitchFamily="34" charset="0"/>
                <a:ea typeface="微软雅黑" pitchFamily="34" charset="-122"/>
                <a:cs typeface="微软雅黑" pitchFamily="34" charset="-120"/>
              </a:rPr>
              <a:t>。这也是他将自己的这首诗歌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称作</a:t>
            </a:r>
            <a:r>
              <a:rPr lang="en-US" altLang="zh-CN" sz="2000" b="0" i="0" dirty="0">
                <a:solidFill>
                  <a:srgbClr val="000000"/>
                </a:solidFill>
                <a:latin typeface="微软雅黑" pitchFamily="34" charset="0"/>
                <a:ea typeface="微软雅黑" pitchFamily="34" charset="-122"/>
                <a:cs typeface="微软雅黑" pitchFamily="34" charset="-120"/>
              </a:rPr>
              <a:t>“自由的声音”的原因之一。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M_5_EX.88_1#bda60d46d?vop=1&amp;pid=47f746fa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88_2#bda60d46d?vop=1&amp;pid=47f746fa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44952" y="1513528"/>
            <a:ext cx="6108192" cy="27614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pic>
        <p:nvPicPr>
          <p:cNvPr id="2" name="P_4_BD#6fbed906f?pid=9da72d3d8&amp;color=0,0,0&amp;tib=255,255,255&amp;iip=1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6fbed906f?pid=9da72d3d8&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6fbed906f?pid=9da72d3d8&amp;color=0,0,0&amp;tib=255,255,255&amp;iip=1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e11b32f64?sp=1&amp;pid=9da72d3d8&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三、阅读下面的诗歌，完成9～12题。（16分）</a:t>
            </a:r>
            <a:endParaRPr lang="en-US" altLang="zh-CN" sz="2200" dirty="0"/>
          </a:p>
        </p:txBody>
      </p:sp>
      <p:sp>
        <p:nvSpPr>
          <p:cNvPr id="6" name="QM_5_BD.89_1#1029ffb09?sp=1&amp;pid=e11b32f64&amp;color=0,0,0&amp;vtp=1&amp;bbb=1"/>
          <p:cNvSpPr/>
          <p:nvPr/>
        </p:nvSpPr>
        <p:spPr>
          <a:xfrm>
            <a:off x="722376" y="1920690"/>
            <a:ext cx="10753344" cy="4216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文本一：</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熟悉黑夜</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美］罗伯特·弗罗斯特</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我已熟悉黑夜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熟悉黑夜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我曾冒雨出去又冒雨回来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我到过街灯照不到的郊野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我见过城里最凄凉的小巷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我曾走过巡夜更夫的身旁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不想解释我为何垂下目光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ct val="150000"/>
              </a:lnSpc>
            </a:pPr>
            <a:endParaRPr lang="en-US" altLang="zh-CN" sz="2000" dirty="0"/>
          </a:p>
        </p:txBody>
      </p:sp>
    </p:spTree>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9_1#1029ffb09?sp=1&amp;pid=e11b32f64&amp;color=0,0,0&amp;vtp=1&amp;bbb=1">
            <a:extLst>
              <a:ext uri="{FF2B5EF4-FFF2-40B4-BE49-F238E27FC236}">
                <a16:creationId xmlns:a16="http://schemas.microsoft.com/office/drawing/2014/main" id="{303C77DC-9A0C-1F64-9CA3-B06E75C202E8}"/>
              </a:ext>
            </a:extLst>
          </p:cNvPr>
          <p:cNvSpPr/>
          <p:nvPr/>
        </p:nvSpPr>
        <p:spPr>
          <a:xfrm>
            <a:off x="722376" y="972000"/>
            <a:ext cx="10753344" cy="4145534"/>
          </a:xfrm>
          <a:prstGeom prst="rect">
            <a:avLst/>
          </a:prstGeom>
          <a:noFill/>
          <a:ln/>
        </p:spPr>
        <p:txBody>
          <a:bodyPr wrap="none" lIns="0" tIns="0" rIns="0" bIns="0" rtlCol="0" anchor="t"/>
          <a:lstStyle/>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我曾停下止住脚步的声音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当时远处传来断续的呼喊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从另一条街道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越过房顶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但不是叫我回去或说再见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而在远方一个神秘的高处</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有只发亮的钟衬映着天幕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它宣称时间没错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但也不正确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我已经熟悉这黑夜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熟悉黑夜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曹明伦译，有删改）</a:t>
            </a:r>
            <a:endParaRPr lang="en-US" altLang="zh-CN" sz="2000" dirty="0"/>
          </a:p>
        </p:txBody>
      </p:sp>
    </p:spTree>
    <p:extLst>
      <p:ext uri="{BB962C8B-B14F-4D97-AF65-F5344CB8AC3E}">
        <p14:creationId xmlns:p14="http://schemas.microsoft.com/office/powerpoint/2010/main" val="1547731931"/>
      </p:ext>
    </p:extLst>
  </p:cSld>
  <p:clrMapOvr>
    <a:masterClrMapping/>
  </p:clrMapOvr>
  <p:transition>
    <p:fade/>
  </p:transition>
</p:sld>
</file>

<file path=ppt/slides/slide74.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M_5_BD.89_2#1029ffb09?sp=1&amp;pid=e11b32f64&amp;color=0,0,0&amp;vtp=1&amp;bt=1&amp;bbb=1"/>
          <p:cNvSpPr/>
          <p:nvPr/>
        </p:nvSpPr>
        <p:spPr>
          <a:xfrm>
            <a:off x="722376" y="972000"/>
            <a:ext cx="10753344" cy="5156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文本二：</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我们有时度过一个亲密的夜</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冯</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至</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我们有时度过一个亲密的夜</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在一间生疏的房里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它白昼时</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是什么模样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我们都无从认识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更不必说它的过去未来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一望无边地在我们窗外展开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我们只依稀地记得在黄昏时</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来的道路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便算是对它的认识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明天走后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我们也不再回来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ct val="150000"/>
              </a:lnSpc>
            </a:pPr>
            <a:endParaRPr lang="en-US" altLang="zh-CN" sz="2000" dirty="0"/>
          </a:p>
        </p:txBody>
      </p:sp>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89_2#1029ffb09?sp=1&amp;pid=e11b32f64&amp;color=0,0,0&amp;vtp=1&amp;bt=1&amp;bbb=1">
            <a:extLst>
              <a:ext uri="{FF2B5EF4-FFF2-40B4-BE49-F238E27FC236}">
                <a16:creationId xmlns:a16="http://schemas.microsoft.com/office/drawing/2014/main" id="{125BFC29-CB29-E6C5-C655-D7852D9513E9}"/>
              </a:ext>
            </a:extLst>
          </p:cNvPr>
          <p:cNvSpPr/>
          <p:nvPr/>
        </p:nvSpPr>
        <p:spPr>
          <a:xfrm>
            <a:off x="722376" y="972000"/>
            <a:ext cx="10753344" cy="3205734"/>
          </a:xfrm>
          <a:prstGeom prst="rect">
            <a:avLst/>
          </a:prstGeom>
          <a:noFill/>
          <a:ln/>
        </p:spPr>
        <p:txBody>
          <a:bodyPr wrap="none" lIns="0" tIns="0" rIns="0" bIns="0" rtlCol="0" anchor="t"/>
          <a:lstStyle/>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闭上眼吧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让那些亲密的夜</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和生疏的地方织在我们心里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我们的生命像那窗外的原野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我们在朦胧的原野上认出来</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一棵树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一闪湖光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它一望无际</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藏着忘却的过去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隐约的将来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3747912160"/>
      </p:ext>
    </p:extLst>
  </p:cSld>
  <p:clrMapOvr>
    <a:masterClrMapping/>
  </p:clrMapOvr>
  <p:transition>
    <p:fade/>
  </p:transition>
</p:sld>
</file>

<file path=ppt/slides/slide76.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BD.90_1#5fe5a9962?pid=1029ffb0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1_1#5fe5a9962.bracket?pid=1029ffb09&amp;color=0,0,0&amp;vpa=20&amp;vtp=1"/>
          <p:cNvSpPr/>
          <p:nvPr/>
        </p:nvSpPr>
        <p:spPr>
          <a:xfrm>
            <a:off x="712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90_2#5fe5a9962.choices?pid=1029ffb09&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A.文本一中“雨”“街灯”“小巷”等常见事物引起诗人沉思冥想</a:t>
            </a:r>
            <a:r>
              <a:rPr lang="en-US" altLang="zh-CN" sz="2000" b="0" i="0">
                <a:solidFill>
                  <a:srgbClr val="000000"/>
                </a:solidFill>
                <a:latin typeface="微软雅黑" pitchFamily="34" charset="0"/>
                <a:ea typeface="微软雅黑" pitchFamily="34" charset="-122"/>
                <a:cs typeface="微软雅黑" pitchFamily="34" charset="-120"/>
              </a:rPr>
              <a:t>，诗人在与众相通的体验中实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现了与众不同的表达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.文本一中置身于“雨夜”，“到过街灯照不到的郊野”，看到都市里的“凄凉的小巷</a:t>
            </a:r>
            <a:r>
              <a:rPr lang="en-US" altLang="zh-CN" sz="2000" b="0" i="0">
                <a:solidFill>
                  <a:srgbClr val="000000"/>
                </a:solidFill>
                <a:latin typeface="微软雅黑" pitchFamily="34" charset="0"/>
                <a:ea typeface="微软雅黑" pitchFamily="34" charset="-122"/>
                <a:cs typeface="微软雅黑" pitchFamily="34" charset="-120"/>
              </a:rPr>
              <a:t>”，都给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读者孤清冷寂之感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.文本二中诗人用“亲密的”形容“夜”，却“无从认识”房里白昼时的模样</a:t>
            </a:r>
            <a:r>
              <a:rPr lang="en-US" altLang="zh-CN" sz="2000" b="0" i="0">
                <a:solidFill>
                  <a:srgbClr val="000000"/>
                </a:solidFill>
                <a:latin typeface="微软雅黑" pitchFamily="34" charset="0"/>
                <a:ea typeface="微软雅黑" pitchFamily="34" charset="-122"/>
                <a:cs typeface="微软雅黑" pitchFamily="34" charset="-120"/>
              </a:rPr>
              <a:t>，写出了他对夜的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喜爱胜过对白昼的喜爱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.文本二中“明天走后，我们也不再回来</a:t>
            </a:r>
            <a:r>
              <a:rPr lang="en-US" altLang="zh-CN" sz="2000" b="0" i="0">
                <a:solidFill>
                  <a:srgbClr val="000000"/>
                </a:solidFill>
                <a:latin typeface="微软雅黑" pitchFamily="34" charset="0"/>
                <a:ea typeface="微软雅黑" pitchFamily="34" charset="-122"/>
                <a:cs typeface="微软雅黑" pitchFamily="34" charset="-120"/>
              </a:rPr>
              <a:t>”，写出了生命的旅程中能带走的只有个人的体验以及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瞬间的感受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92_1#5fe5a9962?vop=1&amp;pid=1029ffb09&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本题考查分析诗歌内容的能力。C项，“对夜的喜爱胜过对白昼的喜爱”错误</a:t>
            </a:r>
            <a:r>
              <a:rPr lang="en-US" altLang="zh-CN" sz="2000" b="0" i="0">
                <a:solidFill>
                  <a:srgbClr val="000000"/>
                </a:solidFill>
                <a:latin typeface="微软雅黑" pitchFamily="34" charset="0"/>
                <a:ea typeface="微软雅黑" pitchFamily="34" charset="-122"/>
                <a:cs typeface="微软雅黑" pitchFamily="34" charset="-120"/>
              </a:rPr>
              <a:t>。诗歌未对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两者进行比较</a:t>
            </a:r>
            <a:r>
              <a:rPr lang="en-US" altLang="zh-CN" sz="2000" b="0" i="0" dirty="0">
                <a:solidFill>
                  <a:srgbClr val="000000"/>
                </a:solidFill>
                <a:latin typeface="微软雅黑" pitchFamily="34" charset="0"/>
                <a:ea typeface="微软雅黑" pitchFamily="34" charset="-122"/>
                <a:cs typeface="微软雅黑" pitchFamily="34" charset="-120"/>
              </a:rPr>
              <a:t>，诗人只是借“夜”表达自己的感受和哲思。</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BD.93_1#e19c38a35?pid=1029ffb09&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10.下列对文本艺术特色的分析鉴赏，不正确的一项是（3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4_1#e19c38a35.bracket?pid=1029ffb09&amp;color=0,0,0&amp;vpa=21&amp;vtp=1"/>
          <p:cNvSpPr/>
          <p:nvPr/>
        </p:nvSpPr>
        <p:spPr>
          <a:xfrm>
            <a:off x="7781989" y="961645"/>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93_2#e19c38a35.choices?pid=1029ffb09&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A.文本一中人物“曾走过巡夜更夫的身旁”，却“垂下目光”，可见其内心凄楚冷漠</a:t>
            </a:r>
            <a:r>
              <a:rPr lang="en-US" altLang="zh-CN" sz="2000" b="0" i="0">
                <a:solidFill>
                  <a:srgbClr val="000000"/>
                </a:solidFill>
                <a:latin typeface="微软雅黑" pitchFamily="34" charset="0"/>
                <a:ea typeface="微软雅黑" pitchFamily="34" charset="-122"/>
                <a:cs typeface="微软雅黑" pitchFamily="34" charset="-120"/>
              </a:rPr>
              <a:t>，活在自我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之中</a:t>
            </a:r>
            <a:r>
              <a:rPr lang="en-US" altLang="zh-CN" sz="2000" b="0" i="0" dirty="0">
                <a:solidFill>
                  <a:srgbClr val="000000"/>
                </a:solidFill>
                <a:latin typeface="微软雅黑" pitchFamily="34" charset="0"/>
                <a:ea typeface="微软雅黑" pitchFamily="34" charset="-122"/>
                <a:cs typeface="微软雅黑" pitchFamily="34" charset="-120"/>
              </a:rPr>
              <a:t>，拒绝社会交往。</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.文本一尾行运用反复手法，不仅照应开头，使全诗具有了回环往复的艺术效果</a:t>
            </a:r>
            <a:r>
              <a:rPr lang="en-US" altLang="zh-CN" sz="2000" b="0" i="0">
                <a:solidFill>
                  <a:srgbClr val="000000"/>
                </a:solidFill>
                <a:latin typeface="微软雅黑" pitchFamily="34" charset="0"/>
                <a:ea typeface="微软雅黑" pitchFamily="34" charset="-122"/>
                <a:cs typeface="微软雅黑" pitchFamily="34" charset="-120"/>
              </a:rPr>
              <a:t>，而且强化了对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黑夜的熟悉程度及黑夜的一成不变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.文本二中“原野”多次出现，串联全篇，成为诗歌中重要的抒情意象，由房里到窗外原野</a:t>
            </a:r>
            <a:r>
              <a:rPr lang="en-US" altLang="zh-CN" sz="2000" b="0" i="0">
                <a:solidFill>
                  <a:srgbClr val="000000"/>
                </a:solidFill>
                <a:latin typeface="微软雅黑" pitchFamily="34" charset="0"/>
                <a:ea typeface="微软雅黑" pitchFamily="34" charset="-122"/>
                <a:cs typeface="微软雅黑" pitchFamily="34" charset="-120"/>
              </a:rPr>
              <a:t>，拓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宽了诗歌的表意空间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.文本二中诗人认为我们生命中“忘却的过去”“隐约的将来”是具有很大的不确定性的</a:t>
            </a:r>
            <a:r>
              <a:rPr lang="en-US" altLang="zh-CN" sz="2000" b="0" i="0">
                <a:solidFill>
                  <a:srgbClr val="000000"/>
                </a:solidFill>
                <a:latin typeface="微软雅黑" pitchFamily="34" charset="0"/>
                <a:ea typeface="微软雅黑" pitchFamily="34" charset="-122"/>
                <a:cs typeface="微软雅黑" pitchFamily="34" charset="-120"/>
              </a:rPr>
              <a:t>，体现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了诗歌朦胧的特点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95_1#e19c38a35?vop=1&amp;pid=1029ffb09&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本题考查分析作品的体裁特征和表现手法的能力。A项，“内心凄楚冷漠，</a:t>
            </a:r>
            <a:r>
              <a:rPr lang="en-US" altLang="zh-CN" sz="2000" b="0" i="0">
                <a:solidFill>
                  <a:srgbClr val="000000"/>
                </a:solidFill>
                <a:latin typeface="微软雅黑" pitchFamily="34" charset="0"/>
                <a:ea typeface="微软雅黑" pitchFamily="34" charset="-122"/>
                <a:cs typeface="微软雅黑" pitchFamily="34" charset="-120"/>
              </a:rPr>
              <a:t>活在自我之中，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拒绝社会交往</a:t>
            </a:r>
            <a:r>
              <a:rPr lang="en-US" altLang="zh-CN" sz="2000" b="0" i="0" dirty="0">
                <a:solidFill>
                  <a:srgbClr val="000000"/>
                </a:solidFill>
                <a:latin typeface="微软雅黑" pitchFamily="34" charset="0"/>
                <a:ea typeface="微软雅黑" pitchFamily="34" charset="-122"/>
                <a:cs typeface="微软雅黑" pitchFamily="34" charset="-120"/>
              </a:rPr>
              <a:t>”错误。由文本一可知，“我”本不认识更夫，“垂下目光</a:t>
            </a:r>
            <a:r>
              <a:rPr lang="en-US" altLang="zh-CN" sz="2000" b="0" i="0">
                <a:solidFill>
                  <a:srgbClr val="000000"/>
                </a:solidFill>
                <a:latin typeface="微软雅黑" pitchFamily="34" charset="0"/>
                <a:ea typeface="微软雅黑" pitchFamily="34" charset="-122"/>
                <a:cs typeface="微软雅黑" pitchFamily="34" charset="-120"/>
              </a:rPr>
              <a:t>”可能是对更夫的一种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怜惜或者理解</a:t>
            </a:r>
            <a:r>
              <a:rPr lang="en-US" altLang="zh-CN" sz="2000" b="0" i="0" dirty="0">
                <a:solidFill>
                  <a:srgbClr val="000000"/>
                </a:solidFill>
                <a:latin typeface="微软雅黑" pitchFamily="34" charset="0"/>
                <a:ea typeface="微软雅黑" pitchFamily="34" charset="-122"/>
                <a:cs typeface="微软雅黑" pitchFamily="34" charset="-120"/>
              </a:rPr>
              <a:t>，谈不上拒绝交往之类，选项属于过度解读。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B_6_BD.102_1#6133a9d36?sp=1&amp;pid=1029ffb09&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11.如何理解文本一中“发亮的钟”这一意象？（4分）</a:t>
            </a:r>
            <a:endParaRPr lang="en-US" altLang="zh-CN" sz="2000" dirty="0"/>
          </a:p>
        </p:txBody>
      </p:sp>
      <p:sp>
        <p:nvSpPr>
          <p:cNvPr id="3" name="QB_6_BD.102_2#6133a9d36?sp=1&amp;pid=1029ffb09&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S.104_1#6133a9d36?vop=1&amp;pid=1029ffb09&amp;color=0,0,0&amp;vtp=1&amp;bbb=1&amp;hb=1"/>
          <p:cNvSpPr/>
          <p:nvPr/>
        </p:nvSpPr>
        <p:spPr>
          <a:xfrm>
            <a:off x="722376" y="285306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本题考查分析作品的文学形象的能力。结合“而在远方一个神秘的高处</a:t>
            </a:r>
            <a:r>
              <a:rPr lang="en-US" altLang="zh-CN" sz="2000" b="0" i="0">
                <a:solidFill>
                  <a:srgbClr val="000000"/>
                </a:solidFill>
                <a:latin typeface="微软雅黑" pitchFamily="34" charset="0"/>
                <a:ea typeface="微软雅黑" pitchFamily="34" charset="-122"/>
                <a:cs typeface="微软雅黑" pitchFamily="34" charset="-120"/>
              </a:rPr>
              <a:t>/有只发亮的钟衬映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着天幕</a:t>
            </a:r>
            <a:r>
              <a:rPr lang="en-US" altLang="zh-CN" sz="2000" b="0" i="0" dirty="0">
                <a:solidFill>
                  <a:srgbClr val="000000"/>
                </a:solidFill>
                <a:latin typeface="微软雅黑" pitchFamily="34" charset="0"/>
                <a:ea typeface="微软雅黑" pitchFamily="34" charset="-122"/>
                <a:cs typeface="微软雅黑" pitchFamily="34" charset="-120"/>
              </a:rPr>
              <a:t>”中的“高处”“天幕”可知，“发亮的钟”指的是月亮。在黑夜之中，</a:t>
            </a:r>
            <a:r>
              <a:rPr lang="en-US" altLang="zh-CN" sz="2000" b="0" i="0">
                <a:solidFill>
                  <a:srgbClr val="000000"/>
                </a:solidFill>
                <a:latin typeface="微软雅黑" pitchFamily="34" charset="0"/>
                <a:ea typeface="微软雅黑" pitchFamily="34" charset="-122"/>
                <a:cs typeface="微软雅黑" pitchFamily="34" charset="-120"/>
              </a:rPr>
              <a:t>月亮洒下光芒，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驱散黑暗</a:t>
            </a:r>
            <a:r>
              <a:rPr lang="en-US" altLang="zh-CN" sz="2000" b="0" i="0" dirty="0">
                <a:solidFill>
                  <a:srgbClr val="000000"/>
                </a:solidFill>
                <a:latin typeface="微软雅黑" pitchFamily="34" charset="0"/>
                <a:ea typeface="微软雅黑" pitchFamily="34" charset="-122"/>
                <a:cs typeface="微软雅黑" pitchFamily="34" charset="-120"/>
              </a:rPr>
              <a:t>，令人安心，展现出月亮光明、温暖的一面，给人以慰藉。结合后文中</a:t>
            </a:r>
            <a:r>
              <a:rPr lang="en-US" altLang="zh-CN" sz="2000" b="0" i="0">
                <a:solidFill>
                  <a:srgbClr val="000000"/>
                </a:solidFill>
                <a:latin typeface="微软雅黑" pitchFamily="34" charset="0"/>
                <a:ea typeface="微软雅黑" pitchFamily="34" charset="-122"/>
                <a:cs typeface="微软雅黑" pitchFamily="34" charset="-120"/>
              </a:rPr>
              <a:t>“它宣称时间没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a:t>
            </a:r>
            <a:r>
              <a:rPr lang="en-US" altLang="zh-CN" sz="2000" b="0" i="0" dirty="0">
                <a:solidFill>
                  <a:srgbClr val="000000"/>
                </a:solidFill>
                <a:latin typeface="微软雅黑" pitchFamily="34" charset="0"/>
                <a:ea typeface="微软雅黑" pitchFamily="34" charset="-122"/>
                <a:cs typeface="微软雅黑" pitchFamily="34" charset="-120"/>
              </a:rPr>
              <a:t>”可知，“钟”暗示出月亮指示时间的功能，写出了时间的流逝。诗人于黑夜中</a:t>
            </a:r>
            <a:r>
              <a:rPr lang="en-US" altLang="zh-CN" sz="2000" b="0" i="0">
                <a:solidFill>
                  <a:srgbClr val="000000"/>
                </a:solidFill>
                <a:latin typeface="微软雅黑" pitchFamily="34" charset="0"/>
                <a:ea typeface="微软雅黑" pitchFamily="34" charset="-122"/>
                <a:cs typeface="微软雅黑" pitchFamily="34" charset="-120"/>
              </a:rPr>
              <a:t>“冒雨出去又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冒雨回来</a:t>
            </a:r>
            <a:r>
              <a:rPr lang="en-US" altLang="zh-CN" sz="2000" b="0" i="0" dirty="0">
                <a:solidFill>
                  <a:srgbClr val="000000"/>
                </a:solidFill>
                <a:latin typeface="微软雅黑" pitchFamily="34" charset="0"/>
                <a:ea typeface="微软雅黑" pitchFamily="34" charset="-122"/>
                <a:cs typeface="微软雅黑" pitchFamily="34" charset="-120"/>
              </a:rPr>
              <a:t>”“见过城里最凄凉的小巷”，却没有人“叫我回去或说再见”，</a:t>
            </a:r>
            <a:r>
              <a:rPr lang="en-US" altLang="zh-CN" sz="2000" b="0" i="0">
                <a:solidFill>
                  <a:srgbClr val="000000"/>
                </a:solidFill>
                <a:latin typeface="微软雅黑" pitchFamily="34" charset="0"/>
                <a:ea typeface="微软雅黑" pitchFamily="34" charset="-122"/>
                <a:cs typeface="微软雅黑" pitchFamily="34" charset="-120"/>
              </a:rPr>
              <a:t>又看到广袤的天空中，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一轮明月高悬</a:t>
            </a:r>
            <a:r>
              <a:rPr lang="en-US" altLang="zh-CN" sz="2000" b="0" i="0" dirty="0">
                <a:solidFill>
                  <a:srgbClr val="000000"/>
                </a:solidFill>
                <a:latin typeface="微软雅黑" pitchFamily="34" charset="0"/>
                <a:ea typeface="微软雅黑" pitchFamily="34" charset="-122"/>
                <a:cs typeface="微软雅黑" pitchFamily="34" charset="-120"/>
              </a:rPr>
              <a:t>，令人产生无限的孤独之感，写出了此时此刻诗人内心孤独的感受。</a:t>
            </a:r>
            <a:endParaRPr lang="en-US" altLang="zh-CN" sz="2200" dirty="0"/>
          </a:p>
        </p:txBody>
      </p:sp>
      <p:sp>
        <p:nvSpPr>
          <p:cNvPr id="5" name="QB_6_AN.103_1#6133a9d36?sp=1&amp;pid=1029ffb09&amp;color=0,0,0&amp;vtp=1&amp;bbb=1&amp;hb=1&amp;hla=1">
            <a:extLst>
              <a:ext uri="{FF2B5EF4-FFF2-40B4-BE49-F238E27FC236}">
                <a16:creationId xmlns:a16="http://schemas.microsoft.com/office/drawing/2014/main" id="{09ED3076-B3AC-637E-EFA6-A23E7A42EA43}"/>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“发亮的钟”是指月亮；②“发亮”展现出月亮光明温暖的一面，给人以慰藉；③“钟</a:t>
            </a:r>
            <a:r>
              <a:rPr lang="en-US" altLang="zh-CN" sz="2000" b="1" i="0">
                <a:solidFill>
                  <a:srgbClr val="00B050"/>
                </a:solidFill>
                <a:latin typeface="微软雅黑" pitchFamily="34" charset="0"/>
                <a:ea typeface="微软雅黑" pitchFamily="34" charset="-122"/>
                <a:cs typeface="微软雅黑" pitchFamily="34" charset="-120"/>
              </a:rPr>
              <a:t>”暗示</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出月亮指示时间的功能</a:t>
            </a:r>
            <a:r>
              <a:rPr lang="en-US" altLang="zh-CN" sz="2000" b="1" i="0" dirty="0">
                <a:solidFill>
                  <a:srgbClr val="00B050"/>
                </a:solidFill>
                <a:latin typeface="微软雅黑" pitchFamily="34" charset="0"/>
                <a:ea typeface="微软雅黑" pitchFamily="34" charset="-122"/>
                <a:cs typeface="微软雅黑" pitchFamily="34" charset="-120"/>
              </a:rPr>
              <a:t>，写出了时间的流逝；④“发亮的钟”独自高悬于广阔的天空中</a:t>
            </a:r>
            <a:r>
              <a:rPr lang="en-US" altLang="zh-CN" sz="2000" b="1" i="0">
                <a:solidFill>
                  <a:srgbClr val="00B050"/>
                </a:solidFill>
                <a:latin typeface="微软雅黑" pitchFamily="34" charset="0"/>
                <a:ea typeface="微软雅黑" pitchFamily="34" charset="-122"/>
                <a:cs typeface="微软雅黑" pitchFamily="34" charset="-120"/>
              </a:rPr>
              <a:t>，写出了</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诗人孤独的感受</a:t>
            </a:r>
            <a:r>
              <a:rPr lang="en-US" altLang="zh-CN" sz="2000" b="1" i="0" dirty="0">
                <a:solidFill>
                  <a:srgbClr val="00B050"/>
                </a:solidFill>
                <a:latin typeface="微软雅黑" pitchFamily="34" charset="0"/>
                <a:ea typeface="微软雅黑" pitchFamily="34" charset="-122"/>
                <a:cs typeface="微软雅黑" pitchFamily="34" charset="-120"/>
              </a:rPr>
              <a:t>。（每点1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B_6_BD.102_1#be5ef451a?sp=1&amp;pid=1029ffb09&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12.诗社成员要为这两首诗写一则文学短评。经讨论，大家提出一组关键词：夜·走·思</a:t>
            </a:r>
            <a:r>
              <a:rPr lang="en-US" altLang="zh-CN" sz="2000" b="0" i="0">
                <a:solidFill>
                  <a:srgbClr val="000000"/>
                </a:solidFill>
                <a:latin typeface="微软雅黑" pitchFamily="34" charset="0"/>
                <a:ea typeface="微软雅黑" pitchFamily="34" charset="-122"/>
                <a:cs typeface="微软雅黑" pitchFamily="34" charset="-120"/>
              </a:rPr>
              <a:t>。请围绕关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键词写出你的短评思路</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6_BD.102_2#be5ef451a?sp=1&amp;pid=1029ffb09&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03_1#be5ef451a?sp=1&amp;pid=1029ffb09&amp;color=0,0,0&amp;vtp=1&amp;bbb=1&amp;hb=1&amp;hla=1">
            <a:extLst>
              <a:ext uri="{FF2B5EF4-FFF2-40B4-BE49-F238E27FC236}">
                <a16:creationId xmlns:a16="http://schemas.microsoft.com/office/drawing/2014/main" id="{E5E99FDC-A98A-5AD6-EDB0-14E5090D5760}"/>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示例】①这两首诗叙事、抒情的场景都是“夜”，都在“走”中“思”，但侧重点不一样</a:t>
            </a:r>
            <a:r>
              <a:rPr lang="en-US" altLang="zh-CN" sz="2000" b="1" i="0">
                <a:solidFill>
                  <a:srgbClr val="00B050"/>
                </a:solidFill>
                <a:latin typeface="微软雅黑" pitchFamily="34" charset="0"/>
                <a:ea typeface="微软雅黑" pitchFamily="34" charset="-122"/>
                <a:cs typeface="微软雅黑" pitchFamily="34" charset="-120"/>
              </a:rPr>
              <a:t>；②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熟悉黑夜》以“夜”中“走”的在场体验，写出了人的孤寂和对未来的渺茫之“思”；③</a:t>
            </a:r>
            <a:r>
              <a:rPr lang="en-US" altLang="zh-CN" sz="2000" b="1" i="0">
                <a:solidFill>
                  <a:srgbClr val="00B050"/>
                </a:solidFill>
                <a:latin typeface="微软雅黑" pitchFamily="34" charset="0"/>
                <a:ea typeface="微软雅黑" pitchFamily="34" charset="-122"/>
                <a:cs typeface="微软雅黑" pitchFamily="34" charset="-120"/>
              </a:rPr>
              <a:t>《我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们有时度过一个亲密的夜</a:t>
            </a:r>
            <a:r>
              <a:rPr lang="en-US" altLang="zh-CN" sz="2000" b="1" i="0" dirty="0">
                <a:solidFill>
                  <a:srgbClr val="00B050"/>
                </a:solidFill>
                <a:latin typeface="微软雅黑" pitchFamily="34" charset="0"/>
                <a:ea typeface="微软雅黑" pitchFamily="34" charset="-122"/>
                <a:cs typeface="微软雅黑" pitchFamily="34" charset="-120"/>
              </a:rPr>
              <a:t>》以“夜”中“走”的心灵体验</a:t>
            </a:r>
            <a:r>
              <a:rPr lang="en-US" altLang="zh-CN" sz="2000" b="1" i="0">
                <a:solidFill>
                  <a:srgbClr val="00B050"/>
                </a:solidFill>
                <a:latin typeface="微软雅黑" pitchFamily="34" charset="0"/>
                <a:ea typeface="微软雅黑" pitchFamily="34" charset="-122"/>
                <a:cs typeface="微软雅黑" pitchFamily="34" charset="-120"/>
              </a:rPr>
              <a:t>，写出了人的亲密和对未来的无限之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思”。（每点2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5_BD.5_1#3cfcd2f6e?sp=1&amp;pid=292ad187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2.请在文中括号内补写恰当的语句，使整段文字语意完整连贯，内容贴切，逻辑严密，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不超过12</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个字</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a:t>
            </a:r>
            <a:endParaRPr lang="en-US" altLang="zh-CN" sz="2000" dirty="0"/>
          </a:p>
        </p:txBody>
      </p:sp>
      <p:sp>
        <p:nvSpPr>
          <p:cNvPr id="4" name="QB_5_AN.6_1#3cfcd2f6e.blank?pid=292ad1875&amp;color=0,0,0&amp;vpa=2&amp;vtp=1&amp;bbb=1"/>
          <p:cNvSpPr/>
          <p:nvPr/>
        </p:nvSpPr>
        <p:spPr>
          <a:xfrm>
            <a:off x="757301" y="1829250"/>
            <a:ext cx="3897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【示例】而且即使有了血（2分）</a:t>
            </a:r>
            <a:endParaRPr lang="en-US" altLang="zh-CN" sz="2000" dirty="0"/>
          </a:p>
        </p:txBody>
      </p:sp>
      <p:sp>
        <p:nvSpPr>
          <p:cNvPr id="5" name="QB_5_AS.7_1#3cfcd2f6e?vop=1&amp;pid=292ad1875&amp;color=0,0,0&amp;vtp=1&amp;bbb=1&amp;hb=1"/>
          <p:cNvSpPr/>
          <p:nvPr/>
        </p:nvSpPr>
        <p:spPr>
          <a:xfrm>
            <a:off x="722376" y="23797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本题考查语言表达简明、连贯、准确的能力。根据前文鲁迅先生的比喻</a:t>
            </a:r>
            <a:r>
              <a:rPr lang="en-US" altLang="zh-CN" sz="2000" b="0" i="0">
                <a:solidFill>
                  <a:srgbClr val="000000"/>
                </a:solidFill>
                <a:latin typeface="微软雅黑" pitchFamily="34" charset="0"/>
                <a:ea typeface="微软雅黑" pitchFamily="34" charset="-122"/>
                <a:cs typeface="微软雅黑" pitchFamily="34" charset="-120"/>
              </a:rPr>
              <a:t>“即使搬动一张桌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a:t>
            </a:r>
            <a:r>
              <a:rPr lang="en-US" altLang="zh-CN" sz="2000" b="0" i="0" dirty="0">
                <a:solidFill>
                  <a:srgbClr val="000000"/>
                </a:solidFill>
                <a:latin typeface="微软雅黑" pitchFamily="34" charset="0"/>
                <a:ea typeface="微软雅黑" pitchFamily="34" charset="-122"/>
                <a:cs typeface="微软雅黑" pitchFamily="34" charset="-120"/>
              </a:rPr>
              <a:t>，改装一个火炉，几乎也要血”以及后文“也未必一定能搬动，能改装”可知</a:t>
            </a:r>
            <a:r>
              <a:rPr lang="en-US" altLang="zh-CN" sz="2000" b="0" i="0">
                <a:solidFill>
                  <a:srgbClr val="000000"/>
                </a:solidFill>
                <a:latin typeface="微软雅黑" pitchFamily="34" charset="0"/>
                <a:ea typeface="微软雅黑" pitchFamily="34" charset="-122"/>
                <a:cs typeface="微软雅黑" pitchFamily="34" charset="-120"/>
              </a:rPr>
              <a:t>，此处应承接前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文的语意</a:t>
            </a:r>
            <a:r>
              <a:rPr lang="en-US" altLang="zh-CN" sz="2000" b="0" i="0" dirty="0">
                <a:solidFill>
                  <a:srgbClr val="000000"/>
                </a:solidFill>
                <a:latin typeface="微软雅黑" pitchFamily="34" charset="0"/>
                <a:ea typeface="微软雅黑" pitchFamily="34" charset="-122"/>
                <a:cs typeface="微软雅黑" pitchFamily="34" charset="-120"/>
              </a:rPr>
              <a:t>，进一步说明改变的困难性，强调即使付出代价，改变仍可能难以实现，故可填</a:t>
            </a:r>
            <a:r>
              <a:rPr lang="en-US" altLang="zh-CN" sz="2000" b="0" i="0">
                <a:solidFill>
                  <a:srgbClr val="000000"/>
                </a:solidFill>
                <a:latin typeface="微软雅黑" pitchFamily="34" charset="0"/>
                <a:ea typeface="微软雅黑" pitchFamily="34" charset="-122"/>
                <a:cs typeface="微软雅黑" pitchFamily="34" charset="-120"/>
              </a:rPr>
              <a:t>“而且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即使有了血</a:t>
            </a:r>
            <a:r>
              <a:rPr lang="en-US" altLang="zh-CN" sz="2000" b="0" i="0" dirty="0">
                <a:solidFill>
                  <a:srgbClr val="000000"/>
                </a:solidFill>
                <a:latin typeface="微软雅黑" pitchFamily="34" charset="0"/>
                <a:ea typeface="微软雅黑" pitchFamily="34" charset="-122"/>
                <a:cs typeface="微软雅黑" pitchFamily="34" charset="-120"/>
              </a:rPr>
              <a:t>”之类的语句。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B_6_AS.99_1#be5ef451a?vop=1&amp;pid=1029ffb09&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本题考查领悟作品的艺术魅力的能力。结合题目可知，这两首诗叙事</a:t>
            </a:r>
            <a:r>
              <a:rPr lang="en-US" altLang="zh-CN" sz="2000" b="0" i="0">
                <a:solidFill>
                  <a:srgbClr val="000000"/>
                </a:solidFill>
                <a:latin typeface="微软雅黑" pitchFamily="34" charset="0"/>
                <a:ea typeface="微软雅黑" pitchFamily="34" charset="-122"/>
                <a:cs typeface="微软雅黑" pitchFamily="34" charset="-120"/>
              </a:rPr>
              <a:t>、抒情的场景都是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夜”；由第一首诗歌中“我到过街灯照不到的郊野”“它宣称时间没错，但也不正确</a:t>
            </a:r>
            <a:r>
              <a:rPr lang="en-US" altLang="zh-CN" sz="2000" b="0" i="0">
                <a:solidFill>
                  <a:srgbClr val="000000"/>
                </a:solidFill>
                <a:latin typeface="微软雅黑" pitchFamily="34" charset="0"/>
                <a:ea typeface="微软雅黑" pitchFamily="34" charset="-122"/>
                <a:cs typeface="微软雅黑" pitchFamily="34" charset="-120"/>
              </a:rPr>
              <a:t>”，第二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首诗歌中</a:t>
            </a:r>
            <a:r>
              <a:rPr lang="en-US" altLang="zh-CN" sz="2000" b="0" i="0" dirty="0">
                <a:solidFill>
                  <a:srgbClr val="000000"/>
                </a:solidFill>
                <a:latin typeface="微软雅黑" pitchFamily="34" charset="0"/>
                <a:ea typeface="微软雅黑" pitchFamily="34" charset="-122"/>
                <a:cs typeface="微软雅黑" pitchFamily="34" charset="-120"/>
              </a:rPr>
              <a:t>“我们在朦胧的原野上认出来/一棵树、一闪湖光、它一望无际/藏着忘却的过去</a:t>
            </a:r>
            <a:r>
              <a:rPr lang="en-US" altLang="zh-CN" sz="2000" b="0" i="0">
                <a:solidFill>
                  <a:srgbClr val="000000"/>
                </a:solidFill>
                <a:latin typeface="微软雅黑" pitchFamily="34" charset="0"/>
                <a:ea typeface="微软雅黑" pitchFamily="34" charset="-122"/>
                <a:cs typeface="微软雅黑" pitchFamily="34" charset="-120"/>
              </a:rPr>
              <a:t>、隐约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的将来</a:t>
            </a:r>
            <a:r>
              <a:rPr lang="en-US" altLang="zh-CN" sz="2000" b="0" i="0" dirty="0">
                <a:solidFill>
                  <a:srgbClr val="000000"/>
                </a:solidFill>
                <a:latin typeface="微软雅黑" pitchFamily="34" charset="0"/>
                <a:ea typeface="微软雅黑" pitchFamily="34" charset="-122"/>
                <a:cs typeface="微软雅黑" pitchFamily="34" charset="-120"/>
              </a:rPr>
              <a:t>”等内容可知，两首诗都在“走”中“思”，但侧重点不一样。《熟悉黑夜》</a:t>
            </a:r>
            <a:r>
              <a:rPr lang="en-US" altLang="zh-CN" sz="2000" b="0" i="0">
                <a:solidFill>
                  <a:srgbClr val="000000"/>
                </a:solidFill>
                <a:latin typeface="微软雅黑" pitchFamily="34" charset="0"/>
                <a:ea typeface="微软雅黑" pitchFamily="34" charset="-122"/>
                <a:cs typeface="微软雅黑" pitchFamily="34" charset="-120"/>
              </a:rPr>
              <a:t>是从陌生、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隔膜到接近</a:t>
            </a:r>
            <a:r>
              <a:rPr lang="en-US" altLang="zh-CN" sz="2000" b="0" i="0" dirty="0">
                <a:solidFill>
                  <a:srgbClr val="000000"/>
                </a:solidFill>
                <a:latin typeface="微软雅黑" pitchFamily="34" charset="0"/>
                <a:ea typeface="微软雅黑" pitchFamily="34" charset="-122"/>
                <a:cs typeface="微软雅黑" pitchFamily="34" charset="-120"/>
              </a:rPr>
              <a:t>、逐渐熟悉的过程。“我到过街灯照不到的郊野。/我见过城里最凄凉的小巷</a:t>
            </a:r>
            <a:r>
              <a:rPr lang="en-US" altLang="zh-CN" sz="2000" b="0" i="0">
                <a:solidFill>
                  <a:srgbClr val="000000"/>
                </a:solidFill>
                <a:latin typeface="微软雅黑" pitchFamily="34" charset="0"/>
                <a:ea typeface="微软雅黑" pitchFamily="34" charset="-122"/>
                <a:cs typeface="微软雅黑" pitchFamily="34" charset="-120"/>
              </a:rPr>
              <a:t>。/我曾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走过巡夜更夫的身旁</a:t>
            </a:r>
            <a:r>
              <a:rPr lang="en-US" altLang="zh-CN" sz="2000" b="0" i="0" dirty="0">
                <a:solidFill>
                  <a:srgbClr val="000000"/>
                </a:solidFill>
                <a:latin typeface="微软雅黑" pitchFamily="34" charset="0"/>
                <a:ea typeface="微软雅黑" pitchFamily="34" charset="-122"/>
                <a:cs typeface="微软雅黑" pitchFamily="34" charset="-120"/>
              </a:rPr>
              <a:t>，/不想解释我为何垂下目光”，展现“夜”中“走”的在场体验</a:t>
            </a:r>
            <a:r>
              <a:rPr lang="en-US" altLang="zh-CN" sz="2000" b="0" i="0">
                <a:solidFill>
                  <a:srgbClr val="000000"/>
                </a:solidFill>
                <a:latin typeface="微软雅黑" pitchFamily="34" charset="0"/>
                <a:ea typeface="微软雅黑" pitchFamily="34" charset="-122"/>
                <a:cs typeface="微软雅黑" pitchFamily="34" charset="-120"/>
              </a:rPr>
              <a:t>；结尾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而在远方一个神秘的高处/有只发亮的钟衬映着天幕，/它宣称时间没错，但也不正确</a:t>
            </a:r>
            <a:r>
              <a:rPr lang="en-US" altLang="zh-CN" sz="2000" b="0" i="0">
                <a:solidFill>
                  <a:srgbClr val="000000"/>
                </a:solidFill>
                <a:latin typeface="微软雅黑" pitchFamily="34" charset="0"/>
                <a:ea typeface="微软雅黑" pitchFamily="34" charset="-122"/>
                <a:cs typeface="微软雅黑" pitchFamily="34" charset="-120"/>
              </a:rPr>
              <a:t>”，诗人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最终呈现天空孤悬的明月以及</a:t>
            </a:r>
            <a:r>
              <a:rPr lang="en-US" altLang="zh-CN" sz="2000" b="0" i="0" dirty="0">
                <a:solidFill>
                  <a:srgbClr val="000000"/>
                </a:solidFill>
                <a:latin typeface="微软雅黑" pitchFamily="34" charset="0"/>
                <a:ea typeface="微软雅黑" pitchFamily="34" charset="-122"/>
                <a:cs typeface="微软雅黑" pitchFamily="34" charset="-120"/>
              </a:rPr>
              <a:t>“不确定”的感受，写出了人的孤寂和对未来的渺茫之“</a:t>
            </a:r>
            <a:r>
              <a:rPr lang="en-US" altLang="zh-CN" sz="2000" b="0" i="0">
                <a:solidFill>
                  <a:srgbClr val="000000"/>
                </a:solidFill>
                <a:latin typeface="微软雅黑" pitchFamily="34" charset="0"/>
                <a:ea typeface="微软雅黑" pitchFamily="34" charset="-122"/>
                <a:cs typeface="微软雅黑" pitchFamily="34" charset="-120"/>
              </a:rPr>
              <a:t>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我们有时度过一个亲密的夜》，是待在“生疏的房里”的一次心灵随着想象力的行走</a:t>
            </a:r>
            <a:r>
              <a:rPr lang="en-US" altLang="zh-CN" sz="2000" b="0" i="0">
                <a:solidFill>
                  <a:srgbClr val="000000"/>
                </a:solidFill>
                <a:latin typeface="微软雅黑" pitchFamily="34" charset="0"/>
                <a:ea typeface="微软雅黑" pitchFamily="34" charset="-122"/>
                <a:cs typeface="微软雅黑" pitchFamily="34" charset="-120"/>
              </a:rPr>
              <a:t>。想象走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在原野</a:t>
            </a:r>
            <a:r>
              <a:rPr lang="en-US" altLang="zh-CN" sz="2000" b="0" i="0" dirty="0">
                <a:solidFill>
                  <a:srgbClr val="000000"/>
                </a:solidFill>
                <a:latin typeface="微软雅黑" pitchFamily="34" charset="0"/>
                <a:ea typeface="微软雅黑" pitchFamily="34" charset="-122"/>
                <a:cs typeface="微软雅黑" pitchFamily="34" charset="-120"/>
              </a:rPr>
              <a:t>，“我们的生命像那窗外的原野，/我们在朦胧的原野上认出来/一棵树、一闪湖光</a:t>
            </a:r>
            <a:r>
              <a:rPr lang="en-US" altLang="zh-CN" sz="2000" b="0" i="0">
                <a:solidFill>
                  <a:srgbClr val="000000"/>
                </a:solidFill>
                <a:latin typeface="微软雅黑" pitchFamily="34" charset="0"/>
                <a:ea typeface="微软雅黑" pitchFamily="34" charset="-122"/>
                <a:cs typeface="微软雅黑" pitchFamily="34" charset="-120"/>
              </a:rPr>
              <a:t>、它一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望无际</a:t>
            </a:r>
            <a:r>
              <a:rPr lang="en-US" altLang="zh-CN" sz="2000" b="0" i="0" dirty="0">
                <a:solidFill>
                  <a:srgbClr val="000000"/>
                </a:solidFill>
                <a:latin typeface="微软雅黑" pitchFamily="34" charset="0"/>
                <a:ea typeface="微软雅黑" pitchFamily="34" charset="-122"/>
                <a:cs typeface="微软雅黑" pitchFamily="34" charset="-120"/>
              </a:rPr>
              <a:t>/藏着忘却的过去、隐约的将来”，诗中以亲近之心走向夜，表达了“夜”中“走</a:t>
            </a:r>
            <a:r>
              <a:rPr lang="en-US" altLang="zh-CN" sz="2000" b="0" i="0">
                <a:solidFill>
                  <a:srgbClr val="000000"/>
                </a:solidFill>
                <a:latin typeface="微软雅黑" pitchFamily="34" charset="0"/>
                <a:ea typeface="微软雅黑" pitchFamily="34" charset="-122"/>
                <a:cs typeface="微软雅黑" pitchFamily="34" charset="-120"/>
              </a:rPr>
              <a:t>”的心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灵体验</a:t>
            </a:r>
            <a:r>
              <a:rPr lang="en-US" altLang="zh-CN" sz="2000" b="0" i="0" dirty="0">
                <a:solidFill>
                  <a:srgbClr val="000000"/>
                </a:solidFill>
                <a:latin typeface="微软雅黑" pitchFamily="34" charset="0"/>
                <a:ea typeface="微软雅黑" pitchFamily="34" charset="-122"/>
                <a:cs typeface="微软雅黑" pitchFamily="34" charset="-120"/>
              </a:rPr>
              <a:t>，写出了人的亲密和对未来的无限之“思”。</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M_5_EX.100_1#1029ffb09?vop=1&amp;pid=e11b32f64&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100_2#1029ffb09?vop=1&amp;pid=e11b32f6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40722" y="1513528"/>
            <a:ext cx="5107508" cy="46797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pic>
        <p:nvPicPr>
          <p:cNvPr id="2" name="P_4_BD#d79f140c5?pid=b22d96277&amp;color=0,0,0&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058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d79f140c5?pid=b22d96277&amp;color=0,0,0&amp;vtp=1&amp;bt=1&amp;bbb=1"/>
          <p:cNvSpPr/>
          <p:nvPr/>
        </p:nvSpPr>
        <p:spPr>
          <a:xfrm>
            <a:off x="722377" y="972000"/>
            <a:ext cx="10749631" cy="51054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a:solidFill>
                  <a:srgbClr val="000000"/>
                </a:solidFill>
                <a:latin typeface="微软雅黑" pitchFamily="34" charset="0"/>
                <a:ea typeface="微软雅黑" pitchFamily="34" charset="-122"/>
                <a:cs typeface="微软雅黑" pitchFamily="34" charset="-120"/>
              </a:rPr>
              <a:t>中</a:t>
            </a:r>
          </a:p>
          <a:p>
            <a:pPr marL="0" marR="0" lvl="0" indent="0" algn="ctr"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人民公敌（节选）</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易卜生</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37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第三幕</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微软雅黑"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《人民先锋报》编辑室。屋子当中摆着一张大桌子，桌上堆满了稿件、报纸和书籍。桌子旁</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边有两把扶手椅，沿着两道墙，另有几把椅子。屋子阴暗沉闷，叫人看着不痛快，家具都旧了，</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扶手椅又破又脏。霍夫斯达坐在写字台前写东西。不多会儿，毕凌拿着斯多克芒医生的手稿从右</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边走进来。</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毕凌</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唔</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我说</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霍夫斯达</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（一边写字）</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稿子你看完了没有</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毕凌</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（把稿子搁在写字台上）</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我看过了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latinLnBrk="1">
              <a:lnSpc>
                <a:spcPct val="150000"/>
              </a:lnSpc>
            </a:pPr>
            <a:endParaRPr lang="en-US" altLang="zh-CN" sz="100" dirty="0"/>
          </a:p>
        </p:txBody>
      </p:sp>
    </p:spTree>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d79f140c5?pid=b22d96277&amp;color=0,0,0&amp;vtp=1&amp;bbb=1&amp;hb=1">
            <a:extLst>
              <a:ext uri="{FF2B5EF4-FFF2-40B4-BE49-F238E27FC236}">
                <a16:creationId xmlns:a16="http://schemas.microsoft.com/office/drawing/2014/main" id="{0F6D0651-4EA7-01DE-8737-12DE8F8A7AA8}"/>
              </a:ext>
            </a:extLst>
          </p:cNvPr>
          <p:cNvSpPr/>
          <p:nvPr/>
        </p:nvSpPr>
        <p:spPr>
          <a:xfrm>
            <a:off x="722376" y="972000"/>
            <a:ext cx="10753344" cy="22528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你看斯多克芒大夫的话是不是很激烈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激烈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他不把人骂得没法儿喘气才怪呢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每句话都像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都像一个大铁锤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不错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可是他们那伙人一锤子打不倒</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咱们得一锤连一锤地打下去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把这整个儿官僚世界打垮了才罢休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刚才我坐着看稿子</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我好像听见远处革命的雷声轰隆轰隆响起来了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3071959065"/>
      </p:ext>
    </p:extLst>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P_4_BD#d79f140c5?pid=b22d96277&amp;color=0,0,0&amp;vtp=1&amp;bt=1&amp;bbb=1&amp;hb=1"/>
          <p:cNvSpPr/>
          <p:nvPr/>
        </p:nvSpPr>
        <p:spPr>
          <a:xfrm>
            <a:off x="722376" y="972000"/>
            <a:ext cx="10753344" cy="4178300"/>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霍夫斯达</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（转过身来）</a:t>
            </a:r>
            <a:r>
              <a:rPr lang="en-US" altLang="zh-CN" sz="2000" b="0" i="0" dirty="0">
                <a:solidFill>
                  <a:srgbClr val="000000"/>
                </a:solidFill>
                <a:latin typeface="微软雅黑" pitchFamily="34" charset="0"/>
                <a:ea typeface="楷体" pitchFamily="34" charset="-122"/>
                <a:cs typeface="微软雅黑" pitchFamily="34" charset="-120"/>
              </a:rPr>
              <a:t>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别让阿斯拉克森听见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（放低声音）</a:t>
            </a:r>
            <a:r>
              <a:rPr lang="en-US" altLang="zh-CN" sz="2000" b="0" i="0" dirty="0">
                <a:solidFill>
                  <a:srgbClr val="000000"/>
                </a:solidFill>
                <a:latin typeface="微软雅黑" pitchFamily="34" charset="0"/>
                <a:ea typeface="楷体" pitchFamily="34" charset="-122"/>
                <a:cs typeface="微软雅黑" pitchFamily="34" charset="-120"/>
              </a:rPr>
              <a:t>阿斯拉克森是个胆小鬼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丝毫没有汉子气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这回你一定可以贯彻你的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主张了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你要把斯多克芒大夫的文章登出来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要是市长不让步的话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那可就麻烦了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好在不管怎么样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咱们总可以从中讨便宜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要是市长不赞成斯多克芒大夫的提议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有的小中产阶级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房主联合会和其他团体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都会起来反对他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要是市长赞成斯多克芒大夫的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提议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他就会得罪浴场那伙子大股东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那些股东一向是市长的主要支持人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当然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因为那么一来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股东得掏出一大笔款子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d79f140c5?pid=b22d96277&amp;color=0,0,0&amp;vtp=1&amp;bt=1&amp;bbb=1&amp;hb=1">
            <a:extLst>
              <a:ext uri="{FF2B5EF4-FFF2-40B4-BE49-F238E27FC236}">
                <a16:creationId xmlns:a16="http://schemas.microsoft.com/office/drawing/2014/main" id="{F09EEF79-77C3-872A-1333-33D1EE837C5A}"/>
              </a:ext>
            </a:extLst>
          </p:cNvPr>
          <p:cNvSpPr/>
          <p:nvPr/>
        </p:nvSpPr>
        <p:spPr>
          <a:xfrm>
            <a:off x="722376" y="971999"/>
            <a:ext cx="10753344" cy="5105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那是一定的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等他们那个小集团一破裂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咱们就可以在报纸上左一遍右一遍地指出来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市长在各方面怎么不称职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怎么地方上的重要位置都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干脆一句话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整个儿市政府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一定得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交给自由派的人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要不这样才怪呢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我看见了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我看见了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革命就要来了</a:t>
            </a:r>
            <a:r>
              <a:rPr lang="en-US" altLang="zh-CN" sz="2000" b="0" i="0" dirty="0">
                <a:solidFill>
                  <a:srgbClr val="000000"/>
                </a:solidFill>
                <a:latin typeface="微软雅黑" pitchFamily="34" charset="0"/>
                <a:ea typeface="微软雅黑" pitchFamily="34" charset="-122"/>
                <a:cs typeface="微软雅黑" pitchFamily="34" charset="-120"/>
              </a:rPr>
              <a:t>！（有人敲门）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嘘</a:t>
            </a:r>
            <a:r>
              <a:rPr lang="en-US" altLang="zh-CN" sz="2000" b="0" i="0" dirty="0">
                <a:solidFill>
                  <a:srgbClr val="000000"/>
                </a:solidFill>
                <a:latin typeface="微软雅黑" pitchFamily="34" charset="0"/>
                <a:ea typeface="微软雅黑" pitchFamily="34" charset="-122"/>
                <a:cs typeface="微软雅黑" pitchFamily="34" charset="-120"/>
              </a:rPr>
              <a:t>！（大声）</a:t>
            </a:r>
            <a:r>
              <a:rPr lang="en-US" altLang="zh-CN" sz="2000" b="0" i="0" dirty="0">
                <a:solidFill>
                  <a:srgbClr val="000000"/>
                </a:solidFill>
                <a:latin typeface="微软雅黑" pitchFamily="34" charset="0"/>
                <a:ea typeface="楷体" pitchFamily="34" charset="-122"/>
                <a:cs typeface="微软雅黑" pitchFamily="34" charset="-120"/>
              </a:rPr>
              <a:t>进来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斯多克芒医生从后方左首正门进来。</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霍夫斯达</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（迎上去）</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是斯多克芒大夫</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怎么样</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斯多克芒</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赶紧发表</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霍夫斯达先生</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霍夫斯达</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事情已经到了这步田地啦</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斯多克芒</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是的</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赶紧发表</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事情确实到了这步田地了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既然他们要这么干</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让他们自作自受吧</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已经开火了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毕凌先生</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latinLnBrk="1">
              <a:lnSpc>
                <a:spcPct val="150000"/>
              </a:lnSpc>
            </a:pPr>
            <a:endParaRPr lang="en-US" altLang="zh-CN" sz="2000" dirty="0"/>
          </a:p>
        </p:txBody>
      </p:sp>
    </p:spTree>
    <p:extLst>
      <p:ext uri="{BB962C8B-B14F-4D97-AF65-F5344CB8AC3E}">
        <p14:creationId xmlns:p14="http://schemas.microsoft.com/office/powerpoint/2010/main" val="2546230002"/>
      </p:ext>
    </p:extLst>
  </p:cSld>
  <p:clrMapOvr>
    <a:masterClrMapping/>
  </p:clrMapOvr>
  <p:transition>
    <p:fade/>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d79f140c5?pid=b22d96277&amp;color=0,0,0&amp;vtp=1&amp;bbb=1&amp;hb=1">
            <a:extLst>
              <a:ext uri="{FF2B5EF4-FFF2-40B4-BE49-F238E27FC236}">
                <a16:creationId xmlns:a16="http://schemas.microsoft.com/office/drawing/2014/main" id="{7330BEF0-8E32-4769-2218-193506B5D0C8}"/>
              </a:ext>
            </a:extLst>
          </p:cNvPr>
          <p:cNvSpPr/>
          <p:nvPr/>
        </p:nvSpPr>
        <p:spPr>
          <a:xfrm>
            <a:off x="722376" y="971999"/>
            <a:ext cx="10753344" cy="51308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千万别让步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一定要干到底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斯多克芒大夫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这篇文章只是头一炮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我脑子里已经另外打好了四五篇稿子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阿斯拉克森在什么地方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（向印刷室喊叫）</a:t>
            </a:r>
            <a:r>
              <a:rPr lang="en-US" altLang="zh-CN" sz="2000" b="0" i="0" dirty="0">
                <a:solidFill>
                  <a:srgbClr val="000000"/>
                </a:solidFill>
                <a:latin typeface="微软雅黑" pitchFamily="34" charset="0"/>
                <a:ea typeface="楷体" pitchFamily="34" charset="-122"/>
                <a:cs typeface="微软雅黑" pitchFamily="34" charset="-120"/>
              </a:rPr>
              <a:t>阿斯拉克森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上这儿来一趟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你说还有四五篇文章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都是谈这件事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我的好朋友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谈的是另外几件不同的事情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可是跟自来水工程和下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水道问题都有关系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这些事一桩牵连着一桩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像动手拆旧房子一样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你懂不懂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阿斯拉克森</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（从印刷室出来）</a:t>
            </a:r>
            <a:r>
              <a:rPr lang="en-US" altLang="zh-CN" sz="2000" b="0" i="0" dirty="0">
                <a:solidFill>
                  <a:srgbClr val="000000"/>
                </a:solidFill>
                <a:latin typeface="微软雅黑" pitchFamily="34" charset="0"/>
                <a:ea typeface="楷体" pitchFamily="34" charset="-122"/>
                <a:cs typeface="微软雅黑" pitchFamily="34" charset="-120"/>
              </a:rPr>
              <a:t>拆掉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难道斯多克芒大夫要把浴场拆掉吗</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霍夫斯达</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不是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不是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别着急</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斯多克芒</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不是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我们谈的完全是另外一件事</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霍夫斯达先生</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你觉得我这篇文章怎么样</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霍夫斯达</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我觉得是篇了不起的好文章</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斯多克芒</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真的吗</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好极了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太好了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latinLnBrk="1">
              <a:lnSpc>
                <a:spcPct val="150000"/>
              </a:lnSpc>
            </a:pPr>
            <a:endParaRPr lang="en-US" altLang="zh-CN" sz="2000" dirty="0"/>
          </a:p>
        </p:txBody>
      </p:sp>
    </p:spTree>
    <p:extLst>
      <p:ext uri="{BB962C8B-B14F-4D97-AF65-F5344CB8AC3E}">
        <p14:creationId xmlns:p14="http://schemas.microsoft.com/office/powerpoint/2010/main" val="3701375780"/>
      </p:ext>
    </p:extLst>
  </p:cSld>
  <p:clrMapOvr>
    <a:masterClrMapping/>
  </p:clrMapOvr>
  <p:transition>
    <p:fade/>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d79f140c5?pid=b22d96277&amp;color=0,0,0&amp;vtp=1&amp;bbb=1&amp;hb=1">
            <a:extLst>
              <a:ext uri="{FF2B5EF4-FFF2-40B4-BE49-F238E27FC236}">
                <a16:creationId xmlns:a16="http://schemas.microsoft.com/office/drawing/2014/main" id="{BECE9CE9-D6C0-2A8A-2C74-35B7540DFE9B}"/>
              </a:ext>
            </a:extLst>
          </p:cNvPr>
          <p:cNvSpPr/>
          <p:nvPr/>
        </p:nvSpPr>
        <p:spPr>
          <a:xfrm>
            <a:off x="722376" y="971999"/>
            <a:ext cx="10753344" cy="5105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文章写得又清楚又恰当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不是专家也看得懂它的中心思想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我敢说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明白道理的人一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定都赞成你那些意见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阿斯拉克森</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这么说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咱们可以大胆把它登出来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我想可以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明天就登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老实不客气地说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一天都迟不得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阿斯拉克森先生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我想问你的是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你肯不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肯亲自监印这篇文章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阿斯拉克森</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当然</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斯多克芒</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像宝贝似的</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仔仔细细地排印</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别让它有一个错字</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每个字都很重要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回头我再来</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到时候你把校样给我看一遍</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啊</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我急着要把文章印出来</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看着它像</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毕凌</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像晴天打了个霹雳</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latinLnBrk="1">
              <a:lnSpc>
                <a:spcPct val="150000"/>
              </a:lnSpc>
            </a:pPr>
            <a:endParaRPr lang="en-US" altLang="zh-CN" sz="2000" dirty="0"/>
          </a:p>
        </p:txBody>
      </p:sp>
    </p:spTree>
    <p:extLst>
      <p:ext uri="{BB962C8B-B14F-4D97-AF65-F5344CB8AC3E}">
        <p14:creationId xmlns:p14="http://schemas.microsoft.com/office/powerpoint/2010/main" val="1302765914"/>
      </p:ext>
    </p:extLst>
  </p:cSld>
  <p:clrMapOvr>
    <a:masterClrMapping/>
  </p:clrMapOvr>
  <p:transition>
    <p:fade/>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d79f140c5?pid=b22d96277&amp;color=0,0,0&amp;vtp=1&amp;bbb=1&amp;hb=1">
            <a:extLst>
              <a:ext uri="{FF2B5EF4-FFF2-40B4-BE49-F238E27FC236}">
                <a16:creationId xmlns:a16="http://schemas.microsoft.com/office/drawing/2014/main" id="{CE65CA3A-13EF-DA99-B508-3AC5130A393D}"/>
              </a:ext>
            </a:extLst>
          </p:cNvPr>
          <p:cNvSpPr/>
          <p:nvPr/>
        </p:nvSpPr>
        <p:spPr>
          <a:xfrm>
            <a:off x="722376" y="972000"/>
            <a:ext cx="10753344" cy="54187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让每个明白道理的公民下一个判断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你们不知道今天我受了多少委屈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用各种各样的手段威胁我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他们要剥夺我做人的权利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剥夺你做人的权利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他们逼着我低首下心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逼着我忍气吞声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逼着我把个人利益放在最深切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最神圣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的信念之上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这不是岂有此理才怪呢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霍夫斯达</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那批人干得出什么好事情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斯多克芒</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可是这回我要让他们知道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他们在我身上没睁开眼睛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我要写文章教训他们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我要在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人民先锋报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上每天向他们进攻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把炸弹一颗跟着一颗地向他们扔出去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阿斯拉克森</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可是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毕凌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好啊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开仗了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开仗了</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algn="r"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（潘家洵译，有删改）</a:t>
            </a:r>
            <a:endParaRPr lang="en-US" altLang="zh-CN" sz="2000" dirty="0"/>
          </a:p>
        </p:txBody>
      </p:sp>
    </p:spTree>
    <p:extLst>
      <p:ext uri="{BB962C8B-B14F-4D97-AF65-F5344CB8AC3E}">
        <p14:creationId xmlns:p14="http://schemas.microsoft.com/office/powerpoint/2010/main" val="1151710892"/>
      </p:ext>
    </p:extLst>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P_4_BD#d79f140c5?pid=b22d96277&amp;color=0,0,0&amp;vtp=1&amp;bt=1&amp;bbb=1&amp;hb=1"/>
          <p:cNvSpPr/>
          <p:nvPr/>
        </p:nvSpPr>
        <p:spPr>
          <a:xfrm>
            <a:off x="722376" y="972000"/>
            <a:ext cx="10753344" cy="2685034"/>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1" i="0" spc="-50" dirty="0">
                <a:solidFill>
                  <a:srgbClr val="000000"/>
                </a:solidFill>
                <a:latin typeface="微软雅黑" pitchFamily="34" charset="0"/>
                <a:ea typeface="微软雅黑" pitchFamily="34" charset="-122"/>
                <a:cs typeface="微软雅黑" pitchFamily="34" charset="-120"/>
              </a:rPr>
              <a:t>推荐理由：</a:t>
            </a:r>
            <a:r>
              <a:rPr lang="en-US" altLang="zh-CN" sz="2000" b="0" i="0" spc="-50" dirty="0">
                <a:solidFill>
                  <a:srgbClr val="000000"/>
                </a:solidFill>
                <a:latin typeface="微软雅黑" pitchFamily="34" charset="0"/>
                <a:ea typeface="微软雅黑" pitchFamily="34" charset="-122"/>
                <a:cs typeface="微软雅黑" pitchFamily="34" charset="-120"/>
              </a:rPr>
              <a:t>易卜生因为创作《玩偶之家》《群鬼</a:t>
            </a:r>
            <a:r>
              <a:rPr lang="en-US" altLang="zh-CN" sz="2000" b="0" i="0" spc="-50">
                <a:solidFill>
                  <a:srgbClr val="000000"/>
                </a:solidFill>
                <a:latin typeface="微软雅黑" pitchFamily="34" charset="0"/>
                <a:ea typeface="微软雅黑" pitchFamily="34" charset="-122"/>
                <a:cs typeface="微软雅黑" pitchFamily="34" charset="-120"/>
              </a:rPr>
              <a:t>》等深刻反映现实的作品而被别有用心者污蔑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为</a:t>
            </a:r>
            <a:r>
              <a:rPr lang="en-US" altLang="zh-CN" sz="2000" b="0" i="0" spc="-50" dirty="0">
                <a:solidFill>
                  <a:srgbClr val="000000"/>
                </a:solidFill>
                <a:latin typeface="微软雅黑" pitchFamily="34" charset="0"/>
                <a:ea typeface="微软雅黑" pitchFamily="34" charset="-122"/>
                <a:cs typeface="微软雅黑" pitchFamily="34" charset="-120"/>
              </a:rPr>
              <a:t>“人民公敌”，但他凭借敏锐的观察力、深刻的洞察力，创作出了反击舆论攻击的剧作</a:t>
            </a:r>
            <a:r>
              <a:rPr lang="en-US" altLang="zh-CN" sz="2000" b="0" i="0" spc="-50">
                <a:solidFill>
                  <a:srgbClr val="000000"/>
                </a:solidFill>
                <a:latin typeface="微软雅黑" pitchFamily="34" charset="0"/>
                <a:ea typeface="微软雅黑" pitchFamily="34" charset="-122"/>
                <a:cs typeface="微软雅黑" pitchFamily="34" charset="-120"/>
              </a:rPr>
              <a:t>《人民公</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敌</a:t>
            </a:r>
            <a:r>
              <a:rPr lang="en-US" altLang="zh-CN" sz="2000" b="0" i="0" spc="-50" dirty="0">
                <a:solidFill>
                  <a:srgbClr val="000000"/>
                </a:solidFill>
                <a:latin typeface="微软雅黑" pitchFamily="34" charset="0"/>
                <a:ea typeface="微软雅黑" pitchFamily="34" charset="-122"/>
                <a:cs typeface="微软雅黑" pitchFamily="34" charset="-120"/>
              </a:rPr>
              <a:t>》。该剧围绕浴场污染问题展开，焦点集中在独立捍卫真理的“少数派</a:t>
            </a:r>
            <a:r>
              <a:rPr lang="en-US" altLang="zh-CN" sz="2000" b="0" i="0" spc="-50">
                <a:solidFill>
                  <a:srgbClr val="000000"/>
                </a:solidFill>
                <a:latin typeface="微软雅黑" pitchFamily="34" charset="0"/>
                <a:ea typeface="微软雅黑" pitchFamily="34" charset="-122"/>
                <a:cs typeface="微软雅黑" pitchFamily="34" charset="-120"/>
              </a:rPr>
              <a:t>”斯多克芒医生和追逐自</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身利益的</a:t>
            </a:r>
            <a:r>
              <a:rPr lang="en-US" altLang="zh-CN" sz="2000" b="0" i="0" spc="-50" dirty="0">
                <a:solidFill>
                  <a:srgbClr val="000000"/>
                </a:solidFill>
                <a:latin typeface="微软雅黑" pitchFamily="34" charset="0"/>
                <a:ea typeface="微软雅黑" pitchFamily="34" charset="-122"/>
                <a:cs typeface="微软雅黑" pitchFamily="34" charset="-120"/>
              </a:rPr>
              <a:t>“多数派”之间的斗争上，通过一系列矛盾冲突，为我们描绘出一幅物欲横流、</a:t>
            </a:r>
            <a:r>
              <a:rPr lang="en-US" altLang="zh-CN" sz="2000" b="0" i="0" spc="-50">
                <a:solidFill>
                  <a:srgbClr val="000000"/>
                </a:solidFill>
                <a:latin typeface="微软雅黑" pitchFamily="34" charset="0"/>
                <a:ea typeface="微软雅黑" pitchFamily="34" charset="-122"/>
                <a:cs typeface="微软雅黑" pitchFamily="34" charset="-120"/>
              </a:rPr>
              <a:t>贪婪欺诈、</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道德败坏的病态社会图景</a:t>
            </a:r>
            <a:r>
              <a:rPr lang="en-US" altLang="zh-CN" sz="2000" b="0" i="0" spc="-50" dirty="0">
                <a:solidFill>
                  <a:srgbClr val="000000"/>
                </a:solidFill>
                <a:latin typeface="微软雅黑" pitchFamily="34" charset="0"/>
                <a:ea typeface="微软雅黑" pitchFamily="34" charset="-122"/>
                <a:cs typeface="微软雅黑" pitchFamily="34" charset="-120"/>
              </a:rPr>
              <a:t>，塑造出斯多克芒这样一个独立捍卫真理、坚守纯净心灵的斗士形象</a:t>
            </a:r>
            <a:r>
              <a:rPr lang="en-US" altLang="zh-CN" sz="2000" b="0" i="0" spc="-50">
                <a:solidFill>
                  <a:srgbClr val="000000"/>
                </a:solidFill>
                <a:latin typeface="微软雅黑" pitchFamily="34" charset="0"/>
                <a:ea typeface="微软雅黑" pitchFamily="34" charset="-122"/>
                <a:cs typeface="微软雅黑" pitchFamily="34" charset="-120"/>
              </a:rPr>
              <a:t>。同</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时</a:t>
            </a:r>
            <a:r>
              <a:rPr lang="en-US" altLang="zh-CN" sz="2000" b="0" i="0" spc="-50" dirty="0">
                <a:solidFill>
                  <a:srgbClr val="000000"/>
                </a:solidFill>
                <a:latin typeface="微软雅黑" pitchFamily="34" charset="0"/>
                <a:ea typeface="微软雅黑" pitchFamily="34" charset="-122"/>
                <a:cs typeface="微软雅黑" pitchFamily="34" charset="-120"/>
              </a:rPr>
              <a:t>，易卜生通过病菌毒害问题，揭露了资产阶级的利己主义和资产阶级民主的虚伪性。</a:t>
            </a:r>
            <a:endParaRPr lang="en-US" altLang="zh-CN" sz="2000" spc="-5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5_BD.102_1#7a067ed56?sp=1&amp;pid=292ad187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3.请用因果关系的句式分别概括文中第二段和第三段的主要内容。（4分）</a:t>
            </a:r>
            <a:endParaRPr lang="en-US" altLang="zh-CN" sz="2000" dirty="0"/>
          </a:p>
        </p:txBody>
      </p:sp>
      <p:sp>
        <p:nvSpPr>
          <p:cNvPr id="3" name="QB_5_BD.102_2#7a067ed56?sp=1&amp;pid=292ad1875&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03_1#7a067ed56?sp=1&amp;pid=292ad1875&amp;color=0,0,0&amp;vtp=1&amp;bbb=1&amp;hb=1&amp;hla=1">
            <a:extLst>
              <a:ext uri="{FF2B5EF4-FFF2-40B4-BE49-F238E27FC236}">
                <a16:creationId xmlns:a16="http://schemas.microsoft.com/office/drawing/2014/main" id="{7D5673C4-A297-55F0-9134-9726F180FA7A}"/>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第二段</a:t>
            </a:r>
            <a:r>
              <a:rPr lang="en-US" altLang="zh-CN" sz="2000" b="1" i="0" dirty="0">
                <a:solidFill>
                  <a:srgbClr val="00B050"/>
                </a:solidFill>
                <a:latin typeface="微软雅黑" pitchFamily="34" charset="0"/>
                <a:ea typeface="微软雅黑" pitchFamily="34" charset="-122"/>
                <a:cs typeface="微软雅黑" pitchFamily="34" charset="-120"/>
              </a:rPr>
              <a:t>：因为在那个时代，女性出走几乎不具备现实可能性</a:t>
            </a:r>
            <a:r>
              <a:rPr lang="en-US" altLang="zh-CN" sz="2000" b="1" i="0">
                <a:solidFill>
                  <a:srgbClr val="00B050"/>
                </a:solidFill>
                <a:latin typeface="微软雅黑" pitchFamily="34" charset="0"/>
                <a:ea typeface="微软雅黑" pitchFamily="34" charset="-122"/>
                <a:cs typeface="微软雅黑" pitchFamily="34" charset="-120"/>
              </a:rPr>
              <a:t>，所以在多数续作中娜拉最终回归家</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庭或堕落</a:t>
            </a:r>
            <a:r>
              <a:rPr lang="en-US" altLang="zh-CN" sz="2000" b="1" i="0" dirty="0">
                <a:solidFill>
                  <a:srgbClr val="00B050"/>
                </a:solidFill>
                <a:latin typeface="微软雅黑" pitchFamily="34" charset="0"/>
                <a:ea typeface="微软雅黑" pitchFamily="34" charset="-122"/>
                <a:cs typeface="微软雅黑" pitchFamily="34" charset="-120"/>
              </a:rPr>
              <a:t>。（2分）第三段：因为“五四</a:t>
            </a:r>
            <a:r>
              <a:rPr lang="en-US" altLang="zh-CN" sz="2000" b="1" i="0">
                <a:solidFill>
                  <a:srgbClr val="00B050"/>
                </a:solidFill>
                <a:latin typeface="微软雅黑" pitchFamily="34" charset="0"/>
                <a:ea typeface="微软雅黑" pitchFamily="34" charset="-122"/>
                <a:cs typeface="微软雅黑" pitchFamily="34" charset="-120"/>
              </a:rPr>
              <a:t>”文人宣传娜拉故事并提出中国离家女性的出路问题以</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及</a:t>
            </a:r>
            <a:r>
              <a:rPr lang="en-US" altLang="zh-CN" sz="2000" b="1" i="0" dirty="0">
                <a:solidFill>
                  <a:srgbClr val="00B050"/>
                </a:solidFill>
                <a:latin typeface="微软雅黑" pitchFamily="34" charset="0"/>
                <a:ea typeface="微软雅黑" pitchFamily="34" charset="-122"/>
                <a:cs typeface="微软雅黑" pitchFamily="34" charset="-120"/>
              </a:rPr>
              <a:t>“娜拉事件”等，所以“娜拉现象”在近代中国盛行一时。（2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TotalTime>
  <Words>6133</Words>
  <Application>Microsoft Office PowerPoint</Application>
  <PresentationFormat>宽屏</PresentationFormat>
  <Paragraphs>902</Paragraphs>
  <Slides>90</Slides>
  <Notes>67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90</vt:i4>
      </vt:variant>
    </vt:vector>
  </HeadingPairs>
  <TitlesOfParts>
    <vt:vector size="100" baseType="lpstr">
      <vt:lpstr>等线 (正文)</vt:lpstr>
      <vt:lpstr>仿宋</vt:lpstr>
      <vt:lpstr>汉仪舒圆黑简体</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2025-08-04T10:08:13Z</dcterms:created>
  <dcterms:modified xsi:type="dcterms:W3CDTF">2025-08-04T10:15:54Z</dcterms:modified>
  <cp:category/>
  <cp:contentStatus/>
</cp:coreProperties>
</file>