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75" r:id="rId18"/>
    <p:sldId id="272" r:id="rId19"/>
    <p:sldId id="273" r:id="rId20"/>
    <p:sldId id="274" r:id="rId21"/>
    <p:sldId id="275" r:id="rId22"/>
    <p:sldId id="276" r:id="rId23"/>
    <p:sldId id="277" r:id="rId24"/>
    <p:sldId id="376" r:id="rId25"/>
    <p:sldId id="3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378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379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80" r:id="rId71"/>
    <p:sldId id="381" r:id="rId72"/>
    <p:sldId id="320" r:id="rId73"/>
    <p:sldId id="321" r:id="rId74"/>
    <p:sldId id="322" r:id="rId75"/>
    <p:sldId id="323" r:id="rId76"/>
    <p:sldId id="324" r:id="rId77"/>
    <p:sldId id="325" r:id="rId78"/>
    <p:sldId id="326" r:id="rId79"/>
    <p:sldId id="327" r:id="rId80"/>
    <p:sldId id="328" r:id="rId81"/>
    <p:sldId id="329" r:id="rId82"/>
    <p:sldId id="330" r:id="rId83"/>
    <p:sldId id="331" r:id="rId84"/>
    <p:sldId id="332" r:id="rId85"/>
    <p:sldId id="333" r:id="rId86"/>
    <p:sldId id="334" r:id="rId87"/>
    <p:sldId id="335" r:id="rId88"/>
    <p:sldId id="336" r:id="rId89"/>
    <p:sldId id="337" r:id="rId90"/>
    <p:sldId id="338" r:id="rId91"/>
    <p:sldId id="339" r:id="rId92"/>
    <p:sldId id="340" r:id="rId93"/>
    <p:sldId id="382" r:id="rId94"/>
    <p:sldId id="341" r:id="rId95"/>
    <p:sldId id="342" r:id="rId96"/>
    <p:sldId id="343" r:id="rId97"/>
    <p:sldId id="383" r:id="rId98"/>
    <p:sldId id="344" r:id="rId99"/>
    <p:sldId id="345" r:id="rId100"/>
    <p:sldId id="346" r:id="rId101"/>
    <p:sldId id="347" r:id="rId102"/>
    <p:sldId id="348" r:id="rId103"/>
    <p:sldId id="349" r:id="rId104"/>
    <p:sldId id="350" r:id="rId105"/>
    <p:sldId id="351" r:id="rId106"/>
    <p:sldId id="384" r:id="rId107"/>
    <p:sldId id="385" r:id="rId108"/>
    <p:sldId id="352" r:id="rId109"/>
    <p:sldId id="353" r:id="rId110"/>
    <p:sldId id="386" r:id="rId111"/>
    <p:sldId id="354" r:id="rId112"/>
    <p:sldId id="355" r:id="rId113"/>
    <p:sldId id="356" r:id="rId114"/>
    <p:sldId id="357" r:id="rId115"/>
    <p:sldId id="358" r:id="rId116"/>
    <p:sldId id="359" r:id="rId117"/>
    <p:sldId id="387" r:id="rId118"/>
    <p:sldId id="360" r:id="rId119"/>
    <p:sldId id="361" r:id="rId120"/>
    <p:sldId id="362" r:id="rId121"/>
    <p:sldId id="388" r:id="rId122"/>
    <p:sldId id="363" r:id="rId123"/>
    <p:sldId id="364" r:id="rId124"/>
    <p:sldId id="365" r:id="rId125"/>
    <p:sldId id="366" r:id="rId126"/>
    <p:sldId id="367" r:id="rId127"/>
    <p:sldId id="368" r:id="rId128"/>
    <p:sldId id="369" r:id="rId129"/>
    <p:sldId id="370" r:id="rId130"/>
    <p:sldId id="389" r:id="rId131"/>
    <p:sldId id="371" r:id="rId132"/>
    <p:sldId id="372" r:id="rId133"/>
    <p:sldId id="390" r:id="rId134"/>
    <p:sldId id="391" r:id="rId135"/>
    <p:sldId id="392" r:id="rId136"/>
    <p:sldId id="393" r:id="rId137"/>
    <p:sldId id="394" r:id="rId138"/>
    <p:sldId id="395" r:id="rId139"/>
    <p:sldId id="373" r:id="rId140"/>
    <p:sldId id="374" r:id="rId1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315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faa121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刷文言基础知识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34970b2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刷名篇名句默写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e028ea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刷文言文阅读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30283a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刷文言基础知识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34deb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刷文言文阅读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e2d331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刷文言基础知识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0c694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刷名篇名句默写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2e18a1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刷文言文阅读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aa63fd6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刷文言基础知识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311268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刷名篇名句默写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886ee41bb33c17b50bab09#tid=68904eeb15638a000923268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95ad92a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刷文言文阅读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8320c3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刷专题阅读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49db3f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刷比较阅读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8b5e25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刷拓展阅读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38744" y="4315968"/>
            <a:ext cx="314553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语文 选择性必修 中册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1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6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png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0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0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0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0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0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0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0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0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0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0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0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9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6_1#dcd93d67a?pid=7faa1218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5.指出下列各句中加点词的活用类型并释义。（3分）</a:t>
            </a:r>
            <a:endParaRPr lang="en-US" altLang="zh-CN" sz="2000" dirty="0"/>
          </a:p>
        </p:txBody>
      </p:sp>
      <p:sp>
        <p:nvSpPr>
          <p:cNvPr id="3" name="QB_5_BD.47_1#ce934948f?pid=dcd93d67a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109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）又因厚币用事者臣靳尚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109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（2）秦，虎狼之国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109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（3）其存君兴国而欲反覆之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endParaRPr lang="en-US" altLang="zh-CN" sz="2000" dirty="0"/>
          </a:p>
        </p:txBody>
      </p:sp>
      <p:sp>
        <p:nvSpPr>
          <p:cNvPr id="4" name="QB_5_AN.48_1#ce934948f.blank?pid=dcd93d67a&amp;color=0,0,0&amp;vpa=23&amp;vtp=1&amp;bbb=1"/>
          <p:cNvSpPr/>
          <p:nvPr/>
        </p:nvSpPr>
        <p:spPr>
          <a:xfrm>
            <a:off x="6349111" y="1397069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名词用作动词，送厚礼</a:t>
            </a:r>
            <a:endParaRPr lang="en-US" altLang="zh-CN" sz="2000" dirty="0"/>
          </a:p>
        </p:txBody>
      </p:sp>
      <p:sp>
        <p:nvSpPr>
          <p:cNvPr id="6" name="QB_5_AN.50_1#ce934948f.blank?pid=dcd93d67a&amp;color=0,0,0&amp;vpa=24&amp;vtp=1&amp;bbb=1"/>
          <p:cNvSpPr/>
          <p:nvPr/>
        </p:nvSpPr>
        <p:spPr>
          <a:xfrm>
            <a:off x="6285611" y="1854269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名词作状语，像虎狼一样</a:t>
            </a:r>
            <a:endParaRPr lang="en-US" altLang="zh-CN" sz="2000" dirty="0"/>
          </a:p>
        </p:txBody>
      </p:sp>
      <p:sp>
        <p:nvSpPr>
          <p:cNvPr id="8" name="QB_5_AN.52_1#ce934948f.blank?pid=dcd93d67a&amp;color=0,0,0&amp;vpa=25&amp;vtp=1&amp;bbb=1"/>
          <p:cNvSpPr/>
          <p:nvPr/>
        </p:nvSpPr>
        <p:spPr>
          <a:xfrm>
            <a:off x="5828411" y="2292419"/>
            <a:ext cx="390048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兴（每空1分）</a:t>
            </a:r>
            <a:endParaRPr lang="en-US" altLang="zh-CN" sz="2000" dirty="0"/>
          </a:p>
        </p:txBody>
      </p:sp>
      <p:sp>
        <p:nvSpPr>
          <p:cNvPr id="9" name="QB_5_BD.47_1#ce934948f?pid=dcd93d67a&amp;color=0,0,0&amp;vtp=1&amp;bbb=1&amp;zzd= 1">
            <a:extLst>
              <a:ext uri="{FF2B5EF4-FFF2-40B4-BE49-F238E27FC236}">
                <a16:creationId xmlns:a16="http://schemas.microsoft.com/office/drawing/2014/main" id="{AA1046F8-4FB1-FBA1-CF93-62FF9B05B2DF}"/>
              </a:ext>
            </a:extLst>
          </p:cNvPr>
          <p:cNvSpPr/>
          <p:nvPr/>
        </p:nvSpPr>
        <p:spPr>
          <a:xfrm>
            <a:off x="1995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47_1#ce934948f?pid=dcd93d67a&amp;color=0,0,0&amp;vtp=1&amp;bbb=1&amp;zzd= 1">
            <a:extLst>
              <a:ext uri="{FF2B5EF4-FFF2-40B4-BE49-F238E27FC236}">
                <a16:creationId xmlns:a16="http://schemas.microsoft.com/office/drawing/2014/main" id="{D27CE415-C636-47A1-2B84-07631C0B922A}"/>
              </a:ext>
            </a:extLst>
          </p:cNvPr>
          <p:cNvSpPr/>
          <p:nvPr/>
        </p:nvSpPr>
        <p:spPr>
          <a:xfrm>
            <a:off x="2249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47_1#ce934948f?pid=dcd93d67a&amp;color=0,0,0&amp;vtp=1&amp;bbb=1&amp;zzd= 2">
            <a:extLst>
              <a:ext uri="{FF2B5EF4-FFF2-40B4-BE49-F238E27FC236}">
                <a16:creationId xmlns:a16="http://schemas.microsoft.com/office/drawing/2014/main" id="{7DA8AD2E-57F9-7AF5-241F-E8B030123494}"/>
              </a:ext>
            </a:extLst>
          </p:cNvPr>
          <p:cNvSpPr/>
          <p:nvPr/>
        </p:nvSpPr>
        <p:spPr>
          <a:xfrm>
            <a:off x="199558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47_1#ce934948f?pid=dcd93d67a&amp;color=0,0,0&amp;vtp=1&amp;bbb=1&amp;zzd= 2">
            <a:extLst>
              <a:ext uri="{FF2B5EF4-FFF2-40B4-BE49-F238E27FC236}">
                <a16:creationId xmlns:a16="http://schemas.microsoft.com/office/drawing/2014/main" id="{8E3E23C3-811A-CD2F-B83D-67A825411EFE}"/>
              </a:ext>
            </a:extLst>
          </p:cNvPr>
          <p:cNvSpPr/>
          <p:nvPr/>
        </p:nvSpPr>
        <p:spPr>
          <a:xfrm>
            <a:off x="224958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47_1#ce934948f?pid=dcd93d67a&amp;color=0,0,0&amp;vtp=1&amp;bbb=1&amp;zzd= 3">
            <a:extLst>
              <a:ext uri="{FF2B5EF4-FFF2-40B4-BE49-F238E27FC236}">
                <a16:creationId xmlns:a16="http://schemas.microsoft.com/office/drawing/2014/main" id="{E75B7E9A-BF30-12FB-D12D-270AFF850EA2}"/>
              </a:ext>
            </a:extLst>
          </p:cNvPr>
          <p:cNvSpPr/>
          <p:nvPr/>
        </p:nvSpPr>
        <p:spPr>
          <a:xfrm>
            <a:off x="2249583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1&amp;si=9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12_2#9545111cc?vop=1&amp;pid=d6c7e63c7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【关键点拨】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定语后置句的四种类型</a:t>
            </a:r>
            <a:endParaRPr lang="en-US" altLang="zh-CN" sz="2000" dirty="0"/>
          </a:p>
        </p:txBody>
      </p:sp>
      <p:graphicFrame>
        <p:nvGraphicFramePr>
          <p:cNvPr id="92" name="QC_6_AS.312_3#9545111cc?colgroup=14,26&amp;vop=1&amp;pid=d6c7e63c7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888648"/>
              </p:ext>
            </p:extLst>
          </p:nvPr>
        </p:nvGraphicFramePr>
        <p:xfrm>
          <a:off x="722376" y="1513528"/>
          <a:ext cx="10725912" cy="1705356"/>
        </p:xfrm>
        <a:graphic>
          <a:graphicData uri="http://schemas.openxmlformats.org/drawingml/2006/table">
            <a:tbl>
              <a:tblPr/>
              <a:tblGrid>
                <a:gridCol w="3858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67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中心词+数量词定语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军书十二卷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卷卷有爷名（《木兰诗》）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中心词+定语+者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村中少年好事者驯养一虫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（《促织》）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中心词+之/而+定语+者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马之千里者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一食或尽粟一石（《马说》）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中心词+之+定语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居庙堂之高则忧其民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（《岳阳楼记》）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6_AS.312_4#9545111cc?vop=1&amp;pid=d6c7e63c7&amp;color=0,0,0&amp;mp=1&amp;vtp=1&amp;bbb=1"/>
          <p:cNvSpPr/>
          <p:nvPr/>
        </p:nvSpPr>
        <p:spPr>
          <a:xfrm>
            <a:off x="722376" y="3355028"/>
            <a:ext cx="1075334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更多讲解详见《狂K重点》P40</a:t>
            </a:r>
            <a:endParaRPr lang="en-US" altLang="zh-CN" sz="2000" dirty="0"/>
          </a:p>
        </p:txBody>
      </p:sp>
      <p:sp>
        <p:nvSpPr>
          <p:cNvPr id="3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B17C0CB3-F270-0E53-1152-38434E0C126C}"/>
              </a:ext>
            </a:extLst>
          </p:cNvPr>
          <p:cNvSpPr/>
          <p:nvPr/>
        </p:nvSpPr>
        <p:spPr>
          <a:xfrm>
            <a:off x="4761126" y="1902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F5C798E5-9541-EDC0-5A57-C69EC6218527}"/>
              </a:ext>
            </a:extLst>
          </p:cNvPr>
          <p:cNvSpPr/>
          <p:nvPr/>
        </p:nvSpPr>
        <p:spPr>
          <a:xfrm>
            <a:off x="5015126" y="1902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CAC612E5-C496-32CC-0062-8F837AE5B2DB}"/>
              </a:ext>
            </a:extLst>
          </p:cNvPr>
          <p:cNvSpPr/>
          <p:nvPr/>
        </p:nvSpPr>
        <p:spPr>
          <a:xfrm>
            <a:off x="5269126" y="1902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F9B86B65-717E-7732-10AB-82DF88785C1E}"/>
              </a:ext>
            </a:extLst>
          </p:cNvPr>
          <p:cNvSpPr/>
          <p:nvPr/>
        </p:nvSpPr>
        <p:spPr>
          <a:xfrm>
            <a:off x="5523126" y="1902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1894F787-66D8-F179-96F6-815692027C26}"/>
              </a:ext>
            </a:extLst>
          </p:cNvPr>
          <p:cNvSpPr/>
          <p:nvPr/>
        </p:nvSpPr>
        <p:spPr>
          <a:xfrm>
            <a:off x="5777126" y="1902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4F7685A4-8E7B-016C-348B-A58BABFC52C0}"/>
              </a:ext>
            </a:extLst>
          </p:cNvPr>
          <p:cNvSpPr/>
          <p:nvPr/>
        </p:nvSpPr>
        <p:spPr>
          <a:xfrm>
            <a:off x="5269126" y="2328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4F9A37AA-A3A6-3AF8-3D1A-0E43D9B2157F}"/>
              </a:ext>
            </a:extLst>
          </p:cNvPr>
          <p:cNvSpPr/>
          <p:nvPr/>
        </p:nvSpPr>
        <p:spPr>
          <a:xfrm>
            <a:off x="5523126" y="2328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1ABAB3F5-B9CF-87A8-E020-5A2268BBE62B}"/>
              </a:ext>
            </a:extLst>
          </p:cNvPr>
          <p:cNvSpPr/>
          <p:nvPr/>
        </p:nvSpPr>
        <p:spPr>
          <a:xfrm>
            <a:off x="5777126" y="2328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BC648B4E-6F65-FF58-CB8B-3B4D8D87B79C}"/>
              </a:ext>
            </a:extLst>
          </p:cNvPr>
          <p:cNvSpPr/>
          <p:nvPr/>
        </p:nvSpPr>
        <p:spPr>
          <a:xfrm>
            <a:off x="6031126" y="2328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151E08C8-5EA1-9341-17C4-7D84148B0224}"/>
              </a:ext>
            </a:extLst>
          </p:cNvPr>
          <p:cNvSpPr/>
          <p:nvPr/>
        </p:nvSpPr>
        <p:spPr>
          <a:xfrm>
            <a:off x="6285126" y="2328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5051FCB9-7821-E094-E6DC-AE6CAD9E1DF8}"/>
              </a:ext>
            </a:extLst>
          </p:cNvPr>
          <p:cNvSpPr/>
          <p:nvPr/>
        </p:nvSpPr>
        <p:spPr>
          <a:xfrm>
            <a:off x="4761126" y="275508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35BBB531-11D8-43BF-8BF8-6FE110E24770}"/>
              </a:ext>
            </a:extLst>
          </p:cNvPr>
          <p:cNvSpPr/>
          <p:nvPr/>
        </p:nvSpPr>
        <p:spPr>
          <a:xfrm>
            <a:off x="5015126" y="275508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464C3053-B879-AA32-7013-6A61BEBA0E97}"/>
              </a:ext>
            </a:extLst>
          </p:cNvPr>
          <p:cNvSpPr/>
          <p:nvPr/>
        </p:nvSpPr>
        <p:spPr>
          <a:xfrm>
            <a:off x="5269126" y="275508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B967DD56-9E91-6AC6-9B99-D73A21985DC2}"/>
              </a:ext>
            </a:extLst>
          </p:cNvPr>
          <p:cNvSpPr/>
          <p:nvPr/>
        </p:nvSpPr>
        <p:spPr>
          <a:xfrm>
            <a:off x="5523126" y="275508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054D8EAB-BEF5-B611-05A4-B36F7718E0B8}"/>
              </a:ext>
            </a:extLst>
          </p:cNvPr>
          <p:cNvSpPr/>
          <p:nvPr/>
        </p:nvSpPr>
        <p:spPr>
          <a:xfrm>
            <a:off x="5777126" y="275508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D59E4A90-C9E5-A431-9217-FF660AE06390}"/>
              </a:ext>
            </a:extLst>
          </p:cNvPr>
          <p:cNvSpPr/>
          <p:nvPr/>
        </p:nvSpPr>
        <p:spPr>
          <a:xfrm>
            <a:off x="5015126" y="31814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A705CC75-6F4C-5AD9-B3B4-3479F3CD5780}"/>
              </a:ext>
            </a:extLst>
          </p:cNvPr>
          <p:cNvSpPr/>
          <p:nvPr/>
        </p:nvSpPr>
        <p:spPr>
          <a:xfrm>
            <a:off x="5269126" y="31814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B4FD768F-13DA-273E-2B8A-AF2CD872F555}"/>
              </a:ext>
            </a:extLst>
          </p:cNvPr>
          <p:cNvSpPr/>
          <p:nvPr/>
        </p:nvSpPr>
        <p:spPr>
          <a:xfrm>
            <a:off x="5523126" y="31814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C_6_AS.312_3#9545111cc?colgroup=14,26&amp;vop=1&amp;pid=d6c7e63c7&amp;color=0,0,0&amp;mp=1&amp;vtp=1&amp;bbb=1&amp;zzd= 1">
            <a:extLst>
              <a:ext uri="{FF2B5EF4-FFF2-40B4-BE49-F238E27FC236}">
                <a16:creationId xmlns:a16="http://schemas.microsoft.com/office/drawing/2014/main" id="{2733C79C-7C77-626C-1A77-6B24C015AB41}"/>
              </a:ext>
            </a:extLst>
          </p:cNvPr>
          <p:cNvSpPr/>
          <p:nvPr/>
        </p:nvSpPr>
        <p:spPr>
          <a:xfrm>
            <a:off x="5777126" y="31814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2&amp;si=9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3_1#a8adcc60d?pid=d6c7e63c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3.下列对原文有关内容的概述，不正确的一项是（3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14_1#a8adcc60d.bracket?pid=d6c7e63c7&amp;color=0,0,0&amp;vpa=123&amp;vtp=1"/>
          <p:cNvSpPr/>
          <p:nvPr/>
        </p:nvSpPr>
        <p:spPr>
          <a:xfrm>
            <a:off x="7124764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13_2#a8adcc60d.choices?pid=d6c7e63c7&amp;color=0,0,0&amp;vtp=1&amp;bbb=1&amp;hb=1"/>
          <p:cNvSpPr/>
          <p:nvPr/>
        </p:nvSpPr>
        <p:spPr>
          <a:xfrm>
            <a:off x="722376" y="1436497"/>
            <a:ext cx="10753344" cy="3637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A.单于担心汉朝会趁匈奴国内混乱袭击他，卫律为他出谋划策，让他做好防御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，但因匈奴不善守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，最终决定攻打汉朝。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.匈奴扰乱边境，作战中瓯脱王被活捉，匈奴担心他会成为汉朝的向导，便向西北方向迁徙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征发百姓屯驻在瓯脱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.犁汙王窥探汉朝边境，发现酒泉、张掖的汉军薄弱，想要出兵夺回这些地方，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但由于消息泄露，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匈奴军大败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.对于是否要攻击匈奴一事，霍光询问了赵充国，赵充国认为不应该打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，而中郎将范明友却认为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可以攻击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，最终决定发兵。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3&amp;si=9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15_1#a8adcc60d?vop=1&amp;pid=d6c7e63c7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本题考查归纳内容要点，概括中心意思的能力。A项，“最终决定攻打汉朝”错误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文中第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1段“或曰胡人不能守城，是遗汉粮也，卫律于是止，乃更谋归汉使不降者苏武、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马宏等”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，应是最终决定停止“穿井筑城，治楼以藏谷，与秦人守之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”，并送还不投降的汉朝人以示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友好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，并非攻打汉朝。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4&amp;si=9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16_1#2947a6b8c?pid=d6c7e63c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4.把文中画横线的句子翻译成现代汉语。（8分）</a:t>
            </a:r>
            <a:endParaRPr lang="en-US" altLang="zh-CN" sz="2000" dirty="0"/>
          </a:p>
        </p:txBody>
      </p:sp>
      <p:sp>
        <p:nvSpPr>
          <p:cNvPr id="3" name="QB_7_BD.317_1#2086216fe?sp=1&amp;pid=2947a6b8c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（1）其侵盗益希，遇汉使愈厚，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欲以渐致和亲。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  <a:endParaRPr lang="en-US" altLang="zh-CN" sz="2000" dirty="0"/>
          </a:p>
        </p:txBody>
      </p:sp>
      <p:sp>
        <p:nvSpPr>
          <p:cNvPr id="5" name="QB_7_AN.318_1#2086216fe.blank?pid=2947a6b8c&amp;color=0,0,0&amp;vpa=124&amp;vtp=1&amp;bbb=1&amp;hb=1"/>
          <p:cNvSpPr/>
          <p:nvPr/>
        </p:nvSpPr>
        <p:spPr>
          <a:xfrm>
            <a:off x="722376" y="18542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匈奴的侵扰劫掠行为越来越少，对待汉朝使者越发优厚，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想要以此逐渐促成和亲之事。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译出大意给2分；“希”“遇”两处，每译对一处给1分）</a:t>
            </a:r>
            <a:endParaRPr lang="en-US" altLang="zh-CN" sz="2000" dirty="0"/>
          </a:p>
        </p:txBody>
      </p:sp>
      <p:sp>
        <p:nvSpPr>
          <p:cNvPr id="6" name="QB_7_AS.319_1#2086216fe?vop=1&amp;pid=2947a6b8c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希：稀少。遇：对待。</a:t>
            </a:r>
            <a:endParaRPr lang="en-US" altLang="zh-CN" sz="2200" dirty="0"/>
          </a:p>
        </p:txBody>
      </p:sp>
      <p:sp>
        <p:nvSpPr>
          <p:cNvPr id="7" name="QB_7_BD.320_1#dcfebeff8?sp=1&amp;pid=2947a6b8c&amp;color=0,0,0&amp;vtp=1&amp;bbb=1"/>
          <p:cNvSpPr/>
          <p:nvPr/>
        </p:nvSpPr>
        <p:spPr>
          <a:xfrm>
            <a:off x="722376" y="3232663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（2）蛮夷自相攻击，而发兵邀之，招寇生事，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非计也。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</a:t>
            </a:r>
            <a:endParaRPr lang="en-US" altLang="zh-CN" sz="2000" dirty="0"/>
          </a:p>
        </p:txBody>
      </p:sp>
      <p:sp>
        <p:nvSpPr>
          <p:cNvPr id="9" name="QB_7_AN.321_1#dcfebeff8.blank?pid=2947a6b8c&amp;color=0,0,0&amp;vpa=125&amp;vtp=1&amp;bbb=1&amp;hb=1"/>
          <p:cNvSpPr/>
          <p:nvPr/>
        </p:nvSpPr>
        <p:spPr>
          <a:xfrm>
            <a:off x="722376" y="3651763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蛮夷之间相互攻击，而我们发兵去截击他们，这是招致敌寇、滋生事端，不是好计策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译出大意给1分；“邀”、“招”、判断句三处，每译对一处给1分）</a:t>
            </a:r>
            <a:endParaRPr lang="en-US" altLang="zh-CN" sz="2000" dirty="0"/>
          </a:p>
        </p:txBody>
      </p:sp>
      <p:sp>
        <p:nvSpPr>
          <p:cNvPr id="10" name="QB_7_AS.322_1#dcfebeff8?vop=1&amp;pid=2947a6b8c&amp;color=0,0,0&amp;vtp=1&amp;bbb=1"/>
          <p:cNvSpPr/>
          <p:nvPr/>
        </p:nvSpPr>
        <p:spPr>
          <a:xfrm>
            <a:off x="722376" y="45699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邀：拦击，堵截。招：招致。非计也：判断句，不是好计策。</a:t>
            </a:r>
            <a:endParaRPr lang="en-US" altLang="zh-CN" sz="2200" dirty="0"/>
          </a:p>
        </p:txBody>
      </p:sp>
      <p:sp>
        <p:nvSpPr>
          <p:cNvPr id="11" name="QO_6_AS.323_1#2947a6b8c?vop=1&amp;pid=d6c7e63c7&amp;color=0,0,0&amp;vtp=1&amp;bbb=1"/>
          <p:cNvSpPr/>
          <p:nvPr/>
        </p:nvSpPr>
        <p:spPr>
          <a:xfrm>
            <a:off x="722376" y="50539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5&amp;si=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1_1#5777bbf91?sp=1&amp;pid=d6c7e63c7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5.《苏武传》和文中对匈奴放回苏武的原因有不同的表达，请简要概括。（3分）</a:t>
            </a:r>
            <a:endParaRPr lang="en-US" altLang="zh-CN" sz="2000" dirty="0"/>
          </a:p>
        </p:txBody>
      </p:sp>
      <p:sp>
        <p:nvSpPr>
          <p:cNvPr id="3" name="QB_6_BD.371_2#5777bbf91?sp=1&amp;pid=d6c7e63c7&amp;color=0,0,0&amp;vtp=1&amp;bbb=1&amp;hb=1&amp;hltap=1"/>
          <p:cNvSpPr/>
          <p:nvPr/>
        </p:nvSpPr>
        <p:spPr>
          <a:xfrm>
            <a:off x="722376" y="1435169"/>
            <a:ext cx="10753344" cy="129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</a:t>
            </a:r>
            <a:endParaRPr lang="en-US" altLang="zh-CN" sz="20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4" name="QB_6_AS.373_1#5777bbf91?vop=1&amp;pid=d6c7e63c7&amp;color=0,0,0&amp;vtp=1&amp;bbb=1&amp;hb=1"/>
          <p:cNvSpPr/>
          <p:nvPr/>
        </p:nvSpPr>
        <p:spPr>
          <a:xfrm>
            <a:off x="722376" y="285306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本题考查筛选并整合文中信息的能力。《苏武传》中，常惠教汉朝使者说“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天子射上林中，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，足有系帛书，言武等在某泽中”，汉朝使者谎称汉朝皇帝在打猎时射到一只大雁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，雁足上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绑有书信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，信中提到苏武在某个沼泽地带牧羊。匈奴听后，大惊，只好承认“武等实在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”，被动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地将苏武放回汉朝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。本文中，单于新即位，害怕汉朝攻打他们，卫律替他谋划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“归汉使不降者苏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、马宏等”“欲以通善意”，可见匈奴送回苏武是主动向汉朝表达善意。</a:t>
            </a:r>
            <a:endParaRPr lang="en-US" altLang="zh-CN" sz="2200" dirty="0"/>
          </a:p>
        </p:txBody>
      </p:sp>
      <p:sp>
        <p:nvSpPr>
          <p:cNvPr id="5" name="QB_6_AN.372_1#5777bbf91?sp=1&amp;pid=d6c7e63c7&amp;color=0,0,0&amp;vtp=1&amp;bbb=1&amp;hb=1&amp;hla=1">
            <a:extLst>
              <a:ext uri="{FF2B5EF4-FFF2-40B4-BE49-F238E27FC236}">
                <a16:creationId xmlns:a16="http://schemas.microsoft.com/office/drawing/2014/main" id="{9A6320DE-811F-0D2A-277F-B94ED7AA40C0}"/>
              </a:ext>
            </a:extLst>
          </p:cNvPr>
          <p:cNvSpPr/>
          <p:nvPr/>
        </p:nvSpPr>
        <p:spPr>
          <a:xfrm>
            <a:off x="722376" y="1409769"/>
            <a:ext cx="10753344" cy="12531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《苏武传》中，汉朝使者谎称汉朝皇帝在打猎时射到一只大雁，雁足上绑有书信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，信中提到苏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武在某个沼泽地带牧羊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。匈奴听后，只好被动地将苏武放回汉朝。②本文中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，匈奴送回苏武是主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动向汉朝表达善意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。（答出一点给1分，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答出两点给满分）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6&amp;si=9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25_2#5777bbf91?vop=1&amp;pid=d6c7e63c7&amp;color=0,0,0&amp;mp=1&amp;vtp=1&amp;bt=1&amp;bbb=1&amp;hb=1"/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两年后的秋天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，匈奴进入代郡，杀了都尉。单于年轻刚刚即位，他的母亲阏氏行为不正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奴人心离散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，单于常常担心汉朝军队会来袭击他。于是卫律替单于谋划“挖井、修筑城池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高楼来储存粮食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，与以前逃入匈奴的秦人的子孙一起守卫。汉朝军队来了，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也拿我们没办法。”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随即挖了几百口井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，砍伐了几千根木材。有人说匈奴人不善于守城，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这样做是给汉朝送粮食啊，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卫律于是停止了这项举措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，就又谋划着送回不肯投降的汉朝使者苏武、马宏等人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。马宏之前与副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光禄大夫王忠出使西域各国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，被匈奴拦截，王忠战死，马宏被活捉，也不肯投降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。所以匈奴送回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这两个人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，想以此来传达他们的善意。这时，单于即位已经三年了。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，匈奴征发左右部共两万骑兵，分成四队，一起进入边境劫掠。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汉朝军队追击他们，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斩杀和俘获了九千人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，活捉了瓯脱王，汉朝没有什么损失。匈奴看到瓯脱王在汉朝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，担心汉朝会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利用他作为向导来攻击自己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，就向西北远远地迁徙，不敢再南下到水草丰茂的地方放牧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，还征发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25_2#5777bbf91?vop=1&amp;pid=d6c7e63c7&amp;color=0,0,0&amp;mp=1&amp;vtp=1&amp;bt=1&amp;bbb=1&amp;hb=1">
            <a:extLst>
              <a:ext uri="{FF2B5EF4-FFF2-40B4-BE49-F238E27FC236}">
                <a16:creationId xmlns:a16="http://schemas.microsoft.com/office/drawing/2014/main" id="{AD682649-AD8B-D287-B88E-DDC6DB4111E0}"/>
              </a:ext>
            </a:extLst>
          </p:cNvPr>
          <p:cNvSpPr/>
          <p:nvPr/>
        </p:nvSpPr>
        <p:spPr>
          <a:xfrm>
            <a:off x="722376" y="972000"/>
            <a:ext cx="10753344" cy="548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百姓屯驻在瓯脱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。第二年，又派遣九千名骑兵屯驻在受降城来防备汉朝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，在北方余吾河上架设桥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，使人可以通行，以备在情况危急时逃跑。这时，卫律已经去世了。卫律在世时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，常常说起和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亲的好处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，匈奴人不相信，等到他死后，匈奴军队多次陷入困境，国家也更加贫困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。单于的弟弟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左谷蠡王想起卫律说过的话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，想要与汉朝和亲但又担心汉朝不答应，所以不肯先提出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，常常派身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边的人委婉地向汉朝使者透露这个意思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匈奴的侵扰劫掠行为越来越少，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对待汉朝使者越发优厚，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想要以此逐渐促成和亲之事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，汉朝也笼络匈奴。在这之后，左谷蠡王去世了。第二年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，单于派犁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汙王窥探汉朝边境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，回来报告说酒泉、张掖的汉军越发薄弱，可以出兵试探攻击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，希望能重新夺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回那些地方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。当时汉朝事先得到了投降的人，得知了他们的计划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，天子便下诏命令边境加强警戒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。没过多久，右贤王、犁汙王率领四千名骑兵分成三队，进犯日勒、屋兰、番和。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张掖太守、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属国都尉发兵迎击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，大败匈奴军，只有几百人逃脱。属国的千长义渠王的骑兵射死了犁汙王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廷赐给他黄金二百斤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，马二百匹，就封他为犁汙王。属国都尉郭忠被封为成安侯。从这以后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奴不敢再进犯张掖了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9562312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25_2#5777bbf91?vop=1&amp;pid=d6c7e63c7&amp;color=0,0,0&amp;mp=1&amp;vtp=1&amp;bt=1&amp;bbb=1&amp;hb=1">
            <a:extLst>
              <a:ext uri="{FF2B5EF4-FFF2-40B4-BE49-F238E27FC236}">
                <a16:creationId xmlns:a16="http://schemas.microsoft.com/office/drawing/2014/main" id="{61DE2C7A-92E8-D48D-D177-1E2B76FD9A0C}"/>
              </a:ext>
            </a:extLst>
          </p:cNvPr>
          <p:cNvSpPr/>
          <p:nvPr/>
        </p:nvSpPr>
        <p:spPr>
          <a:xfrm>
            <a:off x="722376" y="972000"/>
            <a:ext cx="10753344" cy="54187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又过了一年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，匈奴三千多名骑兵扰乱五原，掳掠杀害了几千人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，之后又有几万名骑兵向南沿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着边塞的地方打猎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，行进过程中攻击了塞外的亭障，掳掠走了一些官吏和百姓。这时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，汉朝边境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各郡的烽火瞭望十分敏锐清晰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，在边境进行劫掠进犯的匈奴人很少顺利的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，因此很少再进犯边塞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汉朝又得到了投降的匈奴人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，他们说乌桓曾经挖掘了已故单于的坟墓，匈奴人怨恨乌桓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要征发两万名骑兵去攻击乌桓。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大将军霍光想要发兵截击匈奴军队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就此事询问护军都尉赵充国。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赵充国认为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“乌桓多次在边塞之间制造事端，现在匈奴去攻击他们，对汉朝是有利的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。而且匈奴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很少来扰乱劫掠了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，北方边境有幸平安无事。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蛮夷之间相互攻击，而我们发兵去截击他们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招致敌寇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、滋生事端，不是好计策。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”霍光又询问中郎将范明友，范明友说可以攻击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。于是任命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范明友为度辽将军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，率领两万名骑兵从辽东出发。匈奴听说汉朝军队来了，就撤退离开了。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起初，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霍光告诫范明友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：“军队不能白白出动，要是落在匈奴后面，就去攻击乌桓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。”乌桓当时刚刚遭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受匈奴的攻击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，范明友落在匈奴后面后，就趁着乌桓疲惫的时机，攻击他们，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斩杀了六千多人，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杀死乌桓三位王爷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，回来后，被封为平陵侯。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7886156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7&amp;si=9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326_1#d6c7e63c7?vop=1&amp;pid=8b9e1b078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【文本助读】</a:t>
            </a:r>
            <a:endParaRPr lang="en-US" altLang="zh-CN" sz="2000" dirty="0"/>
          </a:p>
        </p:txBody>
      </p:sp>
      <p:pic>
        <p:nvPicPr>
          <p:cNvPr id="3" name="QM_5_EX.326_2#d6c7e63c7?vop=1&amp;pid=8b9e1b07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1568" y="1513528"/>
            <a:ext cx="5385816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8&amp;si=9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6cc6a9a3?sp=1&amp;pid=88320c37a&amp;color=0,0,0&amp;vtp=1&amp;bt=1&amp;bbb=1"/>
          <p:cNvSpPr/>
          <p:nvPr/>
        </p:nvSpPr>
        <p:spPr>
          <a:xfrm>
            <a:off x="722376" y="969264"/>
            <a:ext cx="10753344" cy="439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二、阅读下面的文言文，完成6～10题。（22分）</a:t>
            </a:r>
            <a:endParaRPr lang="en-US" altLang="zh-CN" sz="2200" dirty="0"/>
          </a:p>
        </p:txBody>
      </p:sp>
      <p:sp>
        <p:nvSpPr>
          <p:cNvPr id="3" name="QM_5_BD.327_1#96e052ca3?pid=f6cc6a9a3&amp;color=0,0,0&amp;vtp=1&amp;bbb=1&amp;hb=1"/>
          <p:cNvSpPr/>
          <p:nvPr/>
        </p:nvSpPr>
        <p:spPr>
          <a:xfrm>
            <a:off x="722376" y="1451102"/>
            <a:ext cx="1075334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周室之季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天下分裂为战国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游谈之士出于其间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各挟术以干时君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视其喜怒悲惧而捭阖之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徼名射利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固无足道者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予读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蔺相如传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未尝不壮其为人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而惜其如此也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夫秦籍累世之资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肆虎狼之暴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搏噬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有并吞诸侯之心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非可与礼义接而论曲直也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相如区区掉三寸舌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入眦睚不测之秦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卒能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以完璧归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亦足壮哉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然当其捧璧睨柱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示以必死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盖亦摩虎牙矣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夫死非难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死不失义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君子所难也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且秦赵之不敌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盖雄雌之国也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身之存亡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非特一璧之重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而社稷安危之机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亦不在夫璧之存亡也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然则赵之有璧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存可也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亡可也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相如捧璧入秦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赵之君臣计议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有亲秦之心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特迫其威强耳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夫以小事大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古之人有以皮币犬马珠玉而不得免者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至弃国而逃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况一璧乎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虽与之可也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相如计不出此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乃以孤单之使逞螳怒之威抗臂秦庭当车辙之势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其危如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一发引千钧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岂不殆哉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当是时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使秦知赵璧终不可得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则欲侥幸不死难矣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若是则尚安得为不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失义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不伤勇乎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不三数年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赵卒有覆军陷城之厄者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徒以璧为之祟也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然则全璧归赵何益哉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4" name="QM_5_BD.327_1#96e052ca3?pid=f6cc6a9a3&amp;color=0,0,0&amp;vtp=1&amp;bbb=1&amp;hb=1&amp;zzd= 1">
            <a:extLst>
              <a:ext uri="{FF2B5EF4-FFF2-40B4-BE49-F238E27FC236}">
                <a16:creationId xmlns:a16="http://schemas.microsoft.com/office/drawing/2014/main" id="{BDD0988A-EC74-DB91-095D-5DBB501E1C1B}"/>
              </a:ext>
            </a:extLst>
          </p:cNvPr>
          <p:cNvSpPr/>
          <p:nvPr/>
        </p:nvSpPr>
        <p:spPr>
          <a:xfrm>
            <a:off x="10736358" y="19210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5_BD.327_1#96e052ca3?pid=f6cc6a9a3&amp;color=0,0,0&amp;vtp=1&amp;bbb=1&amp;hb=1&amp;zzd= 1">
            <a:extLst>
              <a:ext uri="{FF2B5EF4-FFF2-40B4-BE49-F238E27FC236}">
                <a16:creationId xmlns:a16="http://schemas.microsoft.com/office/drawing/2014/main" id="{E9FEAA9E-FE0E-1DF6-A78B-478C62088CFE}"/>
              </a:ext>
            </a:extLst>
          </p:cNvPr>
          <p:cNvSpPr/>
          <p:nvPr/>
        </p:nvSpPr>
        <p:spPr>
          <a:xfrm>
            <a:off x="10990358" y="19210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5_BD.327_1#96e052ca3?pid=f6cc6a9a3&amp;color=0,0,0&amp;vtp=1&amp;bbb=1&amp;hb=1&amp;zzd= 4">
            <a:extLst>
              <a:ext uri="{FF2B5EF4-FFF2-40B4-BE49-F238E27FC236}">
                <a16:creationId xmlns:a16="http://schemas.microsoft.com/office/drawing/2014/main" id="{735CA324-E460-8555-7DD4-A108C8A01DA3}"/>
              </a:ext>
            </a:extLst>
          </p:cNvPr>
          <p:cNvSpPr/>
          <p:nvPr/>
        </p:nvSpPr>
        <p:spPr>
          <a:xfrm>
            <a:off x="4386358" y="2835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5_BD.327_1#96e052ca3?pid=f6cc6a9a3&amp;color=0,0,0&amp;vtp=1&amp;bbb=1&amp;hb=1&amp;zzd= 4">
            <a:extLst>
              <a:ext uri="{FF2B5EF4-FFF2-40B4-BE49-F238E27FC236}">
                <a16:creationId xmlns:a16="http://schemas.microsoft.com/office/drawing/2014/main" id="{5C4514DD-6CE0-BA31-91A4-1049E218F0B3}"/>
              </a:ext>
            </a:extLst>
          </p:cNvPr>
          <p:cNvSpPr/>
          <p:nvPr/>
        </p:nvSpPr>
        <p:spPr>
          <a:xfrm>
            <a:off x="7942358" y="2835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5_BD.327_1#96e052ca3?pid=f6cc6a9a3&amp;color=0,0,0&amp;vtp=1&amp;bbb=1&amp;hb=1&amp;zzd= 9">
            <a:extLst>
              <a:ext uri="{FF2B5EF4-FFF2-40B4-BE49-F238E27FC236}">
                <a16:creationId xmlns:a16="http://schemas.microsoft.com/office/drawing/2014/main" id="{034851C8-2ADC-3C9F-F1F1-DAF440212102}"/>
              </a:ext>
            </a:extLst>
          </p:cNvPr>
          <p:cNvSpPr/>
          <p:nvPr/>
        </p:nvSpPr>
        <p:spPr>
          <a:xfrm>
            <a:off x="7434358" y="5121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5_BD.327_1#96e052ca3?pid=f6cc6a9a3&amp;color=0,0,0&amp;vtp=1&amp;bbb=1&amp;hb=1&amp;zzd= 9">
            <a:extLst>
              <a:ext uri="{FF2B5EF4-FFF2-40B4-BE49-F238E27FC236}">
                <a16:creationId xmlns:a16="http://schemas.microsoft.com/office/drawing/2014/main" id="{9F6BDA25-55C5-942C-BB52-8A189C63DD6F}"/>
              </a:ext>
            </a:extLst>
          </p:cNvPr>
          <p:cNvSpPr/>
          <p:nvPr/>
        </p:nvSpPr>
        <p:spPr>
          <a:xfrm>
            <a:off x="7688358" y="512140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3_1#534a90fb3?pid=7faa1218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6.下列各句中，加点词的意义和用法相同的一项是（3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4_1#534a90fb3.bracket?pid=7faa1218e&amp;color=0,0,0&amp;vpa=26&amp;vtp=1"/>
          <p:cNvSpPr/>
          <p:nvPr/>
        </p:nvSpPr>
        <p:spPr>
          <a:xfrm>
            <a:off x="7378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3_2#534a90fb3.choices?pid=7faa1218e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3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.故内惑于郑袖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明于治乱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B.上官大夫与之同列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屈平不与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2748329" algn="l"/>
                <a:tab pos="5483957" algn="l"/>
                <a:tab pos="8219586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C.王怒而疏屈平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顷襄王怒而迁之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D.遂自投汨罗以死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其后楚日以削</a:t>
            </a:r>
            <a:endParaRPr lang="en-US" altLang="zh-CN" sz="2000" dirty="0"/>
          </a:p>
        </p:txBody>
      </p:sp>
      <p:sp>
        <p:nvSpPr>
          <p:cNvPr id="5" name="QC_4_AS.55_1#534a90fb3?vop=1&amp;pid=7faa1218e&amp;color=0,0,0&amp;vtp=1&amp;bbb=1&amp;hb=1"/>
          <p:cNvSpPr/>
          <p:nvPr/>
        </p:nvSpPr>
        <p:spPr>
          <a:xfrm>
            <a:off x="722376" y="237756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本题考查理解常见文言虚词在文中的意义和用法的能力。A项，介词，被/介词，对于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，介词，和/动词，给。C项，均为连词，表顺承。D项，连词，表顺承/连词，表修饰。故选C。</a:t>
            </a:r>
            <a:endParaRPr lang="en-US" altLang="zh-CN" sz="2200" dirty="0"/>
          </a:p>
        </p:txBody>
      </p:sp>
      <p:sp>
        <p:nvSpPr>
          <p:cNvPr id="6" name="QC_4_BD.53_2#534a90fb3.choices?pid=7faa1218e&amp;color=0,0,0&amp;vtp=1&amp;bbb=1&amp;zzd= 1">
            <a:extLst>
              <a:ext uri="{FF2B5EF4-FFF2-40B4-BE49-F238E27FC236}">
                <a16:creationId xmlns:a16="http://schemas.microsoft.com/office/drawing/2014/main" id="{75353001-D098-762E-CF20-4765BDD301E5}"/>
              </a:ext>
            </a:extLst>
          </p:cNvPr>
          <p:cNvSpPr/>
          <p:nvPr/>
        </p:nvSpPr>
        <p:spPr>
          <a:xfrm>
            <a:off x="18336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4_BD.53_2#534a90fb3.choices?pid=7faa1218e&amp;color=0,0,0&amp;vtp=1&amp;bbb=1&amp;zzd= 1">
            <a:extLst>
              <a:ext uri="{FF2B5EF4-FFF2-40B4-BE49-F238E27FC236}">
                <a16:creationId xmlns:a16="http://schemas.microsoft.com/office/drawing/2014/main" id="{83C74A69-5A3F-4D9E-1EB8-E0C73D7EBC52}"/>
              </a:ext>
            </a:extLst>
          </p:cNvPr>
          <p:cNvSpPr/>
          <p:nvPr/>
        </p:nvSpPr>
        <p:spPr>
          <a:xfrm>
            <a:off x="383263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4_BD.53_2#534a90fb3.choices?pid=7faa1218e&amp;color=0,0,0&amp;vtp=1&amp;bbb=1&amp;zzd= 1">
            <a:extLst>
              <a:ext uri="{FF2B5EF4-FFF2-40B4-BE49-F238E27FC236}">
                <a16:creationId xmlns:a16="http://schemas.microsoft.com/office/drawing/2014/main" id="{A93112F9-9B47-036B-4635-310A45FD1A38}"/>
              </a:ext>
            </a:extLst>
          </p:cNvPr>
          <p:cNvSpPr/>
          <p:nvPr/>
        </p:nvSpPr>
        <p:spPr>
          <a:xfrm>
            <a:off x="7550881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4_BD.53_2#534a90fb3.choices?pid=7faa1218e&amp;color=0,0,0&amp;vtp=1&amp;bbb=1&amp;zzd= 1">
            <a:extLst>
              <a:ext uri="{FF2B5EF4-FFF2-40B4-BE49-F238E27FC236}">
                <a16:creationId xmlns:a16="http://schemas.microsoft.com/office/drawing/2014/main" id="{3BC69BD8-0E32-2B08-A1DE-28024788031A}"/>
              </a:ext>
            </a:extLst>
          </p:cNvPr>
          <p:cNvSpPr/>
          <p:nvPr/>
        </p:nvSpPr>
        <p:spPr>
          <a:xfrm>
            <a:off x="981179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4_BD.53_2#534a90fb3.choices?pid=7faa1218e&amp;color=0,0,0&amp;vtp=1&amp;bbb=1&amp;zzd= 3">
            <a:extLst>
              <a:ext uri="{FF2B5EF4-FFF2-40B4-BE49-F238E27FC236}">
                <a16:creationId xmlns:a16="http://schemas.microsoft.com/office/drawing/2014/main" id="{63C4639F-33BA-050B-2AA9-7AB030DD130A}"/>
              </a:ext>
            </a:extLst>
          </p:cNvPr>
          <p:cNvSpPr/>
          <p:nvPr/>
        </p:nvSpPr>
        <p:spPr>
          <a:xfrm>
            <a:off x="1570133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4_BD.53_2#534a90fb3.choices?pid=7faa1218e&amp;color=0,0,0&amp;vtp=1&amp;bbb=1&amp;zzd= 3">
            <a:extLst>
              <a:ext uri="{FF2B5EF4-FFF2-40B4-BE49-F238E27FC236}">
                <a16:creationId xmlns:a16="http://schemas.microsoft.com/office/drawing/2014/main" id="{F146DBD2-12D3-7A1F-301C-74F0F3C29F67}"/>
              </a:ext>
            </a:extLst>
          </p:cNvPr>
          <p:cNvSpPr/>
          <p:nvPr/>
        </p:nvSpPr>
        <p:spPr>
          <a:xfrm>
            <a:off x="4594638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53_2#534a90fb3.choices?pid=7faa1218e&amp;color=0,0,0&amp;vtp=1&amp;bbb=1&amp;zzd= 3">
            <a:extLst>
              <a:ext uri="{FF2B5EF4-FFF2-40B4-BE49-F238E27FC236}">
                <a16:creationId xmlns:a16="http://schemas.microsoft.com/office/drawing/2014/main" id="{DE0BF00F-E893-A106-F673-0682269414CF}"/>
              </a:ext>
            </a:extLst>
          </p:cNvPr>
          <p:cNvSpPr/>
          <p:nvPr/>
        </p:nvSpPr>
        <p:spPr>
          <a:xfrm>
            <a:off x="7822597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4_BD.53_2#534a90fb3.choices?pid=7faa1218e&amp;color=0,0,0&amp;vtp=1&amp;bbb=1&amp;zzd= 3">
            <a:extLst>
              <a:ext uri="{FF2B5EF4-FFF2-40B4-BE49-F238E27FC236}">
                <a16:creationId xmlns:a16="http://schemas.microsoft.com/office/drawing/2014/main" id="{9DBEA347-758F-ADC4-EAAE-11EFEDF5C47F}"/>
              </a:ext>
            </a:extLst>
          </p:cNvPr>
          <p:cNvSpPr/>
          <p:nvPr/>
        </p:nvSpPr>
        <p:spPr>
          <a:xfrm>
            <a:off x="10065798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27_1#96e052ca3?pid=f6cc6a9a3&amp;color=0,0,0&amp;vtp=1&amp;bbb=1&amp;hb=1">
            <a:extLst>
              <a:ext uri="{FF2B5EF4-FFF2-40B4-BE49-F238E27FC236}">
                <a16:creationId xmlns:a16="http://schemas.microsoft.com/office/drawing/2014/main" id="{8BB4CBDE-E0E5-1211-74DA-106E355D237E}"/>
              </a:ext>
            </a:extLst>
          </p:cNvPr>
          <p:cNvSpPr/>
          <p:nvPr/>
        </p:nvSpPr>
        <p:spPr>
          <a:xfrm>
            <a:off x="722376" y="972000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至于渑池之会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则其危又甚矣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方赵王之西也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廉颇约以一月不返则立太子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以绝秦望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是行也非有万全之计矣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虽无往可也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传曰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智者虑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义者行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仁者守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然后可以会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一阙焉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则危事矣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挟万乘之君蹈危事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非得计也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相如为赵卿相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其智勇不足重赵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使秦不敢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惴焉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乃欲以颈血溅之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岂孔子所谓暴虎凭河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死而无悔者欤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节选自杨时《蔺相如论》）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59426604"/>
      </p:ext>
    </p:extLst>
  </p:cSld>
  <p:clrMapOvr>
    <a:masterClrMapping/>
  </p:clrMapOvr>
  <p:transition>
    <p:fade/>
  </p:transition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9&amp;si=9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28_1#468aa3538?sp=1&amp;pid=96e052ca3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6.文中画波浪线的部分有三处需要断句，请将下面相应位置的答案标号涂黑。（3分）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以孤单之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逞螳怒之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抗臂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秦庭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辙之势</a:t>
            </a:r>
            <a:endParaRPr lang="en-US" altLang="zh-CN" sz="2000" dirty="0"/>
          </a:p>
        </p:txBody>
      </p:sp>
      <p:sp>
        <p:nvSpPr>
          <p:cNvPr id="3" name="QO_6_AN.329_1#468aa3538?vop=1&amp;pid=96e052ca3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CEG</a:t>
            </a:r>
            <a:endParaRPr lang="en-US" altLang="zh-CN" sz="2000" dirty="0"/>
          </a:p>
        </p:txBody>
      </p:sp>
      <p:sp>
        <p:nvSpPr>
          <p:cNvPr id="4" name="QO_6_AS.330_1#468aa3538?vop=1&amp;pid=96e052ca3&amp;color=0,0,0&amp;vtp=1&amp;bbb=1&amp;hb=1"/>
          <p:cNvSpPr/>
          <p:nvPr/>
        </p:nvSpPr>
        <p:spPr>
          <a:xfrm>
            <a:off x="722376" y="2379795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本题考查文言文断句的能力。“孤单之使”作“以”的宾语，应在“使”后断开，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故将C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处涂黑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。“逞螳怒之威”是动宾结构，应在“威”后断开，故将E处涂黑。“抗臂秦庭”是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“抗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（于）秦庭”的省略，“秦庭”是后置状语，应在“庭”后断开，故将G处涂黑。</a:t>
            </a:r>
            <a:endParaRPr lang="en-US" altLang="zh-CN" sz="2200" dirty="0"/>
          </a:p>
        </p:txBody>
      </p:sp>
      <p:sp>
        <p:nvSpPr>
          <p:cNvPr id="5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D5C1B741-271A-579C-704E-9DE3C496228E}"/>
              </a:ext>
            </a:extLst>
          </p:cNvPr>
          <p:cNvSpPr/>
          <p:nvPr/>
        </p:nvSpPr>
        <p:spPr>
          <a:xfrm>
            <a:off x="976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7B7E0D30-E4E0-29BF-CC9F-3B415234748A}"/>
              </a:ext>
            </a:extLst>
          </p:cNvPr>
          <p:cNvSpPr/>
          <p:nvPr/>
        </p:nvSpPr>
        <p:spPr>
          <a:xfrm>
            <a:off x="2171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A6EF4E29-209A-9CF1-6232-0FD90F99036E}"/>
              </a:ext>
            </a:extLst>
          </p:cNvPr>
          <p:cNvSpPr/>
          <p:nvPr/>
        </p:nvSpPr>
        <p:spPr>
          <a:xfrm>
            <a:off x="2584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F70B2B23-84DF-AB5A-08D2-0A5E7738C76F}"/>
              </a:ext>
            </a:extLst>
          </p:cNvPr>
          <p:cNvSpPr/>
          <p:nvPr/>
        </p:nvSpPr>
        <p:spPr>
          <a:xfrm>
            <a:off x="3770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A7D9059F-E47E-3DFA-80AC-E6B6F6E84A7F}"/>
              </a:ext>
            </a:extLst>
          </p:cNvPr>
          <p:cNvSpPr/>
          <p:nvPr/>
        </p:nvSpPr>
        <p:spPr>
          <a:xfrm>
            <a:off x="4218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0C2634D5-EFAC-7080-7C09-5E5307255409}"/>
              </a:ext>
            </a:extLst>
          </p:cNvPr>
          <p:cNvSpPr/>
          <p:nvPr/>
        </p:nvSpPr>
        <p:spPr>
          <a:xfrm>
            <a:off x="4865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F6E02B6A-0B43-FCB2-2746-47A628D46F2A}"/>
              </a:ext>
            </a:extLst>
          </p:cNvPr>
          <p:cNvSpPr/>
          <p:nvPr/>
        </p:nvSpPr>
        <p:spPr>
          <a:xfrm>
            <a:off x="5508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6_BD.328_1#468aa3538?sp=1&amp;pid=96e052ca3&amp;color=0,0,0&amp;vtp=1&amp;bt=1&amp;bbb=1&amp;ib=1">
            <a:extLst>
              <a:ext uri="{FF2B5EF4-FFF2-40B4-BE49-F238E27FC236}">
                <a16:creationId xmlns:a16="http://schemas.microsoft.com/office/drawing/2014/main" id="{1B3203F4-8C0B-76EC-0FBF-D345807D9DAF}"/>
              </a:ext>
            </a:extLst>
          </p:cNvPr>
          <p:cNvSpPr/>
          <p:nvPr/>
        </p:nvSpPr>
        <p:spPr>
          <a:xfrm>
            <a:off x="6205601" y="1480000"/>
            <a:ext cx="19691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0&amp;si=1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1_1#ce745b9c0?pid=96e052ca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7.下列对文中加点的词语及相关内容的解说，不正确的一项是（3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32_1#ce745b9c0.bracket?pid=96e052ca3&amp;color=0,0,0&amp;vpa=126&amp;vtp=1"/>
          <p:cNvSpPr/>
          <p:nvPr/>
        </p:nvSpPr>
        <p:spPr>
          <a:xfrm>
            <a:off x="8648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31_2#ce745b9c0.choices?pid=96e052ca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A.捭阖，文中指分化或联合，与成语“纵横捭阖”中的“捭阖”意思相同。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.壮，文中指赞许，与《苏武传》中“单于壮其节”的“壮”意思不同。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.籍，文中指凭借，与《鸿门宴》中“籍吏民，封府库”的“籍”意思相同。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.犬马，文中指玩好之物，与“愿效犬马之劳”的“犬马”意思不同。</a:t>
            </a:r>
            <a:endParaRPr lang="en-US" altLang="zh-CN" sz="2000" dirty="0"/>
          </a:p>
        </p:txBody>
      </p:sp>
      <p:sp>
        <p:nvSpPr>
          <p:cNvPr id="5" name="QC_6_AS.333_1#ce745b9c0?vop=1&amp;pid=96e052ca3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本题考查理解常见文言实词在文中的含义的能力。C项，“意思相同”错误。“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籍吏民，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封府库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”的“籍”是“造册登记”的意思，与本文意思不同。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1&amp;si=1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34_1#81634dd8b?pid=96e052ca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8.下列对原文有关内容的概述，不正确的一项是（3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35_1#81634dd8b.bracket?pid=96e052ca3&amp;color=0,0,0&amp;vpa=127&amp;vtp=1"/>
          <p:cNvSpPr/>
          <p:nvPr/>
        </p:nvSpPr>
        <p:spPr>
          <a:xfrm>
            <a:off x="7124764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34_2#81634dd8b.choices?pid=96e052ca3&amp;color=0,0,0&amp;vtp=1&amp;bbb=1&amp;hb=1"/>
          <p:cNvSpPr/>
          <p:nvPr/>
        </p:nvSpPr>
        <p:spPr>
          <a:xfrm>
            <a:off x="722376" y="1436497"/>
            <a:ext cx="10753344" cy="3180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A.杨时认为秦国凭借历代祖先累积的资本，有侵吞天下之心，这与《过秦论》中贾谊的看法不一致。</a:t>
            </a:r>
            <a:endParaRPr lang="en-US" altLang="zh-CN" sz="2000" spc="-5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.杨时认为蔺相如面对强横的秦国，凭借三寸不烂之舌，能够全身而退，完璧归赵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，这是值得肯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.杨时认为秦赵两国实力不对等，具有强弱之分，而蔺相如展示出必死之心，做到了不失义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伤勇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.本文是论说文，杨时在读了《蔺相如传》后有感而发，基于秦赵交锋的史实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，辩证地评价蔺相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如的功过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C_6_AS.336_1#81634dd8b?vop=1&amp;pid=96e052ca3&amp;color=0,0,0&amp;vtp=1&amp;bbb=1&amp;hb=1"/>
          <p:cNvSpPr/>
          <p:nvPr/>
        </p:nvSpPr>
        <p:spPr>
          <a:xfrm>
            <a:off x="722376" y="4691761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本题考查归纳内容要点，概括中心意思的能力。A项，“这与《过秦论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》中贾谊的看法不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”错误。由贾谊《过秦论》中“秦孝公据崤函之固，拥雍州之地，君臣固守以窥周室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卷天下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，包举宇内，囊括四海之意，并吞八荒之心”可知，两人看法一致。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2&amp;si=1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37_1#26cc7a379?pid=96e052ca3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9.把文中画横线的句子翻译成现代汉语。（8分）</a:t>
            </a:r>
            <a:endParaRPr lang="en-US" altLang="zh-CN" sz="2000" dirty="0"/>
          </a:p>
        </p:txBody>
      </p:sp>
      <p:sp>
        <p:nvSpPr>
          <p:cNvPr id="3" name="QB_7_BD.338_1#91aa2051b?sp=1&amp;pid=26cc7a379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（1）游谈之士出于其间，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各挟术以干时君。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000" dirty="0"/>
          </a:p>
        </p:txBody>
      </p:sp>
      <p:sp>
        <p:nvSpPr>
          <p:cNvPr id="5" name="QB_7_AN.339_1#91aa2051b.blank?pid=26cc7a379&amp;color=0,0,0&amp;vpa=128&amp;vtp=1&amp;bbb=1&amp;hb=1"/>
          <p:cNvSpPr/>
          <p:nvPr/>
        </p:nvSpPr>
        <p:spPr>
          <a:xfrm>
            <a:off x="722376" y="1854269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纵横家在这时出现，各自带着术法来向各国君王请见。（译出大意给1分；状语后置句、“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挟”、 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干”三处，每译对一处给1分）</a:t>
            </a:r>
            <a:endParaRPr lang="en-US" altLang="zh-CN" sz="2000" dirty="0"/>
          </a:p>
        </p:txBody>
      </p:sp>
      <p:sp>
        <p:nvSpPr>
          <p:cNvPr id="6" name="QB_7_AS.340_1#91aa2051b?vop=1&amp;pid=26cc7a379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出于其间：状语后置句，正常语序为“于其间出”。挟：带着。干：对人有所求而请见。</a:t>
            </a:r>
            <a:endParaRPr lang="en-US" altLang="zh-CN" sz="2200" dirty="0"/>
          </a:p>
        </p:txBody>
      </p:sp>
      <p:sp>
        <p:nvSpPr>
          <p:cNvPr id="7" name="QB_7_BD.341_1#6b3b56568?sp=1&amp;pid=26cc7a379&amp;color=0,0,0&amp;vtp=1&amp;bbb=1"/>
          <p:cNvSpPr/>
          <p:nvPr/>
        </p:nvSpPr>
        <p:spPr>
          <a:xfrm>
            <a:off x="722376" y="3232663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（2）赵之君臣计议，非有亲秦之心，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特迫其威强耳。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  <a:endParaRPr lang="en-US" altLang="zh-CN" sz="2000" dirty="0"/>
          </a:p>
        </p:txBody>
      </p:sp>
      <p:sp>
        <p:nvSpPr>
          <p:cNvPr id="9" name="QB_7_AN.342_1#6b3b56568.blank?pid=26cc7a379&amp;color=0,0,0&amp;vpa=129&amp;vtp=1&amp;bbb=1&amp;hb=1"/>
          <p:cNvSpPr/>
          <p:nvPr/>
        </p:nvSpPr>
        <p:spPr>
          <a:xfrm>
            <a:off x="722376" y="3651763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赵国君臣商议对策，（赵国）并没有亲附秦国的想法，只是迫于秦国威势强大罢了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。（译出大意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给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1分；“亲”“特”“威强”三处，每译对一处给1分）</a:t>
            </a:r>
            <a:endParaRPr lang="en-US" altLang="zh-CN" sz="2000" dirty="0"/>
          </a:p>
        </p:txBody>
      </p:sp>
      <p:sp>
        <p:nvSpPr>
          <p:cNvPr id="10" name="QB_7_AS.343_1#6b3b56568?vop=1&amp;pid=26cc7a379&amp;color=0,0,0&amp;vtp=1&amp;bbb=1"/>
          <p:cNvSpPr/>
          <p:nvPr/>
        </p:nvSpPr>
        <p:spPr>
          <a:xfrm>
            <a:off x="722376" y="45699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亲：亲附。特：仅、只、不过。威强：威势强大。</a:t>
            </a:r>
            <a:endParaRPr lang="en-US" altLang="zh-CN" sz="2200" dirty="0"/>
          </a:p>
        </p:txBody>
      </p:sp>
      <p:sp>
        <p:nvSpPr>
          <p:cNvPr id="11" name="QO_6_AS.344_1#26cc7a379?vop=1&amp;pid=96e052ca3&amp;color=0,0,0&amp;vtp=1&amp;bbb=1"/>
          <p:cNvSpPr/>
          <p:nvPr/>
        </p:nvSpPr>
        <p:spPr>
          <a:xfrm>
            <a:off x="722376" y="50539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3&amp;si=1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1_1#523b40123?sp=1&amp;pid=96e052ca3&amp;color=0,0,0&amp;vtp=1&amp;bt=1&amp;bbb=1"/>
          <p:cNvSpPr/>
          <p:nvPr/>
        </p:nvSpPr>
        <p:spPr>
          <a:xfrm>
            <a:off x="722376" y="972000"/>
            <a:ext cx="10753344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10.杨时认为蔺相如正是“孔子所谓暴虎凭河、死而无悔者”，请结合文本说明理由。（5分）</a:t>
            </a:r>
            <a:endParaRPr lang="en-US" altLang="zh-CN" sz="2000" dirty="0"/>
          </a:p>
        </p:txBody>
      </p:sp>
      <p:sp>
        <p:nvSpPr>
          <p:cNvPr id="3" name="QB_6_BD.371_2#523b40123?sp=1&amp;pid=96e052ca3&amp;color=0,0,0&amp;vtp=1&amp;bbb=1&amp;hb=1&amp;hltap=1"/>
          <p:cNvSpPr/>
          <p:nvPr/>
        </p:nvSpPr>
        <p:spPr>
          <a:xfrm>
            <a:off x="722376" y="1412563"/>
            <a:ext cx="10753344" cy="125571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5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</a:t>
            </a:r>
            <a:endParaRPr lang="en-US" altLang="zh-CN" sz="20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4" name="QB_6_AS.373_1#523b40123?vop=1&amp;pid=96e052ca3&amp;color=0,0,0&amp;vtp=1&amp;bbb=1&amp;hb=1"/>
          <p:cNvSpPr/>
          <p:nvPr/>
        </p:nvSpPr>
        <p:spPr>
          <a:xfrm>
            <a:off x="722376" y="2782449"/>
            <a:ext cx="10753344" cy="35010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本题考查筛选并概括文中信息的能力。解答本题，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需先明确作者对蔺相如的评价与态度，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暴虎凭河”指的是徒手打虎、无舟渡河，比喻有勇无谋，冒险蛮干。根据文中“身之存亡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，非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特一璧之重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；而社稷安危之机，亦不在夫璧之存亡也”“不三数年，赵卒有覆军陷城之厄者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，徒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以璧为之祟也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。然则全璧归赵何益哉？”等内容可知，杨时对蔺相如“完璧归赵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”的行为持质疑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；由文中“至于渑池之会，则其危又甚矣”“挟万乘之君蹈危事，非得计也”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等内容可知，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杨时对蔺相如渑池之会上的表现持一定的批评态度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。两次事件中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，蔺相如的行为都可能给赵国带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来覆灭的危机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。由文中“方赵王之西也，廉颇约以一月不返则立太子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挟万乘之君蹈危事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，非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得计也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”等内容可知，渑池之会时，蔺相如没有万全之策便带君王做危险的事，失智者之虑。</a:t>
            </a:r>
            <a:endParaRPr lang="en-US" altLang="zh-CN" sz="2200" dirty="0"/>
          </a:p>
        </p:txBody>
      </p:sp>
      <p:sp>
        <p:nvSpPr>
          <p:cNvPr id="5" name="QB_6_AN.372_1#523b40123?sp=1&amp;pid=96e052ca3&amp;color=0,0,0&amp;vtp=1&amp;bbb=1&amp;hb=1&amp;hla=1">
            <a:extLst>
              <a:ext uri="{FF2B5EF4-FFF2-40B4-BE49-F238E27FC236}">
                <a16:creationId xmlns:a16="http://schemas.microsoft.com/office/drawing/2014/main" id="{8200A913-6BB7-A6BB-9C6B-97F859A7420F}"/>
              </a:ext>
            </a:extLst>
          </p:cNvPr>
          <p:cNvSpPr/>
          <p:nvPr/>
        </p:nvSpPr>
        <p:spPr>
          <a:xfrm>
            <a:off x="722376" y="1387163"/>
            <a:ext cx="10753344" cy="12181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蔺相如出使秦国时欲捧璧撞柱，渑池之会时欲以颈血溅之，这是危险的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，可能使赵国陷入覆灭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。（3分）②渑池之会时仅以限期不返则立太子为约，蔺相如没有万全之策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，就带君王做危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险的事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，失智者之虑。（2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4&amp;si=1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46_2#523b40123?vop=1&amp;pid=96e052ca3&amp;color=0,0,0&amp;mp=1&amp;vtp=1&amp;bt=1&amp;bbb=1&amp;hb=1"/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周室末年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，天下分裂为战国，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纵横家在这时出现，各自带着术法来向各国君王请见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，观察君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王喜怒悲惧的神色从而分化或拉拢他们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，求取名利，本来就不值一提。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《蔺相如传》，不曾不赞许他的为人，却惋惜他像纵横家那样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。秦国凭借历代祖先累积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的资本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，放纵虎狼一般的残暴行径，攫取吞并天下，有并吞诸侯的野心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，并不能够与他在礼义上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接近来谈论是非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。蔺相如凭借口才，进入危险不可预测的秦国，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最终能够带着完整的和氏璧回来，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也是值得赞许的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！然而正当蔺相如手里拿着和氏璧斜视着石柱，来显示他的必死之心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，大概也就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像老虎磨着牙齿了吧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。死亡并非困难，死亡却不能失去道义、不能损失勇武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，这是君子感到困难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的事情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。况且秦赵两国的实力不对等，是一强一弱两个国家。自身的存亡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，不仅是一块和氏璧的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；而国家安危的关键，也不在于和氏璧的保全或失去。那么赵国有和氏璧，保全可以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，失去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也可以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。当初，蔺相如捧着和氏璧进入秦国，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赵国君臣商议对策，（赵国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）并没有亲附秦国的想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46_2#523b40123?vop=1&amp;pid=96e052ca3&amp;color=0,0,0&amp;mp=1&amp;vtp=1&amp;bt=1&amp;bbb=1&amp;hb=1">
            <a:extLst>
              <a:ext uri="{FF2B5EF4-FFF2-40B4-BE49-F238E27FC236}">
                <a16:creationId xmlns:a16="http://schemas.microsoft.com/office/drawing/2014/main" id="{053CFD40-00E1-FC09-6492-8BA94AB2339F}"/>
              </a:ext>
            </a:extLst>
          </p:cNvPr>
          <p:cNvSpPr/>
          <p:nvPr/>
        </p:nvSpPr>
        <p:spPr>
          <a:xfrm>
            <a:off x="722376" y="972000"/>
            <a:ext cx="10753344" cy="5390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，只是迫于秦国威势强大罢了。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用小国去侍奉大国，古代有的人用皮币、玩好之物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、珠玉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去侍奉大国）却不能免祸，竟到了放弃国家而逃亡的地步，何况一块和氏璧呢？即使（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将它）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交付给秦国也是可以的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蔺相如不提出这一建议，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却以孤身一人出使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，逞螳螂发怒的威势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，在秦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庭之上举起胳膊，对抗阻挡车轮前进的趋势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形势危急好像一根头发系着千钧重的东西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，难道不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危险吗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？正当那时，假使秦国知道赵国的和氏璧最终不能得到，那么想侥幸不死就很难了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。如果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，那么哪里还能够做到不失去道义、不损失勇武呢？不过数年，赵国最终有全军覆灭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、城池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陷落的灾难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，只是因为和氏璧带来的祸害呀。那么保全和氏璧归还赵国有什么好处吗？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至于渑池之会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，那么他的危险又更大了。当时赵王到西方，廉颇约定（赵王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）一个月不返回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就拥立太子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，来断绝秦国的希望，那么这次出行也没有万全之计，即使不去也可以。传说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：“聪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明人能深谋远虑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，正义的人能行动果断，仁德的人能保住国家，然后可以（出国与人）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会盟。”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三者缺一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，就是危险的事情。带着大国之君做危险的事，并非恰当的策略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。蔺相如作为赵国的卿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，他的智谋勇武不能使赵国贵重，不能使秦国不敢喘息，却想把自己的颈血溅到秦王身上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道是孔子所说的徒手打虎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、无舟渡河，死了也不会后悔的人吗？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4998052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5&amp;si=1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347_1#96e052ca3?vop=1&amp;pid=f6cc6a9a3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【文本助读】</a:t>
            </a:r>
            <a:endParaRPr lang="en-US" altLang="zh-CN" sz="2000" dirty="0"/>
          </a:p>
        </p:txBody>
      </p:sp>
      <p:pic>
        <p:nvPicPr>
          <p:cNvPr id="3" name="QM_5_EX.347_2#96e052ca3?vop=1&amp;pid=f6cc6a9a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1513528"/>
            <a:ext cx="7086600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6&amp;si=1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2ca639c0f?pid=d49db3f08&amp;color=0,0,0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2ca639c0f?pid=d49db3f08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20分钟</a:t>
            </a:r>
            <a:endParaRPr lang="en-US" altLang="zh-CN" sz="100" dirty="0"/>
          </a:p>
        </p:txBody>
      </p:sp>
      <p:pic>
        <p:nvPicPr>
          <p:cNvPr id="4" name="P_4_BD#2ca639c0f?pid=d49db3f08&amp;color=0,0,0&amp;tib=255,255,255&amp;iip=3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4_BD#3e01a3601?sp=1&amp;pid=d49db3f08&amp;color=0,0,0&amp;vtp=1&amp;bbb=1"/>
          <p:cNvSpPr/>
          <p:nvPr/>
        </p:nvSpPr>
        <p:spPr>
          <a:xfrm>
            <a:off x="722376" y="1428883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三、阅读下面的文言文，完成11～15题。（22分）</a:t>
            </a:r>
            <a:endParaRPr lang="en-US" altLang="zh-CN" sz="2200" dirty="0"/>
          </a:p>
        </p:txBody>
      </p:sp>
      <p:sp>
        <p:nvSpPr>
          <p:cNvPr id="6" name="QM_5_BD.348_1#e043698c2?sp=1&amp;pid=3e01a3601&amp;color=0,0,0&amp;vtp=1&amp;bbb=1&amp;hb=1"/>
          <p:cNvSpPr/>
          <p:nvPr/>
        </p:nvSpPr>
        <p:spPr>
          <a:xfrm>
            <a:off x="722376" y="192069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太宗以英武定天下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然其天姿仁恕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初即位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有劝以威刑肃天下者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魏征以为不可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因为上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言王政本于仁恩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所以爱民厚俗之意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太宗欣然纳之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遂以宽仁治天下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而于刑法尤慎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天下断死罪二十九人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六年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亲录囚徒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闵死罪者三百九十人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纵之还家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期以明年秋即刑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期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囚皆诣朝堂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无后者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太宗嘉其诚信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悉原之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然尝谓群臣曰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吾闻语曰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一岁再赦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人喑哑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’。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吾有天下未尝数赦者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不欲诱民于幸免也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自房玄龄等更定律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讫太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宗世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用之无所变改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节选自《新唐书·刑法志》）</a:t>
            </a:r>
            <a:endParaRPr lang="en-US" altLang="zh-CN" sz="2000" dirty="0"/>
          </a:p>
        </p:txBody>
      </p:sp>
      <p:sp>
        <p:nvSpPr>
          <p:cNvPr id="7" name="QM_5_BD.348_1#e043698c2?sp=1&amp;pid=3e01a3601&amp;color=0,0,0&amp;vtp=1&amp;bbb=1&amp;hb=1&amp;zzd= 5">
            <a:extLst>
              <a:ext uri="{FF2B5EF4-FFF2-40B4-BE49-F238E27FC236}">
                <a16:creationId xmlns:a16="http://schemas.microsoft.com/office/drawing/2014/main" id="{21A7DA90-B0DF-968C-FB90-9A1CE408CB75}"/>
              </a:ext>
            </a:extLst>
          </p:cNvPr>
          <p:cNvSpPr/>
          <p:nvPr/>
        </p:nvSpPr>
        <p:spPr>
          <a:xfrm>
            <a:off x="4386358" y="37748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5_BD.348_1#e043698c2?sp=1&amp;pid=3e01a3601&amp;color=0,0,0&amp;vtp=1&amp;bbb=1&amp;hb=1&amp;zzd= 5">
            <a:extLst>
              <a:ext uri="{FF2B5EF4-FFF2-40B4-BE49-F238E27FC236}">
                <a16:creationId xmlns:a16="http://schemas.microsoft.com/office/drawing/2014/main" id="{620253E8-0C1A-6383-5309-6624387AE9B0}"/>
              </a:ext>
            </a:extLst>
          </p:cNvPr>
          <p:cNvSpPr/>
          <p:nvPr/>
        </p:nvSpPr>
        <p:spPr>
          <a:xfrm>
            <a:off x="4640358" y="37748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5_BD.348_1#e043698c2?sp=1&amp;pid=3e01a3601&amp;color=0,0,0&amp;vtp=1&amp;bbb=1&amp;hb=1&amp;zzd= 5">
            <a:extLst>
              <a:ext uri="{FF2B5EF4-FFF2-40B4-BE49-F238E27FC236}">
                <a16:creationId xmlns:a16="http://schemas.microsoft.com/office/drawing/2014/main" id="{0929913D-2189-D596-5C08-52CA394082BC}"/>
              </a:ext>
            </a:extLst>
          </p:cNvPr>
          <p:cNvSpPr/>
          <p:nvPr/>
        </p:nvSpPr>
        <p:spPr>
          <a:xfrm>
            <a:off x="4894358" y="37748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6_1#eb50ca2df?pid=7faa1218e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7.下列对课文中相关古代文化知识的解说，不正确的一项是（3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7_1#eb50ca2df.bracket?pid=7faa1218e&amp;color=0,0,0&amp;vpa=27&amp;vtp=1"/>
          <p:cNvSpPr/>
          <p:nvPr/>
        </p:nvSpPr>
        <p:spPr>
          <a:xfrm>
            <a:off x="8382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56_2#eb50ca2df.choices?pid=7faa1218e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A.左徒，战国时期楚国的官名。主要职责是参与议论国事，发布号令，对外接待宾客。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.“齐与楚从亲”中“从”指“合纵”“合众弱以攻一强”，即诸侯联合抗秦的同盟。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.迁，调动官职，一般指升官。“左迁”为贬官，降职。在“顷襄王怒而迁之”中意为放逐。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.令尹，春秋战国时楚国设置的官职，执掌军政大权，地位仅次于左徒。</a:t>
            </a:r>
            <a:endParaRPr lang="en-US" altLang="zh-CN" sz="2000" dirty="0"/>
          </a:p>
        </p:txBody>
      </p:sp>
      <p:sp>
        <p:nvSpPr>
          <p:cNvPr id="5" name="QC_4_AS.58_1#eb50ca2df?vop=1&amp;pid=7faa1218e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本题考查了解并掌握常见的古代文化知识的能力。D项，“地位仅次于左徒”错误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。令尹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是春秋战国时楚国最高官职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7&amp;si=1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48_2#e043698c2?sp=1&amp;pid=3e01a3601&amp;color=0,0,0&amp;vtp=1&amp;bt=1&amp;bbb=1&amp;hb=1"/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信义行于君子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而刑戮施于小人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刑入于死者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乃罪大恶极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此又小人之尤甚者也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宁以义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不苟幸生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而视死如归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此又君子之尤难者也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方唐太宗之六年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录大辟囚三百余人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纵使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约其自归以就死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是以君子之难能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期小人之尤者以必能也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其囚及期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而卒自归无后者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是君子之所难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而小人之所易也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此岂近于人情哉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罪大恶极诚小人矣及施恩德以临之可使变而为君子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盖恩德入人之深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而移人之速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有如是者矣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太宗之为此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所以求此名也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然安知夫纵之去也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不意其必来以冀免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又安知夫被纵而去也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不意其自归而必获免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所以复来乎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夫意其必来而纵之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是上贼下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之情也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意其必免而复来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是下贼上之心也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吾见上下交相贼以成此名也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乌有所谓施恩德与夫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知信义者哉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太宗施德于天下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于兹六年矣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不能使小人不为极恶大罪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而一日之恩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使视死如归而存信义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此又不通之论也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3" name="QM_5_BD.348_2#e043698c2?sp=1&amp;pid=3e01a3601&amp;color=0,0,0&amp;vtp=1&amp;bt=1&amp;bbb=1&amp;hb=1&amp;zzd= 4">
            <a:extLst>
              <a:ext uri="{FF2B5EF4-FFF2-40B4-BE49-F238E27FC236}">
                <a16:creationId xmlns:a16="http://schemas.microsoft.com/office/drawing/2014/main" id="{6EE28DE5-BF2E-51CA-0ACB-13EEFEE4630C}"/>
              </a:ext>
            </a:extLst>
          </p:cNvPr>
          <p:cNvSpPr/>
          <p:nvPr/>
        </p:nvSpPr>
        <p:spPr>
          <a:xfrm>
            <a:off x="1592358" y="236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5_BD.348_2#e043698c2?sp=1&amp;pid=3e01a3601&amp;color=0,0,0&amp;vtp=1&amp;bt=1&amp;bbb=1&amp;hb=1&amp;zzd= 10">
            <a:extLst>
              <a:ext uri="{FF2B5EF4-FFF2-40B4-BE49-F238E27FC236}">
                <a16:creationId xmlns:a16="http://schemas.microsoft.com/office/drawing/2014/main" id="{902F3B78-CDEF-0F75-92E0-A04757142A61}"/>
              </a:ext>
            </a:extLst>
          </p:cNvPr>
          <p:cNvSpPr/>
          <p:nvPr/>
        </p:nvSpPr>
        <p:spPr>
          <a:xfrm>
            <a:off x="10990358" y="4667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5_BD.348_2#e043698c2?sp=1&amp;pid=3e01a3601&amp;color=0,0,0&amp;vtp=1&amp;bt=1&amp;bbb=1&amp;hb=1&amp;zzd= 11">
            <a:extLst>
              <a:ext uri="{FF2B5EF4-FFF2-40B4-BE49-F238E27FC236}">
                <a16:creationId xmlns:a16="http://schemas.microsoft.com/office/drawing/2014/main" id="{888DCD2C-4183-E4A1-36FD-C348461186B4}"/>
              </a:ext>
            </a:extLst>
          </p:cNvPr>
          <p:cNvSpPr/>
          <p:nvPr/>
        </p:nvSpPr>
        <p:spPr>
          <a:xfrm>
            <a:off x="9212358" y="5124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48_2#e043698c2?sp=1&amp;pid=3e01a3601&amp;color=0,0,0&amp;vtp=1&amp;bt=1&amp;bbb=1&amp;hb=1">
            <a:extLst>
              <a:ext uri="{FF2B5EF4-FFF2-40B4-BE49-F238E27FC236}">
                <a16:creationId xmlns:a16="http://schemas.microsoft.com/office/drawing/2014/main" id="{CCDA7EF4-F180-F080-D1B1-0C4A5E91CD7D}"/>
              </a:ext>
            </a:extLst>
          </p:cNvPr>
          <p:cNvSpPr/>
          <p:nvPr/>
        </p:nvSpPr>
        <p:spPr>
          <a:xfrm>
            <a:off x="722376" y="972000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然则何为而可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纵而来归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杀之无赦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而又纵之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而又来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则可知为恩德之致尔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必无之事也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若夫纵而来归而赦之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可偶一为之尔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若屡为之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则杀人者皆不死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是可为天下之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常法乎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不可为常者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其圣人之法乎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是以尧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舜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三王之治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必本于人情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不立异以为高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逆情以干誉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节选自欧阳修《纵囚论》）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431210740"/>
      </p:ext>
    </p:extLst>
  </p:cSld>
  <p:clrMapOvr>
    <a:masterClrMapping/>
  </p:clrMapOvr>
  <p:transition>
    <p:fade/>
  </p:transition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8&amp;si=1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49_1#aa6c4ea83?sp=1&amp;pid=e043698c2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11.材料二画波浪线的部分有三处需要断句，请将下面相应位置的答案标号涂黑。（3分）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罪大恶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小人矣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及施恩德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以临之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而为君子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6_AN.350_1#aa6c4ea83?vop=1&amp;pid=e043698c2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BDF</a:t>
            </a:r>
            <a:endParaRPr lang="en-US" altLang="zh-CN" sz="2000" dirty="0"/>
          </a:p>
        </p:txBody>
      </p:sp>
      <p:sp>
        <p:nvSpPr>
          <p:cNvPr id="4" name="QO_6_AS.351_1#aa6c4ea83?vop=1&amp;pid=e043698c2&amp;color=0,0,0&amp;vtp=1&amp;bbb=1&amp;hb=1"/>
          <p:cNvSpPr/>
          <p:nvPr/>
        </p:nvSpPr>
        <p:spPr>
          <a:xfrm>
            <a:off x="722376" y="2379795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本题考查文言文断句的能力。“恶极”与“罪大”结构相同，为并列成分，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在此处作主语，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为强调主语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，应在主语后停顿，故将B处涂黑。“小人”是句子的宾语，与“诚”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不能断开；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矣”，句末语气词，应在其后断开，故将D处涂黑。“临之”是“施恩德”的目的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，中间不能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断开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；“可使”后省略兼语“小人”，与“变而为君子”语义关联紧密，应在“可”前断开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F处涂黑。</a:t>
            </a:r>
            <a:endParaRPr lang="en-US" altLang="zh-CN" sz="2200" dirty="0"/>
          </a:p>
        </p:txBody>
      </p:sp>
      <p:sp>
        <p:nvSpPr>
          <p:cNvPr id="5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1BA6C921-A39A-966A-C505-DFD99FD67F37}"/>
              </a:ext>
            </a:extLst>
          </p:cNvPr>
          <p:cNvSpPr/>
          <p:nvPr/>
        </p:nvSpPr>
        <p:spPr>
          <a:xfrm>
            <a:off x="1484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1A4114CB-13CB-15B7-A90B-E823A83F752A}"/>
              </a:ext>
            </a:extLst>
          </p:cNvPr>
          <p:cNvSpPr/>
          <p:nvPr/>
        </p:nvSpPr>
        <p:spPr>
          <a:xfrm>
            <a:off x="1917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09F558FB-F39C-06B3-C2E4-8F9BFE979A4F}"/>
              </a:ext>
            </a:extLst>
          </p:cNvPr>
          <p:cNvSpPr/>
          <p:nvPr/>
        </p:nvSpPr>
        <p:spPr>
          <a:xfrm>
            <a:off x="2330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5BC8F2B2-24F0-064B-7226-6A08D92BE9E0}"/>
              </a:ext>
            </a:extLst>
          </p:cNvPr>
          <p:cNvSpPr/>
          <p:nvPr/>
        </p:nvSpPr>
        <p:spPr>
          <a:xfrm>
            <a:off x="3262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DC2470BD-54C1-D55A-717C-1E8EF267ED99}"/>
              </a:ext>
            </a:extLst>
          </p:cNvPr>
          <p:cNvSpPr/>
          <p:nvPr/>
        </p:nvSpPr>
        <p:spPr>
          <a:xfrm>
            <a:off x="4472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594BB217-4157-0D8E-0004-4478C8C23F57}"/>
              </a:ext>
            </a:extLst>
          </p:cNvPr>
          <p:cNvSpPr/>
          <p:nvPr/>
        </p:nvSpPr>
        <p:spPr>
          <a:xfrm>
            <a:off x="5373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CAE7191D-8CBA-9133-2767-3F2A0F0BD22E}"/>
              </a:ext>
            </a:extLst>
          </p:cNvPr>
          <p:cNvSpPr/>
          <p:nvPr/>
        </p:nvSpPr>
        <p:spPr>
          <a:xfrm>
            <a:off x="6016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6_BD.349_1#aa6c4ea83?sp=1&amp;pid=e043698c2&amp;color=0,0,0&amp;vtp=1&amp;bt=1&amp;bbb=1&amp;ib=1">
            <a:extLst>
              <a:ext uri="{FF2B5EF4-FFF2-40B4-BE49-F238E27FC236}">
                <a16:creationId xmlns:a16="http://schemas.microsoft.com/office/drawing/2014/main" id="{4604047E-BB60-8269-08F7-1F129B9391A6}"/>
              </a:ext>
            </a:extLst>
          </p:cNvPr>
          <p:cNvSpPr/>
          <p:nvPr/>
        </p:nvSpPr>
        <p:spPr>
          <a:xfrm>
            <a:off x="6459601" y="1480000"/>
            <a:ext cx="19691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9&amp;si=1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2_1#3088b7971?pid=e043698c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12.下列对材料中加点的词语及相关内容的解说，不正确的一项是（3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53_1#3088b7971.bracket?pid=e043698c2&amp;color=0,0,0&amp;vpa=130&amp;vtp=1"/>
          <p:cNvSpPr/>
          <p:nvPr/>
        </p:nvSpPr>
        <p:spPr>
          <a:xfrm>
            <a:off x="905198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52_2#3088b7971.choices?pid=e043698c2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A.录囚徒，皇帝或上级司法机关讯察复核囚徒的罪状，以平反冤案、疏理滞狱。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.苟，苟且，与《谏太宗十思疏》中“终苟免而不怀仁”中的“苟”意思相同。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.贼，伤害，与《人皆有不忍人之心》中“贼其君者也”的“贼”意思相同。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.乌，文中作疑问词，何，哪里，与成语“乌合之众”中的“乌”意思不同。</a:t>
            </a:r>
            <a:endParaRPr lang="en-US" altLang="zh-CN" sz="2000" dirty="0"/>
          </a:p>
        </p:txBody>
      </p:sp>
      <p:sp>
        <p:nvSpPr>
          <p:cNvPr id="5" name="QC_6_AS.354_1#3088b7971?vop=1&amp;pid=e043698c2&amp;color=0,0,0&amp;vtp=1&amp;bbb=1&amp;hb=1"/>
          <p:cNvSpPr/>
          <p:nvPr/>
        </p:nvSpPr>
        <p:spPr>
          <a:xfrm>
            <a:off x="722376" y="3320161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本题考查理解常见文言实词在文中的含义，了解并掌握常见的古代文化知识的能力。C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贼，伤害”“意思相同”错误。“是上贼下之情也”中的“贼”指窥察、窥测，“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贼其君者也”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“贼”指伤害，二者意思不同。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0&amp;si=1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5_1#78e4741f5?pid=e043698c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13.下列对材料有关内容的概述，不正确的一项是（3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56_1#78e4741f5.bracket?pid=e043698c2&amp;color=0,0,0&amp;vpa=131&amp;vtp=1"/>
          <p:cNvSpPr/>
          <p:nvPr/>
        </p:nvSpPr>
        <p:spPr>
          <a:xfrm>
            <a:off x="727398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355_2#78e4741f5.choices?pid=e043698c2&amp;color=0,0,0&amp;vtp=1&amp;bbb=1&amp;hb=1"/>
          <p:cNvSpPr/>
          <p:nvPr/>
        </p:nvSpPr>
        <p:spPr>
          <a:xfrm>
            <a:off x="722376" y="1436497"/>
            <a:ext cx="10753344" cy="3637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A.唐太宗认同魏征的王政理念，宽厚仁慈，使用刑罚格外慎重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，因此出现了贞观四年极少人被判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处死刑和贞观六年纵囚返家的佳话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.视死如归是连恪守信义的君子都难以做到的，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但那些被判处死刑的小人却轻而易举地做到了，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欧阳修认为这种情况是不合人情的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.欧阳修认为，虽然太宗施政六年没能使恶人不犯重罪，但纵囚之举却感化了他们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，使他们重拾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，此举体现了太宗施恩德的成效。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.对于纵而复归的囚犯，偶尔赦免一次可以彰显皇帝的恩德，但如果多次这样做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，就会使杀人犯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得不到应有的惩罚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，这不能成为常法。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1&amp;si=1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57_1#78e4741f5?vop=1&amp;pid=e043698c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本题考查归纳内容要点，概括中心意思的能力。C项，“但纵囚之举却感化了他们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们重拾信义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，此举体现了太宗施恩德的成效”错误。根据材料二中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“吾见上下交相贼以成此名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此又不通之论也”可知，欧阳修认为太宗和恶人的举动都是为了“成此名”，并不是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“施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恩德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”“知信义”。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2&amp;si=1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8_1#a4ea700df?pid=e043698c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14.把材料中画横线的句子翻译成现代汉语。（8分）</a:t>
            </a:r>
            <a:endParaRPr lang="en-US" altLang="zh-CN" sz="2000" dirty="0"/>
          </a:p>
        </p:txBody>
      </p:sp>
      <p:sp>
        <p:nvSpPr>
          <p:cNvPr id="3" name="QB_7_BD.359_1#d6496ab71?sp=1&amp;pid=a4ea700df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（1）及期，囚皆诣朝堂，无后者，太宗嘉其诚信，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悉原之。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</a:t>
            </a:r>
            <a:endParaRPr lang="en-US" altLang="zh-CN" sz="2000" dirty="0"/>
          </a:p>
        </p:txBody>
      </p:sp>
      <p:sp>
        <p:nvSpPr>
          <p:cNvPr id="5" name="QB_7_AN.360_1#d6496ab71.blank?pid=a4ea700df&amp;color=0,0,0&amp;vpa=132&amp;vtp=1&amp;bbb=1&amp;hb=1"/>
          <p:cNvSpPr/>
          <p:nvPr/>
        </p:nvSpPr>
        <p:spPr>
          <a:xfrm>
            <a:off x="722376" y="1854269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到了（约定的）期限，囚犯都来到朝堂，没有晚回的，太宗赞许他们诚实守信，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全部宽恕了他们。（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译出大意给1分；“诣”“后”“原”三处，每译对一处给1分）</a:t>
            </a:r>
            <a:endParaRPr lang="en-US" altLang="zh-CN" sz="2000" dirty="0"/>
          </a:p>
        </p:txBody>
      </p:sp>
      <p:sp>
        <p:nvSpPr>
          <p:cNvPr id="6" name="QB_7_AS.361_1#d6496ab71?vop=1&amp;pid=a4ea700df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诣：到。后：晚到，晚回。原：宽恕。</a:t>
            </a:r>
            <a:endParaRPr lang="en-US" altLang="zh-CN" sz="2200" dirty="0"/>
          </a:p>
        </p:txBody>
      </p:sp>
      <p:sp>
        <p:nvSpPr>
          <p:cNvPr id="7" name="QB_7_BD.362_1#9b3aa04e7?sp=1&amp;pid=a4ea700df&amp;color=0,0,0&amp;vtp=1&amp;bbb=1"/>
          <p:cNvSpPr/>
          <p:nvPr/>
        </p:nvSpPr>
        <p:spPr>
          <a:xfrm>
            <a:off x="722376" y="3232663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（2）是以尧、舜、三王之治，必本于人情，不立异以为高，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不逆情以干誉。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  <a:endParaRPr lang="en-US" altLang="zh-CN" sz="2000" dirty="0"/>
          </a:p>
        </p:txBody>
      </p:sp>
      <p:sp>
        <p:nvSpPr>
          <p:cNvPr id="9" name="QB_7_AN.363_1#9b3aa04e7.blank?pid=a4ea700df&amp;color=0,0,0&amp;vpa=133&amp;vtp=1&amp;bbb=1&amp;hb=1"/>
          <p:cNvSpPr/>
          <p:nvPr/>
        </p:nvSpPr>
        <p:spPr>
          <a:xfrm>
            <a:off x="722376" y="3651763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因此，尧、舜、三王的治理，一定是根据人情，不标新立异来显示高明，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不悖逆人情来求取名誉。（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译出大意给1分；“是以”“本”“逆”三处，每译对一处给1分）</a:t>
            </a:r>
            <a:endParaRPr lang="en-US" altLang="zh-CN" sz="2000" dirty="0"/>
          </a:p>
        </p:txBody>
      </p:sp>
      <p:sp>
        <p:nvSpPr>
          <p:cNvPr id="10" name="QB_7_AS.364_1#9b3aa04e7?vop=1&amp;pid=a4ea700df&amp;color=0,0,0&amp;vtp=1&amp;bbb=1"/>
          <p:cNvSpPr/>
          <p:nvPr/>
        </p:nvSpPr>
        <p:spPr>
          <a:xfrm>
            <a:off x="722376" y="45699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是以：因此，所以。本：按照，根据。逆：悖逆。</a:t>
            </a:r>
            <a:endParaRPr lang="en-US" altLang="zh-CN" sz="2200" dirty="0"/>
          </a:p>
        </p:txBody>
      </p:sp>
      <p:sp>
        <p:nvSpPr>
          <p:cNvPr id="11" name="QO_6_AS.365_1#a4ea700df?vop=1&amp;pid=e043698c2&amp;color=0,0,0&amp;vtp=1&amp;bbb=1"/>
          <p:cNvSpPr/>
          <p:nvPr/>
        </p:nvSpPr>
        <p:spPr>
          <a:xfrm>
            <a:off x="722376" y="50539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3&amp;si=1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6_1#550bdc23b?sp=1&amp;pid=e043698c2&amp;color=0,0,0&amp;vtp=1&amp;bt=1&amp;bb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15.对“太宗纵囚”一事，材料一和材料二的态度是否相同？请简要说明。（5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367_1#550bdc23b.blank?pid=e043698c2&amp;color=0,0,0&amp;vpa=134&amp;vtp=1&amp;bbb=1&amp;hb=1"/>
          <p:cNvSpPr/>
          <p:nvPr/>
        </p:nvSpPr>
        <p:spPr>
          <a:xfrm>
            <a:off x="722376" y="1391100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不同。（1分）材料一持肯定态度，认为这是太宗以宽仁治天下的典型事例。（2分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）材料二持批判态度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，认为这是太宗求取美名的手段，不能成为常法。（2分）</a:t>
            </a:r>
            <a:endParaRPr lang="en-US" altLang="zh-CN" sz="2000" dirty="0"/>
          </a:p>
        </p:txBody>
      </p:sp>
      <p:sp>
        <p:nvSpPr>
          <p:cNvPr id="5" name="QB_6_AS.368_1#550bdc23b?vop=1&amp;pid=e043698c2&amp;color=0,0,0&amp;vtp=1&amp;bbb=1&amp;hb=1"/>
          <p:cNvSpPr/>
          <p:nvPr/>
        </p:nvSpPr>
        <p:spPr>
          <a:xfrm>
            <a:off x="722376" y="2379795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本题考查筛选并整合文中信息的能力。材料一，根据“然其天姿仁恕”“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太宗欣然纳之，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遂以宽仁治天下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，而于刑法尤慎”可知，这是对太宗用宽和仁厚治理天下的治国理念的称颂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纵囚”一事，表现了唐太宗的仁爱宽容。材料二，根据第3段中“是可为天下之常法乎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？不可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为常者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，其圣人之法乎？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不逆情以干誉”可知，欧阳修对于“纵囚”一事持批判态度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，认为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纵囚”不能够作为天下通行不变的法律，只是太宗用来求取美名的手段。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4&amp;si=1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68_2#550bdc23b?vop=1&amp;pid=e043698c2&amp;color=0,0,0&amp;mp=1&amp;vtp=1&amp;bt=1&amp;bbb=1&amp;hb=1"/>
          <p:cNvSpPr/>
          <p:nvPr/>
        </p:nvSpPr>
        <p:spPr>
          <a:xfrm>
            <a:off x="722376" y="972000"/>
            <a:ext cx="10753344" cy="4996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唐太宗凭借英勇神武平定天下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，但他天性仁爱宽容。刚即位时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，有人劝他用严厉的刑法整肃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，魏征认为不可以，于是向太宗上奏王道应以仁爱恩德为根本，所以要爱护百姓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、使风俗淳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厚的道理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，太宗高兴地采纳了他的谏言，于是用宽和仁厚来治理天下，在刑法方面格外慎重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观四年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，天下被判处死罪的只有二十九人。贞观六年，太宗亲自讯察囚犯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，同情犯了死罪的囚犯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三百九十人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，放他们回家，约定第二年秋天回来接受刑罚，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到了（约定的）期限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，囚犯都来到朝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，没有晚回的，太宗赞许他们诚实守信，全部宽恕了他们。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然而（太宗）曾经对群臣说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听俗语说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‘一年中两次赦免犯人，好人不再发表意见’。我拥有天下之后不曾多次赦免罪犯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不想诱导人们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（对犯法免罪）心存侥幸啊！”自从房玄龄等人修订律、令、格、式后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，整个太宗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，一直沿用没有什么变更修改。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5&amp;si=1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68_3#550bdc23b?vop=1&amp;pid=e043698c2&amp;color=0,0,0&amp;mp=1&amp;vtp=1&amp;bt=1&amp;bbb=1&amp;hb=1"/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讲诚信礼义在君子中间通行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，刑罚杀戮施加在小人身上。刑罚定成死罪，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是罪恶大到极点，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这又是小人中最恶劣的了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。宁可为了信义而死，不愿苟且侥幸活着，视死如归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，这又是君子特别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难以做到的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。当唐太宗即位第六年的时候，唐太宗讯察犯死罪的囚犯三百多人，释放（他们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他们）回家，并约定时间叫他们自己回来接受死刑。这是用君子难以做到的事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，希望最恶劣的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小人一定能做到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。那些囚犯到了期限，最终自己回来，没有一个晚回的。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这是君子难以做到的事，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小人却轻而易举地做到了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。这难道是近乎人情的吗？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有人说：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罪恶大到极点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，的确是小人了；（但是）等到对他施加恩德来统治他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，就可以使他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变成君子。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可见恩德感人之深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，改变人的性情之快，竟能达到这种程度。（我）说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：唐太宗这样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，是为了求得这种声誉啊。怎么知道放囚犯回去，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不是预料到他们一定会再回来以希望赦免，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所以才释放他们呢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？又怎么知道被释放回去的囚犯，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他们不是预料到自己回来一定能够获得赦免，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8_2#eb50ca2df?vop=1&amp;pid=7faa1218e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【知识拓展】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其他常见表示官职调动的词语</a:t>
            </a:r>
            <a:endParaRPr lang="en-US" altLang="zh-CN" sz="2000" dirty="0"/>
          </a:p>
        </p:txBody>
      </p:sp>
      <p:graphicFrame>
        <p:nvGraphicFramePr>
          <p:cNvPr id="14" name="QC_4_AS.58_3#eb50ca2df?colgroup=5,11,23&amp;vop=1&amp;pid=7faa1218e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562818"/>
              </p:ext>
            </p:extLst>
          </p:nvPr>
        </p:nvGraphicFramePr>
        <p:xfrm>
          <a:off x="722376" y="1513528"/>
          <a:ext cx="10725912" cy="2552827"/>
        </p:xfrm>
        <a:graphic>
          <a:graphicData uri="http://schemas.openxmlformats.org/drawingml/2006/table">
            <a:tbl>
              <a:tblPr/>
              <a:tblGrid>
                <a:gridCol w="149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8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6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常见词语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释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示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一般的官职调动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徙信为楚王（《汉书·韩信传》）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变换官职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调为陇西都尉（《史记·袁盎晁错列传》）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转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调动官职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再转复为太史令（《后汉书·张衡传》）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改任官职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改刑部详覆官（《宋史·王济传》）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京官外调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永和初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出为河间相（《后汉书·张衡传》）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368_3#550bdc23b?vop=1&amp;pid=e043698c2&amp;color=0,0,0&amp;mp=1&amp;vtp=1&amp;bt=1&amp;bbb=1&amp;hb=1">
            <a:extLst>
              <a:ext uri="{FF2B5EF4-FFF2-40B4-BE49-F238E27FC236}">
                <a16:creationId xmlns:a16="http://schemas.microsoft.com/office/drawing/2014/main" id="{6E662BC5-24F8-3858-FC8F-3BC53DAA9D03}"/>
              </a:ext>
            </a:extLst>
          </p:cNvPr>
          <p:cNvSpPr/>
          <p:nvPr/>
        </p:nvSpPr>
        <p:spPr>
          <a:xfrm>
            <a:off x="722376" y="972000"/>
            <a:ext cx="10753344" cy="4983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所以才再回来的呢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？料想到囚犯一定会回来才释放他们，这是上面窥测下面的隐情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；料想到上面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一定赦免他们才再回来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，这是下面窥测上面的心思。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我只见上面和下面互相窥测来成就这种声誉，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哪里有什么布施恩德和懂得信义呢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？（如果）不是这样，（那么）唐太宗向天下布施恩德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，到这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时已经六年了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，还不能使小人不做罪大恶极的事，然而一天的恩德，却能使他们视死如归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，这又是讲不通的理论啊。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既然这样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，那么怎样做才好呢？（我）说：释放后又回来的，把他们杀掉而不赦免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。以后再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释放同样的死囚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，（他们）又回来了，这样才能知道是布施恩德所造成的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。然而这是一定不会有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的事啊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。如果释放了能够回来再加以赦免，只能够偶然试一试罢了；如果屡次这样做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，那么杀人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犯就都不会死了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，这能够作为天下通行不变的法律吗？不能作为通行不变的法律，难道（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还算）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是天子制定的法律吗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因此，尧、舜、三王的治理，一定是根据人情，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不标新立异来显示高明，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不悖逆人情来求取名誉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8653640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6&amp;si=1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369_1#e043698c2?vop=1&amp;pid=3e01a360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【文本助读】</a:t>
            </a:r>
            <a:endParaRPr lang="en-US" altLang="zh-CN" sz="2000" dirty="0"/>
          </a:p>
        </p:txBody>
      </p:sp>
      <p:pic>
        <p:nvPicPr>
          <p:cNvPr id="3" name="QM_5_EX.369_3#e043698c2?htil=1&amp;vop=1&amp;pid=3e01a360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513528"/>
            <a:ext cx="5202936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5_EX.369_4#e043698c2?htil=1&amp;vop=1&amp;pid=3e01a3601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36792" y="1943296"/>
            <a:ext cx="4946904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7&amp;si=1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pid=d8b5e25a4&amp;color=0,0,0&amp;tib=255,255,255&amp;iip=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6930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018e46fc0?pid=d8b5e25a4&amp;color=0,0,0&amp;vtp=1&amp;bt=1&amp;bbb=1"/>
          <p:cNvSpPr/>
          <p:nvPr/>
        </p:nvSpPr>
        <p:spPr>
          <a:xfrm>
            <a:off x="722377" y="972000"/>
            <a:ext cx="10749631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</a:t>
            </a:r>
            <a:endParaRPr lang="en-US" altLang="zh-CN" sz="100" dirty="0"/>
          </a:p>
        </p:txBody>
      </p:sp>
      <p:pic>
        <p:nvPicPr>
          <p:cNvPr id="4" name="P_4_BD#018e46fc0?htil=1&amp;pid=d8b5e25a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29384" y="1513528"/>
            <a:ext cx="8321040" cy="468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htil=1&amp;pid=d8b5e25a4&amp;color=0,0,0&amp;tib=255,255,255&amp;vtp=1" descr="preencoded.png">
            <a:extLst>
              <a:ext uri="{FF2B5EF4-FFF2-40B4-BE49-F238E27FC236}">
                <a16:creationId xmlns:a16="http://schemas.microsoft.com/office/drawing/2014/main" id="{2C639C23-06C5-C432-FCAC-85DABFBFDCA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5264" y="972000"/>
            <a:ext cx="5678424" cy="491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395901"/>
      </p:ext>
    </p:extLst>
  </p:cSld>
  <p:clrMapOvr>
    <a:masterClrMapping/>
  </p:clrMapOvr>
  <p:transition>
    <p:fade/>
  </p:transition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htil=1&amp;pid=d8b5e25a4&amp;color=0,0,0&amp;tib=255,255,255&amp;vtp=1" descr="preencoded.png">
            <a:extLst>
              <a:ext uri="{FF2B5EF4-FFF2-40B4-BE49-F238E27FC236}">
                <a16:creationId xmlns:a16="http://schemas.microsoft.com/office/drawing/2014/main" id="{C6418864-CEE5-FC89-D930-C70D85CC1B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1528" y="972000"/>
            <a:ext cx="6025896" cy="528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566108"/>
      </p:ext>
    </p:extLst>
  </p:cSld>
  <p:clrMapOvr>
    <a:masterClrMapping/>
  </p:clrMapOvr>
  <p:transition>
    <p:fade/>
  </p:transition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htil=1&amp;pid=d8b5e25a4&amp;color=0,0,0&amp;tib=255,255,255&amp;vtp=1" descr="preencoded.png">
            <a:extLst>
              <a:ext uri="{FF2B5EF4-FFF2-40B4-BE49-F238E27FC236}">
                <a16:creationId xmlns:a16="http://schemas.microsoft.com/office/drawing/2014/main" id="{D6C3DFA5-7DF6-B940-B8EC-07DCF6FA38D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6624" y="972000"/>
            <a:ext cx="6784848" cy="490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602836"/>
      </p:ext>
    </p:extLst>
  </p:cSld>
  <p:clrMapOvr>
    <a:masterClrMapping/>
  </p:clrMapOvr>
  <p:transition>
    <p:fade/>
  </p:transition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htil=1&amp;pid=d8b5e25a4&amp;color=0,0,0&amp;tib=255,255,255&amp;vtp=1" descr="preencoded.png">
            <a:extLst>
              <a:ext uri="{FF2B5EF4-FFF2-40B4-BE49-F238E27FC236}">
                <a16:creationId xmlns:a16="http://schemas.microsoft.com/office/drawing/2014/main" id="{7ED63FA2-09B5-FDA0-FE85-3F883C06424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7048" y="972000"/>
            <a:ext cx="9144000" cy="396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215008"/>
      </p:ext>
    </p:extLst>
  </p:cSld>
  <p:clrMapOvr>
    <a:masterClrMapping/>
  </p:clrMapOvr>
  <p:transition>
    <p:fade/>
  </p:transition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htil=1&amp;pid=d8b5e25a4&amp;color=0,0,0&amp;tib=255,255,255&amp;vtp=1" descr="preencoded.png">
            <a:extLst>
              <a:ext uri="{FF2B5EF4-FFF2-40B4-BE49-F238E27FC236}">
                <a16:creationId xmlns:a16="http://schemas.microsoft.com/office/drawing/2014/main" id="{C8C5ADA3-FB57-DFCB-AE42-8E6005ED42D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2656" y="972000"/>
            <a:ext cx="6263640" cy="478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112934"/>
      </p:ext>
    </p:extLst>
  </p:cSld>
  <p:clrMapOvr>
    <a:masterClrMapping/>
  </p:clrMapOvr>
  <p:transition>
    <p:fade/>
  </p:transition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018e46fc0?htil=1&amp;pid=d8b5e25a4&amp;color=0,0,0&amp;tib=255,255,255&amp;vtp=1" descr="preencoded.png">
            <a:extLst>
              <a:ext uri="{FF2B5EF4-FFF2-40B4-BE49-F238E27FC236}">
                <a16:creationId xmlns:a16="http://schemas.microsoft.com/office/drawing/2014/main" id="{1B76D5E6-3767-A8E1-5AD8-CA73B578ACC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5304" y="972000"/>
            <a:ext cx="5047488" cy="470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018e46fc0?pid=d8b5e25a4&amp;color=0,0,0&amp;vtp=1&amp;bbb=1">
            <a:extLst>
              <a:ext uri="{FF2B5EF4-FFF2-40B4-BE49-F238E27FC236}">
                <a16:creationId xmlns:a16="http://schemas.microsoft.com/office/drawing/2014/main" id="{B1A59F3B-DEAD-B4CF-AD98-6BA818FA5A6A}"/>
              </a:ext>
            </a:extLst>
          </p:cNvPr>
          <p:cNvSpPr/>
          <p:nvPr/>
        </p:nvSpPr>
        <p:spPr>
          <a:xfrm>
            <a:off x="722376" y="58039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（节选自《汉书·食货志》）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02852796"/>
      </p:ext>
    </p:extLst>
  </p:cSld>
  <p:clrMapOvr>
    <a:masterClrMapping/>
  </p:clrMapOvr>
  <p:transition>
    <p:fade/>
  </p:transition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8&amp;si=1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18e46fc0?pid=d8b5e25a4&amp;color=0,0,0&amp;vtp=1&amp;bt=1&amp;bbb=1&amp;hb=1"/>
          <p:cNvSpPr/>
          <p:nvPr/>
        </p:nvSpPr>
        <p:spPr>
          <a:xfrm>
            <a:off x="722376" y="972000"/>
            <a:ext cx="10753344" cy="2685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推荐理由：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这是晁错上给汉文帝的奏疏，也是西汉著名的政论文。汉朝建立初期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，为改变战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乱遗留下的满目疮痍的破败局面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，统治阶级都采取了“无为而治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”，即国家不过多干预百姓从事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生产活动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。在这种情况下，商业自由发展，商人的实力不断壮大。到汉文帝时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，商人对农民的盘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剥已经严重打击了农民种田的积极性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，加上文帝为防匈奴入侵大举用兵，耗粮巨万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，国库粮食告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。对此晁错提出了“贵粟”的主张，目的是让汉文帝采取有效措施鼓励农民生产。后来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，晁错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又提出了一些鼓励农耕的补充性措施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，以促进农业生产的发展。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9_1#e28dba035?pid=7faa1218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8.指出下列句子中使用的特殊句式并翻译。（6分）</a:t>
            </a:r>
            <a:endParaRPr lang="en-US" altLang="zh-CN" sz="2000" dirty="0"/>
          </a:p>
        </p:txBody>
      </p:sp>
      <p:sp>
        <p:nvSpPr>
          <p:cNvPr id="3" name="QB_5_BD.60_1#569f6f491?sp=1&amp;pid=e28dba035&amp;color=0,0,0&amp;vtp=1&amp;bbb=1"/>
          <p:cNvSpPr/>
          <p:nvPr/>
        </p:nvSpPr>
        <p:spPr>
          <a:xfrm>
            <a:off x="722376" y="1435169"/>
            <a:ext cx="10753344" cy="4043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（1）莫不欲求忠以自为，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举贤以自佐。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（2）楚人既咎子兰以劝怀王入秦而不反也。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（3）人又谁能以身之察察，受物之汶汶者乎？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2000" dirty="0"/>
          </a:p>
        </p:txBody>
      </p:sp>
      <p:sp>
        <p:nvSpPr>
          <p:cNvPr id="5" name="QB_5_AN.61_1#569f6f491.blank?pid=e28dba035&amp;color=0,0,0&amp;vpa=28&amp;vtp=1&amp;bbb=1&amp;hb=1"/>
          <p:cNvSpPr/>
          <p:nvPr/>
        </p:nvSpPr>
        <p:spPr>
          <a:xfrm>
            <a:off x="722376" y="18542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译文：没有不想求得忠臣来帮助自己，选拔贤才来辅佐自己的。（句式1分，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译文1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000" dirty="0"/>
          </a:p>
        </p:txBody>
      </p:sp>
      <p:sp>
        <p:nvSpPr>
          <p:cNvPr id="8" name="QB_5_AN.63_1#569f6f491.blank?pid=e28dba035&amp;color=0,0,0&amp;vpa=29&amp;vtp=1&amp;bbb=1&amp;hb=1"/>
          <p:cNvSpPr/>
          <p:nvPr/>
        </p:nvSpPr>
        <p:spPr>
          <a:xfrm>
            <a:off x="722376" y="32258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译文：楚国人因为（子兰）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劝说楚怀王到秦国去却致其没有回来责怪子兰。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句式1分，译文1分）</a:t>
            </a:r>
            <a:endParaRPr lang="en-US" altLang="zh-CN" sz="2000" dirty="0"/>
          </a:p>
        </p:txBody>
      </p:sp>
      <p:sp>
        <p:nvSpPr>
          <p:cNvPr id="11" name="QB_5_AN.65_1#569f6f491.blank?pid=e28dba035&amp;color=0,0,0&amp;vpa=30&amp;vtp=1&amp;bbb=1&amp;hb=1"/>
          <p:cNvSpPr/>
          <p:nvPr/>
        </p:nvSpPr>
        <p:spPr>
          <a:xfrm>
            <a:off x="722376" y="45974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译文：作为一个人，又有谁愿意让自己洁净的身躯，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蒙受浑浊之物的玷污呢？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句式1分，译文1分）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9&amp;si=1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4e9fa57ec?pid=334970b2c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4e9fa57ec?pid=334970b2c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：2分钟</a:t>
            </a:r>
            <a:endParaRPr lang="en-US" altLang="zh-CN" sz="100" dirty="0"/>
          </a:p>
        </p:txBody>
      </p:sp>
      <p:pic>
        <p:nvPicPr>
          <p:cNvPr id="4" name="P_4_BD#4e9fa57ec?pid=334970b2c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66_1#dddbff88c?pid=334970b2c&amp;color=0,0,0&amp;vtp=1&amp;bbb=1"/>
          <p:cNvSpPr/>
          <p:nvPr/>
        </p:nvSpPr>
        <p:spPr>
          <a:xfrm>
            <a:off x="722376" y="13880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9.补写出下列句子中的空缺部分。（6分）</a:t>
            </a:r>
            <a:endParaRPr lang="en-US" altLang="zh-CN" sz="2000" dirty="0"/>
          </a:p>
        </p:txBody>
      </p:sp>
      <p:sp>
        <p:nvSpPr>
          <p:cNvPr id="6" name="QB_5_BD.67_1#226c7f724?pid=dddbff88c&amp;color=0,0,0&amp;vtp=1&amp;bbb=1"/>
          <p:cNvSpPr/>
          <p:nvPr/>
        </p:nvSpPr>
        <p:spPr>
          <a:xfrm>
            <a:off x="722376" y="1852237"/>
            <a:ext cx="10753344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（1）司马迁《屈原列传》中，屈原“怨”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的缘由是“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［山东临沂2024期末］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小刚同学在探究《离骚》主旨时，自然联想到司马迁在《屈原列传》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中评价其“言近旨远”的名句“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（3）我们读屈原的《离骚》时发现，屈原在文章中经常用美人香草作比喻，关于这点，司马迁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在《屈原列传》中给出了自己的解释：“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endParaRPr lang="en-US" altLang="zh-CN" sz="2000" dirty="0"/>
          </a:p>
        </p:txBody>
      </p:sp>
      <p:sp>
        <p:nvSpPr>
          <p:cNvPr id="7" name="QB_5_AN.68_1#226c7f724.blank?pid=dddbff88c&amp;color=0,0,0&amp;vpa=31&amp;vtp=1&amp;bbb=1"/>
          <p:cNvSpPr/>
          <p:nvPr/>
        </p:nvSpPr>
        <p:spPr>
          <a:xfrm>
            <a:off x="6723126" y="1814137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信而见疑</a:t>
            </a:r>
            <a:endParaRPr lang="en-US" altLang="zh-CN" sz="2000" dirty="0"/>
          </a:p>
        </p:txBody>
      </p:sp>
      <p:sp>
        <p:nvSpPr>
          <p:cNvPr id="8" name="QB_5_AN.69_1#226c7f724.blank?pid=dddbff88c&amp;color=0,0,0&amp;vpa=32&amp;vtp=1&amp;bbb=1"/>
          <p:cNvSpPr/>
          <p:nvPr/>
        </p:nvSpPr>
        <p:spPr>
          <a:xfrm>
            <a:off x="8247126" y="1814137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忠而被谤</a:t>
            </a:r>
            <a:endParaRPr lang="en-US" altLang="zh-CN" sz="2000" dirty="0"/>
          </a:p>
        </p:txBody>
      </p:sp>
      <p:sp>
        <p:nvSpPr>
          <p:cNvPr id="10" name="QB_5_AN.71_1#226c7f724.blank?pid=dddbff88c&amp;color=0,0,0&amp;vpa=33&amp;vtp=1&amp;bbb=1"/>
          <p:cNvSpPr/>
          <p:nvPr/>
        </p:nvSpPr>
        <p:spPr>
          <a:xfrm>
            <a:off x="4287901" y="2728537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其称文小而其指极大</a:t>
            </a:r>
            <a:endParaRPr lang="en-US" altLang="zh-CN" sz="2000" dirty="0"/>
          </a:p>
        </p:txBody>
      </p:sp>
      <p:sp>
        <p:nvSpPr>
          <p:cNvPr id="11" name="QB_5_AN.72_1#226c7f724.blank?pid=dddbff88c&amp;color=0,0,0&amp;vpa=34&amp;vtp=1&amp;bbb=1"/>
          <p:cNvSpPr/>
          <p:nvPr/>
        </p:nvSpPr>
        <p:spPr>
          <a:xfrm>
            <a:off x="7081901" y="2728537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举类迩而见义远</a:t>
            </a:r>
            <a:endParaRPr lang="en-US" altLang="zh-CN" sz="2000" dirty="0"/>
          </a:p>
        </p:txBody>
      </p:sp>
      <p:sp>
        <p:nvSpPr>
          <p:cNvPr id="13" name="QB_5_AN.74_1#226c7f724.blank?pid=dddbff88c&amp;color=0,0,0&amp;vpa=35&amp;vtp=1&amp;bbb=1"/>
          <p:cNvSpPr/>
          <p:nvPr/>
        </p:nvSpPr>
        <p:spPr>
          <a:xfrm>
            <a:off x="5303901" y="3623887"/>
            <a:ext cx="94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其志洁</a:t>
            </a:r>
            <a:endParaRPr lang="en-US" altLang="zh-CN" sz="2000" dirty="0"/>
          </a:p>
        </p:txBody>
      </p:sp>
      <p:sp>
        <p:nvSpPr>
          <p:cNvPr id="14" name="QB_5_AN.75_1#226c7f724.blank?pid=dddbff88c&amp;color=0,0,0&amp;vpa=36&amp;vtp=1&amp;bbb=1"/>
          <p:cNvSpPr/>
          <p:nvPr/>
        </p:nvSpPr>
        <p:spPr>
          <a:xfrm>
            <a:off x="6561201" y="3623887"/>
            <a:ext cx="2881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故其称物芳（每空1分）</a:t>
            </a:r>
            <a:endParaRPr lang="en-US" altLang="zh-CN" sz="2000" dirty="0"/>
          </a:p>
        </p:txBody>
      </p:sp>
      <p:sp>
        <p:nvSpPr>
          <p:cNvPr id="15" name="QO_4_AS.76_1#dddbff88c?vop=1&amp;pid=334970b2c&amp;color=0,0,0&amp;vtp=1&amp;bbb=1"/>
          <p:cNvSpPr/>
          <p:nvPr/>
        </p:nvSpPr>
        <p:spPr>
          <a:xfrm>
            <a:off x="722376" y="4106043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本题考查默写常见的名句名篇的能力。易错字：（1）谤；（2）指，迩。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8690ddb8?pid=ee028eae7&amp;color=0,0,0&amp;vtp=1&amp;bt=1&amp;bbb=1"/>
          <p:cNvSpPr/>
          <p:nvPr/>
        </p:nvSpPr>
        <p:spPr>
          <a:xfrm>
            <a:off x="722377" y="969264"/>
            <a:ext cx="10749630" cy="3954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史传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：20分钟</a:t>
            </a:r>
            <a:endParaRPr lang="en-US" altLang="zh-CN" sz="2000" dirty="0"/>
          </a:p>
        </p:txBody>
      </p:sp>
      <p:pic>
        <p:nvPicPr>
          <p:cNvPr id="3" name="P_4_BD#88690ddb8?pid=ee028eae7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1552" y="1026922"/>
            <a:ext cx="28346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88690ddb8?pid=ee028eae7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3733" y="103149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88690ddb8?pid=ee028eae7&amp;color=0,0,0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5061" y="100850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4_BD.77_1#0acbd1164?pid=ee028eae7&amp;color=0,0,0&amp;vtp=1&amp;bbb=1&amp;hb=1"/>
          <p:cNvSpPr/>
          <p:nvPr/>
        </p:nvSpPr>
        <p:spPr>
          <a:xfrm>
            <a:off x="722376" y="1420368"/>
            <a:ext cx="10753344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［河南南阳六校2025联考改编］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阅读下面的文言文，完成10~14题。（20分）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贾生名谊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洛阳人也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年十八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以能诵诗属书闻于郡中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吴廷尉为河南守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闻其秀才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召置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门下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甚幸爱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孝文皇帝初立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闻河南守吴公治平为天下第一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故与李斯同邑而常学事焉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为廷尉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廷尉乃言贾生年少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颇通诸子百家之书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文帝召以为博士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是时贾生年二十余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最为少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每诏令议下诸老先生不能言贾生尽为之对人人各如其意所欲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诸生于是乃以为能不及也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孝文帝说之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超迁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一岁中至太中大夫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贾生以为汉兴至孝文二十余年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天下和洽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而固当改正朔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易服色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法制度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定官名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兴礼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乃悉草具其事仪法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色尚黄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数用五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为官名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悉更秦之法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孝文帝初即位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谦让未遑也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诸律令所更定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及列侯悉就国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其说皆自贾生发之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于是天子议以为贾生任公卿之位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东阳侯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冯敬之属尽害之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乃短贾生曰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洛阳之人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年少初学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专欲擅权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纷乱诸事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天子后亦疏之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不用其议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乃以贾生为长沙王太傅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7" name="QM_4_BD.77_1#0acbd1164?pid=ee028eae7&amp;color=0,0,0&amp;vtp=1&amp;bbb=1&amp;hb=1&amp;zzd= 3">
            <a:extLst>
              <a:ext uri="{FF2B5EF4-FFF2-40B4-BE49-F238E27FC236}">
                <a16:creationId xmlns:a16="http://schemas.microsoft.com/office/drawing/2014/main" id="{6F33336D-9B86-511A-FF69-DDFBCD755F3A}"/>
              </a:ext>
            </a:extLst>
          </p:cNvPr>
          <p:cNvSpPr/>
          <p:nvPr/>
        </p:nvSpPr>
        <p:spPr>
          <a:xfrm>
            <a:off x="5910358" y="2347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77_1#0acbd1164?pid=ee028eae7&amp;color=0,0,0&amp;vtp=1&amp;bbb=1&amp;hb=1&amp;zzd= 8">
            <a:extLst>
              <a:ext uri="{FF2B5EF4-FFF2-40B4-BE49-F238E27FC236}">
                <a16:creationId xmlns:a16="http://schemas.microsoft.com/office/drawing/2014/main" id="{929AC77A-F10E-6F13-BC48-B2CD1F765C7F}"/>
              </a:ext>
            </a:extLst>
          </p:cNvPr>
          <p:cNvSpPr/>
          <p:nvPr/>
        </p:nvSpPr>
        <p:spPr>
          <a:xfrm>
            <a:off x="5148358" y="41762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7_1#0acbd1164?pid=ee028eae7&amp;color=0,0,0&amp;vtp=1&amp;bbb=1&amp;hb=1">
            <a:extLst>
              <a:ext uri="{FF2B5EF4-FFF2-40B4-BE49-F238E27FC236}">
                <a16:creationId xmlns:a16="http://schemas.microsoft.com/office/drawing/2014/main" id="{8B7B0CEF-D1A6-25B6-017E-78840E25598E}"/>
              </a:ext>
            </a:extLst>
          </p:cNvPr>
          <p:cNvSpPr/>
          <p:nvPr/>
        </p:nvSpPr>
        <p:spPr>
          <a:xfrm>
            <a:off x="722376" y="972000"/>
            <a:ext cx="10753344" cy="4094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 u="sng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贾生既辞往行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闻长沙卑湿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自以寿不得长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又以谪去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意不自得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及渡湘水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为赋以吊屈原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spc="-5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后岁余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贾生征见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孝文帝方受釐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坐宣室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上因感鬼神事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而问鬼神之本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贾生因具道所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以然之状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至夜半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文帝前席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既罢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吾久不见贾生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自以为过之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今不及也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居顷之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拜贾生为梁怀王太傅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梁怀王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文帝之少子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而好书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故令贾生傅之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文帝复封淮南厉王子四人皆为列侯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以为患之兴自此起矣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贾生数上疏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言诸侯或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连数郡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非古之制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可稍削之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文帝不听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kern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居数年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怀王骑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堕马而死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贾生自伤为傅无状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哭泣岁余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亦死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贾生之死时年三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十三矣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节选自《史记·屈原贾生列传》）</a:t>
            </a:r>
            <a:endParaRPr lang="en-US" altLang="zh-CN" sz="2000" dirty="0"/>
          </a:p>
        </p:txBody>
      </p:sp>
      <p:sp>
        <p:nvSpPr>
          <p:cNvPr id="3" name="QM_4_BD.77_1#0acbd1164?pid=ee028eae7&amp;color=0,0,0&amp;vtp=1&amp;bbb=1&amp;hb=1&amp;zzd= 3">
            <a:extLst>
              <a:ext uri="{FF2B5EF4-FFF2-40B4-BE49-F238E27FC236}">
                <a16:creationId xmlns:a16="http://schemas.microsoft.com/office/drawing/2014/main" id="{5BC0F9FC-22BF-96D4-98CB-4DE89DE3AEE7}"/>
              </a:ext>
            </a:extLst>
          </p:cNvPr>
          <p:cNvSpPr/>
          <p:nvPr/>
        </p:nvSpPr>
        <p:spPr>
          <a:xfrm>
            <a:off x="10736358" y="1911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77_1#0acbd1164?pid=ee028eae7&amp;color=0,0,0&amp;vtp=1&amp;bbb=1&amp;hb=1&amp;zzd= 10">
            <a:extLst>
              <a:ext uri="{FF2B5EF4-FFF2-40B4-BE49-F238E27FC236}">
                <a16:creationId xmlns:a16="http://schemas.microsoft.com/office/drawing/2014/main" id="{F05D4859-8291-2D1D-1B18-C6392ADF0BC0}"/>
              </a:ext>
            </a:extLst>
          </p:cNvPr>
          <p:cNvSpPr/>
          <p:nvPr/>
        </p:nvSpPr>
        <p:spPr>
          <a:xfrm>
            <a:off x="1338358" y="4223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208875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8_1#8a2965819?sp=1&amp;pid=0acbd1164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10.文中画波浪线的部分有三处需要断句，请将下面相应位置的答案标号涂黑。（3分）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每诏令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议下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诸老先生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不能言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贾生尽为之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各如其意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所欲出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AN.79_1#8a2965819?vop=1&amp;pid=0acbd1164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BDF</a:t>
            </a:r>
            <a:endParaRPr lang="en-US" altLang="zh-CN" sz="2000" dirty="0"/>
          </a:p>
        </p:txBody>
      </p:sp>
      <p:sp>
        <p:nvSpPr>
          <p:cNvPr id="4" name="QO_5_AS.80_1#8a2965819?vop=1&amp;pid=0acbd1164&amp;color=0,0,0&amp;vtp=1&amp;bbb=1&amp;hb=1"/>
          <p:cNvSpPr/>
          <p:nvPr/>
        </p:nvSpPr>
        <p:spPr>
          <a:xfrm>
            <a:off x="722376" y="2379795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本题考查文言文断句的能力。“每诏令议下”译为“每当诏令议题下达”，语意完整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“下”后B处断开。“诸老先生不能言”的主语是“诸老先生”，谓语是“不能言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”，结构完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，应在“言”后D处断开。“贾生尽为之对”，主语是“贾生”，动词“对”意为“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回答”，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语意完整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；“人人”为下句主语，其前停顿，应在F处断开。故选BDF。</a:t>
            </a:r>
            <a:endParaRPr lang="en-US" altLang="zh-CN" sz="2200" dirty="0"/>
          </a:p>
        </p:txBody>
      </p:sp>
      <p:sp>
        <p:nvSpPr>
          <p:cNvPr id="5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451836B8-9285-8A85-D1A4-96DCA4B01582}"/>
              </a:ext>
            </a:extLst>
          </p:cNvPr>
          <p:cNvSpPr/>
          <p:nvPr/>
        </p:nvSpPr>
        <p:spPr>
          <a:xfrm>
            <a:off x="1484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D88E01F4-CED1-D632-57D5-472BB3065C68}"/>
              </a:ext>
            </a:extLst>
          </p:cNvPr>
          <p:cNvSpPr/>
          <p:nvPr/>
        </p:nvSpPr>
        <p:spPr>
          <a:xfrm>
            <a:off x="2171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BD3AC86B-B414-916E-6CBF-510B4EE3EC47}"/>
              </a:ext>
            </a:extLst>
          </p:cNvPr>
          <p:cNvSpPr/>
          <p:nvPr/>
        </p:nvSpPr>
        <p:spPr>
          <a:xfrm>
            <a:off x="3346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3FE43DE1-49BE-A9D3-444F-D302C714F59C}"/>
              </a:ext>
            </a:extLst>
          </p:cNvPr>
          <p:cNvSpPr/>
          <p:nvPr/>
        </p:nvSpPr>
        <p:spPr>
          <a:xfrm>
            <a:off x="4278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0CED66C1-5E16-7792-707D-F3ABF6E3113A}"/>
              </a:ext>
            </a:extLst>
          </p:cNvPr>
          <p:cNvSpPr/>
          <p:nvPr/>
        </p:nvSpPr>
        <p:spPr>
          <a:xfrm>
            <a:off x="5742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66429576-5DAE-2975-4F13-DDDA79CE6CEB}"/>
              </a:ext>
            </a:extLst>
          </p:cNvPr>
          <p:cNvSpPr/>
          <p:nvPr/>
        </p:nvSpPr>
        <p:spPr>
          <a:xfrm>
            <a:off x="6135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F0C6E401-63A3-D784-F55D-11ABAA373E91}"/>
              </a:ext>
            </a:extLst>
          </p:cNvPr>
          <p:cNvSpPr/>
          <p:nvPr/>
        </p:nvSpPr>
        <p:spPr>
          <a:xfrm>
            <a:off x="6778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5_BD.78_1#8a2965819?sp=1&amp;pid=0acbd1164&amp;color=0,0,0&amp;vtp=1&amp;bt=1&amp;bbb=1&amp;ib=1">
            <a:extLst>
              <a:ext uri="{FF2B5EF4-FFF2-40B4-BE49-F238E27FC236}">
                <a16:creationId xmlns:a16="http://schemas.microsoft.com/office/drawing/2014/main" id="{C045865A-D27A-7794-A0A5-9899B9C43D88}"/>
              </a:ext>
            </a:extLst>
          </p:cNvPr>
          <p:cNvSpPr/>
          <p:nvPr/>
        </p:nvSpPr>
        <p:spPr>
          <a:xfrm>
            <a:off x="7983601" y="1480000"/>
            <a:ext cx="19691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1_1#a9b4cb0b6?pid=0acbd116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11.对文中加点的词语及相关内容的解说，不正确的一项是（3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2_1#a9b4cb0b6.bracket?pid=0acbd1164&amp;color=0,0,0&amp;vpa=37&amp;vtp=1"/>
          <p:cNvSpPr/>
          <p:nvPr/>
        </p:nvSpPr>
        <p:spPr>
          <a:xfrm>
            <a:off x="828998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81_2#a9b4cb0b6.choices?pid=0acbd1164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A.属，音zhǔ，撰写，与《屈原列传》中“亡国破家相随属”的“属”读音、意思都相同。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.说，同“悦”，高兴，与《鸿门宴》中“范增说项羽”的“说”意思不同。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.具，详尽，与《答司马谏议书》中“故今具道所以”的“具”意思相同。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.“居数年”与“而半山居雾若带然”（《登泰山记》）两句中的“居”意思不同。</a:t>
            </a:r>
            <a:endParaRPr lang="en-US" altLang="zh-CN" sz="2000" dirty="0"/>
          </a:p>
        </p:txBody>
      </p:sp>
      <p:sp>
        <p:nvSpPr>
          <p:cNvPr id="5" name="QC_5_AS.83_1#a9b4cb0b6?vop=1&amp;pid=0acbd1164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本题考查理解常见文言实词在文中的含义的能力。A项，“读音、意思都相同”错误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者读音相同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，意思不同，“亡国破家相随属”中的“属”指接连。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554ce875.fixed?color=100,146,38&amp;vtp=1"/>
          <p:cNvSpPr/>
          <p:nvPr/>
        </p:nvSpPr>
        <p:spPr>
          <a:xfrm>
            <a:off x="5266944" y="905256"/>
            <a:ext cx="1627632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</a:t>
            </a:r>
            <a:endParaRPr lang="en-US" altLang="zh-CN" sz="7200" dirty="0"/>
          </a:p>
        </p:txBody>
      </p:sp>
      <p:sp>
        <p:nvSpPr>
          <p:cNvPr id="3" name="C_1_BD#8554ce875.fixed?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历史的现场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4_1#b626975d4?pid=0acbd116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12.下列对原文有关内容的概述，不正确的一项是（3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5_1#b626975d4.bracket?pid=0acbd1164&amp;color=0,0,0&amp;vpa=38&amp;vtp=1"/>
          <p:cNvSpPr/>
          <p:nvPr/>
        </p:nvSpPr>
        <p:spPr>
          <a:xfrm>
            <a:off x="727398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84_2#b626975d4.choices?pid=0acbd1164&amp;color=0,0,0&amp;vtp=1&amp;bbb=1&amp;hb=1"/>
          <p:cNvSpPr/>
          <p:nvPr/>
        </p:nvSpPr>
        <p:spPr>
          <a:xfrm>
            <a:off x="722376" y="1436497"/>
            <a:ext cx="10753344" cy="2723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A.贾谊才华出众，他十八岁时在当地就很有名气，被河南郡守吴公招致门下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，后来又被文帝征为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廷尉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.贾谊向文帝上奏议，希望改订历法，改变服饰颜色，订立法令制度，确定官职名称，振兴礼乐。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.文帝想让贾谊担任公卿的职位，但是遭到了朝中大臣的反对和诋毁，文帝后来也就疏远了贾谊。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.文帝再次征召贾谊，对他的才华倍加赞赏，任命其为梁怀王太傅。贾谊建议削减诸侯封地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，文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帝未采纳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C_5_AS.86_1#b626975d4?vop=1&amp;pid=0acbd1164&amp;color=0,0,0&amp;vtp=1&amp;bbb=1&amp;hb=1"/>
          <p:cNvSpPr/>
          <p:nvPr/>
        </p:nvSpPr>
        <p:spPr>
          <a:xfrm>
            <a:off x="722376" y="4234561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本题考查归纳内容要点，概括中心意思的能力。A项，“后来又被文帝征为廷尉”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根据原文第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1段中“孝文皇帝初立，闻河南守吴公治平为天下第一，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故与李斯同邑而常学事焉，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乃征为廷尉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”可知，被汉文帝征为廷尉的是“河南守吴公”，贾谊被文帝“召以为博士”。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7_1#03c001d69?pid=0acbd116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13.把文中画横线的句子翻译成现代汉语。（8分）</a:t>
            </a:r>
            <a:endParaRPr lang="en-US" altLang="zh-CN" sz="2000" dirty="0"/>
          </a:p>
        </p:txBody>
      </p:sp>
      <p:sp>
        <p:nvSpPr>
          <p:cNvPr id="3" name="QB_6_BD.88_1#7c9dc1621?sp=1&amp;pid=03c001d69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（1）诸律令所更定，及列侯悉就国，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其说皆自贾生发之。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endParaRPr lang="en-US" altLang="zh-CN" sz="2000" dirty="0"/>
          </a:p>
        </p:txBody>
      </p:sp>
      <p:sp>
        <p:nvSpPr>
          <p:cNvPr id="5" name="QB_6_AN.89_1#7c9dc1621.blank?pid=03c001d69&amp;color=0,0,0&amp;vpa=39&amp;vtp=1&amp;bbb=1&amp;hb=1"/>
          <p:cNvSpPr/>
          <p:nvPr/>
        </p:nvSpPr>
        <p:spPr>
          <a:xfrm>
            <a:off x="722376" y="18542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各项法令的修改审定，以及列侯都住到自己的封国去，这些主张都是由贾谊提出的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。（译出大意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给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1分；“更定”“就国”“发”三处，每译对一处给1分）</a:t>
            </a:r>
            <a:endParaRPr lang="en-US" altLang="zh-CN" sz="2000" dirty="0"/>
          </a:p>
        </p:txBody>
      </p:sp>
      <p:sp>
        <p:nvSpPr>
          <p:cNvPr id="6" name="QB_6_AS.90_1#7c9dc1621?vop=1&amp;pid=03c001d69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更定：修改审定。就国：到自己的封国去。发：提出。</a:t>
            </a:r>
            <a:endParaRPr lang="en-US" altLang="zh-CN" sz="2200" dirty="0"/>
          </a:p>
        </p:txBody>
      </p:sp>
      <p:sp>
        <p:nvSpPr>
          <p:cNvPr id="7" name="QB_6_BD.91_1#7370a017c?sp=1&amp;pid=03c001d69&amp;color=0,0,0&amp;vtp=1&amp;bbb=1"/>
          <p:cNvSpPr/>
          <p:nvPr/>
        </p:nvSpPr>
        <p:spPr>
          <a:xfrm>
            <a:off x="722376" y="3232663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（2）贾生既辞往行，闻长沙卑湿，自以寿不得长，又以谪去，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意不自得。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9" name="QB_6_AN.92_1#7370a017c.blank?pid=03c001d69&amp;color=0,0,0&amp;vpa=40&amp;vtp=1&amp;bbb=1&amp;hb=1"/>
          <p:cNvSpPr/>
          <p:nvPr/>
        </p:nvSpPr>
        <p:spPr>
          <a:xfrm>
            <a:off x="722376" y="3651763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贾谊已经辞别京城前往长沙，他听说长沙地势低洼，气候潮湿，自认为寿命不会长久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，又因为被贬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，心中非常难受。（译出大意给1分；“卑湿”“谪”“不自得”三处，每译对一处给1分）</a:t>
            </a:r>
            <a:endParaRPr lang="en-US" altLang="zh-CN" sz="2000" dirty="0"/>
          </a:p>
        </p:txBody>
      </p:sp>
      <p:sp>
        <p:nvSpPr>
          <p:cNvPr id="10" name="QB_6_AS.93_1#7370a017c?vop=1&amp;pid=03c001d69&amp;color=0,0,0&amp;vtp=1&amp;bbb=1"/>
          <p:cNvSpPr/>
          <p:nvPr/>
        </p:nvSpPr>
        <p:spPr>
          <a:xfrm>
            <a:off x="722376" y="45699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卑湿：地势低洼，气候潮湿。谪：被贬。不自得：不愉快，心情不舒畅。</a:t>
            </a:r>
            <a:endParaRPr lang="en-US" altLang="zh-CN" sz="2200" dirty="0"/>
          </a:p>
        </p:txBody>
      </p:sp>
      <p:sp>
        <p:nvSpPr>
          <p:cNvPr id="11" name="QO_5_AS.94_1#03c001d69?vop=1&amp;pid=0acbd1164&amp;color=0,0,0&amp;vtp=1&amp;bbb=1"/>
          <p:cNvSpPr/>
          <p:nvPr/>
        </p:nvSpPr>
        <p:spPr>
          <a:xfrm>
            <a:off x="722376" y="50539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5_1#d11f730a0?sp=1&amp;pid=0acbd1164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14.司马迁在《史记》中将贾谊和屈原二人合在一起作传，请结合文本和教材所学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，简要概括屈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原和贾谊有何相似之处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</a:t>
            </a:r>
            <a:endParaRPr lang="en-US" altLang="zh-CN" sz="2000" dirty="0"/>
          </a:p>
        </p:txBody>
      </p:sp>
      <p:sp>
        <p:nvSpPr>
          <p:cNvPr id="4" name="QB_5_AN.96_1#d11f730a0.blank?pid=0acbd1164&amp;color=0,0,0&amp;vpa=41&amp;vtp=1&amp;bbb=1&amp;hb=1"/>
          <p:cNvSpPr/>
          <p:nvPr/>
        </p:nvSpPr>
        <p:spPr>
          <a:xfrm>
            <a:off x="722376" y="1848300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①屈贾二人都为人正直，不与世俗同流合污；②屈贾二人都怀才不遇，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才华横溢却被权贵排挤；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屈贾二人都忧国忧民，忠君爱国。（每点1分）</a:t>
            </a:r>
            <a:endParaRPr lang="en-US" altLang="zh-CN" sz="2000" dirty="0"/>
          </a:p>
        </p:txBody>
      </p:sp>
      <p:sp>
        <p:nvSpPr>
          <p:cNvPr id="5" name="QB_5_AS.97_1#d11f730a0?vop=1&amp;pid=0acbd1164&amp;color=0,0,0&amp;vtp=1&amp;bbb=1&amp;hb=1"/>
          <p:cNvSpPr/>
          <p:nvPr/>
        </p:nvSpPr>
        <p:spPr>
          <a:xfrm>
            <a:off x="722376" y="2836995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本题考查筛选并整合文中信息的能力。解答本题，需要先明确贾谊与屈原二人的经历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后寻找二者的共性进行归纳概括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。选文关于贾谊的记述，生动展现其非凡才学与坎坷人生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。开篇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突出贾谊年少成名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，凭借才学受文帝赏识，尽显其卓越天赋。但因改革主张触动权贵利益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，遭诋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毁而被疏远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，后又逢梁怀王堕马身亡，贾谊自责而终。学习《屈原列传》可知，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屈原出身贵族，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在文学和政治见解上都极为出色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，曾受楚怀王信任，主张联齐抗秦，推行改革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，但遭贵族排挤诽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，被流放；后楚国郢都被秦军攻破，他痛感理想破灭，投汨罗江而死，以身殉国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。据此梳理可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得出答案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97_2#d11f730a0?vop=1&amp;pid=0acbd1164&amp;color=0,0,0&amp;mp=1&amp;vtp=1&amp;bt=1&amp;bbb=1&amp;hb=1"/>
          <p:cNvSpPr/>
          <p:nvPr/>
        </p:nvSpPr>
        <p:spPr>
          <a:xfrm>
            <a:off x="722376" y="972000"/>
            <a:ext cx="10753344" cy="5067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贾生名叫贾谊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，是洛阳人。十八岁时，因为能诵读诗书、会写文章而在郡中闻名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。吴廷尉担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任河南郡守时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，听说他的优异的才能，把他召到门下，非常宠爱他。孝文皇帝刚刚即位时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，听说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河南郡守吴公治理政绩是天下第一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，过去与李斯同乡并且曾经向李斯学习过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，于是征召他担任廷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。吴廷尉就（向文帝）推荐说贾谊年纪虽小，却很精通诸子百家的著作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。孝文帝就征召贾谊担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任博士之职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当时贾谊二十多岁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在博士中是最年轻的。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每当诏令议题下达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各位老先生都不能说上什么，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而贾谊能够一一回答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人人都觉得他说出了他们想说的话。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各位博士于是认为自己的才能比不上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。孝文帝很喜欢他，破格提拔，一年之内就做到了太中大夫。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贾谊认为从汉朝建立到孝文帝时已有二十多年了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，天下太平融洽，就应当更改历法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，改变车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马服饰的颜色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，制定法令制度，确定官职名称，振兴礼乐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，于是详细起草准备各项仪式法度的草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97_2#d11f730a0?vop=1&amp;pid=0acbd1164&amp;color=0,0,0&amp;mp=1&amp;vtp=1&amp;bt=1&amp;bbb=1&amp;hb=1">
            <a:extLst>
              <a:ext uri="{FF2B5EF4-FFF2-40B4-BE49-F238E27FC236}">
                <a16:creationId xmlns:a16="http://schemas.microsoft.com/office/drawing/2014/main" id="{C6F285D2-3054-27D0-D7CA-E516E7F2C042}"/>
              </a:ext>
            </a:extLst>
          </p:cNvPr>
          <p:cNvSpPr/>
          <p:nvPr/>
        </p:nvSpPr>
        <p:spPr>
          <a:xfrm>
            <a:off x="722376" y="972000"/>
            <a:ext cx="10753344" cy="548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，色彩崇尚黄色，官印字数采用五，确定官职名称，完全改变了秦朝的旧制。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孝文帝刚刚即位，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谦虚礼让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，没来得及实行。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各项法令的修改审定，以及列侯都住到自己的封国去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，这些主张都是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由贾谊提出的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于是皇帝提议想让贾谊担任公卿的职位。绛侯周勃、灌婴、东阳侯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、冯敬这些人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都嫉妒他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，于是说贾谊的坏话道：“这个洛阳人，年纪轻，学识浅，只想独揽大权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，使许多事情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变得混乱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。”于是皇帝后来也疏远了贾谊，不采用他的建议，就任命贾谊为长沙王太傅。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贾谊已经辞别京城前往长沙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，他听说长沙地势低洼，气候潮湿，自认为寿命不会长久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为被贬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，心中非常难受。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等到渡过湘水的时候，写了一篇赋来凭吊屈原。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过了一年多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，贾谊被征召入京拜见皇帝。孝文帝正在接受神的赐福，坐在宣室里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。皇上因为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有感于鬼神之事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，就询问鬼神的本原。贾谊于是详细地讲述了这里面的道理。一直谈到半夜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（听得入神）在座席上不知不觉地向贾谊面前移动。谈完之后，文帝说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：“我好久没有见到贾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谊了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，自认为超过了他，现在看来还是不如他。”过了不久，任命贾谊为梁怀王太傅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。梁怀王是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文帝的小儿子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，很受宠爱，又喜欢读书，所以文帝让贾谊做他的老师。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3801926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97_2#d11f730a0?vop=1&amp;pid=0acbd1164&amp;color=0,0,0&amp;mp=1&amp;vtp=1&amp;bt=1&amp;bbb=1&amp;hb=1">
            <a:extLst>
              <a:ext uri="{FF2B5EF4-FFF2-40B4-BE49-F238E27FC236}">
                <a16:creationId xmlns:a16="http://schemas.microsoft.com/office/drawing/2014/main" id="{51AE4697-811E-5E79-3EE7-4E1461D79589}"/>
              </a:ext>
            </a:extLst>
          </p:cNvPr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文帝又封淮南厉王的四个儿子都为列侯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。贾谊进谏，认为国家的祸患将会从此兴起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。贾谊多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次上奏疏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，说诸侯中有的封地接连数郡，不符合古代的制度，可以逐渐削减他们的封地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。文帝没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有听从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过了几年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，梁怀王骑马时，从马上掉下来摔死了，没有后代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。贾谊感伤自己作为太傅没有尽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到责任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，哭泣了一年多，也去世了。贾谊去世时年仅三十三岁。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41124927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4daa66db9?pid=ee028eae7&amp;color=0,0,0&amp;vtp=1&amp;bt=1&amp;bbb=1"/>
          <p:cNvSpPr/>
          <p:nvPr/>
        </p:nvSpPr>
        <p:spPr>
          <a:xfrm>
            <a:off x="722376" y="972000"/>
            <a:ext cx="10753344" cy="4602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文言小贴士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通假字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与李斯同邑而常学事焉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曾经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古今异义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闻其秀才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优异的才能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明清两代生员的通称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泛指读书人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文帝召以为博士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帝王的侍从官员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以备参谋顾问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上属太常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学位的最高一级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词类活用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与李斯同邑而常学事焉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法制度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名词用作动词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制定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特殊句式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被动句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贾生征见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语意表被动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000" dirty="0"/>
          </a:p>
        </p:txBody>
      </p:sp>
      <p:sp>
        <p:nvSpPr>
          <p:cNvPr id="3" name="P_4#4daa66db9?pid=ee028eae7&amp;color=0,0,0&amp;vtp=1&amp;bt=1&amp;bbb=1&amp;zzd= 5">
            <a:extLst>
              <a:ext uri="{FF2B5EF4-FFF2-40B4-BE49-F238E27FC236}">
                <a16:creationId xmlns:a16="http://schemas.microsoft.com/office/drawing/2014/main" id="{6566FD01-9F40-885A-7D17-52F6A8C201B1}"/>
              </a:ext>
            </a:extLst>
          </p:cNvPr>
          <p:cNvSpPr/>
          <p:nvPr/>
        </p:nvSpPr>
        <p:spPr>
          <a:xfrm>
            <a:off x="2354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_4#4daa66db9?pid=ee028eae7&amp;color=0,0,0&amp;vtp=1&amp;bt=1&amp;bbb=1&amp;zzd= 9">
            <a:extLst>
              <a:ext uri="{FF2B5EF4-FFF2-40B4-BE49-F238E27FC236}">
                <a16:creationId xmlns:a16="http://schemas.microsoft.com/office/drawing/2014/main" id="{640321BE-AF5A-3E80-FD7D-1156A65532B3}"/>
              </a:ext>
            </a:extLst>
          </p:cNvPr>
          <p:cNvSpPr/>
          <p:nvPr/>
        </p:nvSpPr>
        <p:spPr>
          <a:xfrm>
            <a:off x="1338358" y="332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_4#4daa66db9?pid=ee028eae7&amp;color=0,0,0&amp;vtp=1&amp;bt=1&amp;bbb=1&amp;zzd= 9">
            <a:extLst>
              <a:ext uri="{FF2B5EF4-FFF2-40B4-BE49-F238E27FC236}">
                <a16:creationId xmlns:a16="http://schemas.microsoft.com/office/drawing/2014/main" id="{661BF5A0-22A3-36E7-F311-F0D0F1AA40BF}"/>
              </a:ext>
            </a:extLst>
          </p:cNvPr>
          <p:cNvSpPr/>
          <p:nvPr/>
        </p:nvSpPr>
        <p:spPr>
          <a:xfrm>
            <a:off x="1592358" y="3321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_4#4daa66db9?pid=ee028eae7&amp;color=0,0,0&amp;vtp=1&amp;bt=1&amp;bbb=1&amp;zzd= 11">
            <a:extLst>
              <a:ext uri="{FF2B5EF4-FFF2-40B4-BE49-F238E27FC236}">
                <a16:creationId xmlns:a16="http://schemas.microsoft.com/office/drawing/2014/main" id="{670516CD-A586-21FD-4C5D-68715C55F902}"/>
              </a:ext>
            </a:extLst>
          </p:cNvPr>
          <p:cNvSpPr/>
          <p:nvPr/>
        </p:nvSpPr>
        <p:spPr>
          <a:xfrm>
            <a:off x="2100358" y="3791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_4#4daa66db9?pid=ee028eae7&amp;color=0,0,0&amp;vtp=1&amp;bt=1&amp;bbb=1&amp;zzd= 11">
            <a:extLst>
              <a:ext uri="{FF2B5EF4-FFF2-40B4-BE49-F238E27FC236}">
                <a16:creationId xmlns:a16="http://schemas.microsoft.com/office/drawing/2014/main" id="{05F8CD30-27C1-C66F-79F0-AE8EC9F31626}"/>
              </a:ext>
            </a:extLst>
          </p:cNvPr>
          <p:cNvSpPr/>
          <p:nvPr/>
        </p:nvSpPr>
        <p:spPr>
          <a:xfrm>
            <a:off x="2354358" y="37914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_4#4daa66db9?pid=ee028eae7&amp;color=0,0,0&amp;vtp=1&amp;bt=1&amp;bbb=1&amp;zzd= 15">
            <a:extLst>
              <a:ext uri="{FF2B5EF4-FFF2-40B4-BE49-F238E27FC236}">
                <a16:creationId xmlns:a16="http://schemas.microsoft.com/office/drawing/2014/main" id="{6D44A0CC-667F-9686-0586-475288A097DC}"/>
              </a:ext>
            </a:extLst>
          </p:cNvPr>
          <p:cNvSpPr/>
          <p:nvPr/>
        </p:nvSpPr>
        <p:spPr>
          <a:xfrm>
            <a:off x="2608358" y="4731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_4#4daa66db9?pid=ee028eae7&amp;color=0,0,0&amp;vtp=1&amp;bt=1&amp;bbb=1&amp;zzd= 15">
            <a:extLst>
              <a:ext uri="{FF2B5EF4-FFF2-40B4-BE49-F238E27FC236}">
                <a16:creationId xmlns:a16="http://schemas.microsoft.com/office/drawing/2014/main" id="{C7F904A2-8CED-54CF-4024-ECA9BDE380CB}"/>
              </a:ext>
            </a:extLst>
          </p:cNvPr>
          <p:cNvSpPr/>
          <p:nvPr/>
        </p:nvSpPr>
        <p:spPr>
          <a:xfrm>
            <a:off x="3478308" y="4731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97147aae.fixed?pid=8554ce875&amp;color=100,146,38&amp;vtp=1&amp;bbb=1"/>
          <p:cNvSpPr/>
          <p:nvPr/>
        </p:nvSpPr>
        <p:spPr>
          <a:xfrm>
            <a:off x="5522976" y="950976"/>
            <a:ext cx="1435608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altLang="zh-CN" sz="7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_2_BD#b97147aae.fixed?pid=8554ce875&amp;color=255,255,255&amp;vtp=1&amp;bbb=1"/>
              <p:cNvSpPr/>
              <p:nvPr/>
            </p:nvSpPr>
            <p:spPr>
              <a:xfrm>
                <a:off x="0" y="3712464"/>
                <a:ext cx="12188952" cy="7680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10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4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pPr>
                      <m:e>
                        <m:r>
                          <a:rPr lang="en-US" altLang="zh-CN" sz="4400" b="1" i="0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400" b="1" i="0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苏武传</a:t>
                </a:r>
                <a:endParaRPr lang="en-US" altLang="zh-CN" sz="4400" dirty="0"/>
              </a:p>
            </p:txBody>
          </p:sp>
        </mc:Choice>
        <mc:Fallback xmlns="">
          <p:sp>
            <p:nvSpPr>
              <p:cNvPr id="3" name="C_2_BD#b97147aae.fixed?pid=8554ce875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12464"/>
                <a:ext cx="12188952" cy="768096"/>
              </a:xfrm>
              <a:prstGeom prst="rect">
                <a:avLst/>
              </a:prstGeom>
              <a:blipFill>
                <a:blip r:embed="rId3"/>
                <a:stretch>
                  <a:fillRect t="-22222" b="-3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4985f5da4?pid=230283aa6&amp;color=0,0,0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4985f5da4?pid=230283aa6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：25分钟</a:t>
            </a:r>
            <a:endParaRPr lang="en-US" altLang="zh-CN" sz="100" dirty="0"/>
          </a:p>
        </p:txBody>
      </p:sp>
      <p:pic>
        <p:nvPicPr>
          <p:cNvPr id="4" name="P_4_BD#4985f5da4?pid=230283aa6&amp;color=0,0,0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98_1#661a06d76?pid=230283aa6&amp;color=0,0,0&amp;vtp=1&amp;bbb=1"/>
          <p:cNvSpPr/>
          <p:nvPr/>
        </p:nvSpPr>
        <p:spPr>
          <a:xfrm>
            <a:off x="722376" y="13880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下列各句中加点词的含义。（8分）</a:t>
            </a:r>
            <a:endParaRPr lang="en-US" altLang="zh-CN" sz="2000" dirty="0"/>
          </a:p>
        </p:txBody>
      </p:sp>
      <p:sp>
        <p:nvSpPr>
          <p:cNvPr id="6" name="QB_5_BD.99_1#04542b35a?pid=661a06d76&amp;color=0,0,0&amp;vtp=1&amp;bbb=1"/>
          <p:cNvSpPr/>
          <p:nvPr/>
        </p:nvSpPr>
        <p:spPr>
          <a:xfrm>
            <a:off x="722376" y="1852237"/>
            <a:ext cx="10753344" cy="3586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617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）置币遗单于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（2）及卫律所将降者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（3）虞常果引张胜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（4）会论虞常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（5）复举剑拟之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（6）今得杀身自效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（7）自分已死久矣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（8）如惠语以让单于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2000" dirty="0"/>
          </a:p>
        </p:txBody>
      </p:sp>
      <p:sp>
        <p:nvSpPr>
          <p:cNvPr id="7" name="QB_5_AN.100_1#04542b35a.blank?pid=661a06d76&amp;color=0,0,0&amp;vpa=42&amp;vtp=1&amp;bbb=1"/>
          <p:cNvSpPr/>
          <p:nvPr/>
        </p:nvSpPr>
        <p:spPr>
          <a:xfrm>
            <a:off x="6984111" y="18141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赠送</a:t>
            </a:r>
            <a:endParaRPr lang="en-US" altLang="zh-CN" sz="2000" dirty="0"/>
          </a:p>
        </p:txBody>
      </p:sp>
      <p:sp>
        <p:nvSpPr>
          <p:cNvPr id="9" name="QB_5_AN.102_1#04542b35a.blank?pid=661a06d76&amp;color=0,0,0&amp;vpa=43&amp;vtp=1&amp;bbb=1"/>
          <p:cNvSpPr/>
          <p:nvPr/>
        </p:nvSpPr>
        <p:spPr>
          <a:xfrm>
            <a:off x="7047611" y="22713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率领</a:t>
            </a:r>
            <a:endParaRPr lang="en-US" altLang="zh-CN" sz="2000" dirty="0"/>
          </a:p>
        </p:txBody>
      </p:sp>
      <p:sp>
        <p:nvSpPr>
          <p:cNvPr id="11" name="QB_5_AN.104_1#04542b35a.blank?pid=661a06d76&amp;color=0,0,0&amp;vpa=44&amp;vtp=1&amp;bbb=1"/>
          <p:cNvSpPr/>
          <p:nvPr/>
        </p:nvSpPr>
        <p:spPr>
          <a:xfrm>
            <a:off x="7047611" y="27285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牵扯</a:t>
            </a:r>
            <a:endParaRPr lang="en-US" altLang="zh-CN" sz="2000" dirty="0"/>
          </a:p>
        </p:txBody>
      </p:sp>
      <p:sp>
        <p:nvSpPr>
          <p:cNvPr id="13" name="QB_5_AN.106_1#04542b35a.blank?pid=661a06d76&amp;color=0,0,0&amp;vpa=45&amp;vtp=1&amp;bbb=1"/>
          <p:cNvSpPr/>
          <p:nvPr/>
        </p:nvSpPr>
        <p:spPr>
          <a:xfrm>
            <a:off x="7047611" y="31857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判罪</a:t>
            </a:r>
            <a:endParaRPr lang="en-US" altLang="zh-CN" sz="2000" dirty="0"/>
          </a:p>
        </p:txBody>
      </p:sp>
      <p:sp>
        <p:nvSpPr>
          <p:cNvPr id="15" name="QB_5_AN.108_1#04542b35a.blank?pid=661a06d76&amp;color=0,0,0&amp;vpa=46&amp;vtp=1&amp;bbb=1"/>
          <p:cNvSpPr/>
          <p:nvPr/>
        </p:nvSpPr>
        <p:spPr>
          <a:xfrm>
            <a:off x="7047611" y="36429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比画</a:t>
            </a:r>
            <a:endParaRPr lang="en-US" altLang="zh-CN" sz="2000" dirty="0"/>
          </a:p>
        </p:txBody>
      </p:sp>
      <p:sp>
        <p:nvSpPr>
          <p:cNvPr id="17" name="QB_5_AN.110_1#04542b35a.blank?pid=661a06d76&amp;color=0,0,0&amp;vpa=47&amp;vtp=1&amp;bbb=1"/>
          <p:cNvSpPr/>
          <p:nvPr/>
        </p:nvSpPr>
        <p:spPr>
          <a:xfrm>
            <a:off x="6666611" y="4100137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贡献，献出</a:t>
            </a:r>
            <a:endParaRPr lang="en-US" altLang="zh-CN" sz="2000" dirty="0"/>
          </a:p>
        </p:txBody>
      </p:sp>
      <p:sp>
        <p:nvSpPr>
          <p:cNvPr id="19" name="QB_5_AN.112_1#04542b35a.blank?pid=661a06d76&amp;color=0,0,0&amp;vpa=48&amp;vtp=1&amp;bbb=1"/>
          <p:cNvSpPr/>
          <p:nvPr/>
        </p:nvSpPr>
        <p:spPr>
          <a:xfrm>
            <a:off x="6666611" y="4557337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料想，断定</a:t>
            </a:r>
            <a:endParaRPr lang="en-US" altLang="zh-CN" sz="2000" dirty="0"/>
          </a:p>
        </p:txBody>
      </p:sp>
      <p:sp>
        <p:nvSpPr>
          <p:cNvPr id="21" name="QB_5_AN.114_1#04542b35a.blank?pid=661a06d76&amp;color=0,0,0&amp;vpa=49&amp;vtp=1&amp;bbb=1"/>
          <p:cNvSpPr/>
          <p:nvPr/>
        </p:nvSpPr>
        <p:spPr>
          <a:xfrm>
            <a:off x="6336411" y="4995487"/>
            <a:ext cx="2119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责备（每空1分）</a:t>
            </a:r>
            <a:endParaRPr lang="en-US" altLang="zh-CN" sz="2000" dirty="0"/>
          </a:p>
        </p:txBody>
      </p:sp>
      <p:sp>
        <p:nvSpPr>
          <p:cNvPr id="22" name="QB_5_BD.99_1#04542b35a?pid=661a06d76&amp;color=0,0,0&amp;vtp=1&amp;bbb=1&amp;zzd= 1">
            <a:extLst>
              <a:ext uri="{FF2B5EF4-FFF2-40B4-BE49-F238E27FC236}">
                <a16:creationId xmlns:a16="http://schemas.microsoft.com/office/drawing/2014/main" id="{318C7F00-4FEF-BFD5-09D2-92865C88084D}"/>
              </a:ext>
            </a:extLst>
          </p:cNvPr>
          <p:cNvSpPr/>
          <p:nvPr/>
        </p:nvSpPr>
        <p:spPr>
          <a:xfrm>
            <a:off x="1995583" y="23221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5_BD.99_1#04542b35a?pid=661a06d76&amp;color=0,0,0&amp;vtp=1&amp;bbb=1&amp;zzd= 2">
            <a:extLst>
              <a:ext uri="{FF2B5EF4-FFF2-40B4-BE49-F238E27FC236}">
                <a16:creationId xmlns:a16="http://schemas.microsoft.com/office/drawing/2014/main" id="{4E6B08D6-243F-2B8B-01BD-F3195C0056EB}"/>
              </a:ext>
            </a:extLst>
          </p:cNvPr>
          <p:cNvSpPr/>
          <p:nvPr/>
        </p:nvSpPr>
        <p:spPr>
          <a:xfrm>
            <a:off x="2503583" y="27793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5_BD.99_1#04542b35a?pid=661a06d76&amp;color=0,0,0&amp;vtp=1&amp;bbb=1&amp;zzd= 3">
            <a:extLst>
              <a:ext uri="{FF2B5EF4-FFF2-40B4-BE49-F238E27FC236}">
                <a16:creationId xmlns:a16="http://schemas.microsoft.com/office/drawing/2014/main" id="{31A1ECEB-65DF-C0AD-034F-41B7FCF48084}"/>
              </a:ext>
            </a:extLst>
          </p:cNvPr>
          <p:cNvSpPr/>
          <p:nvPr/>
        </p:nvSpPr>
        <p:spPr>
          <a:xfrm>
            <a:off x="2249583" y="32365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5_BD.99_1#04542b35a?pid=661a06d76&amp;color=0,0,0&amp;vtp=1&amp;bbb=1&amp;zzd= 4">
            <a:extLst>
              <a:ext uri="{FF2B5EF4-FFF2-40B4-BE49-F238E27FC236}">
                <a16:creationId xmlns:a16="http://schemas.microsoft.com/office/drawing/2014/main" id="{7B39FD53-6EC7-C386-C1D4-042CEA324B9B}"/>
              </a:ext>
            </a:extLst>
          </p:cNvPr>
          <p:cNvSpPr/>
          <p:nvPr/>
        </p:nvSpPr>
        <p:spPr>
          <a:xfrm>
            <a:off x="1741583" y="36937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5_BD.99_1#04542b35a?pid=661a06d76&amp;color=0,0,0&amp;vtp=1&amp;bbb=1&amp;zzd= 5">
            <a:extLst>
              <a:ext uri="{FF2B5EF4-FFF2-40B4-BE49-F238E27FC236}">
                <a16:creationId xmlns:a16="http://schemas.microsoft.com/office/drawing/2014/main" id="{6346BA39-0289-6591-572A-F14F62C61EEA}"/>
              </a:ext>
            </a:extLst>
          </p:cNvPr>
          <p:cNvSpPr/>
          <p:nvPr/>
        </p:nvSpPr>
        <p:spPr>
          <a:xfrm>
            <a:off x="2249583" y="41509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5_BD.99_1#04542b35a?pid=661a06d76&amp;color=0,0,0&amp;vtp=1&amp;bbb=1&amp;zzd= 6">
            <a:extLst>
              <a:ext uri="{FF2B5EF4-FFF2-40B4-BE49-F238E27FC236}">
                <a16:creationId xmlns:a16="http://schemas.microsoft.com/office/drawing/2014/main" id="{86AEBA9A-0A31-C7A2-61A3-9AE8A8880A5B}"/>
              </a:ext>
            </a:extLst>
          </p:cNvPr>
          <p:cNvSpPr/>
          <p:nvPr/>
        </p:nvSpPr>
        <p:spPr>
          <a:xfrm>
            <a:off x="2757583" y="46081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5_BD.99_1#04542b35a?pid=661a06d76&amp;color=0,0,0&amp;vtp=1&amp;bbb=1&amp;zzd= 7">
            <a:extLst>
              <a:ext uri="{FF2B5EF4-FFF2-40B4-BE49-F238E27FC236}">
                <a16:creationId xmlns:a16="http://schemas.microsoft.com/office/drawing/2014/main" id="{9CBDE86C-2DC8-E879-6209-951745414F84}"/>
              </a:ext>
            </a:extLst>
          </p:cNvPr>
          <p:cNvSpPr/>
          <p:nvPr/>
        </p:nvSpPr>
        <p:spPr>
          <a:xfrm>
            <a:off x="1741583" y="50653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5_BD.99_1#04542b35a?pid=661a06d76&amp;color=0,0,0&amp;vtp=1&amp;bbb=1&amp;zzd= 8">
            <a:extLst>
              <a:ext uri="{FF2B5EF4-FFF2-40B4-BE49-F238E27FC236}">
                <a16:creationId xmlns:a16="http://schemas.microsoft.com/office/drawing/2014/main" id="{E2BCD18F-1D0F-C67B-1FA0-F7E1CDBC4C96}"/>
              </a:ext>
            </a:extLst>
          </p:cNvPr>
          <p:cNvSpPr/>
          <p:nvPr/>
        </p:nvSpPr>
        <p:spPr>
          <a:xfrm>
            <a:off x="2503583" y="54639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  <p:bldP spid="19" grpId="0" build="p" animBg="1"/>
      <p:bldP spid="21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15_1#7e8ed2363?pid=230283aa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2.解释下列各句中加点词的含义。（5分）</a:t>
            </a:r>
            <a:endParaRPr lang="en-US" altLang="zh-CN" sz="2000" dirty="0"/>
          </a:p>
        </p:txBody>
      </p:sp>
      <p:sp>
        <p:nvSpPr>
          <p:cNvPr id="3" name="QB_5_BD.116_1#a4dee671f?pid=7e8ed2363&amp;color=0,0,0&amp;vtp=1"/>
          <p:cNvSpPr/>
          <p:nvPr/>
        </p:nvSpPr>
        <p:spPr>
          <a:xfrm>
            <a:off x="2071751" y="1435169"/>
            <a:ext cx="9400256" cy="13003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①方欲发使送武等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②虞常等七十余人欲发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张胜闻之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,恐前语发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4" name="QB_5_AN.117_1#a4dee671f.blank?pid=7e8ed2363&amp;color=0,0,0&amp;vpa=50&amp;vtp=1"/>
          <p:cNvSpPr/>
          <p:nvPr/>
        </p:nvSpPr>
        <p:spPr>
          <a:xfrm>
            <a:off x="4113276" y="139706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派遣</a:t>
            </a:r>
            <a:endParaRPr lang="en-US" altLang="zh-CN" sz="2000" dirty="0"/>
          </a:p>
        </p:txBody>
      </p:sp>
      <p:sp>
        <p:nvSpPr>
          <p:cNvPr id="5" name="QB_5_AN.118_1#a4dee671f.blank?pid=7e8ed2363&amp;color=0,0,0&amp;vpa=51&amp;vtp=1"/>
          <p:cNvSpPr/>
          <p:nvPr/>
        </p:nvSpPr>
        <p:spPr>
          <a:xfrm>
            <a:off x="4621276" y="1854269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发动，动手</a:t>
            </a:r>
            <a:endParaRPr lang="en-US" altLang="zh-CN" sz="2000" dirty="0"/>
          </a:p>
        </p:txBody>
      </p:sp>
      <p:sp>
        <p:nvSpPr>
          <p:cNvPr id="6" name="QB_5_AN.119_1#a4dee671f.blank?pid=7e8ed2363&amp;color=0,0,0&amp;vpa=52&amp;vtp=1"/>
          <p:cNvSpPr/>
          <p:nvPr/>
        </p:nvSpPr>
        <p:spPr>
          <a:xfrm>
            <a:off x="4429189" y="2292419"/>
            <a:ext cx="145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暴露，泄露</a:t>
            </a:r>
            <a:endParaRPr lang="en-US" altLang="zh-CN" sz="2000" dirty="0"/>
          </a:p>
        </p:txBody>
      </p:sp>
      <p:sp>
        <p:nvSpPr>
          <p:cNvPr id="7" name="QB_5_BD.120_1#d8754f1e5?pid=7e8ed2363&amp;color=0,0,0&amp;vtp=1"/>
          <p:cNvSpPr/>
          <p:nvPr/>
        </p:nvSpPr>
        <p:spPr>
          <a:xfrm>
            <a:off x="2008251" y="2791275"/>
            <a:ext cx="9463756" cy="8431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①汉亦留之以相当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②当死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2000" dirty="0"/>
          </a:p>
        </p:txBody>
      </p:sp>
      <p:sp>
        <p:nvSpPr>
          <p:cNvPr id="8" name="QB_5_AN.121_1#d8754f1e5.blank?pid=7e8ed2363&amp;color=0,0,0&amp;vpa=53&amp;vtp=1"/>
          <p:cNvSpPr/>
          <p:nvPr/>
        </p:nvSpPr>
        <p:spPr>
          <a:xfrm>
            <a:off x="4176776" y="2753175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相抵，相当</a:t>
            </a:r>
            <a:endParaRPr lang="en-US" altLang="zh-CN" sz="2000" dirty="0"/>
          </a:p>
        </p:txBody>
      </p:sp>
      <p:sp>
        <p:nvSpPr>
          <p:cNvPr id="9" name="QB_5_AN.122_1#d8754f1e5.blank?pid=7e8ed2363&amp;color=0,0,0&amp;vpa=54&amp;vtp=1"/>
          <p:cNvSpPr/>
          <p:nvPr/>
        </p:nvSpPr>
        <p:spPr>
          <a:xfrm>
            <a:off x="2767076" y="3191325"/>
            <a:ext cx="2119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判处（每空1分）</a:t>
            </a:r>
            <a:endParaRPr lang="en-US" altLang="zh-CN" sz="2000" dirty="0"/>
          </a:p>
        </p:txBody>
      </p:sp>
      <p:sp>
        <p:nvSpPr>
          <p:cNvPr id="10" name="QB_5_BD.116_1#a4dee671f?pid=7e8ed2363&amp;color=0,0,0&amp;vtp=1">
            <a:extLst>
              <a:ext uri="{FF2B5EF4-FFF2-40B4-BE49-F238E27FC236}">
                <a16:creationId xmlns:a16="http://schemas.microsoft.com/office/drawing/2014/main" id="{0B04F406-3BBA-7E91-5A0C-185665B09815}"/>
              </a:ext>
            </a:extLst>
          </p:cNvPr>
          <p:cNvSpPr/>
          <p:nvPr/>
        </p:nvSpPr>
        <p:spPr>
          <a:xfrm>
            <a:off x="722377" y="1929770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）发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1" name="SystemAddBraceShape">
            <a:extLst>
              <a:ext uri="{FF2B5EF4-FFF2-40B4-BE49-F238E27FC236}">
                <a16:creationId xmlns:a16="http://schemas.microsoft.com/office/drawing/2014/main" id="{2EA4864D-2059-761D-191F-14AB2053676F}"/>
              </a:ext>
            </a:extLst>
          </p:cNvPr>
          <p:cNvSpPr/>
          <p:nvPr/>
        </p:nvSpPr>
        <p:spPr>
          <a:xfrm>
            <a:off x="1754251" y="1689169"/>
            <a:ext cx="165100" cy="93840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120_1#d8754f1e5?pid=7e8ed2363&amp;color=0,0,0&amp;vtp=1">
            <a:extLst>
              <a:ext uri="{FF2B5EF4-FFF2-40B4-BE49-F238E27FC236}">
                <a16:creationId xmlns:a16="http://schemas.microsoft.com/office/drawing/2014/main" id="{9A3DDEF5-1DC1-DC6D-872B-93DB26F6500B}"/>
              </a:ext>
            </a:extLst>
          </p:cNvPr>
          <p:cNvSpPr/>
          <p:nvPr/>
        </p:nvSpPr>
        <p:spPr>
          <a:xfrm>
            <a:off x="722377" y="3057276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）当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3" name="SystemAddBraceShape">
            <a:extLst>
              <a:ext uri="{FF2B5EF4-FFF2-40B4-BE49-F238E27FC236}">
                <a16:creationId xmlns:a16="http://schemas.microsoft.com/office/drawing/2014/main" id="{35817646-D0D6-C1E2-8733-7237819F0BE8}"/>
              </a:ext>
            </a:extLst>
          </p:cNvPr>
          <p:cNvSpPr/>
          <p:nvPr/>
        </p:nvSpPr>
        <p:spPr>
          <a:xfrm>
            <a:off x="1754251" y="3045275"/>
            <a:ext cx="76200" cy="48120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16_1#a4dee671f?pid=7e8ed2363&amp;color=0,0,0&amp;vtp=1&amp;zzd= 1">
            <a:extLst>
              <a:ext uri="{FF2B5EF4-FFF2-40B4-BE49-F238E27FC236}">
                <a16:creationId xmlns:a16="http://schemas.microsoft.com/office/drawing/2014/main" id="{1104DFAC-4CDA-5FB2-2DA3-A4AC311BDB60}"/>
              </a:ext>
            </a:extLst>
          </p:cNvPr>
          <p:cNvSpPr/>
          <p:nvPr/>
        </p:nvSpPr>
        <p:spPr>
          <a:xfrm>
            <a:off x="294173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116_1#a4dee671f?pid=7e8ed2363&amp;color=0,0,0&amp;vtp=1&amp;zzd= 2">
            <a:extLst>
              <a:ext uri="{FF2B5EF4-FFF2-40B4-BE49-F238E27FC236}">
                <a16:creationId xmlns:a16="http://schemas.microsoft.com/office/drawing/2014/main" id="{82C4D029-4B87-B9D5-D1A8-D8AC8558D135}"/>
              </a:ext>
            </a:extLst>
          </p:cNvPr>
          <p:cNvSpPr/>
          <p:nvPr/>
        </p:nvSpPr>
        <p:spPr>
          <a:xfrm>
            <a:off x="446573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116_1#a4dee671f?pid=7e8ed2363&amp;color=0,0,0&amp;vtp=1&amp;zzd= 3">
            <a:extLst>
              <a:ext uri="{FF2B5EF4-FFF2-40B4-BE49-F238E27FC236}">
                <a16:creationId xmlns:a16="http://schemas.microsoft.com/office/drawing/2014/main" id="{BEA9868C-873D-5451-ABEA-18FD14A621AB}"/>
              </a:ext>
            </a:extLst>
          </p:cNvPr>
          <p:cNvSpPr/>
          <p:nvPr/>
        </p:nvSpPr>
        <p:spPr>
          <a:xfrm>
            <a:off x="4273645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120_1#d8754f1e5?pid=7e8ed2363&amp;color=0,0,0&amp;vtp=1&amp;zzd= 1">
            <a:extLst>
              <a:ext uri="{FF2B5EF4-FFF2-40B4-BE49-F238E27FC236}">
                <a16:creationId xmlns:a16="http://schemas.microsoft.com/office/drawing/2014/main" id="{342FC7D8-78B1-67C0-5958-649EE6EC3E52}"/>
              </a:ext>
            </a:extLst>
          </p:cNvPr>
          <p:cNvSpPr/>
          <p:nvPr/>
        </p:nvSpPr>
        <p:spPr>
          <a:xfrm>
            <a:off x="3894233" y="32611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120_1#d8754f1e5?pid=7e8ed2363&amp;color=0,0,0&amp;vtp=1&amp;zzd= 2">
            <a:extLst>
              <a:ext uri="{FF2B5EF4-FFF2-40B4-BE49-F238E27FC236}">
                <a16:creationId xmlns:a16="http://schemas.microsoft.com/office/drawing/2014/main" id="{183C7563-EE85-C887-C65B-670371B10AED}"/>
              </a:ext>
            </a:extLst>
          </p:cNvPr>
          <p:cNvSpPr/>
          <p:nvPr/>
        </p:nvSpPr>
        <p:spPr>
          <a:xfrm>
            <a:off x="2370233" y="36598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7dfb85f8.fixed?pid=8554ce875&amp;color=100,146,38&amp;vtp=1"/>
          <p:cNvSpPr/>
          <p:nvPr/>
        </p:nvSpPr>
        <p:spPr>
          <a:xfrm>
            <a:off x="6181344" y="950976"/>
            <a:ext cx="1234440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altLang="zh-CN" sz="7200" dirty="0"/>
          </a:p>
        </p:txBody>
      </p:sp>
      <p:sp>
        <p:nvSpPr>
          <p:cNvPr id="3" name="C_2_BD#37dfb85f8.fixed?pid=8554ce875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9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屈原列传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23_1#5527ccf9b?pid=230283aa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3.找出下列各句中的通假字并释义。（4分）</a:t>
            </a:r>
            <a:endParaRPr lang="en-US" altLang="zh-CN" sz="2000" dirty="0"/>
          </a:p>
        </p:txBody>
      </p:sp>
      <p:sp>
        <p:nvSpPr>
          <p:cNvPr id="3" name="QB_5_BD.124_1#e5b7c109a?pid=5527ccf9b&amp;color=0,0,0&amp;vtp=1&amp;bbb=1"/>
          <p:cNvSpPr/>
          <p:nvPr/>
        </p:nvSpPr>
        <p:spPr>
          <a:xfrm>
            <a:off x="722376" y="1435169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474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）畔主背亲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4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（2）掘野鼠去草实而食之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4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（3）信义安所见乎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4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（4）与武决去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2000" dirty="0"/>
          </a:p>
        </p:txBody>
      </p:sp>
      <p:sp>
        <p:nvSpPr>
          <p:cNvPr id="4" name="QB_5_AN.125_1#e5b7c109a.blank?pid=5527ccf9b&amp;color=0,0,0&amp;vpa=55&amp;vtp=1&amp;bbb=1"/>
          <p:cNvSpPr/>
          <p:nvPr/>
        </p:nvSpPr>
        <p:spPr>
          <a:xfrm>
            <a:off x="6222111" y="1397069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“畔”同“叛”，背叛</a:t>
            </a:r>
            <a:endParaRPr lang="en-US" altLang="zh-CN" sz="2000" dirty="0"/>
          </a:p>
        </p:txBody>
      </p:sp>
      <p:sp>
        <p:nvSpPr>
          <p:cNvPr id="6" name="QB_5_AN.127_1#e5b7c109a.blank?pid=5527ccf9b&amp;color=0,0,0&amp;vpa=56&amp;vtp=1&amp;bbb=1"/>
          <p:cNvSpPr/>
          <p:nvPr/>
        </p:nvSpPr>
        <p:spPr>
          <a:xfrm>
            <a:off x="6285611" y="1854269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“去”同“弆”，收藏</a:t>
            </a:r>
            <a:endParaRPr lang="en-US" altLang="zh-CN" sz="2000" dirty="0"/>
          </a:p>
        </p:txBody>
      </p:sp>
      <p:sp>
        <p:nvSpPr>
          <p:cNvPr id="8" name="QB_5_AN.129_1#e5b7c109a.blank?pid=5527ccf9b&amp;color=0,0,0&amp;vpa=57&amp;vtp=1&amp;bbb=1"/>
          <p:cNvSpPr/>
          <p:nvPr/>
        </p:nvSpPr>
        <p:spPr>
          <a:xfrm>
            <a:off x="6285611" y="2311469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“见”同“现”，显示</a:t>
            </a:r>
            <a:endParaRPr lang="en-US" altLang="zh-CN" sz="2000" dirty="0"/>
          </a:p>
        </p:txBody>
      </p:sp>
      <p:sp>
        <p:nvSpPr>
          <p:cNvPr id="10" name="QB_5_AN.131_1#e5b7c109a.blank?pid=5527ccf9b&amp;color=0,0,0&amp;vpa=58&amp;vtp=1&amp;bbb=1"/>
          <p:cNvSpPr/>
          <p:nvPr/>
        </p:nvSpPr>
        <p:spPr>
          <a:xfrm>
            <a:off x="5193411" y="2749619"/>
            <a:ext cx="4913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“决”同“诀”，辞别、告别（每空1分）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2_1#d89f07bbf?pid=230283aa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4.写出下列各句中加点词的古义。（3分）</a:t>
            </a:r>
            <a:endParaRPr lang="en-US" altLang="zh-CN" sz="2000" dirty="0"/>
          </a:p>
        </p:txBody>
      </p:sp>
      <p:sp>
        <p:nvSpPr>
          <p:cNvPr id="3" name="QB_5_BD.133_1#c1d10be41?sp=1&amp;pid=d89f07bbf&amp;color=0,0,0&amp;vtp=1&amp;bbb=1"/>
          <p:cNvSpPr/>
          <p:nvPr/>
        </p:nvSpPr>
        <p:spPr>
          <a:xfrm>
            <a:off x="722376" y="1435169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）汉天子我丈人行也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：岳父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000" dirty="0"/>
          </a:p>
        </p:txBody>
      </p:sp>
      <p:sp>
        <p:nvSpPr>
          <p:cNvPr id="4" name="QB_5_AN.134_1#c1d10be41.blank?pid=d89f07bbf&amp;color=0,0,0&amp;vpa=59&amp;vtp=1&amp;bbb=1"/>
          <p:cNvSpPr/>
          <p:nvPr/>
        </p:nvSpPr>
        <p:spPr>
          <a:xfrm>
            <a:off x="1493901" y="2305119"/>
            <a:ext cx="170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对长辈的尊称</a:t>
            </a:r>
            <a:endParaRPr lang="en-US" altLang="zh-CN" sz="2000" dirty="0"/>
          </a:p>
        </p:txBody>
      </p:sp>
      <p:sp>
        <p:nvSpPr>
          <p:cNvPr id="5" name="QB_5_BD.135_1#41fc67318?sp=1&amp;pid=d89f07bbf&amp;color=0,0,0&amp;vtp=1&amp;bbb=1"/>
          <p:cNvSpPr/>
          <p:nvPr/>
        </p:nvSpPr>
        <p:spPr>
          <a:xfrm>
            <a:off x="722376" y="2803975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）以货物与常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：供出售的物品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6" name="QB_5_AN.136_1#41fc67318.blank?pid=d89f07bbf&amp;color=0,0,0&amp;vpa=60&amp;vtp=1&amp;bbb=1"/>
          <p:cNvSpPr/>
          <p:nvPr/>
        </p:nvSpPr>
        <p:spPr>
          <a:xfrm>
            <a:off x="1493901" y="3673925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财物</a:t>
            </a:r>
            <a:endParaRPr lang="en-US" altLang="zh-CN" sz="2000" dirty="0"/>
          </a:p>
        </p:txBody>
      </p:sp>
      <p:sp>
        <p:nvSpPr>
          <p:cNvPr id="7" name="QB_5_BD.137_1#ea2472eb6?sp=1&amp;pid=d89f07bbf&amp;color=0,0,0&amp;vtp=1&amp;bbb=1"/>
          <p:cNvSpPr/>
          <p:nvPr/>
        </p:nvSpPr>
        <p:spPr>
          <a:xfrm>
            <a:off x="722376" y="4169225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）皆为陛下所成就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：事业上的成绩；完成（多指事业）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lang="en-US" altLang="zh-CN" sz="2000" dirty="0"/>
          </a:p>
        </p:txBody>
      </p:sp>
      <p:sp>
        <p:nvSpPr>
          <p:cNvPr id="8" name="QB_5_AN.138_1#ea2472eb6.blank?pid=d89f07bbf&amp;color=0,0,0&amp;vpa=61&amp;vtp=1&amp;bbb=1"/>
          <p:cNvSpPr/>
          <p:nvPr/>
        </p:nvSpPr>
        <p:spPr>
          <a:xfrm>
            <a:off x="1481201" y="5039175"/>
            <a:ext cx="2881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栽培，提拔（每空1分）</a:t>
            </a:r>
            <a:endParaRPr lang="en-US" altLang="zh-CN" sz="2000" dirty="0"/>
          </a:p>
        </p:txBody>
      </p:sp>
      <p:sp>
        <p:nvSpPr>
          <p:cNvPr id="9" name="QB_5_BD.133_1#c1d10be41?sp=1&amp;pid=d89f07bbf&amp;color=0,0,0&amp;vtp=1&amp;bbb=1&amp;zzd= 1">
            <a:extLst>
              <a:ext uri="{FF2B5EF4-FFF2-40B4-BE49-F238E27FC236}">
                <a16:creationId xmlns:a16="http://schemas.microsoft.com/office/drawing/2014/main" id="{5F8B52E6-747E-FC58-BCD7-7ABD2D62569A}"/>
              </a:ext>
            </a:extLst>
          </p:cNvPr>
          <p:cNvSpPr/>
          <p:nvPr/>
        </p:nvSpPr>
        <p:spPr>
          <a:xfrm>
            <a:off x="2503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133_1#c1d10be41?sp=1&amp;pid=d89f07bbf&amp;color=0,0,0&amp;vtp=1&amp;bbb=1&amp;zzd= 1">
            <a:extLst>
              <a:ext uri="{FF2B5EF4-FFF2-40B4-BE49-F238E27FC236}">
                <a16:creationId xmlns:a16="http://schemas.microsoft.com/office/drawing/2014/main" id="{96E3F942-522F-5ED8-967B-D41187BA42B2}"/>
              </a:ext>
            </a:extLst>
          </p:cNvPr>
          <p:cNvSpPr/>
          <p:nvPr/>
        </p:nvSpPr>
        <p:spPr>
          <a:xfrm>
            <a:off x="2757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135_1#41fc67318?sp=1&amp;pid=d89f07bbf&amp;color=0,0,0&amp;vtp=1&amp;bbb=1&amp;zzd= 1">
            <a:extLst>
              <a:ext uri="{FF2B5EF4-FFF2-40B4-BE49-F238E27FC236}">
                <a16:creationId xmlns:a16="http://schemas.microsoft.com/office/drawing/2014/main" id="{9D865A03-4991-C7E9-D207-756A508BB7FB}"/>
              </a:ext>
            </a:extLst>
          </p:cNvPr>
          <p:cNvSpPr/>
          <p:nvPr/>
        </p:nvSpPr>
        <p:spPr>
          <a:xfrm>
            <a:off x="1741583" y="32738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135_1#41fc67318?sp=1&amp;pid=d89f07bbf&amp;color=0,0,0&amp;vtp=1&amp;bbb=1&amp;zzd= 1">
            <a:extLst>
              <a:ext uri="{FF2B5EF4-FFF2-40B4-BE49-F238E27FC236}">
                <a16:creationId xmlns:a16="http://schemas.microsoft.com/office/drawing/2014/main" id="{9AE4E7F5-8F37-EC43-6FDE-54347E2E23CF}"/>
              </a:ext>
            </a:extLst>
          </p:cNvPr>
          <p:cNvSpPr/>
          <p:nvPr/>
        </p:nvSpPr>
        <p:spPr>
          <a:xfrm>
            <a:off x="1995583" y="32738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37_1#ea2472eb6?sp=1&amp;pid=d89f07bbf&amp;color=0,0,0&amp;vtp=1&amp;bbb=1&amp;zzd= 1">
            <a:extLst>
              <a:ext uri="{FF2B5EF4-FFF2-40B4-BE49-F238E27FC236}">
                <a16:creationId xmlns:a16="http://schemas.microsoft.com/office/drawing/2014/main" id="{50C43C14-ADEF-9938-5D6B-3CC995D6DF1A}"/>
              </a:ext>
            </a:extLst>
          </p:cNvPr>
          <p:cNvSpPr/>
          <p:nvPr/>
        </p:nvSpPr>
        <p:spPr>
          <a:xfrm>
            <a:off x="2757583" y="463912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37_1#ea2472eb6?sp=1&amp;pid=d89f07bbf&amp;color=0,0,0&amp;vtp=1&amp;bbb=1&amp;zzd= 1">
            <a:extLst>
              <a:ext uri="{FF2B5EF4-FFF2-40B4-BE49-F238E27FC236}">
                <a16:creationId xmlns:a16="http://schemas.microsoft.com/office/drawing/2014/main" id="{DC840D36-5880-5051-CD83-B886CF25858A}"/>
              </a:ext>
            </a:extLst>
          </p:cNvPr>
          <p:cNvSpPr/>
          <p:nvPr/>
        </p:nvSpPr>
        <p:spPr>
          <a:xfrm>
            <a:off x="3011583" y="463912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9_1#7ae1fc380?pid=230283aa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5.下列各句中，加点词的活用现象不同的一项是（3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0_1#7ae1fc380.bracket?pid=230283aa6&amp;color=0,0,0&amp;vpa=62&amp;vtp=1"/>
          <p:cNvSpPr/>
          <p:nvPr/>
        </p:nvSpPr>
        <p:spPr>
          <a:xfrm>
            <a:off x="7112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39_2#7ae1fc380.choices?pid=230283aa6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3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.空以身膏草野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杖汉节牧羊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B.单于壮其节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诚甘乐之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2748329" algn="l"/>
                <a:tab pos="5483957" algn="l"/>
                <a:tab pos="8219586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C.反欲斗两主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尽归汉使路充国等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D.其一人夜亡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孺卿从祠河东后土</a:t>
            </a:r>
            <a:endParaRPr lang="en-US" altLang="zh-CN" sz="2000" dirty="0"/>
          </a:p>
        </p:txBody>
      </p:sp>
      <p:sp>
        <p:nvSpPr>
          <p:cNvPr id="5" name="QC_4_AS.141_1#7ae1fc380?vop=1&amp;pid=230283aa6&amp;color=0,0,0&amp;vtp=1&amp;bbb=1&amp;hb=1"/>
          <p:cNvSpPr/>
          <p:nvPr/>
        </p:nvSpPr>
        <p:spPr>
          <a:xfrm>
            <a:off x="722376" y="2377567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本题考查理解与现代汉语不同用法的能力。A项，均为名词用作动词，“膏”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指滋润，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杖”指执、拄。B项，均为意动用法，“壮”指认为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豪壮，“乐”指认为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快乐。C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均为使动用法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，“斗”指使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相斗，“归”指使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归。D项，“夜”是名词作状语，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在夜间；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祠”是名词用作动词，祭祀。故选D。</a:t>
            </a:r>
            <a:endParaRPr lang="en-US" altLang="zh-CN" sz="2200" dirty="0"/>
          </a:p>
        </p:txBody>
      </p:sp>
      <p:sp>
        <p:nvSpPr>
          <p:cNvPr id="6" name="QC_4_BD.139_2#7ae1fc380.choices?pid=230283aa6&amp;color=0,0,0&amp;vtp=1&amp;bbb=1&amp;zzd= 1">
            <a:extLst>
              <a:ext uri="{FF2B5EF4-FFF2-40B4-BE49-F238E27FC236}">
                <a16:creationId xmlns:a16="http://schemas.microsoft.com/office/drawing/2014/main" id="{201CE1BE-01FA-E2C9-DDA9-38CECE49B4EF}"/>
              </a:ext>
            </a:extLst>
          </p:cNvPr>
          <p:cNvSpPr/>
          <p:nvPr/>
        </p:nvSpPr>
        <p:spPr>
          <a:xfrm>
            <a:off x="18336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4_BD.139_2#7ae1fc380.choices?pid=230283aa6&amp;color=0,0,0&amp;vtp=1&amp;bbb=1&amp;zzd= 1">
            <a:extLst>
              <a:ext uri="{FF2B5EF4-FFF2-40B4-BE49-F238E27FC236}">
                <a16:creationId xmlns:a16="http://schemas.microsoft.com/office/drawing/2014/main" id="{14BFDFA6-0FA1-9452-3759-D6615319BD98}"/>
              </a:ext>
            </a:extLst>
          </p:cNvPr>
          <p:cNvSpPr/>
          <p:nvPr/>
        </p:nvSpPr>
        <p:spPr>
          <a:xfrm>
            <a:off x="357863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4_BD.139_2#7ae1fc380.choices?pid=230283aa6&amp;color=0,0,0&amp;vtp=1&amp;bbb=1&amp;zzd= 1">
            <a:extLst>
              <a:ext uri="{FF2B5EF4-FFF2-40B4-BE49-F238E27FC236}">
                <a16:creationId xmlns:a16="http://schemas.microsoft.com/office/drawing/2014/main" id="{42D2A919-3032-F3BF-6EF4-57BCFA24F5C9}"/>
              </a:ext>
            </a:extLst>
          </p:cNvPr>
          <p:cNvSpPr/>
          <p:nvPr/>
        </p:nvSpPr>
        <p:spPr>
          <a:xfrm>
            <a:off x="7042881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4_BD.139_2#7ae1fc380.choices?pid=230283aa6&amp;color=0,0,0&amp;vtp=1&amp;bbb=1&amp;zzd= 1">
            <a:extLst>
              <a:ext uri="{FF2B5EF4-FFF2-40B4-BE49-F238E27FC236}">
                <a16:creationId xmlns:a16="http://schemas.microsoft.com/office/drawing/2014/main" id="{DEC3E164-69D7-BF32-5726-F560466E812C}"/>
              </a:ext>
            </a:extLst>
          </p:cNvPr>
          <p:cNvSpPr/>
          <p:nvPr/>
        </p:nvSpPr>
        <p:spPr>
          <a:xfrm>
            <a:off x="955779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4_BD.139_2#7ae1fc380.choices?pid=230283aa6&amp;color=0,0,0&amp;vtp=1&amp;bbb=1&amp;zzd= 3">
            <a:extLst>
              <a:ext uri="{FF2B5EF4-FFF2-40B4-BE49-F238E27FC236}">
                <a16:creationId xmlns:a16="http://schemas.microsoft.com/office/drawing/2014/main" id="{DB221402-0136-3428-E98C-2CFC880A989E}"/>
              </a:ext>
            </a:extLst>
          </p:cNvPr>
          <p:cNvSpPr/>
          <p:nvPr/>
        </p:nvSpPr>
        <p:spPr>
          <a:xfrm>
            <a:off x="1570133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4_BD.139_2#7ae1fc380.choices?pid=230283aa6&amp;color=0,0,0&amp;vtp=1&amp;bbb=1&amp;zzd= 3">
            <a:extLst>
              <a:ext uri="{FF2B5EF4-FFF2-40B4-BE49-F238E27FC236}">
                <a16:creationId xmlns:a16="http://schemas.microsoft.com/office/drawing/2014/main" id="{818701EF-D329-E59C-A325-EE9E585533BD}"/>
              </a:ext>
            </a:extLst>
          </p:cNvPr>
          <p:cNvSpPr/>
          <p:nvPr/>
        </p:nvSpPr>
        <p:spPr>
          <a:xfrm>
            <a:off x="3832638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139_2#7ae1fc380.choices?pid=230283aa6&amp;color=0,0,0&amp;vtp=1&amp;bbb=1&amp;zzd= 3">
            <a:extLst>
              <a:ext uri="{FF2B5EF4-FFF2-40B4-BE49-F238E27FC236}">
                <a16:creationId xmlns:a16="http://schemas.microsoft.com/office/drawing/2014/main" id="{E018D7E5-17DA-352A-21F1-1AB4E404F080}"/>
              </a:ext>
            </a:extLst>
          </p:cNvPr>
          <p:cNvSpPr/>
          <p:nvPr/>
        </p:nvSpPr>
        <p:spPr>
          <a:xfrm>
            <a:off x="7314597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4_BD.139_2#7ae1fc380.choices?pid=230283aa6&amp;color=0,0,0&amp;vtp=1&amp;bbb=1&amp;zzd= 3">
            <a:extLst>
              <a:ext uri="{FF2B5EF4-FFF2-40B4-BE49-F238E27FC236}">
                <a16:creationId xmlns:a16="http://schemas.microsoft.com/office/drawing/2014/main" id="{3CDB8B89-2C4C-1EF8-1DF3-F0C28FF46B37}"/>
              </a:ext>
            </a:extLst>
          </p:cNvPr>
          <p:cNvSpPr/>
          <p:nvPr/>
        </p:nvSpPr>
        <p:spPr>
          <a:xfrm>
            <a:off x="9811798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41_2#7ae1fc380?vop=1&amp;pid=230283aa6&amp;color=0,0,0&amp;mp=1&amp;vtp=1&amp;bt=1&amp;bbb=1&amp;hb=1"/>
          <p:cNvSpPr/>
          <p:nvPr/>
        </p:nvSpPr>
        <p:spPr>
          <a:xfrm>
            <a:off x="722376" y="972000"/>
            <a:ext cx="10753344" cy="2723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【方法总结】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判断文言文中词类活用现象的方法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划分句子成分。找出主语、谓语、宾语、状语等，可参考口诀：主干就是主谓宾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，定语修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饰代和名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，状语常在形动前，补语却在形动后。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以今律古分析。分析各个成分的词语用法是否和现代汉语语法规则一致，不一致的就是活用。</a:t>
            </a:r>
            <a:endParaRPr lang="en-US" altLang="zh-CN" sz="2000" spc="-5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明确词类活用种类。主要有名词用作动词、名词作状语、动词用作名词、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形容词用作动词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、使动用法、意动用法等。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2_1#b1b5ee2a7?pid=230283aa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6.下列对特殊句式的判断，有误的一项是（3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3_1#b1b5ee2a7.bracket?pid=230283aa6&amp;color=0,0,0&amp;vpa=63&amp;vtp=1"/>
          <p:cNvSpPr/>
          <p:nvPr/>
        </p:nvSpPr>
        <p:spPr>
          <a:xfrm>
            <a:off x="6362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42_2#b1b5ee2a7.choices?pid=230283aa6&amp;color=0,0,0&amp;vtp=1&amp;bbb=1"/>
          <p:cNvSpPr/>
          <p:nvPr/>
        </p:nvSpPr>
        <p:spPr>
          <a:xfrm>
            <a:off x="722376" y="1436497"/>
            <a:ext cx="10753344" cy="1782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A.汉天子我丈人行也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非汉所望也（判断句）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.今得杀身自效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何以复加（宾语前置）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.为降虏于蛮夷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见犯乃死（被动句）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.单于子弟发兵与战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言天子射上林中（省略句）</a:t>
            </a:r>
            <a:endParaRPr lang="en-US" altLang="zh-CN" sz="2000" dirty="0"/>
          </a:p>
        </p:txBody>
      </p:sp>
      <p:sp>
        <p:nvSpPr>
          <p:cNvPr id="5" name="QC_4_AS.144_1#b1b5ee2a7?vop=1&amp;pid=230283aa6&amp;color=0,0,0&amp;vtp=1&amp;bbb=1&amp;hb=1"/>
          <p:cNvSpPr/>
          <p:nvPr/>
        </p:nvSpPr>
        <p:spPr>
          <a:xfrm>
            <a:off x="722376" y="3311017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本题考查理解与现代汉语不同的句式的能力。A项，“汉天子我丈人行也”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是判断句，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也”表判断；“非汉所望也”是判断句，“非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也”表否定判断。B项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，“今得杀身自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”是宾语前置句，正常语序为“今得杀身效自”；“何以复加”是宾语前置句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，正常语序为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以何复加”。C项，“为降虏于蛮夷”是状语后置句，正常语序为“于蛮夷为降虏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”；“见犯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乃死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”是被动句，“见”表被动。D项，“单于子弟发兵与战”为省略句，“与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”后省略介词宾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“之”；“言天子射上林中”为省略句，“射”后省略介词“于”。故选C。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5_1#6115770c5?pid=230283aa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7.下列对课文中相关古代文化知识的解说，不正确的一项是（3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6_1#6115770c5.bracket?pid=230283aa6&amp;color=0,0,0&amp;vpa=64&amp;vtp=1"/>
          <p:cNvSpPr/>
          <p:nvPr/>
        </p:nvSpPr>
        <p:spPr>
          <a:xfrm>
            <a:off x="8382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45_2#6115770c5.choices?pid=230283aa6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A.相坐，即“连坐”，古时的一种制度，指一个人犯了罪，有关的人连同治罪。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.节，文中指符节，缀有牦牛尾的竹竿，古代使者出使时用作凭证。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.郎，官名，汉代专指皇帝的侍从官。其职责原为护卫陪从、随时建议等。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.爵，古代皇帝对贵戚功臣的封赐。旧说周代有王、公、侯、伯、男五种爵位。</a:t>
            </a:r>
            <a:endParaRPr lang="en-US" altLang="zh-CN" sz="2000" dirty="0"/>
          </a:p>
        </p:txBody>
      </p:sp>
      <p:sp>
        <p:nvSpPr>
          <p:cNvPr id="5" name="QC_4_AS.147_1#6115770c5?vop=1&amp;pid=230283aa6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本题考查了解并掌握常见的古代文化知识的能力。D项，周代五种爵位是指公、侯、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伯、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、男，没有“王”爵。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71_1#06bbb7ff6?pid=230283aa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8.把下列句子翻译成现代汉语。（8分）</a:t>
            </a:r>
            <a:endParaRPr lang="en-US" altLang="zh-CN" sz="2000" dirty="0"/>
          </a:p>
        </p:txBody>
      </p:sp>
      <p:sp>
        <p:nvSpPr>
          <p:cNvPr id="3" name="QB_5_BD.372_1#f19a7c736?sp=1&amp;pid=06bbb7ff6&amp;color=0,0,0&amp;vtp=1&amp;bbb=1"/>
          <p:cNvSpPr/>
          <p:nvPr/>
        </p:nvSpPr>
        <p:spPr>
          <a:xfrm>
            <a:off x="722376" y="1433137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（1）乃遣武以中郎将使持节送匈奴使留在汉者，因厚赂单于，答其善意。</a:t>
            </a:r>
            <a:endParaRPr lang="en-US" altLang="zh-CN" sz="2000" dirty="0"/>
          </a:p>
        </p:txBody>
      </p:sp>
      <p:sp>
        <p:nvSpPr>
          <p:cNvPr id="4" name="QB_5_BD.372_2#f19a7c736?sp=1&amp;pid=06bbb7ff6&amp;color=0,0,0&amp;vtp=1&amp;bbb=1&amp;hb=1&amp;hltap=1"/>
          <p:cNvSpPr/>
          <p:nvPr/>
        </p:nvSpPr>
        <p:spPr>
          <a:xfrm>
            <a:off x="722376" y="1892369"/>
            <a:ext cx="10753344" cy="129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</a:t>
            </a:r>
            <a:endParaRPr lang="en-US" altLang="zh-CN" sz="20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5" name="QB_5_AS.374_1#f19a7c736?vop=1&amp;pid=06bbb7ff6&amp;color=0,0,0&amp;vtp=1&amp;bbb=1&amp;hb=1"/>
          <p:cNvSpPr/>
          <p:nvPr/>
        </p:nvSpPr>
        <p:spPr>
          <a:xfrm>
            <a:off x="722376" y="331026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匈奴使留在汉者：定语后置句，正常语序是“留在汉匈奴使者”。厚赂：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赠送丰厚的礼物。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：回报。</a:t>
            </a:r>
            <a:endParaRPr lang="en-US" altLang="zh-CN" sz="2200" dirty="0"/>
          </a:p>
        </p:txBody>
      </p:sp>
      <p:sp>
        <p:nvSpPr>
          <p:cNvPr id="6" name="QB_5_AN.373_1#f19a7c736?sp=1&amp;pid=06bbb7ff6&amp;color=0,0,0&amp;vtp=1&amp;bbb=1&amp;hb=1&amp;hla=1">
            <a:extLst>
              <a:ext uri="{FF2B5EF4-FFF2-40B4-BE49-F238E27FC236}">
                <a16:creationId xmlns:a16="http://schemas.microsoft.com/office/drawing/2014/main" id="{3404B32C-E482-73BD-B8BB-C678306D10A9}"/>
              </a:ext>
            </a:extLst>
          </p:cNvPr>
          <p:cNvSpPr/>
          <p:nvPr/>
        </p:nvSpPr>
        <p:spPr>
          <a:xfrm>
            <a:off x="722376" y="1866969"/>
            <a:ext cx="10753344" cy="12531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汉武帝）就派苏武以中郎将的身份持节（出使匈奴），护送留在汉朝的匈奴使者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，并赠送单于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丰厚的礼物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，回报他的好意。（译出大意给1分；定语后置句、“厚赂”、“答”三处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，每译对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一处给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1_1#87e309dfc?sp=1&amp;pid=06bbb7ff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（2）且陛下春秋高，法令亡常，大臣亡罪夷灭者数十家，安危不可知，子卿尚复谁为乎？</a:t>
            </a:r>
            <a:endParaRPr lang="en-US" altLang="zh-CN" sz="2000" dirty="0"/>
          </a:p>
        </p:txBody>
      </p:sp>
      <p:sp>
        <p:nvSpPr>
          <p:cNvPr id="3" name="QB_5_BD.371_2#87e309dfc?sp=1&amp;pid=06bbb7ff6&amp;color=0,0,0&amp;vtp=1&amp;bbb=1&amp;hb=1&amp;hltap=1"/>
          <p:cNvSpPr/>
          <p:nvPr/>
        </p:nvSpPr>
        <p:spPr>
          <a:xfrm>
            <a:off x="722376" y="1435169"/>
            <a:ext cx="10753344" cy="129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</a:t>
            </a:r>
            <a:endParaRPr lang="en-US" altLang="zh-CN" sz="20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4" name="QB_5_AS.373_1#87e309dfc?vop=1&amp;pid=06bbb7ff6&amp;color=0,0,0&amp;vtp=1&amp;bbb=1&amp;hb=1"/>
          <p:cNvSpPr/>
          <p:nvPr/>
        </p:nvSpPr>
        <p:spPr>
          <a:xfrm>
            <a:off x="722376" y="285306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第一个“亡”：同“无”，没有。夷灭：诛灭，这里指全家杀尽。尚复谁为乎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：宾语前置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，正常语序是“尚复为谁乎”。</a:t>
            </a:r>
            <a:endParaRPr lang="en-US" altLang="zh-CN" sz="2200" dirty="0"/>
          </a:p>
        </p:txBody>
      </p:sp>
      <p:sp>
        <p:nvSpPr>
          <p:cNvPr id="5" name="QO_4_AS.374_1#06bbb7ff6?vop=1&amp;pid=230283aa6&amp;color=0,0,0&amp;vtp=1&amp;bbb=1"/>
          <p:cNvSpPr/>
          <p:nvPr/>
        </p:nvSpPr>
        <p:spPr>
          <a:xfrm>
            <a:off x="722376" y="3792099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  <p:sp>
        <p:nvSpPr>
          <p:cNvPr id="6" name="QB_5_AN.372_1#87e309dfc?sp=1&amp;pid=06bbb7ff6&amp;color=0,0,0&amp;vtp=1&amp;bbb=1&amp;hb=1&amp;hla=1">
            <a:extLst>
              <a:ext uri="{FF2B5EF4-FFF2-40B4-BE49-F238E27FC236}">
                <a16:creationId xmlns:a16="http://schemas.microsoft.com/office/drawing/2014/main" id="{F5F40FD7-381E-98ED-8B2E-F188B86C1C8F}"/>
              </a:ext>
            </a:extLst>
          </p:cNvPr>
          <p:cNvSpPr/>
          <p:nvPr/>
        </p:nvSpPr>
        <p:spPr>
          <a:xfrm>
            <a:off x="722376" y="1409769"/>
            <a:ext cx="10753344" cy="12531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再说皇上现在年纪老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，法令没有定规，大臣无罪而全家被杀尽的就有几十家，（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即使回国也是）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安危无法预知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，您还为谁（守节）呢？（译出大意给1分；第一个“亡”、“夷灭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”、宾语前置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句三处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，每译对一处给1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f9912a3ed?pid=3e34debd7&amp;color=0,0,0&amp;vtp=1&amp;bt=1&amp;bbb=1"/>
          <p:cNvSpPr/>
          <p:nvPr/>
        </p:nvSpPr>
        <p:spPr>
          <a:xfrm>
            <a:off x="722377" y="969264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史传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：20分钟</a:t>
            </a:r>
            <a:endParaRPr lang="en-US" altLang="zh-CN" sz="2000" dirty="0"/>
          </a:p>
        </p:txBody>
      </p:sp>
      <p:pic>
        <p:nvPicPr>
          <p:cNvPr id="3" name="P_4_BD#f9912a3ed?pid=3e34debd7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1552" y="1036066"/>
            <a:ext cx="28346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f9912a3ed?pid=3e34debd7&amp;color=0,0,0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3733" y="1040638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f9912a3ed?pid=3e34debd7&amp;color=0,0,0&amp;tib=255,255,255&amp;iip=1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5061" y="1017651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4_BD.154_1#6cd674cf2?pid=3e34debd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阅读下面的文言文，完成9~13题。（20分）</a:t>
            </a:r>
            <a:endParaRPr lang="en-US" altLang="zh-CN" sz="2000" dirty="0"/>
          </a:p>
        </p:txBody>
      </p:sp>
      <p:sp>
        <p:nvSpPr>
          <p:cNvPr id="7" name="QM_4_BD.154_2#6cd674cf2?sp=1&amp;pid=3e34debd7&amp;color=0,0,0&amp;vtp=1&amp;bbb=1&amp;hb=1"/>
          <p:cNvSpPr/>
          <p:nvPr/>
        </p:nvSpPr>
        <p:spPr>
          <a:xfrm>
            <a:off x="722376" y="1893697"/>
            <a:ext cx="10753344" cy="4127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陵字少卿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善骑射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爱人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谦让下士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甚得名誉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武帝以为有广之风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使将八百骑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深入匈奴二千余里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过居延视地形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不见虏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天汉二年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陵将其步卒五千人出居延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至浚稽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与单于相直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骑可三万围陵军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军居两山间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陵引士出营外为陈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前行持戟盾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后行持弓弩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令曰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闻鼓声而纵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闻金声而止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虏见汉军少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直前就营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陵搏战攻之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千弩俱发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应弦而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虏还走上山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汉军追击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杀数千人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单于大惊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召左右地兵八万余骑攻陵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陵军益急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匈奴骑多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战一日数十合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复伤杀虏二千余人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虏不利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欲去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会陵军候管敢为校尉所辱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亡降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具言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陵军无后救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射矢且尽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当使精骑射之即破矣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遂遮道急攻陵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陵居谷中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在山上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四面射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矢如雨下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汉军南行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未至鞮汗山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一日五十万矢皆尽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即弃车去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100"/>
              </a:lnSpc>
            </a:pPr>
            <a:endParaRPr lang="en-US" altLang="zh-CN" sz="2000" dirty="0"/>
          </a:p>
        </p:txBody>
      </p:sp>
      <p:sp>
        <p:nvSpPr>
          <p:cNvPr id="8" name="QM_4_BD.154_2#6cd674cf2?sp=1&amp;pid=3e34debd7&amp;color=0,0,0&amp;vtp=1&amp;bbb=1&amp;hb=1&amp;zzd= 5">
            <a:extLst>
              <a:ext uri="{FF2B5EF4-FFF2-40B4-BE49-F238E27FC236}">
                <a16:creationId xmlns:a16="http://schemas.microsoft.com/office/drawing/2014/main" id="{834DF433-867E-AE6B-1CF7-3D1FC88F7565}"/>
              </a:ext>
            </a:extLst>
          </p:cNvPr>
          <p:cNvSpPr/>
          <p:nvPr/>
        </p:nvSpPr>
        <p:spPr>
          <a:xfrm>
            <a:off x="6672358" y="37478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4_BD.154_2#6cd674cf2?sp=1&amp;pid=3e34debd7&amp;color=0,0,0&amp;vtp=1&amp;bbb=1&amp;hb=1&amp;zzd= 6">
            <a:extLst>
              <a:ext uri="{FF2B5EF4-FFF2-40B4-BE49-F238E27FC236}">
                <a16:creationId xmlns:a16="http://schemas.microsoft.com/office/drawing/2014/main" id="{A81E9231-FF16-0108-FBFE-3B90497770BF}"/>
              </a:ext>
            </a:extLst>
          </p:cNvPr>
          <p:cNvSpPr/>
          <p:nvPr/>
        </p:nvSpPr>
        <p:spPr>
          <a:xfrm>
            <a:off x="3624358" y="42050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4_BD.154_2#6cd674cf2?sp=1&amp;pid=3e34debd7&amp;color=0,0,0&amp;vtp=1&amp;bbb=1&amp;hb=1&amp;zzd= 7">
            <a:extLst>
              <a:ext uri="{FF2B5EF4-FFF2-40B4-BE49-F238E27FC236}">
                <a16:creationId xmlns:a16="http://schemas.microsoft.com/office/drawing/2014/main" id="{ABB218BA-3FED-49AF-FBEF-B47EE73818B0}"/>
              </a:ext>
            </a:extLst>
          </p:cNvPr>
          <p:cNvSpPr/>
          <p:nvPr/>
        </p:nvSpPr>
        <p:spPr>
          <a:xfrm>
            <a:off x="10990358" y="46622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4_2#6cd674cf2?sp=1&amp;pid=3e34debd7&amp;color=0,0,0&amp;vtp=1&amp;bbb=1&amp;hb=1">
            <a:extLst>
              <a:ext uri="{FF2B5EF4-FFF2-40B4-BE49-F238E27FC236}">
                <a16:creationId xmlns:a16="http://schemas.microsoft.com/office/drawing/2014/main" id="{DFE5FFDD-2B17-F7CB-6178-1A427B315758}"/>
              </a:ext>
            </a:extLst>
          </p:cNvPr>
          <p:cNvSpPr/>
          <p:nvPr/>
        </p:nvSpPr>
        <p:spPr>
          <a:xfrm>
            <a:off x="722376" y="972000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士尚三千余人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徒斩车辐而持之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抵山入狭谷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单于遮其后乘隅下垒石士卒多死不得行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昏后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陵便衣独步出营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止左右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毋随我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丈夫一取单于耳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!”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良久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大息曰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兵败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!”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于是尽斩旌旗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及珍宝埋地中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陵令军士人持二升糒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一半冰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期至遮虏鄣者相待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陵与韩延年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俱上马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壮士从者十余人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虏骑数千追之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韩延年战死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无面目报陛下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!”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节选自《汉书·李陵传》）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47776436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73824c835?pid=7faa1218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73824c835?pid=7faa1218e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：30分钟</a:t>
            </a:r>
            <a:endParaRPr lang="en-US" altLang="zh-CN" sz="100" dirty="0"/>
          </a:p>
        </p:txBody>
      </p:sp>
      <p:pic>
        <p:nvPicPr>
          <p:cNvPr id="4" name="P_4_BD#73824c835?pid=7faa1218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_1#247d3a768?pid=7faa1218e&amp;color=0,0,0&amp;vtp=1&amp;bbb=1"/>
          <p:cNvSpPr/>
          <p:nvPr/>
        </p:nvSpPr>
        <p:spPr>
          <a:xfrm>
            <a:off x="722376" y="13880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1.解释下列各句中加点词的含义。（6分）</a:t>
            </a:r>
            <a:endParaRPr lang="en-US" altLang="zh-CN" sz="2000" dirty="0"/>
          </a:p>
        </p:txBody>
      </p:sp>
      <p:sp>
        <p:nvSpPr>
          <p:cNvPr id="6" name="QB_5_BD.2_1#3f606f675?pid=247d3a768&amp;color=0,0,0&amp;vtp=1&amp;bbb=1"/>
          <p:cNvSpPr/>
          <p:nvPr/>
        </p:nvSpPr>
        <p:spPr>
          <a:xfrm>
            <a:off x="722376" y="1852237"/>
            <a:ext cx="10753344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998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）博闻强志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（2）争宠而心害其能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（3）靡不毕见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（4）使使如秦受地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（5）卒使上官大夫短屈原于顷襄王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（6）然皆祖屈原之从容辞令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lang="en-US" altLang="zh-CN" sz="2000" dirty="0"/>
          </a:p>
        </p:txBody>
      </p:sp>
      <p:sp>
        <p:nvSpPr>
          <p:cNvPr id="7" name="QB_5_AN.3_1#3f606f675.blank?pid=247d3a768&amp;color=0,0,0&amp;vpa=1&amp;vtp=1"/>
          <p:cNvSpPr/>
          <p:nvPr/>
        </p:nvSpPr>
        <p:spPr>
          <a:xfrm>
            <a:off x="7873111" y="1814137"/>
            <a:ext cx="43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</a:t>
            </a:r>
            <a:endParaRPr lang="en-US" altLang="zh-CN" sz="2000" dirty="0"/>
          </a:p>
        </p:txBody>
      </p:sp>
      <p:sp>
        <p:nvSpPr>
          <p:cNvPr id="9" name="QB_5_AN.5_1#3f606f675.blank?pid=247d3a768&amp;color=0,0,0&amp;vpa=2&amp;vtp=1&amp;bbb=1"/>
          <p:cNvSpPr/>
          <p:nvPr/>
        </p:nvSpPr>
        <p:spPr>
          <a:xfrm>
            <a:off x="7809611" y="22713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嫉妒</a:t>
            </a:r>
            <a:endParaRPr lang="en-US" altLang="zh-CN" sz="2000" dirty="0"/>
          </a:p>
        </p:txBody>
      </p:sp>
      <p:sp>
        <p:nvSpPr>
          <p:cNvPr id="11" name="QB_5_AN.7_1#3f606f675.blank?pid=247d3a768&amp;color=0,0,0&amp;vpa=3&amp;vtp=1&amp;bbb=1"/>
          <p:cNvSpPr/>
          <p:nvPr/>
        </p:nvSpPr>
        <p:spPr>
          <a:xfrm>
            <a:off x="7555611" y="2728537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无，没有</a:t>
            </a:r>
            <a:endParaRPr lang="en-US" altLang="zh-CN" sz="2000" dirty="0"/>
          </a:p>
        </p:txBody>
      </p:sp>
      <p:sp>
        <p:nvSpPr>
          <p:cNvPr id="13" name="QB_5_AN.9_1#3f606f675.blank?pid=247d3a768&amp;color=0,0,0&amp;vpa=4&amp;vtp=1&amp;bbb=1"/>
          <p:cNvSpPr/>
          <p:nvPr/>
        </p:nvSpPr>
        <p:spPr>
          <a:xfrm>
            <a:off x="7301611" y="3185737"/>
            <a:ext cx="1711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往，到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去</a:t>
            </a:r>
            <a:endParaRPr lang="en-US" altLang="zh-CN" sz="2000" dirty="0"/>
          </a:p>
        </p:txBody>
      </p:sp>
      <p:sp>
        <p:nvSpPr>
          <p:cNvPr id="15" name="QB_5_AN.11_1#3f606f675.blank?pid=247d3a768&amp;color=0,0,0&amp;vpa=5&amp;vtp=1&amp;bbb=1"/>
          <p:cNvSpPr/>
          <p:nvPr/>
        </p:nvSpPr>
        <p:spPr>
          <a:xfrm>
            <a:off x="7809611" y="36429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诋毁</a:t>
            </a:r>
            <a:endParaRPr lang="en-US" altLang="zh-CN" sz="2000" dirty="0"/>
          </a:p>
        </p:txBody>
      </p:sp>
      <p:sp>
        <p:nvSpPr>
          <p:cNvPr id="17" name="QB_5_AN.13_1#3f606f675.blank?pid=247d3a768&amp;color=0,0,0&amp;vpa=6&amp;vtp=1&amp;bbb=1"/>
          <p:cNvSpPr/>
          <p:nvPr/>
        </p:nvSpPr>
        <p:spPr>
          <a:xfrm>
            <a:off x="6717411" y="4081087"/>
            <a:ext cx="2881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效法，继承（每空1分）</a:t>
            </a:r>
            <a:endParaRPr lang="en-US" altLang="zh-CN" sz="2000" dirty="0"/>
          </a:p>
        </p:txBody>
      </p:sp>
      <p:sp>
        <p:nvSpPr>
          <p:cNvPr id="18" name="QB_5_BD.2_1#3f606f675?pid=247d3a768&amp;color=0,0,0&amp;vtp=1&amp;bbb=1&amp;zzd= 1">
            <a:extLst>
              <a:ext uri="{FF2B5EF4-FFF2-40B4-BE49-F238E27FC236}">
                <a16:creationId xmlns:a16="http://schemas.microsoft.com/office/drawing/2014/main" id="{20BD489F-D608-971C-1DEE-37F6E27F8EC8}"/>
              </a:ext>
            </a:extLst>
          </p:cNvPr>
          <p:cNvSpPr/>
          <p:nvPr/>
        </p:nvSpPr>
        <p:spPr>
          <a:xfrm>
            <a:off x="2249583" y="23221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2_1#3f606f675?pid=247d3a768&amp;color=0,0,0&amp;vtp=1&amp;bbb=1&amp;zzd= 2">
            <a:extLst>
              <a:ext uri="{FF2B5EF4-FFF2-40B4-BE49-F238E27FC236}">
                <a16:creationId xmlns:a16="http://schemas.microsoft.com/office/drawing/2014/main" id="{102BC9BB-935F-FEAD-D044-BE1825E0BE52}"/>
              </a:ext>
            </a:extLst>
          </p:cNvPr>
          <p:cNvSpPr/>
          <p:nvPr/>
        </p:nvSpPr>
        <p:spPr>
          <a:xfrm>
            <a:off x="2503583" y="27793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2_1#3f606f675?pid=247d3a768&amp;color=0,0,0&amp;vtp=1&amp;bbb=1&amp;zzd= 3">
            <a:extLst>
              <a:ext uri="{FF2B5EF4-FFF2-40B4-BE49-F238E27FC236}">
                <a16:creationId xmlns:a16="http://schemas.microsoft.com/office/drawing/2014/main" id="{1279D751-F3CA-7B97-B3D3-873F0B4865D8}"/>
              </a:ext>
            </a:extLst>
          </p:cNvPr>
          <p:cNvSpPr/>
          <p:nvPr/>
        </p:nvSpPr>
        <p:spPr>
          <a:xfrm>
            <a:off x="1487583" y="32365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5_BD.2_1#3f606f675?pid=247d3a768&amp;color=0,0,0&amp;vtp=1&amp;bbb=1&amp;zzd= 4">
            <a:extLst>
              <a:ext uri="{FF2B5EF4-FFF2-40B4-BE49-F238E27FC236}">
                <a16:creationId xmlns:a16="http://schemas.microsoft.com/office/drawing/2014/main" id="{70D86590-911C-5EF7-6698-38F1863E9577}"/>
              </a:ext>
            </a:extLst>
          </p:cNvPr>
          <p:cNvSpPr/>
          <p:nvPr/>
        </p:nvSpPr>
        <p:spPr>
          <a:xfrm>
            <a:off x="1995583" y="36937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5_BD.2_1#3f606f675?pid=247d3a768&amp;color=0,0,0&amp;vtp=1&amp;bbb=1&amp;zzd= 5">
            <a:extLst>
              <a:ext uri="{FF2B5EF4-FFF2-40B4-BE49-F238E27FC236}">
                <a16:creationId xmlns:a16="http://schemas.microsoft.com/office/drawing/2014/main" id="{AF4E9725-42B5-7519-5DDF-D73D98656F5D}"/>
              </a:ext>
            </a:extLst>
          </p:cNvPr>
          <p:cNvSpPr/>
          <p:nvPr/>
        </p:nvSpPr>
        <p:spPr>
          <a:xfrm>
            <a:off x="3011583" y="41509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5_BD.2_1#3f606f675?pid=247d3a768&amp;color=0,0,0&amp;vtp=1&amp;bbb=1&amp;zzd= 6">
            <a:extLst>
              <a:ext uri="{FF2B5EF4-FFF2-40B4-BE49-F238E27FC236}">
                <a16:creationId xmlns:a16="http://schemas.microsoft.com/office/drawing/2014/main" id="{855055DA-FF4B-9BB9-A1F7-D7DD384B3E76}"/>
              </a:ext>
            </a:extLst>
          </p:cNvPr>
          <p:cNvSpPr/>
          <p:nvPr/>
        </p:nvSpPr>
        <p:spPr>
          <a:xfrm>
            <a:off x="1995583" y="45495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4_3#6cd674cf2?sp=1&amp;pid=3e34debd7&amp;color=0,0,0&amp;vtp=1&amp;bt=1&amp;bbb=1&amp;hb=1"/>
          <p:cNvSpPr/>
          <p:nvPr/>
        </p:nvSpPr>
        <p:spPr>
          <a:xfrm>
            <a:off x="722376" y="972000"/>
            <a:ext cx="10753344" cy="3637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于是李陵置酒贺武曰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今足下还归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扬名于匈奴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功显于汉室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虽古竹帛所载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丹青所画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何以过子卿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陵虽驽怯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令汉且贳陵罪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全其老母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使得奋大辱之积志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庶几乎曹柯之盟</a:t>
            </a:r>
            <a:r>
              <a:rPr lang="en-US" altLang="zh-CN" sz="2000" b="0" i="0" baseline="300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细细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注】，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此陵宿昔之所不忘也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令子卿知吾心耳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异域之人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壹别长绝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陵泣下数行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因与武决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武年八十余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神爵二年病卒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节选自《汉书·苏武传》）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注】春秋时，齐鲁作战，鲁败，割地求和，在齐桓公与鲁庄公订立盟约时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，鲁国的武士曹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沫手持匕首胁迫齐桓公归还侵占的鲁国土地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M_4_BD.154_3#6cd674cf2?sp=1&amp;pid=3e34debd7&amp;color=0,0,0&amp;vtp=1&amp;bt=1&amp;bbb=1&amp;hb=1&amp;zzd= 4">
            <a:extLst>
              <a:ext uri="{FF2B5EF4-FFF2-40B4-BE49-F238E27FC236}">
                <a16:creationId xmlns:a16="http://schemas.microsoft.com/office/drawing/2014/main" id="{0189268F-F101-0136-28BC-A576E11C9DDA}"/>
              </a:ext>
            </a:extLst>
          </p:cNvPr>
          <p:cNvSpPr/>
          <p:nvPr/>
        </p:nvSpPr>
        <p:spPr>
          <a:xfrm>
            <a:off x="3624358" y="23690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5_1#2540a8cfa?sp=1&amp;pid=6cd674cf2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9.材料一中画波浪线的部分有三处需要断句，请将下面相应位置的答案标号涂黑。（3分）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隅下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垒石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士卒多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不得行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AN.156_1#2540a8cfa?vop=1&amp;pid=6cd674cf2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BEG</a:t>
            </a:r>
            <a:endParaRPr lang="en-US" altLang="zh-CN" sz="2000" dirty="0"/>
          </a:p>
        </p:txBody>
      </p:sp>
      <p:sp>
        <p:nvSpPr>
          <p:cNvPr id="4" name="QO_5_AS.157_1#2540a8cfa?vop=1&amp;pid=6cd674cf2&amp;color=0,0,0&amp;vtp=1&amp;bbb=1&amp;hb=1"/>
          <p:cNvSpPr/>
          <p:nvPr/>
        </p:nvSpPr>
        <p:spPr>
          <a:xfrm>
            <a:off x="722376" y="2379795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本题考查文言文断句的能力。画波浪线的部分描写的是两军对战的情景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，断句前需分清作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战双方的行为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。“单于遮其后”语意结构完整，“单于”为主语；“遮”意为截断，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作谓语；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其后”指汉军后路，作宾语；故应将B处涂黑。“死”和“不得行”为并列谓语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，其主语均是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士卒”，即汉军，故将E、G两处涂黑。</a:t>
            </a:r>
            <a:endParaRPr lang="en-US" altLang="zh-CN" sz="2200" dirty="0"/>
          </a:p>
        </p:txBody>
      </p:sp>
      <p:sp>
        <p:nvSpPr>
          <p:cNvPr id="5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E92C6F95-7673-F18E-60DA-1F06CE224F00}"/>
              </a:ext>
            </a:extLst>
          </p:cNvPr>
          <p:cNvSpPr/>
          <p:nvPr/>
        </p:nvSpPr>
        <p:spPr>
          <a:xfrm>
            <a:off x="1484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5006A38D-AD02-C8AD-BA7C-F9C10B128087}"/>
              </a:ext>
            </a:extLst>
          </p:cNvPr>
          <p:cNvSpPr/>
          <p:nvPr/>
        </p:nvSpPr>
        <p:spPr>
          <a:xfrm>
            <a:off x="2171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BAAC0775-E91F-EEC7-A661-35D200B65B36}"/>
              </a:ext>
            </a:extLst>
          </p:cNvPr>
          <p:cNvSpPr/>
          <p:nvPr/>
        </p:nvSpPr>
        <p:spPr>
          <a:xfrm>
            <a:off x="2584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08436D5B-021C-4DA5-EA82-8B22651E0042}"/>
              </a:ext>
            </a:extLst>
          </p:cNvPr>
          <p:cNvSpPr/>
          <p:nvPr/>
        </p:nvSpPr>
        <p:spPr>
          <a:xfrm>
            <a:off x="3262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77268063-D6E3-B732-08E6-F6C67812185D}"/>
              </a:ext>
            </a:extLst>
          </p:cNvPr>
          <p:cNvSpPr/>
          <p:nvPr/>
        </p:nvSpPr>
        <p:spPr>
          <a:xfrm>
            <a:off x="3964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46ED139D-A4E7-AA19-D5EF-C039E487CEC5}"/>
              </a:ext>
            </a:extLst>
          </p:cNvPr>
          <p:cNvSpPr/>
          <p:nvPr/>
        </p:nvSpPr>
        <p:spPr>
          <a:xfrm>
            <a:off x="4865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155_1#2540a8cfa?sp=1&amp;pid=6cd674cf2&amp;color=0,0,0&amp;vtp=1&amp;bt=1&amp;bbb=1&amp;ib=1">
            <a:extLst>
              <a:ext uri="{FF2B5EF4-FFF2-40B4-BE49-F238E27FC236}">
                <a16:creationId xmlns:a16="http://schemas.microsoft.com/office/drawing/2014/main" id="{E391A501-5F1C-9FA8-E8A4-56BBE827473A}"/>
              </a:ext>
            </a:extLst>
          </p:cNvPr>
          <p:cNvSpPr/>
          <p:nvPr/>
        </p:nvSpPr>
        <p:spPr>
          <a:xfrm>
            <a:off x="5254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8_1#86d876529?pid=6cd674cf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10.下列对材料中加点的词语及相关内容的解说，不正确的一项是（3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9_1#86d876529.bracket?pid=6cd674cf2&amp;color=0,0,0&amp;vpa=65&amp;vtp=1"/>
          <p:cNvSpPr/>
          <p:nvPr/>
        </p:nvSpPr>
        <p:spPr>
          <a:xfrm>
            <a:off x="905198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58_2#86d876529.choices?pid=6cd674cf2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A.引，在文中指率领，与成语“引而不发”中的“引”意思相同。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.金，是金属的通称，也指用铜制成的上有柄的乐器。文中指后者。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.“陵军益急”与“单于益骄”（《苏武传》）两句中的“益”字意思不同。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.令，假若，与《屈原列传》“每一令出，平伐其功”的“令”意思不同。</a:t>
            </a:r>
            <a:endParaRPr lang="en-US" altLang="zh-CN" sz="2000" dirty="0"/>
          </a:p>
        </p:txBody>
      </p:sp>
      <p:sp>
        <p:nvSpPr>
          <p:cNvPr id="5" name="QC_5_AS.160_1#86d876529?vop=1&amp;pid=6cd674cf2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本题考查理解常见文言实词在文中的含义，了解并掌握常见的古代文化知识的能力。A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意思相同”错误。成语“引而不发”中的“引”是拉弓的意思，二者意思不同。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1_1#57cde891d?pid=6cd674cf2&amp;color=0,0,0&amp;vtp=1&amp;bt=1&amp;bbb=1"/>
          <p:cNvSpPr/>
          <p:nvPr/>
        </p:nvSpPr>
        <p:spPr>
          <a:xfrm>
            <a:off x="722376" y="969265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11.下列对材料有关内容的概述，不正确的一项是（3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2_1#57cde891d.bracket?pid=6cd674cf2&amp;color=0,0,0&amp;vpa=66&amp;vtp=1"/>
          <p:cNvSpPr/>
          <p:nvPr/>
        </p:nvSpPr>
        <p:spPr>
          <a:xfrm>
            <a:off x="7273989" y="961645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61_2#57cde891d.choices?pid=6cd674cf2&amp;color=0,0,0&amp;vtp=1&amp;bbb=1&amp;hb=1"/>
          <p:cNvSpPr/>
          <p:nvPr/>
        </p:nvSpPr>
        <p:spPr>
          <a:xfrm>
            <a:off x="722376" y="1412367"/>
            <a:ext cx="10753344" cy="35010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A.李陵年少有名。李陵擅长骑马射箭，爱护关心他人，谦虚礼让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，汉武帝认为他有其祖父李广的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风范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.李陵指挥有方。在敌众我寡的情势下，李陵沉着冷静，出营对阵，命所有士兵一起射箭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，击退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并追击匈奴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，杀死匈奴数千人。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.李陵未能死节。李陵的军队陷入绝境，损失惨重；他与韩延年率众突围，匈奴紧追不舍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，韩延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年战死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，李陵投降。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.李陵袒露心迹。在饯别苏武时，李陵向其表明自己原想以曹沫之事为榜样，委身诈降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，孤身涉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，誓还汉恩的心迹。</a:t>
            </a:r>
            <a:endParaRPr lang="en-US" altLang="zh-CN" sz="2000" dirty="0"/>
          </a:p>
        </p:txBody>
      </p:sp>
      <p:sp>
        <p:nvSpPr>
          <p:cNvPr id="5" name="QC_5_AS.163_1#57cde891d?vop=1&amp;pid=6cd674cf2&amp;color=0,0,0&amp;vtp=1&amp;bbb=1&amp;hb=1"/>
          <p:cNvSpPr/>
          <p:nvPr/>
        </p:nvSpPr>
        <p:spPr>
          <a:xfrm>
            <a:off x="722376" y="4996307"/>
            <a:ext cx="10753344" cy="1278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本题考查归纳内容要点，概括中心意思的能力。B项，“命所有士兵一起射箭”错误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据材料一中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“前行持戟盾，后行持弓弩”可知，李陵对作战士兵进行了分工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，先行的士兵持戟和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，后行的士兵拿弓弩。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3_2#57cde891d?vop=1&amp;pid=6cd674cf2&amp;color=0,0,0&amp;mp=1&amp;vtp=1&amp;bt=1&amp;bbb=1&amp;hb=1"/>
          <p:cNvSpPr/>
          <p:nvPr/>
        </p:nvSpPr>
        <p:spPr>
          <a:xfrm>
            <a:off x="722376" y="972000"/>
            <a:ext cx="10753344" cy="3637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【方法总结】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文言文内容概括分析判断题解题方法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准确翻译。准确翻译原文是理解文意的前提。平时应大量积累文言实词、虚词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，掌握读懂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文言文语言的钥匙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画定选项区域。找到原文中与选项对应的区域，联系上下文进一步翻译理解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，将有明显错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误的选项找出来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联系对照法。单看选项本身难以确定对错，必须联系上下文进行对照，再作出判断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。选项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与原文之间往往只有微小的差别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，要仔细辨别这些细微之处。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更多讲解详见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《狂K重点》P37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64_1#32e5331b9?pid=6cd674cf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12.把材料中画横线的句子翻译成现代汉语。（8分）</a:t>
            </a:r>
            <a:endParaRPr lang="en-US" altLang="zh-CN" sz="2000" dirty="0"/>
          </a:p>
        </p:txBody>
      </p:sp>
      <p:sp>
        <p:nvSpPr>
          <p:cNvPr id="3" name="QB_6_BD.165_1#a02af349e?sp=1&amp;pid=32e5331b9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（1）陵居谷中，虏在山上，四面射，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矢如雨下。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  <a:endParaRPr lang="en-US" altLang="zh-CN" sz="2000" dirty="0"/>
          </a:p>
        </p:txBody>
      </p:sp>
      <p:sp>
        <p:nvSpPr>
          <p:cNvPr id="5" name="QB_6_AN.166_1#a02af349e.blank?pid=32e5331b9&amp;color=0,0,0&amp;vpa=67&amp;vtp=1&amp;bbb=1&amp;hb=1"/>
          <p:cNvSpPr/>
          <p:nvPr/>
        </p:nvSpPr>
        <p:spPr>
          <a:xfrm>
            <a:off x="722376" y="18542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李陵的军队处于山谷中，匈奴的军队在山上，（匈奴的军队）从四面射箭，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箭如雨下。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译出大意给1分；“居”“四面”“矢”三处，每译对一处给1分）</a:t>
            </a:r>
            <a:endParaRPr lang="en-US" altLang="zh-CN" sz="2000" dirty="0"/>
          </a:p>
        </p:txBody>
      </p:sp>
      <p:sp>
        <p:nvSpPr>
          <p:cNvPr id="6" name="QB_6_AS.167_1#a02af349e?vop=1&amp;pid=32e5331b9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居：处于。四面：方位名词作状语，从四面。矢：箭。</a:t>
            </a:r>
            <a:endParaRPr lang="en-US" altLang="zh-CN" sz="2200" dirty="0"/>
          </a:p>
        </p:txBody>
      </p:sp>
      <p:sp>
        <p:nvSpPr>
          <p:cNvPr id="7" name="QB_6_BD.168_1#3732ea8c9?sp=1&amp;pid=32e5331b9&amp;color=0,0,0&amp;vtp=1&amp;bbb=1"/>
          <p:cNvSpPr/>
          <p:nvPr/>
        </p:nvSpPr>
        <p:spPr>
          <a:xfrm>
            <a:off x="722376" y="3232663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（2）虽古竹帛所载，丹青所画，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何以过子卿！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lang="en-US" altLang="zh-CN" sz="2000" dirty="0"/>
          </a:p>
        </p:txBody>
      </p:sp>
      <p:sp>
        <p:nvSpPr>
          <p:cNvPr id="9" name="QB_6_AN.169_1#3732ea8c9.blank?pid=32e5331b9&amp;color=0,0,0&amp;vpa=68&amp;vtp=1&amp;bbb=1&amp;hb=1"/>
          <p:cNvSpPr/>
          <p:nvPr/>
        </p:nvSpPr>
        <p:spPr>
          <a:xfrm>
            <a:off x="722376" y="3651763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即使是古代史书所记载的事迹，图画所描绘的人物，用什么超过您！（译出大意给1分；“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虽”、 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竹帛”、宾语前置句三处，每译对一处给1分）</a:t>
            </a:r>
            <a:endParaRPr lang="en-US" altLang="zh-CN" sz="2000" dirty="0"/>
          </a:p>
        </p:txBody>
      </p:sp>
      <p:sp>
        <p:nvSpPr>
          <p:cNvPr id="10" name="QB_6_AS.170_1#3732ea8c9?vop=1&amp;pid=32e5331b9&amp;color=0,0,0&amp;vtp=1&amp;bbb=1&amp;hb=1"/>
          <p:cNvSpPr/>
          <p:nvPr/>
        </p:nvSpPr>
        <p:spPr>
          <a:xfrm>
            <a:off x="722376" y="463233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虽：即使。竹帛：竹简和白绢。古代在竹帛上写字，借指书籍史册。何以过子卿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：宾语前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置句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，正常语序是“以何过子卿”。</a:t>
            </a:r>
            <a:endParaRPr lang="en-US" altLang="zh-CN" sz="2200" dirty="0"/>
          </a:p>
        </p:txBody>
      </p:sp>
      <p:sp>
        <p:nvSpPr>
          <p:cNvPr id="11" name="QO_5_AS.171_1#32e5331b9?vop=1&amp;pid=6cd674cf2&amp;color=0,0,0&amp;vtp=1&amp;bbb=1"/>
          <p:cNvSpPr/>
          <p:nvPr/>
        </p:nvSpPr>
        <p:spPr>
          <a:xfrm>
            <a:off x="722376" y="5573909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2_1#6d433a898?sp=1&amp;pid=6cd674cf2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13.李陵兵败的客观原因有哪些？请简要概括。（3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5_AN.173_1#6d433a898.blank?pid=6cd674cf2&amp;color=0,0,0&amp;vpa=69&amp;vtp=1&amp;bbb=1"/>
          <p:cNvSpPr/>
          <p:nvPr/>
        </p:nvSpPr>
        <p:spPr>
          <a:xfrm>
            <a:off x="757301" y="1372050"/>
            <a:ext cx="9993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①敌众陵寡，伤亡惨重。②军候叛变，武器皆尽。③没有救援，被断归路。（每点1分）</a:t>
            </a:r>
            <a:endParaRPr lang="en-US" altLang="zh-CN" sz="2000" dirty="0"/>
          </a:p>
        </p:txBody>
      </p:sp>
      <p:sp>
        <p:nvSpPr>
          <p:cNvPr id="5" name="QB_5_AS.174_1#6d433a898?vop=1&amp;pid=6cd674cf2&amp;color=0,0,0&amp;vtp=1&amp;bbb=1&amp;hb=1"/>
          <p:cNvSpPr/>
          <p:nvPr/>
        </p:nvSpPr>
        <p:spPr>
          <a:xfrm>
            <a:off x="722376" y="1922595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本题考查筛选并整合文中信息的能力。由题干可知，本题的答题区间在材料一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。根据其前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半部分内容可知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，李陵有五千步兵，匈奴先是三万骑兵，后又召八万余步兵、骑兵攻打李陵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陵与匈奴双方兵力悬殊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。由“士尚三千余人”“士卒多死，不得行”可知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，李陵一方士兵伤亡惨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。根据“会陵军候管敢为校尉所辱，亡降匈奴，具言”“射矢且尽”“一日五十万矢皆尽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，军候叛变，李陵一方武器皆尽。根据“陵军无后救”“抵山入峡谷”“单于遮其后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”可知，李陵的军队没有救援，深入峡谷，被断归路。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74_2#6d433a898?vop=1&amp;pid=6cd674cf2&amp;color=0,0,0&amp;mp=1&amp;vtp=1&amp;bt=1&amp;bbb=1&amp;hb=1"/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，字少卿，善于骑马射箭，爱护他人，对部下谦让有礼，很有好名声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。汉武帝认为他有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李广的风范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，命（他）率领八百骑兵，深入匈奴领地两千多里，经过居延地区察看了地形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，返回。天汉二年，李陵率领五千步兵从居延出发，到浚稽山（扎营），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与单于相遇，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匈奴）足有三万多骑兵包围了李陵的军队。（李陵）军队处于两山之间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，李陵领兵到营外排列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，先行（的士兵）拿戟、盾牌，后行（的士兵）拿弓弩，下令说：“听到击鼓声就进攻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到鸣金声就停止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。”匈奴见汉军人少，就径直向前扑向汉军营垒，李陵（挥师）交战相攻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，千弩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齐发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，（敌兵）随着弓弦的声音而倒下。匈奴军败退上山，汉军追击，杀了数千敌兵。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单于大惊，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召集左右步兵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、骑兵八万多人攻击李陵。此时，李陵军的处境更加紧急，匈奴骑兵多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，一日交战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数十回合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，（汉军）又杀伤匈奴两千余人。匈奴作战不利，打算撤兵离去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，正遇李陵军军候管敢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74_2#6d433a898?vop=1&amp;pid=6cd674cf2&amp;color=0,0,0&amp;mp=1&amp;vtp=1&amp;bt=1&amp;bbb=1&amp;hb=1">
            <a:extLst>
              <a:ext uri="{FF2B5EF4-FFF2-40B4-BE49-F238E27FC236}">
                <a16:creationId xmlns:a16="http://schemas.microsoft.com/office/drawing/2014/main" id="{A4F7D18F-F08E-041E-B83C-6F4FC9A15AE8}"/>
              </a:ext>
            </a:extLst>
          </p:cNvPr>
          <p:cNvSpPr/>
          <p:nvPr/>
        </p:nvSpPr>
        <p:spPr>
          <a:xfrm>
            <a:off x="722376" y="972000"/>
            <a:ext cx="10753344" cy="4513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被校尉欺辱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，逃降匈奴，详细说出（汉军实情）：“李陵军无后援，箭矢也即将用尽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，应当派精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锐骑兵用弓箭射杀他们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，就可以击破。”（单于）于是派兵截断汉军的道路，猛攻李陵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李陵的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军队处于山谷中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，匈奴的军队在山上，（匈奴的军队）从四面射箭，箭如雨下。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汉军向南退却，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尚未到达鞮汗山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，一天五十万支箭全部用尽，就放弃辎重车辆退兵。士兵还有三千余人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，只能砍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下车的辐条拿在手中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（当作武器），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到达鞮汗山退入峡谷之中。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单于截断汉军后路，（指挥匈奴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兵卒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）就山势下投垒石，汉军士兵多数死去，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不能前进。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黄昏以后，李陵身穿便衣独自一人走出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，制止左右随从说：“不要跟随我，大丈夫一人去捉单于就可以了！”过了很久，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李陵返回，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叹息着说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：“兵败，就死吧！”于是将所有的旌旗全部砍倒，与珍宝一起埋入地下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。李陵命将士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每人身带两升干粮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，一片冰，约定到遮虏鄣等待。李陵与韩延年都跨上战马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，跟随的壮士有十几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。匈奴几千名骑兵追击，韩延年战死。李陵说：“（我）已没有面目向陛下报告！”于是投降。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32303047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74_3#6d433a898?vop=1&amp;pid=6cd674cf2&amp;color=0,0,0&amp;mp=1&amp;vtp=1&amp;bt=1&amp;bbb=1&amp;hb=1"/>
          <p:cNvSpPr/>
          <p:nvPr/>
        </p:nvSpPr>
        <p:spPr>
          <a:xfrm>
            <a:off x="722376" y="969264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，李陵摆设酒宴向苏武祝贺说：“今天您回去，美名传颂于匈奴，功绩显扬于汉朝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使是古代史书所记载的事迹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，图画所描绘的人物，用什么超过您！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我李陵虽然无能和胆小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，假如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汉朝姑且宽恕我的罪过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，保全我的老母，使我能实现在奇耻大辱下积蓄已久的志愿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，或许能像曹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沫那样寻找机会立功赎罪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，这是我以前所一直不能忘记的。算了吧！让您了解我的心罢了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。你我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各处异国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，这一别就永远隔绝了！”李陵泪下纵横，于是同苏武诀别。苏武终年八十多岁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帝神爵二年病逝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4_1#a5cf88d64?pid=7faa1218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2.解释下列各句中加点词的含义。（6分）</a:t>
            </a:r>
            <a:endParaRPr lang="en-US" altLang="zh-CN" sz="2000" dirty="0"/>
          </a:p>
        </p:txBody>
      </p:sp>
      <p:sp>
        <p:nvSpPr>
          <p:cNvPr id="3" name="QB_5_BD.15_1#ca3c6bb27?pid=a5cf88d64&amp;color=0,0,0&amp;vtp=1"/>
          <p:cNvSpPr/>
          <p:nvPr/>
        </p:nvSpPr>
        <p:spPr>
          <a:xfrm>
            <a:off x="2071751" y="1435169"/>
            <a:ext cx="9400256" cy="13003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①平伐其功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②其后秦欲伐齐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③伐薪烧炭南山中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</p:txBody>
      </p:sp>
      <p:sp>
        <p:nvSpPr>
          <p:cNvPr id="4" name="QB_5_AN.16_1#ca3c6bb27.blank?pid=a5cf88d64&amp;color=0,0,0&amp;vpa=7&amp;vtp=1"/>
          <p:cNvSpPr/>
          <p:nvPr/>
        </p:nvSpPr>
        <p:spPr>
          <a:xfrm>
            <a:off x="3351276" y="1397069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自夸，炫耀</a:t>
            </a:r>
            <a:endParaRPr lang="en-US" altLang="zh-CN" sz="2000" dirty="0"/>
          </a:p>
        </p:txBody>
      </p:sp>
      <p:sp>
        <p:nvSpPr>
          <p:cNvPr id="5" name="QB_5_AN.17_1#ca3c6bb27.blank?pid=a5cf88d64&amp;color=0,0,0&amp;vpa=8&amp;vtp=1"/>
          <p:cNvSpPr/>
          <p:nvPr/>
        </p:nvSpPr>
        <p:spPr>
          <a:xfrm>
            <a:off x="3859276" y="1854269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进攻，征伐</a:t>
            </a:r>
            <a:endParaRPr lang="en-US" altLang="zh-CN" sz="2000" dirty="0"/>
          </a:p>
        </p:txBody>
      </p:sp>
      <p:sp>
        <p:nvSpPr>
          <p:cNvPr id="6" name="QB_5_AN.18_1#ca3c6bb27.blank?pid=a5cf88d64&amp;color=0,0,0&amp;vpa=9&amp;vtp=1"/>
          <p:cNvSpPr/>
          <p:nvPr/>
        </p:nvSpPr>
        <p:spPr>
          <a:xfrm>
            <a:off x="4113276" y="2292419"/>
            <a:ext cx="1200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砍，砍伐</a:t>
            </a:r>
            <a:endParaRPr lang="en-US" altLang="zh-CN" sz="2000" dirty="0"/>
          </a:p>
        </p:txBody>
      </p:sp>
      <p:sp>
        <p:nvSpPr>
          <p:cNvPr id="7" name="QB_5_BD.19_1#944fe76d5?pid=a5cf88d64&amp;color=0,0,0&amp;vtp=1"/>
          <p:cNvSpPr/>
          <p:nvPr/>
        </p:nvSpPr>
        <p:spPr>
          <a:xfrm>
            <a:off x="2071751" y="2791275"/>
            <a:ext cx="9400256" cy="13003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①其辞微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②微夫人之力不及此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③动刀甚微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endParaRPr lang="en-US" altLang="zh-CN" sz="2000" dirty="0"/>
          </a:p>
        </p:txBody>
      </p:sp>
      <p:sp>
        <p:nvSpPr>
          <p:cNvPr id="8" name="QB_5_AN.20_1#944fe76d5.blank?pid=a5cf88d64&amp;color=0,0,0&amp;vpa=10&amp;vtp=1"/>
          <p:cNvSpPr/>
          <p:nvPr/>
        </p:nvSpPr>
        <p:spPr>
          <a:xfrm>
            <a:off x="3097276" y="275317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含蓄隐晦</a:t>
            </a:r>
            <a:endParaRPr lang="en-US" altLang="zh-CN" sz="2000" dirty="0"/>
          </a:p>
        </p:txBody>
      </p:sp>
      <p:sp>
        <p:nvSpPr>
          <p:cNvPr id="9" name="QB_5_AN.21_1#944fe76d5.blank?pid=a5cf88d64&amp;color=0,0,0&amp;vpa=11&amp;vtp=1"/>
          <p:cNvSpPr/>
          <p:nvPr/>
        </p:nvSpPr>
        <p:spPr>
          <a:xfrm>
            <a:off x="4367276" y="3210375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</a:t>
            </a:r>
            <a:endParaRPr lang="en-US" altLang="zh-CN" sz="2000" dirty="0"/>
          </a:p>
        </p:txBody>
      </p:sp>
      <p:sp>
        <p:nvSpPr>
          <p:cNvPr id="10" name="QB_5_AN.22_1#944fe76d5.blank?pid=a5cf88d64&amp;color=0,0,0&amp;vpa=12&amp;vtp=1"/>
          <p:cNvSpPr/>
          <p:nvPr/>
        </p:nvSpPr>
        <p:spPr>
          <a:xfrm>
            <a:off x="3338576" y="3648525"/>
            <a:ext cx="1865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轻（每空1分）</a:t>
            </a:r>
            <a:endParaRPr lang="en-US" altLang="zh-CN" sz="2000" dirty="0"/>
          </a:p>
        </p:txBody>
      </p:sp>
      <p:sp>
        <p:nvSpPr>
          <p:cNvPr id="11" name="QB_5_BD.15_1#ca3c6bb27?pid=a5cf88d64&amp;color=0,0,0&amp;vtp=1">
            <a:extLst>
              <a:ext uri="{FF2B5EF4-FFF2-40B4-BE49-F238E27FC236}">
                <a16:creationId xmlns:a16="http://schemas.microsoft.com/office/drawing/2014/main" id="{3AB8364B-2A0B-92CF-4300-D689B958584F}"/>
              </a:ext>
            </a:extLst>
          </p:cNvPr>
          <p:cNvSpPr/>
          <p:nvPr/>
        </p:nvSpPr>
        <p:spPr>
          <a:xfrm>
            <a:off x="722377" y="1929770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）伐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2" name="SystemAddBraceShape">
            <a:extLst>
              <a:ext uri="{FF2B5EF4-FFF2-40B4-BE49-F238E27FC236}">
                <a16:creationId xmlns:a16="http://schemas.microsoft.com/office/drawing/2014/main" id="{44E615DD-C3C3-18AA-F438-FC51D8551401}"/>
              </a:ext>
            </a:extLst>
          </p:cNvPr>
          <p:cNvSpPr/>
          <p:nvPr/>
        </p:nvSpPr>
        <p:spPr>
          <a:xfrm>
            <a:off x="1754251" y="1689169"/>
            <a:ext cx="165100" cy="93840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9_1#944fe76d5?pid=a5cf88d64&amp;color=0,0,0&amp;vtp=1">
            <a:extLst>
              <a:ext uri="{FF2B5EF4-FFF2-40B4-BE49-F238E27FC236}">
                <a16:creationId xmlns:a16="http://schemas.microsoft.com/office/drawing/2014/main" id="{C9BADDFE-4CBA-9BD7-5C32-DDDAEDC080FC}"/>
              </a:ext>
            </a:extLst>
          </p:cNvPr>
          <p:cNvSpPr/>
          <p:nvPr/>
        </p:nvSpPr>
        <p:spPr>
          <a:xfrm>
            <a:off x="722377" y="3285876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）微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4" name="SystemAddBraceShape">
            <a:extLst>
              <a:ext uri="{FF2B5EF4-FFF2-40B4-BE49-F238E27FC236}">
                <a16:creationId xmlns:a16="http://schemas.microsoft.com/office/drawing/2014/main" id="{3DADA381-0EE0-02D6-DA60-13FBF1D7CDE9}"/>
              </a:ext>
            </a:extLst>
          </p:cNvPr>
          <p:cNvSpPr/>
          <p:nvPr/>
        </p:nvSpPr>
        <p:spPr>
          <a:xfrm>
            <a:off x="1754251" y="3045275"/>
            <a:ext cx="165100" cy="93840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15_1#ca3c6bb27?pid=a5cf88d64&amp;color=0,0,0&amp;vtp=1&amp;zzd= 1">
            <a:extLst>
              <a:ext uri="{FF2B5EF4-FFF2-40B4-BE49-F238E27FC236}">
                <a16:creationId xmlns:a16="http://schemas.microsoft.com/office/drawing/2014/main" id="{6C6BCE1D-20BE-3897-F469-1ED6D74B8F5E}"/>
              </a:ext>
            </a:extLst>
          </p:cNvPr>
          <p:cNvSpPr/>
          <p:nvPr/>
        </p:nvSpPr>
        <p:spPr>
          <a:xfrm>
            <a:off x="268773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15_1#ca3c6bb27?pid=a5cf88d64&amp;color=0,0,0&amp;vtp=1&amp;zzd= 2">
            <a:extLst>
              <a:ext uri="{FF2B5EF4-FFF2-40B4-BE49-F238E27FC236}">
                <a16:creationId xmlns:a16="http://schemas.microsoft.com/office/drawing/2014/main" id="{F96B05F5-6E81-131A-280B-D898B3509FCB}"/>
              </a:ext>
            </a:extLst>
          </p:cNvPr>
          <p:cNvSpPr/>
          <p:nvPr/>
        </p:nvSpPr>
        <p:spPr>
          <a:xfrm>
            <a:off x="344973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15_1#ca3c6bb27?pid=a5cf88d64&amp;color=0,0,0&amp;vtp=1&amp;zzd= 3">
            <a:extLst>
              <a:ext uri="{FF2B5EF4-FFF2-40B4-BE49-F238E27FC236}">
                <a16:creationId xmlns:a16="http://schemas.microsoft.com/office/drawing/2014/main" id="{F4ED2B5E-1A75-D01F-1BD1-175F2829292D}"/>
              </a:ext>
            </a:extLst>
          </p:cNvPr>
          <p:cNvSpPr/>
          <p:nvPr/>
        </p:nvSpPr>
        <p:spPr>
          <a:xfrm>
            <a:off x="2433733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19_1#944fe76d5?pid=a5cf88d64&amp;color=0,0,0&amp;vtp=1&amp;zzd= 1">
            <a:extLst>
              <a:ext uri="{FF2B5EF4-FFF2-40B4-BE49-F238E27FC236}">
                <a16:creationId xmlns:a16="http://schemas.microsoft.com/office/drawing/2014/main" id="{A2A5ED7B-AC50-F38E-3ED7-029BFCF4CE24}"/>
              </a:ext>
            </a:extLst>
          </p:cNvPr>
          <p:cNvSpPr/>
          <p:nvPr/>
        </p:nvSpPr>
        <p:spPr>
          <a:xfrm>
            <a:off x="2941733" y="32611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19_1#944fe76d5?pid=a5cf88d64&amp;color=0,0,0&amp;vtp=1&amp;zzd= 2">
            <a:extLst>
              <a:ext uri="{FF2B5EF4-FFF2-40B4-BE49-F238E27FC236}">
                <a16:creationId xmlns:a16="http://schemas.microsoft.com/office/drawing/2014/main" id="{D4D82BB4-F59D-D281-15A3-0AEA684050DB}"/>
              </a:ext>
            </a:extLst>
          </p:cNvPr>
          <p:cNvSpPr/>
          <p:nvPr/>
        </p:nvSpPr>
        <p:spPr>
          <a:xfrm>
            <a:off x="2433733" y="37183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19_1#944fe76d5?pid=a5cf88d64&amp;color=0,0,0&amp;vtp=1&amp;zzd= 3">
            <a:extLst>
              <a:ext uri="{FF2B5EF4-FFF2-40B4-BE49-F238E27FC236}">
                <a16:creationId xmlns:a16="http://schemas.microsoft.com/office/drawing/2014/main" id="{5D178C56-EBA9-AE63-C184-F8E6EDB0C12E}"/>
              </a:ext>
            </a:extLst>
          </p:cNvPr>
          <p:cNvSpPr/>
          <p:nvPr/>
        </p:nvSpPr>
        <p:spPr>
          <a:xfrm>
            <a:off x="3195733" y="41170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cbe659e21?pid=3e34debd7&amp;color=0,0,0&amp;vtp=1&amp;bt=1&amp;bbb=1"/>
          <p:cNvSpPr/>
          <p:nvPr/>
        </p:nvSpPr>
        <p:spPr>
          <a:xfrm>
            <a:off x="722376" y="972000"/>
            <a:ext cx="10753344" cy="2722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文言小贴士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古今异义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善骑射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爱人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爱护他人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指丈夫或妻子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指恋爱中男女的一方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特殊句式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被动句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会陵军候管敢为校尉所辱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表被动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定语后置句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壮士从者十余人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虏骑数千追之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正常语序为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从者壮士十余人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数千虏骑追之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”）</a:t>
            </a:r>
            <a:endParaRPr lang="en-US" altLang="zh-CN" sz="2000" spc="-50" dirty="0"/>
          </a:p>
        </p:txBody>
      </p:sp>
      <p:sp>
        <p:nvSpPr>
          <p:cNvPr id="3" name="P_4#cbe659e21?pid=3e34debd7&amp;color=0,0,0&amp;vtp=1&amp;bt=1&amp;bbb=1&amp;zzd= 5">
            <a:extLst>
              <a:ext uri="{FF2B5EF4-FFF2-40B4-BE49-F238E27FC236}">
                <a16:creationId xmlns:a16="http://schemas.microsoft.com/office/drawing/2014/main" id="{7843AF42-F427-F511-D354-39181ABCDDB1}"/>
              </a:ext>
            </a:extLst>
          </p:cNvPr>
          <p:cNvSpPr/>
          <p:nvPr/>
        </p:nvSpPr>
        <p:spPr>
          <a:xfrm>
            <a:off x="1846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_4#cbe659e21?pid=3e34debd7&amp;color=0,0,0&amp;vtp=1&amp;bt=1&amp;bbb=1&amp;zzd= 5">
            <a:extLst>
              <a:ext uri="{FF2B5EF4-FFF2-40B4-BE49-F238E27FC236}">
                <a16:creationId xmlns:a16="http://schemas.microsoft.com/office/drawing/2014/main" id="{E7348CA6-ADB1-8DD9-44F2-A1F52A5CA47E}"/>
              </a:ext>
            </a:extLst>
          </p:cNvPr>
          <p:cNvSpPr/>
          <p:nvPr/>
        </p:nvSpPr>
        <p:spPr>
          <a:xfrm>
            <a:off x="2100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231c3b42.fixed?pid=8554ce875&amp;color=100,146,38&amp;vtp=1&amp;bbb=1"/>
          <p:cNvSpPr/>
          <p:nvPr/>
        </p:nvSpPr>
        <p:spPr>
          <a:xfrm>
            <a:off x="5522976" y="950976"/>
            <a:ext cx="1435608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endParaRPr lang="en-US" altLang="zh-CN" sz="7200" dirty="0"/>
          </a:p>
        </p:txBody>
      </p:sp>
      <p:sp>
        <p:nvSpPr>
          <p:cNvPr id="3" name="C_2_BD#8231c3b42.fixed?pid=8554ce875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过秦论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f6ec7c35a?pid=ae2d33132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f6ec7c35a?pid=ae2d33132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：20分钟</a:t>
            </a:r>
            <a:endParaRPr lang="en-US" altLang="zh-CN" sz="100" dirty="0"/>
          </a:p>
        </p:txBody>
      </p:sp>
      <p:pic>
        <p:nvPicPr>
          <p:cNvPr id="4" name="P_4_BD#f6ec7c35a?pid=ae2d33132&amp;color=0,0,0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75_1#cae74e070?pid=ae2d33132&amp;color=0,0,0&amp;vtp=1&amp;bbb=1"/>
          <p:cNvSpPr/>
          <p:nvPr/>
        </p:nvSpPr>
        <p:spPr>
          <a:xfrm>
            <a:off x="722376" y="13880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1.解释下列各句中加点词的含义。（3分）</a:t>
            </a:r>
            <a:endParaRPr lang="en-US" altLang="zh-CN" sz="2000" dirty="0"/>
          </a:p>
        </p:txBody>
      </p:sp>
      <p:sp>
        <p:nvSpPr>
          <p:cNvPr id="6" name="QB_5_BD.176_1#9be237b9d?pid=cae74e070&amp;color=0,0,0&amp;vtp=1&amp;bbb=1"/>
          <p:cNvSpPr/>
          <p:nvPr/>
        </p:nvSpPr>
        <p:spPr>
          <a:xfrm>
            <a:off x="722376" y="1852237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998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（1）惠文、武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、昭襄蒙故业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（2）叩关而攻秦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998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（3）赢粮而景从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2000" dirty="0"/>
          </a:p>
        </p:txBody>
      </p:sp>
      <p:sp>
        <p:nvSpPr>
          <p:cNvPr id="7" name="QB_5_AN.177_1#9be237b9d.blank?pid=cae74e070&amp;color=0,0,0&amp;vpa=70&amp;vtp=1&amp;bbb=1"/>
          <p:cNvSpPr/>
          <p:nvPr/>
        </p:nvSpPr>
        <p:spPr>
          <a:xfrm>
            <a:off x="7365111" y="18141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继承</a:t>
            </a:r>
            <a:endParaRPr lang="en-US" altLang="zh-CN" sz="2000" dirty="0"/>
          </a:p>
        </p:txBody>
      </p:sp>
      <p:sp>
        <p:nvSpPr>
          <p:cNvPr id="9" name="QB_5_AN.179_1#9be237b9d.blank?pid=cae74e070&amp;color=0,0,0&amp;vpa=71&amp;vtp=1&amp;bbb=1"/>
          <p:cNvSpPr/>
          <p:nvPr/>
        </p:nvSpPr>
        <p:spPr>
          <a:xfrm>
            <a:off x="7428611" y="22713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攻打</a:t>
            </a:r>
            <a:endParaRPr lang="en-US" altLang="zh-CN" sz="2000" dirty="0"/>
          </a:p>
        </p:txBody>
      </p:sp>
      <p:sp>
        <p:nvSpPr>
          <p:cNvPr id="11" name="QB_5_AN.181_1#9be237b9d.blank?pid=cae74e070&amp;color=0,0,0&amp;vpa=72&amp;vtp=1&amp;bbb=1"/>
          <p:cNvSpPr/>
          <p:nvPr/>
        </p:nvSpPr>
        <p:spPr>
          <a:xfrm>
            <a:off x="6717411" y="2709487"/>
            <a:ext cx="2119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担负（每空1分）</a:t>
            </a:r>
            <a:endParaRPr lang="en-US" altLang="zh-CN" sz="2000" dirty="0"/>
          </a:p>
        </p:txBody>
      </p:sp>
      <p:sp>
        <p:nvSpPr>
          <p:cNvPr id="12" name="QB_5_BD.176_1#9be237b9d?pid=cae74e070&amp;color=0,0,0&amp;vtp=1&amp;bbb=1&amp;zzd= 1">
            <a:extLst>
              <a:ext uri="{FF2B5EF4-FFF2-40B4-BE49-F238E27FC236}">
                <a16:creationId xmlns:a16="http://schemas.microsoft.com/office/drawing/2014/main" id="{BC42016C-EFB3-FC32-7498-4858E05F02FE}"/>
              </a:ext>
            </a:extLst>
          </p:cNvPr>
          <p:cNvSpPr/>
          <p:nvPr/>
        </p:nvSpPr>
        <p:spPr>
          <a:xfrm>
            <a:off x="3265583" y="23221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176_1#9be237b9d?pid=cae74e070&amp;color=0,0,0&amp;vtp=1&amp;bbb=1&amp;zzd= 2">
            <a:extLst>
              <a:ext uri="{FF2B5EF4-FFF2-40B4-BE49-F238E27FC236}">
                <a16:creationId xmlns:a16="http://schemas.microsoft.com/office/drawing/2014/main" id="{EAE1AD33-B3E5-ACDA-9063-0925C372893B}"/>
              </a:ext>
            </a:extLst>
          </p:cNvPr>
          <p:cNvSpPr/>
          <p:nvPr/>
        </p:nvSpPr>
        <p:spPr>
          <a:xfrm>
            <a:off x="1487583" y="27793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76_1#9be237b9d?pid=cae74e070&amp;color=0,0,0&amp;vtp=1&amp;bbb=1&amp;zzd= 3">
            <a:extLst>
              <a:ext uri="{FF2B5EF4-FFF2-40B4-BE49-F238E27FC236}">
                <a16:creationId xmlns:a16="http://schemas.microsoft.com/office/drawing/2014/main" id="{887325E1-6E5D-B1EC-4147-F082D70E0715}"/>
              </a:ext>
            </a:extLst>
          </p:cNvPr>
          <p:cNvSpPr/>
          <p:nvPr/>
        </p:nvSpPr>
        <p:spPr>
          <a:xfrm>
            <a:off x="1487583" y="31779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82_1#012064481?pid=ae2d3313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2.解释下列各句中加点词的含义。（5分）</a:t>
            </a:r>
            <a:endParaRPr lang="en-US" altLang="zh-CN" sz="2000" dirty="0"/>
          </a:p>
        </p:txBody>
      </p:sp>
      <p:sp>
        <p:nvSpPr>
          <p:cNvPr id="3" name="QB_5_BD.183_1#d396d509c?pid=012064481&amp;color=0,0,0&amp;vtp=1"/>
          <p:cNvSpPr/>
          <p:nvPr/>
        </p:nvSpPr>
        <p:spPr>
          <a:xfrm>
            <a:off x="2071751" y="1435169"/>
            <a:ext cx="9400256" cy="13003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吴起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赵奢之伦制其兵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②秦有余力而制其弊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③履至尊而制六合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4" name="QB_5_AN.184_1#d396d509c.blank?pid=012064481&amp;color=0,0,0&amp;vpa=73&amp;vtp=1"/>
          <p:cNvSpPr/>
          <p:nvPr/>
        </p:nvSpPr>
        <p:spPr>
          <a:xfrm>
            <a:off x="5129276" y="1397069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统领，统率</a:t>
            </a:r>
            <a:endParaRPr lang="en-US" altLang="zh-CN" sz="2000" dirty="0"/>
          </a:p>
        </p:txBody>
      </p:sp>
      <p:sp>
        <p:nvSpPr>
          <p:cNvPr id="5" name="QB_5_AN.185_1#d396d509c.blank?pid=012064481&amp;color=0,0,0&amp;vpa=74&amp;vtp=1"/>
          <p:cNvSpPr/>
          <p:nvPr/>
        </p:nvSpPr>
        <p:spPr>
          <a:xfrm>
            <a:off x="4367276" y="185426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制服</a:t>
            </a:r>
            <a:endParaRPr lang="en-US" altLang="zh-CN" sz="2000" dirty="0"/>
          </a:p>
        </p:txBody>
      </p:sp>
      <p:sp>
        <p:nvSpPr>
          <p:cNvPr id="6" name="QB_5_AN.186_1#d396d509c.blank?pid=012064481&amp;color=0,0,0&amp;vpa=75&amp;vtp=1"/>
          <p:cNvSpPr/>
          <p:nvPr/>
        </p:nvSpPr>
        <p:spPr>
          <a:xfrm>
            <a:off x="4113276" y="2292419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</a:t>
            </a:r>
            <a:endParaRPr lang="en-US" altLang="zh-CN" sz="2000" dirty="0"/>
          </a:p>
        </p:txBody>
      </p:sp>
      <p:sp>
        <p:nvSpPr>
          <p:cNvPr id="7" name="QB_5_BD.187_1#ef8a44b67?pid=012064481&amp;color=0,0,0&amp;vtp=1"/>
          <p:cNvSpPr/>
          <p:nvPr/>
        </p:nvSpPr>
        <p:spPr>
          <a:xfrm>
            <a:off x="2008251" y="2791275"/>
            <a:ext cx="9463756" cy="8431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①秦人开关延敌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②延及孝文王、庄襄王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2000" dirty="0"/>
          </a:p>
        </p:txBody>
      </p:sp>
      <p:sp>
        <p:nvSpPr>
          <p:cNvPr id="8" name="QB_5_AN.188_1#ef8a44b67.blank?pid=012064481&amp;color=0,0,0&amp;vpa=76&amp;vtp=1"/>
          <p:cNvSpPr/>
          <p:nvPr/>
        </p:nvSpPr>
        <p:spPr>
          <a:xfrm>
            <a:off x="3795776" y="2753175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迎击</a:t>
            </a:r>
            <a:endParaRPr lang="en-US" altLang="zh-CN" sz="2000" dirty="0"/>
          </a:p>
        </p:txBody>
      </p:sp>
      <p:sp>
        <p:nvSpPr>
          <p:cNvPr id="9" name="QB_5_AN.189_1#ef8a44b67.blank?pid=012064481&amp;color=0,0,0&amp;vpa=77&amp;vtp=1"/>
          <p:cNvSpPr/>
          <p:nvPr/>
        </p:nvSpPr>
        <p:spPr>
          <a:xfrm>
            <a:off x="4545076" y="3191325"/>
            <a:ext cx="2119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延续（每空1分）</a:t>
            </a:r>
            <a:endParaRPr lang="en-US" altLang="zh-CN" sz="2000" dirty="0"/>
          </a:p>
        </p:txBody>
      </p:sp>
      <p:sp>
        <p:nvSpPr>
          <p:cNvPr id="10" name="QB_5_BD.183_1#d396d509c?pid=012064481&amp;color=0,0,0&amp;vtp=1">
            <a:extLst>
              <a:ext uri="{FF2B5EF4-FFF2-40B4-BE49-F238E27FC236}">
                <a16:creationId xmlns:a16="http://schemas.microsoft.com/office/drawing/2014/main" id="{7697FB6A-EEEF-2A8A-04B1-9FBB39B32082}"/>
              </a:ext>
            </a:extLst>
          </p:cNvPr>
          <p:cNvSpPr/>
          <p:nvPr/>
        </p:nvSpPr>
        <p:spPr>
          <a:xfrm>
            <a:off x="722377" y="1929770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）制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1" name="SystemAddBraceShape">
            <a:extLst>
              <a:ext uri="{FF2B5EF4-FFF2-40B4-BE49-F238E27FC236}">
                <a16:creationId xmlns:a16="http://schemas.microsoft.com/office/drawing/2014/main" id="{B082E402-C676-DD6E-8253-ED1F2A363323}"/>
              </a:ext>
            </a:extLst>
          </p:cNvPr>
          <p:cNvSpPr/>
          <p:nvPr/>
        </p:nvSpPr>
        <p:spPr>
          <a:xfrm>
            <a:off x="1754251" y="1689169"/>
            <a:ext cx="165100" cy="93840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187_1#ef8a44b67?pid=012064481&amp;color=0,0,0&amp;vtp=1">
            <a:extLst>
              <a:ext uri="{FF2B5EF4-FFF2-40B4-BE49-F238E27FC236}">
                <a16:creationId xmlns:a16="http://schemas.microsoft.com/office/drawing/2014/main" id="{069B2B5A-98A3-AD37-B0EC-69AC8D94E9B9}"/>
              </a:ext>
            </a:extLst>
          </p:cNvPr>
          <p:cNvSpPr/>
          <p:nvPr/>
        </p:nvSpPr>
        <p:spPr>
          <a:xfrm>
            <a:off x="722377" y="3057276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）延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3" name="SystemAddBraceShape">
            <a:extLst>
              <a:ext uri="{FF2B5EF4-FFF2-40B4-BE49-F238E27FC236}">
                <a16:creationId xmlns:a16="http://schemas.microsoft.com/office/drawing/2014/main" id="{F4CBF128-343F-D196-F52C-3315D18916D9}"/>
              </a:ext>
            </a:extLst>
          </p:cNvPr>
          <p:cNvSpPr/>
          <p:nvPr/>
        </p:nvSpPr>
        <p:spPr>
          <a:xfrm>
            <a:off x="1754251" y="3045275"/>
            <a:ext cx="76200" cy="481203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183_1#d396d509c?pid=012064481&amp;color=0,0,0&amp;vtp=1&amp;zzd= 1">
            <a:extLst>
              <a:ext uri="{FF2B5EF4-FFF2-40B4-BE49-F238E27FC236}">
                <a16:creationId xmlns:a16="http://schemas.microsoft.com/office/drawing/2014/main" id="{64ECE6E7-868A-8A26-6610-04F83285B590}"/>
              </a:ext>
            </a:extLst>
          </p:cNvPr>
          <p:cNvSpPr/>
          <p:nvPr/>
        </p:nvSpPr>
        <p:spPr>
          <a:xfrm>
            <a:off x="446573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183_1#d396d509c?pid=012064481&amp;color=0,0,0&amp;vtp=1&amp;zzd= 2">
            <a:extLst>
              <a:ext uri="{FF2B5EF4-FFF2-40B4-BE49-F238E27FC236}">
                <a16:creationId xmlns:a16="http://schemas.microsoft.com/office/drawing/2014/main" id="{0CFDE08B-E523-0A58-3DEB-A88AAC4CC9A6}"/>
              </a:ext>
            </a:extLst>
          </p:cNvPr>
          <p:cNvSpPr/>
          <p:nvPr/>
        </p:nvSpPr>
        <p:spPr>
          <a:xfrm>
            <a:off x="370373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183_1#d396d509c?pid=012064481&amp;color=0,0,0&amp;vtp=1&amp;zzd= 3">
            <a:extLst>
              <a:ext uri="{FF2B5EF4-FFF2-40B4-BE49-F238E27FC236}">
                <a16:creationId xmlns:a16="http://schemas.microsoft.com/office/drawing/2014/main" id="{3AEA6408-4BC5-E2C6-1A32-5B114BEB5E1F}"/>
              </a:ext>
            </a:extLst>
          </p:cNvPr>
          <p:cNvSpPr/>
          <p:nvPr/>
        </p:nvSpPr>
        <p:spPr>
          <a:xfrm>
            <a:off x="3449733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187_1#ef8a44b67?pid=012064481&amp;color=0,0,0&amp;vtp=1&amp;zzd= 1">
            <a:extLst>
              <a:ext uri="{FF2B5EF4-FFF2-40B4-BE49-F238E27FC236}">
                <a16:creationId xmlns:a16="http://schemas.microsoft.com/office/drawing/2014/main" id="{863F328C-1A69-47E9-020E-77A25B075089}"/>
              </a:ext>
            </a:extLst>
          </p:cNvPr>
          <p:cNvSpPr/>
          <p:nvPr/>
        </p:nvSpPr>
        <p:spPr>
          <a:xfrm>
            <a:off x="3386233" y="32611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187_1#ef8a44b67?pid=012064481&amp;color=0,0,0&amp;vtp=1&amp;zzd= 2">
            <a:extLst>
              <a:ext uri="{FF2B5EF4-FFF2-40B4-BE49-F238E27FC236}">
                <a16:creationId xmlns:a16="http://schemas.microsoft.com/office/drawing/2014/main" id="{F0B6C174-8FD6-83EB-C810-740E31D03435}"/>
              </a:ext>
            </a:extLst>
          </p:cNvPr>
          <p:cNvSpPr/>
          <p:nvPr/>
        </p:nvSpPr>
        <p:spPr>
          <a:xfrm>
            <a:off x="2370233" y="365982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90_1#727c85449?pid=ae2d3313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3.找出下列各句中的通假字并释义。（2分）</a:t>
            </a:r>
            <a:endParaRPr lang="en-US" altLang="zh-CN" sz="2000" dirty="0"/>
          </a:p>
        </p:txBody>
      </p:sp>
      <p:sp>
        <p:nvSpPr>
          <p:cNvPr id="3" name="QB_5_BD.191_1#319b862bf?pid=727c85449&amp;color=0,0,0&amp;vtp=1&amp;bbb=1"/>
          <p:cNvSpPr/>
          <p:nvPr/>
        </p:nvSpPr>
        <p:spPr>
          <a:xfrm>
            <a:off x="722376" y="143516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601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）赢粮而景从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601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（2）非及乡时之士也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  <a:endParaRPr lang="en-US" altLang="zh-CN" sz="2000" dirty="0"/>
          </a:p>
        </p:txBody>
      </p:sp>
      <p:sp>
        <p:nvSpPr>
          <p:cNvPr id="4" name="QB_5_AN.192_1#319b862bf.blank?pid=727c85449&amp;color=0,0,0&amp;vpa=78&amp;vtp=1&amp;bbb=1"/>
          <p:cNvSpPr/>
          <p:nvPr/>
        </p:nvSpPr>
        <p:spPr>
          <a:xfrm>
            <a:off x="5587111" y="1397069"/>
            <a:ext cx="348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“景”同“影”，像影子一样</a:t>
            </a:r>
            <a:endParaRPr lang="en-US" altLang="zh-CN" sz="2000" dirty="0"/>
          </a:p>
        </p:txBody>
      </p:sp>
      <p:sp>
        <p:nvSpPr>
          <p:cNvPr id="6" name="QB_5_AN.194_1#319b862bf.blank?pid=727c85449&amp;color=0,0,0&amp;vpa=79&amp;vtp=1&amp;bbb=1"/>
          <p:cNvSpPr/>
          <p:nvPr/>
        </p:nvSpPr>
        <p:spPr>
          <a:xfrm>
            <a:off x="5320411" y="1835219"/>
            <a:ext cx="4151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“乡”同“向”，先前（每空1分）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95_1#b38430c2f?sp=1&amp;pid=ae2d33132&amp;color=0,0,0&amp;vtp=1&amp;bt=1&amp;bbb=1"/>
          <p:cNvSpPr/>
          <p:nvPr/>
        </p:nvSpPr>
        <p:spPr>
          <a:xfrm>
            <a:off x="722376" y="972000"/>
            <a:ext cx="10753344" cy="1782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4.解释下列各句中加点词的古义和今义。（2分）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山东豪俊遂并起而亡秦族矣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endParaRPr lang="en-US" altLang="zh-CN" sz="2000" dirty="0"/>
          </a:p>
        </p:txBody>
      </p:sp>
      <p:sp>
        <p:nvSpPr>
          <p:cNvPr id="3" name="QB_4_AN.196_1#b38430c2f.blank?pid=ae2d33132&amp;color=0,0,0&amp;vpa=80&amp;vtp=1&amp;bbb=1"/>
          <p:cNvSpPr/>
          <p:nvPr/>
        </p:nvSpPr>
        <p:spPr>
          <a:xfrm>
            <a:off x="1493901" y="1873700"/>
            <a:ext cx="2978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崤山以东，代指东方诸国</a:t>
            </a:r>
            <a:endParaRPr lang="en-US" altLang="zh-CN" sz="2000" dirty="0"/>
          </a:p>
        </p:txBody>
      </p:sp>
      <p:sp>
        <p:nvSpPr>
          <p:cNvPr id="4" name="QB_4_AN.197_1#b38430c2f.blank?pid=ae2d33132&amp;color=0,0,0&amp;vpa=81&amp;vtp=1&amp;bbb=1"/>
          <p:cNvSpPr/>
          <p:nvPr/>
        </p:nvSpPr>
        <p:spPr>
          <a:xfrm>
            <a:off x="1481201" y="2311850"/>
            <a:ext cx="2373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山东省（每空1分）</a:t>
            </a:r>
            <a:endParaRPr lang="en-US" altLang="zh-CN" sz="2000" dirty="0"/>
          </a:p>
        </p:txBody>
      </p:sp>
      <p:sp>
        <p:nvSpPr>
          <p:cNvPr id="5" name="QB_4_BD.195_1#b38430c2f?sp=1&amp;pid=ae2d33132&amp;color=0,0,0&amp;vtp=1&amp;bt=1&amp;bbb=1&amp;zzd= 3">
            <a:extLst>
              <a:ext uri="{FF2B5EF4-FFF2-40B4-BE49-F238E27FC236}">
                <a16:creationId xmlns:a16="http://schemas.microsoft.com/office/drawing/2014/main" id="{C2423647-55CA-FD6F-7748-0119D4FBA040}"/>
              </a:ext>
            </a:extLst>
          </p:cNvPr>
          <p:cNvSpPr/>
          <p:nvPr/>
        </p:nvSpPr>
        <p:spPr>
          <a:xfrm>
            <a:off x="830358" y="1911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4_BD.195_1#b38430c2f?sp=1&amp;pid=ae2d33132&amp;color=0,0,0&amp;vtp=1&amp;bt=1&amp;bbb=1&amp;zzd= 3">
            <a:extLst>
              <a:ext uri="{FF2B5EF4-FFF2-40B4-BE49-F238E27FC236}">
                <a16:creationId xmlns:a16="http://schemas.microsoft.com/office/drawing/2014/main" id="{7959F49F-7B2B-73D5-7B1D-077B93E526B9}"/>
              </a:ext>
            </a:extLst>
          </p:cNvPr>
          <p:cNvSpPr/>
          <p:nvPr/>
        </p:nvSpPr>
        <p:spPr>
          <a:xfrm>
            <a:off x="1084358" y="1911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8_1#6a35d9d0b?sp=1&amp;pid=ae2d3313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5.下列各项中，加点词的用法归类正确的一项是（3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99_1#6a35d9d0b.bracket?pid=ae2d33132&amp;color=0,0,0&amp;vpa=82&amp;vtp=1"/>
          <p:cNvSpPr/>
          <p:nvPr/>
        </p:nvSpPr>
        <p:spPr>
          <a:xfrm>
            <a:off x="7124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98_2#6a35d9d0b?pid=ae2d33132&amp;color=0,0,0&amp;vtp=1&amp;bbb=1"/>
          <p:cNvSpPr/>
          <p:nvPr/>
        </p:nvSpPr>
        <p:spPr>
          <a:xfrm>
            <a:off x="722376" y="1436497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①北收要害之郡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②追亡逐北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③却匈奴七百余里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④瓮牖绳枢之子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⑤天下云集响应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⑥序八州而朝同列</a:t>
            </a:r>
            <a:endParaRPr lang="en-US" altLang="zh-CN" sz="2000" dirty="0"/>
          </a:p>
        </p:txBody>
      </p:sp>
      <p:sp>
        <p:nvSpPr>
          <p:cNvPr id="5" name="QC_4_BD.198_3#6a35d9d0b.choices?pid=ae2d33132&amp;color=0,0,0&amp;vtp=1&amp;bbb=1"/>
          <p:cNvSpPr/>
          <p:nvPr/>
        </p:nvSpPr>
        <p:spPr>
          <a:xfrm>
            <a:off x="722376" y="234848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7854" algn="l"/>
                <a:tab pos="5477607" algn="l"/>
                <a:tab pos="8210061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A.①⑤/②/③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/④⑥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.①②/⑤/③④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.①⑤/②/③⑥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.①/②⑤/③⑥/④</a:t>
            </a:r>
            <a:endParaRPr lang="en-US" altLang="zh-CN" sz="2000" dirty="0"/>
          </a:p>
        </p:txBody>
      </p:sp>
      <p:sp>
        <p:nvSpPr>
          <p:cNvPr id="6" name="QC_4_AS.200_1#6a35d9d0b?vop=1&amp;pid=ae2d33132&amp;color=0,0,0&amp;vtp=1&amp;bbb=1&amp;hb=1"/>
          <p:cNvSpPr/>
          <p:nvPr/>
        </p:nvSpPr>
        <p:spPr>
          <a:xfrm>
            <a:off x="722376" y="2856992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本题考查理解与现代汉语不同的用法的能力。①北：名词作状语，向北。②亡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：动词用作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，败逃的军队。③却：使动用法，使退却。④瓮：名词用作动词，用瓮做。⑤云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：名词作状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，如同云一样。⑥朝：使动用法，使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来朝见。故选C。</a:t>
            </a:r>
            <a:endParaRPr lang="en-US" altLang="zh-CN" sz="2200" dirty="0"/>
          </a:p>
        </p:txBody>
      </p:sp>
      <p:sp>
        <p:nvSpPr>
          <p:cNvPr id="7" name="QC_4_BD.198_2#6a35d9d0b?pid=ae2d33132&amp;color=0,0,0&amp;vtp=1&amp;bbb=1&amp;zzd= 1">
            <a:extLst>
              <a:ext uri="{FF2B5EF4-FFF2-40B4-BE49-F238E27FC236}">
                <a16:creationId xmlns:a16="http://schemas.microsoft.com/office/drawing/2014/main" id="{F9E41B78-5245-E377-134C-1E988E262C7F}"/>
              </a:ext>
            </a:extLst>
          </p:cNvPr>
          <p:cNvSpPr/>
          <p:nvPr/>
        </p:nvSpPr>
        <p:spPr>
          <a:xfrm>
            <a:off x="10843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4_BD.198_2#6a35d9d0b?pid=ae2d33132&amp;color=0,0,0&amp;vtp=1&amp;bbb=1&amp;zzd= 1">
            <a:extLst>
              <a:ext uri="{FF2B5EF4-FFF2-40B4-BE49-F238E27FC236}">
                <a16:creationId xmlns:a16="http://schemas.microsoft.com/office/drawing/2014/main" id="{B541FB54-B203-8EBA-09D5-3F6BD3A670A4}"/>
              </a:ext>
            </a:extLst>
          </p:cNvPr>
          <p:cNvSpPr/>
          <p:nvPr/>
        </p:nvSpPr>
        <p:spPr>
          <a:xfrm>
            <a:off x="32433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4_BD.198_2#6a35d9d0b?pid=ae2d33132&amp;color=0,0,0&amp;vtp=1&amp;bbb=1&amp;zzd= 1">
            <a:extLst>
              <a:ext uri="{FF2B5EF4-FFF2-40B4-BE49-F238E27FC236}">
                <a16:creationId xmlns:a16="http://schemas.microsoft.com/office/drawing/2014/main" id="{40FADC5E-354D-0FD9-39D3-11BE4CEC7275}"/>
              </a:ext>
            </a:extLst>
          </p:cNvPr>
          <p:cNvSpPr/>
          <p:nvPr/>
        </p:nvSpPr>
        <p:spPr>
          <a:xfrm>
            <a:off x="43863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4_BD.198_2#6a35d9d0b?pid=ae2d33132&amp;color=0,0,0&amp;vtp=1&amp;bbb=1&amp;zzd= 1">
            <a:extLst>
              <a:ext uri="{FF2B5EF4-FFF2-40B4-BE49-F238E27FC236}">
                <a16:creationId xmlns:a16="http://schemas.microsoft.com/office/drawing/2014/main" id="{C2206944-3FB7-63BA-D9CA-A11788550B8A}"/>
              </a:ext>
            </a:extLst>
          </p:cNvPr>
          <p:cNvSpPr/>
          <p:nvPr/>
        </p:nvSpPr>
        <p:spPr>
          <a:xfrm>
            <a:off x="65453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4_BD.198_2#6a35d9d0b?pid=ae2d33132&amp;color=0,0,0&amp;vtp=1&amp;bbb=1&amp;zzd= 1">
            <a:extLst>
              <a:ext uri="{FF2B5EF4-FFF2-40B4-BE49-F238E27FC236}">
                <a16:creationId xmlns:a16="http://schemas.microsoft.com/office/drawing/2014/main" id="{426B4EEF-A13E-FDC4-40A0-367724339E56}"/>
              </a:ext>
            </a:extLst>
          </p:cNvPr>
          <p:cNvSpPr/>
          <p:nvPr/>
        </p:nvSpPr>
        <p:spPr>
          <a:xfrm>
            <a:off x="89583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198_2#6a35d9d0b?pid=ae2d33132&amp;color=0,0,0&amp;vtp=1&amp;bbb=1&amp;zzd= 3">
            <a:extLst>
              <a:ext uri="{FF2B5EF4-FFF2-40B4-BE49-F238E27FC236}">
                <a16:creationId xmlns:a16="http://schemas.microsoft.com/office/drawing/2014/main" id="{7DDF8797-7718-C32F-643A-8D103B8F6EE3}"/>
              </a:ext>
            </a:extLst>
          </p:cNvPr>
          <p:cNvSpPr/>
          <p:nvPr/>
        </p:nvSpPr>
        <p:spPr>
          <a:xfrm>
            <a:off x="2100358" y="231813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01_1#3348b5575?pid=ae2d3313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6.下列对课文中相关古代文化知识的解说，不正确的一项是（3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2_1#3348b5575.bracket?pid=ae2d33132&amp;color=0,0,0&amp;vpa=83&amp;vtp=1"/>
          <p:cNvSpPr/>
          <p:nvPr/>
        </p:nvSpPr>
        <p:spPr>
          <a:xfrm>
            <a:off x="8382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01_2#3348b5575.choices?pid=ae2d33132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A.“行伍”指古代的兵制，五人为伍，五伍为行，因此以“行伍”来代指军队。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.“七庙”泛指古代天子的宗庙，“七庙隳”指的是国家灭亡。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.“敲扑”指古代行刑用的棍杖，短的叫“敲”，长的叫“扑”，文中指严酷的刑罚。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.“黔首”是秦朝对百姓的称呼。古代对百姓的称谓还有“布衣”“生民”“鲰生”等。</a:t>
            </a:r>
            <a:endParaRPr lang="en-US" altLang="zh-CN" sz="2000" dirty="0"/>
          </a:p>
        </p:txBody>
      </p:sp>
      <p:sp>
        <p:nvSpPr>
          <p:cNvPr id="5" name="QC_4_AS.203_1#3348b5575?vop=1&amp;pid=ae2d33132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本题考查了解并掌握常见的古代文化知识的能力。D项，“鲰生”指浅陋无知的小人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非指百姓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04_1#1b7dec954?pid=ae2d3313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7.指出下列句子中使用的特殊句式和正常语序。（4分）</a:t>
            </a:r>
            <a:endParaRPr lang="en-US" altLang="zh-CN" sz="2000" dirty="0"/>
          </a:p>
        </p:txBody>
      </p:sp>
      <p:sp>
        <p:nvSpPr>
          <p:cNvPr id="3" name="QB_5_BD.205_1#f2f26f64e?sp=1&amp;pid=1b7dec954&amp;color=0,0,0&amp;vtp=1&amp;bbb=1"/>
          <p:cNvSpPr/>
          <p:nvPr/>
        </p:nvSpPr>
        <p:spPr>
          <a:xfrm>
            <a:off x="722376" y="1435169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）铸以为金人十二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（2）仁义不施而攻守之势异也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5" name="QB_5_AN.206_1#f2f26f64e.blank?pid=1b7dec954&amp;color=0,0,0&amp;vpa=84&amp;vtp=1&amp;bbb=1"/>
          <p:cNvSpPr/>
          <p:nvPr/>
        </p:nvSpPr>
        <p:spPr>
          <a:xfrm>
            <a:off x="706501" y="1854269"/>
            <a:ext cx="8501063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句式：定语后置句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正常语序为“铸以为十二金人”（句式1分，语序1分）</a:t>
            </a:r>
            <a:endParaRPr lang="en-US" altLang="zh-CN" sz="2000" dirty="0"/>
          </a:p>
        </p:txBody>
      </p:sp>
      <p:sp>
        <p:nvSpPr>
          <p:cNvPr id="8" name="QB_5_AN.208_1#f2f26f64e.blank?pid=1b7dec954&amp;color=0,0,0&amp;vpa=85&amp;vtp=1&amp;bbb=1"/>
          <p:cNvSpPr/>
          <p:nvPr/>
        </p:nvSpPr>
        <p:spPr>
          <a:xfrm>
            <a:off x="757301" y="2749619"/>
            <a:ext cx="9517063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正常语序为“不施仁义而攻守之势异也”（句式1分，语序1分）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8acc8ab53?pid=90c694020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6930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8acc8ab53?pid=90c694020&amp;color=0,0,0&amp;vtp=1&amp;bt=1&amp;bbb=1"/>
          <p:cNvSpPr/>
          <p:nvPr/>
        </p:nvSpPr>
        <p:spPr>
          <a:xfrm>
            <a:off x="722377" y="972000"/>
            <a:ext cx="1074963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：易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：2分钟</a:t>
            </a:r>
            <a:endParaRPr lang="en-US" altLang="zh-CN" sz="100" dirty="0"/>
          </a:p>
        </p:txBody>
      </p:sp>
      <p:pic>
        <p:nvPicPr>
          <p:cNvPr id="4" name="P_4_BD#8acc8ab53?pid=90c694020&amp;color=0,0,0&amp;tib=255,255,255&amp;iip=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7311" y="1023943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09_1#aeb6b3cc5?pid=90c694020&amp;color=0,0,0&amp;vtp=1&amp;bbb=1"/>
          <p:cNvSpPr/>
          <p:nvPr/>
        </p:nvSpPr>
        <p:spPr>
          <a:xfrm>
            <a:off x="722376" y="1431105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8.补写出下列句子中的空缺部分。（6分）</a:t>
            </a:r>
            <a:endParaRPr lang="en-US" altLang="zh-CN" sz="2000" dirty="0"/>
          </a:p>
        </p:txBody>
      </p:sp>
      <p:sp>
        <p:nvSpPr>
          <p:cNvPr id="6" name="QB_5_BD.210_1#ca418f01a?pid=aeb6b3cc5&amp;color=0,0,0&amp;vtp=1&amp;bbb=1&amp;hb=1"/>
          <p:cNvSpPr/>
          <p:nvPr/>
        </p:nvSpPr>
        <p:spPr>
          <a:xfrm>
            <a:off x="722376" y="1890337"/>
            <a:ext cx="10753344" cy="2685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（1）小齐到北京游玩，看到长城，他不禁想到贾谊《过秦论》中，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秦始皇通过派蒙恬北逐匈奴、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修筑长城等举措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起到了“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”的震慑作用。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（2）贾谊《过秦论》中，“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”两句形象地描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写了始皇派遣得力的将领、士兵守卫要塞，盘问过往行人的情景。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（3）贾谊《过秦论》中，“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”两句表现陈涉起义的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巨大影响，写出农民起义的星星之火顷刻间燃成燎原之势。</a:t>
            </a:r>
            <a:endParaRPr lang="en-US" altLang="zh-CN" sz="2000" dirty="0"/>
          </a:p>
        </p:txBody>
      </p:sp>
      <p:sp>
        <p:nvSpPr>
          <p:cNvPr id="7" name="QB_5_AN.211_1#ca418f01a.blank?pid=aeb6b3cc5&amp;color=0,0,0&amp;vpa=86&amp;vtp=1&amp;bbb=1"/>
          <p:cNvSpPr/>
          <p:nvPr/>
        </p:nvSpPr>
        <p:spPr>
          <a:xfrm>
            <a:off x="3779901" y="2309437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胡人不敢南下而牧马</a:t>
            </a:r>
            <a:endParaRPr lang="en-US" altLang="zh-CN" sz="2000" dirty="0"/>
          </a:p>
        </p:txBody>
      </p:sp>
      <p:sp>
        <p:nvSpPr>
          <p:cNvPr id="8" name="QB_5_AN.212_1#ca418f01a.blank?pid=aeb6b3cc5&amp;color=0,0,0&amp;vpa=87&amp;vtp=1&amp;bbb=1"/>
          <p:cNvSpPr/>
          <p:nvPr/>
        </p:nvSpPr>
        <p:spPr>
          <a:xfrm>
            <a:off x="6573901" y="2309437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士不敢弯弓而报怨</a:t>
            </a:r>
            <a:endParaRPr lang="en-US" altLang="zh-CN" sz="2000" dirty="0"/>
          </a:p>
        </p:txBody>
      </p:sp>
      <p:sp>
        <p:nvSpPr>
          <p:cNvPr id="10" name="QB_5_AN.214_1#ca418f01a.blank?pid=aeb6b3cc5&amp;color=0,0,0&amp;vpa=88&amp;vtp=1&amp;bbb=1"/>
          <p:cNvSpPr/>
          <p:nvPr/>
        </p:nvSpPr>
        <p:spPr>
          <a:xfrm>
            <a:off x="3929126" y="2766637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良将劲弩守要害之处</a:t>
            </a:r>
            <a:endParaRPr lang="en-US" altLang="zh-CN" sz="2000" dirty="0"/>
          </a:p>
        </p:txBody>
      </p:sp>
      <p:sp>
        <p:nvSpPr>
          <p:cNvPr id="11" name="QB_5_AN.215_1#ca418f01a.blank?pid=aeb6b3cc5&amp;color=0,0,0&amp;vpa=89&amp;vtp=1&amp;bbb=1"/>
          <p:cNvSpPr/>
          <p:nvPr/>
        </p:nvSpPr>
        <p:spPr>
          <a:xfrm>
            <a:off x="6723126" y="2766637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信臣精卒陈利兵而谁何</a:t>
            </a:r>
            <a:endParaRPr lang="en-US" altLang="zh-CN" sz="2000" dirty="0"/>
          </a:p>
        </p:txBody>
      </p:sp>
      <p:sp>
        <p:nvSpPr>
          <p:cNvPr id="13" name="QB_5_AN.217_1#ca418f01a.blank?pid=aeb6b3cc5&amp;color=0,0,0&amp;vpa=90&amp;vtp=1&amp;bbb=1"/>
          <p:cNvSpPr/>
          <p:nvPr/>
        </p:nvSpPr>
        <p:spPr>
          <a:xfrm>
            <a:off x="3929126" y="3681037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天下云集响应</a:t>
            </a:r>
            <a:endParaRPr lang="en-US" altLang="zh-CN" sz="2000" dirty="0"/>
          </a:p>
        </p:txBody>
      </p:sp>
      <p:sp>
        <p:nvSpPr>
          <p:cNvPr id="14" name="QB_5_AN.218_1#ca418f01a.blank?pid=aeb6b3cc5&amp;color=0,0,0&amp;vpa=91&amp;vtp=1&amp;bbb=1"/>
          <p:cNvSpPr/>
          <p:nvPr/>
        </p:nvSpPr>
        <p:spPr>
          <a:xfrm>
            <a:off x="5948426" y="3681037"/>
            <a:ext cx="288131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赢粮而景从（每空1分）</a:t>
            </a:r>
            <a:endParaRPr lang="en-US" altLang="zh-CN" sz="2000" dirty="0"/>
          </a:p>
        </p:txBody>
      </p:sp>
      <p:sp>
        <p:nvSpPr>
          <p:cNvPr id="15" name="QO_4_AS.219_1#aeb6b3cc5?vop=1&amp;pid=90c694020&amp;color=0,0,0&amp;vtp=1&amp;bbb=1"/>
          <p:cNvSpPr/>
          <p:nvPr/>
        </p:nvSpPr>
        <p:spPr>
          <a:xfrm>
            <a:off x="722376" y="460731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本题考查默写常见的名句名篇的能力。易错字：（1）怨；（2）弩，何；（3）赢，景。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3_1#622ce9c52?pid=7faa1218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3.解释下列各句中加点的通假字的含义。（6分）</a:t>
            </a:r>
            <a:endParaRPr lang="en-US" altLang="zh-CN" sz="2000" dirty="0"/>
          </a:p>
        </p:txBody>
      </p:sp>
      <p:sp>
        <p:nvSpPr>
          <p:cNvPr id="3" name="QB_5_BD.24_1#06a5cd78f?pid=622ce9c52&amp;color=0,0,0&amp;vtp=1&amp;bbb=1"/>
          <p:cNvSpPr/>
          <p:nvPr/>
        </p:nvSpPr>
        <p:spPr>
          <a:xfrm>
            <a:off x="722376" y="1435169"/>
            <a:ext cx="10753344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363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（1）“离骚”者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，犹离忧也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63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（2）其称文小而其指极大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63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（3）屈平既绌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63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（4）乃令张仪详去秦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63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（5）亡走赵,赵不内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363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（6）被发行吟泽畔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  <a:endParaRPr lang="en-US" altLang="zh-CN" sz="2000" dirty="0"/>
          </a:p>
        </p:txBody>
      </p:sp>
      <p:sp>
        <p:nvSpPr>
          <p:cNvPr id="4" name="QB_5_AN.25_1#06a5cd78f.blank?pid=622ce9c52&amp;color=0,0,0&amp;vpa=13&amp;vtp=1&amp;bbb=1"/>
          <p:cNvSpPr/>
          <p:nvPr/>
        </p:nvSpPr>
        <p:spPr>
          <a:xfrm>
            <a:off x="6730111" y="1397069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同“罹”，遭受</a:t>
            </a:r>
            <a:endParaRPr lang="en-US" altLang="zh-CN" sz="2000" dirty="0"/>
          </a:p>
        </p:txBody>
      </p:sp>
      <p:sp>
        <p:nvSpPr>
          <p:cNvPr id="6" name="QB_5_AN.27_1#06a5cd78f.blank?pid=622ce9c52&amp;color=0,0,0&amp;vpa=14&amp;vtp=1&amp;bbb=1"/>
          <p:cNvSpPr/>
          <p:nvPr/>
        </p:nvSpPr>
        <p:spPr>
          <a:xfrm>
            <a:off x="6793611" y="1854269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同“旨”，意旨</a:t>
            </a:r>
            <a:endParaRPr lang="en-US" altLang="zh-CN" sz="2000" dirty="0"/>
          </a:p>
        </p:txBody>
      </p:sp>
      <p:sp>
        <p:nvSpPr>
          <p:cNvPr id="8" name="QB_5_AN.29_1#06a5cd78f.blank?pid=622ce9c52&amp;color=0,0,0&amp;vpa=15&amp;vtp=1&amp;bbb=1"/>
          <p:cNvSpPr/>
          <p:nvPr/>
        </p:nvSpPr>
        <p:spPr>
          <a:xfrm>
            <a:off x="6285611" y="2311469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同“黜”，指被罢免官职</a:t>
            </a:r>
            <a:endParaRPr lang="en-US" altLang="zh-CN" sz="2000" dirty="0"/>
          </a:p>
        </p:txBody>
      </p:sp>
      <p:sp>
        <p:nvSpPr>
          <p:cNvPr id="10" name="QB_5_AN.31_1#06a5cd78f.blank?pid=622ce9c52&amp;color=0,0,0&amp;vpa=16&amp;vtp=1&amp;bbb=1"/>
          <p:cNvSpPr/>
          <p:nvPr/>
        </p:nvSpPr>
        <p:spPr>
          <a:xfrm>
            <a:off x="6793611" y="2768669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同“佯”，假装</a:t>
            </a:r>
            <a:endParaRPr lang="en-US" altLang="zh-CN" sz="2000" dirty="0"/>
          </a:p>
        </p:txBody>
      </p:sp>
      <p:sp>
        <p:nvSpPr>
          <p:cNvPr id="12" name="QB_5_AN.33_1#06a5cd78f.blank?pid=622ce9c52&amp;color=0,0,0&amp;vpa=17&amp;vtp=1&amp;bbb=1"/>
          <p:cNvSpPr/>
          <p:nvPr/>
        </p:nvSpPr>
        <p:spPr>
          <a:xfrm>
            <a:off x="6793611" y="3225869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同“纳”，接纳</a:t>
            </a:r>
            <a:endParaRPr lang="en-US" altLang="zh-CN" sz="2000" dirty="0"/>
          </a:p>
        </p:txBody>
      </p:sp>
      <p:sp>
        <p:nvSpPr>
          <p:cNvPr id="14" name="QB_5_AN.35_1#06a5cd78f.blank?pid=622ce9c52&amp;color=0,0,0&amp;vpa=18&amp;vtp=1&amp;bbb=1"/>
          <p:cNvSpPr/>
          <p:nvPr/>
        </p:nvSpPr>
        <p:spPr>
          <a:xfrm>
            <a:off x="6082411" y="3664019"/>
            <a:ext cx="3389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同“披”，披散（每空1分）</a:t>
            </a:r>
            <a:endParaRPr lang="en-US" altLang="zh-CN" sz="2000" dirty="0"/>
          </a:p>
        </p:txBody>
      </p:sp>
      <p:sp>
        <p:nvSpPr>
          <p:cNvPr id="15" name="QB_5_BD.24_1#06a5cd78f?pid=622ce9c52&amp;color=0,0,0&amp;vtp=1&amp;bbb=1&amp;zzd= 1">
            <a:extLst>
              <a:ext uri="{FF2B5EF4-FFF2-40B4-BE49-F238E27FC236}">
                <a16:creationId xmlns:a16="http://schemas.microsoft.com/office/drawing/2014/main" id="{D9BE7C85-2A75-6167-27D5-35F4541FF5C9}"/>
              </a:ext>
            </a:extLst>
          </p:cNvPr>
          <p:cNvSpPr/>
          <p:nvPr/>
        </p:nvSpPr>
        <p:spPr>
          <a:xfrm>
            <a:off x="3265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24_1#06a5cd78f?pid=622ce9c52&amp;color=0,0,0&amp;vtp=1&amp;bbb=1&amp;zzd= 2">
            <a:extLst>
              <a:ext uri="{FF2B5EF4-FFF2-40B4-BE49-F238E27FC236}">
                <a16:creationId xmlns:a16="http://schemas.microsoft.com/office/drawing/2014/main" id="{B6FD43B4-C9BB-89F8-DB13-E1D9FE1C3E8E}"/>
              </a:ext>
            </a:extLst>
          </p:cNvPr>
          <p:cNvSpPr/>
          <p:nvPr/>
        </p:nvSpPr>
        <p:spPr>
          <a:xfrm>
            <a:off x="301158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24_1#06a5cd78f?pid=622ce9c52&amp;color=0,0,0&amp;vtp=1&amp;bbb=1&amp;zzd= 3">
            <a:extLst>
              <a:ext uri="{FF2B5EF4-FFF2-40B4-BE49-F238E27FC236}">
                <a16:creationId xmlns:a16="http://schemas.microsoft.com/office/drawing/2014/main" id="{55B6ED65-4E25-C3E4-0385-21255F9943A4}"/>
              </a:ext>
            </a:extLst>
          </p:cNvPr>
          <p:cNvSpPr/>
          <p:nvPr/>
        </p:nvSpPr>
        <p:spPr>
          <a:xfrm>
            <a:off x="2249583" y="28194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24_1#06a5cd78f?pid=622ce9c52&amp;color=0,0,0&amp;vtp=1&amp;bbb=1&amp;zzd= 4">
            <a:extLst>
              <a:ext uri="{FF2B5EF4-FFF2-40B4-BE49-F238E27FC236}">
                <a16:creationId xmlns:a16="http://schemas.microsoft.com/office/drawing/2014/main" id="{526F3F2F-EEE3-BAEA-54AB-6393BA3D2607}"/>
              </a:ext>
            </a:extLst>
          </p:cNvPr>
          <p:cNvSpPr/>
          <p:nvPr/>
        </p:nvSpPr>
        <p:spPr>
          <a:xfrm>
            <a:off x="2503583" y="32766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24_1#06a5cd78f?pid=622ce9c52&amp;color=0,0,0&amp;vtp=1&amp;bbb=1&amp;zzd= 5">
            <a:extLst>
              <a:ext uri="{FF2B5EF4-FFF2-40B4-BE49-F238E27FC236}">
                <a16:creationId xmlns:a16="http://schemas.microsoft.com/office/drawing/2014/main" id="{C93AC396-3DF4-3178-8461-93E6C4FDCB61}"/>
              </a:ext>
            </a:extLst>
          </p:cNvPr>
          <p:cNvSpPr/>
          <p:nvPr/>
        </p:nvSpPr>
        <p:spPr>
          <a:xfrm>
            <a:off x="2819496" y="37338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24_1#06a5cd78f?pid=622ce9c52&amp;color=0,0,0&amp;vtp=1&amp;bbb=1&amp;zzd= 6">
            <a:extLst>
              <a:ext uri="{FF2B5EF4-FFF2-40B4-BE49-F238E27FC236}">
                <a16:creationId xmlns:a16="http://schemas.microsoft.com/office/drawing/2014/main" id="{07D1286D-23A9-7037-5D0F-BEE5BA366100}"/>
              </a:ext>
            </a:extLst>
          </p:cNvPr>
          <p:cNvSpPr/>
          <p:nvPr/>
        </p:nvSpPr>
        <p:spPr>
          <a:xfrm>
            <a:off x="1487583" y="41325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67afe1f1?pid=d2e18a14b&amp;color=0,0,0&amp;vtp=1&amp;bt=1&amp;bbb=1"/>
          <p:cNvSpPr/>
          <p:nvPr/>
        </p:nvSpPr>
        <p:spPr>
          <a:xfrm>
            <a:off x="722377" y="969264"/>
            <a:ext cx="10749630" cy="366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史论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：20分钟</a:t>
            </a:r>
            <a:endParaRPr lang="en-US" altLang="zh-CN" sz="2000" dirty="0"/>
          </a:p>
        </p:txBody>
      </p:sp>
      <p:pic>
        <p:nvPicPr>
          <p:cNvPr id="3" name="P_4_BD#467afe1f1?pid=d2e18a14b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1552" y="1004062"/>
            <a:ext cx="28346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4_BD#467afe1f1?pid=d2e18a14b&amp;color=0,0,0&amp;tib=255,255,255&amp;iip=1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3733" y="100863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467afe1f1?pid=d2e18a14b&amp;color=0,0,0&amp;tib=255,255,255&amp;iip=1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5061" y="98564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4_BD.220_1#585440742?pid=d2e18a14b&amp;color=0,0,0&amp;vtp=1&amp;bbb=1"/>
          <p:cNvSpPr/>
          <p:nvPr/>
        </p:nvSpPr>
        <p:spPr>
          <a:xfrm>
            <a:off x="722376" y="1386713"/>
            <a:ext cx="10753344" cy="366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[安徽江淮名校2025期中改编]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阅读下面的文言文，完成9~13题。（22分）</a:t>
            </a:r>
            <a:endParaRPr lang="en-US" altLang="zh-CN" sz="2000" dirty="0"/>
          </a:p>
        </p:txBody>
      </p:sp>
      <p:sp>
        <p:nvSpPr>
          <p:cNvPr id="7" name="QM_4_BD.220_2#585440742?sp=1&amp;pid=d2e18a14b&amp;color=0,0,0&amp;vtp=1&amp;bbb=1&amp;hb=1"/>
          <p:cNvSpPr/>
          <p:nvPr/>
        </p:nvSpPr>
        <p:spPr>
          <a:xfrm>
            <a:off x="722376" y="1807337"/>
            <a:ext cx="10753344" cy="4551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材料一：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当此之时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秦国最雄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诸侯方弱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苏秦结从之时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秦人不敢窥兵于关中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天下不交兵者二十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有九年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然秦国势便形利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权谋之士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咸先驰之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及苏秦死后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张仪连横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诸侯听之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西向事秦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是故始皇因四塞之国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据崤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函之阻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跨陇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蜀之饶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听众人之策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乘六世之烈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以蚕食六国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兼诸侯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并有天下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仗于谋诈之弊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终无信笃之诚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无道德之教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仁义之化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以缀天下之心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任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刑罚以为治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信小术以为道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遂燔烧诗书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坑杀儒士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上小尧舜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下邈三王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二世愈甚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惠不下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情不上达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君臣相疑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骨肉相疏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化道浅薄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纲纪坏败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民不见义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而悬于不宁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抚天下十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天下大溃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诈伪之弊也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孔子曰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道之以政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齐之以刑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民免而无耻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道之以德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齐之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以礼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有耻且格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夫使天下有所耻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故化可致也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苟以诈伪偷活取容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自上为之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何以率下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秦之败也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不亦宜乎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endParaRPr lang="en-US" altLang="zh-CN" sz="2000" dirty="0"/>
          </a:p>
          <a:p>
            <a:pPr algn="r"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节选自《战国策·刘向书录》）</a:t>
            </a:r>
            <a:endParaRPr lang="en-US" altLang="zh-CN" sz="2000" dirty="0"/>
          </a:p>
        </p:txBody>
      </p:sp>
      <p:sp>
        <p:nvSpPr>
          <p:cNvPr id="8" name="QM_4_BD.220_2#585440742?sp=1&amp;pid=d2e18a14b&amp;color=0,0,0&amp;vtp=1&amp;bbb=1&amp;hb=1&amp;zzd= 5">
            <a:extLst>
              <a:ext uri="{FF2B5EF4-FFF2-40B4-BE49-F238E27FC236}">
                <a16:creationId xmlns:a16="http://schemas.microsoft.com/office/drawing/2014/main" id="{EEE9A6ED-5064-7207-1E1D-2738834B308B}"/>
              </a:ext>
            </a:extLst>
          </p:cNvPr>
          <p:cNvSpPr/>
          <p:nvPr/>
        </p:nvSpPr>
        <p:spPr>
          <a:xfrm>
            <a:off x="10228358" y="34964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4_BD.220_2#585440742?sp=1&amp;pid=d2e18a14b&amp;color=0,0,0&amp;vtp=1&amp;bbb=1&amp;hb=1&amp;zzd= 5">
            <a:extLst>
              <a:ext uri="{FF2B5EF4-FFF2-40B4-BE49-F238E27FC236}">
                <a16:creationId xmlns:a16="http://schemas.microsoft.com/office/drawing/2014/main" id="{C1E29FF6-E41B-BD3C-B931-4C82A1AEE9DD}"/>
              </a:ext>
            </a:extLst>
          </p:cNvPr>
          <p:cNvSpPr/>
          <p:nvPr/>
        </p:nvSpPr>
        <p:spPr>
          <a:xfrm>
            <a:off x="10482358" y="34964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4_BD.220_2#585440742?sp=1&amp;pid=d2e18a14b&amp;color=0,0,0&amp;vtp=1&amp;bbb=1&amp;hb=1&amp;zzd= 7">
            <a:extLst>
              <a:ext uri="{FF2B5EF4-FFF2-40B4-BE49-F238E27FC236}">
                <a16:creationId xmlns:a16="http://schemas.microsoft.com/office/drawing/2014/main" id="{7D2B7854-4065-627B-1955-86023C08DAF9}"/>
              </a:ext>
            </a:extLst>
          </p:cNvPr>
          <p:cNvSpPr/>
          <p:nvPr/>
        </p:nvSpPr>
        <p:spPr>
          <a:xfrm>
            <a:off x="7180358" y="43346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0_3#585440742?pid=d2e18a14b&amp;color=0,0,0&amp;vtp=1&amp;bt=1&amp;bbb=1&amp;hb=1"/>
          <p:cNvSpPr/>
          <p:nvPr/>
        </p:nvSpPr>
        <p:spPr>
          <a:xfrm>
            <a:off x="722376" y="972000"/>
            <a:ext cx="10753344" cy="4983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借使子婴有庸主之材而仅得中佐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山东虽乱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三秦之地可全而有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秦地被山带河以为固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塞之国也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自缪公以来至于秦王二十余君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常为诸侯雄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此岂世贤哉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其势居然也且天下尝同心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并力攻秦矣然困于险阻而不能进者岂勇力智慧不足哉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形不利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势不便也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诸侯起于匹夫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非有素王之行也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其交未亲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其民未附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彼见秦阻之难犯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必退师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案土息民以待其弊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弱扶罢以令大国之君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不患不得意于海内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贵为天子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富有四海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而身为禽者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救败非也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始皇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足己而不问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遂过而不变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二世受之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因而不改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暴虐以重祸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子婴孤立无亲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危弱无辅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三主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终身不悟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亡不亦宜乎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当此时也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世非无深谋远虑知化之士也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然所以不敢尽忠拂过者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秦俗多忌讳之禁也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忠言未卒于口而身为戮没矣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是以三主失道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而忠臣不谏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智士不谋也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下已乱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奸不上闻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岂不悲哉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节选自贾谊《过秦论·下篇》）</a:t>
            </a:r>
            <a:endParaRPr lang="en-US" altLang="zh-CN" sz="2000" dirty="0"/>
          </a:p>
        </p:txBody>
      </p:sp>
      <p:sp>
        <p:nvSpPr>
          <p:cNvPr id="3" name="QM_4_BD.220_3#585440742?pid=d2e18a14b&amp;color=0,0,0&amp;vtp=1&amp;bt=1&amp;bbb=1&amp;hb=1&amp;zzd= 7">
            <a:extLst>
              <a:ext uri="{FF2B5EF4-FFF2-40B4-BE49-F238E27FC236}">
                <a16:creationId xmlns:a16="http://schemas.microsoft.com/office/drawing/2014/main" id="{EDDF4561-B963-EF59-0791-1E1B4C2A1A0C}"/>
              </a:ext>
            </a:extLst>
          </p:cNvPr>
          <p:cNvSpPr/>
          <p:nvPr/>
        </p:nvSpPr>
        <p:spPr>
          <a:xfrm>
            <a:off x="6164358" y="3740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20_3#585440742?pid=d2e18a14b&amp;color=0,0,0&amp;vtp=1&amp;bt=1&amp;bbb=1&amp;hb=1&amp;zzd= 7">
            <a:extLst>
              <a:ext uri="{FF2B5EF4-FFF2-40B4-BE49-F238E27FC236}">
                <a16:creationId xmlns:a16="http://schemas.microsoft.com/office/drawing/2014/main" id="{EAC0AD8B-CFF7-F96B-33E3-42EE863AC825}"/>
              </a:ext>
            </a:extLst>
          </p:cNvPr>
          <p:cNvSpPr/>
          <p:nvPr/>
        </p:nvSpPr>
        <p:spPr>
          <a:xfrm>
            <a:off x="6418358" y="37406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220_3#585440742?pid=d2e18a14b&amp;color=0,0,0&amp;vtp=1&amp;bt=1&amp;bbb=1&amp;hb=1&amp;zzd= 8">
            <a:extLst>
              <a:ext uri="{FF2B5EF4-FFF2-40B4-BE49-F238E27FC236}">
                <a16:creationId xmlns:a16="http://schemas.microsoft.com/office/drawing/2014/main" id="{8EDDE5AC-2527-5A63-0D84-46848D656B2C}"/>
              </a:ext>
            </a:extLst>
          </p:cNvPr>
          <p:cNvSpPr/>
          <p:nvPr/>
        </p:nvSpPr>
        <p:spPr>
          <a:xfrm>
            <a:off x="7180358" y="4197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21_1#ef07ed283?sp=1&amp;pid=585440742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9.材料二画波浪线的部分有三处需要断句，请将下面相应位置的答案标号涂黑。（3分）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其势居然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且天下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尝同心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并力攻秦矣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然困于险阻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而不能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岂勇力智慧不足哉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？</a:t>
            </a:r>
            <a:endParaRPr lang="en-US" altLang="zh-CN" sz="2000" dirty="0"/>
          </a:p>
        </p:txBody>
      </p:sp>
      <p:sp>
        <p:nvSpPr>
          <p:cNvPr id="3" name="QO_5_AN.222_1#ef07ed283?vop=1&amp;pid=585440742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BEH</a:t>
            </a:r>
            <a:endParaRPr lang="en-US" altLang="zh-CN" sz="2000" dirty="0"/>
          </a:p>
        </p:txBody>
      </p:sp>
      <p:sp>
        <p:nvSpPr>
          <p:cNvPr id="4" name="QO_5_AS.223_1#ef07ed283?vop=1&amp;pid=585440742&amp;color=0,0,0&amp;vtp=1&amp;bbb=1&amp;hb=1"/>
          <p:cNvSpPr/>
          <p:nvPr/>
        </p:nvSpPr>
        <p:spPr>
          <a:xfrm>
            <a:off x="722376" y="2379795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本题考查文言文断句的能力。“其势居然也”是判断句，“也”表判断，故应在其后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断开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。“天下尝同心并力攻秦矣”中，“天下”为主语，“攻”为谓语，“秦”为宾语，“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矣”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为句尾语气词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；“然”为转折连词，用于下句句首，故应在“矣”后E处断开。“而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”为承接连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，连接“困于阻险”和“不能进”，中间不能断开，“岂”译为“难道”，用于下句句首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“岂”前H处断开。</a:t>
            </a:r>
            <a:endParaRPr lang="en-US" altLang="zh-CN" sz="2200" dirty="0"/>
          </a:p>
        </p:txBody>
      </p:sp>
      <p:sp>
        <p:nvSpPr>
          <p:cNvPr id="5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FC428F56-B100-33B8-4706-8A13BEE890A5}"/>
              </a:ext>
            </a:extLst>
          </p:cNvPr>
          <p:cNvSpPr/>
          <p:nvPr/>
        </p:nvSpPr>
        <p:spPr>
          <a:xfrm>
            <a:off x="1738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27022703-D98C-E5A2-76CA-908BAE81E39D}"/>
              </a:ext>
            </a:extLst>
          </p:cNvPr>
          <p:cNvSpPr/>
          <p:nvPr/>
        </p:nvSpPr>
        <p:spPr>
          <a:xfrm>
            <a:off x="2171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DD3C59D4-F348-5127-06E9-A177AC43CEEA}"/>
              </a:ext>
            </a:extLst>
          </p:cNvPr>
          <p:cNvSpPr/>
          <p:nvPr/>
        </p:nvSpPr>
        <p:spPr>
          <a:xfrm>
            <a:off x="3092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78EF31D9-D16D-C5C7-043B-93098477407D}"/>
              </a:ext>
            </a:extLst>
          </p:cNvPr>
          <p:cNvSpPr/>
          <p:nvPr/>
        </p:nvSpPr>
        <p:spPr>
          <a:xfrm>
            <a:off x="4024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2C885621-88BD-A0E5-A843-268CA7D4988A}"/>
              </a:ext>
            </a:extLst>
          </p:cNvPr>
          <p:cNvSpPr/>
          <p:nvPr/>
        </p:nvSpPr>
        <p:spPr>
          <a:xfrm>
            <a:off x="5488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9EF7E8AB-DE33-12AD-98D4-998DAD09611E}"/>
              </a:ext>
            </a:extLst>
          </p:cNvPr>
          <p:cNvSpPr/>
          <p:nvPr/>
        </p:nvSpPr>
        <p:spPr>
          <a:xfrm>
            <a:off x="6897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BD9BB456-D177-6F11-E6D3-A7FE2169E2E6}"/>
              </a:ext>
            </a:extLst>
          </p:cNvPr>
          <p:cNvSpPr/>
          <p:nvPr/>
        </p:nvSpPr>
        <p:spPr>
          <a:xfrm>
            <a:off x="7794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5_BD.221_1#ef07ed283?sp=1&amp;pid=585440742&amp;color=0,0,0&amp;vtp=1&amp;bt=1&amp;bbb=1&amp;ib=1">
            <a:extLst>
              <a:ext uri="{FF2B5EF4-FFF2-40B4-BE49-F238E27FC236}">
                <a16:creationId xmlns:a16="http://schemas.microsoft.com/office/drawing/2014/main" id="{F7373C46-CE0F-C368-4132-26C1CCF95D52}"/>
              </a:ext>
            </a:extLst>
          </p:cNvPr>
          <p:cNvSpPr/>
          <p:nvPr/>
        </p:nvSpPr>
        <p:spPr>
          <a:xfrm>
            <a:off x="8491601" y="1480000"/>
            <a:ext cx="19691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4_1#e7ef6351d?pid=58544074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10.下列对材料中加点词语的相关内容的解说，不正确的一项是（3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5_1#e7ef6351d.bracket?pid=585440742&amp;color=0,0,0&amp;vpa=92&amp;vtp=1"/>
          <p:cNvSpPr/>
          <p:nvPr/>
        </p:nvSpPr>
        <p:spPr>
          <a:xfrm>
            <a:off x="879798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24_2#e7ef6351d.choices?pid=585440742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A.蚕食，喻逐步侵占，与《鸿门宴》中“常以身翼蔽沛公”的“翼”用法相同。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.小，形容词用作动词，小看，与《大学之道》中“在明明德”的第一个“明”用法相同。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.天子，古时认为君权神授，称帝王为天子。这里的“天子”指秦始皇。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音zhònɡ，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加重，与《过秦论》中“尊贤而重士”的“重”音同，意思不同。</a:t>
            </a:r>
            <a:endParaRPr lang="en-US" altLang="zh-CN" sz="2000" dirty="0"/>
          </a:p>
        </p:txBody>
      </p:sp>
      <p:sp>
        <p:nvSpPr>
          <p:cNvPr id="5" name="QC_5_AS.226_1#e7ef6351d?vop=1&amp;pid=585440742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本题考查理解常见文言实词在文中的含义，了解并掌握常见的古代文化知识的能力。C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这里的‘天子’指秦始皇”错误。材料二加点的“天子”指的是“六国诸侯”。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7_1#406c7f61a?pid=585440742&amp;color=0,0,0&amp;vtp=1&amp;bt=1&amp;bbb=1"/>
          <p:cNvSpPr/>
          <p:nvPr/>
        </p:nvSpPr>
        <p:spPr>
          <a:xfrm>
            <a:off x="722376" y="969265"/>
            <a:ext cx="10753344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11.下列对材料有关内容的概述，不正确的一项是（3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8_1#406c7f61a.bracket?pid=585440742&amp;color=0,0,0&amp;vpa=93&amp;vtp=1"/>
          <p:cNvSpPr/>
          <p:nvPr/>
        </p:nvSpPr>
        <p:spPr>
          <a:xfrm>
            <a:off x="7261289" y="961645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7_2#406c7f61a.choices?pid=585440742&amp;color=0,0,0&amp;vtp=1&amp;bbb=1&amp;hb=1"/>
          <p:cNvSpPr/>
          <p:nvPr/>
        </p:nvSpPr>
        <p:spPr>
          <a:xfrm>
            <a:off x="722376" y="1412367"/>
            <a:ext cx="10753344" cy="35010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A.刘向认为，始皇能兼并天下，一方面是利用了秦国地理优势，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另一方面也和前代国君的功业、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谋士的智慧有关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.刘向引用孔子的观点，阐述了用刑罚和用礼教两种治民之道的不同结果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，肯定了德教和礼教对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于化民的重要性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.贾谊认为，六国诸侯如果能采用保持国内安定、休养生息的爱民政策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，就可以趁着秦国疲惫的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时候一举打败它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.贾谊认为，子婴只要有一般君主的才能，仅仅得到中等的辅助者，凭借秦国险要的地势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，三秦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之地是可以保有的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C_5_AS.229_1#406c7f61a?vop=1&amp;pid=585440742&amp;color=0,0,0&amp;vtp=1&amp;bbb=1&amp;hb=1"/>
          <p:cNvSpPr/>
          <p:nvPr/>
        </p:nvSpPr>
        <p:spPr>
          <a:xfrm>
            <a:off x="722376" y="4996307"/>
            <a:ext cx="10753344" cy="1278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本题考查归纳内容要点，概括中心意思的能力。D项，“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凭借秦国险要的地势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，三秦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之地是可以保有的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”错误。材料二中说的是“借使子婴有庸主之材而仅得中佐，山东虽乱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，三秦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之地可全而有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”，可见“凭借秦国险要的地势”不是“三秦之地是可以保有的”条件。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71_1#475e531cb?pid=58544074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12.把材料中画横线的句子翻译成现代汉语。（8分）</a:t>
            </a:r>
            <a:endParaRPr lang="en-US" altLang="zh-CN" sz="2000" dirty="0"/>
          </a:p>
        </p:txBody>
      </p:sp>
      <p:sp>
        <p:nvSpPr>
          <p:cNvPr id="3" name="QB_6_BD.372_1#47e6f86a9?sp=1&amp;pid=475e531cb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（1）道之以德，齐之以礼，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有耻且格。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</a:t>
            </a:r>
            <a:endParaRPr lang="en-US" altLang="zh-CN" sz="2000" dirty="0"/>
          </a:p>
        </p:txBody>
      </p:sp>
      <p:sp>
        <p:nvSpPr>
          <p:cNvPr id="5" name="QB_6_AN.373_1#47e6f86a9.blank?pid=475e531cb&amp;color=0,0,0&amp;vpa=94&amp;vtp=1&amp;bbb=1&amp;hb=1"/>
          <p:cNvSpPr/>
          <p:nvPr/>
        </p:nvSpPr>
        <p:spPr>
          <a:xfrm>
            <a:off x="722376" y="1854269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用德行加以引导，用礼仪使社会有序，（这样）百姓有羞耻感并且行为规范。（译出大意给1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分； 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道”“齐”“格”三处，每译对一处给1分）</a:t>
            </a:r>
            <a:endParaRPr lang="en-US" altLang="zh-CN" sz="2000" dirty="0"/>
          </a:p>
        </p:txBody>
      </p:sp>
      <p:sp>
        <p:nvSpPr>
          <p:cNvPr id="6" name="QB_6_AS.374_1#47e6f86a9?vop=1&amp;pid=475e531cb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道：同“导”，引导。齐：使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整齐有序。格：行为规范。</a:t>
            </a:r>
            <a:endParaRPr lang="en-US" altLang="zh-CN" sz="2200" dirty="0"/>
          </a:p>
        </p:txBody>
      </p:sp>
      <p:sp>
        <p:nvSpPr>
          <p:cNvPr id="7" name="QB_6_BD.375_1#e39f01ae1?sp=1&amp;pid=475e531cb&amp;color=0,0,0&amp;vtp=1&amp;bbb=1"/>
          <p:cNvSpPr/>
          <p:nvPr/>
        </p:nvSpPr>
        <p:spPr>
          <a:xfrm>
            <a:off x="722376" y="3215963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（2）案土息民以待其弊，收弱扶罢以令大国之君，不患不得意于海内。</a:t>
            </a:r>
            <a:endParaRPr lang="en-US" altLang="zh-CN" sz="2000" dirty="0"/>
          </a:p>
        </p:txBody>
      </p:sp>
      <p:sp>
        <p:nvSpPr>
          <p:cNvPr id="8" name="QB_6_BD.375_2#e39f01ae1?sp=1&amp;pid=475e531cb&amp;color=0,0,0&amp;vtp=1&amp;bbb=1&amp;hb=1&amp;hltap=1"/>
          <p:cNvSpPr/>
          <p:nvPr/>
        </p:nvSpPr>
        <p:spPr>
          <a:xfrm>
            <a:off x="722376" y="3683704"/>
            <a:ext cx="10753344" cy="1290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____________________________________________________________________________________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_________________________________________________________________________________</a:t>
            </a:r>
            <a:endParaRPr lang="en-US" altLang="zh-CN" sz="20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9" name="QB_6_AS.377_1#e39f01ae1?vop=1&amp;pid=475e531cb&amp;color=0,0,0&amp;vtp=1&amp;bbb=1"/>
          <p:cNvSpPr/>
          <p:nvPr/>
        </p:nvSpPr>
        <p:spPr>
          <a:xfrm>
            <a:off x="722376" y="5039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息民：让人民休养生息。罢：同“疲”，疲困的国家。患：担心。</a:t>
            </a:r>
            <a:endParaRPr lang="en-US" altLang="zh-CN" sz="2200" dirty="0"/>
          </a:p>
        </p:txBody>
      </p:sp>
      <p:sp>
        <p:nvSpPr>
          <p:cNvPr id="10" name="QO_5_AS.378_1#475e531cb?vop=1&amp;pid=585440742&amp;color=0,0,0&amp;vtp=1&amp;bbb=1"/>
          <p:cNvSpPr/>
          <p:nvPr/>
        </p:nvSpPr>
        <p:spPr>
          <a:xfrm>
            <a:off x="722376" y="552063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  <p:sp>
        <p:nvSpPr>
          <p:cNvPr id="11" name="QB_6_AN.376_1#e39f01ae1?sp=1&amp;pid=475e531cb&amp;color=0,0,0&amp;vtp=1&amp;bbb=1&amp;hb=1&amp;hla=1">
            <a:extLst>
              <a:ext uri="{FF2B5EF4-FFF2-40B4-BE49-F238E27FC236}">
                <a16:creationId xmlns:a16="http://schemas.microsoft.com/office/drawing/2014/main" id="{A3C9B952-200F-57A3-6783-5C6A55BFF21B}"/>
              </a:ext>
            </a:extLst>
          </p:cNvPr>
          <p:cNvSpPr/>
          <p:nvPr/>
        </p:nvSpPr>
        <p:spPr>
          <a:xfrm>
            <a:off x="722376" y="3658304"/>
            <a:ext cx="10753344" cy="12531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秦国只要）安定疆土，让百姓休养生息，等待诸侯的军队疲惫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，收拢弱小的国家扶持疲惫的国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，来号令大国的君主，就不必担心在海内不称心如意。（译出大意给1分；“息民”“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罢”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患”三处，每译对一处给1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37_1#a3ee7fc05?sp=1&amp;pid=585440742&amp;color=0,0,0&amp;vtp=1&amp;bt=1&amp;bb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13.在分析秦国兴衰的原因时，刘向和贾谊的观点有何异同？请结合材料内容简要概括。（5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</a:t>
            </a:r>
            <a:endParaRPr lang="en-US" altLang="zh-CN" sz="2000" dirty="0"/>
          </a:p>
        </p:txBody>
      </p:sp>
      <p:sp>
        <p:nvSpPr>
          <p:cNvPr id="4" name="QB_5_AN.238_1#a3ee7fc05.blank?pid=585440742&amp;color=0,0,0&amp;vpa=95&amp;vtp=1&amp;bbb=1&amp;hb=1"/>
          <p:cNvSpPr/>
          <p:nvPr/>
        </p:nvSpPr>
        <p:spPr>
          <a:xfrm>
            <a:off x="722376" y="1391100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同：都强调了地理优势和暴政的影响。（2分）异：在衰亡原因的分析上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，刘向更侧重归因于道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德和教化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，贾谊更多从策略和形势以及政治环境出发。（3分）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9_1#a3ee7fc05?vop=1&amp;pid=585440742&amp;color=0,0,0&amp;vtp=1&amp;bt=1&amp;bbb=1&amp;hb=1"/>
          <p:cNvSpPr/>
          <p:nvPr/>
        </p:nvSpPr>
        <p:spPr>
          <a:xfrm>
            <a:off x="722376" y="972000"/>
            <a:ext cx="10753344" cy="4996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本题考查分析概括作者在文中的观点态度的能力。解答本题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，可结合材料中能体现作者观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点的语句进行分析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，刘向认为秦始皇凭借着秦国四周险要的地势、坚固的关塞以及陇、蜀之地的富饶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统一六国创造了有利条件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；材料二中，贾谊也指出秦地有山河环绕作为坚固的屏障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，是四面都有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险要关塞的国家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，强调了秦国地理形势的险要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。所以二人都认识到秦国的地理优势对其兴起的重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。刘向认为秦国以刑罚作为治理国家的手段，焚烧诗书、坑杀儒士，施行暴政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。贾谊认为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秦二世延续了这种暴虐的统治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，加重了祸患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。可见二人都认为秦国的暴政对其衰亡产生了重要影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。由材料一“无道德之教，仁义之化，以缀天下之心”“化道浅薄，纲纪坏败，民不见义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悬于不宁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”可知，刘向认为秦国没有用道德和仁义去教化百姓、凝聚人心，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导致教化之道浅薄，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纲纪败坏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。贾谊认为秦国在面临山东诸侯叛乱时，没有采取正确的策略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，同时指出秦国的政治环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境存在过多忌讳的禁令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，使得忠臣不敢进谏，智士不敢出谋划策。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9_2#a3ee7fc05?vop=1&amp;pid=585440742&amp;color=0,0,0&amp;mp=1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【关键点拨】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概括文言文中观点的技巧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巧借考查文意理解的客观题，了解文章大意；②结合文中的议论性语句找观点；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③抓住文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章结语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，推敲作者观点。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9_3#a3ee7fc05?vop=1&amp;pid=585440742&amp;color=0,0,0&amp;mp=1&amp;vtp=1&amp;bt=1&amp;bbb=1&amp;hb=1"/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在当时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，秦国最强大，其他诸侯国正弱小。苏秦用合纵的策略联合诸侯的时候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，秦国人不敢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到关中炫耀武力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，天下有二十九年没有战争。然而秦国有形势上的便利，擅长权术的谋士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着投奔秦国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。等到苏秦死后，张仪（提出）连横之策，诸侯听从了他的主张，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于是向西侍奉秦国。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因此秦始皇凭借四面都有天险屏障的地理优势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，占据崤山、函谷关的险要地势，跨越陇西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、蜀地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的富饶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，采纳众人的计策，依仗六代君主的功业积淀，去逐步侵占六国，兼并诸侯，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并吞天下。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秦统一六国之后，）依仗权谋欺诈的手段，抛弃诚信笃厚的正道，没有施行仁义道德教化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凝聚天下人的心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。使用刑罚管理百姓，崇信权谋作为治国方略，于是焚烧书籍，活埋读书人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前小看尧舜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，往后轻视三王。秦二世时更加严重，恩惠不能向下施及百姓，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实情不能向上传达，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君臣互相猜疑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，至亲互相疏远，教化之道变浅薄，法律制度被毁坏，百姓不知正义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，处在混乱之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6_1#f9957b0c1?pid=7faa1218e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4.写出下列各句中加点词的古义。（4分）</a:t>
            </a:r>
            <a:endParaRPr lang="en-US" altLang="zh-CN" sz="2000" dirty="0"/>
          </a:p>
        </p:txBody>
      </p:sp>
      <p:sp>
        <p:nvSpPr>
          <p:cNvPr id="3" name="QB_5_BD.37_1#ea81d7e9a?sp=1&amp;pid=f9957b0c1&amp;color=0,0,0&amp;vtp=1&amp;bbb=1"/>
          <p:cNvSpPr/>
          <p:nvPr/>
        </p:nvSpPr>
        <p:spPr>
          <a:xfrm>
            <a:off x="722376" y="1435169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1）明年，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秦割汉中地与楚以和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：时间词。今年的下一年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000" dirty="0"/>
          </a:p>
        </p:txBody>
      </p:sp>
      <p:sp>
        <p:nvSpPr>
          <p:cNvPr id="4" name="QB_5_AN.38_1#ea81d7e9a.blank?pid=f9957b0c1&amp;color=0,0,0&amp;vpa=19&amp;vtp=1&amp;bbb=1"/>
          <p:cNvSpPr/>
          <p:nvPr/>
        </p:nvSpPr>
        <p:spPr>
          <a:xfrm>
            <a:off x="1493901" y="2305119"/>
            <a:ext cx="94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第二年</a:t>
            </a:r>
            <a:endParaRPr lang="en-US" altLang="zh-CN" sz="2000" dirty="0"/>
          </a:p>
        </p:txBody>
      </p:sp>
      <p:sp>
        <p:nvSpPr>
          <p:cNvPr id="5" name="QB_5_BD.39_1#c4aa9f4f4?sp=1&amp;pid=f9957b0c1&amp;color=0,0,0&amp;vtp=1&amp;bbb=1&amp;hb=1"/>
          <p:cNvSpPr/>
          <p:nvPr/>
        </p:nvSpPr>
        <p:spPr>
          <a:xfrm>
            <a:off x="722376" y="2803975"/>
            <a:ext cx="10753344" cy="17702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）而设诡辩于怀王之宠姬郑袖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：外表上、形式上好像是运用正确的推理手段，实际上违反逻辑规律，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作出似是而非的推论；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无理狡辩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6" name="QB_5_AN.40_1#c4aa9f4f4.blank?pid=f9957b0c1&amp;color=0,0,0&amp;vpa=20&amp;vtp=1&amp;bbb=1"/>
          <p:cNvSpPr/>
          <p:nvPr/>
        </p:nvSpPr>
        <p:spPr>
          <a:xfrm>
            <a:off x="1493901" y="4131125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假话</a:t>
            </a:r>
            <a:endParaRPr lang="en-US" altLang="zh-CN" sz="2000" dirty="0"/>
          </a:p>
        </p:txBody>
      </p:sp>
      <p:sp>
        <p:nvSpPr>
          <p:cNvPr id="7" name="QB_5_BD.37_1#ea81d7e9a?sp=1&amp;pid=f9957b0c1&amp;color=0,0,0&amp;vtp=1&amp;bbb=1&amp;zzd= 1">
            <a:extLst>
              <a:ext uri="{FF2B5EF4-FFF2-40B4-BE49-F238E27FC236}">
                <a16:creationId xmlns:a16="http://schemas.microsoft.com/office/drawing/2014/main" id="{187BAE70-F0B3-CD5C-703E-3566A5506831}"/>
              </a:ext>
            </a:extLst>
          </p:cNvPr>
          <p:cNvSpPr/>
          <p:nvPr/>
        </p:nvSpPr>
        <p:spPr>
          <a:xfrm>
            <a:off x="1487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37_1#ea81d7e9a?sp=1&amp;pid=f9957b0c1&amp;color=0,0,0&amp;vtp=1&amp;bbb=1&amp;zzd= 1">
            <a:extLst>
              <a:ext uri="{FF2B5EF4-FFF2-40B4-BE49-F238E27FC236}">
                <a16:creationId xmlns:a16="http://schemas.microsoft.com/office/drawing/2014/main" id="{4031E40A-D153-BBC3-F683-608A07F6AC67}"/>
              </a:ext>
            </a:extLst>
          </p:cNvPr>
          <p:cNvSpPr/>
          <p:nvPr/>
        </p:nvSpPr>
        <p:spPr>
          <a:xfrm>
            <a:off x="1741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39_1#c4aa9f4f4?sp=1&amp;pid=f9957b0c1&amp;color=0,0,0&amp;vtp=1&amp;bbb=1&amp;hb=1&amp;zzd= 1">
            <a:extLst>
              <a:ext uri="{FF2B5EF4-FFF2-40B4-BE49-F238E27FC236}">
                <a16:creationId xmlns:a16="http://schemas.microsoft.com/office/drawing/2014/main" id="{6C38F7EA-3345-AFEE-B536-AEC08F645800}"/>
              </a:ext>
            </a:extLst>
          </p:cNvPr>
          <p:cNvSpPr/>
          <p:nvPr/>
        </p:nvSpPr>
        <p:spPr>
          <a:xfrm>
            <a:off x="1995583" y="32738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39_1#c4aa9f4f4?sp=1&amp;pid=f9957b0c1&amp;color=0,0,0&amp;vtp=1&amp;bbb=1&amp;hb=1&amp;zzd= 1">
            <a:extLst>
              <a:ext uri="{FF2B5EF4-FFF2-40B4-BE49-F238E27FC236}">
                <a16:creationId xmlns:a16="http://schemas.microsoft.com/office/drawing/2014/main" id="{9D430B61-7B9D-6B1A-A72E-D1490C7B6B32}"/>
              </a:ext>
            </a:extLst>
          </p:cNvPr>
          <p:cNvSpPr/>
          <p:nvPr/>
        </p:nvSpPr>
        <p:spPr>
          <a:xfrm>
            <a:off x="2249583" y="32738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9_3#a3ee7fc05?vop=1&amp;pid=585440742&amp;color=0,0,0&amp;mp=1&amp;vtp=1&amp;bt=1&amp;bbb=1&amp;hb=1">
            <a:extLst>
              <a:ext uri="{FF2B5EF4-FFF2-40B4-BE49-F238E27FC236}">
                <a16:creationId xmlns:a16="http://schemas.microsoft.com/office/drawing/2014/main" id="{6F9A68CE-7FE9-BDFA-29E2-EB0D12458B33}"/>
              </a:ext>
            </a:extLst>
          </p:cNvPr>
          <p:cNvSpPr/>
          <p:nvPr/>
        </p:nvSpPr>
        <p:spPr>
          <a:xfrm>
            <a:off x="722376" y="972000"/>
            <a:ext cx="10753344" cy="5054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。统治天下十四年，国家大动荡，这就是狡诈虚伪的弊端啊。孔子说：“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用政令来治理百姓，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用刑法来整顿他们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，老百姓仅能免于惩罚，却没有廉耻之心；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用德行加以引导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，用礼仪使社会有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序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，（这样）百姓有羞耻感并且行为规范。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”能使天下人有羞耻之心，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因此教化就可以达成了。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如果用狡诈虚伪的方法苟且迎合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，取悦于人，从君主和公卿就这么做，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又怎么能给臣下作表率呢？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秦朝的破灭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，难道不是应该的吗？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假如子婴有一般君主的才能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，并且只有中等才人辅助，东方诸国即使动乱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，三秦之地也可以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保全占有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。秦地靠山环河，形势险固，是个四面有屏障的国家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。从秦穆公以来直到秦王的二十多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位君王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，常常在诸侯中称霸，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这难道是因为他们代代都贤明吗？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是国家所处的地势造成的。况且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天下诸侯曾经同心协力进攻过秦国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，但都被险要地势所阻困而不能前进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，难道是因为勇气力量智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慧不够吗？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形势不利于六国罢了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。诸侯起于平民之中，为了利益而聚集到一起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，并没有帝王的品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12756210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239_3#a3ee7fc05?vop=1&amp;pid=585440742&amp;color=0,0,0&amp;mp=1&amp;vtp=1&amp;bt=1&amp;bbb=1&amp;hb=1">
            <a:extLst>
              <a:ext uri="{FF2B5EF4-FFF2-40B4-BE49-F238E27FC236}">
                <a16:creationId xmlns:a16="http://schemas.microsoft.com/office/drawing/2014/main" id="{BC9EBF39-4A9D-9545-9E1A-27F3D658CD52}"/>
              </a:ext>
            </a:extLst>
          </p:cNvPr>
          <p:cNvSpPr/>
          <p:nvPr/>
        </p:nvSpPr>
        <p:spPr>
          <a:xfrm>
            <a:off x="722376" y="972000"/>
            <a:ext cx="10753344" cy="4513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。他们结交但不亲密，他们的属下也不归顺他们。他们见到秦国关隘难以侵犯，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一定会撤军。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秦国只要）安定疆土，让百姓休养生息，等待诸侯的军队疲惫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，收拢弱小的国家扶持疲惫的国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，来号令大国的君主，就不必担心在海内不称心如意。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贵为天子，拥有四海的财富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，自己却被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人擒获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，这是因为挽救败局的方法不对。秦始皇自满，不听取群臣的意见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，于是坚持错误不去改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。秦二世即位，又沿袭这些错误不加改变，并且更加凶残暴虐，从而加重了灾祸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。子婴孤立而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无人亲附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，危弱而无人辅佐。这三代君王昏庸糊涂，终身没有醒悟，灭亡不也是应该的吗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？在这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个时候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，国家不是没有深谋远虑、洞察形势变化的人，但是他们不敢竭尽忠诚、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纠正君主的过失，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是因为秦政有许多忌讳的禁条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，忠言还没有说出口，自己却被杀死了。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所以三代君王丧失帝道，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忠臣不肯直言劝谏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，智士不肯为之谋划。天下已经动乱，奸行邪恶传不到君王耳朵里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，难道不是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十分可悲吗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9005427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f246c9cb?pid=d2e18a14b&amp;color=0,0,0&amp;vtp=1&amp;bt=1&amp;bbb=1"/>
          <p:cNvSpPr/>
          <p:nvPr/>
        </p:nvSpPr>
        <p:spPr>
          <a:xfrm>
            <a:off x="722376" y="972000"/>
            <a:ext cx="10753344" cy="2722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文言小贴士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通假字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苏秦结从之时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合纵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下邈三王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轻视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特殊句式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被动句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纲纪坏败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语意表被动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身为禽者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忠言未卒于口而身为戮没矣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表被动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固定句式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不亦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译为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不也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”）</a:t>
            </a:r>
            <a:endParaRPr lang="en-US" altLang="zh-CN" sz="2000" dirty="0"/>
          </a:p>
        </p:txBody>
      </p:sp>
      <p:sp>
        <p:nvSpPr>
          <p:cNvPr id="3" name="P_4#ff246c9cb?pid=d2e18a14b&amp;color=0,0,0&amp;vtp=1&amp;bt=1&amp;bbb=1&amp;zzd= 5">
            <a:extLst>
              <a:ext uri="{FF2B5EF4-FFF2-40B4-BE49-F238E27FC236}">
                <a16:creationId xmlns:a16="http://schemas.microsoft.com/office/drawing/2014/main" id="{80320C5A-1882-065B-6DEB-B2EDD86FEBD8}"/>
              </a:ext>
            </a:extLst>
          </p:cNvPr>
          <p:cNvSpPr/>
          <p:nvPr/>
        </p:nvSpPr>
        <p:spPr>
          <a:xfrm>
            <a:off x="1846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_4#ff246c9cb?pid=d2e18a14b&amp;color=0,0,0&amp;vtp=1&amp;bt=1&amp;bbb=1&amp;zzd= 5">
            <a:extLst>
              <a:ext uri="{FF2B5EF4-FFF2-40B4-BE49-F238E27FC236}">
                <a16:creationId xmlns:a16="http://schemas.microsoft.com/office/drawing/2014/main" id="{EDDEC8D6-0269-05D0-2479-53601645B7E2}"/>
              </a:ext>
            </a:extLst>
          </p:cNvPr>
          <p:cNvSpPr/>
          <p:nvPr/>
        </p:nvSpPr>
        <p:spPr>
          <a:xfrm>
            <a:off x="5656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ca5ebf92.fixed?pid=8554ce87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_2_BD#dca5ebf92.fixed?pid=8554ce875&amp;color=255,255,255&amp;vtp=1&amp;bbb=1"/>
              <p:cNvSpPr/>
              <p:nvPr/>
            </p:nvSpPr>
            <p:spPr>
              <a:xfrm>
                <a:off x="0" y="3712464"/>
                <a:ext cx="12188952" cy="7680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44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sSupPr>
                      <m:e>
                        <m:r>
                          <a:rPr lang="en-US" altLang="zh-CN" sz="4400" b="1" i="0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4400" b="1" i="0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五代史伶官传序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C_2_BD#dca5ebf92.fixed?pid=8554ce875&amp;color=255,255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12464"/>
                <a:ext cx="12188952" cy="768096"/>
              </a:xfrm>
              <a:prstGeom prst="rect">
                <a:avLst/>
              </a:prstGeom>
              <a:blipFill>
                <a:blip r:embed="rId3"/>
                <a:stretch>
                  <a:fillRect t="-22222" b="-3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7&amp;si=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8b28c4c0?pid=faa63fd6b&amp;color=0,0,0&amp;tib=255,255,255&amp;iip=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38b28c4c0?pid=faa63fd6b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20分钟</a:t>
            </a:r>
            <a:endParaRPr lang="en-US" altLang="zh-CN" sz="100" dirty="0"/>
          </a:p>
        </p:txBody>
      </p:sp>
      <p:pic>
        <p:nvPicPr>
          <p:cNvPr id="4" name="P_4_BD#38b28c4c0?pid=faa63fd6b&amp;color=0,0,0&amp;tib=255,255,255&amp;iip=2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40_1#095ecde26?pid=faa63fd6b&amp;color=0,0,0&amp;vtp=1&amp;bbb=1"/>
          <p:cNvSpPr/>
          <p:nvPr/>
        </p:nvSpPr>
        <p:spPr>
          <a:xfrm>
            <a:off x="722376" y="13880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1.解释下列各句中加点词的含义。（3分）</a:t>
            </a:r>
            <a:endParaRPr lang="en-US" altLang="zh-CN" sz="2000" dirty="0"/>
          </a:p>
        </p:txBody>
      </p:sp>
      <p:sp>
        <p:nvSpPr>
          <p:cNvPr id="6" name="QB_5_BD.241_1#f3d1e1180?pid=095ecde26&amp;color=0,0,0&amp;vtp=1&amp;bbb=1"/>
          <p:cNvSpPr/>
          <p:nvPr/>
        </p:nvSpPr>
        <p:spPr>
          <a:xfrm>
            <a:off x="722376" y="1852237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617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1）原庄宗之所以得天下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（2）及凯旋而纳之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617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（3）举天下之豪杰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2000" dirty="0"/>
          </a:p>
        </p:txBody>
      </p:sp>
      <p:sp>
        <p:nvSpPr>
          <p:cNvPr id="7" name="QB_5_AN.242_1#f3d1e1180.blank?pid=095ecde26&amp;color=0,0,0&amp;vpa=96&amp;vtp=1&amp;bbb=1"/>
          <p:cNvSpPr/>
          <p:nvPr/>
        </p:nvSpPr>
        <p:spPr>
          <a:xfrm>
            <a:off x="6984111" y="1814137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推其根本</a:t>
            </a:r>
            <a:endParaRPr lang="en-US" altLang="zh-CN" sz="2000" dirty="0"/>
          </a:p>
        </p:txBody>
      </p:sp>
      <p:sp>
        <p:nvSpPr>
          <p:cNvPr id="9" name="QB_5_AN.244_1#f3d1e1180.blank?pid=095ecde26&amp;color=0,0,0&amp;vpa=97&amp;vtp=1&amp;bbb=1"/>
          <p:cNvSpPr/>
          <p:nvPr/>
        </p:nvSpPr>
        <p:spPr>
          <a:xfrm>
            <a:off x="7301611" y="22713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收藏</a:t>
            </a:r>
            <a:endParaRPr lang="en-US" altLang="zh-CN" sz="2000" dirty="0"/>
          </a:p>
        </p:txBody>
      </p:sp>
      <p:sp>
        <p:nvSpPr>
          <p:cNvPr id="11" name="QB_5_AN.246_1#f3d1e1180.blank?pid=095ecde26&amp;color=0,0,0&amp;vpa=98&amp;vtp=1&amp;bbb=1"/>
          <p:cNvSpPr/>
          <p:nvPr/>
        </p:nvSpPr>
        <p:spPr>
          <a:xfrm>
            <a:off x="6336411" y="2709487"/>
            <a:ext cx="2627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全，整个（每空1分）</a:t>
            </a:r>
            <a:endParaRPr lang="en-US" altLang="zh-CN" sz="2000" dirty="0"/>
          </a:p>
        </p:txBody>
      </p:sp>
      <p:sp>
        <p:nvSpPr>
          <p:cNvPr id="12" name="QB_5_BD.241_1#f3d1e1180?pid=095ecde26&amp;color=0,0,0&amp;vtp=1&amp;bbb=1&amp;zzd= 1">
            <a:extLst>
              <a:ext uri="{FF2B5EF4-FFF2-40B4-BE49-F238E27FC236}">
                <a16:creationId xmlns:a16="http://schemas.microsoft.com/office/drawing/2014/main" id="{1ED80727-629E-454D-CEA0-A9A3AE9E398D}"/>
              </a:ext>
            </a:extLst>
          </p:cNvPr>
          <p:cNvSpPr/>
          <p:nvPr/>
        </p:nvSpPr>
        <p:spPr>
          <a:xfrm>
            <a:off x="1487583" y="23221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241_1#f3d1e1180?pid=095ecde26&amp;color=0,0,0&amp;vtp=1&amp;bbb=1&amp;zzd= 2">
            <a:extLst>
              <a:ext uri="{FF2B5EF4-FFF2-40B4-BE49-F238E27FC236}">
                <a16:creationId xmlns:a16="http://schemas.microsoft.com/office/drawing/2014/main" id="{219C5449-967D-86F1-301B-75B2C701028E}"/>
              </a:ext>
            </a:extLst>
          </p:cNvPr>
          <p:cNvSpPr/>
          <p:nvPr/>
        </p:nvSpPr>
        <p:spPr>
          <a:xfrm>
            <a:off x="2503583" y="277933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241_1#f3d1e1180?pid=095ecde26&amp;color=0,0,0&amp;vtp=1&amp;bbb=1&amp;zzd= 3">
            <a:extLst>
              <a:ext uri="{FF2B5EF4-FFF2-40B4-BE49-F238E27FC236}">
                <a16:creationId xmlns:a16="http://schemas.microsoft.com/office/drawing/2014/main" id="{AF33C66A-FFD1-9D8A-A8CF-990C75EA040F}"/>
              </a:ext>
            </a:extLst>
          </p:cNvPr>
          <p:cNvSpPr/>
          <p:nvPr/>
        </p:nvSpPr>
        <p:spPr>
          <a:xfrm>
            <a:off x="1487583" y="317799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8&amp;si=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47_1#a2929a4aa?sp=1&amp;pid=faa63fd6b&amp;color=0,0,0&amp;vtp=1&amp;bt=1"/>
          <p:cNvSpPr/>
          <p:nvPr/>
        </p:nvSpPr>
        <p:spPr>
          <a:xfrm>
            <a:off x="1414527" y="1391100"/>
            <a:ext cx="10057481" cy="13384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与尔三矢</a:t>
            </a:r>
            <a:r>
              <a:rPr lang="en-US" altLang="zh-CN" sz="20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000" dirty="0"/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与嬴而不助五国也</a:t>
            </a:r>
            <a:r>
              <a:rPr lang="en-US" altLang="zh-CN" sz="20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吾与点也</a:t>
            </a:r>
            <a:r>
              <a:rPr lang="en-US" altLang="zh-CN" sz="20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2000" dirty="0"/>
          </a:p>
        </p:txBody>
      </p:sp>
      <p:sp>
        <p:nvSpPr>
          <p:cNvPr id="3" name="QB_4_AN.248_1#a2929a4aa.blank?pid=faa63fd6b&amp;color=0,0,0&amp;vpa=99&amp;vtp=1"/>
          <p:cNvSpPr/>
          <p:nvPr/>
        </p:nvSpPr>
        <p:spPr>
          <a:xfrm>
            <a:off x="2694052" y="1391100"/>
            <a:ext cx="43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给</a:t>
            </a:r>
            <a:endParaRPr lang="en-US" altLang="zh-CN" sz="2000" dirty="0"/>
          </a:p>
        </p:txBody>
      </p:sp>
      <p:sp>
        <p:nvSpPr>
          <p:cNvPr id="4" name="QB_4_AN.249_1#a2929a4aa.blank?pid=faa63fd6b&amp;color=0,0,0&amp;vpa=100&amp;vtp=1"/>
          <p:cNvSpPr/>
          <p:nvPr/>
        </p:nvSpPr>
        <p:spPr>
          <a:xfrm>
            <a:off x="3710052" y="1848300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亲附，亲近</a:t>
            </a:r>
            <a:endParaRPr lang="en-US" altLang="zh-CN" sz="2000" dirty="0"/>
          </a:p>
        </p:txBody>
      </p:sp>
      <p:sp>
        <p:nvSpPr>
          <p:cNvPr id="5" name="QB_4_AN.250_1#a2929a4aa.blank?pid=faa63fd6b&amp;color=0,0,0&amp;vpa=101&amp;vtp=1"/>
          <p:cNvSpPr/>
          <p:nvPr/>
        </p:nvSpPr>
        <p:spPr>
          <a:xfrm>
            <a:off x="2681352" y="2286450"/>
            <a:ext cx="2119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赞成（每空1分）</a:t>
            </a:r>
            <a:endParaRPr lang="en-US" altLang="zh-CN" sz="2000" dirty="0"/>
          </a:p>
        </p:txBody>
      </p:sp>
      <p:sp>
        <p:nvSpPr>
          <p:cNvPr id="6" name="QB_4_BD.251_1#6ddb3c629?sp=1&amp;pid=faa63fd6b&amp;color=0,0,0&amp;vtp=1&amp;bbb=1"/>
          <p:cNvSpPr/>
          <p:nvPr/>
        </p:nvSpPr>
        <p:spPr>
          <a:xfrm>
            <a:off x="722376" y="2791274"/>
            <a:ext cx="10753344" cy="1782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3.解释下列句子中加点词的古义和今义。（2分）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则遣从事以一少牢告庙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endParaRPr lang="en-US" altLang="zh-CN" sz="2000" dirty="0"/>
          </a:p>
        </p:txBody>
      </p:sp>
      <p:sp>
        <p:nvSpPr>
          <p:cNvPr id="7" name="QB_4_AN.252_1#6ddb3c629.blank?pid=faa63fd6b&amp;color=0,0,0&amp;vpa=102&amp;vtp=1&amp;bbb=1"/>
          <p:cNvSpPr/>
          <p:nvPr/>
        </p:nvSpPr>
        <p:spPr>
          <a:xfrm>
            <a:off x="1493901" y="3692974"/>
            <a:ext cx="2978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官名，这里泛指一般属官</a:t>
            </a:r>
            <a:endParaRPr lang="en-US" altLang="zh-CN" sz="2000" dirty="0"/>
          </a:p>
        </p:txBody>
      </p:sp>
      <p:sp>
        <p:nvSpPr>
          <p:cNvPr id="8" name="QB_4_AN.253_1#6ddb3c629.blank?pid=faa63fd6b&amp;color=0,0,0&amp;vpa=103&amp;vtp=1&amp;bbb=1"/>
          <p:cNvSpPr/>
          <p:nvPr/>
        </p:nvSpPr>
        <p:spPr>
          <a:xfrm>
            <a:off x="1481201" y="4131124"/>
            <a:ext cx="6945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做，投身到（事业中去）；（按某种办法）处理（每空1分）</a:t>
            </a:r>
            <a:endParaRPr lang="en-US" altLang="zh-CN" sz="2000" dirty="0"/>
          </a:p>
        </p:txBody>
      </p:sp>
      <p:sp>
        <p:nvSpPr>
          <p:cNvPr id="9" name="QB_4_BD.247_1#a2929a4aa?sp=1&amp;pid=faa63fd6b&amp;color=0,0,0&amp;vtp=1&amp;bt=1">
            <a:extLst>
              <a:ext uri="{FF2B5EF4-FFF2-40B4-BE49-F238E27FC236}">
                <a16:creationId xmlns:a16="http://schemas.microsoft.com/office/drawing/2014/main" id="{D0290670-CEC5-E75A-BB40-FD2613839965}"/>
              </a:ext>
            </a:extLst>
          </p:cNvPr>
          <p:cNvSpPr/>
          <p:nvPr/>
        </p:nvSpPr>
        <p:spPr>
          <a:xfrm>
            <a:off x="722377" y="1695202"/>
            <a:ext cx="10749631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</a:t>
            </a:r>
            <a:endParaRPr lang="en-US" altLang="zh-CN" sz="2000" dirty="0"/>
          </a:p>
          <a:p>
            <a:pPr algn="l"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10" name="SystemAddBraceShape">
            <a:extLst>
              <a:ext uri="{FF2B5EF4-FFF2-40B4-BE49-F238E27FC236}">
                <a16:creationId xmlns:a16="http://schemas.microsoft.com/office/drawing/2014/main" id="{CF6B833E-577C-3E2F-3D7B-25AD91A49CD3}"/>
              </a:ext>
            </a:extLst>
          </p:cNvPr>
          <p:cNvSpPr/>
          <p:nvPr/>
        </p:nvSpPr>
        <p:spPr>
          <a:xfrm>
            <a:off x="1097026" y="1695202"/>
            <a:ext cx="165100" cy="926401"/>
          </a:xfrm>
          <a:prstGeom prst="leftBrace">
            <a:avLst>
              <a:gd name="adj1" fmla="val 90000"/>
              <a:gd name="adj2" fmla="val 50000"/>
            </a:avLst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47_1#a2929a4aa?sp=1&amp;pid=faa63fd6b&amp;color=0,0,0&amp;vtp=1&amp;bt=1&amp;zzd= 2">
            <a:extLst>
              <a:ext uri="{FF2B5EF4-FFF2-40B4-BE49-F238E27FC236}">
                <a16:creationId xmlns:a16="http://schemas.microsoft.com/office/drawing/2014/main" id="{8D773511-49CB-5C2E-91E4-DBBFF81DB877}"/>
              </a:ext>
            </a:extLst>
          </p:cNvPr>
          <p:cNvSpPr/>
          <p:nvPr/>
        </p:nvSpPr>
        <p:spPr>
          <a:xfrm>
            <a:off x="1776509" y="18991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247_1#a2929a4aa?sp=1&amp;pid=faa63fd6b&amp;color=0,0,0&amp;vtp=1&amp;bt=1&amp;zzd= 3">
            <a:extLst>
              <a:ext uri="{FF2B5EF4-FFF2-40B4-BE49-F238E27FC236}">
                <a16:creationId xmlns:a16="http://schemas.microsoft.com/office/drawing/2014/main" id="{C30864CB-3689-B8AF-967C-46927BE0BF49}"/>
              </a:ext>
            </a:extLst>
          </p:cNvPr>
          <p:cNvSpPr/>
          <p:nvPr/>
        </p:nvSpPr>
        <p:spPr>
          <a:xfrm>
            <a:off x="1776509" y="23563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247_1#a2929a4aa?sp=1&amp;pid=faa63fd6b&amp;color=0,0,0&amp;vtp=1&amp;bt=1&amp;zzd= 4">
            <a:extLst>
              <a:ext uri="{FF2B5EF4-FFF2-40B4-BE49-F238E27FC236}">
                <a16:creationId xmlns:a16="http://schemas.microsoft.com/office/drawing/2014/main" id="{BBE86BC3-4533-8D2D-9ABB-16EE16DBEDF6}"/>
              </a:ext>
            </a:extLst>
          </p:cNvPr>
          <p:cNvSpPr/>
          <p:nvPr/>
        </p:nvSpPr>
        <p:spPr>
          <a:xfrm>
            <a:off x="2030509" y="27549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251_1#6ddb3c629?sp=1&amp;pid=faa63fd6b&amp;color=0,0,0&amp;vtp=1&amp;bbb=1&amp;zzd= 3">
            <a:extLst>
              <a:ext uri="{FF2B5EF4-FFF2-40B4-BE49-F238E27FC236}">
                <a16:creationId xmlns:a16="http://schemas.microsoft.com/office/drawing/2014/main" id="{65A4C50F-FEEB-639F-0B8E-273F7CEDD1AE}"/>
              </a:ext>
            </a:extLst>
          </p:cNvPr>
          <p:cNvSpPr/>
          <p:nvPr/>
        </p:nvSpPr>
        <p:spPr>
          <a:xfrm>
            <a:off x="1338358" y="37310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251_1#6ddb3c629?sp=1&amp;pid=faa63fd6b&amp;color=0,0,0&amp;vtp=1&amp;bbb=1&amp;zzd= 3">
            <a:extLst>
              <a:ext uri="{FF2B5EF4-FFF2-40B4-BE49-F238E27FC236}">
                <a16:creationId xmlns:a16="http://schemas.microsoft.com/office/drawing/2014/main" id="{7CA518B4-D2CD-77D9-B099-0D06CAD1BA68}"/>
              </a:ext>
            </a:extLst>
          </p:cNvPr>
          <p:cNvSpPr/>
          <p:nvPr/>
        </p:nvSpPr>
        <p:spPr>
          <a:xfrm>
            <a:off x="1592358" y="37310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E8A338EE-0BFC-5329-3A41-7E030A8D39DD}"/>
              </a:ext>
            </a:extLst>
          </p:cNvPr>
          <p:cNvSpPr txBox="1"/>
          <p:nvPr/>
        </p:nvSpPr>
        <p:spPr>
          <a:xfrm>
            <a:off x="597716" y="931414"/>
            <a:ext cx="6094602" cy="504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2.解释下列各句中加点词的含义。（3分）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9&amp;si=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54_1#a8f644a40?pid=faa63fd6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4.写出下列各句中加点词的活用类型并释义。（3分）</a:t>
            </a:r>
            <a:endParaRPr lang="en-US" altLang="zh-CN" sz="2000" dirty="0"/>
          </a:p>
        </p:txBody>
      </p:sp>
      <p:sp>
        <p:nvSpPr>
          <p:cNvPr id="3" name="QB_5_BD.255_1#011b4e22f?pid=a8f644a40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220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）负而前驱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20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（2）函梁君臣之首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函：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220307" algn="l"/>
              </a:tabLst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（3）忧劳可以兴国</a:t>
            </a:r>
            <a:r>
              <a:rPr kumimoji="0" lang="en-US" altLang="zh-CN" sz="2000" b="0" i="0" u="none" strike="noStrike" kern="1200" cap="none" spc="-103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兴：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  <a:endParaRPr lang="en-US" altLang="zh-CN" sz="2000" dirty="0"/>
          </a:p>
        </p:txBody>
      </p:sp>
      <p:sp>
        <p:nvSpPr>
          <p:cNvPr id="4" name="QB_5_AN.256_1#011b4e22f.blank?pid=a8f644a40&amp;color=0,0,0&amp;vpa=104&amp;vtp=1&amp;bbb=1"/>
          <p:cNvSpPr/>
          <p:nvPr/>
        </p:nvSpPr>
        <p:spPr>
          <a:xfrm>
            <a:off x="6222111" y="1397069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名词作状语，在前面</a:t>
            </a:r>
            <a:endParaRPr lang="en-US" altLang="zh-CN" sz="2000" dirty="0"/>
          </a:p>
        </p:txBody>
      </p:sp>
      <p:sp>
        <p:nvSpPr>
          <p:cNvPr id="6" name="QB_5_AN.258_1#011b4e22f.blank?pid=a8f644a40&amp;color=0,0,0&amp;vpa=105&amp;vtp=1&amp;bbb=1"/>
          <p:cNvSpPr/>
          <p:nvPr/>
        </p:nvSpPr>
        <p:spPr>
          <a:xfrm>
            <a:off x="6031611" y="1854269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名词用作动词，用匣子装</a:t>
            </a:r>
            <a:endParaRPr lang="en-US" altLang="zh-CN" sz="2000" dirty="0"/>
          </a:p>
        </p:txBody>
      </p:sp>
      <p:sp>
        <p:nvSpPr>
          <p:cNvPr id="8" name="QB_5_AN.260_1#011b4e22f.blank?pid=a8f644a40&amp;color=0,0,0&amp;vpa=106&amp;vtp=1&amp;bbb=1"/>
          <p:cNvSpPr/>
          <p:nvPr/>
        </p:nvSpPr>
        <p:spPr>
          <a:xfrm>
            <a:off x="5447411" y="2292419"/>
            <a:ext cx="415448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兴盛（每空1分）</a:t>
            </a:r>
            <a:endParaRPr lang="en-US" altLang="zh-CN" sz="2000" dirty="0"/>
          </a:p>
        </p:txBody>
      </p:sp>
      <p:sp>
        <p:nvSpPr>
          <p:cNvPr id="9" name="QB_5_BD.255_1#011b4e22f?pid=a8f644a40&amp;color=0,0,0&amp;vtp=1&amp;bbb=1&amp;zzd= 1">
            <a:extLst>
              <a:ext uri="{FF2B5EF4-FFF2-40B4-BE49-F238E27FC236}">
                <a16:creationId xmlns:a16="http://schemas.microsoft.com/office/drawing/2014/main" id="{342DD0FE-B829-7B55-9F28-9C72ABC034C4}"/>
              </a:ext>
            </a:extLst>
          </p:cNvPr>
          <p:cNvSpPr/>
          <p:nvPr/>
        </p:nvSpPr>
        <p:spPr>
          <a:xfrm>
            <a:off x="1995583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255_1#011b4e22f?pid=a8f644a40&amp;color=0,0,0&amp;vtp=1&amp;bbb=1&amp;zzd= 2">
            <a:extLst>
              <a:ext uri="{FF2B5EF4-FFF2-40B4-BE49-F238E27FC236}">
                <a16:creationId xmlns:a16="http://schemas.microsoft.com/office/drawing/2014/main" id="{36B03270-AB63-1FA7-45DE-0C5466FE28E7}"/>
              </a:ext>
            </a:extLst>
          </p:cNvPr>
          <p:cNvSpPr/>
          <p:nvPr/>
        </p:nvSpPr>
        <p:spPr>
          <a:xfrm>
            <a:off x="1487583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255_1#011b4e22f?pid=a8f644a40&amp;color=0,0,0&amp;vtp=1&amp;bbb=1&amp;zzd= 3">
            <a:extLst>
              <a:ext uri="{FF2B5EF4-FFF2-40B4-BE49-F238E27FC236}">
                <a16:creationId xmlns:a16="http://schemas.microsoft.com/office/drawing/2014/main" id="{C2CD1009-BB14-75DC-1EBE-E53933C6A48C}"/>
              </a:ext>
            </a:extLst>
          </p:cNvPr>
          <p:cNvSpPr/>
          <p:nvPr/>
        </p:nvSpPr>
        <p:spPr>
          <a:xfrm>
            <a:off x="2503583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0&amp;si=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1_1#a6939f0ce?pid=faa63fd6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5.下列各组句子中，加点词的意义与用法相同的一项是（3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2_1#a6939f0ce.bracket?pid=faa63fd6b&amp;color=0,0,0&amp;vpa=107&amp;vtp=1"/>
          <p:cNvSpPr/>
          <p:nvPr/>
        </p:nvSpPr>
        <p:spPr>
          <a:xfrm>
            <a:off x="7886764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261_2#a6939f0ce.choices?pid=faa63fd6b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26104" algn="l"/>
                <a:tab pos="5210907" algn="l"/>
                <a:tab pos="7911611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.与其所以失之者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尔其无忘乃父之志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B.方其系燕父子以组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则遣从事以一少牢告庙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2726104" algn="l"/>
                <a:tab pos="5210907" algn="l"/>
                <a:tab pos="7911611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C.契丹与吾约为兄弟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为天下笑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D.盛衰之理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莫能与之争</a:t>
            </a:r>
            <a:endParaRPr lang="en-US" altLang="zh-CN" sz="2000" dirty="0"/>
          </a:p>
        </p:txBody>
      </p:sp>
      <p:sp>
        <p:nvSpPr>
          <p:cNvPr id="5" name="QC_4_AS.263_1#a6939f0ce?vop=1&amp;pid=faa63fd6b&amp;color=0,0,0&amp;vtp=1&amp;bbb=1&amp;hb=1"/>
          <p:cNvSpPr/>
          <p:nvPr/>
        </p:nvSpPr>
        <p:spPr>
          <a:xfrm>
            <a:off x="722376" y="237756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本题考查理解常见文言虚词在文中的意义和用法的能力。A项，代词，他/副词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，表示祈使语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。B项，均为介词，用。C项，动词，成为/介词，被。D项，结构助词，的/代词，他。故选B。</a:t>
            </a:r>
            <a:endParaRPr lang="en-US" altLang="zh-CN" sz="2200" spc="-50" dirty="0"/>
          </a:p>
        </p:txBody>
      </p:sp>
      <p:sp>
        <p:nvSpPr>
          <p:cNvPr id="6" name="QC_4_BD.261_2#a6939f0ce.choices?pid=faa63fd6b&amp;color=0,0,0&amp;vtp=1&amp;bbb=1&amp;zzd= 1">
            <a:extLst>
              <a:ext uri="{FF2B5EF4-FFF2-40B4-BE49-F238E27FC236}">
                <a16:creationId xmlns:a16="http://schemas.microsoft.com/office/drawing/2014/main" id="{3CCDE968-EA81-CDC3-1C3A-26986BDD9D9D}"/>
              </a:ext>
            </a:extLst>
          </p:cNvPr>
          <p:cNvSpPr/>
          <p:nvPr/>
        </p:nvSpPr>
        <p:spPr>
          <a:xfrm>
            <a:off x="1325658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C_4_BD.261_2#a6939f0ce.choices?pid=faa63fd6b&amp;color=0,0,0&amp;vtp=1&amp;bbb=1&amp;zzd= 1">
            <a:extLst>
              <a:ext uri="{FF2B5EF4-FFF2-40B4-BE49-F238E27FC236}">
                <a16:creationId xmlns:a16="http://schemas.microsoft.com/office/drawing/2014/main" id="{C394C033-F93F-D7D8-F02C-8B5C6EA7CB53}"/>
              </a:ext>
            </a:extLst>
          </p:cNvPr>
          <p:cNvSpPr/>
          <p:nvPr/>
        </p:nvSpPr>
        <p:spPr>
          <a:xfrm>
            <a:off x="3810413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C_4_BD.261_2#a6939f0ce.choices?pid=faa63fd6b&amp;color=0,0,0&amp;vtp=1&amp;bbb=1&amp;zzd= 1">
            <a:extLst>
              <a:ext uri="{FF2B5EF4-FFF2-40B4-BE49-F238E27FC236}">
                <a16:creationId xmlns:a16="http://schemas.microsoft.com/office/drawing/2014/main" id="{08F19358-5CAE-7F1E-6891-41B93FECAA7D}"/>
              </a:ext>
            </a:extLst>
          </p:cNvPr>
          <p:cNvSpPr/>
          <p:nvPr/>
        </p:nvSpPr>
        <p:spPr>
          <a:xfrm>
            <a:off x="7785831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C_4_BD.261_2#a6939f0ce.choices?pid=faa63fd6b&amp;color=0,0,0&amp;vtp=1&amp;bbb=1&amp;zzd= 1">
            <a:extLst>
              <a:ext uri="{FF2B5EF4-FFF2-40B4-BE49-F238E27FC236}">
                <a16:creationId xmlns:a16="http://schemas.microsoft.com/office/drawing/2014/main" id="{696119A3-9913-A43F-9A59-B6FE0C119250}"/>
              </a:ext>
            </a:extLst>
          </p:cNvPr>
          <p:cNvSpPr/>
          <p:nvPr/>
        </p:nvSpPr>
        <p:spPr>
          <a:xfrm>
            <a:off x="9757823" y="190639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C_4_BD.261_2#a6939f0ce.choices?pid=faa63fd6b&amp;color=0,0,0&amp;vtp=1&amp;bbb=1&amp;zzd= 3">
            <a:extLst>
              <a:ext uri="{FF2B5EF4-FFF2-40B4-BE49-F238E27FC236}">
                <a16:creationId xmlns:a16="http://schemas.microsoft.com/office/drawing/2014/main" id="{7D509694-A160-597A-0183-6BE38EB1140B}"/>
              </a:ext>
            </a:extLst>
          </p:cNvPr>
          <p:cNvSpPr/>
          <p:nvPr/>
        </p:nvSpPr>
        <p:spPr>
          <a:xfrm>
            <a:off x="2332133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C_4_BD.261_2#a6939f0ce.choices?pid=faa63fd6b&amp;color=0,0,0&amp;vtp=1&amp;bbb=1&amp;zzd= 3">
            <a:extLst>
              <a:ext uri="{FF2B5EF4-FFF2-40B4-BE49-F238E27FC236}">
                <a16:creationId xmlns:a16="http://schemas.microsoft.com/office/drawing/2014/main" id="{890A99DC-323F-750C-F3BB-7A85F917ECE9}"/>
              </a:ext>
            </a:extLst>
          </p:cNvPr>
          <p:cNvSpPr/>
          <p:nvPr/>
        </p:nvSpPr>
        <p:spPr>
          <a:xfrm>
            <a:off x="3556413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C_4_BD.261_2#a6939f0ce.choices?pid=faa63fd6b&amp;color=0,0,0&amp;vtp=1&amp;bbb=1&amp;zzd= 3">
            <a:extLst>
              <a:ext uri="{FF2B5EF4-FFF2-40B4-BE49-F238E27FC236}">
                <a16:creationId xmlns:a16="http://schemas.microsoft.com/office/drawing/2014/main" id="{ED8D6BF3-3C93-9F86-BEFC-2FBFCD121097}"/>
              </a:ext>
            </a:extLst>
          </p:cNvPr>
          <p:cNvSpPr/>
          <p:nvPr/>
        </p:nvSpPr>
        <p:spPr>
          <a:xfrm>
            <a:off x="6787547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C_4_BD.261_2#a6939f0ce.choices?pid=faa63fd6b&amp;color=0,0,0&amp;vtp=1&amp;bbb=1&amp;zzd= 3">
            <a:extLst>
              <a:ext uri="{FF2B5EF4-FFF2-40B4-BE49-F238E27FC236}">
                <a16:creationId xmlns:a16="http://schemas.microsoft.com/office/drawing/2014/main" id="{4C1C4855-8954-7716-4DE8-1F5284FC3232}"/>
              </a:ext>
            </a:extLst>
          </p:cNvPr>
          <p:cNvSpPr/>
          <p:nvPr/>
        </p:nvSpPr>
        <p:spPr>
          <a:xfrm>
            <a:off x="9503823" y="230505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1&amp;si=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64_1#79515b77b?pid=faa63fd6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6.下列对课文中相关古代文化知识的解说，不正确的一项是（3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5_1#79515b77b.bracket?pid=faa63fd6b&amp;color=0,0,0&amp;vpa=108&amp;vtp=1"/>
          <p:cNvSpPr/>
          <p:nvPr/>
        </p:nvSpPr>
        <p:spPr>
          <a:xfrm>
            <a:off x="8382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64_2#79515b77b.choices?pid=faa63fd6b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A.少牢，古代祭祀所用牺牲，行祭前需先饲养于牢，故“牢”指祭祀用的牲畜。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.告庙，天子或诸侯遇出巡、战争等重大事件而祭告祖庙。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.伶官，古称演戏的人为伶，在宫廷中授有官职的伶人叫作伶官。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.契丹，我国古代东北部地区的少数民族，曾经建立了西夏政权。</a:t>
            </a:r>
            <a:endParaRPr lang="en-US" altLang="zh-CN" sz="2000" dirty="0"/>
          </a:p>
        </p:txBody>
      </p:sp>
      <p:sp>
        <p:nvSpPr>
          <p:cNvPr id="5" name="QC_4_AS.266_1#79515b77b?vop=1&amp;pid=faa63fd6b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本题考查了解并掌握常见的古代文化知识的能力。D项，“曾经建立了西夏政权”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“曾经建立了辽政权”。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2&amp;si=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67_1#1bfe9f4df?pid=faa63fd6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7.把下列句子翻译成现代汉语。（8分）</a:t>
            </a:r>
            <a:endParaRPr lang="en-US" altLang="zh-CN" sz="2000" dirty="0"/>
          </a:p>
        </p:txBody>
      </p:sp>
      <p:sp>
        <p:nvSpPr>
          <p:cNvPr id="3" name="QB_5_BD.268_1#d5f187904?sp=1&amp;pid=1bfe9f4df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（1）梁，吾仇也；燕王吾所立，契丹与吾约为兄弟，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而皆背晋以归梁。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5" name="QB_5_AN.269_1#d5f187904.blank?pid=1bfe9f4df&amp;color=0,0,0&amp;vpa=109&amp;vtp=1&amp;bbb=1&amp;hb=1"/>
          <p:cNvSpPr/>
          <p:nvPr/>
        </p:nvSpPr>
        <p:spPr>
          <a:xfrm>
            <a:off x="722376" y="18542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梁王朱温是我的仇敌；燕王是我立他为王的，契丹与我订立盟约结为兄弟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，可是他们都背叛我归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顺了梁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。（译出大意给1分；判断句、“约”、“归”三处，每译对一处给1分）</a:t>
            </a:r>
            <a:endParaRPr lang="en-US" altLang="zh-CN" sz="2000" dirty="0"/>
          </a:p>
        </p:txBody>
      </p:sp>
      <p:sp>
        <p:nvSpPr>
          <p:cNvPr id="6" name="QB_5_AS.270_1#d5f187904?vop=1&amp;pid=1bfe9f4df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梁，吾仇也：判断句，梁王朱温是我的仇敌。约：订立盟约。归：归顺。</a:t>
            </a:r>
            <a:endParaRPr lang="en-US" altLang="zh-CN" sz="2200" dirty="0"/>
          </a:p>
        </p:txBody>
      </p:sp>
      <p:sp>
        <p:nvSpPr>
          <p:cNvPr id="7" name="QB_5_BD.271_1#e658785a4?sp=1&amp;pid=1bfe9f4df&amp;color=0,0,0&amp;vtp=1&amp;bbb=1"/>
          <p:cNvSpPr/>
          <p:nvPr/>
        </p:nvSpPr>
        <p:spPr>
          <a:xfrm>
            <a:off x="722376" y="3232663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（2）岂得之难而失之易欤？抑本其成败之迹，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而皆自于人欤？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  <a:endParaRPr lang="en-US" altLang="zh-CN" sz="2000" dirty="0"/>
          </a:p>
        </p:txBody>
      </p:sp>
      <p:sp>
        <p:nvSpPr>
          <p:cNvPr id="9" name="QB_5_AN.272_1#e658785a4.blank?pid=1bfe9f4df&amp;color=0,0,0&amp;vpa=110&amp;vtp=1&amp;bbb=1&amp;hb=1"/>
          <p:cNvSpPr/>
          <p:nvPr/>
        </p:nvSpPr>
        <p:spPr>
          <a:xfrm>
            <a:off x="722376" y="3651763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难道是取得天下难，而失去天下容易吗？或者说探究他成功与失败的原因，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都出自人的原因吗?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译出大意给1分；“岂”“抑”“本”三处，每译对一处给1分）</a:t>
            </a:r>
            <a:endParaRPr lang="en-US" altLang="zh-CN" sz="2000" dirty="0"/>
          </a:p>
        </p:txBody>
      </p:sp>
      <p:sp>
        <p:nvSpPr>
          <p:cNvPr id="10" name="QB_5_AS.273_1#e658785a4?vop=1&amp;pid=1bfe9f4df&amp;color=0,0,0&amp;vtp=1&amp;bbb=1"/>
          <p:cNvSpPr/>
          <p:nvPr/>
        </p:nvSpPr>
        <p:spPr>
          <a:xfrm>
            <a:off x="722376" y="463233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：难道。抑：或者，还是。本：考察，探究。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caeacba98?sp=1&amp;pid=f9957b0c1&amp;color=0,0,0&amp;vtp=1&amp;bt=1&amp;bbb=1"/>
          <p:cNvSpPr/>
          <p:nvPr/>
        </p:nvSpPr>
        <p:spPr>
          <a:xfrm>
            <a:off x="722376" y="972000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3）颜色憔悴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：由物体发射、反射或透过的光波通过视觉所产生的印象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3" name="QB_5_AN.42_1#caeacba98.blank?pid=f9957b0c1&amp;color=0,0,0&amp;vpa=21&amp;vtp=1&amp;bbb=1"/>
          <p:cNvSpPr/>
          <p:nvPr/>
        </p:nvSpPr>
        <p:spPr>
          <a:xfrm>
            <a:off x="1493901" y="1841950"/>
            <a:ext cx="145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面容，脸色</a:t>
            </a:r>
            <a:endParaRPr lang="en-US" altLang="zh-CN" sz="2000" dirty="0"/>
          </a:p>
        </p:txBody>
      </p:sp>
      <p:sp>
        <p:nvSpPr>
          <p:cNvPr id="4" name="QB_5_BD.43_1#4692dd77d?sp=1&amp;pid=f9957b0c1&amp;color=0,0,0&amp;vtp=1&amp;bbb=1"/>
          <p:cNvSpPr/>
          <p:nvPr/>
        </p:nvSpPr>
        <p:spPr>
          <a:xfrm>
            <a:off x="722376" y="2346774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4）形容枯槁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：对事物的形象或性质加以描述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lang="en-US" altLang="zh-CN" sz="2000" dirty="0"/>
          </a:p>
        </p:txBody>
      </p:sp>
      <p:sp>
        <p:nvSpPr>
          <p:cNvPr id="5" name="QB_5_AN.44_1#4692dd77d.blank?pid=f9957b0c1&amp;color=0,0,0&amp;vpa=22&amp;vtp=1&amp;bbb=1"/>
          <p:cNvSpPr/>
          <p:nvPr/>
        </p:nvSpPr>
        <p:spPr>
          <a:xfrm>
            <a:off x="1481201" y="3216724"/>
            <a:ext cx="288131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外貌，模样（每空1分）</a:t>
            </a:r>
            <a:endParaRPr lang="en-US" altLang="zh-CN" sz="2000" dirty="0"/>
          </a:p>
        </p:txBody>
      </p:sp>
      <p:sp>
        <p:nvSpPr>
          <p:cNvPr id="6" name="QB_5_BD.41_1#caeacba98?sp=1&amp;pid=f9957b0c1&amp;color=0,0,0&amp;vtp=1&amp;bt=1&amp;bbb=1&amp;zzd= 1">
            <a:extLst>
              <a:ext uri="{FF2B5EF4-FFF2-40B4-BE49-F238E27FC236}">
                <a16:creationId xmlns:a16="http://schemas.microsoft.com/office/drawing/2014/main" id="{9882DBED-AA59-9273-3CB4-739DAC944019}"/>
              </a:ext>
            </a:extLst>
          </p:cNvPr>
          <p:cNvSpPr/>
          <p:nvPr/>
        </p:nvSpPr>
        <p:spPr>
          <a:xfrm>
            <a:off x="1487583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5_BD.41_1#caeacba98?sp=1&amp;pid=f9957b0c1&amp;color=0,0,0&amp;vtp=1&amp;bt=1&amp;bbb=1&amp;zzd= 1">
            <a:extLst>
              <a:ext uri="{FF2B5EF4-FFF2-40B4-BE49-F238E27FC236}">
                <a16:creationId xmlns:a16="http://schemas.microsoft.com/office/drawing/2014/main" id="{6B3D8A0B-E506-A9DC-8B19-44A5B1C281AF}"/>
              </a:ext>
            </a:extLst>
          </p:cNvPr>
          <p:cNvSpPr/>
          <p:nvPr/>
        </p:nvSpPr>
        <p:spPr>
          <a:xfrm>
            <a:off x="1741583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5_BD.43_1#4692dd77d?sp=1&amp;pid=f9957b0c1&amp;color=0,0,0&amp;vtp=1&amp;bbb=1&amp;zzd= 1">
            <a:extLst>
              <a:ext uri="{FF2B5EF4-FFF2-40B4-BE49-F238E27FC236}">
                <a16:creationId xmlns:a16="http://schemas.microsoft.com/office/drawing/2014/main" id="{41DD736F-D207-1B82-4B84-4DABE9304E58}"/>
              </a:ext>
            </a:extLst>
          </p:cNvPr>
          <p:cNvSpPr/>
          <p:nvPr/>
        </p:nvSpPr>
        <p:spPr>
          <a:xfrm>
            <a:off x="1487583" y="28166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43_1#4692dd77d?sp=1&amp;pid=f9957b0c1&amp;color=0,0,0&amp;vtp=1&amp;bbb=1&amp;zzd= 1">
            <a:extLst>
              <a:ext uri="{FF2B5EF4-FFF2-40B4-BE49-F238E27FC236}">
                <a16:creationId xmlns:a16="http://schemas.microsoft.com/office/drawing/2014/main" id="{190EABB8-C222-7AE3-A0B5-8A38C2F19FE8}"/>
              </a:ext>
            </a:extLst>
          </p:cNvPr>
          <p:cNvSpPr/>
          <p:nvPr/>
        </p:nvSpPr>
        <p:spPr>
          <a:xfrm>
            <a:off x="1741583" y="28166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3&amp;si=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c836610d?pid=33112680a&amp;color=0,0,0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cc836610d?pid=33112680a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2分钟</a:t>
            </a:r>
            <a:endParaRPr lang="en-US" altLang="zh-CN" sz="100" dirty="0"/>
          </a:p>
        </p:txBody>
      </p:sp>
      <p:pic>
        <p:nvPicPr>
          <p:cNvPr id="4" name="P_4_BD#cc836610d?pid=33112680a&amp;color=0,0,0&amp;tib=255,255,255&amp;iip=2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274_1#404c7bc45?pid=33112680a&amp;color=0,0,0&amp;vtp=1&amp;bbb=1"/>
          <p:cNvSpPr/>
          <p:nvPr/>
        </p:nvSpPr>
        <p:spPr>
          <a:xfrm>
            <a:off x="722376" y="13880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8.补写出下列句子中的空缺部分。（6分）</a:t>
            </a:r>
            <a:endParaRPr lang="en-US" altLang="zh-CN" sz="2000" dirty="0"/>
          </a:p>
        </p:txBody>
      </p:sp>
      <p:sp>
        <p:nvSpPr>
          <p:cNvPr id="6" name="QB_5_BD.275_1#56cd95dc0?pid=404c7bc45&amp;color=0,0,0&amp;vtp=1&amp;bbb=1&amp;hb=1"/>
          <p:cNvSpPr/>
          <p:nvPr/>
        </p:nvSpPr>
        <p:spPr>
          <a:xfrm>
            <a:off x="722376" y="1852237"/>
            <a:ext cx="10753344" cy="2685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（1）欧阳修《五代史伶官传序》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中，“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！”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两句和“谋事在人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事在天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意思相近。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（2）在以“青春拒绝躺平”为主题的演讲活动中，小林用欧阳修《五代史伶官传序》中的名句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”提醒大家增强危机意识，树立报国之志。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（3）《五代史伶官传序》中，欧阳修用“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告诫人们注重生活中的小事，不要过度沉迷于所钟爱之事。</a:t>
            </a:r>
            <a:endParaRPr lang="en-US" altLang="zh-CN" sz="2000" dirty="0"/>
          </a:p>
        </p:txBody>
      </p:sp>
      <p:sp>
        <p:nvSpPr>
          <p:cNvPr id="7" name="QB_5_AN.276_1#56cd95dc0.blank?pid=404c7bc45&amp;color=0,0,0&amp;vpa=111&amp;vtp=1&amp;bbb=1"/>
          <p:cNvSpPr/>
          <p:nvPr/>
        </p:nvSpPr>
        <p:spPr>
          <a:xfrm>
            <a:off x="5199126" y="1814137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虽曰天命</a:t>
            </a:r>
            <a:endParaRPr lang="en-US" altLang="zh-CN" sz="2000" dirty="0"/>
          </a:p>
        </p:txBody>
      </p:sp>
      <p:sp>
        <p:nvSpPr>
          <p:cNvPr id="8" name="QB_5_AN.277_1#56cd95dc0.blank?pid=404c7bc45&amp;color=0,0,0&amp;vpa=112&amp;vtp=1&amp;bbb=1"/>
          <p:cNvSpPr/>
          <p:nvPr/>
        </p:nvSpPr>
        <p:spPr>
          <a:xfrm>
            <a:off x="6723126" y="1814137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岂非人事哉</a:t>
            </a:r>
            <a:endParaRPr lang="en-US" altLang="zh-CN" sz="2000" dirty="0"/>
          </a:p>
        </p:txBody>
      </p:sp>
      <p:sp>
        <p:nvSpPr>
          <p:cNvPr id="10" name="QB_5_AN.279_1#56cd95dc0.blank?pid=404c7bc45&amp;color=0,0,0&amp;vpa=113&amp;vtp=1&amp;bbb=1"/>
          <p:cNvSpPr/>
          <p:nvPr/>
        </p:nvSpPr>
        <p:spPr>
          <a:xfrm>
            <a:off x="985901" y="3185737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忧劳可以兴国</a:t>
            </a:r>
            <a:endParaRPr lang="en-US" altLang="zh-CN" sz="2000" dirty="0"/>
          </a:p>
        </p:txBody>
      </p:sp>
      <p:sp>
        <p:nvSpPr>
          <p:cNvPr id="11" name="QB_5_AN.280_1#56cd95dc0.blank?pid=404c7bc45&amp;color=0,0,0&amp;vpa=114&amp;vtp=1&amp;bbb=1"/>
          <p:cNvSpPr/>
          <p:nvPr/>
        </p:nvSpPr>
        <p:spPr>
          <a:xfrm>
            <a:off x="3017901" y="3185737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逸豫可以亡身</a:t>
            </a:r>
            <a:endParaRPr lang="en-US" altLang="zh-CN" sz="2000" dirty="0"/>
          </a:p>
        </p:txBody>
      </p:sp>
      <p:sp>
        <p:nvSpPr>
          <p:cNvPr id="13" name="QB_5_AN.282_1#56cd95dc0.blank?pid=404c7bc45&amp;color=0,0,0&amp;vpa=115&amp;vtp=1&amp;bbb=1"/>
          <p:cNvSpPr/>
          <p:nvPr/>
        </p:nvSpPr>
        <p:spPr>
          <a:xfrm>
            <a:off x="5453126" y="3642937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夫祸患常积于忽微</a:t>
            </a:r>
            <a:endParaRPr lang="en-US" altLang="zh-CN" sz="2000" dirty="0"/>
          </a:p>
        </p:txBody>
      </p:sp>
      <p:sp>
        <p:nvSpPr>
          <p:cNvPr id="14" name="QB_5_AN.283_1#56cd95dc0.blank?pid=404c7bc45&amp;color=0,0,0&amp;vpa=116&amp;vtp=1&amp;bbb=1"/>
          <p:cNvSpPr/>
          <p:nvPr/>
        </p:nvSpPr>
        <p:spPr>
          <a:xfrm>
            <a:off x="7980426" y="3642937"/>
            <a:ext cx="364331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而智勇多困于所溺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（每空1分）</a:t>
            </a:r>
            <a:endParaRPr lang="en-US" altLang="zh-CN" sz="2000" dirty="0"/>
          </a:p>
        </p:txBody>
      </p:sp>
      <p:sp>
        <p:nvSpPr>
          <p:cNvPr id="15" name="QO_4_AS.284_1#404c7bc45?vop=1&amp;pid=33112680a&amp;color=0,0,0&amp;vtp=1&amp;bbb=1"/>
          <p:cNvSpPr/>
          <p:nvPr/>
        </p:nvSpPr>
        <p:spPr>
          <a:xfrm>
            <a:off x="722376" y="458191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本题考查默写常见的名句名篇的能力。易错字：（2）逸，豫；（3）忽。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4&amp;si=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aa5cb2cfd?pid=895ad92a7&amp;color=0,0,0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552" y="1038802"/>
            <a:ext cx="28346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aa5cb2cfd?pid=895ad92a7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体裁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史论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20分钟</a:t>
            </a:r>
            <a:endParaRPr lang="en-US" altLang="zh-CN" sz="100" dirty="0"/>
          </a:p>
        </p:txBody>
      </p:sp>
      <p:pic>
        <p:nvPicPr>
          <p:cNvPr id="4" name="P_4_BD#aa5cb2cfd?pid=895ad92a7&amp;color=0,0,0&amp;tib=255,255,255&amp;iip=2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5733" y="1043374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aa5cb2cfd?pid=895ad92a7&amp;color=0,0,0&amp;tib=255,255,255&amp;iip=2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7061" y="1020387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M_4_BD.285_1#9a2102f0b?pid=895ad92a7&amp;color=0,0,0&amp;vtp=1&amp;bbb=1"/>
          <p:cNvSpPr/>
          <p:nvPr/>
        </p:nvSpPr>
        <p:spPr>
          <a:xfrm>
            <a:off x="722376" y="143110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［广东佛山石门高级中学2024检测改编］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阅读下面的文言文，完成9~13题。（20分）</a:t>
            </a:r>
            <a:endParaRPr lang="en-US" altLang="zh-CN" sz="2000" dirty="0"/>
          </a:p>
        </p:txBody>
      </p:sp>
      <p:sp>
        <p:nvSpPr>
          <p:cNvPr id="7" name="QM_4_BD.285_2#9a2102f0b?sp=1&amp;pid=895ad92a7&amp;color=0,0,0&amp;vtp=1&amp;bbb=1&amp;hb=1"/>
          <p:cNvSpPr/>
          <p:nvPr/>
        </p:nvSpPr>
        <p:spPr>
          <a:xfrm>
            <a:off x="722376" y="1893893"/>
            <a:ext cx="10753344" cy="2253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满招损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谦得益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忧劳可以兴国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逸豫可以亡身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自然之理也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故方其盛也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举天下之豪杰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莫能与之争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及其衰也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数十伶人困之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而身死国灭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为天下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夫祸患常积于忽微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而智勇多困于所溺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岂独伶人也哉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?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节选自欧阳修《五代史伶官传序》）</a:t>
            </a:r>
            <a:endParaRPr lang="en-US" altLang="zh-CN" sz="2000" dirty="0"/>
          </a:p>
        </p:txBody>
      </p:sp>
      <p:sp>
        <p:nvSpPr>
          <p:cNvPr id="8" name="QM_4_BD.285_2#9a2102f0b?sp=1&amp;pid=895ad92a7&amp;color=0,0,0&amp;vtp=1&amp;bbb=1&amp;hb=1&amp;zzd= 5">
            <a:extLst>
              <a:ext uri="{FF2B5EF4-FFF2-40B4-BE49-F238E27FC236}">
                <a16:creationId xmlns:a16="http://schemas.microsoft.com/office/drawing/2014/main" id="{CB136D99-0570-ED32-D401-88C96789C2FC}"/>
              </a:ext>
            </a:extLst>
          </p:cNvPr>
          <p:cNvSpPr/>
          <p:nvPr/>
        </p:nvSpPr>
        <p:spPr>
          <a:xfrm>
            <a:off x="10736358" y="330359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5&amp;si=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85_3#9a2102f0b?sp=1&amp;pid=895ad92a7&amp;color=0,0,0&amp;vtp=1&amp;bt=1&amp;bbb=1&amp;hb=1"/>
          <p:cNvSpPr/>
          <p:nvPr/>
        </p:nvSpPr>
        <p:spPr>
          <a:xfrm>
            <a:off x="722376" y="972000"/>
            <a:ext cx="10753344" cy="54187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自古宦者乱人之国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宦者之害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非一端也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盖其用事也近而习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其为心也专而忍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以小善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中人之意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小信固人之心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使人主必信而亲之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待其已信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然后惧以祸福而把持之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虽有忠臣硕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士列于朝廷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而人主以为去己疏远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不若起居饮食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前后左右之亲为可恃也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故前后左右者日益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则忠臣硕士日益疏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而人主之势日益孤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势孤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则惧祸之心日益切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而把持者日益牢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安危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出其喜怒祸患伏于帷闼则向之所谓可恃者乃所以为患也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患已深而觉之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欲与疏远之臣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图左右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之亲近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缓之则养祸而益深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急之则挟人主以为质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虽有圣智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不能与谋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谋之而不可为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而不可成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至其甚则俱伤而两败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故其大者亡国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其次亡身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而使奸豪得借以为资而起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至抉其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种类尽杀以快天下之心而后已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此前史所载宦者之祸常如此者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非一世也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夫为人主者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非欲养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祸于内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而疏忠臣硕士于外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盖其渐积而势使之然也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宦者之为祸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虽欲悔悟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而势有不得而去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唐昭宗之事是已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可不戒哉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endParaRPr lang="en-US" altLang="zh-CN" sz="2000" dirty="0"/>
          </a:p>
          <a:p>
            <a:pPr algn="r"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节选自欧阳修《五代史宦者传论》）</a:t>
            </a:r>
            <a:endParaRPr lang="en-US" altLang="zh-CN" sz="2000" dirty="0"/>
          </a:p>
        </p:txBody>
      </p:sp>
      <p:sp>
        <p:nvSpPr>
          <p:cNvPr id="3" name="QM_4_BD.285_3#9a2102f0b?sp=1&amp;pid=895ad92a7&amp;color=0,0,0&amp;vtp=1&amp;bt=1&amp;bbb=1&amp;hb=1&amp;zzd= 5">
            <a:extLst>
              <a:ext uri="{FF2B5EF4-FFF2-40B4-BE49-F238E27FC236}">
                <a16:creationId xmlns:a16="http://schemas.microsoft.com/office/drawing/2014/main" id="{601E4AF2-55B4-7EA3-1B6D-9208704CEA63}"/>
              </a:ext>
            </a:extLst>
          </p:cNvPr>
          <p:cNvSpPr/>
          <p:nvPr/>
        </p:nvSpPr>
        <p:spPr>
          <a:xfrm>
            <a:off x="8704358" y="2813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4_BD.285_3#9a2102f0b?sp=1&amp;pid=895ad92a7&amp;color=0,0,0&amp;vtp=1&amp;bt=1&amp;bbb=1&amp;hb=1&amp;zzd= 7">
            <a:extLst>
              <a:ext uri="{FF2B5EF4-FFF2-40B4-BE49-F238E27FC236}">
                <a16:creationId xmlns:a16="http://schemas.microsoft.com/office/drawing/2014/main" id="{2BA57893-737A-E68C-0AA7-DB823B4D094F}"/>
              </a:ext>
            </a:extLst>
          </p:cNvPr>
          <p:cNvSpPr/>
          <p:nvPr/>
        </p:nvSpPr>
        <p:spPr>
          <a:xfrm>
            <a:off x="10736358" y="3727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QM_4_BD.285_3#9a2102f0b?sp=1&amp;pid=895ad92a7&amp;color=0,0,0&amp;vtp=1&amp;bt=1&amp;bbb=1&amp;hb=1&amp;zzd= 10">
            <a:extLst>
              <a:ext uri="{FF2B5EF4-FFF2-40B4-BE49-F238E27FC236}">
                <a16:creationId xmlns:a16="http://schemas.microsoft.com/office/drawing/2014/main" id="{07189460-48FF-AD44-D572-B6D702B5E10C}"/>
              </a:ext>
            </a:extLst>
          </p:cNvPr>
          <p:cNvSpPr/>
          <p:nvPr/>
        </p:nvSpPr>
        <p:spPr>
          <a:xfrm>
            <a:off x="7942358" y="5099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6&amp;si=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86_1#0e060eb7f?sp=1&amp;pid=9a2102f0b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9.材料二中画波浪线的部分有三处需要断句，请将下面相应位置的答案标号涂黑。（3分）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安危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其喜怒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祸患伏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于帷闼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则向之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可恃者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乃所以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I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为患也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5_AN.287_1#0e060eb7f?vop=1&amp;pid=9a2102f0b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CEH</a:t>
            </a:r>
            <a:endParaRPr lang="en-US" altLang="zh-CN" sz="2000" dirty="0"/>
          </a:p>
        </p:txBody>
      </p:sp>
      <p:sp>
        <p:nvSpPr>
          <p:cNvPr id="4" name="QO_5_AS.288_1#0e060eb7f?vop=1&amp;pid=9a2102f0b&amp;color=0,0,0&amp;vtp=1&amp;bbb=1&amp;hb=1"/>
          <p:cNvSpPr/>
          <p:nvPr/>
        </p:nvSpPr>
        <p:spPr>
          <a:xfrm>
            <a:off x="722376" y="2379795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本题考查文言文断句的能力。“安危出其喜怒”与“祸患伏于帷闼”结构相近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，分别独立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，应在“怒”和“闼”后断开，故将C、E两处涂黑。“则向之所谓可恃者乃所以为患也”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者，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也”为判断句标志，应在“者”后断开，故将H处涂黑。</a:t>
            </a:r>
            <a:endParaRPr lang="en-US" altLang="zh-CN" sz="2200" dirty="0"/>
          </a:p>
        </p:txBody>
      </p:sp>
      <p:sp>
        <p:nvSpPr>
          <p:cNvPr id="5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13FC672B-B173-7112-94DD-F4258C541A17}"/>
              </a:ext>
            </a:extLst>
          </p:cNvPr>
          <p:cNvSpPr/>
          <p:nvPr/>
        </p:nvSpPr>
        <p:spPr>
          <a:xfrm>
            <a:off x="1230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486F9ACC-CB55-7D8D-59A1-4314633481E8}"/>
              </a:ext>
            </a:extLst>
          </p:cNvPr>
          <p:cNvSpPr/>
          <p:nvPr/>
        </p:nvSpPr>
        <p:spPr>
          <a:xfrm>
            <a:off x="1663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0E581013-C417-1E33-BB91-57B3BAF55AA6}"/>
              </a:ext>
            </a:extLst>
          </p:cNvPr>
          <p:cNvSpPr/>
          <p:nvPr/>
        </p:nvSpPr>
        <p:spPr>
          <a:xfrm>
            <a:off x="2584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1C341C1F-9778-D547-D518-BA098050F256}"/>
              </a:ext>
            </a:extLst>
          </p:cNvPr>
          <p:cNvSpPr/>
          <p:nvPr/>
        </p:nvSpPr>
        <p:spPr>
          <a:xfrm>
            <a:off x="3516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54FD4C82-A846-606A-C44F-CB9F84F2CD59}"/>
              </a:ext>
            </a:extLst>
          </p:cNvPr>
          <p:cNvSpPr/>
          <p:nvPr/>
        </p:nvSpPr>
        <p:spPr>
          <a:xfrm>
            <a:off x="4472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269A933D-91E1-2D29-CD23-02E7EEFB53A7}"/>
              </a:ext>
            </a:extLst>
          </p:cNvPr>
          <p:cNvSpPr/>
          <p:nvPr/>
        </p:nvSpPr>
        <p:spPr>
          <a:xfrm>
            <a:off x="5373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8F4A302F-30D0-E95D-5B59-69E2D7C639EA}"/>
              </a:ext>
            </a:extLst>
          </p:cNvPr>
          <p:cNvSpPr/>
          <p:nvPr/>
        </p:nvSpPr>
        <p:spPr>
          <a:xfrm>
            <a:off x="6016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232EF440-D070-7A2D-9BA0-8A7AE4B6B6AB}"/>
              </a:ext>
            </a:extLst>
          </p:cNvPr>
          <p:cNvSpPr/>
          <p:nvPr/>
        </p:nvSpPr>
        <p:spPr>
          <a:xfrm>
            <a:off x="6967601" y="1480000"/>
            <a:ext cx="19691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5_BD.286_1#0e060eb7f?sp=1&amp;pid=9a2102f0b&amp;color=0,0,0&amp;vtp=1&amp;bt=1&amp;bbb=1&amp;ib=1">
            <a:extLst>
              <a:ext uri="{FF2B5EF4-FFF2-40B4-BE49-F238E27FC236}">
                <a16:creationId xmlns:a16="http://schemas.microsoft.com/office/drawing/2014/main" id="{EA4BEE18-9F53-09CB-E33E-72F5481577A2}"/>
              </a:ext>
            </a:extLst>
          </p:cNvPr>
          <p:cNvSpPr/>
          <p:nvPr/>
        </p:nvSpPr>
        <p:spPr>
          <a:xfrm>
            <a:off x="7926451" y="1480000"/>
            <a:ext cx="746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7&amp;si=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88_2#0e060eb7f?vop=1&amp;pid=9a2102f0b&amp;color=0,0,0&amp;mp=1&amp;vtp=1&amp;bt=1&amp;bbb=1&amp;hb=1"/>
          <p:cNvSpPr/>
          <p:nvPr/>
        </p:nvSpPr>
        <p:spPr>
          <a:xfrm>
            <a:off x="722376" y="972000"/>
            <a:ext cx="10753344" cy="2710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【方法总结】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文言文断句题“4关注”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关注标志性的虚词。如句首词“盖”“夫”等；句末词“也”“者”“而已”等。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关注对称句式。古人写文章讲究句式的整齐对称，或者两句之间意思的正反对比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，我们可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以根据这一特点进行断句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关注句子成分。常见的句子结构:（定语+）主语+（状语+）谓语+（定语+）宾语。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关注语句的意思。解答断句题，最根本的办法是整体把握语句的意思，然后根据句意进行断句。</a:t>
            </a:r>
            <a:endParaRPr lang="en-US" altLang="zh-CN" sz="2000" spc="-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8&amp;si=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9_1#2c8b63810?pid=9a2102f0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10.下列对材料中加点的词语及相关内容的解说，不正确的一项是（3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90_1#2c8b63810.bracket?pid=9a2102f0b&amp;color=0,0,0&amp;vpa=117&amp;vtp=1"/>
          <p:cNvSpPr/>
          <p:nvPr/>
        </p:nvSpPr>
        <p:spPr>
          <a:xfrm>
            <a:off x="903928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89_2#2c8b63810.choices?pid=9a2102f0b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A.“为天下笑”的“为”与《屈原列传》“外欺于张仪”的“于”用法相同。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.恃，意为“依赖、依靠”，与成语“恃才傲物”“恃才矜己”中的“恃”字意义相同。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.图，对付，与《烛之武退秦师》“唯君图之”的“图”意思不同。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.非，不是，与《劝学》“君子生非异也”的“非”意思相同。</a:t>
            </a:r>
            <a:endParaRPr lang="en-US" altLang="zh-CN" sz="2000" dirty="0"/>
          </a:p>
        </p:txBody>
      </p:sp>
      <p:sp>
        <p:nvSpPr>
          <p:cNvPr id="5" name="QC_5_AS.291_1#2c8b63810?vop=1&amp;pid=9a2102f0b&amp;color=0,0,0&amp;vtp=1&amp;bbb=1&amp;hb=1"/>
          <p:cNvSpPr/>
          <p:nvPr/>
        </p:nvSpPr>
        <p:spPr>
          <a:xfrm>
            <a:off x="722376" y="332016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本题考查理解常见文言实词在文中的含义的能力。D项，“意思相同”错误。《劝学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君子生非异也”的“非”是“没有”的意思。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9&amp;si=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2_1#a160e6ce2?pid=9a2102f0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11.下列对材料有关内容的概述，不正确的一项是（3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93_1#a160e6ce2.bracket?pid=9a2102f0b&amp;color=0,0,0&amp;vpa=118&amp;vtp=1"/>
          <p:cNvSpPr/>
          <p:nvPr/>
        </p:nvSpPr>
        <p:spPr>
          <a:xfrm>
            <a:off x="727398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92_2#a160e6ce2.choices?pid=9a2102f0b&amp;color=0,0,0&amp;vtp=1&amp;bbb=1&amp;hb=1"/>
          <p:cNvSpPr/>
          <p:nvPr/>
        </p:nvSpPr>
        <p:spPr>
          <a:xfrm>
            <a:off x="722376" y="1436497"/>
            <a:ext cx="10753344" cy="3637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A.欧阳修擅长写史论，材料二以宦官制度给国家带来危害立论，逐层剖析宦者祸国的行径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，夹叙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夹议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，分析详尽。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.欧阳修认为宦者之祸很严重，是因为宦官终日随侍君主，关系日渐亲密，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君主日益疏远忠臣，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而重用宦官理政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.材料一中君主安闲享乐，后来几十个伶人就能围困他；材料二中宦官获得君主的信任后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祸福来挟制君主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.唐昭宗亲近宦者，远离贤士，当他开始悔悟时，却为时已晚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，因为此时宦官已经形成自己的势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，难以根除。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0&amp;si=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4_1#a160e6ce2?vop=1&amp;pid=9a2102f0b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本题考查归纳内容要点，概括中心意思的能力。B项，“是因为宦官终日随侍君主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由材料二中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“患已深而觉之</a:t>
            </a:r>
            <a:r>
              <a:rPr lang="en-US" altLang="zh-CN" sz="20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虽有圣智，不能与谋。谋之而不可为，为之而不可成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，至其甚则俱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伤而两败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”“宦者之为祸，虽欲悔悟，而势有不得而去也”等内容可知，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作者认为宦者之祸很严重，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是因为君主到了后期即使发觉也难以铲除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，且后果严重，甚至可能造成“身死国灭”。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1&amp;si=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5_1#160976815?pid=9a2102f0b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12.把材料中画横线的句子翻译成现代汉语。（8分）</a:t>
            </a:r>
            <a:endParaRPr lang="en-US" altLang="zh-CN" sz="2000" dirty="0"/>
          </a:p>
        </p:txBody>
      </p:sp>
      <p:sp>
        <p:nvSpPr>
          <p:cNvPr id="3" name="QB_6_BD.296_1#8fd0cfc17?sp=1&amp;pid=160976815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（1）能以小善中人之意，小信固人之心，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使人主必信而亲之。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5" name="QB_6_AN.297_1#8fd0cfc17.blank?pid=160976815&amp;color=0,0,0&amp;vpa=119&amp;vtp=1&amp;bbb=1&amp;hb=1"/>
          <p:cNvSpPr/>
          <p:nvPr/>
        </p:nvSpPr>
        <p:spPr>
          <a:xfrm>
            <a:off x="722376" y="1854269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（他们）能够用小的好处来迎合君主的心意，用小的恩信来巩固君主的心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，让君主必定相信并且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亲近他们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。（译出大意给1分；“以”“中”“固”三处，每译对一处给1分）</a:t>
            </a:r>
            <a:endParaRPr lang="en-US" altLang="zh-CN" sz="2000" dirty="0"/>
          </a:p>
        </p:txBody>
      </p:sp>
      <p:sp>
        <p:nvSpPr>
          <p:cNvPr id="6" name="QB_6_AS.298_1#8fd0cfc17?vop=1&amp;pid=160976815&amp;color=0,0,0&amp;vtp=1&amp;bbb=1"/>
          <p:cNvSpPr/>
          <p:nvPr/>
        </p:nvSpPr>
        <p:spPr>
          <a:xfrm>
            <a:off x="722376" y="27766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以：用。中：符合，迎合。固：巩固。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2&amp;si=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99_1#b2171a765?sp=1&amp;pid=160976815&amp;color=0,0,0&amp;mp=1&amp;vtp=1&amp;bt=1&amp;bb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（2）夫为人主者，非欲养祸于内，而疏忠臣硕士于外，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盖其渐积而势使之然也。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300_1#b2171a765.blank?pid=160976815&amp;color=0,0,0&amp;mp=1&amp;vpa=120&amp;vtp=1&amp;bbb=1&amp;hb=1"/>
          <p:cNvSpPr/>
          <p:nvPr/>
        </p:nvSpPr>
        <p:spPr>
          <a:xfrm>
            <a:off x="722376" y="1391100"/>
            <a:ext cx="10753344" cy="86575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作为君主，并不是想要在宫内滋养祸患，在宫外疏远忠臣和贤能博学之士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，是祸患逐渐积累而情势使其这样的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。（译出大意给1分；“养”、“渐积”、状语后置句三处，每译对一处给1分）</a:t>
            </a:r>
            <a:endParaRPr lang="en-US" altLang="zh-CN" sz="2000" dirty="0"/>
          </a:p>
        </p:txBody>
      </p:sp>
      <p:sp>
        <p:nvSpPr>
          <p:cNvPr id="5" name="QB_6_AS.301_1#b2171a765?vop=1&amp;pid=160976815&amp;color=0,0,0&amp;vtp=1&amp;bbb=1&amp;hb=1"/>
          <p:cNvSpPr/>
          <p:nvPr/>
        </p:nvSpPr>
        <p:spPr>
          <a:xfrm>
            <a:off x="722376" y="2379795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养：滋养。渐积：逐渐积累。“养祸于内”“疏忠臣硕士于外”：状语后置句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，正常语序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“于内养祸”“于外疏忠臣硕士”。</a:t>
            </a:r>
            <a:endParaRPr lang="en-US" altLang="zh-CN" sz="2200" dirty="0"/>
          </a:p>
        </p:txBody>
      </p:sp>
      <p:sp>
        <p:nvSpPr>
          <p:cNvPr id="6" name="QO_5_AS.302_1#160976815?vop=1&amp;pid=9a2102f0b&amp;color=0,0,0&amp;vtp=1&amp;bbb=1"/>
          <p:cNvSpPr/>
          <p:nvPr/>
        </p:nvSpPr>
        <p:spPr>
          <a:xfrm>
            <a:off x="722376" y="3325374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本题考查理解并翻译文中的句子的能力。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45_1#f9957b0c1?vop=1&amp;pid=7faa1218e&amp;color=0,0,0&amp;vtp=1&amp;bt=1&amp;bbb=1&amp;hb=1"/>
          <p:cNvSpPr/>
          <p:nvPr/>
        </p:nvSpPr>
        <p:spPr>
          <a:xfrm>
            <a:off x="722376" y="972000"/>
            <a:ext cx="10753344" cy="31676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【方法总结】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古今异义词的辨别方法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熟悉类别，记忆积累。对于古今异义词的类别要加强理解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；在平时学习中要注意积累古今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异义词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；在分析判断时，要有意识地调动文言知识储备。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区分单双，避免误判。古代汉语以单音节词为主，现代汉语以双音节词为主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，这是古今汉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语的最大差别之一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。翻译文言文时一定不要把古代汉语的两个单音节词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，误认为现代汉语的一个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双音节词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更多讲解详见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《狂K重点》P39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3&amp;si=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03_1#1b97ab886?sp=1&amp;pid=9a2102f0b&amp;color=0,0,0&amp;vtp=1&amp;bt=1&amp;bbb=1&amp;hb=1"/>
          <p:cNvSpPr/>
          <p:nvPr/>
        </p:nvSpPr>
        <p:spPr>
          <a:xfrm>
            <a:off x="722376" y="972000"/>
            <a:ext cx="10753344" cy="1709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13.欧阳修在《五代史伶官传序》和《五代史宦者传论》中都提到君主如果治国不当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，就会造成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身死国灭”的后果。请结合两则材料，简要概括明君治国的做法。（3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4" name="QB_5_AN.304_1#1b97ab886.blank?pid=9a2102f0b&amp;color=0,0,0&amp;vpa=121&amp;vtp=1&amp;bbb=1&amp;hb=1"/>
          <p:cNvSpPr/>
          <p:nvPr/>
        </p:nvSpPr>
        <p:spPr>
          <a:xfrm>
            <a:off x="722376" y="1828488"/>
            <a:ext cx="10753344" cy="83400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①君主应该保持谦虚谨慎的态度；②有防微杜渐的意识；③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要亲近正直忠诚贤能之士。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每点1分）</a:t>
            </a:r>
            <a:endParaRPr lang="en-US" altLang="zh-CN" sz="2000" dirty="0"/>
          </a:p>
        </p:txBody>
      </p:sp>
      <p:sp>
        <p:nvSpPr>
          <p:cNvPr id="5" name="QB_5_AS.305_1#1b97ab886?vop=1&amp;pid=9a2102f0b&amp;color=0,0,0&amp;vtp=1&amp;bbb=1&amp;hb=1"/>
          <p:cNvSpPr/>
          <p:nvPr/>
        </p:nvSpPr>
        <p:spPr>
          <a:xfrm>
            <a:off x="722376" y="2786132"/>
            <a:ext cx="10753344" cy="35010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本题考查筛选并整合文中信息的能力。解答本题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，可结合材料中作者的言论及相关事件分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析概括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。《五代史伶官传序》以后唐庄宗李存勖得天下与失天下的事件，得出“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忧劳可以兴国，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逸豫可以亡身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”的道理；《五代史宦者传论》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则描述了宦官一步步把持朝政、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危害政权的过程，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从而警告后世君主不要渐积养祸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。结合后唐庄宗灭国亡身的事件和材料一中“满招损，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谦得益”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的内容可知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，君主应该保持谦虚谨慎的态度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。结合材料一中作者对后唐庄宗失天下原因的总结及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“盖其渐积而势使之然也”内容可知，君主要有防微杜渐的意识。结合材料一中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“数十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伶人困之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，而身死国灭”和材料二中君主亲近宦官、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远离忠贤之臣使国家趋于破灭的事件可知，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君主要亲近忠贤之士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4&amp;si=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305_2#1b97ab886?vop=1&amp;pid=9a2102f0b&amp;color=0,0,0&amp;mp=1&amp;vtp=1&amp;bt=1&amp;bbb=1&amp;hb=1"/>
          <p:cNvSpPr/>
          <p:nvPr/>
        </p:nvSpPr>
        <p:spPr>
          <a:xfrm>
            <a:off x="722376" y="972000"/>
            <a:ext cx="10753344" cy="3180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【参考译文】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材料一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尚书》上说:“骄傲自满会招来损害，谦虚谨慎能得到益处。”忧劳可以使国家兴盛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，安乐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可以使自身灭亡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，这是自然的道理啊。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因此当庄宗强盛时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，全天下的豪杰，没有谁能与他相争；到他衰败时，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几十个伶人把他困住，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落得个身死国灭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，被天下人耻笑。人生的祸患常常在极小的事上积累而成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，而智勇之人往往被自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己所溺爱的人或物困住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，难道只有伶人才如此吗?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5&amp;si=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305_3#1b97ab886?vop=1&amp;pid=9a2102f0b&amp;color=0,0,0&amp;mp=1&amp;vtp=1&amp;bt=1&amp;bbb=1&amp;hb=1"/>
          <p:cNvSpPr/>
          <p:nvPr/>
        </p:nvSpPr>
        <p:spPr>
          <a:xfrm>
            <a:off x="722376" y="972000"/>
            <a:ext cx="10753344" cy="5041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自古以来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，宦官祸乱国家。宦官的危害，不只是一个方面。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宦官掌权时靠近君主而受宠信，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他们的心专横而又残忍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（他们）能够用小的好处来迎合君主的心意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，用小的恩信来巩固君主的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，让君主必定相信并且亲近他们。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等到已取得君主的信任，这样以后就用祸福来控制君主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使在朝廷有忠臣和贤能博学之士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，而君主却认为他们和自己关系比较疏远，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不如侍奉他起居饮食、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在他前后左右的人亲近可靠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。因此在君主前后左右的人日益受到亲近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，那么忠臣和贤能博学之士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就日益受到疏远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，而君主的势力就日益孤立。势力孤立，那么畏惧灾祸的心情就日益急切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制住君主的人就日益稳固。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君主的）安危出自这些人的喜怒，祸患隐藏在内廷中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，那么过去认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为可靠的人</a:t>
            </a:r>
            <a:r>
              <a:rPr lang="en-US" altLang="zh-CN" sz="2000" b="0" i="0" u="wavy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恰恰就是造成灾祸的人。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祸患已经深重后才发觉，想和受到疏远的臣子对付左右受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到亲近的人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，慢了就会滋养祸患而更加深重，快了他们就会挟持君主作为人质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。即使有大圣大智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，也不能参与谋划。即使谋划了也不能做，做了也不能成功，至于最严重的情况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，就是两败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305_3#1b97ab886?vop=1&amp;pid=9a2102f0b&amp;color=0,0,0&amp;mp=1&amp;vtp=1&amp;bt=1&amp;bbb=1&amp;hb=1">
            <a:extLst>
              <a:ext uri="{FF2B5EF4-FFF2-40B4-BE49-F238E27FC236}">
                <a16:creationId xmlns:a16="http://schemas.microsoft.com/office/drawing/2014/main" id="{1CEF3AAA-C3CA-4F7A-956E-38355E66625A}"/>
              </a:ext>
            </a:extLst>
          </p:cNvPr>
          <p:cNvSpPr/>
          <p:nvPr/>
        </p:nvSpPr>
        <p:spPr>
          <a:xfrm>
            <a:off x="722376" y="972000"/>
            <a:ext cx="10753344" cy="22278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俱伤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。因此严重的使国家灭亡，其次使自身灭亡，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而使得奸臣豪强能够借此作为理由起来作乱，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直到剔去所有宦官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，将他们全部杀掉，让天下人高兴而后作罢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。从前的史书所记载的宦官的灾祸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常常像这样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，不只是在一个朝代的事。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作为君主，并不是想要在宫内滋养祸患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，在宫外疏远忠臣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和贤能博学之士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，是祸患逐渐积累而情势使其这样的。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宦官造成的灾祸，即使想要悔悟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，却有不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能摒除的情势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。唐昭宗的事就是这样。能不警惕吗？</a:t>
            </a: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8157088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6&amp;si=8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aeb5a67a6?pid=895ad92a7&amp;color=0,0,0&amp;vtp=1&amp;bt=1&amp;bbb=1"/>
          <p:cNvSpPr/>
          <p:nvPr/>
        </p:nvSpPr>
        <p:spPr>
          <a:xfrm>
            <a:off x="722376" y="972000"/>
            <a:ext cx="10753344" cy="22528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文言小贴士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古今异义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u="dotted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虽有忠臣硕士列于朝廷</a:t>
            </a:r>
            <a:r>
              <a:rPr lang="en-US" altLang="zh-CN" sz="2000" b="0" i="0" u="dotted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古义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贤能博学之士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学位的一级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高于学士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dotted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低于博士</a:t>
            </a:r>
            <a:r>
              <a:rPr lang="en-US" altLang="zh-CN" sz="2000" b="0" i="0" u="dotted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词类活用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大者亡国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其次亡身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以快天下之心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使动用法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灭亡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高兴</a:t>
            </a:r>
            <a:endParaRPr lang="en-US" altLang="zh-CN" sz="2000" dirty="0"/>
          </a:p>
        </p:txBody>
      </p:sp>
      <p:sp>
        <p:nvSpPr>
          <p:cNvPr id="3" name="P_4#aeb5a67a6?pid=895ad92a7&amp;color=0,0,0&amp;vtp=1&amp;bt=1&amp;bbb=1&amp;zzd= 5">
            <a:extLst>
              <a:ext uri="{FF2B5EF4-FFF2-40B4-BE49-F238E27FC236}">
                <a16:creationId xmlns:a16="http://schemas.microsoft.com/office/drawing/2014/main" id="{262B033E-A38D-B28F-05DD-0ED5D3132D29}"/>
              </a:ext>
            </a:extLst>
          </p:cNvPr>
          <p:cNvSpPr/>
          <p:nvPr/>
        </p:nvSpPr>
        <p:spPr>
          <a:xfrm>
            <a:off x="1846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P_4#aeb5a67a6?pid=895ad92a7&amp;color=0,0,0&amp;vtp=1&amp;bt=1&amp;bbb=1&amp;zzd= 5">
            <a:extLst>
              <a:ext uri="{FF2B5EF4-FFF2-40B4-BE49-F238E27FC236}">
                <a16:creationId xmlns:a16="http://schemas.microsoft.com/office/drawing/2014/main" id="{990C0CED-3412-3AD3-A557-F0DD037925DC}"/>
              </a:ext>
            </a:extLst>
          </p:cNvPr>
          <p:cNvSpPr/>
          <p:nvPr/>
        </p:nvSpPr>
        <p:spPr>
          <a:xfrm>
            <a:off x="2100358" y="23817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_4#aeb5a67a6?pid=895ad92a7&amp;color=0,0,0&amp;vtp=1&amp;bt=1&amp;bbb=1&amp;zzd= 9">
            <a:extLst>
              <a:ext uri="{FF2B5EF4-FFF2-40B4-BE49-F238E27FC236}">
                <a16:creationId xmlns:a16="http://schemas.microsoft.com/office/drawing/2014/main" id="{70B8BABB-1C22-F82A-7D8D-2A9B38D30399}"/>
              </a:ext>
            </a:extLst>
          </p:cNvPr>
          <p:cNvSpPr/>
          <p:nvPr/>
        </p:nvSpPr>
        <p:spPr>
          <a:xfrm>
            <a:off x="1338358" y="3250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_4#aeb5a67a6?pid=895ad92a7&amp;color=0,0,0&amp;vtp=1&amp;bt=1&amp;bbb=1&amp;zzd= 9">
            <a:extLst>
              <a:ext uri="{FF2B5EF4-FFF2-40B4-BE49-F238E27FC236}">
                <a16:creationId xmlns:a16="http://schemas.microsoft.com/office/drawing/2014/main" id="{D23FE007-E464-CAB9-BF85-514C7ABF03EB}"/>
              </a:ext>
            </a:extLst>
          </p:cNvPr>
          <p:cNvSpPr/>
          <p:nvPr/>
        </p:nvSpPr>
        <p:spPr>
          <a:xfrm>
            <a:off x="2608358" y="3250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_4#aeb5a67a6?pid=895ad92a7&amp;color=0,0,0&amp;vtp=1&amp;bt=1&amp;bbb=1&amp;zzd= 9">
            <a:extLst>
              <a:ext uri="{FF2B5EF4-FFF2-40B4-BE49-F238E27FC236}">
                <a16:creationId xmlns:a16="http://schemas.microsoft.com/office/drawing/2014/main" id="{4B264F54-EC79-50B2-1F36-F8DB1BE53769}"/>
              </a:ext>
            </a:extLst>
          </p:cNvPr>
          <p:cNvSpPr/>
          <p:nvPr/>
        </p:nvSpPr>
        <p:spPr>
          <a:xfrm>
            <a:off x="3478308" y="32502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7&amp;si=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56a16d14d.fixed?pid=8554ce875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2_BD#56a16d14d.fixed?pid=8554ce875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第三单元群文阅读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8&amp;si=8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745b69aba?pid=88320c37a&amp;color=0,0,0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2983" y="1027372"/>
            <a:ext cx="3017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745b69aba?pid=88320c37a&amp;color=0,0,0&amp;vtp=1&amp;bt=1&amp;bbb=1"/>
          <p:cNvSpPr/>
          <p:nvPr/>
        </p:nvSpPr>
        <p:spPr>
          <a:xfrm>
            <a:off x="722377" y="972000"/>
            <a:ext cx="10749630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40分钟</a:t>
            </a:r>
            <a:endParaRPr lang="en-US" altLang="zh-CN" sz="100" dirty="0"/>
          </a:p>
        </p:txBody>
      </p:sp>
      <p:pic>
        <p:nvPicPr>
          <p:cNvPr id="4" name="P_4_BD#745b69aba?pid=88320c37a&amp;color=0,0,0&amp;tib=255,255,255&amp;iip=2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4311" y="1004385"/>
            <a:ext cx="310896" cy="356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4_BD#8b9e1b078?pid=88320c37a&amp;color=0,0,0&amp;vtp=1&amp;bbb=1"/>
          <p:cNvSpPr/>
          <p:nvPr/>
        </p:nvSpPr>
        <p:spPr>
          <a:xfrm>
            <a:off x="722376" y="1411547"/>
            <a:ext cx="10753344" cy="431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一、［湖南衡阳一中2025期末改编］阅读下面的文言文，完成1～5题。（20分）</a:t>
            </a:r>
            <a:endParaRPr lang="en-US" altLang="zh-CN" sz="2200" dirty="0"/>
          </a:p>
        </p:txBody>
      </p:sp>
      <p:sp>
        <p:nvSpPr>
          <p:cNvPr id="6" name="QM_5_BD.306_1#d6c7e63c7?pid=8b9e1b078&amp;color=0,0,0&amp;vtp=1&amp;bbb=1&amp;hb=1"/>
          <p:cNvSpPr/>
          <p:nvPr/>
        </p:nvSpPr>
        <p:spPr>
          <a:xfrm>
            <a:off x="722376" y="1890782"/>
            <a:ext cx="10753344" cy="444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后二年秋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匈奴入代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杀都尉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单于年少初立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母阏氏不正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国内乖离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常恐汉兵袭之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是卫律为单于谋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穿井筑城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治楼以藏谷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与秦人守之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汉兵至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无奈我何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即穿井数百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材数千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或曰胡人不能守城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是遗汉粮也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卫律于是止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乃更谋归汉使不降者苏武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马宏等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宏者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前副光禄大夫王忠使西国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为匈奴所遮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忠战死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马宏生得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亦不肯降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故匈奴归此二人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欲以通善意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单于立三岁矣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明年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匈奴发左右部二万骑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为四队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并入边为寇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汉兵追之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斩首获虏九千人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生得瓯脱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汉无所失亡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匈奴见瓯脱王在汉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恐以为道击之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即西北远去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不敢南逐水草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发人民屯瓯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明年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复遣九千骑屯受降城以备汉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北桥余吾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令可度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以备奔走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卫律已死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卫律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常言和亲之利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匈奴不信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及死后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兵数困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国益贫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单于弟左谷蠡王思卫律言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欲和亲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而恐汉不听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故不肯先言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常使左右风汉使者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其侵盗益希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遇汉使愈厚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欲以渐致和亲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汉亦</a:t>
            </a:r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  <p:sp>
        <p:nvSpPr>
          <p:cNvPr id="7" name="QM_5_BD.306_1#d6c7e63c7?pid=8b9e1b078&amp;color=0,0,0&amp;vtp=1&amp;bbb=1&amp;hb=1&amp;zzd= 2">
            <a:extLst>
              <a:ext uri="{FF2B5EF4-FFF2-40B4-BE49-F238E27FC236}">
                <a16:creationId xmlns:a16="http://schemas.microsoft.com/office/drawing/2014/main" id="{726FBD81-C879-BE77-B02D-9FAF7F460883}"/>
              </a:ext>
            </a:extLst>
          </p:cNvPr>
          <p:cNvSpPr/>
          <p:nvPr/>
        </p:nvSpPr>
        <p:spPr>
          <a:xfrm>
            <a:off x="9974358" y="27924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5_BD.306_1#d6c7e63c7?pid=8b9e1b078&amp;color=0,0,0&amp;vtp=1&amp;bbb=1&amp;hb=1&amp;zzd= 2">
            <a:extLst>
              <a:ext uri="{FF2B5EF4-FFF2-40B4-BE49-F238E27FC236}">
                <a16:creationId xmlns:a16="http://schemas.microsoft.com/office/drawing/2014/main" id="{3697232A-83D4-7D92-F7C9-711FD58C4AE3}"/>
              </a:ext>
            </a:extLst>
          </p:cNvPr>
          <p:cNvSpPr/>
          <p:nvPr/>
        </p:nvSpPr>
        <p:spPr>
          <a:xfrm>
            <a:off x="10228358" y="27924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M_5_BD.306_1#d6c7e63c7?pid=8b9e1b078&amp;color=0,0,0&amp;vtp=1&amp;bbb=1&amp;hb=1&amp;zzd= 2">
            <a:extLst>
              <a:ext uri="{FF2B5EF4-FFF2-40B4-BE49-F238E27FC236}">
                <a16:creationId xmlns:a16="http://schemas.microsoft.com/office/drawing/2014/main" id="{9F134B5E-E056-FBD1-4FAF-86619042EA34}"/>
              </a:ext>
            </a:extLst>
          </p:cNvPr>
          <p:cNvSpPr/>
          <p:nvPr/>
        </p:nvSpPr>
        <p:spPr>
          <a:xfrm>
            <a:off x="10482358" y="27924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M_5_BD.306_1#d6c7e63c7?pid=8b9e1b078&amp;color=0,0,0&amp;vtp=1&amp;bbb=1&amp;hb=1&amp;zzd= 2">
            <a:extLst>
              <a:ext uri="{FF2B5EF4-FFF2-40B4-BE49-F238E27FC236}">
                <a16:creationId xmlns:a16="http://schemas.microsoft.com/office/drawing/2014/main" id="{F9005B2F-62CD-C729-35FD-B411D96A0D64}"/>
              </a:ext>
            </a:extLst>
          </p:cNvPr>
          <p:cNvSpPr/>
          <p:nvPr/>
        </p:nvSpPr>
        <p:spPr>
          <a:xfrm>
            <a:off x="10736358" y="27924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5_BD.306_1#d6c7e63c7?pid=8b9e1b078&amp;color=0,0,0&amp;vtp=1&amp;bbb=1&amp;hb=1&amp;zzd= 9">
            <a:extLst>
              <a:ext uri="{FF2B5EF4-FFF2-40B4-BE49-F238E27FC236}">
                <a16:creationId xmlns:a16="http://schemas.microsoft.com/office/drawing/2014/main" id="{8C772977-5FAB-AB60-46AF-8EDA843D09AA}"/>
              </a:ext>
            </a:extLst>
          </p:cNvPr>
          <p:cNvSpPr/>
          <p:nvPr/>
        </p:nvSpPr>
        <p:spPr>
          <a:xfrm>
            <a:off x="4640358" y="545948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06_1#d6c7e63c7?pid=8b9e1b078&amp;color=0,0,0&amp;vtp=1&amp;bbb=1&amp;hb=1">
            <a:extLst>
              <a:ext uri="{FF2B5EF4-FFF2-40B4-BE49-F238E27FC236}">
                <a16:creationId xmlns:a16="http://schemas.microsoft.com/office/drawing/2014/main" id="{1489E6B2-4B94-B560-3759-F36DFC1F0EDA}"/>
              </a:ext>
            </a:extLst>
          </p:cNvPr>
          <p:cNvSpPr/>
          <p:nvPr/>
        </p:nvSpPr>
        <p:spPr>
          <a:xfrm>
            <a:off x="722376" y="972000"/>
            <a:ext cx="10753344" cy="5390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羁縻之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左谷蠡王死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明年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单于使犁汙王窥边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言酒泉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张掖兵益弱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出兵试击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冀可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复得其地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时汉先得降者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闻其计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天子诏边警备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后无几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右贤王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犁汙王四千骑分三队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入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屋兰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番和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张掖太守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属国都尉发兵击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大破之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得脱者数百人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属国千长义渠王骑士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射杀犁汙王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赐黄金二百斤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马二百匹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因封为犁汙王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属国都尉郭忠封成安侯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自是后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不敢入张掖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其明年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匈奴三千余骑入五原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略杀数千人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后数万骑南旁塞猎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行攻塞外亭障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略取吏民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汉边郡烽火候望精明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匈奴为边寇者少利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希复犯塞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汉复得匈奴降者言乌桓尝发先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单于冢匈奴怨之方发二万骑击乌桓</a:t>
            </a:r>
            <a:r>
              <a:rPr lang="en-US" altLang="zh-CN" sz="2000" b="0" i="0" u="wavy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大将军霍光欲发兵邀击之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以问护军都尉赵充国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充国以为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乌桓间数犯塞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今匈奴击之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于汉便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又匈奴希寇盗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北边幸无事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蛮夷自相攻击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而发兵邀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招寇生事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非计也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光更问中郎将范明友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明友言可击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于是拜明友为度辽将军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将二万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骑出辽东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匈奴闻汉兵至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引去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光诫明友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兵不空出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即后匈奴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遂击乌桓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乌桓时</a:t>
            </a: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新中匈奴兵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明友既后匈奴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因乘乌桓敝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击之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斩首六千余级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获三王首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封为平陵侯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节选自《汉书·匈奴传》）</a:t>
            </a:r>
            <a:endParaRPr lang="en-US" altLang="zh-CN" sz="2000" dirty="0"/>
          </a:p>
        </p:txBody>
      </p:sp>
      <p:sp>
        <p:nvSpPr>
          <p:cNvPr id="3" name="QM_5_BD.306_1#d6c7e63c7?pid=8b9e1b078&amp;color=0,0,0&amp;vtp=1&amp;bbb=1&amp;hb=1&amp;zzd= 1">
            <a:extLst>
              <a:ext uri="{FF2B5EF4-FFF2-40B4-BE49-F238E27FC236}">
                <a16:creationId xmlns:a16="http://schemas.microsoft.com/office/drawing/2014/main" id="{5118B2E3-88FC-6063-3188-D7F5A2ED53F9}"/>
              </a:ext>
            </a:extLst>
          </p:cNvPr>
          <p:cNvSpPr/>
          <p:nvPr/>
        </p:nvSpPr>
        <p:spPr>
          <a:xfrm>
            <a:off x="10990358" y="14038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QM_5_BD.306_1#d6c7e63c7?pid=8b9e1b078&amp;color=0,0,0&amp;vtp=1&amp;bbb=1&amp;hb=1&amp;zzd= 9">
            <a:extLst>
              <a:ext uri="{FF2B5EF4-FFF2-40B4-BE49-F238E27FC236}">
                <a16:creationId xmlns:a16="http://schemas.microsoft.com/office/drawing/2014/main" id="{D4DDFDBE-3686-F9E0-135D-EEC446C8264C}"/>
              </a:ext>
            </a:extLst>
          </p:cNvPr>
          <p:cNvSpPr/>
          <p:nvPr/>
        </p:nvSpPr>
        <p:spPr>
          <a:xfrm>
            <a:off x="6926358" y="43375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16692"/>
      </p:ext>
    </p:extLst>
  </p:cSld>
  <p:clrMapOvr>
    <a:masterClrMapping/>
  </p:clrMapOvr>
  <p:transition>
    <p:fade/>
  </p:transition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9&amp;si=8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07_1#e3b3850b8?sp=1&amp;pid=d6c7e63c7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1.文中画波浪线的部分有三处需要断句，请将下面相应位置的答案标号涂黑。（3分）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汉复得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降者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言乌桓尝发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先单于冢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E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匈奴怨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F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G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方发二万骑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H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击乌桓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O_6_AN.308_1#e3b3850b8?vop=1&amp;pid=d6c7e63c7&amp;color=0,0,0&amp;vtp=1&amp;bbb=1"/>
          <p:cNvSpPr/>
          <p:nvPr/>
        </p:nvSpPr>
        <p:spPr>
          <a:xfrm>
            <a:off x="722376" y="18712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CEG</a:t>
            </a:r>
            <a:endParaRPr lang="en-US" altLang="zh-CN" sz="2000" dirty="0"/>
          </a:p>
        </p:txBody>
      </p:sp>
      <p:sp>
        <p:nvSpPr>
          <p:cNvPr id="4" name="QO_6_AS.309_1#e3b3850b8?vop=1&amp;pid=d6c7e63c7&amp;color=0,0,0&amp;vtp=1&amp;bbb=1&amp;hb=1"/>
          <p:cNvSpPr/>
          <p:nvPr/>
        </p:nvSpPr>
        <p:spPr>
          <a:xfrm>
            <a:off x="722376" y="2379795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本题考查文言文断句的能力。“匈奴降者”是“得”的宾语，故“者”后C处断开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。“乌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桓尝发先单于冢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”主谓宾结构完整，整体作“言”的宾语，应在“冢”后E处断开。“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匈奴怨之”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主谓宾齐全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，其后G处断开。</a:t>
            </a:r>
            <a:endParaRPr lang="en-US" altLang="zh-CN" sz="2200" dirty="0"/>
          </a:p>
        </p:txBody>
      </p:sp>
      <p:sp>
        <p:nvSpPr>
          <p:cNvPr id="5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983432F9-B4FE-270B-B88A-96B6DDABEA11}"/>
              </a:ext>
            </a:extLst>
          </p:cNvPr>
          <p:cNvSpPr/>
          <p:nvPr/>
        </p:nvSpPr>
        <p:spPr>
          <a:xfrm>
            <a:off x="1484376" y="1480000"/>
            <a:ext cx="17945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160941A0-C306-F864-531A-0B896A19CCCB}"/>
              </a:ext>
            </a:extLst>
          </p:cNvPr>
          <p:cNvSpPr/>
          <p:nvPr/>
        </p:nvSpPr>
        <p:spPr>
          <a:xfrm>
            <a:off x="2171764" y="1480000"/>
            <a:ext cx="158813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3A52017E-C589-E169-81FE-246340AB6A81}"/>
              </a:ext>
            </a:extLst>
          </p:cNvPr>
          <p:cNvSpPr/>
          <p:nvPr/>
        </p:nvSpPr>
        <p:spPr>
          <a:xfrm>
            <a:off x="2838514" y="1480000"/>
            <a:ext cx="16992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41B5118F-A8C1-3FB4-81F5-DA105632200B}"/>
              </a:ext>
            </a:extLst>
          </p:cNvPr>
          <p:cNvSpPr/>
          <p:nvPr/>
        </p:nvSpPr>
        <p:spPr>
          <a:xfrm>
            <a:off x="4278376" y="1480000"/>
            <a:ext cx="193739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49CCCCFE-21AC-A4C1-95D2-498D70A1AAF0}"/>
              </a:ext>
            </a:extLst>
          </p:cNvPr>
          <p:cNvSpPr/>
          <p:nvPr/>
        </p:nvSpPr>
        <p:spPr>
          <a:xfrm>
            <a:off x="5488051" y="1480000"/>
            <a:ext cx="13976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0746B409-8348-3BDE-1F05-E32766A5E8D7}"/>
              </a:ext>
            </a:extLst>
          </p:cNvPr>
          <p:cNvSpPr/>
          <p:nvPr/>
        </p:nvSpPr>
        <p:spPr>
          <a:xfrm>
            <a:off x="6389751" y="1480000"/>
            <a:ext cx="135001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23899F68-6272-7FF7-2CC4-CC2703DA8CCE}"/>
              </a:ext>
            </a:extLst>
          </p:cNvPr>
          <p:cNvSpPr/>
          <p:nvPr/>
        </p:nvSpPr>
        <p:spPr>
          <a:xfrm>
            <a:off x="6778689" y="1480000"/>
            <a:ext cx="188976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O_6_BD.307_1#e3b3850b8?sp=1&amp;pid=d6c7e63c7&amp;color=0,0,0&amp;vtp=1&amp;bt=1&amp;bbb=1&amp;ib=1">
            <a:extLst>
              <a:ext uri="{FF2B5EF4-FFF2-40B4-BE49-F238E27FC236}">
                <a16:creationId xmlns:a16="http://schemas.microsoft.com/office/drawing/2014/main" id="{F6BE97E5-C377-DD33-4E88-651FBF40656A}"/>
              </a:ext>
            </a:extLst>
          </p:cNvPr>
          <p:cNvSpPr/>
          <p:nvPr/>
        </p:nvSpPr>
        <p:spPr>
          <a:xfrm>
            <a:off x="8237601" y="1480000"/>
            <a:ext cx="196914" cy="38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0&amp;si=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0_1#9545111cc?pid=d6c7e63c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2.下列对文中加点的词语及相关内容的解说，不正确的一项是（3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11_1#9545111cc.bracket?pid=d6c7e63c7&amp;color=0,0,0&amp;vpa=122&amp;vtp=1"/>
          <p:cNvSpPr/>
          <p:nvPr/>
        </p:nvSpPr>
        <p:spPr>
          <a:xfrm>
            <a:off x="8648764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310_2#9545111cc.choices?pid=d6c7e63c7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A.穿井数百，挖了数百口井，与《齐桓晋文之事》“夫子之谓也”句式相同。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.备，防备，与《鸿门宴》“备他盗之出入与非常也”意思相同。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.冀，希望，与《屈原列传》“冀幸君之一悟”的“冀”意思相同。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.邀，截击，与《琵琶行》“移船相近邀相见”的“邀”意思不同。</a:t>
            </a:r>
            <a:endParaRPr lang="en-US" altLang="zh-CN" sz="2000" dirty="0"/>
          </a:p>
        </p:txBody>
      </p:sp>
      <p:sp>
        <p:nvSpPr>
          <p:cNvPr id="5" name="QC_6_AS.312_1#9545111cc?vop=1&amp;pid=d6c7e63c7&amp;color=0,0,0&amp;vtp=1&amp;bbb=1&amp;hb=1"/>
          <p:cNvSpPr/>
          <p:nvPr/>
        </p:nvSpPr>
        <p:spPr>
          <a:xfrm>
            <a:off x="722376" y="3320161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本题考查理解常见文言实词在文中的含义，理解与现代汉语不同的句式的能力。A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句式相同”错误。“穿井数百”是定语后置句，正常语序为“穿数百井”；“夫子之谓也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语前置句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，正常语序为“谓夫子也”，译为“（这话）说的就是您（这样的人）啊”。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10326</Words>
  <Application>Microsoft Office PowerPoint</Application>
  <PresentationFormat>宽屏</PresentationFormat>
  <Paragraphs>1321</Paragraphs>
  <Slides>140</Slides>
  <Notes>119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140</vt:i4>
      </vt:variant>
    </vt:vector>
  </HeadingPairs>
  <TitlesOfParts>
    <vt:vector size="150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4</cp:revision>
  <dcterms:created xsi:type="dcterms:W3CDTF">2025-08-04T09:28:13Z</dcterms:created>
  <dcterms:modified xsi:type="dcterms:W3CDTF">2025-08-04T10:18:59Z</dcterms:modified>
  <cp:category/>
  <cp:contentStatus/>
</cp:coreProperties>
</file>