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7"/>
  </p:notesMasterIdLst>
  <p:sldIdLst>
    <p:sldId id="256" r:id="rId2"/>
    <p:sldId id="257" r:id="rId3"/>
    <p:sldId id="258" r:id="rId4"/>
    <p:sldId id="259" r:id="rId5"/>
    <p:sldId id="373" r:id="rId6"/>
    <p:sldId id="260" r:id="rId7"/>
    <p:sldId id="261" r:id="rId8"/>
    <p:sldId id="262" r:id="rId9"/>
    <p:sldId id="263" r:id="rId10"/>
    <p:sldId id="264" r:id="rId11"/>
    <p:sldId id="265" r:id="rId12"/>
    <p:sldId id="374" r:id="rId13"/>
    <p:sldId id="375" r:id="rId14"/>
    <p:sldId id="376" r:id="rId15"/>
    <p:sldId id="377"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378" r:id="rId36"/>
    <p:sldId id="379" r:id="rId37"/>
    <p:sldId id="380" r:id="rId38"/>
    <p:sldId id="381" r:id="rId39"/>
    <p:sldId id="382" r:id="rId40"/>
    <p:sldId id="285" r:id="rId41"/>
    <p:sldId id="286" r:id="rId42"/>
    <p:sldId id="287" r:id="rId43"/>
    <p:sldId id="288" r:id="rId44"/>
    <p:sldId id="289" r:id="rId45"/>
    <p:sldId id="383" r:id="rId46"/>
    <p:sldId id="290" r:id="rId47"/>
    <p:sldId id="291" r:id="rId48"/>
    <p:sldId id="384" r:id="rId49"/>
    <p:sldId id="292" r:id="rId50"/>
    <p:sldId id="293" r:id="rId51"/>
    <p:sldId id="294" r:id="rId52"/>
    <p:sldId id="295" r:id="rId53"/>
    <p:sldId id="296" r:id="rId54"/>
    <p:sldId id="297" r:id="rId55"/>
    <p:sldId id="298" r:id="rId56"/>
    <p:sldId id="385" r:id="rId57"/>
    <p:sldId id="386" r:id="rId58"/>
    <p:sldId id="387" r:id="rId59"/>
    <p:sldId id="388" r:id="rId60"/>
    <p:sldId id="389" r:id="rId61"/>
    <p:sldId id="299" r:id="rId62"/>
    <p:sldId id="300" r:id="rId63"/>
    <p:sldId id="301" r:id="rId64"/>
    <p:sldId id="302" r:id="rId65"/>
    <p:sldId id="303" r:id="rId66"/>
    <p:sldId id="304" r:id="rId67"/>
    <p:sldId id="390" r:id="rId68"/>
    <p:sldId id="305" r:id="rId69"/>
    <p:sldId id="306" r:id="rId70"/>
    <p:sldId id="307" r:id="rId71"/>
    <p:sldId id="308" r:id="rId72"/>
    <p:sldId id="309" r:id="rId73"/>
    <p:sldId id="310" r:id="rId74"/>
    <p:sldId id="311" r:id="rId75"/>
    <p:sldId id="312" r:id="rId76"/>
    <p:sldId id="313" r:id="rId77"/>
    <p:sldId id="314" r:id="rId78"/>
    <p:sldId id="315" r:id="rId79"/>
    <p:sldId id="316" r:id="rId80"/>
    <p:sldId id="391" r:id="rId81"/>
    <p:sldId id="392" r:id="rId82"/>
    <p:sldId id="393" r:id="rId83"/>
    <p:sldId id="317" r:id="rId84"/>
    <p:sldId id="318" r:id="rId85"/>
    <p:sldId id="319" r:id="rId86"/>
    <p:sldId id="320" r:id="rId87"/>
    <p:sldId id="321" r:id="rId88"/>
    <p:sldId id="394" r:id="rId89"/>
    <p:sldId id="322" r:id="rId90"/>
    <p:sldId id="323" r:id="rId91"/>
    <p:sldId id="324" r:id="rId92"/>
    <p:sldId id="325" r:id="rId93"/>
    <p:sldId id="326" r:id="rId94"/>
    <p:sldId id="327" r:id="rId95"/>
    <p:sldId id="328" r:id="rId96"/>
    <p:sldId id="329" r:id="rId97"/>
    <p:sldId id="330" r:id="rId98"/>
    <p:sldId id="331" r:id="rId99"/>
    <p:sldId id="332" r:id="rId100"/>
    <p:sldId id="333" r:id="rId101"/>
    <p:sldId id="334" r:id="rId102"/>
    <p:sldId id="335" r:id="rId103"/>
    <p:sldId id="336" r:id="rId104"/>
    <p:sldId id="395" r:id="rId105"/>
    <p:sldId id="396" r:id="rId106"/>
    <p:sldId id="397" r:id="rId107"/>
    <p:sldId id="398" r:id="rId108"/>
    <p:sldId id="399" r:id="rId109"/>
    <p:sldId id="337" r:id="rId110"/>
    <p:sldId id="338" r:id="rId111"/>
    <p:sldId id="339" r:id="rId112"/>
    <p:sldId id="340" r:id="rId113"/>
    <p:sldId id="341" r:id="rId114"/>
    <p:sldId id="342" r:id="rId115"/>
    <p:sldId id="343" r:id="rId116"/>
    <p:sldId id="344" r:id="rId117"/>
    <p:sldId id="345" r:id="rId118"/>
    <p:sldId id="346" r:id="rId119"/>
    <p:sldId id="400" r:id="rId120"/>
    <p:sldId id="401" r:id="rId121"/>
    <p:sldId id="402" r:id="rId122"/>
    <p:sldId id="403" r:id="rId123"/>
    <p:sldId id="347" r:id="rId124"/>
    <p:sldId id="348" r:id="rId125"/>
    <p:sldId id="349" r:id="rId126"/>
    <p:sldId id="350" r:id="rId127"/>
    <p:sldId id="351" r:id="rId128"/>
    <p:sldId id="352" r:id="rId129"/>
    <p:sldId id="353" r:id="rId130"/>
    <p:sldId id="404" r:id="rId131"/>
    <p:sldId id="405" r:id="rId132"/>
    <p:sldId id="406" r:id="rId133"/>
    <p:sldId id="407" r:id="rId134"/>
    <p:sldId id="408" r:id="rId135"/>
    <p:sldId id="354" r:id="rId136"/>
    <p:sldId id="355" r:id="rId137"/>
    <p:sldId id="356" r:id="rId138"/>
    <p:sldId id="357" r:id="rId139"/>
    <p:sldId id="358" r:id="rId140"/>
    <p:sldId id="359" r:id="rId141"/>
    <p:sldId id="360" r:id="rId142"/>
    <p:sldId id="361" r:id="rId143"/>
    <p:sldId id="409" r:id="rId144"/>
    <p:sldId id="410" r:id="rId145"/>
    <p:sldId id="411" r:id="rId146"/>
    <p:sldId id="412" r:id="rId147"/>
    <p:sldId id="413" r:id="rId148"/>
    <p:sldId id="414" r:id="rId149"/>
    <p:sldId id="362" r:id="rId150"/>
    <p:sldId id="415" r:id="rId151"/>
    <p:sldId id="416" r:id="rId152"/>
    <p:sldId id="363" r:id="rId153"/>
    <p:sldId id="364" r:id="rId154"/>
    <p:sldId id="365" r:id="rId155"/>
    <p:sldId id="366" r:id="rId156"/>
    <p:sldId id="367" r:id="rId157"/>
    <p:sldId id="368" r:id="rId158"/>
    <p:sldId id="417" r:id="rId159"/>
    <p:sldId id="369" r:id="rId160"/>
    <p:sldId id="370" r:id="rId161"/>
    <p:sldId id="418" r:id="rId162"/>
    <p:sldId id="419" r:id="rId163"/>
    <p:sldId id="420" r:id="rId164"/>
    <p:sldId id="371" r:id="rId165"/>
    <p:sldId id="372" r:id="rId16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theme" Target="theme/theme1.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tableStyles" Target="tableStyles.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65773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135</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c71932c1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923cf34a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刷文学类阅读</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70095a34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0a8367d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刷文学类阅读</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270ecd2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addc711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刷文学类阅读</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83e94580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b438f5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刷文学类阅读</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7a1f6e5e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刷语言文字运用</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c51164b3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刷文学类阅读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886ee41bb33c17b50bab09#tid=68904eeb15638a000923268b#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05b0f68c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刷专题阅读</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d76fd0bb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刷比较阅读</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1#df=a7e4cea2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刷拓展阅读</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语文 选择性必修 中册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8.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8.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8.xml"/></Relationships>
</file>

<file path=ppt/slides/_rels/slide10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1.xml"/><Relationship Id="rId1" Type="http://schemas.openxmlformats.org/officeDocument/2006/relationships/slideLayout" Target="../slideLayouts/slideLayout19.xml"/><Relationship Id="rId5" Type="http://schemas.openxmlformats.org/officeDocument/2006/relationships/image" Target="../media/image9.png"/><Relationship Id="rId4" Type="http://schemas.openxmlformats.org/officeDocument/2006/relationships/image" Target="../media/image8.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1.xml"/><Relationship Id="rId5" Type="http://schemas.openxmlformats.org/officeDocument/2006/relationships/image" Target="../media/image9.png"/><Relationship Id="rId4" Type="http://schemas.openxmlformats.org/officeDocument/2006/relationships/image" Target="../media/image8.png"/></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9.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9.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9.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9.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9.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9.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9.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1.xml"/><Relationship Id="rId1" Type="http://schemas.openxmlformats.org/officeDocument/2006/relationships/slideLayout" Target="../slideLayouts/slideLayout20.xml"/><Relationship Id="rId5" Type="http://schemas.openxmlformats.org/officeDocument/2006/relationships/image" Target="../media/image13.png"/><Relationship Id="rId4" Type="http://schemas.openxmlformats.org/officeDocument/2006/relationships/image" Target="../media/image9.pn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0.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0.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0.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0.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0.xml"/></Relationships>
</file>

<file path=ppt/slides/_rels/slide1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7.xml"/><Relationship Id="rId1" Type="http://schemas.openxmlformats.org/officeDocument/2006/relationships/slideLayout" Target="../slideLayouts/slideLayout20.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0.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0.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0.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0.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0.xml"/></Relationships>
</file>

<file path=ppt/slides/_rels/slide1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5.xml"/><Relationship Id="rId1" Type="http://schemas.openxmlformats.org/officeDocument/2006/relationships/slideLayout" Target="../slideLayouts/slideLayout20.xml"/></Relationships>
</file>

<file path=ppt/slides/_rels/slide1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6.xml"/><Relationship Id="rId1" Type="http://schemas.openxmlformats.org/officeDocument/2006/relationships/slideLayout" Target="../slideLayouts/slideLayout21.xml"/><Relationship Id="rId4" Type="http://schemas.openxmlformats.org/officeDocument/2006/relationships/image" Target="../media/image9.png"/></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1.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1.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1.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1.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1.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1.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4.xml"/><Relationship Id="rId1" Type="http://schemas.openxmlformats.org/officeDocument/2006/relationships/slideLayout" Target="../slideLayouts/slideLayout21.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6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5.xml"/><Relationship Id="rId1" Type="http://schemas.openxmlformats.org/officeDocument/2006/relationships/slideLayout" Target="../slideLayouts/slideLayout2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3.xml"/><Relationship Id="rId1" Type="http://schemas.openxmlformats.org/officeDocument/2006/relationships/slideLayout" Target="../slideLayouts/slideLayout15.xml"/><Relationship Id="rId5" Type="http://schemas.openxmlformats.org/officeDocument/2006/relationships/image" Target="../media/image9.png"/><Relationship Id="rId4" Type="http://schemas.openxmlformats.org/officeDocument/2006/relationships/image" Target="../media/image8.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2.xml"/><Relationship Id="rId1" Type="http://schemas.openxmlformats.org/officeDocument/2006/relationships/slideLayout" Target="../slideLayouts/slideLayout16.xml"/><Relationship Id="rId4" Type="http://schemas.openxmlformats.org/officeDocument/2006/relationships/image" Target="../media/image9.pn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6.xml"/></Relationships>
</file>

<file path=ppt/slides/_rels/slide7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1.xml"/><Relationship Id="rId1" Type="http://schemas.openxmlformats.org/officeDocument/2006/relationships/slideLayout" Target="../slideLayouts/slideLayout17.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7.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7.xml"/></Relationships>
</file>

<file path=ppt/slides/_rels/slide9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1.xml"/><Relationship Id="rId1" Type="http://schemas.openxmlformats.org/officeDocument/2006/relationships/slideLayout" Target="../slideLayouts/slideLayout18.xml"/><Relationship Id="rId4" Type="http://schemas.openxmlformats.org/officeDocument/2006/relationships/image" Target="../media/image9.png"/></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8.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8.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8.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8.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8.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B_5_BD.174_1#ad13b3267?sp=1&amp;pid=0b61653f4&amp;color=0,0,0&amp;vtp=1&amp;bt=1&amp;bbb=1&amp;hb=1&amp;hltap=1"/>
          <p:cNvSpPr/>
          <p:nvPr/>
        </p:nvSpPr>
        <p:spPr>
          <a:xfrm>
            <a:off x="722376" y="972000"/>
            <a:ext cx="10753344" cy="27003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5.请结合材料内容，分析下列句子中“重复”的艺术效果。要求结合语境，表达流畅。（5分）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沉默呵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沉默呵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不在沉默中爆发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就在沉默中灭亡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鲁迅《记念刘和珍君》）</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S.176_1#ad13b3267?vop=1&amp;pid=0b61653f4&amp;color=0,0,0&amp;vtp=1&amp;bbb=1&amp;hb=1"/>
          <p:cNvSpPr/>
          <p:nvPr/>
        </p:nvSpPr>
        <p:spPr>
          <a:xfrm>
            <a:off x="722376" y="3764285"/>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本题考查语言表达简明、准确的能力。根据材料中“沉郁的、不舒畅的”气氛</a:t>
            </a:r>
            <a:r>
              <a:rPr lang="en-US" altLang="zh-CN" sz="2000" b="0" i="0">
                <a:solidFill>
                  <a:srgbClr val="000000"/>
                </a:solidFill>
                <a:latin typeface="微软雅黑" pitchFamily="34" charset="0"/>
                <a:ea typeface="微软雅黑" pitchFamily="34" charset="-122"/>
                <a:cs typeface="微软雅黑" pitchFamily="34" charset="-120"/>
              </a:rPr>
              <a:t>、“重复或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排比的部分不在一个句子或相连句子里</a:t>
            </a:r>
            <a:r>
              <a:rPr lang="en-US" altLang="zh-CN" sz="2000" b="0" i="0" dirty="0">
                <a:solidFill>
                  <a:srgbClr val="000000"/>
                </a:solidFill>
                <a:latin typeface="微软雅黑" pitchFamily="34" charset="0"/>
                <a:ea typeface="微软雅黑" pitchFamily="34" charset="-122"/>
                <a:cs typeface="微软雅黑" pitchFamily="34" charset="-120"/>
              </a:rPr>
              <a:t>，而是散在文章前后，指示层次，互相呼应、</a:t>
            </a:r>
            <a:r>
              <a:rPr lang="en-US" altLang="zh-CN" sz="2000" b="0" i="0">
                <a:solidFill>
                  <a:srgbClr val="000000"/>
                </a:solidFill>
                <a:latin typeface="微软雅黑" pitchFamily="34" charset="0"/>
                <a:ea typeface="微软雅黑" pitchFamily="34" charset="-122"/>
                <a:cs typeface="微软雅黑" pitchFamily="34" charset="-120"/>
              </a:rPr>
              <a:t>互相连贯”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等内容分析可知</a:t>
            </a:r>
            <a:r>
              <a:rPr lang="en-US" altLang="zh-CN" sz="2000" b="0" i="0" dirty="0">
                <a:solidFill>
                  <a:srgbClr val="000000"/>
                </a:solidFill>
                <a:latin typeface="微软雅黑" pitchFamily="34" charset="0"/>
                <a:ea typeface="微软雅黑" pitchFamily="34" charset="-122"/>
                <a:cs typeface="微软雅黑" pitchFamily="34" charset="-120"/>
              </a:rPr>
              <a:t>，开头连续的两个“沉默”，营造了一种沉郁的、不舒畅的气氛，</a:t>
            </a:r>
            <a:r>
              <a:rPr lang="en-US" altLang="zh-CN" sz="2000" b="0" i="0">
                <a:solidFill>
                  <a:srgbClr val="000000"/>
                </a:solidFill>
                <a:latin typeface="微软雅黑" pitchFamily="34" charset="0"/>
                <a:ea typeface="微软雅黑" pitchFamily="34" charset="-122"/>
                <a:cs typeface="微软雅黑" pitchFamily="34" charset="-120"/>
              </a:rPr>
              <a:t>为后文蓄势；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不在沉默中爆发，就在沉默中灭亡”，两个“沉默”分散在两个句子中，互相呼应、</a:t>
            </a:r>
            <a:r>
              <a:rPr lang="en-US" altLang="zh-CN" sz="2000" b="0" i="0">
                <a:solidFill>
                  <a:srgbClr val="000000"/>
                </a:solidFill>
                <a:latin typeface="微软雅黑" pitchFamily="34" charset="0"/>
                <a:ea typeface="微软雅黑" pitchFamily="34" charset="-122"/>
                <a:cs typeface="微软雅黑" pitchFamily="34" charset="-120"/>
              </a:rPr>
              <a:t>互相连贯，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表达了鲁迅先生对段祺瑞执政府的愤怒和对民众觉醒的期盼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4" name="QB_5_AN.175_1#ad13b3267?sp=1&amp;pid=0b61653f4&amp;color=0,0,0&amp;vtp=1&amp;bt=1&amp;bbb=1&amp;hb=1&amp;hla=1">
            <a:extLst>
              <a:ext uri="{FF2B5EF4-FFF2-40B4-BE49-F238E27FC236}">
                <a16:creationId xmlns:a16="http://schemas.microsoft.com/office/drawing/2014/main" id="{DF72EB9F-055F-2366-B14B-F52BB37DF8B4}"/>
              </a:ext>
            </a:extLst>
          </p:cNvPr>
          <p:cNvSpPr/>
          <p:nvPr/>
        </p:nvSpPr>
        <p:spPr>
          <a:xfrm>
            <a:off x="722376" y="2356301"/>
            <a:ext cx="10753344" cy="1288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开头连续的两个“沉默”，营造了一种沉郁的、不舒畅的气氛，为后文蓄势；</a:t>
            </a:r>
            <a:r>
              <a:rPr lang="en-US" altLang="zh-CN" sz="2000" b="1" i="0">
                <a:solidFill>
                  <a:srgbClr val="00B050"/>
                </a:solidFill>
                <a:latin typeface="微软雅黑" pitchFamily="34" charset="0"/>
                <a:ea typeface="微软雅黑" pitchFamily="34" charset="-122"/>
                <a:cs typeface="微软雅黑" pitchFamily="34" charset="-120"/>
              </a:rPr>
              <a:t>②后面分散的两</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个</a:t>
            </a:r>
            <a:r>
              <a:rPr lang="en-US" altLang="zh-CN" sz="2000" b="1" i="0" dirty="0">
                <a:solidFill>
                  <a:srgbClr val="00B050"/>
                </a:solidFill>
                <a:latin typeface="微软雅黑" pitchFamily="34" charset="0"/>
                <a:ea typeface="微软雅黑" pitchFamily="34" charset="-122"/>
                <a:cs typeface="微软雅黑" pitchFamily="34" charset="-120"/>
              </a:rPr>
              <a:t>“沉默”，互相呼应、互相连贯，</a:t>
            </a:r>
            <a:r>
              <a:rPr lang="en-US" altLang="zh-CN" sz="2000" b="1" i="0">
                <a:solidFill>
                  <a:srgbClr val="00B050"/>
                </a:solidFill>
                <a:latin typeface="微软雅黑" pitchFamily="34" charset="0"/>
                <a:ea typeface="微软雅黑" pitchFamily="34" charset="-122"/>
                <a:cs typeface="微软雅黑" pitchFamily="34" charset="-120"/>
              </a:rPr>
              <a:t>表达了鲁迅先生对段祺瑞执政府的愤怒和对民众觉醒的期盼。</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每点2分，</a:t>
            </a:r>
            <a:r>
              <a:rPr lang="en-US" altLang="zh-CN" sz="2000" b="1" i="0">
                <a:solidFill>
                  <a:srgbClr val="00B050"/>
                </a:solidFill>
                <a:latin typeface="微软雅黑" pitchFamily="34" charset="0"/>
                <a:ea typeface="微软雅黑" pitchFamily="34" charset="-122"/>
                <a:cs typeface="微软雅黑" pitchFamily="34" charset="-120"/>
              </a:rPr>
              <a:t>答出两点给满分）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500"/>
                                        <p:tgtEl>
                                          <p:spTgt spid="3">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C_6_BD.118_1#f76666b1e?pid=84d1c1d1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4.将下列俗语填入文中括号内，恰当的一项是（3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9_1#f76666b1e.bracket?pid=84d1c1d1b&amp;color=0,0,0&amp;vpa=25&amp;vtp=1"/>
          <p:cNvSpPr/>
          <p:nvPr/>
        </p:nvSpPr>
        <p:spPr>
          <a:xfrm>
            <a:off x="6870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18_2#f76666b1e.choices?pid=84d1c1d1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24529" algn="l"/>
                <a:tab pos="5356957" algn="l"/>
                <a:tab pos="8664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.心病还须心药医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B.缩着脖子挨刀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C.多一位菩萨多一炉香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.风吹两边倒</a:t>
            </a:r>
            <a:endParaRPr lang="en-US" altLang="zh-CN" sz="2000" dirty="0"/>
          </a:p>
        </p:txBody>
      </p:sp>
      <p:sp>
        <p:nvSpPr>
          <p:cNvPr id="5" name="QC_6_AS.120_1#f76666b1e?vop=1&amp;pid=84d1c1d1b&amp;color=0,0,0&amp;vtp=1&amp;bbb=1&amp;hb=1"/>
          <p:cNvSpPr/>
          <p:nvPr/>
        </p:nvSpPr>
        <p:spPr>
          <a:xfrm>
            <a:off x="722376" y="1939417"/>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本题考查正确使用词语（包括熟语）的能力。解答本题需大致了解四个俗语的意思</a:t>
            </a:r>
            <a:r>
              <a:rPr lang="en-US" altLang="zh-CN" sz="2000" b="0" i="0">
                <a:solidFill>
                  <a:srgbClr val="000000"/>
                </a:solidFill>
                <a:latin typeface="微软雅黑" pitchFamily="34" charset="0"/>
                <a:ea typeface="微软雅黑" pitchFamily="34" charset="-122"/>
                <a:cs typeface="微软雅黑" pitchFamily="34" charset="-120"/>
              </a:rPr>
              <a:t>，结合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语境辨析</a:t>
            </a:r>
            <a:r>
              <a:rPr lang="en-US" altLang="zh-CN" sz="2000" b="0" i="0" dirty="0">
                <a:solidFill>
                  <a:srgbClr val="000000"/>
                </a:solidFill>
                <a:latin typeface="微软雅黑" pitchFamily="34" charset="0"/>
                <a:ea typeface="微软雅黑" pitchFamily="34" charset="-122"/>
                <a:cs typeface="微软雅黑" pitchFamily="34" charset="-120"/>
              </a:rPr>
              <a:t>。结合前文中“不敢不去”“不大痛快”“无精打采”可知</a:t>
            </a:r>
            <a:r>
              <a:rPr lang="en-US" altLang="zh-CN" sz="2000" b="0" i="0">
                <a:solidFill>
                  <a:srgbClr val="000000"/>
                </a:solidFill>
                <a:latin typeface="微软雅黑" pitchFamily="34" charset="0"/>
                <a:ea typeface="微软雅黑" pitchFamily="34" charset="-122"/>
                <a:cs typeface="微软雅黑" pitchFamily="34" charset="-120"/>
              </a:rPr>
              <a:t>，小顺和小福不愿给小元锄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；再结合后文小顺和小福的对话可知，二人对小元的做法很不满，认为小元上台后</a:t>
            </a:r>
            <a:r>
              <a:rPr lang="en-US" altLang="zh-CN" sz="2000" b="0" i="0">
                <a:solidFill>
                  <a:srgbClr val="000000"/>
                </a:solidFill>
                <a:latin typeface="微软雅黑" pitchFamily="34" charset="0"/>
                <a:ea typeface="微软雅黑" pitchFamily="34" charset="-122"/>
                <a:cs typeface="微软雅黑" pitchFamily="34" charset="-120"/>
              </a:rPr>
              <a:t>，“除了多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派咱几回差</a:t>
            </a:r>
            <a:r>
              <a:rPr lang="en-US" altLang="zh-CN" sz="2000" b="0" i="0" dirty="0">
                <a:solidFill>
                  <a:srgbClr val="000000"/>
                </a:solidFill>
                <a:latin typeface="微软雅黑" pitchFamily="34" charset="0"/>
                <a:ea typeface="微软雅黑" pitchFamily="34" charset="-122"/>
                <a:cs typeface="微软雅黑" pitchFamily="34" charset="-120"/>
              </a:rPr>
              <a:t>，一点什么好处都没有”，反而多了麻烦事。据此可知，“多一位菩萨多一炉香</a:t>
            </a:r>
            <a:r>
              <a:rPr lang="en-US" altLang="zh-CN" sz="2000" b="0" i="0">
                <a:solidFill>
                  <a:srgbClr val="000000"/>
                </a:solidFill>
                <a:latin typeface="微软雅黑" pitchFamily="34" charset="0"/>
                <a:ea typeface="微软雅黑" pitchFamily="34" charset="-122"/>
                <a:cs typeface="微软雅黑" pitchFamily="34" charset="-120"/>
              </a:rPr>
              <a:t>”最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符合语境</a:t>
            </a:r>
            <a:r>
              <a:rPr lang="en-US" altLang="zh-CN" sz="2000" b="0" i="0" dirty="0">
                <a:solidFill>
                  <a:srgbClr val="000000"/>
                </a:solidFill>
                <a:latin typeface="微软雅黑" pitchFamily="34" charset="0"/>
                <a:ea typeface="微软雅黑" pitchFamily="34" charset="-122"/>
                <a:cs typeface="微软雅黑"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C_6_AS.120_2#f76666b1e?vop=1&amp;pid=84d1c1d1b&amp;color=0,0,0&amp;mp=1&amp;vtp=1&amp;bt=1&amp;bbb=1"/>
          <p:cNvSpPr/>
          <p:nvPr/>
        </p:nvSpPr>
        <p:spPr>
          <a:xfrm>
            <a:off x="722376" y="972000"/>
            <a:ext cx="10753344" cy="22528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心病还须心药医</a:t>
            </a:r>
            <a:r>
              <a:rPr lang="en-US" altLang="zh-CN" sz="2000" b="0" i="0" dirty="0">
                <a:solidFill>
                  <a:srgbClr val="000000"/>
                </a:solidFill>
                <a:latin typeface="微软雅黑" pitchFamily="34" charset="0"/>
                <a:ea typeface="微软雅黑" pitchFamily="34" charset="-122"/>
                <a:cs typeface="微软雅黑" pitchFamily="34" charset="-120"/>
              </a:rPr>
              <a:t>：比喻思想问题还要从思想上解决。</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缩着脖子挨刀</a:t>
            </a:r>
            <a:r>
              <a:rPr lang="en-US" altLang="zh-CN" sz="2000" b="0" i="0" dirty="0">
                <a:solidFill>
                  <a:srgbClr val="000000"/>
                </a:solidFill>
                <a:latin typeface="微软雅黑" pitchFamily="34" charset="0"/>
                <a:ea typeface="微软雅黑" pitchFamily="34" charset="-122"/>
                <a:cs typeface="微软雅黑" pitchFamily="34" charset="-120"/>
              </a:rPr>
              <a:t>：比喻坐等着任人宰割、欺辱。</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多一位菩萨多一炉香</a:t>
            </a:r>
            <a:r>
              <a:rPr lang="en-US" altLang="zh-CN" sz="2000" b="0" i="0" dirty="0">
                <a:solidFill>
                  <a:srgbClr val="000000"/>
                </a:solidFill>
                <a:latin typeface="微软雅黑" pitchFamily="34" charset="0"/>
                <a:ea typeface="微软雅黑" pitchFamily="34" charset="-122"/>
                <a:cs typeface="微软雅黑" pitchFamily="34" charset="-120"/>
              </a:rPr>
              <a:t>：比喻多一个主事的人，多一分麻烦。</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风吹两边倒</a:t>
            </a:r>
            <a:r>
              <a:rPr lang="en-US" altLang="zh-CN" sz="2000" b="0" i="0" dirty="0">
                <a:solidFill>
                  <a:srgbClr val="000000"/>
                </a:solidFill>
                <a:latin typeface="微软雅黑" pitchFamily="34" charset="0"/>
                <a:ea typeface="微软雅黑" pitchFamily="34" charset="-122"/>
                <a:cs typeface="微软雅黑" pitchFamily="34" charset="-120"/>
              </a:rPr>
              <a:t>：比喻人没有主见，摇摆不定。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
        <p:nvSpPr>
          <p:cNvPr id="2" name="QB_6_BD.121_1#af95ff552?sp=1&amp;pid=84d1c1d1b&amp;color=0,0,0&amp;vtp=1&amp;bt=1&amp;bbb=1&amp;h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5.文段末的短歌很快在村里的百姓中流传开来，原因是什么？请从语言表达的角度分析。（6分）</a:t>
            </a:r>
            <a:endParaRPr lang="en-US" altLang="zh-CN" sz="2000" dirty="0"/>
          </a:p>
          <a:p>
            <a:pPr latinLnBrk="1">
              <a:lnSpc>
                <a:spcPts val="37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a:t>
            </a:r>
            <a:endParaRPr lang="en-US" altLang="zh-CN" sz="2000" dirty="0"/>
          </a:p>
        </p:txBody>
      </p:sp>
      <p:sp>
        <p:nvSpPr>
          <p:cNvPr id="3" name="QB_6_AN.122_1#af95ff552.blank?pid=84d1c1d1b&amp;color=0,0,0&amp;vpa=26&amp;vtp=1&amp;bbb=1&amp;hb=1"/>
          <p:cNvSpPr/>
          <p:nvPr/>
        </p:nvSpPr>
        <p:spPr>
          <a:xfrm>
            <a:off x="722376" y="14038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①短歌以短句为主，句式整齐，音韵流畅，朗朗上口，易于记忆。②短歌语言口语化，</a:t>
            </a:r>
            <a:r>
              <a:rPr lang="en-US" altLang="zh-CN" sz="2000" b="1" i="0">
                <a:solidFill>
                  <a:srgbClr val="00B050"/>
                </a:solidFill>
                <a:latin typeface="微软雅黑" pitchFamily="34" charset="0"/>
                <a:ea typeface="微软雅黑" pitchFamily="34" charset="-122"/>
                <a:cs typeface="微软雅黑" pitchFamily="34" charset="-120"/>
              </a:rPr>
              <a:t>用词通俗，符合农民的语言特点</a:t>
            </a:r>
            <a:r>
              <a:rPr lang="en-US" altLang="zh-CN" sz="2000" b="1" i="0" dirty="0">
                <a:solidFill>
                  <a:srgbClr val="00B050"/>
                </a:solidFill>
                <a:latin typeface="微软雅黑" pitchFamily="34" charset="0"/>
                <a:ea typeface="微软雅黑" pitchFamily="34" charset="-122"/>
                <a:cs typeface="微软雅黑" pitchFamily="34" charset="-120"/>
              </a:rPr>
              <a:t>，百姓易懂，便于流传。（每点3分）</a:t>
            </a:r>
            <a:endParaRPr lang="en-US" altLang="zh-CN" sz="2000" dirty="0"/>
          </a:p>
        </p:txBody>
      </p:sp>
      <p:sp>
        <p:nvSpPr>
          <p:cNvPr id="4" name="QB_6_AS.123_1#af95ff552?vop=1&amp;pid=84d1c1d1b&amp;color=0,0,0&amp;vtp=1&amp;bbb=1&amp;hb=1"/>
          <p:cNvSpPr/>
          <p:nvPr/>
        </p:nvSpPr>
        <p:spPr>
          <a:xfrm>
            <a:off x="722376" y="239249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本题考查语言表达简明、鲜明、生动的能力。这首短歌的特点主要表现在两个方面</a:t>
            </a:r>
            <a:r>
              <a:rPr lang="en-US" altLang="zh-CN" sz="2000" b="0" i="0">
                <a:solidFill>
                  <a:srgbClr val="000000"/>
                </a:solidFill>
                <a:latin typeface="微软雅黑" pitchFamily="34" charset="0"/>
                <a:ea typeface="微软雅黑" pitchFamily="34" charset="-122"/>
                <a:cs typeface="微软雅黑" pitchFamily="34" charset="-120"/>
              </a:rPr>
              <a:t>。一是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语言形式方面</a:t>
            </a:r>
            <a:r>
              <a:rPr lang="en-US" altLang="zh-CN" sz="2000" b="0" i="0" dirty="0">
                <a:solidFill>
                  <a:srgbClr val="000000"/>
                </a:solidFill>
                <a:latin typeface="微软雅黑" pitchFamily="34" charset="0"/>
                <a:ea typeface="微软雅黑" pitchFamily="34" charset="-122"/>
                <a:cs typeface="微软雅黑" pitchFamily="34" charset="-120"/>
              </a:rPr>
              <a:t>，它以三字为主，兼有七字，短小精悍，每句末尾的字多押同一个韵</a:t>
            </a:r>
            <a:r>
              <a:rPr lang="en-US" altLang="zh-CN" sz="2000" b="0" i="0">
                <a:solidFill>
                  <a:srgbClr val="000000"/>
                </a:solidFill>
                <a:latin typeface="微软雅黑" pitchFamily="34" charset="0"/>
                <a:ea typeface="微软雅黑" pitchFamily="34" charset="-122"/>
                <a:cs typeface="微软雅黑" pitchFamily="34" charset="-120"/>
              </a:rPr>
              <a:t>，读起来朗朗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上口</a:t>
            </a:r>
            <a:r>
              <a:rPr lang="en-US" altLang="zh-CN" sz="2000" b="0" i="0" dirty="0">
                <a:solidFill>
                  <a:srgbClr val="000000"/>
                </a:solidFill>
                <a:latin typeface="微软雅黑" pitchFamily="34" charset="0"/>
                <a:ea typeface="微软雅黑" pitchFamily="34" charset="-122"/>
                <a:cs typeface="微软雅黑" pitchFamily="34" charset="-120"/>
              </a:rPr>
              <a:t>，便于百姓记忆。二是语体色彩方面，用词通俗，如“耍气派”“坐在庙上不下来</a:t>
            </a:r>
            <a:r>
              <a:rPr lang="en-US" altLang="zh-CN" sz="2000" b="0" i="0">
                <a:solidFill>
                  <a:srgbClr val="000000"/>
                </a:solidFill>
                <a:latin typeface="微软雅黑" pitchFamily="34" charset="0"/>
                <a:ea typeface="微软雅黑" pitchFamily="34" charset="-122"/>
                <a:cs typeface="微软雅黑" pitchFamily="34" charset="-120"/>
              </a:rPr>
              <a:t>”“蹄蹄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爪爪</a:t>
            </a:r>
            <a:r>
              <a:rPr lang="en-US" altLang="zh-CN" sz="2000" b="0" i="0" dirty="0">
                <a:solidFill>
                  <a:srgbClr val="000000"/>
                </a:solidFill>
                <a:latin typeface="微软雅黑" pitchFamily="34" charset="0"/>
                <a:ea typeface="微软雅黑" pitchFamily="34" charset="-122"/>
                <a:cs typeface="微软雅黑" pitchFamily="34" charset="-120"/>
              </a:rPr>
              <a:t>”“派差”“奴才”等，充满口语色彩，百姓容易理解。所以短歌流传很快。</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name="Slide 81&amp;si=81">
    <p:spTree>
      <p:nvGrpSpPr>
        <p:cNvPr id="1" name=""/>
        <p:cNvGrpSpPr/>
        <p:nvPr/>
      </p:nvGrpSpPr>
      <p:grpSpPr>
        <a:xfrm>
          <a:off x="0" y="0"/>
          <a:ext cx="0" cy="0"/>
          <a:chOff x="0" y="0"/>
          <a:chExt cx="0" cy="0"/>
        </a:xfrm>
      </p:grpSpPr>
      <p:pic>
        <p:nvPicPr>
          <p:cNvPr id="2" name="P_4_BD#80d77d402?pid=c51164b31&amp;color=0,0,0&amp;tib=255,255,255&amp;iip=2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3552" y="1026356"/>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80d77d402?pid=c51164b31&amp;color=0,0,0&amp;vtp=1&amp;bt=1&amp;bbb=1"/>
          <p:cNvSpPr/>
          <p:nvPr/>
        </p:nvSpPr>
        <p:spPr>
          <a:xfrm>
            <a:off x="722377" y="972000"/>
            <a:ext cx="10749630" cy="389509"/>
          </a:xfrm>
          <a:prstGeom prst="rect">
            <a:avLst/>
          </a:prstGeom>
          <a:noFill/>
          <a:ln/>
        </p:spPr>
        <p:txBody>
          <a:bodyPr wrap="none" lIns="0" tIns="0" rIns="0" bIns="0" rtlCol="0" anchor="t"/>
          <a:lstStyle/>
          <a:p>
            <a:pPr algn="l" latinLnBrk="1">
              <a:lnSpc>
                <a:spcPts val="34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体裁：</a:t>
            </a:r>
            <a:r>
              <a:rPr lang="en-US" altLang="zh-CN" sz="2000" b="0" i="0">
                <a:solidFill>
                  <a:srgbClr val="000000"/>
                </a:solidFill>
                <a:latin typeface="微软雅黑" pitchFamily="34" charset="0"/>
                <a:ea typeface="微软雅黑" pitchFamily="34" charset="-122"/>
                <a:cs typeface="微软雅黑" pitchFamily="34" charset="-120"/>
              </a:rPr>
              <a:t>小说</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80d77d402?pid=c51164b31&amp;color=0,0,0&amp;tib=255,255,255&amp;iip=2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98733" y="1030928"/>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4_BD#80d77d402?pid=c51164b31&amp;color=0,0,0&amp;tib=255,255,255&amp;iip=2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653061" y="1007941"/>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M_4_BD.124_1#59d96d45e?pid=c51164b31&amp;color=0,0,0&amp;vtp=1&amp;bbb=1&amp;hb=1"/>
          <p:cNvSpPr/>
          <p:nvPr/>
        </p:nvSpPr>
        <p:spPr>
          <a:xfrm>
            <a:off x="722376" y="1412055"/>
            <a:ext cx="10753344" cy="48895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阅读下面的文字，完成6~9题。（16分）</a:t>
            </a:r>
            <a:endParaRPr lang="en-US" altLang="zh-CN" sz="2000" dirty="0"/>
          </a:p>
          <a:p>
            <a:pPr algn="ctr" latinLnBrk="1">
              <a:lnSpc>
                <a:spcPts val="3500"/>
              </a:lnSpc>
            </a:pPr>
            <a:r>
              <a:rPr lang="en-US" altLang="zh-CN" sz="2000" b="1" i="0">
                <a:solidFill>
                  <a:srgbClr val="000000"/>
                </a:solidFill>
                <a:latin typeface="微软雅黑" pitchFamily="34" charset="0"/>
                <a:ea typeface="微软雅黑" pitchFamily="34" charset="-122"/>
                <a:cs typeface="微软雅黑" pitchFamily="34" charset="-120"/>
              </a:rPr>
              <a:t>借</a:t>
            </a:r>
            <a:r>
              <a:rPr lang="en-US" altLang="zh-CN" sz="2000" b="1" i="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条</a:t>
            </a:r>
            <a:endParaRPr lang="en-US" altLang="zh-CN" sz="2000" dirty="0"/>
          </a:p>
          <a:p>
            <a:pPr algn="ct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王愿坚</a:t>
            </a:r>
            <a:endParaRPr lang="en-US" altLang="zh-CN" sz="2000" dirty="0"/>
          </a:p>
          <a:p>
            <a:pPr latinLnBrk="1">
              <a:lnSpc>
                <a:spcPts val="35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1934</a:t>
            </a:r>
            <a:r>
              <a:rPr lang="en-US" altLang="zh-CN" sz="2000" b="0" i="0" dirty="0">
                <a:solidFill>
                  <a:srgbClr val="000000"/>
                </a:solidFill>
                <a:latin typeface="微软雅黑" pitchFamily="34" charset="0"/>
                <a:ea typeface="楷体" pitchFamily="34" charset="-122"/>
                <a:cs typeface="微软雅黑" pitchFamily="34" charset="-120"/>
              </a:rPr>
              <a:t>年的秋天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老根据地的红军参加了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抗日先遣队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北上抗日了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国民党反动派像一群</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黑老鸦一样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来到了根据地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这一来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程元吉和当地的人民又过起了胆汁拌黄连的苦日子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这天晚上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天气更加寒冷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月牙儿斜挂在西天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冷冷地瞅着这个荒芜了的灵田村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小竹寮里只剩下了两个人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一个二十来岁的小伙子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一个四十来岁的中年人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那个年岁大些</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就是程元吉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他怎么能不兴奋呢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过了将近半年的苦日子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今天见到了山上红军游击队的来</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知道了红军游击队坚持斗争的情况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他像蕴蓄闷烟的柴堆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一阵风儿吹来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又冒起红彤彤的</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火苗来了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他把座位往前移了移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几乎是贴在那人的脸上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低声地说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不能留一宿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这世道</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见个亲人不容易啊</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4_1#59d96d45e?pid=c51164b31&amp;color=0,0,0&amp;vtp=1&amp;bbb=1&amp;hb=1">
            <a:extLst>
              <a:ext uri="{FF2B5EF4-FFF2-40B4-BE49-F238E27FC236}">
                <a16:creationId xmlns:a16="http://schemas.microsoft.com/office/drawing/2014/main" id="{4701C425-78F6-173B-DC19-B25E8FA2AC75}"/>
              </a:ext>
            </a:extLst>
          </p:cNvPr>
          <p:cNvSpPr/>
          <p:nvPr/>
        </p:nvSpPr>
        <p:spPr>
          <a:xfrm>
            <a:off x="722376" y="972000"/>
            <a:ext cx="10753344" cy="46101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我马上就得走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还有工作要干哪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那人沉思了一会儿又说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阿叔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实话告诉你</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有一桩紧急的事</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他的话还没说出口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程元吉忙一把逮住那人的肩膀晃了晃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急促地说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范同志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交给我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我豁上身家性命也能干</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范同志笑笑说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这事危险啊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弄不好要牺牲性命呢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原来游击队上山以后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碰到了一堆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堆的困难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吃没粮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住没房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伤了病了没药治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冷了没衣裳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而最困难的是缺乏武器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弹药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近接到情报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敌人打算把一些被捕的同志和革命群众往城里送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游击队决定乘机消灭押队的白匪</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这样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这批火药就急等着用了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山上考虑到程元吉常到城里卖蔬菜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人缘好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地理熟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才决定请</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他来执行这项任务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程元吉静静地听范同志讲完了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想了一想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送到哪儿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什么时候送到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2046105668"/>
      </p:ext>
    </p:extLst>
  </p:cSld>
  <p:clrMapOvr>
    <a:masterClrMapping/>
  </p:clrMapOvr>
  <p:transition>
    <p:fade/>
  </p:transition>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4_1#59d96d45e?pid=c51164b31&amp;color=0,0,0&amp;vtp=1&amp;bbb=1&amp;hb=1">
            <a:extLst>
              <a:ext uri="{FF2B5EF4-FFF2-40B4-BE49-F238E27FC236}">
                <a16:creationId xmlns:a16="http://schemas.microsoft.com/office/drawing/2014/main" id="{35361EBF-178A-5DBC-A22F-8EA2C2913A86}"/>
              </a:ext>
            </a:extLst>
          </p:cNvPr>
          <p:cNvSpPr/>
          <p:nvPr/>
        </p:nvSpPr>
        <p:spPr>
          <a:xfrm>
            <a:off x="722376" y="972000"/>
            <a:ext cx="10753344" cy="50673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明天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最迟后天晚上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一定要送到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我们在城南十八樊家东南角的山神庙里等你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范同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志说了联络地点和暗号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就趁着夜黑走了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第二天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程元吉起了个黑早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拾掇了一担青菜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一溜小跑赶进了城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他把青菜胡乱要个低价</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卖了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按照范同志说的路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赶到了一家小饭馆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选了个座位坐下来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喊了声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来碗馄饨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多加点胡椒</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这句暗号刚说完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只听得里屋叮叮当当一阵响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两个保安团的兵拥拥扯扯地押出一个人来</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其中有一个兵手里还抱着两个大报纸包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顺着纸包的裂缝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一缕黑药轻轻地撒出来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那人被反捆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着两手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脸上嘴上流着鲜血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嘴角紧闭着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他走过程元吉身边时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平静地说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买卖遭了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好在屋里有面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你要吃啥只好自己弄了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程元吉挑着箩筐在大街上茫无目的地走着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心像刀绞着似的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又痛楚又惶乱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很明显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接头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的人被捕了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要搞的火药落到了敌人手里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游击队得不到这批军火的供应了</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a:p>
            <a:pPr latinLnBrk="1">
              <a:lnSpc>
                <a:spcPct val="150000"/>
              </a:lnSpc>
            </a:pPr>
            <a:endParaRPr lang="en-US" altLang="zh-CN" sz="2000" dirty="0"/>
          </a:p>
        </p:txBody>
      </p:sp>
    </p:spTree>
    <p:extLst>
      <p:ext uri="{BB962C8B-B14F-4D97-AF65-F5344CB8AC3E}">
        <p14:creationId xmlns:p14="http://schemas.microsoft.com/office/powerpoint/2010/main" val="1557326409"/>
      </p:ext>
    </p:extLst>
  </p:cSld>
  <p:clrMapOvr>
    <a:masterClrMapping/>
  </p:clrMapOvr>
  <p:transition>
    <p:fade/>
  </p:transition>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4_1#59d96d45e?pid=c51164b31&amp;color=0,0,0&amp;vtp=1&amp;bbb=1&amp;hb=1">
            <a:extLst>
              <a:ext uri="{FF2B5EF4-FFF2-40B4-BE49-F238E27FC236}">
                <a16:creationId xmlns:a16="http://schemas.microsoft.com/office/drawing/2014/main" id="{FDC23881-460D-D316-7A69-E333457C7152}"/>
              </a:ext>
            </a:extLst>
          </p:cNvPr>
          <p:cNvSpPr/>
          <p:nvPr/>
        </p:nvSpPr>
        <p:spPr>
          <a:xfrm>
            <a:off x="722376" y="972000"/>
            <a:ext cx="10753344" cy="46228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程元吉仔细揣想了接头同志最后的话以后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不由得两手一拍叫出声来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他又把这意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思重新想了一遍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屋里有面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就是说城里还能买得到黑药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剩下的就要自己想办法了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这办法</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就是自己设法弄钱来买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他连忙起身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在城里转了一圈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跑了几家猎具店和爆竹店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大致打听了一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下价钱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就动身回家了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一进家门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老婆望着他那急慌慌的神色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担心地问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出了什么事啦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他走到老婆跟前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放软了口气说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兰子妈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跟你商量个事</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我想把咱那块地卖掉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卖地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老婆很少听到丈夫用这样柔和的口气说话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猛一听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不觉有点奇怪</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要卖掉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程元吉说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不瞒你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我用钱给山上置办东西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咱们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卖了地再租点地种</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我多打几个长工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你多做点针线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还能过得去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可山上</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这是人命关天的大事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咱拍拍胸膛摸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摸心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不能不管哪</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777067091"/>
      </p:ext>
    </p:extLst>
  </p:cSld>
  <p:clrMapOvr>
    <a:masterClrMapping/>
  </p:clrMapOvr>
  <p:transition>
    <p:fade/>
  </p:transition>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4_1#59d96d45e?pid=c51164b31&amp;color=0,0,0&amp;vtp=1&amp;bbb=1&amp;hb=1">
            <a:extLst>
              <a:ext uri="{FF2B5EF4-FFF2-40B4-BE49-F238E27FC236}">
                <a16:creationId xmlns:a16="http://schemas.microsoft.com/office/drawing/2014/main" id="{D3733F64-E544-A9D4-3A18-1495E276F374}"/>
              </a:ext>
            </a:extLst>
          </p:cNvPr>
          <p:cNvSpPr/>
          <p:nvPr/>
        </p:nvSpPr>
        <p:spPr>
          <a:xfrm>
            <a:off x="722376" y="972000"/>
            <a:ext cx="10753344" cy="50673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老婆没有说什么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她懂得丈夫的心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她不声不响地拉过箱子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找出那张地契来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交给丈夫</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却不禁流下泪来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她心痛自己这点唯一的家产呀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其实程元吉也不是没有想到这一层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但是</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这点地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甚至这全家人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比起解救受难同志的事来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显得太微小了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经过一晚上的奔走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地契又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落到了萧家地主的手里</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第二天一早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他带上卖地钱又进了城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在购买这些东西的时候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少不了又费了些劲</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对这家店说要打猎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对那家店说要做爆竹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好容易凑集了十来斤黑药和一些黄药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剩下几个钱</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又买了一点儿医药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傍晚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他找个僻静地方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把这些东西装到粪桶里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上面隔着油纸盖上层干粪</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他的身份掩护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了他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他混过城门岗的盘查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出了城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一气就赶到了指定的地点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小小的破山神庙里挤满了人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队长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政委焦急地在庙门外走来走去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大家一见程元吉来了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连忙迎上去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政委接过药包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高兴地拍着程元吉的肩膀说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真得谢谢你呀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3720107591"/>
      </p:ext>
    </p:extLst>
  </p:cSld>
  <p:clrMapOvr>
    <a:masterClrMapping/>
  </p:clrMapOvr>
  <p:transition>
    <p:fade/>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24_1#59d96d45e?pid=c51164b31&amp;color=0,0,0&amp;vtp=1&amp;bbb=1&amp;hb=1">
            <a:extLst>
              <a:ext uri="{FF2B5EF4-FFF2-40B4-BE49-F238E27FC236}">
                <a16:creationId xmlns:a16="http://schemas.microsoft.com/office/drawing/2014/main" id="{56E9FFB2-F19D-8244-B766-9BEE73AB7942}"/>
              </a:ext>
            </a:extLst>
          </p:cNvPr>
          <p:cNvSpPr/>
          <p:nvPr/>
        </p:nvSpPr>
        <p:spPr>
          <a:xfrm>
            <a:off x="722376" y="972000"/>
            <a:ext cx="10753344" cy="50345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算啦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自己人嘛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说这干啥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他本想把自己做的事瞒过去的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但想起了接头站遭到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破坏的事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只是那个接头的地方再也别去人了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接着就把事情的经过谈了谈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队长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政委和同志们都静静地听着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听完了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政委紧紧地抓住程元吉的手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激动地说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老乡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你这样爱护自己的军队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我们也永远忘不了你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只是</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政委搜索了一下衣袋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为难地说</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只是我们一时没法报答你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这样办吧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他摸出钢笔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在笔记本上撕下一张纸头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借着电筒的亮</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写下了几个字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今借到灵田村程元吉老乡火药十六斤</a:t>
            </a:r>
            <a:r>
              <a:rPr lang="en-US" altLang="zh-CN" sz="2000" b="0" i="0" dirty="0">
                <a:solidFill>
                  <a:srgbClr val="000000"/>
                </a:solidFill>
                <a:latin typeface="微软雅黑" pitchFamily="34" charset="0"/>
                <a:ea typeface="微软雅黑" pitchFamily="34" charset="-122"/>
                <a:cs typeface="微软雅黑" pitchFamily="34" charset="-120"/>
              </a:rPr>
              <a:t>，药品一部。</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中国工农红军游击支队支队长</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柳笙</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政委</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吴功强</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一九三四年十二月十八日</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2207814761"/>
      </p:ext>
    </p:extLst>
  </p:cSld>
  <p:clrMapOvr>
    <a:masterClrMapping/>
  </p:clrMapOvr>
  <p:transition>
    <p:fade/>
  </p:transition>
</p:sld>
</file>

<file path=ppt/slides/slide109.xml><?xml version="1.0" encoding="utf-8"?>
<p:sld xmlns:a="http://schemas.openxmlformats.org/drawingml/2006/main" xmlns:r="http://schemas.openxmlformats.org/officeDocument/2006/relationships" xmlns:p="http://schemas.openxmlformats.org/presentationml/2006/main">
  <p:cSld name="Slide 82&amp;si=82">
    <p:spTree>
      <p:nvGrpSpPr>
        <p:cNvPr id="1" name=""/>
        <p:cNvGrpSpPr/>
        <p:nvPr/>
      </p:nvGrpSpPr>
      <p:grpSpPr>
        <a:xfrm>
          <a:off x="0" y="0"/>
          <a:ext cx="0" cy="0"/>
          <a:chOff x="0" y="0"/>
          <a:chExt cx="0" cy="0"/>
        </a:xfrm>
      </p:grpSpPr>
      <p:sp>
        <p:nvSpPr>
          <p:cNvPr id="2" name="QC_5_BD.125_1#371a227b4?pid=59d96d45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6.下列对文本相关内容的理解，正确的一项是（3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26_1#371a227b4.bracket?pid=59d96d45e&amp;color=0,0,0&amp;vpa=27&amp;vtp=1"/>
          <p:cNvSpPr/>
          <p:nvPr/>
        </p:nvSpPr>
        <p:spPr>
          <a:xfrm>
            <a:off x="6870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25_2#371a227b4.choices?pid=59d96d45e&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A.与范同志亲切交谈并想让他“留一宿”，是因为程元吉近半年都没有见到自己的亲人</a:t>
            </a:r>
            <a:r>
              <a:rPr lang="en-US" altLang="zh-CN" sz="2000" b="0" i="0">
                <a:solidFill>
                  <a:srgbClr val="000000"/>
                </a:solidFill>
                <a:latin typeface="微软雅黑" pitchFamily="34" charset="0"/>
                <a:ea typeface="微软雅黑" pitchFamily="34" charset="-122"/>
                <a:cs typeface="微软雅黑" pitchFamily="34" charset="-120"/>
              </a:rPr>
              <a:t>，表现出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他对游击队回归的盼望之情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.游击队在山上碰到了衣食住用等各方面物资短缺的困难，既体现了革命斗争的艰难</a:t>
            </a:r>
            <a:r>
              <a:rPr lang="en-US" altLang="zh-CN" sz="2000" b="0" i="0">
                <a:solidFill>
                  <a:srgbClr val="000000"/>
                </a:solidFill>
                <a:latin typeface="微软雅黑" pitchFamily="34" charset="0"/>
                <a:ea typeface="微软雅黑" pitchFamily="34" charset="-122"/>
                <a:cs typeface="微软雅黑" pitchFamily="34" charset="-120"/>
              </a:rPr>
              <a:t>，又暗示出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国民党反动派的凶残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.程元吉走出饭馆时心如刀绞，一是因为接头人被捕而火药被缴</a:t>
            </a:r>
            <a:r>
              <a:rPr lang="en-US" altLang="zh-CN" sz="2000" b="0" i="0">
                <a:solidFill>
                  <a:srgbClr val="000000"/>
                </a:solidFill>
                <a:latin typeface="微软雅黑" pitchFamily="34" charset="0"/>
                <a:ea typeface="微软雅黑" pitchFamily="34" charset="-122"/>
                <a:cs typeface="微软雅黑" pitchFamily="34" charset="-120"/>
              </a:rPr>
              <a:t>，二是担心由于任务失败而导致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革命队伍对自己失望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.作为一名普通村民，程元吉为了革命而毁家纾难的行为感动了同志们</a:t>
            </a:r>
            <a:r>
              <a:rPr lang="en-US" altLang="zh-CN" sz="2000" b="0" i="0">
                <a:solidFill>
                  <a:srgbClr val="000000"/>
                </a:solidFill>
                <a:latin typeface="微软雅黑" pitchFamily="34" charset="0"/>
                <a:ea typeface="微软雅黑" pitchFamily="34" charset="-122"/>
                <a:cs typeface="微软雅黑" pitchFamily="34" charset="-120"/>
              </a:rPr>
              <a:t>，也让柳队长和吴政委因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无以为报而羞愧不已</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pic>
        <p:nvPicPr>
          <p:cNvPr id="2" name="P_4_BD#762ebc236?pid=923cf34af&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3552" y="1038802"/>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762ebc236?pid=923cf34af&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体裁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散文</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难</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762ebc236?pid=923cf34af&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42573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4_BD#762ebc236?pid=923cf34af&amp;color=0,0,0&amp;tib=255,255,255&amp;iip=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90706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M_4_BD.16_1#77980bb5a?pid=923cf34af&amp;color=0,0,0&amp;vtp=1&amp;bbb=1&amp;hb=1"/>
          <p:cNvSpPr/>
          <p:nvPr/>
        </p:nvSpPr>
        <p:spPr>
          <a:xfrm>
            <a:off x="722376" y="1436693"/>
            <a:ext cx="10753344" cy="4610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[河北邢台一中2025期末]</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阅读下面的文字，完成6~9题。（18分）</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悼刘和珍杨德群女士</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林语堂</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今日是星期日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稍得闲暇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很想拿起笔来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写我这三天内心里的沉痛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但不知从何说起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为三天以来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每日总是昏头昏脑的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表面上奔走办公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少有静默之暇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思索一下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但是暗地里已</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觉得是我有生以来最哀恸的一种经验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或者一部分是因为我觉得刘杨二女士之死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是在我们最痛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恨之敌人手下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是代表我们死的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一部分是因为我暗中已感觉亡国之隐痛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女士为亡国遭难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秋瑾以来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这回算是第一次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而一部分是因为自我到女师大教书及办事以来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刘女士是我最熟识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而最佩服嘉许的学生之一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杨女士虽比较不深知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也记得见过几回面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合此种种理由使我觉得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二女士之死不尽像单纯的本校的损失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而像是个人的损失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110.xml><?xml version="1.0" encoding="utf-8"?>
<p:sld xmlns:a="http://schemas.openxmlformats.org/drawingml/2006/main" xmlns:r="http://schemas.openxmlformats.org/officeDocument/2006/relationships" xmlns:p="http://schemas.openxmlformats.org/presentationml/2006/main">
  <p:cSld name="Slide 83&amp;si=83">
    <p:spTree>
      <p:nvGrpSpPr>
        <p:cNvPr id="1" name=""/>
        <p:cNvGrpSpPr/>
        <p:nvPr/>
      </p:nvGrpSpPr>
      <p:grpSpPr>
        <a:xfrm>
          <a:off x="0" y="0"/>
          <a:ext cx="0" cy="0"/>
          <a:chOff x="0" y="0"/>
          <a:chExt cx="0" cy="0"/>
        </a:xfrm>
      </p:grpSpPr>
      <p:sp>
        <p:nvSpPr>
          <p:cNvPr id="2" name="QC_5_AS.127_1#371a227b4?vop=1&amp;pid=59d96d45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本题考查分析文章内容的能力。A项，“近半年都没有见到自己的亲人”错误</a:t>
            </a:r>
            <a:r>
              <a:rPr lang="en-US" altLang="zh-CN" sz="2000" b="0" i="0">
                <a:solidFill>
                  <a:srgbClr val="000000"/>
                </a:solidFill>
                <a:latin typeface="微软雅黑" pitchFamily="34" charset="0"/>
                <a:ea typeface="微软雅黑" pitchFamily="34" charset="-122"/>
                <a:cs typeface="微软雅黑" pitchFamily="34" charset="-120"/>
              </a:rPr>
              <a:t>，文中程元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吉口中的</a:t>
            </a:r>
            <a:r>
              <a:rPr lang="en-US" altLang="zh-CN" sz="2000" b="0" i="0" dirty="0">
                <a:solidFill>
                  <a:srgbClr val="000000"/>
                </a:solidFill>
                <a:latin typeface="微软雅黑" pitchFamily="34" charset="0"/>
                <a:ea typeface="微软雅黑" pitchFamily="34" charset="-122"/>
                <a:cs typeface="微软雅黑" pitchFamily="34" charset="-120"/>
              </a:rPr>
              <a:t>“亲人”是指游击队中的人，而非他真正的亲人；“盼望之情”错误</a:t>
            </a:r>
            <a:r>
              <a:rPr lang="en-US" altLang="zh-CN" sz="2000" b="0" i="0">
                <a:solidFill>
                  <a:srgbClr val="000000"/>
                </a:solidFill>
                <a:latin typeface="微软雅黑" pitchFamily="34" charset="0"/>
                <a:ea typeface="微软雅黑" pitchFamily="34" charset="-122"/>
                <a:cs typeface="微软雅黑" pitchFamily="34" charset="-120"/>
              </a:rPr>
              <a:t>，得知游击队在坚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持斗争</a:t>
            </a:r>
            <a:r>
              <a:rPr lang="en-US" altLang="zh-CN" sz="2000" b="0" i="0" dirty="0">
                <a:solidFill>
                  <a:srgbClr val="000000"/>
                </a:solidFill>
                <a:latin typeface="微软雅黑" pitchFamily="34" charset="0"/>
                <a:ea typeface="微软雅黑" pitchFamily="34" charset="-122"/>
                <a:cs typeface="微软雅黑" pitchFamily="34" charset="-120"/>
              </a:rPr>
              <a:t>，程元吉有的是欣喜和感激之情。C项，“导致革命队伍对自己失望”错误</a:t>
            </a:r>
            <a:r>
              <a:rPr lang="en-US" altLang="zh-CN" sz="2000" b="0" i="0">
                <a:solidFill>
                  <a:srgbClr val="000000"/>
                </a:solidFill>
                <a:latin typeface="微软雅黑" pitchFamily="34" charset="0"/>
                <a:ea typeface="微软雅黑" pitchFamily="34" charset="-122"/>
                <a:cs typeface="微软雅黑" pitchFamily="34" charset="-120"/>
              </a:rPr>
              <a:t>，是担心由于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任务失败而导致更多的同志和革命群众不能被解救</a:t>
            </a:r>
            <a:r>
              <a:rPr lang="en-US" altLang="zh-CN" sz="2000" b="0" i="0" dirty="0">
                <a:solidFill>
                  <a:srgbClr val="000000"/>
                </a:solidFill>
                <a:latin typeface="微软雅黑" pitchFamily="34" charset="0"/>
                <a:ea typeface="微软雅黑" pitchFamily="34" charset="-122"/>
                <a:cs typeface="微软雅黑" pitchFamily="34" charset="-120"/>
              </a:rPr>
              <a:t>。D项，“羞愧不已”错误</a:t>
            </a:r>
            <a:r>
              <a:rPr lang="en-US" altLang="zh-CN" sz="2000" b="0" i="0">
                <a:solidFill>
                  <a:srgbClr val="000000"/>
                </a:solidFill>
                <a:latin typeface="微软雅黑" pitchFamily="34" charset="0"/>
                <a:ea typeface="微软雅黑" pitchFamily="34" charset="-122"/>
                <a:cs typeface="微软雅黑" pitchFamily="34" charset="-120"/>
              </a:rPr>
              <a:t>，队长和政委既感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动于程元吉作出的牺牲</a:t>
            </a:r>
            <a:r>
              <a:rPr lang="en-US" altLang="zh-CN" sz="2000" b="0" i="0" dirty="0">
                <a:solidFill>
                  <a:srgbClr val="000000"/>
                </a:solidFill>
                <a:latin typeface="微软雅黑" pitchFamily="34" charset="0"/>
                <a:ea typeface="微软雅黑" pitchFamily="34" charset="-122"/>
                <a:cs typeface="微软雅黑" pitchFamily="34" charset="-120"/>
              </a:rPr>
              <a:t>，又因为革命队伍目前无以为报而为难，并无“羞愧”之情。故选B。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1.xml><?xml version="1.0" encoding="utf-8"?>
<p:sld xmlns:a="http://schemas.openxmlformats.org/drawingml/2006/main" xmlns:r="http://schemas.openxmlformats.org/officeDocument/2006/relationships" xmlns:p="http://schemas.openxmlformats.org/presentationml/2006/main">
  <p:cSld name="Slide 84&amp;si=84">
    <p:spTree>
      <p:nvGrpSpPr>
        <p:cNvPr id="1" name=""/>
        <p:cNvGrpSpPr/>
        <p:nvPr/>
      </p:nvGrpSpPr>
      <p:grpSpPr>
        <a:xfrm>
          <a:off x="0" y="0"/>
          <a:ext cx="0" cy="0"/>
          <a:chOff x="0" y="0"/>
          <a:chExt cx="0" cy="0"/>
        </a:xfrm>
      </p:grpSpPr>
      <p:sp>
        <p:nvSpPr>
          <p:cNvPr id="2" name="QC_5_BD.128_1#a6d9a8c51?pid=59d96d45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7.下列对文本艺术特点的分析鉴赏，不正确的一项是（3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29_1#a6d9a8c51.bracket?pid=59d96d45e&amp;color=0,0,0&amp;vpa=28&amp;vtp=1"/>
          <p:cNvSpPr/>
          <p:nvPr/>
        </p:nvSpPr>
        <p:spPr>
          <a:xfrm>
            <a:off x="7620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28_2#a6d9a8c51.choices?pid=59d96d45e&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A.月牙儿“冷冷地瞅着这个荒芜了的灵田村”，这句话将月亮拟人化，写出了环境的荒凉</a:t>
            </a:r>
            <a:r>
              <a:rPr lang="en-US" altLang="zh-CN" sz="2000" b="0" i="0">
                <a:solidFill>
                  <a:srgbClr val="000000"/>
                </a:solidFill>
                <a:latin typeface="微软雅黑" pitchFamily="34" charset="0"/>
                <a:ea typeface="微软雅黑" pitchFamily="34" charset="-122"/>
                <a:cs typeface="微软雅黑" pitchFamily="34" charset="-120"/>
              </a:rPr>
              <a:t>，暗示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了村民们在敌人控制下的凄苦心情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.“我豁上身家性命也能干”别有意味，既照应前文“冒起红彤彤的火苗来了</a:t>
            </a:r>
            <a:r>
              <a:rPr lang="en-US" altLang="zh-CN" sz="2000" b="0" i="0">
                <a:solidFill>
                  <a:srgbClr val="000000"/>
                </a:solidFill>
                <a:latin typeface="微软雅黑" pitchFamily="34" charset="0"/>
                <a:ea typeface="微软雅黑" pitchFamily="34" charset="-122"/>
                <a:cs typeface="微软雅黑" pitchFamily="34" charset="-120"/>
              </a:rPr>
              <a:t>”，又为后面程元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吉卖地来帮助红军的情节作铺垫</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.小说细节描写传神到位，如“反捆着两手”“流着鲜血”“嘴角紧闭着</a:t>
            </a:r>
            <a:r>
              <a:rPr lang="en-US" altLang="zh-CN" sz="2000" b="0" i="0">
                <a:solidFill>
                  <a:srgbClr val="000000"/>
                </a:solidFill>
                <a:latin typeface="微软雅黑" pitchFamily="34" charset="0"/>
                <a:ea typeface="微软雅黑" pitchFamily="34" charset="-122"/>
                <a:cs typeface="微软雅黑" pitchFamily="34" charset="-120"/>
              </a:rPr>
              <a:t>”，寥寥几笔就勾勒出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接头人虽惨遭严刑但宁死不屈的形象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.程元吉本想隐瞒自己的巨大付出，但考虑到接头站已不安全的情况而选择和盘托出</a:t>
            </a:r>
            <a:r>
              <a:rPr lang="en-US" altLang="zh-CN" sz="2000" b="0" i="0">
                <a:solidFill>
                  <a:srgbClr val="000000"/>
                </a:solidFill>
                <a:latin typeface="微软雅黑" pitchFamily="34" charset="0"/>
                <a:ea typeface="微软雅黑" pitchFamily="34" charset="-122"/>
                <a:cs typeface="微软雅黑" pitchFamily="34" charset="-120"/>
              </a:rPr>
              <a:t>，情节逻辑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自洽</a:t>
            </a:r>
            <a:r>
              <a:rPr lang="en-US" altLang="zh-CN" sz="2000" b="0" i="0" dirty="0">
                <a:solidFill>
                  <a:srgbClr val="000000"/>
                </a:solidFill>
                <a:latin typeface="微软雅黑" pitchFamily="34" charset="0"/>
                <a:ea typeface="微软雅黑" pitchFamily="34" charset="-122"/>
                <a:cs typeface="微软雅黑" pitchFamily="34" charset="-120"/>
              </a:rPr>
              <a:t>，体现出人物心理的矛盾复杂。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2.xml><?xml version="1.0" encoding="utf-8"?>
<p:sld xmlns:a="http://schemas.openxmlformats.org/drawingml/2006/main" xmlns:r="http://schemas.openxmlformats.org/officeDocument/2006/relationships" xmlns:p="http://schemas.openxmlformats.org/presentationml/2006/main">
  <p:cSld name="Slide 85&amp;si=85">
    <p:spTree>
      <p:nvGrpSpPr>
        <p:cNvPr id="1" name=""/>
        <p:cNvGrpSpPr/>
        <p:nvPr/>
      </p:nvGrpSpPr>
      <p:grpSpPr>
        <a:xfrm>
          <a:off x="0" y="0"/>
          <a:ext cx="0" cy="0"/>
          <a:chOff x="0" y="0"/>
          <a:chExt cx="0" cy="0"/>
        </a:xfrm>
      </p:grpSpPr>
      <p:sp>
        <p:nvSpPr>
          <p:cNvPr id="2" name="QC_5_AS.130_1#a6d9a8c51?vop=1&amp;pid=59d96d45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本题考查分析作品的体裁特征和表现手法的能力。D项，“</a:t>
            </a:r>
            <a:r>
              <a:rPr lang="en-US" altLang="zh-CN" sz="2000" b="0" i="0">
                <a:solidFill>
                  <a:srgbClr val="000000"/>
                </a:solidFill>
                <a:latin typeface="微软雅黑" pitchFamily="34" charset="0"/>
                <a:ea typeface="微软雅黑" pitchFamily="34" charset="-122"/>
                <a:cs typeface="微软雅黑" pitchFamily="34" charset="-120"/>
              </a:rPr>
              <a:t>体现出人物心理的矛盾复杂”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。这既体现出程元吉无私付出而不求回报的高尚品行，又反映了他心思缜密</a:t>
            </a:r>
            <a:r>
              <a:rPr lang="en-US" altLang="zh-CN" sz="2000" b="0" i="0">
                <a:solidFill>
                  <a:srgbClr val="000000"/>
                </a:solidFill>
                <a:latin typeface="微软雅黑" pitchFamily="34" charset="0"/>
                <a:ea typeface="微软雅黑" pitchFamily="34" charset="-122"/>
                <a:cs typeface="微软雅黑" pitchFamily="34" charset="-120"/>
              </a:rPr>
              <a:t>、做事负责的特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点</a:t>
            </a:r>
            <a:r>
              <a:rPr lang="en-US" altLang="zh-CN" sz="2000" b="0" i="0" dirty="0">
                <a:solidFill>
                  <a:srgbClr val="000000"/>
                </a:solidFill>
                <a:latin typeface="微软雅黑" pitchFamily="34" charset="0"/>
                <a:ea typeface="微软雅黑" pitchFamily="34" charset="-122"/>
                <a:cs typeface="微软雅黑" pitchFamily="34" charset="-120"/>
              </a:rPr>
              <a:t>，展现出人物形象的丰满而非心理的矛盾复杂。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3.xml><?xml version="1.0" encoding="utf-8"?>
<p:sld xmlns:a="http://schemas.openxmlformats.org/drawingml/2006/main" xmlns:r="http://schemas.openxmlformats.org/officeDocument/2006/relationships" xmlns:p="http://schemas.openxmlformats.org/presentationml/2006/main">
  <p:cSld name="Slide 86&amp;si=86">
    <p:spTree>
      <p:nvGrpSpPr>
        <p:cNvPr id="1" name=""/>
        <p:cNvGrpSpPr/>
        <p:nvPr/>
      </p:nvGrpSpPr>
      <p:grpSpPr>
        <a:xfrm>
          <a:off x="0" y="0"/>
          <a:ext cx="0" cy="0"/>
          <a:chOff x="0" y="0"/>
          <a:chExt cx="0" cy="0"/>
        </a:xfrm>
      </p:grpSpPr>
      <p:sp>
        <p:nvSpPr>
          <p:cNvPr id="2" name="QB_5_BD.174_1#bf316562f?sp=1&amp;pid=59d96d45e&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8.省略号可以表示说话人语意未尽、欲言又止，请从文中找出两处这样的用法</a:t>
            </a:r>
            <a:r>
              <a:rPr lang="en-US" altLang="zh-CN" sz="2000" b="0" i="0">
                <a:solidFill>
                  <a:srgbClr val="000000"/>
                </a:solidFill>
                <a:latin typeface="微软雅黑" pitchFamily="34" charset="0"/>
                <a:ea typeface="微软雅黑" pitchFamily="34" charset="-122"/>
                <a:cs typeface="微软雅黑" pitchFamily="34" charset="-120"/>
              </a:rPr>
              <a:t>，并分析说话人的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未尽之意</a:t>
            </a:r>
            <a:r>
              <a:rPr lang="en-US" altLang="zh-CN" sz="2000" b="0" i="0" dirty="0">
                <a:solidFill>
                  <a:srgbClr val="000000"/>
                </a:solidFill>
                <a:latin typeface="微软雅黑" pitchFamily="34" charset="0"/>
                <a:ea typeface="微软雅黑" pitchFamily="34" charset="-122"/>
                <a:cs typeface="微软雅黑" pitchFamily="34" charset="-120"/>
              </a:rPr>
              <a:t>。（4分）</a:t>
            </a:r>
            <a:endParaRPr lang="en-US" altLang="zh-CN" sz="2000" dirty="0"/>
          </a:p>
        </p:txBody>
      </p:sp>
      <p:sp>
        <p:nvSpPr>
          <p:cNvPr id="3" name="QB_5_BD.174_2#bf316562f?sp=1&amp;pid=59d96d45e&amp;color=0,0,0&amp;vtp=1&amp;bbb=1&amp;hb=1&amp;hltap=1"/>
          <p:cNvSpPr/>
          <p:nvPr/>
        </p:nvSpPr>
        <p:spPr>
          <a:xfrm>
            <a:off x="722376" y="1882844"/>
            <a:ext cx="10753344" cy="26622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175_1#bf316562f?sp=1&amp;pid=59d96d45e&amp;color=0,0,0&amp;vtp=1&amp;bbb=1&amp;hb=1&amp;hla=1">
            <a:extLst>
              <a:ext uri="{FF2B5EF4-FFF2-40B4-BE49-F238E27FC236}">
                <a16:creationId xmlns:a16="http://schemas.microsoft.com/office/drawing/2014/main" id="{31A4C1A3-6CA9-3C75-AD6B-BBDC96FE906C}"/>
              </a:ext>
            </a:extLst>
          </p:cNvPr>
          <p:cNvSpPr/>
          <p:nvPr/>
        </p:nvSpPr>
        <p:spPr>
          <a:xfrm>
            <a:off x="722376" y="1857444"/>
            <a:ext cx="10753344" cy="2621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示例】①“有一桩紧急的事</a:t>
            </a:r>
            <a:r>
              <a:rPr lang="en-US" altLang="zh-CN" sz="2000" b="1" i="0" dirty="0">
                <a:solidFill>
                  <a:srgbClr val="00B050"/>
                </a:solidFill>
                <a:latin typeface="SimSun" panose="02010600030101010101" pitchFamily="2" charset="-122"/>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”，游击队想请程元吉执行运输火药的任务，</a:t>
            </a:r>
            <a:r>
              <a:rPr lang="en-US" altLang="zh-CN" sz="2000" b="1" i="0">
                <a:solidFill>
                  <a:srgbClr val="00B050"/>
                </a:solidFill>
                <a:latin typeface="微软雅黑" pitchFamily="34" charset="0"/>
                <a:ea typeface="微软雅黑" pitchFamily="34" charset="-122"/>
                <a:cs typeface="微软雅黑" pitchFamily="34" charset="-120"/>
              </a:rPr>
              <a:t>但是任务危险，</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范同志既害怕程元吉会拒绝</a:t>
            </a:r>
            <a:r>
              <a:rPr lang="en-US" altLang="zh-CN" sz="2000" b="1" i="0" dirty="0">
                <a:solidFill>
                  <a:srgbClr val="00B050"/>
                </a:solidFill>
                <a:latin typeface="微软雅黑" pitchFamily="34" charset="0"/>
                <a:ea typeface="微软雅黑" pitchFamily="34" charset="-122"/>
                <a:cs typeface="微软雅黑" pitchFamily="34" charset="-120"/>
              </a:rPr>
              <a:t>，又对是否要让老乡去冒生命危险感到犹豫，所以欲言又止。②</a:t>
            </a:r>
            <a:r>
              <a:rPr lang="en-US" altLang="zh-CN" sz="2000" b="1" i="0">
                <a:solidFill>
                  <a:srgbClr val="00B050"/>
                </a:solidFill>
                <a:latin typeface="微软雅黑" pitchFamily="34" charset="0"/>
                <a:ea typeface="微软雅黑" pitchFamily="34" charset="-122"/>
                <a:cs typeface="微软雅黑" pitchFamily="34" charset="-120"/>
              </a:rPr>
              <a:t>“跟</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你商量个事</a:t>
            </a:r>
            <a:r>
              <a:rPr lang="en-US" altLang="zh-CN" sz="2000" b="1" i="0" dirty="0">
                <a:solidFill>
                  <a:srgbClr val="00B050"/>
                </a:solidFill>
                <a:latin typeface="SimSun" panose="02010600030101010101" pitchFamily="2" charset="-122"/>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”，程元吉想把自己家里的地卖掉，但那是他和妻子唯一的家产</a:t>
            </a:r>
            <a:r>
              <a:rPr lang="en-US" altLang="zh-CN" sz="2000" b="1" i="0">
                <a:solidFill>
                  <a:srgbClr val="00B050"/>
                </a:solidFill>
                <a:latin typeface="微软雅黑" pitchFamily="34" charset="0"/>
                <a:ea typeface="微软雅黑" pitchFamily="34" charset="-122"/>
                <a:cs typeface="微软雅黑" pitchFamily="34" charset="-120"/>
              </a:rPr>
              <a:t>，他不想让妻子</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伤心</a:t>
            </a:r>
            <a:r>
              <a:rPr lang="en-US" altLang="zh-CN" sz="2000" b="1" i="0" dirty="0">
                <a:solidFill>
                  <a:srgbClr val="00B050"/>
                </a:solidFill>
                <a:latin typeface="微软雅黑" pitchFamily="34" charset="0"/>
                <a:ea typeface="微软雅黑" pitchFamily="34" charset="-122"/>
                <a:cs typeface="微软雅黑" pitchFamily="34" charset="-120"/>
              </a:rPr>
              <a:t>，但又不能不管游击队的困境，所以内心非常犹豫。③“只是</a:t>
            </a:r>
            <a:r>
              <a:rPr lang="en-US" altLang="zh-CN" sz="2000" b="1" i="0">
                <a:solidFill>
                  <a:srgbClr val="00B050"/>
                </a:solidFill>
                <a:latin typeface="SimSun" panose="02010600030101010101" pitchFamily="2" charset="-122"/>
                <a:ea typeface="微软雅黑" pitchFamily="34" charset="-122"/>
                <a:cs typeface="微软雅黑" pitchFamily="34" charset="-120"/>
              </a:rPr>
              <a:t>……</a:t>
            </a:r>
            <a:r>
              <a:rPr lang="en-US" altLang="zh-CN" sz="2000" b="1" i="0">
                <a:solidFill>
                  <a:srgbClr val="00B050"/>
                </a:solidFill>
                <a:latin typeface="微软雅黑" pitchFamily="34" charset="0"/>
                <a:ea typeface="微软雅黑" pitchFamily="34" charset="-122"/>
                <a:cs typeface="微软雅黑" pitchFamily="34" charset="-120"/>
              </a:rPr>
              <a:t>”，政委感激程元吉对游</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击队的无私奉献</a:t>
            </a:r>
            <a:r>
              <a:rPr lang="en-US" altLang="zh-CN" sz="2000" b="1" i="0" dirty="0">
                <a:solidFill>
                  <a:srgbClr val="00B050"/>
                </a:solidFill>
                <a:latin typeface="微软雅黑" pitchFamily="34" charset="0"/>
                <a:ea typeface="微软雅黑" pitchFamily="34" charset="-122"/>
                <a:cs typeface="微软雅黑" pitchFamily="34" charset="-120"/>
              </a:rPr>
              <a:t>，很想补偿他，但是军中物资短缺让政委无以为报，感到十分为难。（每点2</a:t>
            </a:r>
            <a:r>
              <a:rPr lang="en-US" altLang="zh-CN" sz="2000" b="1" i="0">
                <a:solidFill>
                  <a:srgbClr val="00B050"/>
                </a:solidFill>
                <a:latin typeface="微软雅黑" pitchFamily="34" charset="0"/>
                <a:ea typeface="微软雅黑" pitchFamily="34" charset="-122"/>
                <a:cs typeface="微软雅黑" pitchFamily="34" charset="-120"/>
              </a:rPr>
              <a:t>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答出两点即可）</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4.xml><?xml version="1.0" encoding="utf-8"?>
<p:sld xmlns:a="http://schemas.openxmlformats.org/drawingml/2006/main" xmlns:r="http://schemas.openxmlformats.org/officeDocument/2006/relationships" xmlns:p="http://schemas.openxmlformats.org/presentationml/2006/main">
  <p:cSld name="Slide 87&amp;si=87">
    <p:spTree>
      <p:nvGrpSpPr>
        <p:cNvPr id="1" name=""/>
        <p:cNvGrpSpPr/>
        <p:nvPr/>
      </p:nvGrpSpPr>
      <p:grpSpPr>
        <a:xfrm>
          <a:off x="0" y="0"/>
          <a:ext cx="0" cy="0"/>
          <a:chOff x="0" y="0"/>
          <a:chExt cx="0" cy="0"/>
        </a:xfrm>
      </p:grpSpPr>
      <p:sp>
        <p:nvSpPr>
          <p:cNvPr id="2" name="QB_5_AS.132_1#bf316562f?vop=1&amp;pid=59d96d45e&amp;color=0,0,0&amp;vtp=1&amp;bt=1&amp;bbb=1&amp;hb=1"/>
          <p:cNvSpPr/>
          <p:nvPr/>
        </p:nvSpPr>
        <p:spPr>
          <a:xfrm>
            <a:off x="722376" y="97200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本题考查理解文中重要句子的含意的能力。首先找出运用省略号的地方</a:t>
            </a:r>
            <a:r>
              <a:rPr lang="en-US" altLang="zh-CN" sz="2000" b="0" i="0">
                <a:solidFill>
                  <a:srgbClr val="000000"/>
                </a:solidFill>
                <a:latin typeface="微软雅黑" pitchFamily="34" charset="0"/>
                <a:ea typeface="微软雅黑" pitchFamily="34" charset="-122"/>
                <a:cs typeface="微软雅黑" pitchFamily="34" charset="-120"/>
              </a:rPr>
              <a:t>，然后根据说话的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情境分析说话人的未尽之意</a:t>
            </a:r>
            <a:r>
              <a:rPr lang="en-US" altLang="zh-CN" sz="2000" b="0" i="0" dirty="0">
                <a:solidFill>
                  <a:srgbClr val="000000"/>
                </a:solidFill>
                <a:latin typeface="微软雅黑" pitchFamily="34" charset="0"/>
                <a:ea typeface="微软雅黑" pitchFamily="34" charset="-122"/>
                <a:cs typeface="微软雅黑" pitchFamily="34" charset="-120"/>
              </a:rPr>
              <a:t>。如“有一桩紧急的事</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”，从后文看，“紧急的事</a:t>
            </a:r>
            <a:r>
              <a:rPr lang="en-US" altLang="zh-CN" sz="2000" b="0" i="0">
                <a:solidFill>
                  <a:srgbClr val="000000"/>
                </a:solidFill>
                <a:latin typeface="微软雅黑" pitchFamily="34" charset="0"/>
                <a:ea typeface="微软雅黑" pitchFamily="34" charset="-122"/>
                <a:cs typeface="微软雅黑" pitchFamily="34" charset="-120"/>
              </a:rPr>
              <a:t>”指的是运输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火药</a:t>
            </a:r>
            <a:r>
              <a:rPr lang="en-US" altLang="zh-CN" sz="2000" b="0" i="0" dirty="0">
                <a:solidFill>
                  <a:srgbClr val="000000"/>
                </a:solidFill>
                <a:latin typeface="微软雅黑" pitchFamily="34" charset="0"/>
                <a:ea typeface="微软雅黑" pitchFamily="34" charset="-122"/>
                <a:cs typeface="微软雅黑" pitchFamily="34" charset="-120"/>
              </a:rPr>
              <a:t>，结合“这事危险啊，弄不好要牺牲性命呢”等内容可知，运输火药非常危险</a:t>
            </a:r>
            <a:r>
              <a:rPr lang="en-US" altLang="zh-CN" sz="2000" b="0" i="0">
                <a:solidFill>
                  <a:srgbClr val="000000"/>
                </a:solidFill>
                <a:latin typeface="微软雅黑" pitchFamily="34" charset="0"/>
                <a:ea typeface="微软雅黑" pitchFamily="34" charset="-122"/>
                <a:cs typeface="微软雅黑" pitchFamily="34" charset="-120"/>
              </a:rPr>
              <a:t>，这里之所以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用省略号</a:t>
            </a:r>
            <a:r>
              <a:rPr lang="en-US" altLang="zh-CN" sz="2000" b="0" i="0" dirty="0">
                <a:solidFill>
                  <a:srgbClr val="000000"/>
                </a:solidFill>
                <a:latin typeface="微软雅黑" pitchFamily="34" charset="0"/>
                <a:ea typeface="微软雅黑" pitchFamily="34" charset="-122"/>
                <a:cs typeface="微软雅黑" pitchFamily="34" charset="-120"/>
              </a:rPr>
              <a:t>，是表示欲言又止，一方面范同志怕程元吉会拒绝</a:t>
            </a:r>
            <a:r>
              <a:rPr lang="en-US" altLang="zh-CN" sz="2000" b="0" i="0">
                <a:solidFill>
                  <a:srgbClr val="000000"/>
                </a:solidFill>
                <a:latin typeface="微软雅黑" pitchFamily="34" charset="0"/>
                <a:ea typeface="微软雅黑" pitchFamily="34" charset="-122"/>
                <a:cs typeface="微软雅黑" pitchFamily="34" charset="-120"/>
              </a:rPr>
              <a:t>，另一方面又对是否要让老乡去冒生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命危险感到犹豫</a:t>
            </a:r>
            <a:r>
              <a:rPr lang="en-US" altLang="zh-CN" sz="2000" b="0" i="0" dirty="0">
                <a:solidFill>
                  <a:srgbClr val="000000"/>
                </a:solidFill>
                <a:latin typeface="微软雅黑" pitchFamily="34" charset="0"/>
                <a:ea typeface="微软雅黑" pitchFamily="34" charset="-122"/>
                <a:cs typeface="微软雅黑" pitchFamily="34" charset="-120"/>
              </a:rPr>
              <a:t>；由“他走到老婆跟前，放软了口气说:‘兰子妈，跟你商量个事</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我想把咱那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块地卖掉</a:t>
            </a:r>
            <a:r>
              <a:rPr lang="en-US" altLang="zh-CN" sz="2000" b="0" i="0" dirty="0">
                <a:solidFill>
                  <a:srgbClr val="000000"/>
                </a:solidFill>
                <a:latin typeface="微软雅黑" pitchFamily="34" charset="0"/>
                <a:ea typeface="微软雅黑" pitchFamily="34" charset="-122"/>
                <a:cs typeface="微软雅黑" pitchFamily="34" charset="-120"/>
              </a:rPr>
              <a:t>！’”及后文可知，程元吉是想要和妻子商量卖地，土地是他们唯一的家产</a:t>
            </a:r>
            <a:r>
              <a:rPr lang="en-US" altLang="zh-CN" sz="2000" b="0" i="0">
                <a:solidFill>
                  <a:srgbClr val="000000"/>
                </a:solidFill>
                <a:latin typeface="微软雅黑" pitchFamily="34" charset="0"/>
                <a:ea typeface="微软雅黑" pitchFamily="34" charset="-122"/>
                <a:cs typeface="微软雅黑" pitchFamily="34" charset="-120"/>
              </a:rPr>
              <a:t>，说出来后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妻子一定伤心</a:t>
            </a:r>
            <a:r>
              <a:rPr lang="en-US" altLang="zh-CN" sz="2000" b="0" i="0" dirty="0">
                <a:solidFill>
                  <a:srgbClr val="000000"/>
                </a:solidFill>
                <a:latin typeface="微软雅黑" pitchFamily="34" charset="0"/>
                <a:ea typeface="微软雅黑" pitchFamily="34" charset="-122"/>
                <a:cs typeface="微软雅黑" pitchFamily="34" charset="-120"/>
              </a:rPr>
              <a:t>，但他又不能不管游击队的困境，所以内心非常犹豫；“听完了</a:t>
            </a:r>
            <a:r>
              <a:rPr lang="en-US" altLang="zh-CN" sz="2000" b="0" i="0">
                <a:solidFill>
                  <a:srgbClr val="000000"/>
                </a:solidFill>
                <a:latin typeface="微软雅黑" pitchFamily="34" charset="0"/>
                <a:ea typeface="微软雅黑" pitchFamily="34" charset="-122"/>
                <a:cs typeface="微软雅黑" pitchFamily="34" charset="-120"/>
              </a:rPr>
              <a:t>，政委紧紧地抓住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程元吉的手</a:t>
            </a:r>
            <a:r>
              <a:rPr lang="en-US" altLang="zh-CN" sz="2000" b="0" i="0" dirty="0">
                <a:solidFill>
                  <a:srgbClr val="000000"/>
                </a:solidFill>
                <a:latin typeface="微软雅黑" pitchFamily="34" charset="0"/>
                <a:ea typeface="微软雅黑" pitchFamily="34" charset="-122"/>
                <a:cs typeface="微软雅黑" pitchFamily="34" charset="-120"/>
              </a:rPr>
              <a:t>，激动地说:‘好老乡!你这样爱护自己的军队，我们也永远忘不了你!</a:t>
            </a:r>
            <a:r>
              <a:rPr lang="en-US" altLang="zh-CN" sz="2000" b="0" i="0">
                <a:solidFill>
                  <a:srgbClr val="000000"/>
                </a:solidFill>
                <a:latin typeface="微软雅黑" pitchFamily="34" charset="0"/>
                <a:ea typeface="微软雅黑" pitchFamily="34" charset="-122"/>
                <a:cs typeface="微软雅黑" pitchFamily="34" charset="-120"/>
              </a:rPr>
              <a:t>只是</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这里的</a:t>
            </a:r>
            <a:r>
              <a:rPr lang="en-US" altLang="zh-CN" sz="2000" b="0" i="0" dirty="0">
                <a:solidFill>
                  <a:srgbClr val="000000"/>
                </a:solidFill>
                <a:latin typeface="微软雅黑" pitchFamily="34" charset="0"/>
                <a:ea typeface="微软雅黑" pitchFamily="34" charset="-122"/>
                <a:cs typeface="微软雅黑" pitchFamily="34" charset="-120"/>
              </a:rPr>
              <a:t>“只是”表示转折，前边表达感激，此时欲言又止是因为暂时补偿不了程元吉</a:t>
            </a:r>
            <a:r>
              <a:rPr lang="en-US" altLang="zh-CN" sz="2000" b="0" i="0">
                <a:solidFill>
                  <a:srgbClr val="000000"/>
                </a:solidFill>
                <a:latin typeface="微软雅黑" pitchFamily="34" charset="0"/>
                <a:ea typeface="微软雅黑" pitchFamily="34" charset="-122"/>
                <a:cs typeface="微软雅黑" pitchFamily="34" charset="-120"/>
              </a:rPr>
              <a:t>，写出了政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委的为难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5.xml><?xml version="1.0" encoding="utf-8"?>
<p:sld xmlns:a="http://schemas.openxmlformats.org/drawingml/2006/main" xmlns:r="http://schemas.openxmlformats.org/officeDocument/2006/relationships" xmlns:p="http://schemas.openxmlformats.org/presentationml/2006/main">
  <p:cSld name="Slide 88&amp;si=88">
    <p:spTree>
      <p:nvGrpSpPr>
        <p:cNvPr id="1" name=""/>
        <p:cNvGrpSpPr/>
        <p:nvPr/>
      </p:nvGrpSpPr>
      <p:grpSpPr>
        <a:xfrm>
          <a:off x="0" y="0"/>
          <a:ext cx="0" cy="0"/>
          <a:chOff x="0" y="0"/>
          <a:chExt cx="0" cy="0"/>
        </a:xfrm>
      </p:grpSpPr>
      <p:sp>
        <p:nvSpPr>
          <p:cNvPr id="2" name="QB_5_BD.174_1#05a55dd33?sp=1&amp;pid=59d96d45e&amp;color=0,0,0&amp;vtp=1&amp;bt=1&amp;bbb=1&amp;hb=1&amp;hltap=1"/>
          <p:cNvSpPr/>
          <p:nvPr/>
        </p:nvSpPr>
        <p:spPr>
          <a:xfrm>
            <a:off x="722376" y="972000"/>
            <a:ext cx="10753344" cy="35893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9.《借条》和《党费》都是王愿坚的作品，反映的都是1934年抗击国民党白匪的故事</a:t>
            </a:r>
            <a:r>
              <a:rPr lang="en-US" altLang="zh-CN" sz="2000" b="0" i="0">
                <a:solidFill>
                  <a:srgbClr val="000000"/>
                </a:solidFill>
                <a:latin typeface="微软雅黑" pitchFamily="34" charset="0"/>
                <a:ea typeface="微软雅黑" pitchFamily="34" charset="-122"/>
                <a:cs typeface="微软雅黑" pitchFamily="34" charset="-120"/>
              </a:rPr>
              <a:t>。但两个作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品在叙述上又有差异</a:t>
            </a:r>
            <a:r>
              <a:rPr lang="en-US" altLang="zh-CN" sz="2000" b="0" i="0" dirty="0">
                <a:solidFill>
                  <a:srgbClr val="000000"/>
                </a:solidFill>
                <a:latin typeface="微软雅黑" pitchFamily="34" charset="0"/>
                <a:ea typeface="微软雅黑" pitchFamily="34" charset="-122"/>
                <a:cs typeface="微软雅黑" pitchFamily="34" charset="-120"/>
              </a:rPr>
              <a:t>，请结合作品简要分析它们的不同之处。（6分）</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N.175_1#05a55dd33?sp=1&amp;pid=59d96d45e&amp;color=0,0,0&amp;vtp=1&amp;bt=1&amp;bbb=1&amp;hb=1&amp;hla=1">
            <a:extLst>
              <a:ext uri="{FF2B5EF4-FFF2-40B4-BE49-F238E27FC236}">
                <a16:creationId xmlns:a16="http://schemas.microsoft.com/office/drawing/2014/main" id="{C1E2DED0-A381-78F8-9619-C92E4E0FA8F2}"/>
              </a:ext>
            </a:extLst>
          </p:cNvPr>
          <p:cNvSpPr/>
          <p:nvPr/>
        </p:nvSpPr>
        <p:spPr>
          <a:xfrm>
            <a:off x="722376" y="1873701"/>
            <a:ext cx="10753344" cy="2694559"/>
          </a:xfrm>
          <a:prstGeom prst="rect">
            <a:avLst/>
          </a:prstGeom>
          <a:noFill/>
          <a:ln/>
        </p:spPr>
        <p:txBody>
          <a:bodyPr wrap="none" lIns="0" tIns="0" rIns="0" bIns="0" rtlCol="0" anchor="t"/>
          <a:lstStyle/>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叙述人称不同。《借条》采用第三人称叙述，</a:t>
            </a:r>
            <a:r>
              <a:rPr lang="en-US" altLang="zh-CN" sz="2000" b="1" i="0">
                <a:solidFill>
                  <a:srgbClr val="00B050"/>
                </a:solidFill>
                <a:latin typeface="微软雅黑" pitchFamily="34" charset="0"/>
                <a:ea typeface="微软雅黑" pitchFamily="34" charset="-122"/>
                <a:cs typeface="微软雅黑" pitchFamily="34" charset="-120"/>
              </a:rPr>
              <a:t>客观地讲述程元吉为了革命而毁家纾难的故事；</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党费》采用第一人称叙述，以“我”的视角和口吻展开故事</a:t>
            </a:r>
            <a:r>
              <a:rPr lang="en-US" altLang="zh-CN" sz="2000" b="1" i="0">
                <a:solidFill>
                  <a:srgbClr val="00B050"/>
                </a:solidFill>
                <a:latin typeface="微软雅黑" pitchFamily="34" charset="0"/>
                <a:ea typeface="微软雅黑" pitchFamily="34" charset="-122"/>
                <a:cs typeface="微软雅黑" pitchFamily="34" charset="-120"/>
              </a:rPr>
              <a:t>，抒发对黄新为革命而舍生忘死的</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大无畏精神的赞美</a:t>
            </a:r>
            <a:r>
              <a:rPr lang="en-US" altLang="zh-CN" sz="2000" b="1" i="0" dirty="0">
                <a:solidFill>
                  <a:srgbClr val="00B050"/>
                </a:solidFill>
                <a:latin typeface="微软雅黑" pitchFamily="34" charset="0"/>
                <a:ea typeface="微软雅黑" pitchFamily="34" charset="-122"/>
                <a:cs typeface="微软雅黑" pitchFamily="34" charset="-120"/>
              </a:rPr>
              <a:t>。②叙述方式不同。《借条》采用顺叙的方式，</a:t>
            </a:r>
            <a:r>
              <a:rPr lang="en-US" altLang="zh-CN" sz="2000" b="1" i="0">
                <a:solidFill>
                  <a:srgbClr val="00B050"/>
                </a:solidFill>
                <a:latin typeface="微软雅黑" pitchFamily="34" charset="0"/>
                <a:ea typeface="微软雅黑" pitchFamily="34" charset="-122"/>
                <a:cs typeface="微软雅黑" pitchFamily="34" charset="-120"/>
              </a:rPr>
              <a:t>使整个故事情节发展脉络清晰，</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层次分明</a:t>
            </a:r>
            <a:r>
              <a:rPr lang="en-US" altLang="zh-CN" sz="2000" b="1" i="0" dirty="0">
                <a:solidFill>
                  <a:srgbClr val="00B050"/>
                </a:solidFill>
                <a:latin typeface="微软雅黑" pitchFamily="34" charset="0"/>
                <a:ea typeface="微软雅黑" pitchFamily="34" charset="-122"/>
                <a:cs typeface="微软雅黑" pitchFamily="34" charset="-120"/>
              </a:rPr>
              <a:t>；《党费》采用倒叙的方式，开头便制造悬念，引人入胜。③叙述节奏不同。《</a:t>
            </a:r>
            <a:r>
              <a:rPr lang="en-US" altLang="zh-CN" sz="2000" b="1" i="0">
                <a:solidFill>
                  <a:srgbClr val="00B050"/>
                </a:solidFill>
                <a:latin typeface="微软雅黑" pitchFamily="34" charset="0"/>
                <a:ea typeface="微软雅黑" pitchFamily="34" charset="-122"/>
                <a:cs typeface="微软雅黑" pitchFamily="34" charset="-120"/>
              </a:rPr>
              <a:t>借条》</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大部分采用记叙</a:t>
            </a:r>
            <a:r>
              <a:rPr lang="en-US" altLang="zh-CN" sz="2000" b="1" i="0" dirty="0">
                <a:solidFill>
                  <a:srgbClr val="00B050"/>
                </a:solidFill>
                <a:latin typeface="微软雅黑" pitchFamily="34" charset="0"/>
                <a:ea typeface="微软雅黑" pitchFamily="34" charset="-122"/>
                <a:cs typeface="微软雅黑" pitchFamily="34" charset="-120"/>
              </a:rPr>
              <a:t>，叙述节奏较快，叙事性较强；《党费》</a:t>
            </a:r>
            <a:r>
              <a:rPr lang="en-US" altLang="zh-CN" sz="2000" b="1" i="0">
                <a:solidFill>
                  <a:srgbClr val="00B050"/>
                </a:solidFill>
                <a:latin typeface="微软雅黑" pitchFamily="34" charset="0"/>
                <a:ea typeface="微软雅黑" pitchFamily="34" charset="-122"/>
                <a:cs typeface="微软雅黑" pitchFamily="34" charset="-120"/>
              </a:rPr>
              <a:t>在记叙的同时加入了大量的描写和抒情，</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叙述节奏较为舒缓</a:t>
            </a:r>
            <a:r>
              <a:rPr lang="en-US" altLang="zh-CN" sz="2000" b="1" i="0" dirty="0">
                <a:solidFill>
                  <a:srgbClr val="00B050"/>
                </a:solidFill>
                <a:latin typeface="微软雅黑" pitchFamily="34" charset="0"/>
                <a:ea typeface="微软雅黑" pitchFamily="34" charset="-122"/>
                <a:cs typeface="微软雅黑" pitchFamily="34" charset="-120"/>
              </a:rPr>
              <a:t>，抒情性较强。（每点2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6.xml><?xml version="1.0" encoding="utf-8"?>
<p:sld xmlns:a="http://schemas.openxmlformats.org/drawingml/2006/main" xmlns:r="http://schemas.openxmlformats.org/officeDocument/2006/relationships" xmlns:p="http://schemas.openxmlformats.org/presentationml/2006/main">
  <p:cSld name="Slide 89&amp;si=89">
    <p:spTree>
      <p:nvGrpSpPr>
        <p:cNvPr id="1" name=""/>
        <p:cNvGrpSpPr/>
        <p:nvPr/>
      </p:nvGrpSpPr>
      <p:grpSpPr>
        <a:xfrm>
          <a:off x="0" y="0"/>
          <a:ext cx="0" cy="0"/>
          <a:chOff x="0" y="0"/>
          <a:chExt cx="0" cy="0"/>
        </a:xfrm>
      </p:grpSpPr>
      <p:sp>
        <p:nvSpPr>
          <p:cNvPr id="2" name="QB_5_AS.134_1#05a55dd33?vop=1&amp;pid=59d96d45e&amp;color=0,0,0&amp;vtp=1&amp;bt=1&amp;bbb=1&amp;hb=1"/>
          <p:cNvSpPr/>
          <p:nvPr/>
        </p:nvSpPr>
        <p:spPr>
          <a:xfrm>
            <a:off x="722376" y="972000"/>
            <a:ext cx="10753344" cy="4983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本题考查分析作品的体裁特征和表现手法的能力。首先明确答题角度</a:t>
            </a:r>
            <a:r>
              <a:rPr lang="en-US" altLang="zh-CN" sz="2000" b="0" i="0">
                <a:solidFill>
                  <a:srgbClr val="000000"/>
                </a:solidFill>
                <a:latin typeface="微软雅黑" pitchFamily="34" charset="0"/>
                <a:ea typeface="微软雅黑" pitchFamily="34" charset="-122"/>
                <a:cs typeface="微软雅黑" pitchFamily="34" charset="-120"/>
              </a:rPr>
              <a:t>，即分析叙述上的不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同之处</a:t>
            </a:r>
            <a:r>
              <a:rPr lang="en-US" altLang="zh-CN" sz="2000" b="0" i="0" dirty="0">
                <a:solidFill>
                  <a:srgbClr val="000000"/>
                </a:solidFill>
                <a:latin typeface="微软雅黑" pitchFamily="34" charset="0"/>
                <a:ea typeface="微软雅黑" pitchFamily="34" charset="-122"/>
                <a:cs typeface="微软雅黑" pitchFamily="34" charset="-120"/>
              </a:rPr>
              <a:t>，可以从叙述人称、方式和节奏等角度思考。叙述人称上，</a:t>
            </a:r>
            <a:r>
              <a:rPr lang="en-US" altLang="zh-CN" sz="2000" b="0" i="0">
                <a:solidFill>
                  <a:srgbClr val="000000"/>
                </a:solidFill>
                <a:latin typeface="微软雅黑" pitchFamily="34" charset="0"/>
                <a:ea typeface="微软雅黑" pitchFamily="34" charset="-122"/>
                <a:cs typeface="微软雅黑" pitchFamily="34" charset="-120"/>
              </a:rPr>
              <a:t>本文主要讲的是程元吉的故事，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采用第三人称</a:t>
            </a:r>
            <a:r>
              <a:rPr lang="en-US" altLang="zh-CN" sz="2000" b="0" i="0" dirty="0">
                <a:solidFill>
                  <a:srgbClr val="000000"/>
                </a:solidFill>
                <a:latin typeface="微软雅黑" pitchFamily="34" charset="0"/>
                <a:ea typeface="微软雅黑" pitchFamily="34" charset="-122"/>
                <a:cs typeface="微软雅黑" pitchFamily="34" charset="-120"/>
              </a:rPr>
              <a:t>，有利于客观叙事；从《党费》中“每逢我领到了津贴费</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000" b="0" i="0">
                <a:solidFill>
                  <a:srgbClr val="000000"/>
                </a:solidFill>
                <a:latin typeface="微软雅黑" pitchFamily="34" charset="0"/>
                <a:ea typeface="微软雅黑" pitchFamily="34" charset="-122"/>
                <a:cs typeface="微软雅黑" pitchFamily="34" charset="-120"/>
              </a:rPr>
              <a:t>，文章采用第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一人称叙述</a:t>
            </a:r>
            <a:r>
              <a:rPr lang="en-US" altLang="zh-CN" sz="2000" b="0" i="0" dirty="0">
                <a:solidFill>
                  <a:srgbClr val="000000"/>
                </a:solidFill>
                <a:latin typeface="微软雅黑" pitchFamily="34" charset="0"/>
                <a:ea typeface="微软雅黑" pitchFamily="34" charset="-122"/>
                <a:cs typeface="微软雅黑" pitchFamily="34" charset="-120"/>
              </a:rPr>
              <a:t>，通过“我”的视角写黄新的故事，使故事显得真实可感。叙述方式上，从《</a:t>
            </a:r>
            <a:r>
              <a:rPr lang="en-US" altLang="zh-CN" sz="2000" b="0" i="0">
                <a:solidFill>
                  <a:srgbClr val="000000"/>
                </a:solidFill>
                <a:latin typeface="微软雅黑" pitchFamily="34" charset="0"/>
                <a:ea typeface="微软雅黑" pitchFamily="34" charset="-122"/>
                <a:cs typeface="微软雅黑" pitchFamily="34" charset="-120"/>
              </a:rPr>
              <a:t>借条》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“这天晚上”“第二天”“傍晚”可知，本文主要是按照时间顺序叙述，条理清晰；《</a:t>
            </a:r>
            <a:r>
              <a:rPr lang="en-US" altLang="zh-CN" sz="2000" b="0" i="0">
                <a:solidFill>
                  <a:srgbClr val="000000"/>
                </a:solidFill>
                <a:latin typeface="微软雅黑" pitchFamily="34" charset="0"/>
                <a:ea typeface="微软雅黑" pitchFamily="34" charset="-122"/>
                <a:cs typeface="微软雅黑" pitchFamily="34" charset="-120"/>
              </a:rPr>
              <a:t>党费》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开头便写</a:t>
            </a:r>
            <a:r>
              <a:rPr lang="en-US" altLang="zh-CN" sz="2000" b="0" i="0" dirty="0">
                <a:solidFill>
                  <a:srgbClr val="000000"/>
                </a:solidFill>
                <a:latin typeface="微软雅黑" pitchFamily="34" charset="0"/>
                <a:ea typeface="微软雅黑" pitchFamily="34" charset="-122"/>
                <a:cs typeface="微软雅黑" pitchFamily="34" charset="-120"/>
              </a:rPr>
              <a:t>“我”每次缴党费时，就会想起1934年秋天的事，甚至想起来便会“心里一热</a:t>
            </a:r>
            <a:r>
              <a:rPr lang="en-US" altLang="zh-CN" sz="2000" b="0" i="0">
                <a:solidFill>
                  <a:srgbClr val="000000"/>
                </a:solidFill>
                <a:latin typeface="微软雅黑" pitchFamily="34" charset="0"/>
                <a:ea typeface="微软雅黑" pitchFamily="34" charset="-122"/>
                <a:cs typeface="微软雅黑" pitchFamily="34" charset="-120"/>
              </a:rPr>
              <a:t>”，说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明这件事情有很特别的意义</a:t>
            </a:r>
            <a:r>
              <a:rPr lang="en-US" altLang="zh-CN" sz="2000" b="0" i="0" dirty="0">
                <a:solidFill>
                  <a:srgbClr val="000000"/>
                </a:solidFill>
                <a:latin typeface="微软雅黑" pitchFamily="34" charset="0"/>
                <a:ea typeface="微软雅黑" pitchFamily="34" charset="-122"/>
                <a:cs typeface="微软雅黑" pitchFamily="34" charset="-120"/>
              </a:rPr>
              <a:t>，倒叙开头,制造悬念，激发读者的阅读兴趣。再看叙事节奏</a:t>
            </a:r>
            <a:r>
              <a:rPr lang="en-US" altLang="zh-CN" sz="2000" b="0" i="0">
                <a:solidFill>
                  <a:srgbClr val="000000"/>
                </a:solidFill>
                <a:latin typeface="微软雅黑" pitchFamily="34" charset="0"/>
                <a:ea typeface="微软雅黑" pitchFamily="34" charset="-122"/>
                <a:cs typeface="微软雅黑" pitchFamily="34" charset="-120"/>
              </a:rPr>
              <a:t>，结合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借条》中“小竹寮里只剩下了两个人：一个二十来岁的小伙子，一个四十来岁的中年人</a:t>
            </a:r>
            <a:r>
              <a:rPr lang="en-US" altLang="zh-CN" sz="2000" b="0" i="0">
                <a:solidFill>
                  <a:srgbClr val="000000"/>
                </a:solidFill>
                <a:latin typeface="微软雅黑" pitchFamily="34" charset="0"/>
                <a:ea typeface="微软雅黑" pitchFamily="34" charset="-122"/>
                <a:cs typeface="微软雅黑" pitchFamily="34" charset="-120"/>
              </a:rPr>
              <a:t>。那个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年岁大些的</a:t>
            </a:r>
            <a:r>
              <a:rPr lang="en-US" altLang="zh-CN" sz="2000" b="0" i="0" dirty="0">
                <a:solidFill>
                  <a:srgbClr val="000000"/>
                </a:solidFill>
                <a:latin typeface="微软雅黑" pitchFamily="34" charset="0"/>
                <a:ea typeface="微软雅黑" pitchFamily="34" charset="-122"/>
                <a:cs typeface="微软雅黑" pitchFamily="34" charset="-120"/>
              </a:rPr>
              <a:t>，就是程元吉</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”等内容可知，本文大部分采用记叙</a:t>
            </a:r>
            <a:r>
              <a:rPr lang="en-US" altLang="zh-CN" sz="2000" b="0" i="0">
                <a:solidFill>
                  <a:srgbClr val="000000"/>
                </a:solidFill>
                <a:latin typeface="微软雅黑" pitchFamily="34" charset="0"/>
                <a:ea typeface="微软雅黑" pitchFamily="34" charset="-122"/>
                <a:cs typeface="微软雅黑" pitchFamily="34" charset="-120"/>
              </a:rPr>
              <a:t>，紧紧围绕采购火药的中心事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件叙述</a:t>
            </a:r>
            <a:r>
              <a:rPr lang="en-US" altLang="zh-CN" sz="2000" b="0" i="0" dirty="0">
                <a:solidFill>
                  <a:srgbClr val="000000"/>
                </a:solidFill>
                <a:latin typeface="微软雅黑" pitchFamily="34" charset="0"/>
                <a:ea typeface="微软雅黑" pitchFamily="34" charset="-122"/>
                <a:cs typeface="微软雅黑" pitchFamily="34" charset="-120"/>
              </a:rPr>
              <a:t>，叙述节奏较快，叙事性较强；《党费》突出典型的场景、细节，凸显人物形象</a:t>
            </a:r>
            <a:r>
              <a:rPr lang="en-US" altLang="zh-CN" sz="2000" b="0" i="0">
                <a:solidFill>
                  <a:srgbClr val="000000"/>
                </a:solidFill>
                <a:latin typeface="微软雅黑" pitchFamily="34" charset="0"/>
                <a:ea typeface="微软雅黑" pitchFamily="34" charset="-122"/>
                <a:cs typeface="微软雅黑" pitchFamily="34" charset="-120"/>
              </a:rPr>
              <a:t>，多次描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写革命的艰苦</a:t>
            </a:r>
            <a:r>
              <a:rPr lang="en-US" altLang="zh-CN" sz="2000" b="0" i="0" dirty="0">
                <a:solidFill>
                  <a:srgbClr val="000000"/>
                </a:solidFill>
                <a:latin typeface="微软雅黑" pitchFamily="34" charset="0"/>
                <a:ea typeface="微软雅黑" pitchFamily="34" charset="-122"/>
                <a:cs typeface="微软雅黑" pitchFamily="34" charset="-120"/>
              </a:rPr>
              <a:t>，抒发对革命者的赞美之情，叙述节奏较为舒缓，抒情性较强。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7.xml><?xml version="1.0" encoding="utf-8"?>
<p:sld xmlns:a="http://schemas.openxmlformats.org/drawingml/2006/main" xmlns:r="http://schemas.openxmlformats.org/officeDocument/2006/relationships" xmlns:p="http://schemas.openxmlformats.org/presentationml/2006/main">
  <p:cSld name="Slide 90&amp;si=90">
    <p:spTree>
      <p:nvGrpSpPr>
        <p:cNvPr id="1" name=""/>
        <p:cNvGrpSpPr/>
        <p:nvPr/>
      </p:nvGrpSpPr>
      <p:grpSpPr>
        <a:xfrm>
          <a:off x="0" y="0"/>
          <a:ext cx="0" cy="0"/>
          <a:chOff x="0" y="0"/>
          <a:chExt cx="0" cy="0"/>
        </a:xfrm>
      </p:grpSpPr>
      <p:sp>
        <p:nvSpPr>
          <p:cNvPr id="2" name="C_2#9ad922b88.fixed?pid=7f0690570&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2_BD#9ad922b88.fixed?pid=7f0690570&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第二单元群文阅读</a:t>
            </a:r>
            <a:endParaRPr lang="en-US" altLang="zh-CN" sz="4400" dirty="0"/>
          </a:p>
        </p:txBody>
      </p:sp>
    </p:spTree>
  </p:cSld>
  <p:clrMapOvr>
    <a:masterClrMapping/>
  </p:clrMapOvr>
  <p:transition>
    <p:fade/>
  </p:transition>
</p:sld>
</file>

<file path=ppt/slides/slide118.xml><?xml version="1.0" encoding="utf-8"?>
<p:sld xmlns:a="http://schemas.openxmlformats.org/drawingml/2006/main" xmlns:r="http://schemas.openxmlformats.org/officeDocument/2006/relationships" xmlns:p="http://schemas.openxmlformats.org/presentationml/2006/main">
  <p:cSld name="Slide 91&amp;si=91">
    <p:spTree>
      <p:nvGrpSpPr>
        <p:cNvPr id="1" name=""/>
        <p:cNvGrpSpPr/>
        <p:nvPr/>
      </p:nvGrpSpPr>
      <p:grpSpPr>
        <a:xfrm>
          <a:off x="0" y="0"/>
          <a:ext cx="0" cy="0"/>
          <a:chOff x="0" y="0"/>
          <a:chExt cx="0" cy="0"/>
        </a:xfrm>
      </p:grpSpPr>
      <p:pic>
        <p:nvPicPr>
          <p:cNvPr id="2" name="P_4_BD#0be312e0c?pid=05b0f68c1&amp;color=0,0,0&amp;tib=255,255,255&amp;iip=2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0be312e0c?pid=05b0f68c1&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40分钟</a:t>
            </a:r>
            <a:endParaRPr lang="en-US" altLang="zh-CN" sz="100" dirty="0"/>
          </a:p>
        </p:txBody>
      </p:sp>
      <p:pic>
        <p:nvPicPr>
          <p:cNvPr id="4" name="P_4_BD#0be312e0c?pid=05b0f68c1&amp;color=0,0,0&amp;tib=255,255,255&amp;iip=2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4_BD#98baedbda?sp=1&amp;pid=05b0f68c1&amp;color=0,0,0&amp;vtp=1&amp;bbb=1"/>
          <p:cNvSpPr/>
          <p:nvPr/>
        </p:nvSpPr>
        <p:spPr>
          <a:xfrm>
            <a:off x="722376" y="1428883"/>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一、阅读下面的文字，完成1～4题。（16分）</a:t>
            </a:r>
            <a:endParaRPr lang="en-US" altLang="zh-CN" sz="2200" dirty="0"/>
          </a:p>
        </p:txBody>
      </p:sp>
      <mc:AlternateContent xmlns:mc="http://schemas.openxmlformats.org/markup-compatibility/2006">
        <mc:Choice xmlns:a14="http://schemas.microsoft.com/office/drawing/2010/main" Requires="a14">
          <p:sp>
            <p:nvSpPr>
              <p:cNvPr id="6" name="QM_5_BD.135_1#01136217f?pid=98baedbda&amp;color=0,0,0&amp;vtp=1&amp;bbb=1&amp;hb=1"/>
              <p:cNvSpPr/>
              <p:nvPr/>
            </p:nvSpPr>
            <p:spPr>
              <a:xfrm>
                <a:off x="722376" y="1874081"/>
                <a:ext cx="10753344" cy="4191000"/>
              </a:xfrm>
              <a:prstGeom prst="rect">
                <a:avLst/>
              </a:prstGeom>
              <a:noFill/>
              <a:ln/>
            </p:spPr>
            <p:txBody>
              <a:bodyPr wrap="none" lIns="0" tIns="0" rIns="0" bIns="0" rtlCol="0" anchor="t"/>
              <a:lstStyle/>
              <a:p>
                <a:pPr algn="ctr" latinLnBrk="1">
                  <a:lnSpc>
                    <a:spcPts val="3700"/>
                  </a:lnSpc>
                </a:pPr>
                <a:r>
                  <a:rPr lang="en-US" altLang="zh-CN" sz="2000" b="1" i="0" dirty="0">
                    <a:solidFill>
                      <a:srgbClr val="000000"/>
                    </a:solidFill>
                    <a:latin typeface="微软雅黑" pitchFamily="34" charset="0"/>
                    <a:ea typeface="微软雅黑" pitchFamily="34" charset="-122"/>
                    <a:cs typeface="微软雅黑" pitchFamily="34" charset="-120"/>
                  </a:rPr>
                  <a:t>忆韦素园</a:t>
                </a:r>
                <a14:m>
                  <m:oMath xmlns:m="http://schemas.openxmlformats.org/officeDocument/2006/math">
                    <m:sSup>
                      <m:sSupPr>
                        <m:ctrlPr>
                          <a:rPr lang="en-US" altLang="zh-CN" sz="2000" b="1"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1" i="0" dirty="0">
                            <a:solidFill>
                              <a:srgbClr val="000000"/>
                            </a:solidFill>
                            <a:latin typeface="Cambria Math" panose="02040503050406030204" pitchFamily="18" charset="0"/>
                            <a:ea typeface="微软雅黑" pitchFamily="34" charset="-122"/>
                            <a:cs typeface="微软雅黑" pitchFamily="34" charset="-120"/>
                          </a:rPr>
                          <m:t>【注】</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君</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鲁</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迅</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现在有几个朋友要记念韦素园君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我也须说几句话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我是有这义务的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怕是十多年之前了罢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我在北京大学做讲师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有一天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在教师豫备室里遇见了一个头发和胡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子统统长得要命的青年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这就是李霁野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我认识素园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大约就是霁野绍介的罢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然而我忘记了那</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时的情景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现在留在记忆里的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是他已经坐在客店的一间小房子里计画出版了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这一间小房子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就是未名社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那时我正在编印两种小丛书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一种是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乌合丛书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专收创作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一种是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未名丛刊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专收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翻译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都由北新书局出版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出版者和读者的不喜欢翻译书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那时和现在也并不两样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未名</a:t>
                </a:r>
              </a:p>
              <a:p>
                <a:pPr latinLnBrk="1">
                  <a:lnSpc>
                    <a:spcPct val="150000"/>
                  </a:lnSpc>
                </a:pPr>
                <a:endParaRPr lang="en-US" altLang="zh-CN" sz="2000" dirty="0"/>
              </a:p>
            </p:txBody>
          </p:sp>
        </mc:Choice>
        <mc:Fallback>
          <p:sp>
            <p:nvSpPr>
              <p:cNvPr id="6" name="QM_5_BD.135_1#01136217f?pid=98baedbda&amp;color=0,0,0&amp;vtp=1&amp;bbb=1&amp;hb=1"/>
              <p:cNvSpPr>
                <a:spLocks noRot="1" noChangeAspect="1" noMove="1" noResize="1" noEditPoints="1" noAdjustHandles="1" noChangeArrowheads="1" noChangeShapeType="1" noTextEdit="1"/>
              </p:cNvSpPr>
              <p:nvPr/>
            </p:nvSpPr>
            <p:spPr>
              <a:xfrm>
                <a:off x="722376" y="1874081"/>
                <a:ext cx="10753344" cy="4191000"/>
              </a:xfrm>
              <a:prstGeom prst="rect">
                <a:avLst/>
              </a:prstGeom>
              <a:blipFill>
                <a:blip r:embed="rId5"/>
                <a:stretch>
                  <a:fillRect l="-1474" r="-794" b="-2471"/>
                </a:stretch>
              </a:blipFill>
              <a:ln/>
            </p:spPr>
            <p:txBody>
              <a:bodyPr/>
              <a:lstStyle/>
              <a:p>
                <a:r>
                  <a:rPr lang="zh-CN" altLang="en-US">
                    <a:noFill/>
                  </a:rPr>
                  <a:t> </a:t>
                </a:r>
              </a:p>
            </p:txBody>
          </p:sp>
        </mc:Fallback>
      </mc:AlternateContent>
    </p:spTree>
  </p:cSld>
  <p:clrMapOvr>
    <a:masterClrMapping/>
  </p:clrMapOvr>
  <p:transition>
    <p:fade/>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5_1#01136217f?pid=98baedbda&amp;color=0,0,0&amp;vtp=1&amp;bbb=1&amp;hb=1">
            <a:extLst>
              <a:ext uri="{FF2B5EF4-FFF2-40B4-BE49-F238E27FC236}">
                <a16:creationId xmlns:a16="http://schemas.microsoft.com/office/drawing/2014/main" id="{35234639-F6AE-38F4-0671-792BF1EABBFB}"/>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丛刊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是特别冷落的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恰巧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素园他们愿意绍介外国文学到中国来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便和李小峰商量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名丛刊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移出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由几个同人自办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因这丛书的名目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连社名也就叫了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未名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但并非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没有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名目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的意思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还没有名目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的意思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恰如孩子的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还未成丁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似的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未名社的同人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实在并没有什么雄心和大志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愿意切切实实的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点点滴滴的做下去的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意志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却是大家一致的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而其中的骨干就是素园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于是他坐在一间破小屋子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就是未名社里办事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不过小半好像也因为他生着病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不能上学校去读书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因此便天然的轮着他守寨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我最初的记忆是在这破寨里看见了素园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一个瘦小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精明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正经的青年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窗前的几排破旧外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在证明他穷着也还是钉住着文学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我同时又有了一种坏印象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觉得和他是很难交往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因为他笑影少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笑影少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原是未名社同人的一种特色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不过素园显得最分明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一下子就能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够令人感得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但到后来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我知道我的判断是错误了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和他也并不难于交往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他的不很笑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大约是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因为年龄的不同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对我的一种特别态度罢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92453558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1#77980bb5a?pid=923cf34af&amp;color=0,0,0&amp;vtp=1&amp;bbb=1&amp;hb=1">
            <a:extLst>
              <a:ext uri="{FF2B5EF4-FFF2-40B4-BE49-F238E27FC236}">
                <a16:creationId xmlns:a16="http://schemas.microsoft.com/office/drawing/2014/main" id="{66E816D6-00CC-4C4A-868C-91763DD969F7}"/>
              </a:ext>
            </a:extLst>
          </p:cNvPr>
          <p:cNvSpPr/>
          <p:nvPr/>
        </p:nvSpPr>
        <p:spPr>
          <a:xfrm>
            <a:off x="722376" y="972000"/>
            <a:ext cx="10753344" cy="50419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三月十八日即她死的早晨八时许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我还得了刘女士的电话</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以学生自治会名义请我准停课一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因为她说恐怕开会须十一时才能开成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此后又恐怕还有游行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下午一时大家赶不回来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道爱国运动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女子师范大学的学生素来是最热烈参加的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并非一般思想茅塞之女界所可比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此回国民大会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纯为对外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绝无危险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自应照准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还告诉她以后凡有请停课事件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请从早接洽</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以便通知教员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不知道这就是同她说话的末一次了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到下午二时我因要开会到校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一闻耗即刻同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许季茀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即许寿裳</a:t>
            </a:r>
            <a:r>
              <a:rPr lang="en-US" altLang="zh-CN" sz="2000" b="0" i="0" dirty="0">
                <a:solidFill>
                  <a:srgbClr val="000000"/>
                </a:solidFill>
                <a:latin typeface="微软雅黑" pitchFamily="34" charset="0"/>
                <a:ea typeface="微软雅黑" pitchFamily="34" charset="-122"/>
                <a:cs typeface="微软雅黑" pitchFamily="34" charset="-120"/>
              </a:rPr>
              <a:t>（1883—1948），</a:t>
            </a:r>
            <a:r>
              <a:rPr lang="en-US" altLang="zh-CN" sz="2000" b="0" i="0" dirty="0">
                <a:solidFill>
                  <a:srgbClr val="000000"/>
                </a:solidFill>
                <a:latin typeface="微软雅黑" pitchFamily="34" charset="0"/>
                <a:ea typeface="楷体" pitchFamily="34" charset="-122"/>
                <a:cs typeface="微软雅黑" pitchFamily="34" charset="-120"/>
              </a:rPr>
              <a:t>浙江绍兴人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教育家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先生到国务院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而进门开棺头一个已</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是刘女士之尸身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计前后相距不过三数小时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闭目一想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声影犹存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早晨她热心国事的神情犹可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涌现吾想象间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但是她已经弃我们而长逝了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刘女士是全校同学钦爱的领袖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因为她的为人之和顺及对于校事之热心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是全校同学异口同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声所称赞的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功课上面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是很用功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是很想自求进益的一个人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看见她的笔记的人大都可以赞同</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而且关于公益事宜尤其是克己耐苦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能干有为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足称为中国新女子而无愧</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extLst>
      <p:ext uri="{BB962C8B-B14F-4D97-AF65-F5344CB8AC3E}">
        <p14:creationId xmlns:p14="http://schemas.microsoft.com/office/powerpoint/2010/main" val="3433755379"/>
      </p:ext>
    </p:extLst>
  </p:cSld>
  <p:clrMapOvr>
    <a:masterClrMapping/>
  </p:clrMapOvr>
  <p:transition>
    <p:fade/>
  </p:transition>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5_1#01136217f?pid=98baedbda&amp;color=0,0,0&amp;vtp=1&amp;bbb=1&amp;hb=1">
            <a:extLst>
              <a:ext uri="{FF2B5EF4-FFF2-40B4-BE49-F238E27FC236}">
                <a16:creationId xmlns:a16="http://schemas.microsoft.com/office/drawing/2014/main" id="{D24C225B-6A9A-C8F7-BFF0-777774F6931F}"/>
              </a:ext>
            </a:extLst>
          </p:cNvPr>
          <p:cNvSpPr/>
          <p:nvPr/>
        </p:nvSpPr>
        <p:spPr>
          <a:xfrm>
            <a:off x="722376" y="972000"/>
            <a:ext cx="10753344" cy="54864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但待到我明白了我的误解之后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却同时又发见了一个他的致命伤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他太认真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虽然似乎沉静</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然而他激烈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认真会是人的致命伤的么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至少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在那时以至现在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可以是的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一认真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便容易趋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于激烈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发扬则送掉自己的命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沉静着</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又啮碎了自己的心</a:t>
            </a:r>
            <a:r>
              <a:rPr lang="en-US" altLang="zh-CN" sz="2000" b="0" i="0" u="sng"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这里有一点小例子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我们是只有小例子的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那时候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因为段祺瑞总理和他的帮闲们的迫压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我已经逃到厦门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但北京的狐虎之威还正是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无穷无尽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段派的女子师范大学校长林素园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带兵接收学校去了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从此以后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素园给我的信上</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有好一晌竟憎恶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素园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两字而不用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改称为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漱园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同时社内也发生了冲突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高长虹从上海</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寄信来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说素园压下了向培良的稿子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叫我讲一句话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我一声也不响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于是在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狂飙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上骂起来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先骂素园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后是我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素园在北京压下了培良的稿子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却由上海的高长虹来抱不平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要在厦门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的我去下判断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我颇觉得是出色的滑稽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而且一个团体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虽是小小的文学团体罢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每当光景艰难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内部是一定有人起来捣乱的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这也并不希罕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然而素园却很认真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他不但写信给我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叙述着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详情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还作文登在杂志上剖白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们的法庭上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别人剖白得清楚的么</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extLst>
      <p:ext uri="{BB962C8B-B14F-4D97-AF65-F5344CB8AC3E}">
        <p14:creationId xmlns:p14="http://schemas.microsoft.com/office/powerpoint/2010/main" val="1819651496"/>
      </p:ext>
    </p:extLst>
  </p:cSld>
  <p:clrMapOvr>
    <a:masterClrMapping/>
  </p:clrMapOvr>
  <p:transition>
    <p:fade/>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5_1#01136217f?pid=98baedbda&amp;color=0,0,0&amp;vtp=1&amp;bbb=1&amp;hb=1">
            <a:extLst>
              <a:ext uri="{FF2B5EF4-FFF2-40B4-BE49-F238E27FC236}">
                <a16:creationId xmlns:a16="http://schemas.microsoft.com/office/drawing/2014/main" id="{26430037-BE62-0E7A-1863-73B856211EA3}"/>
              </a:ext>
            </a:extLst>
          </p:cNvPr>
          <p:cNvSpPr/>
          <p:nvPr/>
        </p:nvSpPr>
        <p:spPr>
          <a:xfrm>
            <a:off x="722376" y="972000"/>
            <a:ext cx="10753344" cy="5334000"/>
          </a:xfrm>
          <a:prstGeom prst="rect">
            <a:avLst/>
          </a:prstGeom>
          <a:noFill/>
          <a:ln/>
        </p:spPr>
        <p:txBody>
          <a:bodyPr wrap="none" lIns="0" tIns="0" rIns="0" bIns="0" rtlCol="0" anchor="t"/>
          <a:lstStyle/>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我不禁长长的叹了一口气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想到他只是一个文人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又生着病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却这么拚命的对付着内忧外患</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又怎么能够持久呢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这仅仅是小忧患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但在认真而激烈的个人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却也相当的大的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我到广州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是第二年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一九二七年的秋初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仍旧陆续的接到他几封信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是在西山病院里</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伏在枕头上写就的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因为医生不允许他起坐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他措辞更明显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思想也更清楚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更广大了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但也更</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使我担心他的病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有一天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我忽然接到一本书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是布面装订的素园翻译的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外套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我一看明白</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就打了一个寒噤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这明明是他送给我的一个纪念品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莫非他已经自觉了生命的期限了么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我不忍再翻阅这一本书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然而我没有法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一九二九年五月末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我最以为侥幸的是自己到西山病院去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和素园谈了天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他为了日光浴</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皮肤被晒得很黑了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精神却并不萎顿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我们和几个朋友都很高兴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但我在高兴中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又时时夹着悲</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忽而想到他的爱人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已由他同意之后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和别人订了婚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忽而想到他竟连绍介外国文学给中国</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的一点志愿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也怕难于达到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忽而想到他在这里静卧着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不知道他自以为是在等候全愈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还是等</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候灭亡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忽而想到他为什么要寄给我一本精装的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外套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a:p>
            <a:pPr latinLnBrk="1">
              <a:lnSpc>
                <a:spcPct val="150000"/>
              </a:lnSpc>
            </a:pPr>
            <a:endParaRPr lang="en-US" altLang="zh-CN" sz="2000" dirty="0"/>
          </a:p>
        </p:txBody>
      </p:sp>
    </p:spTree>
    <p:extLst>
      <p:ext uri="{BB962C8B-B14F-4D97-AF65-F5344CB8AC3E}">
        <p14:creationId xmlns:p14="http://schemas.microsoft.com/office/powerpoint/2010/main" val="1074593455"/>
      </p:ext>
    </p:extLst>
  </p:cSld>
  <p:clrMapOvr>
    <a:masterClrMapping/>
  </p:clrMapOvr>
  <p:transition>
    <p:fade/>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5_1#01136217f?pid=98baedbda&amp;color=0,0,0&amp;vtp=1&amp;bbb=1&amp;hb=1">
            <a:extLst>
              <a:ext uri="{FF2B5EF4-FFF2-40B4-BE49-F238E27FC236}">
                <a16:creationId xmlns:a16="http://schemas.microsoft.com/office/drawing/2014/main" id="{A89CEE80-585F-1356-D078-7AF328A865A6}"/>
              </a:ext>
            </a:extLst>
          </p:cNvPr>
          <p:cNvSpPr/>
          <p:nvPr/>
        </p:nvSpPr>
        <p:spPr>
          <a:xfrm>
            <a:off x="722376" y="972000"/>
            <a:ext cx="10753344" cy="5459984"/>
          </a:xfrm>
          <a:prstGeom prst="rect">
            <a:avLst/>
          </a:prstGeom>
          <a:noFill/>
          <a:ln/>
        </p:spPr>
        <p:txBody>
          <a:bodyPr wrap="none" lIns="0" tIns="0" rIns="0" bIns="0" rtlCol="0" anchor="t"/>
          <a:lstStyle/>
          <a:p>
            <a:pPr latinLnBrk="1">
              <a:lnSpc>
                <a:spcPts val="31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一九三二年八月一日晨五时半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素园终于病殁在北平同仁医院里了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一切计画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一切希望</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也同归于尽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我所抱憾的是因为避祸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烧去了他的信札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我只能将一本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外套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当作唯一的纪念</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永远放在自己的身边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1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自素园病殁之后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转眼已是两年了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对于他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文坛上并没有人开口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这也不能算是希</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罕的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他既非天才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也非豪杰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活的时候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既不过在默默中生存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死了之后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当然也只好在默默</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中泯没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但对于我们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却是值得记念的青年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因为他在默默中支持了未名社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未名社自素园经营</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以来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绍介了果戈理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陀思妥耶夫斯基等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还印行了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未名新集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其中有丛芜的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君山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静</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农的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地之子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建塔者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朝花夕拾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在那时候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也都还算是相当可看的作品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事</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实不为轻薄阴险小儿留情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曾几何年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他们就都已烟消火灭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然而未名社的译作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在文苑里却至</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今没有枯死的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1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我不知道以后是否还有记念的时候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倘止于这一次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素园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从此别了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a:p>
            <a:pPr latinLnBrk="1">
              <a:lnSpc>
                <a:spcPts val="3100"/>
              </a:lnSpc>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韦素园：诗人、翻译家。韦素园逝世后，鲁迅先生手书“呜呼，宏才远志，</a:t>
            </a:r>
            <a:r>
              <a:rPr lang="en-US" altLang="zh-CN" sz="2000" b="0" i="0">
                <a:solidFill>
                  <a:srgbClr val="000000"/>
                </a:solidFill>
                <a:latin typeface="微软雅黑" pitchFamily="34" charset="0"/>
                <a:ea typeface="微软雅黑" pitchFamily="34" charset="-122"/>
                <a:cs typeface="微软雅黑" pitchFamily="34" charset="-120"/>
              </a:rPr>
              <a:t>厄于短年。</a:t>
            </a:r>
          </a:p>
          <a:p>
            <a:pP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文苑失英</a:t>
            </a:r>
            <a:r>
              <a:rPr lang="en-US" altLang="zh-CN" sz="2000" b="0" i="0" dirty="0">
                <a:solidFill>
                  <a:srgbClr val="000000"/>
                </a:solidFill>
                <a:latin typeface="微软雅黑" pitchFamily="34" charset="0"/>
                <a:ea typeface="微软雅黑" pitchFamily="34" charset="-122"/>
                <a:cs typeface="微软雅黑" pitchFamily="34" charset="-120"/>
              </a:rPr>
              <a:t>，明者永悼”墓记。</a:t>
            </a:r>
            <a:endParaRPr lang="en-US" altLang="zh-CN" sz="2000" dirty="0"/>
          </a:p>
        </p:txBody>
      </p:sp>
    </p:spTree>
    <p:extLst>
      <p:ext uri="{BB962C8B-B14F-4D97-AF65-F5344CB8AC3E}">
        <p14:creationId xmlns:p14="http://schemas.microsoft.com/office/powerpoint/2010/main" val="2390084840"/>
      </p:ext>
    </p:extLst>
  </p:cSld>
  <p:clrMapOvr>
    <a:masterClrMapping/>
  </p:clrMapOvr>
  <p:transition>
    <p:fade/>
  </p:transition>
</p:sld>
</file>

<file path=ppt/slides/slide123.xml><?xml version="1.0" encoding="utf-8"?>
<p:sld xmlns:a="http://schemas.openxmlformats.org/drawingml/2006/main" xmlns:r="http://schemas.openxmlformats.org/officeDocument/2006/relationships" xmlns:p="http://schemas.openxmlformats.org/presentationml/2006/main">
  <p:cSld name="Slide 92&amp;si=92">
    <p:spTree>
      <p:nvGrpSpPr>
        <p:cNvPr id="1" name=""/>
        <p:cNvGrpSpPr/>
        <p:nvPr/>
      </p:nvGrpSpPr>
      <p:grpSpPr>
        <a:xfrm>
          <a:off x="0" y="0"/>
          <a:ext cx="0" cy="0"/>
          <a:chOff x="0" y="0"/>
          <a:chExt cx="0" cy="0"/>
        </a:xfrm>
      </p:grpSpPr>
      <p:sp>
        <p:nvSpPr>
          <p:cNvPr id="2" name="QC_6_BD.136_1#38e3631b1?pid=01136217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1.下列对文本相关内容的理解，不正确的一项是（3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37_1#38e3631b1.bracket?pid=01136217f&amp;color=0,0,0&amp;vpa=29&amp;vtp=1"/>
          <p:cNvSpPr/>
          <p:nvPr/>
        </p:nvSpPr>
        <p:spPr>
          <a:xfrm>
            <a:off x="7124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36_2#38e3631b1.choices?pid=01136217f&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A.社名因丛书的名目叫“未名”，是因为作者对丛书及文学社的将来心存迷茫。</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.作者认为，未名社同人虽无雄心大志，但大都有切切实实地把事情做下去的意志。</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.随着交往的深入，作者对韦素园因与自己的年龄差距而不很笑的情况有所了解。</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.作者对韦素园在“天才”们的法庭上的“剖白”给予理解的同时，也表达出深切的担忧。</a:t>
            </a:r>
            <a:endParaRPr lang="en-US" altLang="zh-CN" sz="2000" dirty="0"/>
          </a:p>
        </p:txBody>
      </p:sp>
      <p:sp>
        <p:nvSpPr>
          <p:cNvPr id="5" name="QC_6_AS.138_1#38e3631b1?vop=1&amp;pid=01136217f&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本题考查分析文章内容的能力。A项，“是因为作者对丛书及文学社的将来心存迷茫</a:t>
            </a:r>
            <a:r>
              <a:rPr lang="en-US" altLang="zh-CN" sz="2000" b="0" i="0">
                <a:solidFill>
                  <a:srgbClr val="000000"/>
                </a:solidFill>
                <a:latin typeface="微软雅黑" pitchFamily="34" charset="0"/>
                <a:ea typeface="微软雅黑" pitchFamily="34" charset="-122"/>
                <a:cs typeface="微软雅黑" pitchFamily="34" charset="-120"/>
              </a:rPr>
              <a:t>”错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。结合原文第4段中“但并非‘没有名目’的意思，是‘还没有名目’的意思</a:t>
            </a:r>
            <a:r>
              <a:rPr lang="en-US" altLang="zh-CN" sz="2000" b="0" i="0">
                <a:solidFill>
                  <a:srgbClr val="000000"/>
                </a:solidFill>
                <a:latin typeface="微软雅黑" pitchFamily="34" charset="0"/>
                <a:ea typeface="微软雅黑" pitchFamily="34" charset="-122"/>
                <a:cs typeface="微软雅黑" pitchFamily="34" charset="-120"/>
              </a:rPr>
              <a:t>，恰如孩子的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还未成丁’似的”可知，社名暗含对文学社未来的期待。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4.xml><?xml version="1.0" encoding="utf-8"?>
<p:sld xmlns:a="http://schemas.openxmlformats.org/drawingml/2006/main" xmlns:r="http://schemas.openxmlformats.org/officeDocument/2006/relationships" xmlns:p="http://schemas.openxmlformats.org/presentationml/2006/main">
  <p:cSld name="Slide 93&amp;si=93">
    <p:spTree>
      <p:nvGrpSpPr>
        <p:cNvPr id="1" name=""/>
        <p:cNvGrpSpPr/>
        <p:nvPr/>
      </p:nvGrpSpPr>
      <p:grpSpPr>
        <a:xfrm>
          <a:off x="0" y="0"/>
          <a:ext cx="0" cy="0"/>
          <a:chOff x="0" y="0"/>
          <a:chExt cx="0" cy="0"/>
        </a:xfrm>
      </p:grpSpPr>
      <p:sp>
        <p:nvSpPr>
          <p:cNvPr id="2" name="QC_6_BD.139_1#05c78e329?pid=01136217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2.对“一九二九年五月末”一段的分析与鉴赏，不正确的一项是（3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40_1#05c78e329.bracket?pid=01136217f&amp;color=0,0,0&amp;vpa=30&amp;vtp=1"/>
          <p:cNvSpPr/>
          <p:nvPr/>
        </p:nvSpPr>
        <p:spPr>
          <a:xfrm>
            <a:off x="8890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39_2#05c78e329.choices?pid=01136217f&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A.“侥幸”一词真切写出作者庆幸自己还能在韦素园病殁之前见他一面并与之谈天。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.作者所思所想的过程中运用了四个“忽而”的排比句式，增强了感情的表达效果。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.该段描写了作者一连串的心理活动，形象地表达了对韦素园处境和命运的关切与忧虑。</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.该段先写见到韦素园的高兴，后又写高兴中夹着悲哀，由喜至悲，情感令人难以捉摸。</a:t>
            </a:r>
            <a:endParaRPr lang="en-US" altLang="zh-CN" sz="2000" dirty="0"/>
          </a:p>
        </p:txBody>
      </p:sp>
      <p:sp>
        <p:nvSpPr>
          <p:cNvPr id="5" name="QC_6_AS.141_1#05c78e329?vop=1&amp;pid=01136217f&amp;color=0,0,0&amp;vtp=1&amp;bbb=1&amp;hb=1"/>
          <p:cNvSpPr/>
          <p:nvPr/>
        </p:nvSpPr>
        <p:spPr>
          <a:xfrm>
            <a:off x="722376" y="33201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本题考查分析作品的表现手法的能力。D项，“情感令人难以捉摸”错误</a:t>
            </a:r>
            <a:r>
              <a:rPr lang="en-US" altLang="zh-CN" sz="2000" b="0" i="0">
                <a:solidFill>
                  <a:srgbClr val="000000"/>
                </a:solidFill>
                <a:latin typeface="微软雅黑" pitchFamily="34" charset="0"/>
                <a:ea typeface="微软雅黑" pitchFamily="34" charset="-122"/>
                <a:cs typeface="微软雅黑" pitchFamily="34" charset="-120"/>
              </a:rPr>
              <a:t>。该段中明确说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明</a:t>
            </a:r>
            <a:r>
              <a:rPr lang="en-US" altLang="zh-CN" sz="2000" b="0" i="0" dirty="0">
                <a:solidFill>
                  <a:srgbClr val="000000"/>
                </a:solidFill>
                <a:latin typeface="微软雅黑" pitchFamily="34" charset="0"/>
                <a:ea typeface="微软雅黑" pitchFamily="34" charset="-122"/>
                <a:cs typeface="微软雅黑" pitchFamily="34" charset="-120"/>
              </a:rPr>
              <a:t>“但我在高兴中，又时时夹着悲哀”，可见作者的情感不是难以捉摸的。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25.xml><?xml version="1.0" encoding="utf-8"?>
<p:sld xmlns:a="http://schemas.openxmlformats.org/drawingml/2006/main" xmlns:r="http://schemas.openxmlformats.org/officeDocument/2006/relationships" xmlns:p="http://schemas.openxmlformats.org/presentationml/2006/main">
  <p:cSld name="Slide 94&amp;si=94">
    <p:spTree>
      <p:nvGrpSpPr>
        <p:cNvPr id="1" name=""/>
        <p:cNvGrpSpPr/>
        <p:nvPr/>
      </p:nvGrpSpPr>
      <p:grpSpPr>
        <a:xfrm>
          <a:off x="0" y="0"/>
          <a:ext cx="0" cy="0"/>
          <a:chOff x="0" y="0"/>
          <a:chExt cx="0" cy="0"/>
        </a:xfrm>
      </p:grpSpPr>
      <p:sp>
        <p:nvSpPr>
          <p:cNvPr id="2" name="QB_6_BD.142_1#af4cc381e?sp=1&amp;pid=01136217f&amp;color=0,0,0&amp;vtp=1&amp;bt=1&amp;bb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3.谈谈你对文中画横线处“沉静着，又啮碎了自己的心”这句话的理解。（4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endParaRPr lang="en-US" altLang="zh-CN" sz="2000" dirty="0"/>
          </a:p>
        </p:txBody>
      </p:sp>
      <p:sp>
        <p:nvSpPr>
          <p:cNvPr id="4" name="QB_6_AN.143_1#af4cc381e.blank?pid=01136217f&amp;color=0,0,0&amp;vpa=31&amp;vtp=1&amp;bbb=1&amp;hb=1"/>
          <p:cNvSpPr/>
          <p:nvPr/>
        </p:nvSpPr>
        <p:spPr>
          <a:xfrm>
            <a:off x="722376" y="13911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①韦素园这样的人面对当时的社会，如果保持沉默的话，内心就会十分痛苦；</a:t>
            </a:r>
            <a:r>
              <a:rPr lang="en-US" altLang="zh-CN" sz="2000" b="1" i="0">
                <a:solidFill>
                  <a:srgbClr val="00B050"/>
                </a:solidFill>
                <a:latin typeface="微软雅黑" pitchFamily="34" charset="0"/>
                <a:ea typeface="微软雅黑" pitchFamily="34" charset="-122"/>
                <a:cs typeface="微软雅黑" pitchFamily="34" charset="-120"/>
              </a:rPr>
              <a:t>②表现了鲁迅对韦素园认真</a:t>
            </a:r>
            <a:r>
              <a:rPr lang="en-US" altLang="zh-CN" sz="2000" b="1" i="0" dirty="0">
                <a:solidFill>
                  <a:srgbClr val="00B050"/>
                </a:solidFill>
                <a:latin typeface="微软雅黑" pitchFamily="34" charset="0"/>
                <a:ea typeface="微软雅黑" pitchFamily="34" charset="-122"/>
                <a:cs typeface="微软雅黑" pitchFamily="34" charset="-120"/>
              </a:rPr>
              <a:t>、激烈性格的透彻了解，以及对他这种性格严重影响健康的痛惜与无奈。（每点2分）</a:t>
            </a:r>
            <a:endParaRPr lang="en-US" altLang="zh-CN" sz="2000" dirty="0"/>
          </a:p>
        </p:txBody>
      </p:sp>
      <p:sp>
        <p:nvSpPr>
          <p:cNvPr id="5" name="QB_6_AS.144_1#af4cc381e?vop=1&amp;pid=01136217f&amp;color=0,0,0&amp;vtp=1&amp;bbb=1&amp;hb=1"/>
          <p:cNvSpPr/>
          <p:nvPr/>
        </p:nvSpPr>
        <p:spPr>
          <a:xfrm>
            <a:off x="722376" y="2379795"/>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本题考查理解文中重要句子的含意的能力。解答此类题，可以抓词语</a:t>
            </a:r>
            <a:r>
              <a:rPr lang="en-US" altLang="zh-CN" sz="2000" b="0" i="0">
                <a:solidFill>
                  <a:srgbClr val="000000"/>
                </a:solidFill>
                <a:latin typeface="微软雅黑" pitchFamily="34" charset="0"/>
                <a:ea typeface="微软雅黑" pitchFamily="34" charset="-122"/>
                <a:cs typeface="微软雅黑" pitchFamily="34" charset="-120"/>
              </a:rPr>
              <a:t>（反复揣摩关键词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语</a:t>
            </a:r>
            <a:r>
              <a:rPr lang="en-US" altLang="zh-CN" sz="2000" b="0" i="0" dirty="0">
                <a:solidFill>
                  <a:srgbClr val="000000"/>
                </a:solidFill>
                <a:latin typeface="微软雅黑" pitchFamily="34" charset="0"/>
                <a:ea typeface="微软雅黑" pitchFamily="34" charset="-122"/>
                <a:cs typeface="微软雅黑" pitchFamily="34" charset="-120"/>
              </a:rPr>
              <a:t>）—重勾连（上下语境结合分析）—看全文（结合全篇把握情感）。</a:t>
            </a:r>
            <a:r>
              <a:rPr lang="en-US" altLang="zh-CN" sz="2000" b="0" i="0">
                <a:solidFill>
                  <a:srgbClr val="000000"/>
                </a:solidFill>
                <a:latin typeface="微软雅黑" pitchFamily="34" charset="0"/>
                <a:ea typeface="微软雅黑" pitchFamily="34" charset="-122"/>
                <a:cs typeface="微软雅黑" pitchFamily="34" charset="-120"/>
              </a:rPr>
              <a:t>根据句子所处位置可知，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需要结合上文进行分析</a:t>
            </a:r>
            <a:r>
              <a:rPr lang="en-US" altLang="zh-CN" sz="2000" b="0" i="0" dirty="0">
                <a:solidFill>
                  <a:srgbClr val="000000"/>
                </a:solidFill>
                <a:latin typeface="微软雅黑" pitchFamily="34" charset="0"/>
                <a:ea typeface="微软雅黑" pitchFamily="34" charset="-122"/>
                <a:cs typeface="微软雅黑" pitchFamily="34" charset="-120"/>
              </a:rPr>
              <a:t>，此句明显是与上文写韦素园的认真、激烈相对应的；“他太认真</a:t>
            </a:r>
            <a:r>
              <a:rPr lang="en-US" altLang="zh-CN" sz="2000" b="0" i="0">
                <a:solidFill>
                  <a:srgbClr val="000000"/>
                </a:solidFill>
                <a:latin typeface="微软雅黑" pitchFamily="34" charset="0"/>
                <a:ea typeface="微软雅黑" pitchFamily="34" charset="-122"/>
                <a:cs typeface="微软雅黑" pitchFamily="34" charset="-120"/>
              </a:rPr>
              <a:t>；虽然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似乎沉静</a:t>
            </a:r>
            <a:r>
              <a:rPr lang="en-US" altLang="zh-CN" sz="2000" b="0" i="0" dirty="0">
                <a:solidFill>
                  <a:srgbClr val="000000"/>
                </a:solidFill>
                <a:latin typeface="微软雅黑" pitchFamily="34" charset="0"/>
                <a:ea typeface="微软雅黑" pitchFamily="34" charset="-122"/>
                <a:cs typeface="微软雅黑" pitchFamily="34" charset="-120"/>
              </a:rPr>
              <a:t>，然而他激烈”，说明沉静只是表象，认真、激烈才是韦素园的内心表现</a:t>
            </a:r>
            <a:r>
              <a:rPr lang="en-US" altLang="zh-CN" sz="2000" b="0" i="0">
                <a:solidFill>
                  <a:srgbClr val="000000"/>
                </a:solidFill>
                <a:latin typeface="微软雅黑" pitchFamily="34" charset="0"/>
                <a:ea typeface="微软雅黑" pitchFamily="34" charset="-122"/>
                <a:cs typeface="微软雅黑" pitchFamily="34" charset="-120"/>
              </a:rPr>
              <a:t>，而这又源于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他对这个时代的痛心</a:t>
            </a:r>
            <a:r>
              <a:rPr lang="en-US" altLang="zh-CN" sz="2000" b="0" i="0" dirty="0">
                <a:solidFill>
                  <a:srgbClr val="000000"/>
                </a:solidFill>
                <a:latin typeface="微软雅黑" pitchFamily="34" charset="0"/>
                <a:ea typeface="微软雅黑" pitchFamily="34" charset="-122"/>
                <a:cs typeface="微软雅黑" pitchFamily="34" charset="-120"/>
              </a:rPr>
              <a:t>。第7段首句“但待到我明白了我的误解之后</a:t>
            </a:r>
            <a:r>
              <a:rPr lang="en-US" altLang="zh-CN" sz="2000" b="0" i="0">
                <a:solidFill>
                  <a:srgbClr val="000000"/>
                </a:solidFill>
                <a:latin typeface="微软雅黑" pitchFamily="34" charset="0"/>
                <a:ea typeface="微软雅黑" pitchFamily="34" charset="-122"/>
                <a:cs typeface="微软雅黑" pitchFamily="34" charset="-120"/>
              </a:rPr>
              <a:t>，却同时又发见了一个他的致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命伤</a:t>
            </a:r>
            <a:r>
              <a:rPr lang="en-US" altLang="zh-CN" sz="2000" b="0" i="0" dirty="0">
                <a:solidFill>
                  <a:srgbClr val="000000"/>
                </a:solidFill>
                <a:latin typeface="微软雅黑" pitchFamily="34" charset="0"/>
                <a:ea typeface="微软雅黑" pitchFamily="34" charset="-122"/>
                <a:cs typeface="微软雅黑" pitchFamily="34" charset="-120"/>
              </a:rPr>
              <a:t>”又表明了作者对韦素园从误解到深入了解的转变，而第9段又说他的认真更使“我</a:t>
            </a:r>
            <a:r>
              <a:rPr lang="en-US" altLang="zh-CN" sz="2000" b="0" i="0">
                <a:solidFill>
                  <a:srgbClr val="000000"/>
                </a:solidFill>
                <a:latin typeface="微软雅黑" pitchFamily="34" charset="0"/>
                <a:ea typeface="微软雅黑" pitchFamily="34" charset="-122"/>
                <a:cs typeface="微软雅黑" pitchFamily="34" charset="-120"/>
              </a:rPr>
              <a:t>”担心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他的病</a:t>
            </a:r>
            <a:r>
              <a:rPr lang="en-US" altLang="zh-CN" sz="2000" b="0" i="0" dirty="0">
                <a:solidFill>
                  <a:srgbClr val="000000"/>
                </a:solidFill>
                <a:latin typeface="微软雅黑" pitchFamily="34" charset="0"/>
                <a:ea typeface="微软雅黑" pitchFamily="34" charset="-122"/>
                <a:cs typeface="微软雅黑" pitchFamily="34" charset="-120"/>
              </a:rPr>
              <a:t>，据此分析，鲁迅对韦素园的感情是痛惜与无奈的。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fade">
                                      <p:cBhvr>
                                        <p:cTn id="36"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26.xml><?xml version="1.0" encoding="utf-8"?>
<p:sld xmlns:a="http://schemas.openxmlformats.org/drawingml/2006/main" xmlns:r="http://schemas.openxmlformats.org/officeDocument/2006/relationships" xmlns:p="http://schemas.openxmlformats.org/presentationml/2006/main">
  <p:cSld name="Slide 95&amp;si=95">
    <p:spTree>
      <p:nvGrpSpPr>
        <p:cNvPr id="1" name=""/>
        <p:cNvGrpSpPr/>
        <p:nvPr/>
      </p:nvGrpSpPr>
      <p:grpSpPr>
        <a:xfrm>
          <a:off x="0" y="0"/>
          <a:ext cx="0" cy="0"/>
          <a:chOff x="0" y="0"/>
          <a:chExt cx="0" cy="0"/>
        </a:xfrm>
      </p:grpSpPr>
      <p:sp>
        <p:nvSpPr>
          <p:cNvPr id="2" name="QB_6_BD.174_1#0fbf3f7cf?sp=1&amp;pid=01136217f&amp;color=0,0,0&amp;vtp=1&amp;bt=1&amp;bbb=1"/>
          <p:cNvSpPr/>
          <p:nvPr/>
        </p:nvSpPr>
        <p:spPr>
          <a:xfrm>
            <a:off x="722376" y="972000"/>
            <a:ext cx="10753344" cy="389509"/>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4.请简要概括本文在谋篇布局上的特点。（6分）</a:t>
            </a:r>
            <a:endParaRPr lang="en-US" altLang="zh-CN" sz="2000" dirty="0"/>
          </a:p>
        </p:txBody>
      </p:sp>
      <p:sp>
        <p:nvSpPr>
          <p:cNvPr id="3" name="QB_6_BD.174_2#0fbf3f7cf?sp=1&amp;pid=01136217f&amp;color=0,0,0&amp;vtp=1&amp;bbb=1&amp;hb=1&amp;hltap=1"/>
          <p:cNvSpPr/>
          <p:nvPr/>
        </p:nvSpPr>
        <p:spPr>
          <a:xfrm>
            <a:off x="722376" y="1412563"/>
            <a:ext cx="10753344" cy="1255713"/>
          </a:xfrm>
          <a:prstGeom prst="rect">
            <a:avLst/>
          </a:prstGeom>
          <a:noFill/>
          <a:ln/>
        </p:spPr>
        <p:txBody>
          <a:bodyPr wrap="none" lIns="0" tIns="0" rIns="0" bIns="0" rtlCol="0" anchor="t"/>
          <a:lstStyle/>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S.176_1#0fbf3f7cf?vop=1&amp;pid=01136217f&amp;color=0,0,0&amp;vtp=1&amp;bbb=1&amp;hb=1"/>
          <p:cNvSpPr/>
          <p:nvPr/>
        </p:nvSpPr>
        <p:spPr>
          <a:xfrm>
            <a:off x="722376" y="2782449"/>
            <a:ext cx="10753344" cy="35010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本题考查分析文章结构的能力。本文行文时主要按照同韦素园交往的时间顺序</a:t>
            </a:r>
            <a:r>
              <a:rPr lang="en-US" altLang="zh-CN" sz="2000" b="0" i="0">
                <a:solidFill>
                  <a:srgbClr val="000000"/>
                </a:solidFill>
                <a:latin typeface="微软雅黑" pitchFamily="34" charset="0"/>
                <a:ea typeface="微软雅黑" pitchFamily="34" charset="-122"/>
                <a:cs typeface="微软雅黑" pitchFamily="34" charset="-120"/>
              </a:rPr>
              <a:t>，把一些小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事连缀起来</a:t>
            </a:r>
            <a:r>
              <a:rPr lang="en-US" altLang="zh-CN" sz="2000" b="0" i="0" dirty="0">
                <a:solidFill>
                  <a:srgbClr val="000000"/>
                </a:solidFill>
                <a:latin typeface="微软雅黑" pitchFamily="34" charset="0"/>
                <a:ea typeface="微软雅黑" pitchFamily="34" charset="-122"/>
                <a:cs typeface="微软雅黑" pitchFamily="34" charset="-120"/>
              </a:rPr>
              <a:t>。文章先写通过李霁野认识了韦素园，写初见他的情景</a:t>
            </a:r>
            <a:r>
              <a:rPr lang="en-US" altLang="zh-CN" sz="2000" b="0" i="0">
                <a:solidFill>
                  <a:srgbClr val="000000"/>
                </a:solidFill>
                <a:latin typeface="微软雅黑" pitchFamily="34" charset="0"/>
                <a:ea typeface="微软雅黑" pitchFamily="34" charset="-122"/>
                <a:cs typeface="微软雅黑" pitchFamily="34" charset="-120"/>
              </a:rPr>
              <a:t>，“最初的记忆是在这破寨里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看见了素园</a:t>
            </a:r>
            <a:r>
              <a:rPr lang="en-US" altLang="zh-CN" sz="2000" b="0" i="0" dirty="0">
                <a:solidFill>
                  <a:srgbClr val="000000"/>
                </a:solidFill>
                <a:latin typeface="微软雅黑" pitchFamily="34" charset="0"/>
                <a:ea typeface="微软雅黑" pitchFamily="34" charset="-122"/>
                <a:cs typeface="微软雅黑" pitchFamily="34" charset="-120"/>
              </a:rPr>
              <a:t>”，写他给作者的印象，“觉得和他是很难交往的，因为他笑影少</a:t>
            </a:r>
            <a:r>
              <a:rPr lang="en-US" altLang="zh-CN" sz="2000" b="0" i="0">
                <a:solidFill>
                  <a:srgbClr val="000000"/>
                </a:solidFill>
                <a:latin typeface="微软雅黑" pitchFamily="34" charset="0"/>
                <a:ea typeface="微软雅黑" pitchFamily="34" charset="-122"/>
                <a:cs typeface="微软雅黑" pitchFamily="34" charset="-120"/>
              </a:rPr>
              <a:t>”；接着写交往之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后发现他的一个致命伤</a:t>
            </a:r>
            <a:r>
              <a:rPr lang="en-US" altLang="zh-CN" sz="2000" b="0" i="0" dirty="0">
                <a:solidFill>
                  <a:srgbClr val="000000"/>
                </a:solidFill>
                <a:latin typeface="微软雅黑" pitchFamily="34" charset="0"/>
                <a:ea typeface="微软雅黑" pitchFamily="34" charset="-122"/>
                <a:cs typeface="微软雅黑" pitchFamily="34" charset="-120"/>
              </a:rPr>
              <a:t>，“他太认真；虽然似乎沉静，然而他激烈”等。随着时间的变化</a:t>
            </a:r>
            <a:r>
              <a:rPr lang="en-US" altLang="zh-CN" sz="2000" b="0" i="0">
                <a:solidFill>
                  <a:srgbClr val="000000"/>
                </a:solidFill>
                <a:latin typeface="微软雅黑" pitchFamily="34" charset="0"/>
                <a:ea typeface="微软雅黑" pitchFamily="34" charset="-122"/>
                <a:cs typeface="微软雅黑" pitchFamily="34" charset="-120"/>
              </a:rPr>
              <a:t>，作者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对韦素园的认识逐渐深入</a:t>
            </a:r>
            <a:r>
              <a:rPr lang="en-US" altLang="zh-CN" sz="2000" b="0" i="0" dirty="0">
                <a:solidFill>
                  <a:srgbClr val="000000"/>
                </a:solidFill>
                <a:latin typeface="微软雅黑" pitchFamily="34" charset="0"/>
                <a:ea typeface="微软雅黑" pitchFamily="34" charset="-122"/>
                <a:cs typeface="微软雅黑" pitchFamily="34" charset="-120"/>
              </a:rPr>
              <a:t>，情感也逐渐加深。由最初觉得他不好相处，到感受到他的认真</a:t>
            </a:r>
            <a:r>
              <a:rPr lang="en-US" altLang="zh-CN" sz="2000" b="0" i="0">
                <a:solidFill>
                  <a:srgbClr val="000000"/>
                </a:solidFill>
                <a:latin typeface="微软雅黑" pitchFamily="34" charset="0"/>
                <a:ea typeface="微软雅黑" pitchFamily="34" charset="-122"/>
                <a:cs typeface="微软雅黑" pitchFamily="34" charset="-120"/>
              </a:rPr>
              <a:t>，由外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表深入人物内心</a:t>
            </a:r>
            <a:r>
              <a:rPr lang="en-US" altLang="zh-CN" sz="2000" b="0" i="0" dirty="0">
                <a:solidFill>
                  <a:srgbClr val="000000"/>
                </a:solidFill>
                <a:latin typeface="微软雅黑" pitchFamily="34" charset="0"/>
                <a:ea typeface="微软雅黑" pitchFamily="34" charset="-122"/>
                <a:cs typeface="微软雅黑" pitchFamily="34" charset="-120"/>
              </a:rPr>
              <a:t>；从“一点小例子”到“他在默默中支持了未名社”“</a:t>
            </a:r>
            <a:r>
              <a:rPr lang="en-US" altLang="zh-CN" sz="2000" b="0" i="0">
                <a:solidFill>
                  <a:srgbClr val="000000"/>
                </a:solidFill>
                <a:latin typeface="微软雅黑" pitchFamily="34" charset="0"/>
                <a:ea typeface="微软雅黑" pitchFamily="34" charset="-122"/>
                <a:cs typeface="微软雅黑" pitchFamily="34" charset="-120"/>
              </a:rPr>
              <a:t>未名社自素园经营以来，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绍介了</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还印行了</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也都还算是相当可看的作品</a:t>
            </a:r>
            <a:r>
              <a:rPr lang="en-US" altLang="zh-CN" sz="2000" b="0" i="0">
                <a:solidFill>
                  <a:srgbClr val="000000"/>
                </a:solidFill>
                <a:latin typeface="微软雅黑" pitchFamily="34" charset="0"/>
                <a:ea typeface="微软雅黑" pitchFamily="34" charset="-122"/>
                <a:cs typeface="微软雅黑" pitchFamily="34" charset="-120"/>
              </a:rPr>
              <a:t>”，从回忆韦素园对未名社的努力支持到确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认其取得的成就</a:t>
            </a:r>
            <a:r>
              <a:rPr lang="en-US" altLang="zh-CN" sz="2000" b="0" i="0" dirty="0">
                <a:solidFill>
                  <a:srgbClr val="000000"/>
                </a:solidFill>
                <a:latin typeface="微软雅黑" pitchFamily="34" charset="0"/>
                <a:ea typeface="微软雅黑" pitchFamily="34" charset="-122"/>
                <a:cs typeface="微软雅黑" pitchFamily="34" charset="-120"/>
              </a:rPr>
              <a:t>，由表及里，由浅入深。</a:t>
            </a:r>
            <a:endParaRPr lang="en-US" altLang="zh-CN" sz="2200" dirty="0"/>
          </a:p>
        </p:txBody>
      </p:sp>
      <p:sp>
        <p:nvSpPr>
          <p:cNvPr id="5" name="QB_6_AN.175_1#0fbf3f7cf?sp=1&amp;pid=01136217f&amp;color=0,0,0&amp;vtp=1&amp;bbb=1&amp;hb=1&amp;hla=1">
            <a:extLst>
              <a:ext uri="{FF2B5EF4-FFF2-40B4-BE49-F238E27FC236}">
                <a16:creationId xmlns:a16="http://schemas.microsoft.com/office/drawing/2014/main" id="{936A7A50-7438-66B6-9C77-0AAA8FE6D854}"/>
              </a:ext>
            </a:extLst>
          </p:cNvPr>
          <p:cNvSpPr/>
          <p:nvPr/>
        </p:nvSpPr>
        <p:spPr>
          <a:xfrm>
            <a:off x="722376" y="1387163"/>
            <a:ext cx="10753344" cy="1218184"/>
          </a:xfrm>
          <a:prstGeom prst="rect">
            <a:avLst/>
          </a:prstGeom>
          <a:noFill/>
          <a:ln/>
        </p:spPr>
        <p:txBody>
          <a:bodyPr wrap="none" lIns="0" tIns="0" rIns="0" bIns="0" rtlCol="0" anchor="t"/>
          <a:lstStyle/>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作者按照同韦素园交往的时间顺序，把一些小事连缀起来。（2分）</a:t>
            </a:r>
            <a:r>
              <a:rPr lang="en-US" altLang="zh-CN" sz="2000" b="1" i="0">
                <a:solidFill>
                  <a:srgbClr val="00B050"/>
                </a:solidFill>
                <a:latin typeface="微软雅黑" pitchFamily="34" charset="0"/>
                <a:ea typeface="微软雅黑" pitchFamily="34" charset="-122"/>
                <a:cs typeface="微软雅黑" pitchFamily="34" charset="-120"/>
              </a:rPr>
              <a:t>②从初写韦素园给人的表</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面印象到深入人物的内心</a:t>
            </a:r>
            <a:r>
              <a:rPr lang="en-US" altLang="zh-CN" sz="2000" b="1" i="0" dirty="0">
                <a:solidFill>
                  <a:srgbClr val="00B050"/>
                </a:solidFill>
                <a:latin typeface="微软雅黑" pitchFamily="34" charset="0"/>
                <a:ea typeface="微软雅黑" pitchFamily="34" charset="-122"/>
                <a:cs typeface="微软雅黑" pitchFamily="34" charset="-120"/>
              </a:rPr>
              <a:t>，从回忆韦素园对未名社的努力支持到确认其取得的成就，（2分</a:t>
            </a:r>
            <a:r>
              <a:rPr lang="en-US" altLang="zh-CN" sz="2000" b="1" i="0">
                <a:solidFill>
                  <a:srgbClr val="00B050"/>
                </a:solidFill>
                <a:latin typeface="微软雅黑" pitchFamily="34" charset="0"/>
                <a:ea typeface="微软雅黑" pitchFamily="34" charset="-122"/>
                <a:cs typeface="微软雅黑" pitchFamily="34" charset="-120"/>
              </a:rPr>
              <a:t>）由</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表及里</a:t>
            </a:r>
            <a:r>
              <a:rPr lang="en-US" altLang="zh-CN" sz="2000" b="1" i="0" dirty="0">
                <a:solidFill>
                  <a:srgbClr val="00B050"/>
                </a:solidFill>
                <a:latin typeface="微软雅黑" pitchFamily="34" charset="0"/>
                <a:ea typeface="微软雅黑" pitchFamily="34" charset="-122"/>
                <a:cs typeface="微软雅黑" pitchFamily="34" charset="-120"/>
              </a:rPr>
              <a:t>，由浅入深。（2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Effect transition="in" filter="fade">
                                      <p:cBhvr>
                                        <p:cTn id="45"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27.xml><?xml version="1.0" encoding="utf-8"?>
<p:sld xmlns:a="http://schemas.openxmlformats.org/drawingml/2006/main" xmlns:r="http://schemas.openxmlformats.org/officeDocument/2006/relationships" xmlns:p="http://schemas.openxmlformats.org/presentationml/2006/main">
  <p:cSld name="Slide 96&amp;si=96">
    <p:spTree>
      <p:nvGrpSpPr>
        <p:cNvPr id="1" name=""/>
        <p:cNvGrpSpPr/>
        <p:nvPr/>
      </p:nvGrpSpPr>
      <p:grpSpPr>
        <a:xfrm>
          <a:off x="0" y="0"/>
          <a:ext cx="0" cy="0"/>
          <a:chOff x="0" y="0"/>
          <a:chExt cx="0" cy="0"/>
        </a:xfrm>
      </p:grpSpPr>
      <p:sp>
        <p:nvSpPr>
          <p:cNvPr id="2" name="QB_6_AS.146_2#0fbf3f7cf?vop=1&amp;pid=01136217f&amp;color=0,0,0&amp;mp=1&amp;vtp=1&amp;bt=1&amp;bbb=1&amp;hb=1"/>
          <p:cNvSpPr/>
          <p:nvPr/>
        </p:nvSpPr>
        <p:spPr>
          <a:xfrm>
            <a:off x="722376" y="972000"/>
            <a:ext cx="10753344" cy="2253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分析散文结构的方法</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划分层次法。给全文划分层次，归纳层意，根据事件发生发展的各个阶段</a:t>
            </a:r>
            <a:r>
              <a:rPr lang="en-US" altLang="zh-CN" sz="2000" b="0" i="0">
                <a:solidFill>
                  <a:srgbClr val="000000"/>
                </a:solidFill>
                <a:latin typeface="微软雅黑" pitchFamily="34" charset="0"/>
                <a:ea typeface="微软雅黑" pitchFamily="34" charset="-122"/>
                <a:cs typeface="微软雅黑" pitchFamily="34" charset="-120"/>
              </a:rPr>
              <a:t>，梳理出明确的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结构思路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找线索法。先找出文章线索，再按照线索归纳梳理。散文常见的线索有具体事物、</a:t>
            </a:r>
            <a:r>
              <a:rPr lang="en-US" altLang="zh-CN" sz="2000" b="0" i="0">
                <a:solidFill>
                  <a:srgbClr val="000000"/>
                </a:solidFill>
                <a:latin typeface="微软雅黑" pitchFamily="34" charset="0"/>
                <a:ea typeface="微软雅黑" pitchFamily="34" charset="-122"/>
                <a:cs typeface="微软雅黑" pitchFamily="34" charset="-120"/>
              </a:rPr>
              <a:t>人物、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中心事件</a:t>
            </a:r>
            <a:r>
              <a:rPr lang="en-US" altLang="zh-CN" sz="2000" b="0" i="0" dirty="0">
                <a:solidFill>
                  <a:srgbClr val="000000"/>
                </a:solidFill>
                <a:latin typeface="微软雅黑" pitchFamily="34" charset="0"/>
                <a:ea typeface="微软雅黑" pitchFamily="34" charset="-122"/>
                <a:cs typeface="微软雅黑" pitchFamily="34" charset="-120"/>
              </a:rPr>
              <a:t>、思想感情、时间、空间、作者见闻等。分清文章线索的类型，有助于厘清行文思路。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8.xml><?xml version="1.0" encoding="utf-8"?>
<p:sld xmlns:a="http://schemas.openxmlformats.org/drawingml/2006/main" xmlns:r="http://schemas.openxmlformats.org/officeDocument/2006/relationships" xmlns:p="http://schemas.openxmlformats.org/presentationml/2006/main">
  <p:cSld name="Slide 97&amp;si=97">
    <p:spTree>
      <p:nvGrpSpPr>
        <p:cNvPr id="1" name=""/>
        <p:cNvGrpSpPr/>
        <p:nvPr/>
      </p:nvGrpSpPr>
      <p:grpSpPr>
        <a:xfrm>
          <a:off x="0" y="0"/>
          <a:ext cx="0" cy="0"/>
          <a:chOff x="0" y="0"/>
          <a:chExt cx="0" cy="0"/>
        </a:xfrm>
      </p:grpSpPr>
      <p:sp>
        <p:nvSpPr>
          <p:cNvPr id="2" name="QM_5_EX.147_1#01136217f?vop=1&amp;pid=98baedbda&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【文本助读】</a:t>
            </a:r>
            <a:endParaRPr lang="en-US" altLang="zh-CN" sz="2000" dirty="0"/>
          </a:p>
        </p:txBody>
      </p:sp>
      <p:pic>
        <p:nvPicPr>
          <p:cNvPr id="3" name="QM_5_EX.147_2#01136217f?vop=1&amp;pid=98baedbd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935224" y="1513528"/>
            <a:ext cx="6309360" cy="42611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9.xml><?xml version="1.0" encoding="utf-8"?>
<p:sld xmlns:a="http://schemas.openxmlformats.org/drawingml/2006/main" xmlns:r="http://schemas.openxmlformats.org/officeDocument/2006/relationships" xmlns:p="http://schemas.openxmlformats.org/presentationml/2006/main">
  <p:cSld name="Slide 98&amp;si=98">
    <p:spTree>
      <p:nvGrpSpPr>
        <p:cNvPr id="1" name=""/>
        <p:cNvGrpSpPr/>
        <p:nvPr/>
      </p:nvGrpSpPr>
      <p:grpSpPr>
        <a:xfrm>
          <a:off x="0" y="0"/>
          <a:ext cx="0" cy="0"/>
          <a:chOff x="0" y="0"/>
          <a:chExt cx="0" cy="0"/>
        </a:xfrm>
      </p:grpSpPr>
      <p:sp>
        <p:nvSpPr>
          <p:cNvPr id="2" name="C_4_BD#6832e267f?pid=05b0f68c1&amp;color=0,0,0&amp;vtp=1&amp;bt=1&amp;bbb=1"/>
          <p:cNvSpPr/>
          <p:nvPr/>
        </p:nvSpPr>
        <p:spPr>
          <a:xfrm>
            <a:off x="722376" y="969264"/>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二、［山东菏泽2024期末］阅读下面的文字，完成5～8题。（16分）</a:t>
            </a:r>
            <a:endParaRPr lang="en-US" altLang="zh-CN" sz="2200" dirty="0"/>
          </a:p>
        </p:txBody>
      </p:sp>
      <p:sp>
        <p:nvSpPr>
          <p:cNvPr id="3" name="QM_5_BD.148_1#8aae06b78?pid=6832e267f&amp;color=0,0,0&amp;vtp=1&amp;bbb=1&amp;hb=1"/>
          <p:cNvSpPr/>
          <p:nvPr/>
        </p:nvSpPr>
        <p:spPr>
          <a:xfrm>
            <a:off x="722376" y="1463294"/>
            <a:ext cx="10753344" cy="4165600"/>
          </a:xfrm>
          <a:prstGeom prst="rect">
            <a:avLst/>
          </a:prstGeom>
          <a:noFill/>
          <a:ln/>
        </p:spPr>
        <p:txBody>
          <a:bodyPr wrap="none" lIns="0" tIns="0" rIns="0" bIns="0" rtlCol="0" anchor="t"/>
          <a:lstStyle/>
          <a:p>
            <a:pPr algn="ctr"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传家宝（节选）</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赵树理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有个区干部叫李成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全家一共三口人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一个老婆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一个他自己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他到区上做工作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家里只剩下婆媳两个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可是就只这两个人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也有些合不来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在乡下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到了阴历正月初二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照例是女人走娘家的时候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在本年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一九四九年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这一天早饭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李成娘又和媳妇吵起来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李成娘叫着媳妇的名字说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准备准备走吧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早点去早点回来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她有个女儿叫小娥</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她想小娥在这一天一定要来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来了母女们还能不谈谈心病话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她的心病话</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除了评论媳妇的短处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好像再没有什么别的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因此便想把媳妇早早催走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免得一会儿小娥回来了说话不方便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1#77980bb5a?pid=923cf34af&amp;color=0,0,0&amp;vtp=1&amp;bbb=1&amp;hb=1">
            <a:extLst>
              <a:ext uri="{FF2B5EF4-FFF2-40B4-BE49-F238E27FC236}">
                <a16:creationId xmlns:a16="http://schemas.microsoft.com/office/drawing/2014/main" id="{D6FAF206-9E95-B80A-0BD1-13A5F70E5F6F}"/>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我本知她是很有希望的一个人才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但是还不十分知道底细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到许季茀先生对我详述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才知道她是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十分精干办事灵敏的女子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上回女师大被章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刘摧残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之所以能坚持抵抗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百折不馁而有今日者</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实一大部分是刘女士之功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可称为全学校革命之领袖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处我们现今昏天黑地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国亡无日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政治社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会思想都须根本改造的时期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这种热心有为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能为女权运动领袖的才干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是何等的稀少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何等的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宝贵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记得有一天很冰冷的晚上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到十时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刘女士才独自一人提了一个极大的皮箱来我家里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两个月前女师大演剧的第二天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是为还借用的衣服来的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因为到各家去分还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所以跑到这里来已</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经时候很晚而十分疲倦了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但是她还是说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仍旧满面笑容地谈到前夜演剧的情况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个人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的劬劳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好像全不在心上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我方明白女师大之所以能有奋斗到底的成绩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是因为有这种人才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在我的书桌上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有一本刘女士的英文作文簿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是她死的前一日交来的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一直到现在总是不忍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翻开看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今天毅然打开看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最后一篇的题目是</a:t>
            </a:r>
            <a:r>
              <a:rPr lang="en-US" altLang="zh-CN" sz="2000" b="0" i="1" dirty="0">
                <a:solidFill>
                  <a:srgbClr val="000000"/>
                </a:solidFill>
                <a:latin typeface="微软雅黑" pitchFamily="34" charset="0"/>
                <a:ea typeface="微软雅黑" pitchFamily="34" charset="-122"/>
                <a:cs typeface="微软雅黑" pitchFamily="34" charset="-120"/>
              </a:rPr>
              <a:t>Soci</a:t>
            </a:r>
            <a:r>
              <a:rPr lang="en-US" altLang="zh-CN" sz="2000" b="0" i="1" dirty="0">
                <a:solidFill>
                  <a:srgbClr val="000000"/>
                </a:solidFill>
                <a:latin typeface="SimSun" panose="02010600030101010101" pitchFamily="2" charset="-122"/>
                <a:ea typeface="微软雅黑" pitchFamily="34" charset="-122"/>
                <a:cs typeface="微软雅黑" pitchFamily="34" charset="-120"/>
              </a:rPr>
              <a:t>a</a:t>
            </a:r>
            <a:r>
              <a:rPr lang="en-US" altLang="zh-CN" sz="2000" b="0" i="1" dirty="0">
                <a:solidFill>
                  <a:srgbClr val="000000"/>
                </a:solidFill>
                <a:latin typeface="微软雅黑" pitchFamily="34" charset="0"/>
                <a:ea typeface="微软雅黑" pitchFamily="34" charset="-122"/>
                <a:cs typeface="微软雅黑" pitchFamily="34" charset="-120"/>
              </a:rPr>
              <a:t>l</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微软雅黑" pitchFamily="34" charset="0"/>
                <a:ea typeface="微软雅黑" pitchFamily="34" charset="-122"/>
                <a:cs typeface="微软雅黑" pitchFamily="34" charset="-120"/>
              </a:rPr>
              <a:t>Life</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微软雅黑" pitchFamily="34" charset="0"/>
                <a:ea typeface="微软雅黑" pitchFamily="34" charset="-122"/>
                <a:cs typeface="微软雅黑" pitchFamily="34" charset="-120"/>
              </a:rPr>
              <a:t>in</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a:solidFill>
                  <a:srgbClr val="000000"/>
                </a:solidFill>
                <a:latin typeface="微软雅黑" pitchFamily="34" charset="0"/>
                <a:ea typeface="微软雅黑" pitchFamily="34" charset="-122"/>
                <a:cs typeface="微软雅黑" pitchFamily="34" charset="-120"/>
              </a:rPr>
              <a:t>the</a:t>
            </a:r>
            <a:r>
              <a:rPr lang="en-US" altLang="zh-CN" sz="2000" b="0" i="1">
                <a:solidFill>
                  <a:srgbClr val="000000"/>
                </a:solidFill>
                <a:latin typeface="SimSun" pitchFamily="34" charset="0"/>
                <a:ea typeface="SimSun" pitchFamily="34" charset="-122"/>
                <a:cs typeface="SimSun" pitchFamily="34" charset="-120"/>
              </a:rPr>
              <a:t> </a:t>
            </a:r>
            <a:r>
              <a:rPr lang="en-US" altLang="zh-CN" sz="2000" b="0" i="1">
                <a:solidFill>
                  <a:srgbClr val="000000"/>
                </a:solidFill>
                <a:latin typeface="微软雅黑" pitchFamily="34" charset="0"/>
                <a:ea typeface="微软雅黑" pitchFamily="34" charset="-122"/>
                <a:cs typeface="微软雅黑" pitchFamily="34" charset="-120"/>
              </a:rPr>
              <a:t>Colleɡe</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后记</a:t>
            </a:r>
            <a:r>
              <a:rPr lang="en-US" altLang="zh-CN" sz="2000" b="0" i="0" dirty="0">
                <a:solidFill>
                  <a:srgbClr val="000000"/>
                </a:solidFill>
                <a:latin typeface="微软雅黑" pitchFamily="34" charset="0"/>
                <a:ea typeface="微软雅黑" pitchFamily="34" charset="-122"/>
                <a:cs typeface="微软雅黑" pitchFamily="34" charset="-120"/>
              </a:rPr>
              <a:t>M</a:t>
            </a:r>
            <a:r>
              <a:rPr lang="en-US" altLang="zh-CN" sz="2000" b="0" i="0" dirty="0">
                <a:solidFill>
                  <a:srgbClr val="000000"/>
                </a:solidFill>
                <a:latin typeface="SimSun" panose="02010600030101010101" pitchFamily="2" charset="-122"/>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r</a:t>
            </a:r>
            <a:r>
              <a:rPr lang="en-US" altLang="zh-CN" sz="2000" b="0" i="0">
                <a:solidFill>
                  <a:srgbClr val="000000"/>
                </a:solidFill>
                <a:latin typeface="微软雅黑" pitchFamily="34" charset="0"/>
                <a:ea typeface="微软雅黑" pitchFamily="34" charset="-122"/>
                <a:cs typeface="微软雅黑" pitchFamily="34" charset="-120"/>
              </a:rPr>
              <a:t>，16，</a:t>
            </a:r>
          </a:p>
          <a:p>
            <a:pPr latinLnBrk="1">
              <a:lnSpc>
                <a:spcPct val="150000"/>
              </a:lnSpc>
            </a:pPr>
            <a:endParaRPr lang="en-US" altLang="zh-CN" sz="2000" dirty="0"/>
          </a:p>
        </p:txBody>
      </p:sp>
    </p:spTree>
    <p:extLst>
      <p:ext uri="{BB962C8B-B14F-4D97-AF65-F5344CB8AC3E}">
        <p14:creationId xmlns:p14="http://schemas.microsoft.com/office/powerpoint/2010/main" val="3124768834"/>
      </p:ext>
    </p:extLst>
  </p:cSld>
  <p:clrMapOvr>
    <a:masterClrMapping/>
  </p:clrMapOvr>
  <p:transition>
    <p:fade/>
  </p:transition>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8_1#8aae06b78?pid=6832e267f&amp;color=0,0,0&amp;vtp=1&amp;bbb=1&amp;hb=1">
            <a:extLst>
              <a:ext uri="{FF2B5EF4-FFF2-40B4-BE49-F238E27FC236}">
                <a16:creationId xmlns:a16="http://schemas.microsoft.com/office/drawing/2014/main" id="{EA7FB3DC-4C6B-20B7-F1A2-67BF35F2D7B4}"/>
              </a:ext>
            </a:extLst>
          </p:cNvPr>
          <p:cNvSpPr/>
          <p:nvPr/>
        </p:nvSpPr>
        <p:spPr>
          <a:xfrm>
            <a:off x="722376" y="972000"/>
            <a:ext cx="10753344" cy="50673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金桂是个女劳动英雄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腊月二十九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区上有通知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要在正月初二这一天派人来村里开干部会</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布置结束土改工作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她是个妇联会主席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就不能走开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她听见婆婆说叫她走走娘家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本来可以回</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答一句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我还要参加开会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可是她也不想这样回答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因为她知道婆婆对她当干部这个事早就有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一大堆不满意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这样一答话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保不定就会吵起来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因此就另找了个理由回答说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我暂且不去吧</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来了客人不招待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婆婆说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有什么客人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也不过是小娥吧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她来了还不会自己做顿饭吃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金桂说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姐姐来了也是客人呀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况且还有姐夫啦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婆婆不说什么了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金桂就要切白菜</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准备待客用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她切了一棵大白菜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又往水桶里舀了两大瓢水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提到案板跟前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把案板上的菜撮到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桶里去洗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李成娘一看见金桂这些举动就觉着不顺眼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她觉着不像个女人家的举动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她自己两只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手提起个空水桶来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走一步路还得叉开腿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金桂提满桶水的时候也才只用一只手</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extLst>
      <p:ext uri="{BB962C8B-B14F-4D97-AF65-F5344CB8AC3E}">
        <p14:creationId xmlns:p14="http://schemas.microsoft.com/office/powerpoint/2010/main" val="3322210469"/>
      </p:ext>
    </p:extLst>
  </p:cSld>
  <p:clrMapOvr>
    <a:masterClrMapping/>
  </p:clrMapOvr>
  <p:transition>
    <p:fade/>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8_1#8aae06b78?pid=6832e267f&amp;color=0,0,0&amp;vtp=1&amp;bbb=1&amp;hb=1">
            <a:extLst>
              <a:ext uri="{FF2B5EF4-FFF2-40B4-BE49-F238E27FC236}">
                <a16:creationId xmlns:a16="http://schemas.microsoft.com/office/drawing/2014/main" id="{2EC4D7C5-6A5D-70B3-0A30-BF99A903459C}"/>
              </a:ext>
            </a:extLst>
          </p:cNvPr>
          <p:cNvSpPr/>
          <p:nvPr/>
        </p:nvSpPr>
        <p:spPr>
          <a:xfrm>
            <a:off x="722376" y="972000"/>
            <a:ext cx="10753344" cy="50800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她一辈子常是用碗往锅里舀水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金桂用的大瓢一瓢就可以添满她的小锅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这怎么像个女人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第二</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她洗一棵白菜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只用一碗水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金桂差不多就用半桶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她觉着这也太浪费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洗一棵白菜就用半桶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我做一顿饭也用不了那么多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两瓢水吧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什么值钱东西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到河里多担一担就都有了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金桂也提出自己的理由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你有理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你有理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我说的都是错的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李成娘说了这两句话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气色有点不好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金桂见婆婆咕嘟了嘴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知道自己再说句话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两个人就会吵起来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因此也就不再还口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沉住气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洗自己的菜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李成娘对金桂的意见差不多见面就有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嫌她洗菜用的水多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炸豆腐用的油多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通火有些手重</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泼水泼得太响</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不说好像不够个婆婆派头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金桂倒很大方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不论婆婆说什么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自己只是按原来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的计划做自己的事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虽然有时候顶一两句嘴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也不很认真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她把待客用的菜蔬都准备好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洗了占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不着的家具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泼了水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扫了地上的菜根葱皮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算是忙了一个段落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812036800"/>
      </p:ext>
    </p:extLst>
  </p:cSld>
  <p:clrMapOvr>
    <a:masterClrMapping/>
  </p:clrMapOvr>
  <p:transition>
    <p:fade/>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8_1#8aae06b78?pid=6832e267f&amp;color=0,0,0&amp;vtp=1&amp;bbb=1&amp;hb=1">
            <a:extLst>
              <a:ext uri="{FF2B5EF4-FFF2-40B4-BE49-F238E27FC236}">
                <a16:creationId xmlns:a16="http://schemas.microsoft.com/office/drawing/2014/main" id="{DCE8BAB8-6B41-6A0F-111A-4455D17B1171}"/>
              </a:ext>
            </a:extLst>
          </p:cNvPr>
          <p:cNvSpPr/>
          <p:nvPr/>
        </p:nvSpPr>
        <p:spPr>
          <a:xfrm>
            <a:off x="722376" y="972000"/>
            <a:ext cx="10753344" cy="46228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把这段事情做完了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正想向婆婆说一声她要去开会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忽然觉得房子里总还有点不整齐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仔细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一打量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还是婆婆床头多一口破黑箱子</a:t>
            </a: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u="sng" dirty="0">
                <a:solidFill>
                  <a:srgbClr val="000000"/>
                </a:solidFill>
                <a:latin typeface="微软雅黑" pitchFamily="34" charset="0"/>
                <a:ea typeface="楷体" pitchFamily="34" charset="-122"/>
                <a:cs typeface="微软雅黑" pitchFamily="34" charset="-120"/>
              </a:rPr>
              <a:t>新毯子新被褥头上放个龇牙咧嘴的破箱子</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像个什么</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摆设</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她看了一会儿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跟婆婆商量说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咱们还是把这箱子搬下去吧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婆婆说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那碍你的什么事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婆婆虽然说得带气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金桂却仍然笑着说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那破破烂烂像个什么样子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你不怕我姐夫来了笑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咱们搬了吧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婆婆仍然没好气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冷冰冰地说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你有力气你搬吧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我跟你搬不动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她满以为金桂一个人总搬不下去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不想金桂仍是笑嘻嘻地答应了一声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a:solidFill>
                  <a:srgbClr val="000000"/>
                </a:solidFill>
                <a:latin typeface="微软雅黑" pitchFamily="34" charset="0"/>
                <a:ea typeface="楷体" pitchFamily="34" charset="-122"/>
                <a:cs typeface="微软雅黑" pitchFamily="34" charset="-120"/>
              </a:rPr>
              <a:t>就</a:t>
            </a:r>
            <a:r>
              <a:rPr lang="en-US" altLang="zh-CN" sz="2000" b="0" i="0" u="sng">
                <a:solidFill>
                  <a:srgbClr val="000000"/>
                </a:solidFill>
                <a:latin typeface="微软雅黑" pitchFamily="34" charset="0"/>
                <a:ea typeface="楷体" pitchFamily="34" charset="-122"/>
                <a:cs typeface="微软雅黑" pitchFamily="34" charset="-120"/>
              </a:rPr>
              <a:t>动手把</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箱子一拖拖出床沿</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用胸口把一头压低了</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然后双手抱住箱腰抱下地去</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站起来一脚又蹬得那箱</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子溜到床底</a:t>
            </a:r>
            <a:r>
              <a:rPr lang="en-US" altLang="zh-CN" sz="2000" b="0" i="0" u="sng"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3883377766"/>
      </p:ext>
    </p:extLst>
  </p:cSld>
  <p:clrMapOvr>
    <a:masterClrMapping/>
  </p:clrMapOvr>
  <p:transition>
    <p:fade/>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8_1#8aae06b78?pid=6832e267f&amp;color=0,0,0&amp;vtp=1&amp;bbb=1&amp;hb=1">
            <a:extLst>
              <a:ext uri="{FF2B5EF4-FFF2-40B4-BE49-F238E27FC236}">
                <a16:creationId xmlns:a16="http://schemas.microsoft.com/office/drawing/2014/main" id="{B594AFA0-245B-0F77-A89A-559CDC502A18}"/>
              </a:ext>
            </a:extLst>
          </p:cNvPr>
          <p:cNvSpPr/>
          <p:nvPr/>
        </p:nvSpPr>
        <p:spPr>
          <a:xfrm>
            <a:off x="722376" y="972000"/>
            <a:ext cx="10753344" cy="50419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谁知道这一下就引起婆婆的老火来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婆婆用操场上喊口令的口气说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再给我搬上来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我那</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箱子在那里摆了一辈子了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你怕丢人你走开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我不怕丢我的人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李成娘跟这口箱子的关系很深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只是金桂不知道罢了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李成娘原是个很能做活的女人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春夏秋冬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手里没做的就觉着不舒服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她有三件宝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一架纺车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一个针线筐和这口黑箱子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子里放的东西也很丰富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不过样数很简单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除那个针线筐以外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就只有些破布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针线筐是柳条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编的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可惜旧了一点</a:t>
            </a: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u="sng" dirty="0">
                <a:solidFill>
                  <a:srgbClr val="000000"/>
                </a:solidFill>
                <a:latin typeface="微软雅黑" pitchFamily="34" charset="0"/>
                <a:ea typeface="楷体" pitchFamily="34" charset="-122"/>
                <a:cs typeface="微软雅黑" pitchFamily="34" charset="-120"/>
              </a:rPr>
              <a:t>原是她娘出嫁时候的陪嫁</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到她出嫁时候</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她娘又给她作了陪嫁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边除了针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顶针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钳子之类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也没有什么别的东西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她守着这份家当活了一辈子</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补补衲衲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哪一天离了也不行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她本想让媳妇把这份事业一字一板传下去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可是过了几个月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现媳妇爱跟孩子到地里做活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不爱坐在家里补补衲衲</a:t>
            </a: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u="sng" dirty="0">
                <a:solidFill>
                  <a:srgbClr val="000000"/>
                </a:solidFill>
                <a:latin typeface="微软雅黑" pitchFamily="34" charset="0"/>
                <a:ea typeface="楷体" pitchFamily="34" charset="-122"/>
                <a:cs typeface="微软雅黑" pitchFamily="34" charset="-120"/>
              </a:rPr>
              <a:t>她先跟李成说</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男人有男人的活</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女</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人有女人的活</a:t>
            </a:r>
            <a:r>
              <a:rPr lang="en-US" altLang="zh-CN" sz="2000" b="0" i="0" u="sng" dirty="0">
                <a:solidFill>
                  <a:srgbClr val="000000"/>
                </a:solidFill>
                <a:latin typeface="SimSun" panose="02010600030101010101" pitchFamily="2" charset="-122"/>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李成说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我看还是地里活要紧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我自己是村里的农会主席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要多误些工</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地里有个人帮忙更好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半年之后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金桂被村里选成劳动英雄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又选成妇联会主席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李成又被上</a:t>
            </a:r>
          </a:p>
          <a:p>
            <a:pPr latinLnBrk="1">
              <a:lnSpc>
                <a:spcPct val="150000"/>
              </a:lnSpc>
            </a:pPr>
            <a:endParaRPr lang="en-US" altLang="zh-CN" sz="2000" dirty="0"/>
          </a:p>
        </p:txBody>
      </p:sp>
    </p:spTree>
    <p:extLst>
      <p:ext uri="{BB962C8B-B14F-4D97-AF65-F5344CB8AC3E}">
        <p14:creationId xmlns:p14="http://schemas.microsoft.com/office/powerpoint/2010/main" val="1837838547"/>
      </p:ext>
    </p:extLst>
  </p:cSld>
  <p:clrMapOvr>
    <a:masterClrMapping/>
  </p:clrMapOvr>
  <p:transition>
    <p:fade/>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8_1#8aae06b78?pid=6832e267f&amp;color=0,0,0&amp;vtp=1&amp;bbb=1&amp;hb=1">
            <a:extLst>
              <a:ext uri="{FF2B5EF4-FFF2-40B4-BE49-F238E27FC236}">
                <a16:creationId xmlns:a16="http://schemas.microsoft.com/office/drawing/2014/main" id="{55E67B35-63E8-AF98-29E6-787810D117BE}"/>
              </a:ext>
            </a:extLst>
          </p:cNvPr>
          <p:cNvSpPr/>
          <p:nvPr/>
        </p:nvSpPr>
        <p:spPr>
          <a:xfrm>
            <a:off x="722376" y="972000"/>
            <a:ext cx="10753344" cy="36121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级提拔到区上工作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地里的活完全交给金桂做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家事也交给金桂管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从这以后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金桂差不多半年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就没有拈过针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做什么事又都是不问婆婆自己就做了主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这才叫李成娘着实悲观起来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婆婆只想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拿她的三件宝贝往下传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媳妇觉得那里边没大出息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接受下来也过不成日子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因此两个人从此意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见不合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谁也说不服谁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金桂见婆婆的气越来越大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仍然笑了笑说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你不要生气了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你不愿意叫搬下来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给你搬上去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说着低下头去又把箱子从床底拖出来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她正准备往上搬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忽然听得院里有个小女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孩叫着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金桂嫂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公所叫你去开会啦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区干部已经来了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3250786447"/>
      </p:ext>
    </p:extLst>
  </p:cSld>
  <p:clrMapOvr>
    <a:masterClrMapping/>
  </p:clrMapOvr>
  <p:transition>
    <p:fade/>
  </p:transition>
</p:sld>
</file>

<file path=ppt/slides/slide135.xml><?xml version="1.0" encoding="utf-8"?>
<p:sld xmlns:a="http://schemas.openxmlformats.org/drawingml/2006/main" xmlns:r="http://schemas.openxmlformats.org/officeDocument/2006/relationships" xmlns:p="http://schemas.openxmlformats.org/presentationml/2006/main">
  <p:cSld name="Slide 99&amp;si=99">
    <p:spTree>
      <p:nvGrpSpPr>
        <p:cNvPr id="1" name=""/>
        <p:cNvGrpSpPr/>
        <p:nvPr/>
      </p:nvGrpSpPr>
      <p:grpSpPr>
        <a:xfrm>
          <a:off x="0" y="0"/>
          <a:ext cx="0" cy="0"/>
          <a:chOff x="0" y="0"/>
          <a:chExt cx="0" cy="0"/>
        </a:xfrm>
      </p:grpSpPr>
      <p:sp>
        <p:nvSpPr>
          <p:cNvPr id="2" name="QC_6_BD.149_1#fea620309?pid=8aae06b7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5.下列对文本相关内容和艺术特色的分析鉴赏，不正确的一项是（3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50_1#fea620309.bracket?pid=8aae06b78&amp;color=0,0,0&amp;vpa=32&amp;vtp=1"/>
          <p:cNvSpPr/>
          <p:nvPr/>
        </p:nvSpPr>
        <p:spPr>
          <a:xfrm>
            <a:off x="8902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49_2#fea620309.choices?pid=8aae06b78&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A.“传家宝”在文中指李成娘的一架纺车、一个针线筐和一口黑箱子，</a:t>
            </a:r>
            <a:r>
              <a:rPr lang="en-US" altLang="zh-CN" sz="2000" b="0" i="0">
                <a:solidFill>
                  <a:srgbClr val="000000"/>
                </a:solidFill>
                <a:latin typeface="微软雅黑" pitchFamily="34" charset="0"/>
                <a:ea typeface="微软雅黑" pitchFamily="34" charset="-122"/>
                <a:cs typeface="微软雅黑" pitchFamily="34" charset="-120"/>
              </a:rPr>
              <a:t>也代表着李成娘落后保守、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因循守旧的传统观念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.小说以正月初二女儿走娘家为开端，至金桂搬箱子将故事逐渐推向高潮</a:t>
            </a:r>
            <a:r>
              <a:rPr lang="en-US" altLang="zh-CN" sz="2000" b="0" i="0">
                <a:solidFill>
                  <a:srgbClr val="000000"/>
                </a:solidFill>
                <a:latin typeface="微软雅黑" pitchFamily="34" charset="0"/>
                <a:ea typeface="微软雅黑" pitchFamily="34" charset="-122"/>
                <a:cs typeface="微软雅黑" pitchFamily="34" charset="-120"/>
              </a:rPr>
              <a:t>，展现了婆媳之间的矛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盾冲突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.小说中的李成思想进步，在外积极工作，在家极力维护好母亲和妻子之间的关系</a:t>
            </a:r>
            <a:r>
              <a:rPr lang="en-US" altLang="zh-CN" sz="2000" b="0" i="0">
                <a:solidFill>
                  <a:srgbClr val="000000"/>
                </a:solidFill>
                <a:latin typeface="微软雅黑" pitchFamily="34" charset="0"/>
                <a:ea typeface="微软雅黑" pitchFamily="34" charset="-122"/>
                <a:cs typeface="微软雅黑" pitchFamily="34" charset="-120"/>
              </a:rPr>
              <a:t>，文中着墨不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a:t>
            </a:r>
            <a:r>
              <a:rPr lang="en-US" altLang="zh-CN" sz="2000" b="0" i="0" dirty="0">
                <a:solidFill>
                  <a:srgbClr val="000000"/>
                </a:solidFill>
                <a:latin typeface="微软雅黑" pitchFamily="34" charset="0"/>
                <a:ea typeface="微软雅黑" pitchFamily="34" charset="-122"/>
                <a:cs typeface="微软雅黑" pitchFamily="34" charset="-120"/>
              </a:rPr>
              <a:t>，但形象鲜明。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.小说以农村土改为背景，把农村普通家庭的婆媳矛盾作为贯串全文的线索</a:t>
            </a:r>
            <a:r>
              <a:rPr lang="en-US" altLang="zh-CN" sz="2000" b="0" i="0">
                <a:solidFill>
                  <a:srgbClr val="000000"/>
                </a:solidFill>
                <a:latin typeface="微软雅黑" pitchFamily="34" charset="0"/>
                <a:ea typeface="微软雅黑" pitchFamily="34" charset="-122"/>
                <a:cs typeface="微软雅黑" pitchFamily="34" charset="-120"/>
              </a:rPr>
              <a:t>，表现了新旧两代女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性的思想冲突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S.151_1#fea620309?vop=1&amp;pid=8aae06b78&amp;color=0,0,0&amp;vtp=1&amp;bbb=1&amp;hb=1"/>
          <p:cNvSpPr/>
          <p:nvPr/>
        </p:nvSpPr>
        <p:spPr>
          <a:xfrm>
            <a:off x="722376" y="51489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本题考查分析文章内容，分析作品的体裁特征的能力。C项</a:t>
            </a:r>
            <a:r>
              <a:rPr lang="en-US" altLang="zh-CN" sz="2000" b="0" i="0">
                <a:solidFill>
                  <a:srgbClr val="000000"/>
                </a:solidFill>
                <a:latin typeface="微软雅黑" pitchFamily="34" charset="0"/>
                <a:ea typeface="微软雅黑" pitchFamily="34" charset="-122"/>
                <a:cs typeface="微软雅黑" pitchFamily="34" charset="-120"/>
              </a:rPr>
              <a:t>，“在家极力维护好母亲和妻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子之间的关系</a:t>
            </a:r>
            <a:r>
              <a:rPr lang="en-US" altLang="zh-CN" sz="2000" b="0" i="0" dirty="0">
                <a:solidFill>
                  <a:srgbClr val="000000"/>
                </a:solidFill>
                <a:latin typeface="微软雅黑" pitchFamily="34" charset="0"/>
                <a:ea typeface="微软雅黑" pitchFamily="34" charset="-122"/>
                <a:cs typeface="微软雅黑" pitchFamily="34" charset="-120"/>
              </a:rPr>
              <a:t>”错误。文中没有李成极力维护好母亲和妻子之间关系的相关情节，选项无中生有。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6.xml><?xml version="1.0" encoding="utf-8"?>
<p:sld xmlns:a="http://schemas.openxmlformats.org/drawingml/2006/main" xmlns:r="http://schemas.openxmlformats.org/officeDocument/2006/relationships" xmlns:p="http://schemas.openxmlformats.org/presentationml/2006/main">
  <p:cSld name="Slide 100&amp;si=100">
    <p:spTree>
      <p:nvGrpSpPr>
        <p:cNvPr id="1" name=""/>
        <p:cNvGrpSpPr/>
        <p:nvPr/>
      </p:nvGrpSpPr>
      <p:grpSpPr>
        <a:xfrm>
          <a:off x="0" y="0"/>
          <a:ext cx="0" cy="0"/>
          <a:chOff x="0" y="0"/>
          <a:chExt cx="0" cy="0"/>
        </a:xfrm>
      </p:grpSpPr>
      <p:sp>
        <p:nvSpPr>
          <p:cNvPr id="2" name="QC_6_BD.152_1#5145f2bfd?pid=8aae06b7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6.对文中画线句子的分析与鉴赏，不正确的一项是（3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53_1#5145f2bfd.bracket?pid=8aae06b78&amp;color=0,0,0&amp;vpa=33&amp;vtp=1"/>
          <p:cNvSpPr/>
          <p:nvPr/>
        </p:nvSpPr>
        <p:spPr>
          <a:xfrm>
            <a:off x="7378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52_2#5145f2bfd.choices?pid=8aae06b78&amp;color=0,0,0&amp;vtp=1&amp;bbb=1&amp;hb=1"/>
          <p:cNvSpPr/>
          <p:nvPr/>
        </p:nvSpPr>
        <p:spPr>
          <a:xfrm>
            <a:off x="722376" y="1436497"/>
            <a:ext cx="10753344" cy="3180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A.句子①中“龇牙咧嘴”运用拟人手法，形象地写出了箱子的破旧</a:t>
            </a:r>
            <a:r>
              <a:rPr lang="en-US" altLang="zh-CN" sz="2000" b="0" i="0">
                <a:solidFill>
                  <a:srgbClr val="000000"/>
                </a:solidFill>
                <a:latin typeface="微软雅黑" pitchFamily="34" charset="0"/>
                <a:ea typeface="微软雅黑" pitchFamily="34" charset="-122"/>
                <a:cs typeface="微软雅黑" pitchFamily="34" charset="-120"/>
              </a:rPr>
              <a:t>，也表现了金桂此时对箱子的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不满心理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.句子②用“拖”“压”“抱”“蹬”等一连串动作，写了金桂搬动箱子的过程</a:t>
            </a:r>
            <a:r>
              <a:rPr lang="en-US" altLang="zh-CN" sz="2000" b="0" i="0">
                <a:solidFill>
                  <a:srgbClr val="000000"/>
                </a:solidFill>
                <a:latin typeface="微软雅黑" pitchFamily="34" charset="0"/>
                <a:ea typeface="微软雅黑" pitchFamily="34" charset="-122"/>
                <a:cs typeface="微软雅黑" pitchFamily="34" charset="-120"/>
              </a:rPr>
              <a:t>，流露出她对婆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婆的反抗情绪</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.句子③交代了黑箱子的来历和李成娘非常珍惜黑箱子的原因，同时也与题目《传家宝》相照应。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.句子④写李成娘向儿子表达对儿媳的不满，看似平平常常的一句话</a:t>
            </a:r>
            <a:r>
              <a:rPr lang="en-US" altLang="zh-CN" sz="2000" b="0" i="0">
                <a:solidFill>
                  <a:srgbClr val="000000"/>
                </a:solidFill>
                <a:latin typeface="微软雅黑" pitchFamily="34" charset="0"/>
                <a:ea typeface="微软雅黑" pitchFamily="34" charset="-122"/>
                <a:cs typeface="微软雅黑" pitchFamily="34" charset="-120"/>
              </a:rPr>
              <a:t>，却深刻反映出她陈旧落后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的妇女观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7.xml><?xml version="1.0" encoding="utf-8"?>
<p:sld xmlns:a="http://schemas.openxmlformats.org/drawingml/2006/main" xmlns:r="http://schemas.openxmlformats.org/officeDocument/2006/relationships" xmlns:p="http://schemas.openxmlformats.org/presentationml/2006/main">
  <p:cSld name="Slide 101&amp;si=101">
    <p:spTree>
      <p:nvGrpSpPr>
        <p:cNvPr id="1" name=""/>
        <p:cNvGrpSpPr/>
        <p:nvPr/>
      </p:nvGrpSpPr>
      <p:grpSpPr>
        <a:xfrm>
          <a:off x="0" y="0"/>
          <a:ext cx="0" cy="0"/>
          <a:chOff x="0" y="0"/>
          <a:chExt cx="0" cy="0"/>
        </a:xfrm>
      </p:grpSpPr>
      <p:sp>
        <p:nvSpPr>
          <p:cNvPr id="2" name="QC_6_AS.154_1#5145f2bfd?vop=1&amp;pid=8aae06b7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本题考查分析作品的表现手法和体会重要语句的丰富含意的能力。B项</a:t>
            </a:r>
            <a:r>
              <a:rPr lang="en-US" altLang="zh-CN" sz="2000" b="0" i="0">
                <a:solidFill>
                  <a:srgbClr val="000000"/>
                </a:solidFill>
                <a:latin typeface="微软雅黑" pitchFamily="34" charset="0"/>
                <a:ea typeface="微软雅黑" pitchFamily="34" charset="-122"/>
                <a:cs typeface="微软雅黑" pitchFamily="34" charset="-120"/>
              </a:rPr>
              <a:t>，“对婆婆的反抗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情绪</a:t>
            </a:r>
            <a:r>
              <a:rPr lang="en-US" altLang="zh-CN" sz="2000" b="0" i="0" dirty="0">
                <a:solidFill>
                  <a:srgbClr val="000000"/>
                </a:solidFill>
                <a:latin typeface="微软雅黑" pitchFamily="34" charset="0"/>
                <a:ea typeface="微软雅黑" pitchFamily="34" charset="-122"/>
                <a:cs typeface="微软雅黑" pitchFamily="34" charset="-120"/>
              </a:rPr>
              <a:t>”错误。根据原文“新毯子新被褥头上放个龇牙咧嘴的破箱子，像个什么摆设</a:t>
            </a:r>
            <a:r>
              <a:rPr lang="en-US" altLang="zh-CN" sz="2000" b="0" i="0">
                <a:solidFill>
                  <a:srgbClr val="000000"/>
                </a:solidFill>
                <a:latin typeface="微软雅黑" pitchFamily="34" charset="0"/>
                <a:ea typeface="微软雅黑" pitchFamily="34" charset="-122"/>
                <a:cs typeface="微软雅黑" pitchFamily="34" charset="-120"/>
              </a:rPr>
              <a:t>？她看了一会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儿</a:t>
            </a:r>
            <a:r>
              <a:rPr lang="en-US" altLang="zh-CN" sz="2000" b="0" i="0" dirty="0">
                <a:solidFill>
                  <a:srgbClr val="000000"/>
                </a:solidFill>
                <a:latin typeface="微软雅黑" pitchFamily="34" charset="0"/>
                <a:ea typeface="微软雅黑" pitchFamily="34" charset="-122"/>
                <a:cs typeface="微软雅黑" pitchFamily="34" charset="-120"/>
              </a:rPr>
              <a:t>，跟婆婆商量说：‘娘！咱们还是把这箱子搬下去吧？’”可知</a:t>
            </a:r>
            <a:r>
              <a:rPr lang="en-US" altLang="zh-CN" sz="2000" b="0" i="0">
                <a:solidFill>
                  <a:srgbClr val="000000"/>
                </a:solidFill>
                <a:latin typeface="微软雅黑" pitchFamily="34" charset="0"/>
                <a:ea typeface="微软雅黑" pitchFamily="34" charset="-122"/>
                <a:cs typeface="微软雅黑" pitchFamily="34" charset="-120"/>
              </a:rPr>
              <a:t>，金桂搬动箱子只是为了让家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中东西摆放得更和谐</a:t>
            </a:r>
            <a:r>
              <a:rPr lang="en-US" altLang="zh-CN" sz="2000" b="0" i="0" dirty="0">
                <a:solidFill>
                  <a:srgbClr val="000000"/>
                </a:solidFill>
                <a:latin typeface="微软雅黑" pitchFamily="34" charset="0"/>
                <a:ea typeface="微软雅黑" pitchFamily="34" charset="-122"/>
                <a:cs typeface="微软雅黑" pitchFamily="34" charset="-120"/>
              </a:rPr>
              <a:t>，并非反抗婆婆。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8.xml><?xml version="1.0" encoding="utf-8"?>
<p:sld xmlns:a="http://schemas.openxmlformats.org/drawingml/2006/main" xmlns:r="http://schemas.openxmlformats.org/officeDocument/2006/relationships" xmlns:p="http://schemas.openxmlformats.org/presentationml/2006/main">
  <p:cSld name="Slide 102&amp;si=102">
    <p:spTree>
      <p:nvGrpSpPr>
        <p:cNvPr id="1" name=""/>
        <p:cNvGrpSpPr/>
        <p:nvPr/>
      </p:nvGrpSpPr>
      <p:grpSpPr>
        <a:xfrm>
          <a:off x="0" y="0"/>
          <a:ext cx="0" cy="0"/>
          <a:chOff x="0" y="0"/>
          <a:chExt cx="0" cy="0"/>
        </a:xfrm>
      </p:grpSpPr>
      <p:sp>
        <p:nvSpPr>
          <p:cNvPr id="2" name="QB_6_BD.155_1#3c4d37d53?sp=1&amp;pid=8aae06b78&amp;color=0,0,0&amp;vtp=1&amp;bt=1&amp;bb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7.小说中多次写到金桂的“笑”，这对人物的塑造有何作用？请简要分析。（4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a:t>
            </a:r>
            <a:endParaRPr lang="en-US" altLang="zh-CN" sz="2000" dirty="0"/>
          </a:p>
        </p:txBody>
      </p:sp>
      <p:sp>
        <p:nvSpPr>
          <p:cNvPr id="4" name="QB_6_AN.156_1#3c4d37d53.blank?pid=8aae06b78&amp;color=0,0,0&amp;vpa=34&amp;vtp=1&amp;bbb=1&amp;hb=1"/>
          <p:cNvSpPr/>
          <p:nvPr/>
        </p:nvSpPr>
        <p:spPr>
          <a:xfrm>
            <a:off x="722376" y="13911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①通过“笑”的细节描写，突出金桂性格开朗、通情达理，体谅尊重婆婆的人物形象；</a:t>
            </a:r>
            <a:r>
              <a:rPr lang="en-US" altLang="zh-CN" sz="2000" b="1" i="0">
                <a:solidFill>
                  <a:srgbClr val="00B050"/>
                </a:solidFill>
                <a:latin typeface="微软雅黑" pitchFamily="34" charset="0"/>
                <a:ea typeface="微软雅黑" pitchFamily="34" charset="-122"/>
                <a:cs typeface="微软雅黑" pitchFamily="34" charset="-120"/>
              </a:rPr>
              <a:t>②和婆婆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冷冰冰的神情</a:t>
            </a:r>
            <a:r>
              <a:rPr lang="en-US" altLang="zh-CN" sz="2000" b="1" i="0" dirty="0">
                <a:solidFill>
                  <a:srgbClr val="00B050"/>
                </a:solidFill>
                <a:latin typeface="微软雅黑" pitchFamily="34" charset="0"/>
                <a:ea typeface="微软雅黑" pitchFamily="34" charset="-122"/>
                <a:cs typeface="微软雅黑" pitchFamily="34" charset="-120"/>
              </a:rPr>
              <a:t>、语气形成对比，使婆婆的形象更加鲜明。（每点2分）</a:t>
            </a:r>
            <a:endParaRPr lang="en-US" altLang="zh-CN" sz="2000" dirty="0"/>
          </a:p>
        </p:txBody>
      </p:sp>
      <p:sp>
        <p:nvSpPr>
          <p:cNvPr id="5" name="QB_6_AS.157_1#3c4d37d53?vop=1&amp;pid=8aae06b78&amp;color=0,0,0&amp;vtp=1&amp;bbb=1&amp;hb=1"/>
          <p:cNvSpPr/>
          <p:nvPr/>
        </p:nvSpPr>
        <p:spPr>
          <a:xfrm>
            <a:off x="722376" y="2379795"/>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本题考查鉴赏作品的文学形象的能力。文中金桂笑了三次</a:t>
            </a:r>
            <a:r>
              <a:rPr lang="en-US" altLang="zh-CN" sz="2000" b="0" i="0">
                <a:solidFill>
                  <a:srgbClr val="000000"/>
                </a:solidFill>
                <a:latin typeface="微软雅黑" pitchFamily="34" charset="0"/>
                <a:ea typeface="微软雅黑" pitchFamily="34" charset="-122"/>
                <a:cs typeface="微软雅黑" pitchFamily="34" charset="-120"/>
              </a:rPr>
              <a:t>，都发生在与婆婆处理箱子的过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程中</a:t>
            </a:r>
            <a:r>
              <a:rPr lang="en-US" altLang="zh-CN" sz="2000" b="0" i="0" dirty="0">
                <a:solidFill>
                  <a:srgbClr val="000000"/>
                </a:solidFill>
                <a:latin typeface="微软雅黑" pitchFamily="34" charset="0"/>
                <a:ea typeface="微软雅黑" pitchFamily="34" charset="-122"/>
                <a:cs typeface="微软雅黑" pitchFamily="34" charset="-120"/>
              </a:rPr>
              <a:t>：第一次，“婆婆虽然说得带气，金桂却仍然笑着说”；第二次，“婆婆仍然没好气</a:t>
            </a:r>
            <a:r>
              <a:rPr lang="en-US" altLang="zh-CN" sz="2000" b="0" i="0">
                <a:solidFill>
                  <a:srgbClr val="000000"/>
                </a:solidFill>
                <a:latin typeface="微软雅黑" pitchFamily="34" charset="0"/>
                <a:ea typeface="微软雅黑" pitchFamily="34" charset="-122"/>
                <a:cs typeface="微软雅黑" pitchFamily="34" charset="-120"/>
              </a:rPr>
              <a:t>，冷冰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冰地说</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不想金桂仍是笑嘻嘻地答应了一声‘可以’”；第三次，“</a:t>
            </a:r>
            <a:r>
              <a:rPr lang="en-US" altLang="zh-CN" sz="2000" b="0" i="0">
                <a:solidFill>
                  <a:srgbClr val="000000"/>
                </a:solidFill>
                <a:latin typeface="微软雅黑" pitchFamily="34" charset="0"/>
                <a:ea typeface="微软雅黑" pitchFamily="34" charset="-122"/>
                <a:cs typeface="微软雅黑" pitchFamily="34" charset="-120"/>
              </a:rPr>
              <a:t>金桂见婆婆的气越来越大，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仍然笑了笑说</a:t>
            </a:r>
            <a:r>
              <a:rPr lang="en-US" altLang="zh-CN" sz="2000" b="0" i="0" dirty="0">
                <a:solidFill>
                  <a:srgbClr val="000000"/>
                </a:solidFill>
                <a:latin typeface="微软雅黑" pitchFamily="34" charset="0"/>
                <a:ea typeface="微软雅黑" pitchFamily="34" charset="-122"/>
                <a:cs typeface="微软雅黑" pitchFamily="34" charset="-120"/>
              </a:rPr>
              <a:t>”。面对婆婆的“冷”，金桂都是以“笑”相迎，塑造了金桂开朗和气</a:t>
            </a:r>
            <a:r>
              <a:rPr lang="en-US" altLang="zh-CN" sz="2000" b="0" i="0">
                <a:solidFill>
                  <a:srgbClr val="000000"/>
                </a:solidFill>
                <a:latin typeface="微软雅黑" pitchFamily="34" charset="0"/>
                <a:ea typeface="微软雅黑" pitchFamily="34" charset="-122"/>
                <a:cs typeface="微软雅黑" pitchFamily="34" charset="-120"/>
              </a:rPr>
              <a:t>、尊重婆婆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的形象</a:t>
            </a:r>
            <a:r>
              <a:rPr lang="en-US" altLang="zh-CN" sz="2000" b="0" i="0" dirty="0">
                <a:solidFill>
                  <a:srgbClr val="000000"/>
                </a:solidFill>
                <a:latin typeface="微软雅黑" pitchFamily="34" charset="0"/>
                <a:ea typeface="微软雅黑" pitchFamily="34" charset="-122"/>
                <a:cs typeface="微软雅黑" pitchFamily="34" charset="-120"/>
              </a:rPr>
              <a:t>，同时也与婆婆形成了鲜明的对比，在对比中使人物的形象更加鲜明。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39.xml><?xml version="1.0" encoding="utf-8"?>
<p:sld xmlns:a="http://schemas.openxmlformats.org/drawingml/2006/main" xmlns:r="http://schemas.openxmlformats.org/officeDocument/2006/relationships" xmlns:p="http://schemas.openxmlformats.org/presentationml/2006/main">
  <p:cSld name="Slide 103&amp;si=103">
    <p:spTree>
      <p:nvGrpSpPr>
        <p:cNvPr id="1" name=""/>
        <p:cNvGrpSpPr/>
        <p:nvPr/>
      </p:nvGrpSpPr>
      <p:grpSpPr>
        <a:xfrm>
          <a:off x="0" y="0"/>
          <a:ext cx="0" cy="0"/>
          <a:chOff x="0" y="0"/>
          <a:chExt cx="0" cy="0"/>
        </a:xfrm>
      </p:grpSpPr>
      <p:sp>
        <p:nvSpPr>
          <p:cNvPr id="2" name="QB_6_BD.174_1#0c466747e?sp=1&amp;pid=8aae06b78&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8.本文和《小二黑结婚》语言风格一致，“土味”的语言让小说具有极强的乡土气息</a:t>
            </a:r>
            <a:r>
              <a:rPr lang="en-US" altLang="zh-CN" sz="2000" b="0" i="0">
                <a:solidFill>
                  <a:srgbClr val="000000"/>
                </a:solidFill>
                <a:latin typeface="微软雅黑" pitchFamily="34" charset="0"/>
                <a:ea typeface="微软雅黑" pitchFamily="34" charset="-122"/>
                <a:cs typeface="微软雅黑" pitchFamily="34" charset="-120"/>
              </a:rPr>
              <a:t>。请谈谈本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文是如何运用</a:t>
            </a:r>
            <a:r>
              <a:rPr lang="en-US" altLang="zh-CN" sz="2000" b="0" i="0" dirty="0">
                <a:solidFill>
                  <a:srgbClr val="000000"/>
                </a:solidFill>
                <a:latin typeface="微软雅黑" pitchFamily="34" charset="0"/>
                <a:ea typeface="微软雅黑" pitchFamily="34" charset="-122"/>
                <a:cs typeface="微软雅黑" pitchFamily="34" charset="-120"/>
              </a:rPr>
              <a:t>“土味”语言，收到很好的文学效果的。（6分）</a:t>
            </a:r>
            <a:endParaRPr lang="en-US" altLang="zh-CN" sz="2000" dirty="0"/>
          </a:p>
        </p:txBody>
      </p:sp>
      <p:sp>
        <p:nvSpPr>
          <p:cNvPr id="3" name="QB_6_BD.174_2#0c466747e?sp=1&amp;pid=8aae06b78&amp;color=0,0,0&amp;vtp=1&amp;bbb=1&amp;hb=1&amp;hltap=1"/>
          <p:cNvSpPr/>
          <p:nvPr/>
        </p:nvSpPr>
        <p:spPr>
          <a:xfrm>
            <a:off x="722376" y="1882844"/>
            <a:ext cx="10753344" cy="26622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175_1#0c466747e?sp=1&amp;pid=8aae06b78&amp;color=0,0,0&amp;vtp=1&amp;bbb=1&amp;hb=1&amp;hla=1">
            <a:extLst>
              <a:ext uri="{FF2B5EF4-FFF2-40B4-BE49-F238E27FC236}">
                <a16:creationId xmlns:a16="http://schemas.microsoft.com/office/drawing/2014/main" id="{C4763400-1EEF-6511-0A80-D3D1F3B08B29}"/>
              </a:ext>
            </a:extLst>
          </p:cNvPr>
          <p:cNvSpPr/>
          <p:nvPr/>
        </p:nvSpPr>
        <p:spPr>
          <a:xfrm>
            <a:off x="722376" y="1857444"/>
            <a:ext cx="10753344" cy="2621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人物语言乡土化，切合农民身份。如“那碍你的什么事？”写出了婆婆对儿媳的不满</a:t>
            </a:r>
            <a:r>
              <a:rPr lang="en-US" altLang="zh-CN" sz="2000" b="1" i="0">
                <a:solidFill>
                  <a:srgbClr val="00B050"/>
                </a:solidFill>
                <a:latin typeface="微软雅黑" pitchFamily="34" charset="0"/>
                <a:ea typeface="微软雅黑" pitchFamily="34" charset="-122"/>
                <a:cs typeface="微软雅黑" pitchFamily="34" charset="-120"/>
              </a:rPr>
              <a:t>，让婆婆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强势的形象个性鲜明</a:t>
            </a:r>
            <a:r>
              <a:rPr lang="en-US" altLang="zh-CN" sz="2000" b="1" i="0" dirty="0">
                <a:solidFill>
                  <a:srgbClr val="00B050"/>
                </a:solidFill>
                <a:latin typeface="微软雅黑" pitchFamily="34" charset="0"/>
                <a:ea typeface="微软雅黑" pitchFamily="34" charset="-122"/>
                <a:cs typeface="微软雅黑" pitchFamily="34" charset="-120"/>
              </a:rPr>
              <a:t>。“男人有男人的活，女人有女人的活</a:t>
            </a:r>
            <a:r>
              <a:rPr lang="en-US" altLang="zh-CN" sz="2000" b="1" i="0" dirty="0">
                <a:solidFill>
                  <a:srgbClr val="00B050"/>
                </a:solidFill>
                <a:latin typeface="SimSun" panose="02010600030101010101" pitchFamily="2" charset="-122"/>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”如闻其声，如见其面</a:t>
            </a:r>
            <a:r>
              <a:rPr lang="en-US" altLang="zh-CN" sz="2000" b="1" i="0">
                <a:solidFill>
                  <a:srgbClr val="00B050"/>
                </a:solidFill>
                <a:latin typeface="微软雅黑" pitchFamily="34" charset="0"/>
                <a:ea typeface="微软雅黑" pitchFamily="34" charset="-122"/>
                <a:cs typeface="微软雅黑" pitchFamily="34" charset="-120"/>
              </a:rPr>
              <a:t>，守旧的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农村老太太形象呼之欲出</a:t>
            </a:r>
            <a:r>
              <a:rPr lang="en-US" altLang="zh-CN" sz="2000" b="1" i="0" dirty="0">
                <a:solidFill>
                  <a:srgbClr val="00B050"/>
                </a:solidFill>
                <a:latin typeface="微软雅黑" pitchFamily="34" charset="0"/>
                <a:ea typeface="微软雅黑" pitchFamily="34" charset="-122"/>
                <a:cs typeface="微软雅黑" pitchFamily="34" charset="-120"/>
              </a:rPr>
              <a:t>。②方言的有机融入，地方色彩浓郁，乡土气息极强。如“</a:t>
            </a:r>
            <a:r>
              <a:rPr lang="en-US" altLang="zh-CN" sz="2000" b="1" i="0">
                <a:solidFill>
                  <a:srgbClr val="00B050"/>
                </a:solidFill>
                <a:latin typeface="微软雅黑" pitchFamily="34" charset="0"/>
                <a:ea typeface="微软雅黑" pitchFamily="34" charset="-122"/>
                <a:cs typeface="微软雅黑" pitchFamily="34" charset="-120"/>
              </a:rPr>
              <a:t>心病话”</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保不定”“咕嘟了嘴”“占不着”“忙了一个段落”“补补衲衲”等。③叙述语言口语化</a:t>
            </a:r>
            <a:r>
              <a:rPr lang="en-US" altLang="zh-CN" sz="2000" b="1" i="0">
                <a:solidFill>
                  <a:srgbClr val="00B050"/>
                </a:solidFill>
                <a:latin typeface="微软雅黑" pitchFamily="34" charset="0"/>
                <a:ea typeface="微软雅黑" pitchFamily="34" charset="-122"/>
                <a:cs typeface="微软雅黑" pitchFamily="34" charset="-120"/>
              </a:rPr>
              <a:t>，通</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俗易懂</a:t>
            </a:r>
            <a:r>
              <a:rPr lang="en-US" altLang="zh-CN" sz="2000" b="1" i="0" dirty="0">
                <a:solidFill>
                  <a:srgbClr val="00B050"/>
                </a:solidFill>
                <a:latin typeface="微软雅黑" pitchFamily="34" charset="0"/>
                <a:ea typeface="微软雅黑" pitchFamily="34" charset="-122"/>
                <a:cs typeface="微软雅黑" pitchFamily="34" charset="-120"/>
              </a:rPr>
              <a:t>，形成独特的创作风格。如开篇以日常讲故事的口吻，交代文中的人物及其关系</a:t>
            </a:r>
            <a:r>
              <a:rPr lang="en-US" altLang="zh-CN" sz="2000" b="1" i="0">
                <a:solidFill>
                  <a:srgbClr val="00B050"/>
                </a:solidFill>
                <a:latin typeface="微软雅黑" pitchFamily="34" charset="0"/>
                <a:ea typeface="微软雅黑" pitchFamily="34" charset="-122"/>
                <a:cs typeface="微软雅黑" pitchFamily="34" charset="-120"/>
              </a:rPr>
              <a:t>，简洁流</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畅</a:t>
            </a:r>
            <a:r>
              <a:rPr lang="en-US" altLang="zh-CN" sz="2000" b="1" i="0" dirty="0">
                <a:solidFill>
                  <a:srgbClr val="00B050"/>
                </a:solidFill>
                <a:latin typeface="微软雅黑" pitchFamily="34" charset="0"/>
                <a:ea typeface="微软雅黑" pitchFamily="34" charset="-122"/>
                <a:cs typeface="微软雅黑" pitchFamily="34" charset="-120"/>
              </a:rPr>
              <a:t>，明白易懂。（每点2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1#77980bb5a?pid=923cf34af&amp;color=0,0,0&amp;vtp=1&amp;bbb=1&amp;hb=1">
            <a:extLst>
              <a:ext uri="{FF2B5EF4-FFF2-40B4-BE49-F238E27FC236}">
                <a16:creationId xmlns:a16="http://schemas.microsoft.com/office/drawing/2014/main" id="{D34E43A9-0444-34DC-F282-01C0D9590875}"/>
              </a:ext>
            </a:extLst>
          </p:cNvPr>
          <p:cNvSpPr/>
          <p:nvPr/>
        </p:nvSpPr>
        <p:spPr>
          <a:xfrm>
            <a:off x="722376" y="972000"/>
            <a:ext cx="10753344" cy="50800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1926</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就是她死前两天做的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刘女士总是懊恼自己的英文程度太差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以前旷课太多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其实一看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她的英文倒是很流畅通顺的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这一篇文中有很多可以引起我们感叹之语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很可以使我们知道她求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学的心切及上回因受摧残而旷学是如何逼不得已之事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里头有一段说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尽依原文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未改只字</a:t>
            </a:r>
            <a:r>
              <a:rPr lang="en-US" altLang="zh-CN" sz="2000" b="0" i="0">
                <a:solidFill>
                  <a:srgbClr val="000000"/>
                </a:solidFill>
                <a:latin typeface="微软雅黑" pitchFamily="34" charset="0"/>
                <a:ea typeface="微软雅黑" pitchFamily="34" charset="-122"/>
                <a:cs typeface="微软雅黑" pitchFamily="34" charset="-120"/>
              </a:rPr>
              <a:t>）： </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篇幅所限，以下三段英文原文删去，只保留本文作者的汉语译文——编者注]</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人常说</a:t>
            </a:r>
            <a:r>
              <a:rPr lang="en-US" altLang="zh-CN" sz="2000" b="0" i="0" dirty="0">
                <a:solidFill>
                  <a:srgbClr val="000000"/>
                </a:solidFill>
                <a:latin typeface="微软雅黑" pitchFamily="34" charset="0"/>
                <a:ea typeface="微软雅黑" pitchFamily="34" charset="-122"/>
                <a:cs typeface="微软雅黑" pitchFamily="34" charset="-120"/>
              </a:rPr>
              <a:t>，学生时期为最快乐之日，但是我不敢赞同。我相信世上永无快乐之日，</a:t>
            </a:r>
            <a:r>
              <a:rPr lang="en-US" altLang="zh-CN" sz="2000" b="0" i="0">
                <a:solidFill>
                  <a:srgbClr val="000000"/>
                </a:solidFill>
                <a:latin typeface="微软雅黑" pitchFamily="34" charset="0"/>
                <a:ea typeface="微软雅黑" pitchFamily="34" charset="-122"/>
                <a:cs typeface="微软雅黑" pitchFamily="34" charset="-120"/>
              </a:rPr>
              <a:t>而学生时期，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亦多纷扰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spc="-50">
                <a:solidFill>
                  <a:srgbClr val="000000"/>
                </a:solidFill>
                <a:latin typeface="微软雅黑" pitchFamily="34" charset="0"/>
                <a:ea typeface="微软雅黑" pitchFamily="34" charset="-122"/>
                <a:cs typeface="微软雅黑" pitchFamily="34" charset="-120"/>
              </a:rPr>
              <a:t>譬如吾校</a:t>
            </a:r>
            <a:r>
              <a:rPr lang="en-US" altLang="zh-CN" sz="2000" b="0" i="0" spc="-50" dirty="0">
                <a:solidFill>
                  <a:srgbClr val="000000"/>
                </a:solidFill>
                <a:latin typeface="微软雅黑" pitchFamily="34" charset="0"/>
                <a:ea typeface="微软雅黑" pitchFamily="34" charset="-122"/>
                <a:cs typeface="微软雅黑" pitchFamily="34" charset="-120"/>
              </a:rPr>
              <a:t>，北京女子师范大学，自从我进校以来即永未见宁日。我不敢回忆我在校过去的生活。</a:t>
            </a:r>
            <a:endParaRPr lang="en-US" altLang="zh-CN" sz="2000" spc="-5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现吾校已比较安静</a:t>
            </a:r>
            <a:r>
              <a:rPr lang="en-US" altLang="zh-CN" sz="2000" b="0" i="0" dirty="0">
                <a:solidFill>
                  <a:srgbClr val="000000"/>
                </a:solidFill>
                <a:latin typeface="微软雅黑" pitchFamily="34" charset="0"/>
                <a:ea typeface="微软雅黑" pitchFamily="34" charset="-122"/>
                <a:cs typeface="微软雅黑" pitchFamily="34" charset="-120"/>
              </a:rPr>
              <a:t>，我正预备静心求学</a:t>
            </a:r>
            <a:r>
              <a:rPr lang="en-US" altLang="zh-CN" sz="2000" b="0" i="0">
                <a:solidFill>
                  <a:srgbClr val="000000"/>
                </a:solidFill>
                <a:latin typeface="微软雅黑" pitchFamily="34" charset="0"/>
                <a:ea typeface="微软雅黑" pitchFamily="34" charset="-122"/>
                <a:cs typeface="微软雅黑" pitchFamily="34" charset="-120"/>
              </a:rPr>
              <a:t>。但是又风闻新教育总长马君武氏又正在阴图扰乱教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育界</a:t>
            </a:r>
            <a:r>
              <a:rPr lang="en-US" altLang="zh-CN" sz="2000" b="0" i="0" dirty="0">
                <a:solidFill>
                  <a:srgbClr val="000000"/>
                </a:solidFill>
                <a:latin typeface="微软雅黑" pitchFamily="34" charset="0"/>
                <a:ea typeface="微软雅黑" pitchFamily="34" charset="-122"/>
                <a:cs typeface="微软雅黑" pitchFamily="34" charset="-120"/>
              </a:rPr>
              <a:t>。若今日之安宁，我们又不能享受了。啊，这是何等可怕！</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从这一篇中就可知道刘女士求学的热心及她受章士钊摧残的困苦感觉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同时也可以看见她对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于政治的识见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远在一般丧家狗之文妖与名流之上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本学期创办英文自修室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她就很高兴地来预</a:t>
            </a:r>
          </a:p>
          <a:p>
            <a:pPr latinLnBrk="1">
              <a:lnSpc>
                <a:spcPct val="150000"/>
              </a:lnSpc>
            </a:pPr>
            <a:endParaRPr lang="en-US" altLang="zh-CN" sz="2000" dirty="0"/>
          </a:p>
        </p:txBody>
      </p:sp>
    </p:spTree>
    <p:extLst>
      <p:ext uri="{BB962C8B-B14F-4D97-AF65-F5344CB8AC3E}">
        <p14:creationId xmlns:p14="http://schemas.microsoft.com/office/powerpoint/2010/main" val="786742256"/>
      </p:ext>
    </p:extLst>
  </p:cSld>
  <p:clrMapOvr>
    <a:masterClrMapping/>
  </p:clrMapOvr>
  <p:transition>
    <p:fade/>
  </p:transition>
</p:sld>
</file>

<file path=ppt/slides/slide140.xml><?xml version="1.0" encoding="utf-8"?>
<p:sld xmlns:a="http://schemas.openxmlformats.org/drawingml/2006/main" xmlns:r="http://schemas.openxmlformats.org/officeDocument/2006/relationships" xmlns:p="http://schemas.openxmlformats.org/presentationml/2006/main">
  <p:cSld name="Slide 104&amp;si=104">
    <p:spTree>
      <p:nvGrpSpPr>
        <p:cNvPr id="1" name=""/>
        <p:cNvGrpSpPr/>
        <p:nvPr/>
      </p:nvGrpSpPr>
      <p:grpSpPr>
        <a:xfrm>
          <a:off x="0" y="0"/>
          <a:ext cx="0" cy="0"/>
          <a:chOff x="0" y="0"/>
          <a:chExt cx="0" cy="0"/>
        </a:xfrm>
      </p:grpSpPr>
      <p:sp>
        <p:nvSpPr>
          <p:cNvPr id="2" name="QB_6_AS.159_1#0c466747e?vop=1&amp;pid=8aae06b78&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本题考查品味精彩的语言表达艺术的能力。“土味”指语言乡土化，符合人物的身份</a:t>
            </a:r>
            <a:r>
              <a:rPr lang="en-US" altLang="zh-CN" sz="2000" b="0" i="0">
                <a:solidFill>
                  <a:srgbClr val="000000"/>
                </a:solidFill>
                <a:latin typeface="微软雅黑" pitchFamily="34" charset="0"/>
                <a:ea typeface="微软雅黑" pitchFamily="34" charset="-122"/>
                <a:cs typeface="微软雅黑" pitchFamily="34" charset="-120"/>
              </a:rPr>
              <a:t>；融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入方言</a:t>
            </a:r>
            <a:r>
              <a:rPr lang="en-US" altLang="zh-CN" sz="2000" b="0" i="0" dirty="0">
                <a:solidFill>
                  <a:srgbClr val="000000"/>
                </a:solidFill>
                <a:latin typeface="微软雅黑" pitchFamily="34" charset="0"/>
                <a:ea typeface="微软雅黑" pitchFamily="34" charset="-122"/>
                <a:cs typeface="微软雅黑" pitchFamily="34" charset="-120"/>
              </a:rPr>
              <a:t>，具有地方特色；书面语言口语化。在这篇作品中</a:t>
            </a:r>
            <a:r>
              <a:rPr lang="en-US" altLang="zh-CN" sz="2000" b="0" i="0">
                <a:solidFill>
                  <a:srgbClr val="000000"/>
                </a:solidFill>
                <a:latin typeface="微软雅黑" pitchFamily="34" charset="0"/>
                <a:ea typeface="微软雅黑" pitchFamily="34" charset="-122"/>
                <a:cs typeface="微软雅黑" pitchFamily="34" charset="-120"/>
              </a:rPr>
              <a:t>，作者写的两个主要人物是农村生活中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极普通的人物</a:t>
            </a:r>
            <a:r>
              <a:rPr lang="en-US" altLang="zh-CN" sz="2000" b="0" i="0" dirty="0">
                <a:solidFill>
                  <a:srgbClr val="000000"/>
                </a:solidFill>
                <a:latin typeface="微软雅黑" pitchFamily="34" charset="0"/>
                <a:ea typeface="微软雅黑" pitchFamily="34" charset="-122"/>
                <a:cs typeface="微软雅黑" pitchFamily="34" charset="-120"/>
              </a:rPr>
              <a:t>，有着鲜明的时代色彩。本文语言乡土化，如“男人有男人的活</a:t>
            </a:r>
            <a:r>
              <a:rPr lang="en-US" altLang="zh-CN" sz="2000" b="0" i="0">
                <a:solidFill>
                  <a:srgbClr val="000000"/>
                </a:solidFill>
                <a:latin typeface="微软雅黑" pitchFamily="34" charset="0"/>
                <a:ea typeface="微软雅黑" pitchFamily="34" charset="-122"/>
                <a:cs typeface="微软雅黑" pitchFamily="34" charset="-120"/>
              </a:rPr>
              <a:t>，女人有女人的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活</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”等语言描写，乡土味浓厚，切合婆婆的身份和形象。本文大量融进方言土语,如“</a:t>
            </a:r>
            <a:r>
              <a:rPr lang="en-US" altLang="zh-CN" sz="2000" b="0" i="0">
                <a:solidFill>
                  <a:srgbClr val="000000"/>
                </a:solidFill>
                <a:latin typeface="微软雅黑" pitchFamily="34" charset="0"/>
                <a:ea typeface="微软雅黑" pitchFamily="34" charset="-122"/>
                <a:cs typeface="微软雅黑" pitchFamily="34" charset="-120"/>
              </a:rPr>
              <a:t>心病话”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保不定”“咕嘟了嘴”“占不着”“忙了一个段落”“补补衲衲”等，地方色彩浓郁</a:t>
            </a:r>
            <a:r>
              <a:rPr lang="en-US" altLang="zh-CN" sz="2000" b="0" i="0">
                <a:solidFill>
                  <a:srgbClr val="000000"/>
                </a:solidFill>
                <a:latin typeface="微软雅黑" pitchFamily="34" charset="0"/>
                <a:ea typeface="微软雅黑" pitchFamily="34" charset="-122"/>
                <a:cs typeface="微软雅黑" pitchFamily="34" charset="-120"/>
              </a:rPr>
              <a:t>，乡土气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息极强</a:t>
            </a:r>
            <a:r>
              <a:rPr lang="en-US" altLang="zh-CN" sz="2000" b="0" i="0" dirty="0">
                <a:solidFill>
                  <a:srgbClr val="000000"/>
                </a:solidFill>
                <a:latin typeface="微软雅黑" pitchFamily="34" charset="0"/>
                <a:ea typeface="微软雅黑" pitchFamily="34" charset="-122"/>
                <a:cs typeface="微软雅黑" pitchFamily="34" charset="-120"/>
              </a:rPr>
              <a:t>。本文不论是叙述语言,还是人物对话,都如平常说话。如开头说“有个区干部叫李成</a:t>
            </a:r>
            <a:r>
              <a:rPr lang="en-US" altLang="zh-CN" sz="2000" b="0" i="0">
                <a:solidFill>
                  <a:srgbClr val="000000"/>
                </a:solidFill>
                <a:latin typeface="微软雅黑" pitchFamily="34" charset="0"/>
                <a:ea typeface="微软雅黑" pitchFamily="34" charset="-122"/>
                <a:cs typeface="微软雅黑" pitchFamily="34" charset="-120"/>
              </a:rPr>
              <a:t>，全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家一共三口人</a:t>
            </a:r>
            <a:r>
              <a:rPr lang="en-US" altLang="zh-CN" sz="2000" b="0" i="0" dirty="0">
                <a:solidFill>
                  <a:srgbClr val="000000"/>
                </a:solidFill>
                <a:latin typeface="微软雅黑" pitchFamily="34" charset="0"/>
                <a:ea typeface="微软雅黑" pitchFamily="34" charset="-122"/>
                <a:cs typeface="微软雅黑" pitchFamily="34" charset="-120"/>
              </a:rPr>
              <a:t>——一个娘，一个老婆，一个他自己。他到区上做工作去，</a:t>
            </a:r>
            <a:r>
              <a:rPr lang="en-US" altLang="zh-CN" sz="2000" b="0" i="0">
                <a:solidFill>
                  <a:srgbClr val="000000"/>
                </a:solidFill>
                <a:latin typeface="微软雅黑" pitchFamily="34" charset="0"/>
                <a:ea typeface="微软雅黑" pitchFamily="34" charset="-122"/>
                <a:cs typeface="微软雅黑" pitchFamily="34" charset="-120"/>
              </a:rPr>
              <a:t>家里只剩下婆媳两个，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可是就只这两个人</a:t>
            </a:r>
            <a:r>
              <a:rPr lang="en-US" altLang="zh-CN" sz="2000" b="0" i="0" dirty="0">
                <a:solidFill>
                  <a:srgbClr val="000000"/>
                </a:solidFill>
                <a:latin typeface="微软雅黑" pitchFamily="34" charset="0"/>
                <a:ea typeface="微软雅黑" pitchFamily="34" charset="-122"/>
                <a:cs typeface="微软雅黑" pitchFamily="34" charset="-120"/>
              </a:rPr>
              <a:t>，也有些合不来”，徐徐道来,就像平常讲话,明白易懂。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1.xml><?xml version="1.0" encoding="utf-8"?>
<p:sld xmlns:a="http://schemas.openxmlformats.org/drawingml/2006/main" xmlns:r="http://schemas.openxmlformats.org/officeDocument/2006/relationships" xmlns:p="http://schemas.openxmlformats.org/presentationml/2006/main">
  <p:cSld name="Slide 105&amp;si=105">
    <p:spTree>
      <p:nvGrpSpPr>
        <p:cNvPr id="1" name=""/>
        <p:cNvGrpSpPr/>
        <p:nvPr/>
      </p:nvGrpSpPr>
      <p:grpSpPr>
        <a:xfrm>
          <a:off x="0" y="0"/>
          <a:ext cx="0" cy="0"/>
          <a:chOff x="0" y="0"/>
          <a:chExt cx="0" cy="0"/>
        </a:xfrm>
      </p:grpSpPr>
      <p:sp>
        <p:nvSpPr>
          <p:cNvPr id="2" name="QM_5_EX.160_1#8aae06b78?vop=1&amp;pid=6832e267f&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【文本助读】</a:t>
            </a:r>
            <a:endParaRPr lang="en-US" altLang="zh-CN" sz="2000" dirty="0"/>
          </a:p>
        </p:txBody>
      </p:sp>
      <p:pic>
        <p:nvPicPr>
          <p:cNvPr id="3" name="QM_5_EX.160_2#8aae06b78?vop=1&amp;pid=6832e267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08960" y="1513528"/>
            <a:ext cx="5971032" cy="27889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2.xml><?xml version="1.0" encoding="utf-8"?>
<p:sld xmlns:a="http://schemas.openxmlformats.org/drawingml/2006/main" xmlns:r="http://schemas.openxmlformats.org/officeDocument/2006/relationships" xmlns:p="http://schemas.openxmlformats.org/presentationml/2006/main">
  <p:cSld name="Slide 106&amp;si=106">
    <p:spTree>
      <p:nvGrpSpPr>
        <p:cNvPr id="1" name=""/>
        <p:cNvGrpSpPr/>
        <p:nvPr/>
      </p:nvGrpSpPr>
      <p:grpSpPr>
        <a:xfrm>
          <a:off x="0" y="0"/>
          <a:ext cx="0" cy="0"/>
          <a:chOff x="0" y="0"/>
          <a:chExt cx="0" cy="0"/>
        </a:xfrm>
      </p:grpSpPr>
      <p:pic>
        <p:nvPicPr>
          <p:cNvPr id="2" name="P_4_BD#3350adde7?pid=d76fd0bbb&amp;color=0,0,0&amp;tib=255,255,255&amp;iip=2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3350adde7?pid=d76fd0bbb&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难</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3350adde7?pid=d76fd0bbb&amp;color=0,0,0&amp;tib=255,255,255&amp;iip=29&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4_BD#404c02724?sp=1&amp;pid=d76fd0bbb&amp;color=0,0,0&amp;vtp=1&amp;bbb=1"/>
          <p:cNvSpPr/>
          <p:nvPr/>
        </p:nvSpPr>
        <p:spPr>
          <a:xfrm>
            <a:off x="722376" y="1428883"/>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三、阅读下面的文字，完成9～12题。（16分）</a:t>
            </a:r>
            <a:endParaRPr lang="en-US" altLang="zh-CN" sz="2200" dirty="0"/>
          </a:p>
        </p:txBody>
      </p:sp>
      <p:sp>
        <p:nvSpPr>
          <p:cNvPr id="6" name="QM_5_BD.161_1#2fcfdddde?sp=1&amp;pid=404c02724&amp;color=0,0,0&amp;vtp=1&amp;bbb=1&amp;hb=1"/>
          <p:cNvSpPr/>
          <p:nvPr/>
        </p:nvSpPr>
        <p:spPr>
          <a:xfrm>
            <a:off x="722376" y="1920690"/>
            <a:ext cx="10753344" cy="4165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文本一：</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停战令后</a:t>
            </a:r>
            <a:r>
              <a:rPr lang="en-US" altLang="zh-CN" sz="2000" b="1" i="0" dirty="0">
                <a:solidFill>
                  <a:srgbClr val="000000"/>
                </a:solidFill>
                <a:latin typeface="微软雅黑" pitchFamily="34" charset="0"/>
                <a:ea typeface="微软雅黑" pitchFamily="34" charset="-122"/>
                <a:cs typeface="微软雅黑" pitchFamily="34" charset="-120"/>
              </a:rPr>
              <a:t>（节选）</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魏</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巍</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板门店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于昨天上午度过了它最繁华的日子之后而冷落下来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昨天上午十时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这个仅有三座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茅屋的小小的村庄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在完成它的历史任务之前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演出了最后也是最热闹的一场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金日成元帅和彭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德怀司令员也来到这里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同美军上将克拉克一起在停战协定上签了字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u="sng">
                <a:solidFill>
                  <a:srgbClr val="000000"/>
                </a:solidFill>
                <a:latin typeface="微软雅黑" pitchFamily="34" charset="0"/>
                <a:ea typeface="楷体" pitchFamily="34" charset="-122"/>
                <a:cs typeface="微软雅黑" pitchFamily="34" charset="-120"/>
              </a:rPr>
              <a:t>这是三年半来第一个安静的夜</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没有枪声</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炮声</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飞机声和炸弹声的夜</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彭总情不自禁地走</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出屋子</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不知什么地方已经响起了锣鼓声</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他回到屋里</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躺在床上</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想睡也睡不成了</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从中南海</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的紧急会议到北京饭店的不眠之夜</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从与毛主席的单独谈话到再跨征鞍</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当时他觉得肩负的任务</a:t>
            </a:r>
          </a:p>
          <a:p>
            <a:pPr latinLnBrk="1">
              <a:lnSpc>
                <a:spcPct val="150000"/>
              </a:lnSpc>
            </a:pPr>
            <a:endParaRPr lang="en-US" altLang="zh-CN" sz="2000" dirty="0"/>
          </a:p>
        </p:txBody>
      </p:sp>
    </p:spTree>
  </p:cSld>
  <p:clrMapOvr>
    <a:masterClrMapping/>
  </p:clrMapOvr>
  <p:transition>
    <p:fade/>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61_1#2fcfdddde?sp=1&amp;pid=404c02724&amp;color=0,0,0&amp;vtp=1&amp;bbb=1&amp;hb=1">
            <a:extLst>
              <a:ext uri="{FF2B5EF4-FFF2-40B4-BE49-F238E27FC236}">
                <a16:creationId xmlns:a16="http://schemas.microsoft.com/office/drawing/2014/main" id="{9F098A23-F8F6-9064-0716-CEE906D09415}"/>
              </a:ext>
            </a:extLst>
          </p:cNvPr>
          <p:cNvSpPr/>
          <p:nvPr/>
        </p:nvSpPr>
        <p:spPr>
          <a:xfrm>
            <a:off x="722376" y="972000"/>
            <a:ext cx="10753344" cy="4094353"/>
          </a:xfrm>
          <a:prstGeom prst="rect">
            <a:avLst/>
          </a:prstGeom>
          <a:noFill/>
          <a:ln/>
        </p:spPr>
        <p:txBody>
          <a:bodyPr wrap="none" lIns="0" tIns="0" rIns="0" bIns="0" rtlCol="0" anchor="t"/>
          <a:lstStyle/>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是何等沉重</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可是经过三年来的惊涛骇浪</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这个任务总算完成了</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这使他感到欣慰</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这次他到这</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里来</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本来计划在签字之后要到第一线看望看望战士们</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现在这种愿望更强烈了</a:t>
            </a:r>
            <a:r>
              <a:rPr lang="en-US" altLang="zh-CN" sz="2000" b="0" i="0" u="sng"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彭总一行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在先头师略事休息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随后就由师长洪川乘吉普车在前引路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继续向白岩山进发</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中午过后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彭总望见前面一带山岭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就像白玉屏风一般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就知道白岩山已经到了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彭总下车一看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前面十字路口大杨树下站着两个军人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似已等候多时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就立刻不高兴地说</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不是叫你不要打电话吗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我怕他们准备不及</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洪川红着脸说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有什么可准备的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彭总瞪了他一眼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都是自家人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搞这一套旧东西干什么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洪川笑着辩解说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这也不是对您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别的首长来了也是这样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M_5_BD.161_2#2fcfdddde?sp=1&amp;pid=404c02724&amp;color=0,0,0&amp;vtp=1&amp;bbb=1&amp;hb=1">
            <a:extLst>
              <a:ext uri="{FF2B5EF4-FFF2-40B4-BE49-F238E27FC236}">
                <a16:creationId xmlns:a16="http://schemas.microsoft.com/office/drawing/2014/main" id="{F5DB4372-289C-92C5-7E5F-A728A180C1ED}"/>
              </a:ext>
            </a:extLst>
          </p:cNvPr>
          <p:cNvSpPr/>
          <p:nvPr/>
        </p:nvSpPr>
        <p:spPr>
          <a:xfrm>
            <a:off x="722376" y="5094097"/>
            <a:ext cx="10753344" cy="927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那也不对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彭总严厉地说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不论什么人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都不要搞这一套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洪川作了介绍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然后大家一起上车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向村里驶去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在一座茅舍前停了下来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2588769483"/>
      </p:ext>
    </p:extLst>
  </p:cSld>
  <p:clrMapOvr>
    <a:masterClrMapping/>
  </p:clrMapOvr>
  <p:transition>
    <p:fade/>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61_2#2fcfdddde?sp=1&amp;pid=404c02724&amp;color=0,0,0&amp;vtp=1&amp;bbb=1&amp;hb=1">
            <a:extLst>
              <a:ext uri="{FF2B5EF4-FFF2-40B4-BE49-F238E27FC236}">
                <a16:creationId xmlns:a16="http://schemas.microsoft.com/office/drawing/2014/main" id="{B2BACCA3-50B6-A92F-0D16-9547BB8B3219}"/>
              </a:ext>
            </a:extLst>
          </p:cNvPr>
          <p:cNvSpPr/>
          <p:nvPr/>
        </p:nvSpPr>
        <p:spPr>
          <a:xfrm>
            <a:off x="722376" y="972000"/>
            <a:ext cx="10753344" cy="5092700"/>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彭总的脾气和风格是全军都知道的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尤其是在下面吃饭的问题使人为难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如果准备得好了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那是肯定要挨骂的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如果弄得太不像样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又使人过意不去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这次倒好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这里刚刚打过仗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许多老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百姓还没有回来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东西很难买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只好打开几个从祖国运来的罐头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炒了一些鸡蛋粉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弄了一个炒</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辣椒下饭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这个小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宴会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就设在茅屋里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大家盘膝而坐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吃饭时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大家心里十分不安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而彭总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却特别满意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吃得满头大汗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有个战斗英雄郭祥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不是这个部队的吗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是我们的一营营长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团政委周仆连忙答道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最后这一仗他打得很好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负伤以后坐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在担架上还指挥呢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伤重不重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一条腿断了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彭总停住筷子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关切地问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还能治好吗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还能不能回到部队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445755519"/>
      </p:ext>
    </p:extLst>
  </p:cSld>
  <p:clrMapOvr>
    <a:masterClrMapping/>
  </p:clrMapOvr>
  <p:transition>
    <p:fade/>
  </p:transition>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61_2#2fcfdddde?sp=1&amp;pid=404c02724&amp;color=0,0,0&amp;vtp=1&amp;bbb=1&amp;hb=1">
            <a:extLst>
              <a:ext uri="{FF2B5EF4-FFF2-40B4-BE49-F238E27FC236}">
                <a16:creationId xmlns:a16="http://schemas.microsoft.com/office/drawing/2014/main" id="{2A3A7A8D-2ED1-C28D-2DCA-5C85F106771A}"/>
              </a:ext>
            </a:extLst>
          </p:cNvPr>
          <p:cNvSpPr/>
          <p:nvPr/>
        </p:nvSpPr>
        <p:spPr>
          <a:xfrm>
            <a:off x="722376" y="972000"/>
            <a:ext cx="10753344" cy="8431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已经送后方了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还没有回信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彭总叹了口气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把碗放在小炕桌上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你们应当去看看他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M_5_BD.161_3#2fcfdddde?sp=1&amp;pid=404c02724&amp;color=0,0,0&amp;vtp=1&amp;bbb=1&amp;hb=1">
            <a:extLst>
              <a:ext uri="{FF2B5EF4-FFF2-40B4-BE49-F238E27FC236}">
                <a16:creationId xmlns:a16="http://schemas.microsoft.com/office/drawing/2014/main" id="{1BBBCFAF-670C-2A1B-5F0B-D9222DC021B5}"/>
              </a:ext>
            </a:extLst>
          </p:cNvPr>
          <p:cNvSpPr/>
          <p:nvPr/>
        </p:nvSpPr>
        <p:spPr>
          <a:xfrm>
            <a:off x="722376" y="1872107"/>
            <a:ext cx="10753344" cy="36957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周仆说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这的确是一个好干部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二次战役起了很大作用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敌人南北两面夹击</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又是飞机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又是坦克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他的队伍就像钉子一样钉在那里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硬是一动不动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真有点英雄气概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彭总若有所感地说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选干部就要选这样的人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对革命忠诚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勇敢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大公无私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键时刻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这种人一个可以顶一百个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一千个</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饭后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大家劝彭总休息一下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彭总认为时间紧张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还是抓紧时间去看看战士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去看了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几个连队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最后来到三连时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已经快要夕阳衔山了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当彭总一行来到山下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三连连长和指导员赶快下山来接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附近的十几个战士也围拢过来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总同他们道了辛苦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一个一个都亲切握手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516055290"/>
      </p:ext>
    </p:extLst>
  </p:cSld>
  <p:clrMapOvr>
    <a:masterClrMapping/>
  </p:clrMapOvr>
  <p:transition>
    <p:fade/>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61_3#2fcfdddde?sp=1&amp;pid=404c02724&amp;color=0,0,0&amp;vtp=1&amp;bbb=1&amp;hb=1">
            <a:extLst>
              <a:ext uri="{FF2B5EF4-FFF2-40B4-BE49-F238E27FC236}">
                <a16:creationId xmlns:a16="http://schemas.microsoft.com/office/drawing/2014/main" id="{B61D6362-65D0-32B5-8A2B-139E12B12121}"/>
              </a:ext>
            </a:extLst>
          </p:cNvPr>
          <p:cNvSpPr/>
          <p:nvPr/>
        </p:nvSpPr>
        <p:spPr>
          <a:xfrm>
            <a:off x="722376" y="972000"/>
            <a:ext cx="10753344" cy="31799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人群中有一个年纪最小的战士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眨巴着一双猫眼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望着彭总笑眯眯的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圆乎乎的脸上还露出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两个酒窝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彭总同他的眼光相遇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就笑着问道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你这个小鬼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叫什么名字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小鬼红了红脸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没有马上答出来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三连长代他答道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他叫杨春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彭总又问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这次停战你觉得怎么样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高兴吗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杨春答道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就是有点不够解气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我们消灭了那么多敌人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怎么能说不解气呢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没有把敌人赶到大海里嘛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M_5_BD.161_4#2fcfdddde?sp=1&amp;pid=404c02724&amp;color=0,0,0&amp;vtp=1&amp;bbb=1&amp;hb=1">
            <a:extLst>
              <a:ext uri="{FF2B5EF4-FFF2-40B4-BE49-F238E27FC236}">
                <a16:creationId xmlns:a16="http://schemas.microsoft.com/office/drawing/2014/main" id="{A9122AFC-7E9B-4306-1CDE-A2D6DEE3E7F4}"/>
              </a:ext>
            </a:extLst>
          </p:cNvPr>
          <p:cNvSpPr/>
          <p:nvPr/>
        </p:nvSpPr>
        <p:spPr>
          <a:xfrm>
            <a:off x="722376" y="4179697"/>
            <a:ext cx="10753344" cy="1854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大伙笑起来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杨春开始还有点胆怯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经过一阵谈话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好像已经同彭总很熟的样子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两个猫眼眨巴眨巴地望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着彭总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认真地问道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司令员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我提一个问题行吗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彭总笑着说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2783307318"/>
      </p:ext>
    </p:extLst>
  </p:cSld>
  <p:clrMapOvr>
    <a:masterClrMapping/>
  </p:clrMapOvr>
  <p:transition>
    <p:fade/>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61_4#2fcfdddde?sp=1&amp;pid=404c02724&amp;color=0,0,0&amp;vtp=1&amp;bbb=1&amp;hb=1">
            <a:extLst>
              <a:ext uri="{FF2B5EF4-FFF2-40B4-BE49-F238E27FC236}">
                <a16:creationId xmlns:a16="http://schemas.microsoft.com/office/drawing/2014/main" id="{80292941-D703-B26F-BE89-9CB4FDCCB5B3}"/>
              </a:ext>
            </a:extLst>
          </p:cNvPr>
          <p:cNvSpPr/>
          <p:nvPr/>
        </p:nvSpPr>
        <p:spPr>
          <a:xfrm>
            <a:off x="722376" y="972000"/>
            <a:ext cx="10753344" cy="41197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杨春舔了舔干裂的嘴唇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现在已经停战了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我们呼啦一走行吗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你说呢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我说不行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为什么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杨春指了指四处荒芜的土地和倒塌的房舍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帝国主义糟蹋成这个样子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老百姓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可吃什么呀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我们总得帮助他们搞搞建设再走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彭总不觉心中一热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没有想到这个看上去还是个孩子的战士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竟同自己想的一样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望了望面前的小山岗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彭总正要举步上山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三连长上前拦住说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司令员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上面正在掩埋烈</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士呢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还是不要去了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500012543"/>
      </p:ext>
    </p:extLst>
  </p:cSld>
  <p:clrMapOvr>
    <a:masterClrMapping/>
  </p:clrMapOvr>
  <p:transition>
    <p:fade/>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61_5#2fcfdddde?sp=1&amp;pid=404c02724&amp;color=0,0,0&amp;vtp=1&amp;bbb=1&amp;hb=1">
            <a:extLst>
              <a:ext uri="{FF2B5EF4-FFF2-40B4-BE49-F238E27FC236}">
                <a16:creationId xmlns:a16="http://schemas.microsoft.com/office/drawing/2014/main" id="{DF208E83-667B-85CF-B063-09C60908D234}"/>
              </a:ext>
            </a:extLst>
          </p:cNvPr>
          <p:cNvSpPr/>
          <p:nvPr/>
        </p:nvSpPr>
        <p:spPr>
          <a:xfrm>
            <a:off x="722376" y="972000"/>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怎么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人死了就不要去了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彭总瞪了他一眼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径自向山上走去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彭总一面走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一面察看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着墓前的木牌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那些木牌上都分别写着烈士的姓名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年龄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职务和家乡住处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当他发现有几座坟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前没有插木牌时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就停住脚步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对三连长说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这里怎么没有插木牌呀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有一些还没有查清楚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三连长面有难色地说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不要怕麻烦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彭总说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可以找他们连队的人来亲自辨认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不是这些牺牲的同志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怎么来的胜利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彭总默默地脱下军帽肃立着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站了很久很久</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热泪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从他露出白鬓发的面颊涔涔而下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1159845521"/>
      </p:ext>
    </p:extLst>
  </p:cSld>
  <p:clrMapOvr>
    <a:masterClrMapping/>
  </p:clrMapOvr>
  <p:transition>
    <p:fade/>
  </p:transition>
</p:sld>
</file>

<file path=ppt/slides/slide149.xml><?xml version="1.0" encoding="utf-8"?>
<p:sld xmlns:a="http://schemas.openxmlformats.org/drawingml/2006/main" xmlns:r="http://schemas.openxmlformats.org/officeDocument/2006/relationships" xmlns:p="http://schemas.openxmlformats.org/presentationml/2006/main">
  <p:cSld name="Slide 107&amp;si=107">
    <p:spTree>
      <p:nvGrpSpPr>
        <p:cNvPr id="1" name=""/>
        <p:cNvGrpSpPr/>
        <p:nvPr/>
      </p:nvGrpSpPr>
      <p:grpSpPr>
        <a:xfrm>
          <a:off x="0" y="0"/>
          <a:ext cx="0" cy="0"/>
          <a:chOff x="0" y="0"/>
          <a:chExt cx="0" cy="0"/>
        </a:xfrm>
      </p:grpSpPr>
      <p:sp>
        <p:nvSpPr>
          <p:cNvPr id="2" name="QM_5_BD.161_6#2fcfdddde?sp=1&amp;pid=404c02724&amp;color=0,0,0&amp;vtp=1&amp;bt=1&amp;bbb=1&amp;hb=1"/>
          <p:cNvSpPr/>
          <p:nvPr/>
        </p:nvSpPr>
        <p:spPr>
          <a:xfrm>
            <a:off x="722376" y="972000"/>
            <a:ext cx="10753344" cy="5067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文本二：</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在彭德怀司令员身边的六小时</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王一鸣</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1952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微软雅黑" pitchFamily="34" charset="0"/>
                <a:ea typeface="楷体" pitchFamily="34" charset="-122"/>
                <a:cs typeface="微软雅黑" pitchFamily="34" charset="-120"/>
              </a:rPr>
              <a:t>日上午</a:t>
            </a: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时许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朝鲜战场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距前沿阵地</a:t>
            </a:r>
            <a:r>
              <a:rPr lang="en-US" altLang="zh-CN" sz="2000" b="0" i="0" dirty="0">
                <a:solidFill>
                  <a:srgbClr val="000000"/>
                </a:solidFill>
                <a:latin typeface="微软雅黑" pitchFamily="34" charset="0"/>
                <a:ea typeface="微软雅黑" pitchFamily="34" charset="-122"/>
                <a:cs typeface="微软雅黑" pitchFamily="34" charset="-120"/>
              </a:rPr>
              <a:t>30</a:t>
            </a:r>
            <a:r>
              <a:rPr lang="en-US" altLang="zh-CN" sz="2000" b="0" i="0" dirty="0">
                <a:solidFill>
                  <a:srgbClr val="000000"/>
                </a:solidFill>
                <a:latin typeface="微软雅黑" pitchFamily="34" charset="0"/>
                <a:ea typeface="楷体" pitchFamily="34" charset="-122"/>
                <a:cs typeface="微软雅黑" pitchFamily="34" charset="-120"/>
              </a:rPr>
              <a:t>多千米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设在坑道中的四十七军一四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一师司令部作战室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大家正迎接突然到来的彭德怀司令员一行</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发现司令员就站在我身边注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视着挂在壁上的作战地图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我赶紧扔掉手中的铅笔给司令员行军礼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好一会儿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只听彭司令员和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蔼地说道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你这个小同志敬礼的姿势不太标准呀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把手放下吧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以后再练习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一下把在场的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人都逗乐了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严肃紧张的气氛一下就缓和了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我的脸也更红了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叶师长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郑参谋长等师首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长也都来了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我和值班参谋们很自然地都退到外间值班室去了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彭司令员听汇报和作指示总共只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用了</a:t>
            </a:r>
            <a:r>
              <a:rPr lang="en-US" altLang="zh-CN" sz="2000" b="0" i="0" dirty="0">
                <a:solidFill>
                  <a:srgbClr val="000000"/>
                </a:solidFill>
                <a:latin typeface="微软雅黑" pitchFamily="34" charset="0"/>
                <a:ea typeface="微软雅黑" pitchFamily="34" charset="-122"/>
                <a:cs typeface="微软雅黑" pitchFamily="34" charset="-120"/>
              </a:rPr>
              <a:t>40</a:t>
            </a:r>
            <a:r>
              <a:rPr lang="en-US" altLang="zh-CN" sz="2000" b="0" i="0" dirty="0">
                <a:solidFill>
                  <a:srgbClr val="000000"/>
                </a:solidFill>
                <a:latin typeface="微软雅黑" pitchFamily="34" charset="0"/>
                <a:ea typeface="楷体" pitchFamily="34" charset="-122"/>
                <a:cs typeface="微软雅黑" pitchFamily="34" charset="-120"/>
              </a:rPr>
              <a:t>多分钟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首长们走出值班室时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只听师首长们用乞求的口吻说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司令员同志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请您别再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往前走了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敌机频繁轰炸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太危险了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我们无法保卫首长的安全</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1#77980bb5a?pid=923cf34af&amp;color=0,0,0&amp;vtp=1&amp;bbb=1&amp;hb=1">
            <a:extLst>
              <a:ext uri="{FF2B5EF4-FFF2-40B4-BE49-F238E27FC236}">
                <a16:creationId xmlns:a16="http://schemas.microsoft.com/office/drawing/2014/main" id="{011E6459-EC48-6490-A091-6A3571AF8631}"/>
              </a:ext>
            </a:extLst>
          </p:cNvPr>
          <p:cNvSpPr/>
          <p:nvPr/>
        </p:nvSpPr>
        <p:spPr>
          <a:xfrm>
            <a:off x="722376" y="972000"/>
            <a:ext cx="10753344" cy="50091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备努力研究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屡次来问我如何可以进步英文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我所说应买的书如</a:t>
            </a:r>
            <a:r>
              <a:rPr lang="en-US" altLang="zh-CN" sz="2000" b="0" i="1" dirty="0">
                <a:solidFill>
                  <a:srgbClr val="000000"/>
                </a:solidFill>
                <a:latin typeface="微软雅黑" pitchFamily="34" charset="0"/>
                <a:ea typeface="微软雅黑" pitchFamily="34" charset="-122"/>
                <a:cs typeface="微软雅黑" pitchFamily="34" charset="-120"/>
              </a:rPr>
              <a:t>Oxford</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dirty="0">
                <a:solidFill>
                  <a:srgbClr val="000000"/>
                </a:solidFill>
                <a:latin typeface="微软雅黑" pitchFamily="34" charset="0"/>
                <a:ea typeface="微软雅黑" pitchFamily="34" charset="-122"/>
                <a:cs typeface="微软雅黑" pitchFamily="34" charset="-120"/>
              </a:rPr>
              <a:t>Pocket</a:t>
            </a:r>
            <a:r>
              <a:rPr lang="en-US" altLang="zh-CN" sz="2000" b="0" i="1" dirty="0">
                <a:solidFill>
                  <a:srgbClr val="000000"/>
                </a:solidFill>
                <a:latin typeface="SimSun" pitchFamily="34" charset="0"/>
                <a:ea typeface="SimSun" pitchFamily="34" charset="-122"/>
                <a:cs typeface="SimSun" pitchFamily="34" charset="-120"/>
              </a:rPr>
              <a:t> </a:t>
            </a:r>
            <a:r>
              <a:rPr lang="en-US" altLang="zh-CN" sz="2000" b="0" i="1">
                <a:solidFill>
                  <a:srgbClr val="000000"/>
                </a:solidFill>
                <a:latin typeface="微软雅黑" pitchFamily="34" charset="0"/>
                <a:ea typeface="微软雅黑" pitchFamily="34" charset="-122"/>
                <a:cs typeface="微软雅黑" pitchFamily="34" charset="-120"/>
              </a:rPr>
              <a:t>Diction</a:t>
            </a:r>
            <a:r>
              <a:rPr lang="en-US" altLang="zh-CN" sz="2000" b="0" i="1">
                <a:solidFill>
                  <a:srgbClr val="000000"/>
                </a:solidFill>
                <a:latin typeface="SimSun" panose="02010600030101010101" pitchFamily="2" charset="-122"/>
                <a:ea typeface="微软雅黑" pitchFamily="34" charset="-122"/>
                <a:cs typeface="微软雅黑" pitchFamily="34" charset="-120"/>
              </a:rPr>
              <a:t>a</a:t>
            </a:r>
            <a:r>
              <a:rPr lang="en-US" altLang="zh-CN" sz="2000" b="0" i="1">
                <a:solidFill>
                  <a:srgbClr val="000000"/>
                </a:solidFill>
                <a:latin typeface="微软雅黑" pitchFamily="34" charset="0"/>
                <a:ea typeface="微软雅黑" pitchFamily="34" charset="-122"/>
                <a:cs typeface="微软雅黑" pitchFamily="34" charset="-120"/>
              </a:rPr>
              <a:t>ry</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她都很快就买来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果真如她所预料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自章士钊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马君武再讲整顿学风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若今日之安宁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不能享受了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这是何等可怕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杨女士我虽然不深知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不能够详细表述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总也是女师大革命先烈之一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我希望有女师大同学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能把她的生活较详细地叙述出来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刘杨二女士之死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同她们一生一样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是死于与亡国官僚瘟国大夫奋斗之下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为全国女革命之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先烈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所以她们的死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于我们虽然不甘心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总是死得光荣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因此觉得她们虽然死得可惜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却也死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得可爱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我们于伤心泪下之余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应以此自慰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并继续她们的工作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总不应在这亡国时期过一种糊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涂生活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一九二六</a:t>
            </a:r>
            <a:r>
              <a:rPr lang="en-US" altLang="zh-CN" sz="2000" b="0" i="0" dirty="0">
                <a:solidFill>
                  <a:srgbClr val="000000"/>
                </a:solidFill>
                <a:latin typeface="微软雅黑" pitchFamily="34" charset="0"/>
                <a:ea typeface="微软雅黑" pitchFamily="34" charset="-122"/>
                <a:cs typeface="微软雅黑" pitchFamily="34" charset="-120"/>
              </a:rPr>
              <a:t>，三，二十一日。</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4013166116"/>
      </p:ext>
    </p:extLst>
  </p:cSld>
  <p:clrMapOvr>
    <a:masterClrMapping/>
  </p:clrMapOvr>
  <p:transition>
    <p:fade/>
  </p:transition>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61_6#2fcfdddde?sp=1&amp;pid=404c02724&amp;color=0,0,0&amp;vtp=1&amp;bt=1&amp;bbb=1&amp;hb=1">
            <a:extLst>
              <a:ext uri="{FF2B5EF4-FFF2-40B4-BE49-F238E27FC236}">
                <a16:creationId xmlns:a16="http://schemas.microsoft.com/office/drawing/2014/main" id="{BDC4BFB5-2F71-4CB5-B0A9-7E09D91FAD28}"/>
              </a:ext>
            </a:extLst>
          </p:cNvPr>
          <p:cNvSpPr/>
          <p:nvPr/>
        </p:nvSpPr>
        <p:spPr>
          <a:xfrm>
            <a:off x="722376" y="972000"/>
            <a:ext cx="10753344" cy="45974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彭司令员立即严肃地大声说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你们前方的指战员们都没有感到危险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不安全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为什么轮到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我就感到危险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不安全了呢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放心吧</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能炸着我彭德怀的弹还没造出来呢</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走</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走</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到前沿阵地</a:t>
            </a:r>
          </a:p>
          <a:p>
            <a:pPr latinLnBrk="1">
              <a:lnSpc>
                <a:spcPts val="3600"/>
              </a:lnSpc>
            </a:pPr>
            <a:r>
              <a:rPr lang="en-US" altLang="zh-CN" sz="2000" b="0" i="0" u="wavy">
                <a:solidFill>
                  <a:srgbClr val="000000"/>
                </a:solidFill>
                <a:latin typeface="微软雅黑" pitchFamily="34" charset="0"/>
                <a:ea typeface="楷体" pitchFamily="34" charset="-122"/>
                <a:cs typeface="微软雅黑" pitchFamily="34" charset="-120"/>
              </a:rPr>
              <a:t>去看看</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去看看我们的英雄们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师首长都知道彭司令员的脾气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只好服从命令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就这样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荣幸地成了彭司令员视察前沿阵地的向导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一路上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彭司令员的兴致很高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不停地赞美朝鲜的自然景色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不时地催我快点爬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我当时刚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满</a:t>
            </a:r>
            <a:r>
              <a:rPr lang="en-US" altLang="zh-CN" sz="2000" b="0" i="0" dirty="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虽年轻力壮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仍累得大口喘气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可彭大将军健步攀登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如履平地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途中不时响起敌机的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轰鸣声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炸弹的爆炸声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但彭司令员好像根本没听见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谈笑风生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午餐是下午一点多钟在月牙山阵地上同前方指战员一起在坑道中吃的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炊事班长老李送来了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热腾腾的小米稀饭和东北大饼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还有油炸花生米和一盆板栗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彭司令员大口大口地吃着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不时夸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奖老李的手艺高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我们都被彭司令员的乐观主义精神感染了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这顿饭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人人都吃得又香又饱</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2246209641"/>
      </p:ext>
    </p:extLst>
  </p:cSld>
  <p:clrMapOvr>
    <a:masterClrMapping/>
  </p:clrMapOvr>
  <p:transition>
    <p:fade/>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61_6#2fcfdddde?sp=1&amp;pid=404c02724&amp;color=0,0,0&amp;vtp=1&amp;bt=1&amp;bbb=1&amp;hb=1">
            <a:extLst>
              <a:ext uri="{FF2B5EF4-FFF2-40B4-BE49-F238E27FC236}">
                <a16:creationId xmlns:a16="http://schemas.microsoft.com/office/drawing/2014/main" id="{0A07269C-B4D7-2F28-3284-44992213A759}"/>
              </a:ext>
            </a:extLst>
          </p:cNvPr>
          <p:cNvSpPr/>
          <p:nvPr/>
        </p:nvSpPr>
        <p:spPr>
          <a:xfrm>
            <a:off x="722376" y="972000"/>
            <a:ext cx="10753344" cy="22278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餐后的前沿阵地座谈会上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彭司令员与排长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班长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新兵亲切交谈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征求他们打好阵</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地阻击战的建议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同时还询问战士们现在在想什么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有什么要求和希望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还问他们打完仗后回祖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国想去干什么</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会上战士们发言热烈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笑声不断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我心中默默地想着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同志们都传说彭司令员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是位非常威严的将军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但我亲眼见到的大将军竟是那么和蔼可亲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平易近人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多像一位慈父啊</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节选自2021年1月16日《株洲日报》）</a:t>
            </a:r>
            <a:endParaRPr lang="en-US" altLang="zh-CN" sz="2000" dirty="0"/>
          </a:p>
        </p:txBody>
      </p:sp>
    </p:spTree>
    <p:extLst>
      <p:ext uri="{BB962C8B-B14F-4D97-AF65-F5344CB8AC3E}">
        <p14:creationId xmlns:p14="http://schemas.microsoft.com/office/powerpoint/2010/main" val="2474689122"/>
      </p:ext>
    </p:extLst>
  </p:cSld>
  <p:clrMapOvr>
    <a:masterClrMapping/>
  </p:clrMapOvr>
  <p:transition>
    <p:fade/>
  </p:transition>
</p:sld>
</file>

<file path=ppt/slides/slide152.xml><?xml version="1.0" encoding="utf-8"?>
<p:sld xmlns:a="http://schemas.openxmlformats.org/drawingml/2006/main" xmlns:r="http://schemas.openxmlformats.org/officeDocument/2006/relationships" xmlns:p="http://schemas.openxmlformats.org/presentationml/2006/main">
  <p:cSld name="Slide 108&amp;si=108">
    <p:spTree>
      <p:nvGrpSpPr>
        <p:cNvPr id="1" name=""/>
        <p:cNvGrpSpPr/>
        <p:nvPr/>
      </p:nvGrpSpPr>
      <p:grpSpPr>
        <a:xfrm>
          <a:off x="0" y="0"/>
          <a:ext cx="0" cy="0"/>
          <a:chOff x="0" y="0"/>
          <a:chExt cx="0" cy="0"/>
        </a:xfrm>
      </p:grpSpPr>
      <p:sp>
        <p:nvSpPr>
          <p:cNvPr id="2" name="QC_6_BD.162_1#12a543182?pid=2fcfdddde&amp;color=0,0,0&amp;vtp=1&amp;bt=1&amp;bbb=1"/>
          <p:cNvSpPr/>
          <p:nvPr/>
        </p:nvSpPr>
        <p:spPr>
          <a:xfrm>
            <a:off x="722376" y="969265"/>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9.下列对文本相关内容和艺术特色的分析鉴赏，不正确的一项是（3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63_1#12a543182.bracket?pid=2fcfdddde&amp;color=0,0,0&amp;vpa=35&amp;vtp=1"/>
          <p:cNvSpPr/>
          <p:nvPr/>
        </p:nvSpPr>
        <p:spPr>
          <a:xfrm>
            <a:off x="8902764" y="961645"/>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62_2#12a543182.choices?pid=2fcfdddde&amp;color=0,0,0&amp;vtp=1&amp;bbb=1&amp;hb=1"/>
          <p:cNvSpPr/>
          <p:nvPr/>
        </p:nvSpPr>
        <p:spPr>
          <a:xfrm>
            <a:off x="722376" y="1412367"/>
            <a:ext cx="10753344" cy="3501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A.文本一第一段用“最繁华”“最热闹”等词语交代签字仪式给小村庄增添了光彩和生机</a:t>
            </a:r>
            <a:r>
              <a:rPr lang="en-US" altLang="zh-CN" sz="2000" b="0" i="0">
                <a:solidFill>
                  <a:srgbClr val="000000"/>
                </a:solidFill>
                <a:latin typeface="微软雅黑" pitchFamily="34" charset="0"/>
                <a:ea typeface="微软雅黑" pitchFamily="34" charset="-122"/>
                <a:cs typeface="微软雅黑" pitchFamily="34" charset="-120"/>
              </a:rPr>
              <a:t>，也暗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示板门店将被载入史册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.文本一运用正面描写和侧面描写相结合的手法对战斗英雄郭祥进行了较为详细的刻画</a:t>
            </a:r>
            <a:r>
              <a:rPr lang="en-US" altLang="zh-CN" sz="2000" b="0" i="0">
                <a:solidFill>
                  <a:srgbClr val="000000"/>
                </a:solidFill>
                <a:latin typeface="微软雅黑" pitchFamily="34" charset="0"/>
                <a:ea typeface="微软雅黑" pitchFamily="34" charset="-122"/>
                <a:cs typeface="微软雅黑" pitchFamily="34" charset="-120"/>
              </a:rPr>
              <a:t>，突出了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他的英雄气概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.文本二中画波浪线的句子，既展现了在恶劣环境下彭总对士兵的关心</a:t>
            </a:r>
            <a:r>
              <a:rPr lang="en-US" altLang="zh-CN" sz="2000" b="0" i="0">
                <a:solidFill>
                  <a:srgbClr val="000000"/>
                </a:solidFill>
                <a:latin typeface="微软雅黑" pitchFamily="34" charset="0"/>
                <a:ea typeface="微软雅黑" pitchFamily="34" charset="-122"/>
                <a:cs typeface="微软雅黑" pitchFamily="34" charset="-120"/>
              </a:rPr>
              <a:t>，也展现了彭总作为革命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者的乐观主义精神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.两则文本都通过写彭总在朝鲜战场上的经历，展现了抗美援朝战争的残酷</a:t>
            </a:r>
            <a:r>
              <a:rPr lang="en-US" altLang="zh-CN" sz="2000" b="0" i="0">
                <a:solidFill>
                  <a:srgbClr val="000000"/>
                </a:solidFill>
                <a:latin typeface="微软雅黑" pitchFamily="34" charset="0"/>
                <a:ea typeface="微软雅黑" pitchFamily="34" charset="-122"/>
                <a:cs typeface="微软雅黑" pitchFamily="34" charset="-120"/>
              </a:rPr>
              <a:t>，让读者明白了胜利</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的来之不易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S.164_1#12a543182?vop=1&amp;pid=2fcfdddde&amp;color=0,0,0&amp;vtp=1&amp;bbb=1&amp;hb=1"/>
          <p:cNvSpPr/>
          <p:nvPr/>
        </p:nvSpPr>
        <p:spPr>
          <a:xfrm>
            <a:off x="722376" y="4996307"/>
            <a:ext cx="10753344"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本题考查分析文章内容和作品的表现手法的能力。B项，“正面描写”错误</a:t>
            </a:r>
            <a:r>
              <a:rPr lang="en-US" altLang="zh-CN" sz="2000" b="0" i="0">
                <a:solidFill>
                  <a:srgbClr val="000000"/>
                </a:solidFill>
                <a:latin typeface="微软雅黑" pitchFamily="34" charset="0"/>
                <a:ea typeface="微软雅黑" pitchFamily="34" charset="-122"/>
                <a:cs typeface="微软雅黑" pitchFamily="34" charset="-120"/>
              </a:rPr>
              <a:t>。阅读文本一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中关于郭祥的部分可知</a:t>
            </a:r>
            <a:r>
              <a:rPr lang="en-US" altLang="zh-CN" sz="2000" b="0" i="0" dirty="0">
                <a:solidFill>
                  <a:srgbClr val="000000"/>
                </a:solidFill>
                <a:latin typeface="微软雅黑" pitchFamily="34" charset="0"/>
                <a:ea typeface="微软雅黑" pitchFamily="34" charset="-122"/>
                <a:cs typeface="微软雅黑" pitchFamily="34" charset="-120"/>
              </a:rPr>
              <a:t>，文中都是通过别人的介绍对战斗英雄郭祥进行描写的，如</a:t>
            </a:r>
            <a:r>
              <a:rPr lang="en-US" altLang="zh-CN" sz="2000" b="0" i="0">
                <a:solidFill>
                  <a:srgbClr val="000000"/>
                </a:solidFill>
                <a:latin typeface="微软雅黑" pitchFamily="34" charset="0"/>
                <a:ea typeface="微软雅黑" pitchFamily="34" charset="-122"/>
                <a:cs typeface="微软雅黑" pitchFamily="34" charset="-120"/>
              </a:rPr>
              <a:t>“最后这一仗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他打得很好</a:t>
            </a:r>
            <a:r>
              <a:rPr lang="en-US" altLang="zh-CN" sz="2000" b="0" i="0" dirty="0">
                <a:solidFill>
                  <a:srgbClr val="000000"/>
                </a:solidFill>
                <a:latin typeface="微软雅黑" pitchFamily="34" charset="0"/>
                <a:ea typeface="微软雅黑" pitchFamily="34" charset="-122"/>
                <a:cs typeface="微软雅黑" pitchFamily="34" charset="-120"/>
              </a:rPr>
              <a:t>，负伤以后坐在担架上还指挥呢”“一条腿断了”等都是周仆的介绍。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3.xml><?xml version="1.0" encoding="utf-8"?>
<p:sld xmlns:a="http://schemas.openxmlformats.org/drawingml/2006/main" xmlns:r="http://schemas.openxmlformats.org/officeDocument/2006/relationships" xmlns:p="http://schemas.openxmlformats.org/presentationml/2006/main">
  <p:cSld name="Slide 109&amp;si=109">
    <p:spTree>
      <p:nvGrpSpPr>
        <p:cNvPr id="1" name=""/>
        <p:cNvGrpSpPr/>
        <p:nvPr/>
      </p:nvGrpSpPr>
      <p:grpSpPr>
        <a:xfrm>
          <a:off x="0" y="0"/>
          <a:ext cx="0" cy="0"/>
          <a:chOff x="0" y="0"/>
          <a:chExt cx="0" cy="0"/>
        </a:xfrm>
      </p:grpSpPr>
      <p:sp>
        <p:nvSpPr>
          <p:cNvPr id="2" name="QC_6_BD.165_1#42cf9474b?pid=2fcfdddd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10.下列对文本一中画线部分的理解与分析，不正确的一项是（3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66_1#42cf9474b.bracket?pid=2fcfdddde&amp;color=0,0,0&amp;vpa=36&amp;vtp=1"/>
          <p:cNvSpPr/>
          <p:nvPr/>
        </p:nvSpPr>
        <p:spPr>
          <a:xfrm>
            <a:off x="854398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65_2#42cf9474b.choices?pid=2fcfdddde&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A.“没有枪声、炮声、飞机声和炸弹声的夜”带给人们和平的欣慰</a:t>
            </a:r>
            <a:r>
              <a:rPr lang="en-US" altLang="zh-CN" sz="2000" b="0" i="0">
                <a:solidFill>
                  <a:srgbClr val="000000"/>
                </a:solidFill>
                <a:latin typeface="微软雅黑" pitchFamily="34" charset="0"/>
                <a:ea typeface="微软雅黑" pitchFamily="34" charset="-122"/>
                <a:cs typeface="微软雅黑" pitchFamily="34" charset="-120"/>
              </a:rPr>
              <a:t>，也让读者联想到之前战争的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激烈与残酷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.“从中南海的紧急会议</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到再跨征鞍”，既写了彭总接受任务、挂帅出征的过程</a:t>
            </a:r>
            <a:r>
              <a:rPr lang="en-US" altLang="zh-CN" sz="2000" b="0" i="0">
                <a:solidFill>
                  <a:srgbClr val="000000"/>
                </a:solidFill>
                <a:latin typeface="微软雅黑" pitchFamily="34" charset="0"/>
                <a:ea typeface="微软雅黑" pitchFamily="34" charset="-122"/>
                <a:cs typeface="微软雅黑" pitchFamily="34" charset="-120"/>
              </a:rPr>
              <a:t>，也突出了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责任重大和时间紧迫</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.“现在这种愿望更强烈了”，其原因是彭总担心停战可能会让战士们掉以轻心、放松警惕</a:t>
            </a:r>
            <a:r>
              <a:rPr lang="en-US" altLang="zh-CN" sz="2000" b="0" i="0">
                <a:solidFill>
                  <a:srgbClr val="000000"/>
                </a:solidFill>
                <a:latin typeface="微软雅黑" pitchFamily="34" charset="0"/>
                <a:ea typeface="微软雅黑" pitchFamily="34" charset="-122"/>
                <a:cs typeface="微软雅黑" pitchFamily="34" charset="-120"/>
              </a:rPr>
              <a:t>，也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引出下文和战士们交流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.“经过三年来的惊涛骇浪，这个任务总算完成了”是对抗美援朝取得胜利的总结，“</a:t>
            </a:r>
            <a:r>
              <a:rPr lang="en-US" altLang="zh-CN" sz="2000" b="0" i="0">
                <a:solidFill>
                  <a:srgbClr val="000000"/>
                </a:solidFill>
                <a:latin typeface="微软雅黑" pitchFamily="34" charset="0"/>
                <a:ea typeface="微软雅黑" pitchFamily="34" charset="-122"/>
                <a:cs typeface="微软雅黑" pitchFamily="34" charset="-120"/>
              </a:rPr>
              <a:t>惊涛骇浪”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突出了战争的惊险与艰难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S.167_1#42cf9474b?vop=1&amp;pid=2fcfdddde&amp;color=0,0,0&amp;vtp=1&amp;bbb=1&amp;hb=1"/>
          <p:cNvSpPr/>
          <p:nvPr/>
        </p:nvSpPr>
        <p:spPr>
          <a:xfrm>
            <a:off x="722376" y="5148961"/>
            <a:ext cx="10753344" cy="907034"/>
          </a:xfrm>
          <a:prstGeom prst="rect">
            <a:avLst/>
          </a:prstGeom>
          <a:noFill/>
          <a:ln/>
        </p:spPr>
        <p:txBody>
          <a:bodyPr wrap="none" lIns="0" tIns="0" rIns="0" bIns="0" rtlCol="0" anchor="t"/>
          <a:lstStyle/>
          <a:p>
            <a:pPr algn="l" latinLnBrk="1">
              <a:lnSpc>
                <a:spcPts val="40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本题考查理解文中重要句子的含意的能力。C项，“</a:t>
            </a:r>
            <a:r>
              <a:rPr lang="en-US" altLang="zh-CN" sz="2000" b="0" i="0" spc="-50">
                <a:solidFill>
                  <a:srgbClr val="000000"/>
                </a:solidFill>
                <a:latin typeface="微软雅黑" pitchFamily="34" charset="0"/>
                <a:ea typeface="微软雅黑" pitchFamily="34" charset="-122"/>
                <a:cs typeface="微软雅黑" pitchFamily="34" charset="-120"/>
              </a:rPr>
              <a:t>彭总担心停战可能会让战士们掉以轻心、</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放松警惕</a:t>
            </a:r>
            <a:r>
              <a:rPr lang="en-US" altLang="zh-CN" sz="2000" b="0" i="0" spc="-50" dirty="0">
                <a:solidFill>
                  <a:srgbClr val="000000"/>
                </a:solidFill>
                <a:latin typeface="微软雅黑" pitchFamily="34" charset="0"/>
                <a:ea typeface="微软雅黑" pitchFamily="34" charset="-122"/>
                <a:cs typeface="微软雅黑" pitchFamily="34" charset="-120"/>
              </a:rPr>
              <a:t>”错误。结合文本一画线句后面的内容可知，彭总看望战士们应该是关心体贴战士们。</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4.xml><?xml version="1.0" encoding="utf-8"?>
<p:sld xmlns:a="http://schemas.openxmlformats.org/drawingml/2006/main" xmlns:r="http://schemas.openxmlformats.org/officeDocument/2006/relationships" xmlns:p="http://schemas.openxmlformats.org/presentationml/2006/main">
  <p:cSld name="Slide 110&amp;si=110">
    <p:spTree>
      <p:nvGrpSpPr>
        <p:cNvPr id="1" name=""/>
        <p:cNvGrpSpPr/>
        <p:nvPr/>
      </p:nvGrpSpPr>
      <p:grpSpPr>
        <a:xfrm>
          <a:off x="0" y="0"/>
          <a:ext cx="0" cy="0"/>
          <a:chOff x="0" y="0"/>
          <a:chExt cx="0" cy="0"/>
        </a:xfrm>
      </p:grpSpPr>
      <p:sp>
        <p:nvSpPr>
          <p:cNvPr id="2" name="QB_6_BD.174_1#fed2d74a3?sp=1&amp;pid=2fcfdddde&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11.彭总看望战士的系列活动，表现了他的哪些性格特征？结合文本简要分析。（4分）</a:t>
            </a:r>
            <a:endParaRPr lang="en-US" altLang="zh-CN" sz="2000" dirty="0"/>
          </a:p>
        </p:txBody>
      </p:sp>
      <p:sp>
        <p:nvSpPr>
          <p:cNvPr id="3" name="QB_6_BD.174_2#fed2d74a3?sp=1&amp;pid=2fcfdddde&amp;color=0,0,0&amp;vtp=1&amp;bbb=1&amp;hb=1&amp;hltap=1"/>
          <p:cNvSpPr/>
          <p:nvPr/>
        </p:nvSpPr>
        <p:spPr>
          <a:xfrm>
            <a:off x="722376" y="1435169"/>
            <a:ext cx="10753344" cy="17478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175_1#fed2d74a3?sp=1&amp;pid=2fcfdddde&amp;color=0,0,0&amp;vtp=1&amp;bbb=1&amp;hb=1&amp;hla=1">
            <a:extLst>
              <a:ext uri="{FF2B5EF4-FFF2-40B4-BE49-F238E27FC236}">
                <a16:creationId xmlns:a16="http://schemas.microsoft.com/office/drawing/2014/main" id="{BD91BDDF-2B1E-65AA-23A8-3BAA9C8EE047}"/>
              </a:ext>
            </a:extLst>
          </p:cNvPr>
          <p:cNvSpPr/>
          <p:nvPr/>
        </p:nvSpPr>
        <p:spPr>
          <a:xfrm>
            <a:off x="722376" y="1409769"/>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不讲排场，反对旧俗套。比如到连队时，看到两个军人前来迎接就批评说“不论什么人</a:t>
            </a:r>
            <a:r>
              <a:rPr lang="en-US" altLang="zh-CN" sz="2000" b="1" i="0">
                <a:solidFill>
                  <a:srgbClr val="00B050"/>
                </a:solidFill>
                <a:latin typeface="微软雅黑" pitchFamily="34" charset="0"/>
                <a:ea typeface="微软雅黑" pitchFamily="34" charset="-122"/>
                <a:cs typeface="微软雅黑" pitchFamily="34" charset="-120"/>
              </a:rPr>
              <a:t>，都不</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要搞这一套</a:t>
            </a:r>
            <a:r>
              <a:rPr lang="en-US" altLang="zh-CN" sz="2000" b="1" i="0" dirty="0">
                <a:solidFill>
                  <a:srgbClr val="00B050"/>
                </a:solidFill>
                <a:latin typeface="微软雅黑" pitchFamily="34" charset="0"/>
                <a:ea typeface="微软雅黑" pitchFamily="34" charset="-122"/>
                <a:cs typeface="微软雅黑" pitchFamily="34" charset="-120"/>
              </a:rPr>
              <a:t>”。②生活俭朴，反对铺张。在下面吃饭时，准备得好，就要批评；家常便饭</a:t>
            </a:r>
            <a:r>
              <a:rPr lang="en-US" altLang="zh-CN" sz="2000" b="1" i="0">
                <a:solidFill>
                  <a:srgbClr val="00B050"/>
                </a:solidFill>
                <a:latin typeface="微软雅黑" pitchFamily="34" charset="0"/>
                <a:ea typeface="微软雅黑" pitchFamily="34" charset="-122"/>
                <a:cs typeface="微软雅黑" pitchFamily="34" charset="-120"/>
              </a:rPr>
              <a:t>，彭总</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反而特别满意</a:t>
            </a:r>
            <a:r>
              <a:rPr lang="en-US" altLang="zh-CN" sz="2000" b="1" i="0" dirty="0">
                <a:solidFill>
                  <a:srgbClr val="00B050"/>
                </a:solidFill>
                <a:latin typeface="微软雅黑" pitchFamily="34" charset="0"/>
                <a:ea typeface="微软雅黑" pitchFamily="34" charset="-122"/>
                <a:cs typeface="微软雅黑" pitchFamily="34" charset="-120"/>
              </a:rPr>
              <a:t>。③关爱战士，坦率真诚。如深情询问战斗英雄郭祥的情况，并给予高度评价</a:t>
            </a:r>
            <a:r>
              <a:rPr lang="en-US" altLang="zh-CN" sz="2000" b="1" i="0">
                <a:solidFill>
                  <a:srgbClr val="00B050"/>
                </a:solidFill>
                <a:latin typeface="微软雅黑" pitchFamily="34" charset="0"/>
                <a:ea typeface="微软雅黑" pitchFamily="34" charset="-122"/>
                <a:cs typeface="微软雅黑" pitchFamily="34" charset="-120"/>
              </a:rPr>
              <a:t>。④</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平易近人</a:t>
            </a:r>
            <a:r>
              <a:rPr lang="en-US" altLang="zh-CN" sz="2000" b="1" i="0" dirty="0">
                <a:solidFill>
                  <a:srgbClr val="00B050"/>
                </a:solidFill>
                <a:latin typeface="微软雅黑" pitchFamily="34" charset="0"/>
                <a:ea typeface="微软雅黑" pitchFamily="34" charset="-122"/>
                <a:cs typeface="微软雅黑" pitchFamily="34" charset="-120"/>
              </a:rPr>
              <a:t>，善于倾听意见。与小战士杨春谈话，和蔼可亲，毫无架子。（每点1</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5.xml><?xml version="1.0" encoding="utf-8"?>
<p:sld xmlns:a="http://schemas.openxmlformats.org/drawingml/2006/main" xmlns:r="http://schemas.openxmlformats.org/officeDocument/2006/relationships" xmlns:p="http://schemas.openxmlformats.org/presentationml/2006/main">
  <p:cSld name="Slide 111&amp;si=111">
    <p:spTree>
      <p:nvGrpSpPr>
        <p:cNvPr id="1" name=""/>
        <p:cNvGrpSpPr/>
        <p:nvPr/>
      </p:nvGrpSpPr>
      <p:grpSpPr>
        <a:xfrm>
          <a:off x="0" y="0"/>
          <a:ext cx="0" cy="0"/>
          <a:chOff x="0" y="0"/>
          <a:chExt cx="0" cy="0"/>
        </a:xfrm>
      </p:grpSpPr>
      <p:sp>
        <p:nvSpPr>
          <p:cNvPr id="2" name="QB_6_AS.169_1#fed2d74a3?vop=1&amp;pid=2fcfdddde&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本题考查鉴赏作品的文学形象的能力。解答本题可从人物的正侧面描写入手分析</a:t>
            </a:r>
            <a:r>
              <a:rPr lang="en-US" altLang="zh-CN" sz="2000" b="0" i="0">
                <a:solidFill>
                  <a:srgbClr val="000000"/>
                </a:solidFill>
                <a:latin typeface="微软雅黑" pitchFamily="34" charset="0"/>
                <a:ea typeface="微软雅黑" pitchFamily="34" charset="-122"/>
                <a:cs typeface="微软雅黑" pitchFamily="34" charset="-120"/>
              </a:rPr>
              <a:t>，如人物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的语言</a:t>
            </a:r>
            <a:r>
              <a:rPr lang="en-US" altLang="zh-CN" sz="2000" b="0" i="0" dirty="0">
                <a:solidFill>
                  <a:srgbClr val="000000"/>
                </a:solidFill>
                <a:latin typeface="微软雅黑" pitchFamily="34" charset="0"/>
                <a:ea typeface="微软雅黑" pitchFamily="34" charset="-122"/>
                <a:cs typeface="微软雅黑" pitchFamily="34" charset="-120"/>
              </a:rPr>
              <a:t>、行为等。结合文本一中“彭总下车一看，前面十字路口大杨树下站着两个军人</a:t>
            </a:r>
            <a:r>
              <a:rPr lang="en-US" altLang="zh-CN" sz="2000" b="0" i="0">
                <a:solidFill>
                  <a:srgbClr val="000000"/>
                </a:solidFill>
                <a:latin typeface="微软雅黑" pitchFamily="34" charset="0"/>
                <a:ea typeface="微软雅黑" pitchFamily="34" charset="-122"/>
                <a:cs typeface="微软雅黑" pitchFamily="34" charset="-120"/>
              </a:rPr>
              <a:t>，似已等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候多时</a:t>
            </a:r>
            <a:r>
              <a:rPr lang="en-US" altLang="zh-CN" sz="2000" b="0" i="0" dirty="0">
                <a:solidFill>
                  <a:srgbClr val="000000"/>
                </a:solidFill>
                <a:latin typeface="微软雅黑" pitchFamily="34" charset="0"/>
                <a:ea typeface="微软雅黑" pitchFamily="34" charset="-122"/>
                <a:cs typeface="微软雅黑" pitchFamily="34" charset="-120"/>
              </a:rPr>
              <a:t>，就立刻不高兴地说：‘不是叫你不要打电话吗？’”“‘有什么可准备的</a:t>
            </a:r>
            <a:r>
              <a:rPr lang="en-US" altLang="zh-CN" sz="2000" b="0" i="0">
                <a:solidFill>
                  <a:srgbClr val="000000"/>
                </a:solidFill>
                <a:latin typeface="微软雅黑" pitchFamily="34" charset="0"/>
                <a:ea typeface="微软雅黑" pitchFamily="34" charset="-122"/>
                <a:cs typeface="微软雅黑" pitchFamily="34" charset="-120"/>
              </a:rPr>
              <a:t>？’彭总瞪了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他一眼</a:t>
            </a:r>
            <a:r>
              <a:rPr lang="en-US" altLang="zh-CN" sz="2000" b="0" i="0" dirty="0">
                <a:solidFill>
                  <a:srgbClr val="000000"/>
                </a:solidFill>
                <a:latin typeface="微软雅黑" pitchFamily="34" charset="0"/>
                <a:ea typeface="微软雅黑" pitchFamily="34" charset="-122"/>
                <a:cs typeface="微软雅黑" pitchFamily="34" charset="-120"/>
              </a:rPr>
              <a:t>，‘都是自家人，搞这一套旧东西干什么？’”可知，彭总不讲排场，反对旧俗套</a:t>
            </a:r>
            <a:r>
              <a:rPr lang="en-US" altLang="zh-CN" sz="2000" b="0" i="0">
                <a:solidFill>
                  <a:srgbClr val="000000"/>
                </a:solidFill>
                <a:latin typeface="微软雅黑" pitchFamily="34" charset="0"/>
                <a:ea typeface="微软雅黑" pitchFamily="34" charset="-122"/>
                <a:cs typeface="微软雅黑" pitchFamily="34" charset="-120"/>
              </a:rPr>
              <a:t>，不高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高在上享受官员待遇</a:t>
            </a:r>
            <a:r>
              <a:rPr lang="en-US" altLang="zh-CN" sz="2000" b="0" i="0" dirty="0">
                <a:solidFill>
                  <a:srgbClr val="000000"/>
                </a:solidFill>
                <a:latin typeface="微软雅黑" pitchFamily="34" charset="0"/>
                <a:ea typeface="微软雅黑" pitchFamily="34" charset="-122"/>
                <a:cs typeface="微软雅黑" pitchFamily="34" charset="-120"/>
              </a:rPr>
              <a:t>。结合文本一中“彭总的脾气和风格是全军都知道的</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而彭总却特别满意，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吃得满头大汗</a:t>
            </a:r>
            <a:r>
              <a:rPr lang="en-US" altLang="zh-CN" sz="2000" b="0" i="0" dirty="0">
                <a:solidFill>
                  <a:srgbClr val="000000"/>
                </a:solidFill>
                <a:latin typeface="微软雅黑" pitchFamily="34" charset="0"/>
                <a:ea typeface="微软雅黑" pitchFamily="34" charset="-122"/>
                <a:cs typeface="微软雅黑" pitchFamily="34" charset="-120"/>
              </a:rPr>
              <a:t>”可知，彭总生活俭朴，反对铺张，不搞特殊化，不摆架子，讲求官民平等</a:t>
            </a:r>
            <a:r>
              <a:rPr lang="en-US" altLang="zh-CN" sz="2000" b="0" i="0">
                <a:solidFill>
                  <a:srgbClr val="000000"/>
                </a:solidFill>
                <a:latin typeface="微软雅黑" pitchFamily="34" charset="0"/>
                <a:ea typeface="微软雅黑" pitchFamily="34" charset="-122"/>
                <a:cs typeface="微软雅黑" pitchFamily="34" charset="-120"/>
              </a:rPr>
              <a:t>。结合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文本一中</a:t>
            </a:r>
            <a:r>
              <a:rPr lang="en-US" altLang="zh-CN" sz="2000" b="0" i="0" dirty="0">
                <a:solidFill>
                  <a:srgbClr val="000000"/>
                </a:solidFill>
                <a:latin typeface="微软雅黑" pitchFamily="34" charset="0"/>
                <a:ea typeface="微软雅黑" pitchFamily="34" charset="-122"/>
                <a:cs typeface="微软雅黑" pitchFamily="34" charset="-120"/>
              </a:rPr>
              <a:t>“当彭总一行来到山下</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一个一个都亲切握手”和彭总面对小战士的提问“</a:t>
            </a:r>
            <a:r>
              <a:rPr lang="en-US" altLang="zh-CN" sz="2000" b="0" i="0">
                <a:solidFill>
                  <a:srgbClr val="000000"/>
                </a:solidFill>
                <a:latin typeface="微软雅黑" pitchFamily="34" charset="0"/>
                <a:ea typeface="微软雅黑" pitchFamily="34" charset="-122"/>
                <a:cs typeface="微软雅黑" pitchFamily="34" charset="-120"/>
              </a:rPr>
              <a:t>笑着说：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好好，你提。’”可知，他平易近人、和蔼可亲，关爱战士，坦率真诚，善于倾听意见。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6.xml><?xml version="1.0" encoding="utf-8"?>
<p:sld xmlns:a="http://schemas.openxmlformats.org/drawingml/2006/main" xmlns:r="http://schemas.openxmlformats.org/officeDocument/2006/relationships" xmlns:p="http://schemas.openxmlformats.org/presentationml/2006/main">
  <p:cSld name="Slide 112&amp;si=112">
    <p:spTree>
      <p:nvGrpSpPr>
        <p:cNvPr id="1" name=""/>
        <p:cNvGrpSpPr/>
        <p:nvPr/>
      </p:nvGrpSpPr>
      <p:grpSpPr>
        <a:xfrm>
          <a:off x="0" y="0"/>
          <a:ext cx="0" cy="0"/>
          <a:chOff x="0" y="0"/>
          <a:chExt cx="0" cy="0"/>
        </a:xfrm>
      </p:grpSpPr>
      <p:sp>
        <p:nvSpPr>
          <p:cNvPr id="2" name="QB_6_BD.174_1#dc31ad203?sp=1&amp;pid=2fcfdddde&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12.两则文本都写了彭总在朝鲜战场吃饭的场景，但文本文体不同，艺术表现也有差异</a:t>
            </a:r>
            <a:r>
              <a:rPr lang="en-US" altLang="zh-CN" sz="2000" b="0" i="0">
                <a:solidFill>
                  <a:srgbClr val="000000"/>
                </a:solidFill>
                <a:latin typeface="微软雅黑" pitchFamily="34" charset="0"/>
                <a:ea typeface="微软雅黑" pitchFamily="34" charset="-122"/>
                <a:cs typeface="微软雅黑" pitchFamily="34" charset="-120"/>
              </a:rPr>
              <a:t>，请比较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并简要分析</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B_6_BD.174_2#dc31ad203?sp=1&amp;pid=2fcfdddde&amp;color=0,0,0&amp;vtp=1&amp;bbb=1&amp;hb=1&amp;hltap=1"/>
          <p:cNvSpPr/>
          <p:nvPr/>
        </p:nvSpPr>
        <p:spPr>
          <a:xfrm>
            <a:off x="722376" y="1882844"/>
            <a:ext cx="10753344" cy="26622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175_1#dc31ad203?sp=1&amp;pid=2fcfdddde&amp;color=0,0,0&amp;vtp=1&amp;bbb=1&amp;hb=1&amp;hla=1">
            <a:extLst>
              <a:ext uri="{FF2B5EF4-FFF2-40B4-BE49-F238E27FC236}">
                <a16:creationId xmlns:a16="http://schemas.microsoft.com/office/drawing/2014/main" id="{BC2FFD4B-3486-0726-83E6-E657F25E202E}"/>
              </a:ext>
            </a:extLst>
          </p:cNvPr>
          <p:cNvSpPr/>
          <p:nvPr/>
        </p:nvSpPr>
        <p:spPr>
          <a:xfrm>
            <a:off x="722376" y="1857444"/>
            <a:ext cx="10753344" cy="2621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文本一是小说，可以虚构，重在艺术性。如通过人物对话，尤其是对战斗英雄郭祥的评价</a:t>
            </a:r>
            <a:r>
              <a:rPr lang="en-US" altLang="zh-CN" sz="2000" b="1" i="0">
                <a:solidFill>
                  <a:srgbClr val="00B050"/>
                </a:solidFill>
                <a:latin typeface="微软雅黑" pitchFamily="34" charset="0"/>
                <a:ea typeface="微软雅黑" pitchFamily="34" charset="-122"/>
                <a:cs typeface="微软雅黑" pitchFamily="34" charset="-120"/>
              </a:rPr>
              <a:t>，展</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现了彭总的英雄品质</a:t>
            </a:r>
            <a:r>
              <a:rPr lang="en-US" altLang="zh-CN" sz="2000" b="1" i="0" dirty="0">
                <a:solidFill>
                  <a:srgbClr val="00B050"/>
                </a:solidFill>
                <a:latin typeface="微软雅黑" pitchFamily="34" charset="0"/>
                <a:ea typeface="微软雅黑" pitchFamily="34" charset="-122"/>
                <a:cs typeface="微软雅黑" pitchFamily="34" charset="-120"/>
              </a:rPr>
              <a:t>；文本二是回忆录，作为纪实作品，讲究真实。②文本一通过动作</a:t>
            </a:r>
            <a:r>
              <a:rPr lang="en-US" altLang="zh-CN" sz="2000" b="1" i="0">
                <a:solidFill>
                  <a:srgbClr val="00B050"/>
                </a:solidFill>
                <a:latin typeface="微软雅黑" pitchFamily="34" charset="0"/>
                <a:ea typeface="微软雅黑" pitchFamily="34" charset="-122"/>
                <a:cs typeface="微软雅黑" pitchFamily="34" charset="-120"/>
              </a:rPr>
              <a:t>、语言等</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多种描写方式写吃饭场景</a:t>
            </a:r>
            <a:r>
              <a:rPr lang="en-US" altLang="zh-CN" sz="2000" b="1" i="0" dirty="0">
                <a:solidFill>
                  <a:srgbClr val="00B050"/>
                </a:solidFill>
                <a:latin typeface="微软雅黑" pitchFamily="34" charset="0"/>
                <a:ea typeface="微软雅黑" pitchFamily="34" charset="-122"/>
                <a:cs typeface="微软雅黑" pitchFamily="34" charset="-120"/>
              </a:rPr>
              <a:t>，叙述详细，语言生动形象；文本二以回忆为基础表现午餐场景</a:t>
            </a:r>
            <a:r>
              <a:rPr lang="en-US" altLang="zh-CN" sz="2000" b="1" i="0">
                <a:solidFill>
                  <a:srgbClr val="00B050"/>
                </a:solidFill>
                <a:latin typeface="微软雅黑" pitchFamily="34" charset="0"/>
                <a:ea typeface="微软雅黑" pitchFamily="34" charset="-122"/>
                <a:cs typeface="微软雅黑" pitchFamily="34" charset="-120"/>
              </a:rPr>
              <a:t>，叙述</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简约</a:t>
            </a:r>
            <a:r>
              <a:rPr lang="en-US" altLang="zh-CN" sz="2000" b="1" i="0" dirty="0">
                <a:solidFill>
                  <a:srgbClr val="00B050"/>
                </a:solidFill>
                <a:latin typeface="微软雅黑" pitchFamily="34" charset="0"/>
                <a:ea typeface="微软雅黑" pitchFamily="34" charset="-122"/>
                <a:cs typeface="微软雅黑" pitchFamily="34" charset="-120"/>
              </a:rPr>
              <a:t>，无人物对话，语言平实简洁。③文本一既有正面描写，又有侧面描写</a:t>
            </a:r>
            <a:r>
              <a:rPr lang="en-US" altLang="zh-CN" sz="2000" b="1" i="0">
                <a:solidFill>
                  <a:srgbClr val="00B050"/>
                </a:solidFill>
                <a:latin typeface="微软雅黑" pitchFamily="34" charset="0"/>
                <a:ea typeface="微软雅黑" pitchFamily="34" charset="-122"/>
                <a:cs typeface="微软雅黑" pitchFamily="34" charset="-120"/>
              </a:rPr>
              <a:t>，还通过不同的心理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描写</a:t>
            </a:r>
            <a:r>
              <a:rPr lang="en-US" altLang="zh-CN" sz="2000" b="1" i="0" dirty="0">
                <a:solidFill>
                  <a:srgbClr val="00B050"/>
                </a:solidFill>
                <a:latin typeface="微软雅黑" pitchFamily="34" charset="0"/>
                <a:ea typeface="微软雅黑" pitchFamily="34" charset="-122"/>
                <a:cs typeface="微软雅黑" pitchFamily="34" charset="-120"/>
              </a:rPr>
              <a:t>，展现了彭总生活俭朴，不讲排场；</a:t>
            </a:r>
            <a:r>
              <a:rPr lang="en-US" altLang="zh-CN" sz="2000" b="1" i="0">
                <a:solidFill>
                  <a:srgbClr val="00B050"/>
                </a:solidFill>
                <a:latin typeface="微软雅黑" pitchFamily="34" charset="0"/>
                <a:ea typeface="微软雅黑" pitchFamily="34" charset="-122"/>
                <a:cs typeface="微软雅黑" pitchFamily="34" charset="-120"/>
              </a:rPr>
              <a:t>文本二只是简单地表现了彭总对午餐的满意。</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7.xml><?xml version="1.0" encoding="utf-8"?>
<p:sld xmlns:a="http://schemas.openxmlformats.org/drawingml/2006/main" xmlns:r="http://schemas.openxmlformats.org/officeDocument/2006/relationships" xmlns:p="http://schemas.openxmlformats.org/presentationml/2006/main">
  <p:cSld name="Slide 113&amp;si=113">
    <p:spTree>
      <p:nvGrpSpPr>
        <p:cNvPr id="1" name=""/>
        <p:cNvGrpSpPr/>
        <p:nvPr/>
      </p:nvGrpSpPr>
      <p:grpSpPr>
        <a:xfrm>
          <a:off x="0" y="0"/>
          <a:ext cx="0" cy="0"/>
          <a:chOff x="0" y="0"/>
          <a:chExt cx="0" cy="0"/>
        </a:xfrm>
      </p:grpSpPr>
      <p:sp>
        <p:nvSpPr>
          <p:cNvPr id="2" name="QB_6_AS.171_1#dc31ad203?vop=1&amp;pid=2fcfdddde&amp;color=0,0,0&amp;vtp=1&amp;bt=1&amp;bbb=1&amp;hb=1"/>
          <p:cNvSpPr/>
          <p:nvPr/>
        </p:nvSpPr>
        <p:spPr>
          <a:xfrm>
            <a:off x="722376" y="972000"/>
            <a:ext cx="10753344" cy="5334000"/>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a:t>
            </a:r>
            <a:r>
              <a:rPr lang="en-US" altLang="zh-CN" sz="2000" b="0" i="0">
                <a:solidFill>
                  <a:srgbClr val="000000"/>
                </a:solidFill>
                <a:latin typeface="微软雅黑" pitchFamily="34" charset="0"/>
                <a:ea typeface="微软雅黑" pitchFamily="34" charset="-122"/>
                <a:cs typeface="微软雅黑" pitchFamily="34" charset="-120"/>
              </a:rPr>
              <a:t>解答本题首先需要明确两个文本的文体，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然后结合具体内容比较文本差异</a:t>
            </a:r>
            <a:r>
              <a:rPr lang="en-US" altLang="zh-CN" sz="2000" b="0" i="0" dirty="0">
                <a:solidFill>
                  <a:srgbClr val="000000"/>
                </a:solidFill>
                <a:latin typeface="微软雅黑" pitchFamily="34" charset="0"/>
                <a:ea typeface="微软雅黑" pitchFamily="34" charset="-122"/>
                <a:cs typeface="微软雅黑" pitchFamily="34" charset="-120"/>
              </a:rPr>
              <a:t>。文本一是小说，可以虚构，重在艺术性。如</a:t>
            </a:r>
            <a:r>
              <a:rPr lang="en-US" altLang="zh-CN" sz="2000" b="0" i="0">
                <a:solidFill>
                  <a:srgbClr val="000000"/>
                </a:solidFill>
                <a:latin typeface="微软雅黑" pitchFamily="34" charset="0"/>
                <a:ea typeface="微软雅黑" pitchFamily="34" charset="-122"/>
                <a:cs typeface="微软雅黑" pitchFamily="34" charset="-120"/>
              </a:rPr>
              <a:t>“有个战斗英雄郭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祥</a:t>
            </a:r>
            <a:r>
              <a:rPr lang="en-US" altLang="zh-CN" sz="2000" b="0" i="0" dirty="0">
                <a:solidFill>
                  <a:srgbClr val="000000"/>
                </a:solidFill>
                <a:latin typeface="微软雅黑" pitchFamily="34" charset="0"/>
                <a:ea typeface="微软雅黑" pitchFamily="34" charset="-122"/>
                <a:cs typeface="微软雅黑" pitchFamily="34" charset="-120"/>
              </a:rPr>
              <a:t>，不是这个部队的吗？”“彭总若有所感地说：‘选干部就要选这样的人！对革命忠诚、</a:t>
            </a:r>
            <a:r>
              <a:rPr lang="en-US" altLang="zh-CN" sz="2000" b="0" i="0">
                <a:solidFill>
                  <a:srgbClr val="000000"/>
                </a:solidFill>
                <a:latin typeface="微软雅黑" pitchFamily="34" charset="0"/>
                <a:ea typeface="微软雅黑" pitchFamily="34" charset="-122"/>
                <a:cs typeface="微软雅黑" pitchFamily="34" charset="-120"/>
              </a:rPr>
              <a:t>老实、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勇敢</a:t>
            </a:r>
            <a:r>
              <a:rPr lang="en-US" altLang="zh-CN" sz="2000" b="0" i="0" dirty="0">
                <a:solidFill>
                  <a:srgbClr val="000000"/>
                </a:solidFill>
                <a:latin typeface="微软雅黑" pitchFamily="34" charset="0"/>
                <a:ea typeface="微软雅黑" pitchFamily="34" charset="-122"/>
                <a:cs typeface="微软雅黑" pitchFamily="34" charset="-120"/>
              </a:rPr>
              <a:t>、大公无私。在关键时刻，这种人一个可以顶一百个、一千个。’”等，通过人物对话</a:t>
            </a:r>
            <a:r>
              <a:rPr lang="en-US" altLang="zh-CN" sz="2000" b="0" i="0">
                <a:solidFill>
                  <a:srgbClr val="000000"/>
                </a:solidFill>
                <a:latin typeface="微软雅黑" pitchFamily="34" charset="0"/>
                <a:ea typeface="微软雅黑" pitchFamily="34" charset="-122"/>
                <a:cs typeface="微软雅黑" pitchFamily="34" charset="-120"/>
              </a:rPr>
              <a:t>，尤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其是对战斗英雄郭祥的评价</a:t>
            </a:r>
            <a:r>
              <a:rPr lang="en-US" altLang="zh-CN" sz="2000" b="0" i="0" dirty="0">
                <a:solidFill>
                  <a:srgbClr val="000000"/>
                </a:solidFill>
                <a:latin typeface="微软雅黑" pitchFamily="34" charset="0"/>
                <a:ea typeface="微软雅黑" pitchFamily="34" charset="-122"/>
                <a:cs typeface="微软雅黑" pitchFamily="34" charset="-120"/>
              </a:rPr>
              <a:t>，展现了彭总的英雄品质；文本二是回忆录，作为纪实作品</a:t>
            </a:r>
            <a:r>
              <a:rPr lang="en-US" altLang="zh-CN" sz="2000" b="0" i="0">
                <a:solidFill>
                  <a:srgbClr val="000000"/>
                </a:solidFill>
                <a:latin typeface="微软雅黑" pitchFamily="34" charset="0"/>
                <a:ea typeface="微软雅黑" pitchFamily="34" charset="-122"/>
                <a:cs typeface="微软雅黑" pitchFamily="34" charset="-120"/>
              </a:rPr>
              <a:t>，讲究真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实</a:t>
            </a:r>
            <a:r>
              <a:rPr lang="en-US" altLang="zh-CN" sz="2000" b="0" i="0" dirty="0">
                <a:solidFill>
                  <a:srgbClr val="000000"/>
                </a:solidFill>
                <a:latin typeface="微软雅黑" pitchFamily="34" charset="0"/>
                <a:ea typeface="微软雅黑" pitchFamily="34" charset="-122"/>
                <a:cs typeface="微软雅黑" pitchFamily="34" charset="-120"/>
              </a:rPr>
              <a:t>。文本一中“彭总停住筷子，关切地问：‘还能治好吗？还能不能回到部队？’”等</a:t>
            </a:r>
            <a:r>
              <a:rPr lang="en-US" altLang="zh-CN" sz="2000" b="0" i="0">
                <a:solidFill>
                  <a:srgbClr val="000000"/>
                </a:solidFill>
                <a:latin typeface="微软雅黑" pitchFamily="34" charset="0"/>
                <a:ea typeface="微软雅黑" pitchFamily="34" charset="-122"/>
                <a:cs typeface="微软雅黑" pitchFamily="34" charset="-120"/>
              </a:rPr>
              <a:t>，通过动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作</a:t>
            </a:r>
            <a:r>
              <a:rPr lang="en-US" altLang="zh-CN" sz="2000" b="0" i="0" dirty="0">
                <a:solidFill>
                  <a:srgbClr val="000000"/>
                </a:solidFill>
                <a:latin typeface="微软雅黑" pitchFamily="34" charset="0"/>
                <a:ea typeface="微软雅黑" pitchFamily="34" charset="-122"/>
                <a:cs typeface="微软雅黑" pitchFamily="34" charset="-120"/>
              </a:rPr>
              <a:t>、语言等多种描写方式写吃饭场景，叙述详细，语言生动形象；文本二中</a:t>
            </a:r>
            <a:r>
              <a:rPr lang="en-US" altLang="zh-CN" sz="2000" b="0" i="0">
                <a:solidFill>
                  <a:srgbClr val="000000"/>
                </a:solidFill>
                <a:latin typeface="微软雅黑" pitchFamily="34" charset="0"/>
                <a:ea typeface="微软雅黑" pitchFamily="34" charset="-122"/>
                <a:cs typeface="微软雅黑" pitchFamily="34" charset="-120"/>
              </a:rPr>
              <a:t>“午餐是下午一点多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钟在月牙山阵地上同前方指战员一起在坑道中吃的</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人人都吃得又香又饱</a:t>
            </a:r>
            <a:r>
              <a:rPr lang="en-US" altLang="zh-CN" sz="2000" b="0" i="0">
                <a:solidFill>
                  <a:srgbClr val="000000"/>
                </a:solidFill>
                <a:latin typeface="微软雅黑" pitchFamily="34" charset="0"/>
                <a:ea typeface="微软雅黑" pitchFamily="34" charset="-122"/>
                <a:cs typeface="微软雅黑" pitchFamily="34" charset="-120"/>
              </a:rPr>
              <a:t>”，以回忆为基础表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现午餐场景</a:t>
            </a:r>
            <a:r>
              <a:rPr lang="en-US" altLang="zh-CN" sz="2000" b="0" i="0" dirty="0">
                <a:solidFill>
                  <a:srgbClr val="000000"/>
                </a:solidFill>
                <a:latin typeface="微软雅黑" pitchFamily="34" charset="0"/>
                <a:ea typeface="微软雅黑" pitchFamily="34" charset="-122"/>
                <a:cs typeface="微软雅黑" pitchFamily="34" charset="-120"/>
              </a:rPr>
              <a:t>，叙述简约，无人物对话，语言平实简洁。文本一中</a:t>
            </a:r>
            <a:r>
              <a:rPr lang="en-US" altLang="zh-CN" sz="2000" b="0" i="0">
                <a:solidFill>
                  <a:srgbClr val="000000"/>
                </a:solidFill>
                <a:latin typeface="微软雅黑" pitchFamily="34" charset="0"/>
                <a:ea typeface="微软雅黑" pitchFamily="34" charset="-122"/>
                <a:cs typeface="微软雅黑" pitchFamily="34" charset="-120"/>
              </a:rPr>
              <a:t>“彭总的脾气和风格是全军都知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道的</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彭总却特别满意，吃得满头大汗”，既有正面描写，又有侧面描写</a:t>
            </a:r>
            <a:r>
              <a:rPr lang="en-US" altLang="zh-CN" sz="2000" b="0" i="0">
                <a:solidFill>
                  <a:srgbClr val="000000"/>
                </a:solidFill>
                <a:latin typeface="微软雅黑" pitchFamily="34" charset="0"/>
                <a:ea typeface="微软雅黑" pitchFamily="34" charset="-122"/>
                <a:cs typeface="微软雅黑" pitchFamily="34" charset="-120"/>
              </a:rPr>
              <a:t>，还通过不同的心理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描写</a:t>
            </a:r>
            <a:r>
              <a:rPr lang="en-US" altLang="zh-CN" sz="2000" b="0" i="0" dirty="0">
                <a:solidFill>
                  <a:srgbClr val="000000"/>
                </a:solidFill>
                <a:latin typeface="微软雅黑" pitchFamily="34" charset="0"/>
                <a:ea typeface="微软雅黑" pitchFamily="34" charset="-122"/>
                <a:cs typeface="微软雅黑" pitchFamily="34" charset="-120"/>
              </a:rPr>
              <a:t>，展现了彭总生活俭朴，不讲排场。文本二中</a:t>
            </a:r>
            <a:r>
              <a:rPr lang="en-US" altLang="zh-CN" sz="2000" b="0" i="0">
                <a:solidFill>
                  <a:srgbClr val="000000"/>
                </a:solidFill>
                <a:latin typeface="微软雅黑" pitchFamily="34" charset="0"/>
                <a:ea typeface="微软雅黑" pitchFamily="34" charset="-122"/>
                <a:cs typeface="微软雅黑" pitchFamily="34" charset="-120"/>
              </a:rPr>
              <a:t>“炊事班长老李送来了热腾腾的小米稀饭和东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北大饼</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人人都吃得又香又饱”只是简单地表现了彭总对午餐的满意。</a:t>
            </a:r>
            <a:endParaRPr lang="en-US" altLang="zh-CN" sz="2200" dirty="0"/>
          </a:p>
          <a:p>
            <a:pPr latinLnBrk="1">
              <a:lnSpc>
                <a:spcPct val="150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171_1#dc31ad203?vop=1&amp;pid=2fcfdddde&amp;color=0,0,0&amp;vtp=1&amp;bt=1&amp;bbb=1&amp;hb=1">
            <a:extLst>
              <a:ext uri="{FF2B5EF4-FFF2-40B4-BE49-F238E27FC236}">
                <a16:creationId xmlns:a16="http://schemas.microsoft.com/office/drawing/2014/main" id="{09FA1747-9B6E-48DC-D18D-C4A3A0199D5A}"/>
              </a:ext>
            </a:extLst>
          </p:cNvPr>
          <p:cNvSpPr/>
          <p:nvPr/>
        </p:nvSpPr>
        <p:spPr>
          <a:xfrm>
            <a:off x="722376" y="972000"/>
            <a:ext cx="10753344" cy="3637534"/>
          </a:xfrm>
          <a:prstGeom prst="rect">
            <a:avLst/>
          </a:prstGeom>
          <a:noFill/>
          <a:ln/>
        </p:spPr>
        <p:txBody>
          <a:bodyPr wrap="none" lIns="0" tIns="0" rIns="0" bIns="0" rtlCol="0" anchor="t"/>
          <a:lstStyle/>
          <a:p>
            <a:pPr latinLnBrk="1">
              <a:lnSpc>
                <a:spcPts val="36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虚构文学和纪实文学的区别</a:t>
            </a:r>
            <a:endParaRPr lang="en-US" altLang="zh-CN" sz="22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文体上，虚构文学主要包括小说、戏剧等，内容可以虚构；</a:t>
            </a:r>
            <a:r>
              <a:rPr lang="en-US" altLang="zh-CN" sz="2000" b="0" i="0">
                <a:solidFill>
                  <a:srgbClr val="000000"/>
                </a:solidFill>
                <a:latin typeface="微软雅黑" pitchFamily="34" charset="0"/>
                <a:ea typeface="微软雅黑" pitchFamily="34" charset="-122"/>
                <a:cs typeface="微软雅黑" pitchFamily="34" charset="-120"/>
              </a:rPr>
              <a:t>纪实文学主要包括报告文学、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散文等</a:t>
            </a:r>
            <a:r>
              <a:rPr lang="en-US" altLang="zh-CN" sz="2000" b="0" i="0" dirty="0">
                <a:solidFill>
                  <a:srgbClr val="000000"/>
                </a:solidFill>
                <a:latin typeface="微软雅黑" pitchFamily="34" charset="0"/>
                <a:ea typeface="微软雅黑" pitchFamily="34" charset="-122"/>
                <a:cs typeface="微软雅黑" pitchFamily="34" charset="-120"/>
              </a:rPr>
              <a:t>，内容上强调真实。</a:t>
            </a:r>
            <a:endParaRPr lang="en-US" altLang="zh-CN" sz="22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艺术表现上，虚构文学可以采用多种艺术表现手法，如夸张、渲染、想象等</a:t>
            </a:r>
            <a:r>
              <a:rPr lang="en-US" altLang="zh-CN" sz="2000" b="0" i="0">
                <a:solidFill>
                  <a:srgbClr val="000000"/>
                </a:solidFill>
                <a:latin typeface="微软雅黑" pitchFamily="34" charset="0"/>
                <a:ea typeface="微软雅黑" pitchFamily="34" charset="-122"/>
                <a:cs typeface="微软雅黑" pitchFamily="34" charset="-120"/>
              </a:rPr>
              <a:t>；纪实文学因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其主要强调真实</a:t>
            </a:r>
            <a:r>
              <a:rPr lang="en-US" altLang="zh-CN" sz="2000" b="0" i="0" dirty="0">
                <a:solidFill>
                  <a:srgbClr val="000000"/>
                </a:solidFill>
                <a:latin typeface="微软雅黑" pitchFamily="34" charset="0"/>
                <a:ea typeface="微软雅黑" pitchFamily="34" charset="-122"/>
                <a:cs typeface="微软雅黑" pitchFamily="34" charset="-120"/>
              </a:rPr>
              <a:t>、客观，故其在艺术表现手法上的使用较为局限。</a:t>
            </a:r>
            <a:endParaRPr lang="en-US" altLang="zh-CN" sz="22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整体风格上，虚构文学往往是将社会中的人与事集中在一篇或一部作品中，</a:t>
            </a:r>
            <a:r>
              <a:rPr lang="en-US" altLang="zh-CN" sz="2000" b="0" i="0">
                <a:solidFill>
                  <a:srgbClr val="000000"/>
                </a:solidFill>
                <a:latin typeface="微软雅黑" pitchFamily="34" charset="0"/>
                <a:ea typeface="微软雅黑" pitchFamily="34" charset="-122"/>
                <a:cs typeface="微软雅黑" pitchFamily="34" charset="-120"/>
              </a:rPr>
              <a:t>以描写为主，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语言多追求生动形象</a:t>
            </a:r>
            <a:r>
              <a:rPr lang="en-US" altLang="zh-CN" sz="2000" b="0" i="0" dirty="0">
                <a:solidFill>
                  <a:srgbClr val="000000"/>
                </a:solidFill>
                <a:latin typeface="微软雅黑" pitchFamily="34" charset="0"/>
                <a:ea typeface="微软雅黑" pitchFamily="34" charset="-122"/>
                <a:cs typeface="微软雅黑" pitchFamily="34" charset="-120"/>
              </a:rPr>
              <a:t>；纪实文学多以叙事为主，语言追求平实简洁。</a:t>
            </a:r>
            <a:endParaRPr lang="en-US" altLang="zh-CN" sz="22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更多讲解详见</a:t>
            </a:r>
            <a:r>
              <a:rPr lang="en-US" altLang="zh-CN" sz="2000" b="0" i="0" dirty="0">
                <a:solidFill>
                  <a:srgbClr val="000000"/>
                </a:solidFill>
                <a:latin typeface="微软雅黑" pitchFamily="34" charset="0"/>
                <a:ea typeface="微软雅黑" pitchFamily="34" charset="-122"/>
                <a:cs typeface="微软雅黑" pitchFamily="34" charset="-120"/>
              </a:rPr>
              <a:t>《狂K重点》P12</a:t>
            </a:r>
            <a:endParaRPr lang="en-US" altLang="zh-CN" sz="2200" dirty="0"/>
          </a:p>
        </p:txBody>
      </p:sp>
    </p:spTree>
    <p:extLst>
      <p:ext uri="{BB962C8B-B14F-4D97-AF65-F5344CB8AC3E}">
        <p14:creationId xmlns:p14="http://schemas.microsoft.com/office/powerpoint/2010/main" val="2895978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9.xml><?xml version="1.0" encoding="utf-8"?>
<p:sld xmlns:a="http://schemas.openxmlformats.org/drawingml/2006/main" xmlns:r="http://schemas.openxmlformats.org/officeDocument/2006/relationships" xmlns:p="http://schemas.openxmlformats.org/presentationml/2006/main">
  <p:cSld name="Slide 114&amp;si=114">
    <p:spTree>
      <p:nvGrpSpPr>
        <p:cNvPr id="1" name=""/>
        <p:cNvGrpSpPr/>
        <p:nvPr/>
      </p:nvGrpSpPr>
      <p:grpSpPr>
        <a:xfrm>
          <a:off x="0" y="0"/>
          <a:ext cx="0" cy="0"/>
          <a:chOff x="0" y="0"/>
          <a:chExt cx="0" cy="0"/>
        </a:xfrm>
      </p:grpSpPr>
      <p:sp>
        <p:nvSpPr>
          <p:cNvPr id="2" name="QM_5_EX.172_1#2fcfdddde?vop=1&amp;pid=404c02724&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【文本助读】</a:t>
            </a:r>
            <a:endParaRPr lang="en-US" altLang="zh-CN" sz="2000" dirty="0"/>
          </a:p>
        </p:txBody>
      </p:sp>
      <p:pic>
        <p:nvPicPr>
          <p:cNvPr id="3" name="QM_5_EX.172_3#2fcfdddde?htil=1&amp;vop=1&amp;pid=404c0272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0976" y="1513528"/>
            <a:ext cx="4910328" cy="25968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EX.172_4#2fcfdddde?htil=1&amp;vop=1&amp;pid=404c0272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08776" y="2400496"/>
            <a:ext cx="5148072"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7_1#3a63d0786?pid=77980bb5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6.下列对文本相关内容的理解，不正确的一项是（3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8_1#3a63d0786.bracket?pid=77980bb5a&amp;color=0,0,0&amp;vpa=4&amp;vtp=1"/>
          <p:cNvSpPr/>
          <p:nvPr/>
        </p:nvSpPr>
        <p:spPr>
          <a:xfrm>
            <a:off x="7124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7_2#3a63d0786.choices?pid=77980bb5a&amp;color=0,0,0&amp;vtp=1&amp;bbb=1&amp;hb=1"/>
          <p:cNvSpPr/>
          <p:nvPr/>
        </p:nvSpPr>
        <p:spPr>
          <a:xfrm>
            <a:off x="722376" y="1436497"/>
            <a:ext cx="10753344" cy="3180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A.在林语堂看来，遇难的刘杨等人是自秋瑾以来第一次为亡国遭难的女性</a:t>
            </a:r>
            <a:r>
              <a:rPr lang="en-US" altLang="zh-CN" sz="2000" b="0" i="0">
                <a:solidFill>
                  <a:srgbClr val="000000"/>
                </a:solidFill>
                <a:latin typeface="微软雅黑" pitchFamily="34" charset="0"/>
                <a:ea typeface="微软雅黑" pitchFamily="34" charset="-122"/>
                <a:cs typeface="微软雅黑" pitchFamily="34" charset="-120"/>
              </a:rPr>
              <a:t>，这是作者悲恸的根本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.在林语堂看来，纯为对外的国民绝对不会有什么危险，这也是他批准刘杨等人请求停课的原因。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.刘和珍学习上用功，并且能对校事热心关注，性格上又为人和顺</a:t>
            </a:r>
            <a:r>
              <a:rPr lang="en-US" altLang="zh-CN" sz="2000" b="0" i="0">
                <a:solidFill>
                  <a:srgbClr val="000000"/>
                </a:solidFill>
                <a:latin typeface="微软雅黑" pitchFamily="34" charset="0"/>
                <a:ea typeface="微软雅黑" pitchFamily="34" charset="-122"/>
                <a:cs typeface="微软雅黑" pitchFamily="34" charset="-120"/>
              </a:rPr>
              <a:t>，得到不少老师与同学的表扬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和称赞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.作者对杨德群为人处世的事情了解得较少，没法详细描写</a:t>
            </a:r>
            <a:r>
              <a:rPr lang="en-US" altLang="zh-CN" sz="2000" b="0" i="0">
                <a:solidFill>
                  <a:srgbClr val="000000"/>
                </a:solidFill>
                <a:latin typeface="微软雅黑" pitchFamily="34" charset="0"/>
                <a:ea typeface="微软雅黑" pitchFamily="34" charset="-122"/>
                <a:cs typeface="微软雅黑" pitchFamily="34" charset="-120"/>
              </a:rPr>
              <a:t>，但期待女师大有人能对她的事迹进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行写作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0.xml><?xml version="1.0" encoding="utf-8"?>
<p:sld xmlns:a="http://schemas.openxmlformats.org/drawingml/2006/main" xmlns:r="http://schemas.openxmlformats.org/officeDocument/2006/relationships" xmlns:p="http://schemas.openxmlformats.org/presentationml/2006/main">
  <p:cSld name="Slide 115&amp;si=115">
    <p:spTree>
      <p:nvGrpSpPr>
        <p:cNvPr id="1" name=""/>
        <p:cNvGrpSpPr/>
        <p:nvPr/>
      </p:nvGrpSpPr>
      <p:grpSpPr>
        <a:xfrm>
          <a:off x="0" y="0"/>
          <a:ext cx="0" cy="0"/>
          <a:chOff x="0" y="0"/>
          <a:chExt cx="0" cy="0"/>
        </a:xfrm>
      </p:grpSpPr>
      <p:pic>
        <p:nvPicPr>
          <p:cNvPr id="2" name="P_4_BD#7a073d2b5?pid=a7e4cea26&amp;color=0,0,0&amp;tib=255,255,255&amp;iip=3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0580"/>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7a073d2b5?pid=a7e4cea26&amp;color=0,0,0&amp;vtp=1&amp;bt=1&amp;bbb=1"/>
          <p:cNvSpPr/>
          <p:nvPr/>
        </p:nvSpPr>
        <p:spPr>
          <a:xfrm>
            <a:off x="722377" y="972000"/>
            <a:ext cx="10749631" cy="5105400"/>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a:solidFill>
                  <a:srgbClr val="000000"/>
                </a:solidFill>
                <a:latin typeface="微软雅黑" pitchFamily="34" charset="0"/>
                <a:ea typeface="微软雅黑" pitchFamily="34" charset="-122"/>
                <a:cs typeface="微软雅黑" pitchFamily="34" charset="-120"/>
              </a:rPr>
              <a:t>中</a:t>
            </a:r>
          </a:p>
          <a:p>
            <a:pPr marL="0" marR="0" lvl="0" indent="0" algn="ctr" defTabSz="914400" rtl="0" eaLnBrk="1" fontAlgn="auto" latinLnBrk="1" hangingPunct="1">
              <a:lnSpc>
                <a:spcPts val="3600"/>
              </a:lnSpc>
              <a:spcBef>
                <a:spcPts val="0"/>
              </a:spcBef>
              <a:spcAft>
                <a:spcPts val="0"/>
              </a:spcAft>
              <a:buClrTx/>
              <a:buSzTx/>
              <a:buFontTx/>
              <a:buNone/>
              <a:tabLst/>
              <a:defRPr/>
            </a:pPr>
            <a:r>
              <a:rPr kumimoji="0" lang="en-US" altLang="zh-CN" sz="2000" b="1"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三月的租界</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ctr"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鲁</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迅</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strike="noStrike" kern="1200" cap="none" spc="0" normalizeH="0" baseline="0" noProof="0">
                <a:ln>
                  <a:noFill/>
                </a:ln>
                <a:solidFill>
                  <a:srgbClr val="000000"/>
                </a:solidFill>
                <a:effectLst/>
                <a:uLnTx/>
                <a:uFillTx/>
                <a:latin typeface="SimSun" panose="02010600030101010101" pitchFamily="2" charset="-122"/>
                <a:ea typeface="楷体"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今年一月</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田军发表了一篇小品</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题目是</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大连丸上</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记着一年多以前</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他们夫妇俩怎样</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幸而走出了对于他们是荆天棘地的大连</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第二天当我们第一眼看到青岛青青的山角时</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我们的心才又从冻结里蠕活过来</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啊</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祖国</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我们梦一般这样叫了</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1" hangingPunct="1">
              <a:lnSpc>
                <a:spcPts val="3700"/>
              </a:lnSpc>
              <a:spcBef>
                <a:spcPts val="0"/>
              </a:spcBef>
              <a:spcAft>
                <a:spcPts val="0"/>
              </a:spcAft>
              <a:buClrTx/>
              <a:buSzTx/>
              <a:buFontTx/>
              <a:buNone/>
              <a:tabLst/>
              <a:defRPr/>
            </a:pPr>
            <a:r>
              <a:rPr kumimoji="0" lang="en-US" altLang="zh-CN" sz="2000" b="0" i="0" strike="noStrike" kern="1200" cap="none" spc="0" normalizeH="0" baseline="0" noProof="0">
                <a:ln>
                  <a:noFill/>
                </a:ln>
                <a:solidFill>
                  <a:srgbClr val="000000"/>
                </a:solidFill>
                <a:effectLst/>
                <a:uLnTx/>
                <a:uFillTx/>
                <a:latin typeface="SimSun" panose="02010600030101010101" pitchFamily="2" charset="-122"/>
                <a:ea typeface="楷体" pitchFamily="34" charset="-122"/>
                <a:cs typeface="微软雅黑" pitchFamily="34" charset="-120"/>
              </a:rPr>
              <a:t>    </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他们的回</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祖国</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如果是做随员</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当然没有人会说话</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如果是剿匪</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那当然更没有人会说</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话</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但他们竟不过来出版了</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八月的乡村</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这就和文坛发生了关系</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那么</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且慢</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从冻结里蠕</a:t>
            </a:r>
          </a:p>
          <a:p>
            <a:pPr marL="0" marR="0" lvl="0" indent="0" algn="l"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活过来</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罢</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三月里</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就</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有人</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微软雅黑" pitchFamily="34" charset="0"/>
                <a:ea typeface="楷体" pitchFamily="34" charset="-122"/>
                <a:cs typeface="微软雅黑" pitchFamily="34" charset="-120"/>
              </a:rPr>
              <a:t>在上海的租界上冷冷的说道</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kumimoji="0" lang="en-US" altLang="zh-CN" sz="20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gn="l" latinLnBrk="1">
              <a:lnSpc>
                <a:spcPct val="150000"/>
              </a:lnSpc>
            </a:pPr>
            <a:endParaRPr lang="en-US" altLang="zh-CN" sz="100" dirty="0"/>
          </a:p>
        </p:txBody>
      </p:sp>
    </p:spTree>
  </p:cSld>
  <p:clrMapOvr>
    <a:masterClrMapping/>
  </p:clrMapOvr>
  <p:transition>
    <p:fade/>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7a073d2b5?pid=a7e4cea26&amp;color=0,0,0&amp;vtp=1&amp;bbb=1&amp;hb=1">
            <a:extLst>
              <a:ext uri="{FF2B5EF4-FFF2-40B4-BE49-F238E27FC236}">
                <a16:creationId xmlns:a16="http://schemas.microsoft.com/office/drawing/2014/main" id="{D2E9CF0B-956F-C0B8-E7FF-E28F6BEDEA76}"/>
              </a:ext>
            </a:extLst>
          </p:cNvPr>
          <p:cNvSpPr/>
          <p:nvPr/>
        </p:nvSpPr>
        <p:spPr>
          <a:xfrm>
            <a:off x="722376" y="972000"/>
            <a:ext cx="10753344" cy="54864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田军不该早早地从东北回来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谁说的呢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为什么呢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因为这部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八月的乡村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里面有些还不真实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然而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我的传话是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大晚报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副刊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火炬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的奇怪毫光之一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星期文坛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上的狄克先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生的文章为证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“《八月的乡村》整个地说，他是一首史诗，可是里面有些还不真实</a:t>
            </a:r>
            <a:r>
              <a:rPr lang="en-US" altLang="zh-CN" sz="2000" b="0" i="0">
                <a:solidFill>
                  <a:srgbClr val="000000"/>
                </a:solidFill>
                <a:latin typeface="微软雅黑" pitchFamily="34" charset="0"/>
                <a:ea typeface="微软雅黑" pitchFamily="34" charset="-122"/>
                <a:cs typeface="微软雅黑" pitchFamily="34" charset="-120"/>
              </a:rPr>
              <a:t>，像人民革命军进攻了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一个乡村以后的情况就不够真实</a:t>
            </a:r>
            <a:r>
              <a:rPr lang="en-US" altLang="zh-CN" sz="2000" b="0" i="0" dirty="0">
                <a:solidFill>
                  <a:srgbClr val="000000"/>
                </a:solidFill>
                <a:latin typeface="微软雅黑" pitchFamily="34" charset="0"/>
                <a:ea typeface="微软雅黑" pitchFamily="34" charset="-122"/>
                <a:cs typeface="微软雅黑" pitchFamily="34" charset="-120"/>
              </a:rPr>
              <a:t>。有人这样对我说:‘田军不该早早地从东北回来</a:t>
            </a:r>
            <a:r>
              <a:rPr lang="en-US" altLang="zh-CN" sz="2000" b="0" i="0">
                <a:solidFill>
                  <a:srgbClr val="000000"/>
                </a:solidFill>
                <a:latin typeface="微软雅黑" pitchFamily="34" charset="0"/>
                <a:ea typeface="微软雅黑" pitchFamily="34" charset="-122"/>
                <a:cs typeface="微软雅黑" pitchFamily="34" charset="-120"/>
              </a:rPr>
              <a:t>’，就是由于他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感觉到田军还需要长时间的学习</a:t>
            </a:r>
            <a:r>
              <a:rPr lang="en-US" altLang="zh-CN" sz="2000" b="0" i="0" dirty="0">
                <a:solidFill>
                  <a:srgbClr val="000000"/>
                </a:solidFill>
                <a:latin typeface="微软雅黑" pitchFamily="34" charset="0"/>
                <a:ea typeface="微软雅黑" pitchFamily="34" charset="-122"/>
                <a:cs typeface="微软雅黑" pitchFamily="34" charset="-120"/>
              </a:rPr>
              <a:t>，如果再丰富了自己以后，这部作品当更好。技巧上，</a:t>
            </a:r>
            <a:r>
              <a:rPr lang="en-US" altLang="zh-CN" sz="2000" b="0" i="0">
                <a:solidFill>
                  <a:srgbClr val="000000"/>
                </a:solidFill>
                <a:latin typeface="微软雅黑" pitchFamily="34" charset="0"/>
                <a:ea typeface="微软雅黑" pitchFamily="34" charset="-122"/>
                <a:cs typeface="微软雅黑" pitchFamily="34" charset="-120"/>
              </a:rPr>
              <a:t>内容上，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都有许多问题在</a:t>
            </a:r>
            <a:r>
              <a:rPr lang="en-US" altLang="zh-CN" sz="2000" b="0" i="0" dirty="0">
                <a:solidFill>
                  <a:srgbClr val="000000"/>
                </a:solidFill>
                <a:latin typeface="微软雅黑" pitchFamily="34" charset="0"/>
                <a:ea typeface="微软雅黑" pitchFamily="34" charset="-122"/>
                <a:cs typeface="微软雅黑" pitchFamily="34" charset="-120"/>
              </a:rPr>
              <a:t>，为什么没有人指出呢?”</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这些话自然不能说是不对的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假如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高尔基不该早早不做码头脚夫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否则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作品当更好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吉须不该早早逃亡外国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如果坐在希忒拉的集中营里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他将来的报告文学当更有希望</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倘使有谁去争论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这人一定是低能儿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然而在三月的租界上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却还有说几句话的必要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为我们还不到十分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丰富了自己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免于来做低能儿的幸福的时期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4008741344"/>
      </p:ext>
    </p:extLst>
  </p:cSld>
  <p:clrMapOvr>
    <a:masterClrMapping/>
  </p:clrMapOvr>
  <p:transition>
    <p:fade/>
  </p:transition>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7a073d2b5?pid=a7e4cea26&amp;color=0,0,0&amp;vtp=1&amp;bbb=1&amp;hb=1">
            <a:extLst>
              <a:ext uri="{FF2B5EF4-FFF2-40B4-BE49-F238E27FC236}">
                <a16:creationId xmlns:a16="http://schemas.microsoft.com/office/drawing/2014/main" id="{FC18D14B-0B97-3066-16DC-99B4495F5A9F}"/>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这样的时候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人是很容易性急的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例如罢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田军早早的来做小说了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不够真实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狄克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先生一听到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立刻同意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责别人不来指出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许多问题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也等不及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丰富了自己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以后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再来做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正确的批评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但我以为这是不错的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我们有投枪就用投枪</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正不必等候刚在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制造或将要制造的坦克车和烧夷弹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可惜的是这么一来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田军也就没有什么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不该早早地从东北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回来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的错处了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立论要稳当真也不容易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况且从狄克先生的文章上看起来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要知道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似乎也无须久留在东北似的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有人</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先生和狄克先生大约就留在租界上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并未比田军回来得晚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在东北学习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但他们却知道够不够真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而且要作家进步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也无须靠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的批评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因为在没有人指出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八月的乡村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的技巧上</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内容上的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许多问题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狄克先生也已经断定了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我相信现在有人在写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或豫备写比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八月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的乡村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更好的作品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因为读者需要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到这里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就是坦克车正要来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或将要来了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不妨先折断了投枪</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4117410374"/>
      </p:ext>
    </p:extLst>
  </p:cSld>
  <p:clrMapOvr>
    <a:masterClrMapping/>
  </p:clrMapOvr>
  <p:transition>
    <p:fade/>
  </p:transition>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7a073d2b5?pid=a7e4cea26&amp;color=0,0,0&amp;vtp=1&amp;bbb=1&amp;hb=1">
            <a:extLst>
              <a:ext uri="{FF2B5EF4-FFF2-40B4-BE49-F238E27FC236}">
                <a16:creationId xmlns:a16="http://schemas.microsoft.com/office/drawing/2014/main" id="{49749228-67CF-41B5-F219-3FE17332DB4B}"/>
              </a:ext>
            </a:extLst>
          </p:cNvPr>
          <p:cNvSpPr/>
          <p:nvPr/>
        </p:nvSpPr>
        <p:spPr>
          <a:xfrm>
            <a:off x="722376" y="972000"/>
            <a:ext cx="10753344" cy="45392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到这里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我又应该补叙狄克先生的文章的题目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我们要执行自我批判</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题目很有劲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作者虽然不说这就是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自我批判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但却实行着抹杀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八月的乡村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自我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批判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的任务的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要到他所希望的正式的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自我批判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发表时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这才解除它的任务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八月的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乡村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也许再有些生机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因为这种模模胡胡的摇头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比列举十大罪状更有害于对手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列举还有条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含胡的指摘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是可以令人揣测到坏到茫无界限的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自然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狄克先生的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要执行自我批判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是好心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那些作家是我们底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的缘故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但我以为同</a:t>
            </a:r>
          </a:p>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时可也万万忘记不得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之外的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也不可专对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之中的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要批判</a:t>
            </a:r>
            <a:r>
              <a:rPr lang="en-US" altLang="zh-CN" sz="2000" b="0" i="0">
                <a:solidFill>
                  <a:srgbClr val="000000"/>
                </a:solidFill>
                <a:latin typeface="微软雅黑" pitchFamily="34" charset="0"/>
                <a:ea typeface="微软雅黑" pitchFamily="34" charset="-122"/>
                <a:cs typeface="微软雅黑" pitchFamily="34" charset="-120"/>
              </a:rPr>
              <a:t>，</a:t>
            </a:r>
          </a:p>
          <a:p>
            <a:pPr algn="ct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就得彼此都给批判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美恶一并指出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如果在还有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的文坛上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一味自责以显其</a:t>
            </a:r>
          </a:p>
          <a:p>
            <a:pPr algn="ct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或公平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那其实是在向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献媚或替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缴械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3280145417"/>
      </p:ext>
    </p:extLst>
  </p:cSld>
  <p:clrMapOvr>
    <a:masterClrMapping/>
  </p:clrMapOvr>
  <p:transition>
    <p:fade/>
  </p:transition>
</p:sld>
</file>

<file path=ppt/slides/slide164.xml><?xml version="1.0" encoding="utf-8"?>
<p:sld xmlns:a="http://schemas.openxmlformats.org/drawingml/2006/main" xmlns:r="http://schemas.openxmlformats.org/officeDocument/2006/relationships" xmlns:p="http://schemas.openxmlformats.org/presentationml/2006/main">
  <p:cSld name="Slide 116&amp;si=116">
    <p:spTree>
      <p:nvGrpSpPr>
        <p:cNvPr id="1" name=""/>
        <p:cNvGrpSpPr/>
        <p:nvPr/>
      </p:nvGrpSpPr>
      <p:grpSpPr>
        <a:xfrm>
          <a:off x="0" y="0"/>
          <a:ext cx="0" cy="0"/>
          <a:chOff x="0" y="0"/>
          <a:chExt cx="0" cy="0"/>
        </a:xfrm>
      </p:grpSpPr>
      <p:sp>
        <p:nvSpPr>
          <p:cNvPr id="2" name="P_4_BD#7a073d2b5?pid=a7e4cea26&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推荐理由：</a:t>
            </a:r>
            <a:r>
              <a:rPr lang="en-US" altLang="zh-CN" sz="2000" b="0" i="0" dirty="0">
                <a:solidFill>
                  <a:srgbClr val="000000"/>
                </a:solidFill>
                <a:latin typeface="微软雅黑" pitchFamily="34" charset="0"/>
                <a:ea typeface="微软雅黑" pitchFamily="34" charset="-122"/>
                <a:cs typeface="微软雅黑" pitchFamily="34" charset="-120"/>
              </a:rPr>
              <a:t>《三月的租界》是鲁迅20世纪30年代中期写的一篇揭露假革命</a:t>
            </a:r>
            <a:r>
              <a:rPr lang="en-US" altLang="zh-CN" sz="2000" b="0" i="0">
                <a:solidFill>
                  <a:srgbClr val="000000"/>
                </a:solidFill>
                <a:latin typeface="微软雅黑" pitchFamily="34" charset="0"/>
                <a:ea typeface="微软雅黑" pitchFamily="34" charset="-122"/>
                <a:cs typeface="微软雅黑" pitchFamily="34" charset="-120"/>
              </a:rPr>
              <a:t>、反革命的战斗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檄文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本篇命题为</a:t>
            </a:r>
            <a:r>
              <a:rPr lang="en-US" altLang="zh-CN" sz="2000" b="0" i="0" dirty="0">
                <a:solidFill>
                  <a:srgbClr val="000000"/>
                </a:solidFill>
                <a:latin typeface="微软雅黑" pitchFamily="34" charset="0"/>
                <a:ea typeface="微软雅黑" pitchFamily="34" charset="-122"/>
                <a:cs typeface="微软雅黑" pitchFamily="34" charset="-120"/>
              </a:rPr>
              <a:t>“三月的租界”,含义十分深刻。用狄克（张春桥化名）写作黑文的时间“</a:t>
            </a:r>
            <a:r>
              <a:rPr lang="en-US" altLang="zh-CN" sz="2000" b="0" i="0">
                <a:solidFill>
                  <a:srgbClr val="000000"/>
                </a:solidFill>
                <a:latin typeface="微软雅黑" pitchFamily="34" charset="0"/>
                <a:ea typeface="微软雅黑" pitchFamily="34" charset="-122"/>
                <a:cs typeface="微软雅黑" pitchFamily="34" charset="-120"/>
              </a:rPr>
              <a:t>三月”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和地点</a:t>
            </a:r>
            <a:r>
              <a:rPr lang="en-US" altLang="zh-CN" sz="2000" b="0" i="0" dirty="0">
                <a:solidFill>
                  <a:srgbClr val="000000"/>
                </a:solidFill>
                <a:latin typeface="微软雅黑" pitchFamily="34" charset="0"/>
                <a:ea typeface="微软雅黑" pitchFamily="34" charset="-122"/>
                <a:cs typeface="微软雅黑" pitchFamily="34" charset="-120"/>
              </a:rPr>
              <a:t>“租界”作标题,表明本文就是对狄克的公开反击。其次，这一题目还和《八月的乡村</a:t>
            </a:r>
            <a:r>
              <a:rPr lang="en-US" altLang="zh-CN" sz="2000" b="0" i="0">
                <a:solidFill>
                  <a:srgbClr val="000000"/>
                </a:solidFill>
                <a:latin typeface="微软雅黑" pitchFamily="34" charset="0"/>
                <a:ea typeface="微软雅黑" pitchFamily="34" charset="-122"/>
                <a:cs typeface="微软雅黑" pitchFamily="34" charset="-120"/>
              </a:rPr>
              <a:t>》形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成对照</a:t>
            </a:r>
            <a:r>
              <a:rPr lang="en-US" altLang="zh-CN" sz="2000" b="0" i="0" dirty="0">
                <a:solidFill>
                  <a:srgbClr val="000000"/>
                </a:solidFill>
                <a:latin typeface="微软雅黑" pitchFamily="34" charset="0"/>
                <a:ea typeface="微软雅黑" pitchFamily="34" charset="-122"/>
                <a:cs typeface="微软雅黑" pitchFamily="34" charset="-120"/>
              </a:rPr>
              <a:t>。它告诉人们，在八月的乡村,在东北抗日前线</a:t>
            </a:r>
            <a:r>
              <a:rPr lang="en-US" altLang="zh-CN" sz="2000" b="0" i="0">
                <a:solidFill>
                  <a:srgbClr val="000000"/>
                </a:solidFill>
                <a:latin typeface="微软雅黑" pitchFamily="34" charset="0"/>
                <a:ea typeface="微软雅黑" pitchFamily="34" charset="-122"/>
                <a:cs typeface="微软雅黑" pitchFamily="34" charset="-120"/>
              </a:rPr>
              <a:t>,我国人民正在中国共产党的领导下进行艰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苦卓绝的抗日斗争</a:t>
            </a:r>
            <a:r>
              <a:rPr lang="en-US" altLang="zh-CN" sz="2000" b="0" i="0" dirty="0">
                <a:solidFill>
                  <a:srgbClr val="000000"/>
                </a:solidFill>
                <a:latin typeface="微软雅黑" pitchFamily="34" charset="0"/>
                <a:ea typeface="微软雅黑" pitchFamily="34" charset="-122"/>
                <a:cs typeface="微软雅黑" pitchFamily="34" charset="-120"/>
              </a:rPr>
              <a:t>；而在三月的租界</a:t>
            </a:r>
            <a:r>
              <a:rPr lang="en-US" altLang="zh-CN" sz="2000" b="0" i="0">
                <a:solidFill>
                  <a:srgbClr val="000000"/>
                </a:solidFill>
                <a:latin typeface="微软雅黑" pitchFamily="34" charset="0"/>
                <a:ea typeface="微软雅黑" pitchFamily="34" charset="-122"/>
                <a:cs typeface="微软雅黑" pitchFamily="34" charset="-120"/>
              </a:rPr>
              <a:t>，狄克之流正在帝国主义军警保护下舒舒服服地写扼杀抗日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力量的文章</a:t>
            </a:r>
            <a:r>
              <a:rPr lang="en-US" altLang="zh-CN" sz="2000" b="0" i="0" dirty="0">
                <a:solidFill>
                  <a:srgbClr val="000000"/>
                </a:solidFill>
                <a:latin typeface="微软雅黑" pitchFamily="34" charset="0"/>
                <a:ea typeface="微软雅黑" pitchFamily="34" charset="-122"/>
                <a:cs typeface="微软雅黑" pitchFamily="34" charset="-120"/>
              </a:rPr>
              <a:t>。这一对照鲜明地表明了作者的抗日立场,暴露了狄克在敌人保护下扼杀革命力量</a:t>
            </a:r>
            <a:r>
              <a:rPr lang="en-US" altLang="zh-CN" sz="2000" b="0" i="0">
                <a:solidFill>
                  <a:srgbClr val="000000"/>
                </a:solidFill>
                <a:latin typeface="微软雅黑" pitchFamily="34" charset="0"/>
                <a:ea typeface="微软雅黑" pitchFamily="34" charset="-122"/>
                <a:cs typeface="微软雅黑" pitchFamily="34" charset="-120"/>
              </a:rPr>
              <a:t>、为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国民党效劳的丑陋面目</a:t>
            </a:r>
            <a:r>
              <a:rPr lang="en-US" altLang="zh-CN" sz="2000" b="0" i="0" dirty="0">
                <a:solidFill>
                  <a:srgbClr val="000000"/>
                </a:solidFill>
                <a:latin typeface="微软雅黑" pitchFamily="34" charset="0"/>
                <a:ea typeface="微软雅黑" pitchFamily="34" charset="-122"/>
                <a:cs typeface="微软雅黑" pitchFamily="34" charset="-120"/>
              </a:rPr>
              <a:t>。这篇檄文，以极其泼辣而又锋利的笔调</a:t>
            </a:r>
            <a:r>
              <a:rPr lang="en-US" altLang="zh-CN" sz="2000" b="0" i="0">
                <a:solidFill>
                  <a:srgbClr val="000000"/>
                </a:solidFill>
                <a:latin typeface="微软雅黑" pitchFamily="34" charset="0"/>
                <a:ea typeface="微软雅黑" pitchFamily="34" charset="-122"/>
                <a:cs typeface="微软雅黑" pitchFamily="34" charset="-120"/>
              </a:rPr>
              <a:t>，深刻批判了狄克之流右倾投降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主义的丑恶行径和反动谬论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165.xml><?xml version="1.0" encoding="utf-8"?>
<p:sld xmlns:a="http://schemas.openxmlformats.org/drawingml/2006/main" xmlns:r="http://schemas.openxmlformats.org/officeDocument/2006/relationships" xmlns:p="http://schemas.openxmlformats.org/presentationml/2006/main">
  <p:cSld name="Slide 117&amp;si=117">
    <p:spTree>
      <p:nvGrpSpPr>
        <p:cNvPr id="1" name=""/>
        <p:cNvGrpSpPr/>
        <p:nvPr/>
      </p:nvGrpSpPr>
      <p:grpSpPr>
        <a:xfrm>
          <a:off x="0" y="0"/>
          <a:ext cx="0" cy="0"/>
          <a:chOff x="0" y="0"/>
          <a:chExt cx="0" cy="0"/>
        </a:xfrm>
      </p:grpSpPr>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9_1#3a63d0786?vop=1&amp;pid=77980bb5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本题考查分析文章内容的能力。A项，“这是作者悲恸的根本原因”错误。在原文第1</a:t>
            </a:r>
            <a:r>
              <a:rPr lang="en-US" altLang="zh-CN" sz="2000" b="0" i="0">
                <a:solidFill>
                  <a:srgbClr val="000000"/>
                </a:solidFill>
                <a:latin typeface="微软雅黑" pitchFamily="34" charset="0"/>
                <a:ea typeface="微软雅黑" pitchFamily="34" charset="-122"/>
                <a:cs typeface="微软雅黑" pitchFamily="34" charset="-120"/>
              </a:rPr>
              <a:t>段中，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作者从三个方面对悲恸的原因作了阐释</a:t>
            </a:r>
            <a:r>
              <a:rPr lang="en-US" altLang="zh-CN" sz="2000" b="0" i="0" dirty="0">
                <a:solidFill>
                  <a:srgbClr val="000000"/>
                </a:solidFill>
                <a:latin typeface="微软雅黑" pitchFamily="34" charset="0"/>
                <a:ea typeface="微软雅黑" pitchFamily="34" charset="-122"/>
                <a:cs typeface="微软雅黑" pitchFamily="34" charset="-120"/>
              </a:rPr>
              <a:t>，由“一部分是因为我觉得刘杨二女士之死</a:t>
            </a:r>
            <a:r>
              <a:rPr lang="en-US" altLang="zh-CN" sz="2000" b="0" i="0">
                <a:solidFill>
                  <a:srgbClr val="000000"/>
                </a:solidFill>
                <a:latin typeface="微软雅黑" pitchFamily="34" charset="0"/>
                <a:ea typeface="微软雅黑" pitchFamily="34" charset="-122"/>
                <a:cs typeface="微软雅黑" pitchFamily="34" charset="-120"/>
              </a:rPr>
              <a:t>，是在我们最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痛恨之敌人手下</a:t>
            </a:r>
            <a:r>
              <a:rPr lang="en-US" altLang="zh-CN" sz="2000" b="0" i="0" dirty="0">
                <a:solidFill>
                  <a:srgbClr val="000000"/>
                </a:solidFill>
                <a:latin typeface="微软雅黑" pitchFamily="34" charset="0"/>
                <a:ea typeface="微软雅黑" pitchFamily="34" charset="-122"/>
                <a:cs typeface="微软雅黑" pitchFamily="34" charset="-120"/>
              </a:rPr>
              <a:t>，是代表我们死的</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刘女士是我最熟识而最佩服嘉许的学生之一”可知</a:t>
            </a:r>
            <a:r>
              <a:rPr lang="en-US" altLang="zh-CN" sz="2000" b="0" i="0">
                <a:solidFill>
                  <a:srgbClr val="000000"/>
                </a:solidFill>
                <a:latin typeface="微软雅黑" pitchFamily="34" charset="0"/>
                <a:ea typeface="微软雅黑" pitchFamily="34" charset="-122"/>
                <a:cs typeface="微软雅黑" pitchFamily="34" charset="-120"/>
              </a:rPr>
              <a:t>，其并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未明确</a:t>
            </a:r>
            <a:r>
              <a:rPr lang="en-US" altLang="zh-CN" sz="2000" b="0" i="0" dirty="0">
                <a:solidFill>
                  <a:srgbClr val="000000"/>
                </a:solidFill>
                <a:latin typeface="微软雅黑" pitchFamily="34" charset="0"/>
                <a:ea typeface="微软雅黑" pitchFamily="34" charset="-122"/>
                <a:cs typeface="微软雅黑" pitchFamily="34" charset="-120"/>
              </a:rPr>
              <a:t>“根本原因”。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20_1#7f5fc3d7d?pid=77980bb5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7.下列对文本艺术特色的分析鉴赏，不正确的一项是（3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1_1#7f5fc3d7d.bracket?pid=77980bb5a&amp;color=0,0,0&amp;vpa=5&amp;vtp=1"/>
          <p:cNvSpPr/>
          <p:nvPr/>
        </p:nvSpPr>
        <p:spPr>
          <a:xfrm>
            <a:off x="7620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0_2#7f5fc3d7d.choices?pid=77980bb5a&amp;color=0,0,0&amp;vtp=1&amp;bbb=1&amp;hb=1"/>
          <p:cNvSpPr/>
          <p:nvPr/>
        </p:nvSpPr>
        <p:spPr>
          <a:xfrm>
            <a:off x="722376" y="1436497"/>
            <a:ext cx="10753344" cy="2723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A.作者开头用衬托的手法，先写出自己内心的悲痛，再指明原因，以颂扬刘和珍等人的精神伟大。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.该文中多用短句，其效果与鲁迅的《记念刘和珍君》中的短句基本相似，便于抒发悲哀之情。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.该文以回忆的方式叙述刘和珍的相关事迹，刻画出一个学习上进、热心国事</a:t>
            </a:r>
            <a:r>
              <a:rPr lang="en-US" altLang="zh-CN" sz="2000" b="0" i="0">
                <a:solidFill>
                  <a:srgbClr val="000000"/>
                </a:solidFill>
                <a:latin typeface="微软雅黑" pitchFamily="34" charset="0"/>
                <a:ea typeface="微软雅黑" pitchFamily="34" charset="-122"/>
                <a:cs typeface="微软雅黑" pitchFamily="34" charset="-120"/>
              </a:rPr>
              <a:t>、坚持抗争的女性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形象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.作者借助对刘和珍等人的纪念，以点带面地为革命青年指出了未来斗争的方向</a:t>
            </a:r>
            <a:r>
              <a:rPr lang="en-US" altLang="zh-CN" sz="2000" b="0" i="0">
                <a:solidFill>
                  <a:srgbClr val="000000"/>
                </a:solidFill>
                <a:latin typeface="微软雅黑" pitchFamily="34" charset="0"/>
                <a:ea typeface="微软雅黑" pitchFamily="34" charset="-122"/>
                <a:cs typeface="微软雅黑" pitchFamily="34" charset="-120"/>
              </a:rPr>
              <a:t>，告诫他们不要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无谓牺牲</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S.22_1#7f5fc3d7d?vop=1&amp;pid=77980bb5a&amp;color=0,0,0&amp;vtp=1&amp;bbb=1&amp;hb=1"/>
          <p:cNvSpPr/>
          <p:nvPr/>
        </p:nvSpPr>
        <p:spPr>
          <a:xfrm>
            <a:off x="722376" y="4234561"/>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本题考查分析作品的体裁特征和表现手法的能力。D项</a:t>
            </a:r>
            <a:r>
              <a:rPr lang="en-US" altLang="zh-CN" sz="2000" b="0" i="0">
                <a:solidFill>
                  <a:srgbClr val="000000"/>
                </a:solidFill>
                <a:latin typeface="微软雅黑" pitchFamily="34" charset="0"/>
                <a:ea typeface="微软雅黑" pitchFamily="34" charset="-122"/>
                <a:cs typeface="微软雅黑" pitchFamily="34" charset="-120"/>
              </a:rPr>
              <a:t>，“以点带面地为革命青年指出了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未来斗争的方向</a:t>
            </a:r>
            <a:r>
              <a:rPr lang="en-US" altLang="zh-CN" sz="2000" b="0" i="0" dirty="0">
                <a:solidFill>
                  <a:srgbClr val="000000"/>
                </a:solidFill>
                <a:latin typeface="微软雅黑" pitchFamily="34" charset="0"/>
                <a:ea typeface="微软雅黑" pitchFamily="34" charset="-122"/>
                <a:cs typeface="微软雅黑" pitchFamily="34" charset="-120"/>
              </a:rPr>
              <a:t>，告诫他们不要无谓牺牲”错误</a:t>
            </a:r>
            <a:r>
              <a:rPr lang="en-US" altLang="zh-CN" sz="2000" b="0" i="0">
                <a:solidFill>
                  <a:srgbClr val="000000"/>
                </a:solidFill>
                <a:latin typeface="微软雅黑" pitchFamily="34" charset="0"/>
                <a:ea typeface="微软雅黑" pitchFamily="34" charset="-122"/>
                <a:cs typeface="微软雅黑" pitchFamily="34" charset="-120"/>
              </a:rPr>
              <a:t>。原文最后一段虽然表达了要继续革命事业的观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点</a:t>
            </a:r>
            <a:r>
              <a:rPr lang="en-US" altLang="zh-CN" sz="2000" b="0" i="0" dirty="0">
                <a:solidFill>
                  <a:srgbClr val="000000"/>
                </a:solidFill>
                <a:latin typeface="微软雅黑" pitchFamily="34" charset="0"/>
                <a:ea typeface="微软雅黑" pitchFamily="34" charset="-122"/>
                <a:cs typeface="微软雅黑" pitchFamily="34" charset="-120"/>
              </a:rPr>
              <a:t>，但并未指出“未来斗争的方向”，也没有告诫革命青年“不要无谓牺牲</a:t>
            </a:r>
            <a:r>
              <a:rPr lang="en-US" altLang="zh-CN" sz="2000" b="0" i="0">
                <a:solidFill>
                  <a:srgbClr val="000000"/>
                </a:solidFill>
                <a:latin typeface="微软雅黑" pitchFamily="34" charset="0"/>
                <a:ea typeface="微软雅黑" pitchFamily="34" charset="-122"/>
                <a:cs typeface="微软雅黑" pitchFamily="34" charset="-120"/>
              </a:rPr>
              <a:t>”，选项过分解读文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本内涵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5_BD.174_1#8a8cd423d?sp=1&amp;pid=77980bb5a&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8.请结合文本分析这篇文章的叙事特点。（6分）</a:t>
            </a:r>
            <a:endParaRPr lang="en-US" altLang="zh-CN" sz="2000" dirty="0"/>
          </a:p>
        </p:txBody>
      </p:sp>
      <p:sp>
        <p:nvSpPr>
          <p:cNvPr id="3" name="QB_5_BD.174_2#8a8cd423d?sp=1&amp;pid=77980bb5a&amp;color=0,0,0&amp;vtp=1&amp;bbb=1&amp;hb=1&amp;hltap=1"/>
          <p:cNvSpPr/>
          <p:nvPr/>
        </p:nvSpPr>
        <p:spPr>
          <a:xfrm>
            <a:off x="722376" y="1435169"/>
            <a:ext cx="10753344" cy="17478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175_1#8a8cd423d?sp=1&amp;pid=77980bb5a&amp;color=0,0,0&amp;vtp=1&amp;bbb=1&amp;hb=1&amp;hla=1">
            <a:extLst>
              <a:ext uri="{FF2B5EF4-FFF2-40B4-BE49-F238E27FC236}">
                <a16:creationId xmlns:a16="http://schemas.microsoft.com/office/drawing/2014/main" id="{3715C430-C7AD-FCF5-7686-9FFA378AFB36}"/>
              </a:ext>
            </a:extLst>
          </p:cNvPr>
          <p:cNvSpPr/>
          <p:nvPr/>
        </p:nvSpPr>
        <p:spPr>
          <a:xfrm>
            <a:off x="722376" y="1409769"/>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本文以作者对刘、杨二女士牺牲的悲愤和哀痛的情感为线索行文</a:t>
            </a:r>
            <a:r>
              <a:rPr lang="en-US" altLang="zh-CN" sz="2000" b="1" i="0">
                <a:solidFill>
                  <a:srgbClr val="00B050"/>
                </a:solidFill>
                <a:latin typeface="微软雅黑" pitchFamily="34" charset="0"/>
                <a:ea typeface="微软雅黑" pitchFamily="34" charset="-122"/>
                <a:cs typeface="微软雅黑" pitchFamily="34" charset="-120"/>
              </a:rPr>
              <a:t>，其间穿插对刘和珍事迹的回</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忆</a:t>
            </a:r>
            <a:r>
              <a:rPr lang="en-US" altLang="zh-CN" sz="2000" b="1" i="0" dirty="0">
                <a:solidFill>
                  <a:srgbClr val="00B050"/>
                </a:solidFill>
                <a:latin typeface="微软雅黑" pitchFamily="34" charset="0"/>
                <a:ea typeface="微软雅黑" pitchFamily="34" charset="-122"/>
                <a:cs typeface="微软雅黑" pitchFamily="34" charset="-120"/>
              </a:rPr>
              <a:t>。②注重选材的详略，因为作者对刘和珍很熟悉，对杨德群不熟悉</a:t>
            </a:r>
            <a:r>
              <a:rPr lang="en-US" altLang="zh-CN" sz="2000" b="1" i="0">
                <a:solidFill>
                  <a:srgbClr val="00B050"/>
                </a:solidFill>
                <a:latin typeface="微软雅黑" pitchFamily="34" charset="0"/>
                <a:ea typeface="微软雅黑" pitchFamily="34" charset="-122"/>
                <a:cs typeface="微软雅黑" pitchFamily="34" charset="-120"/>
              </a:rPr>
              <a:t>，所以其对突出刘和珍的性</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格的事件详细介绍</a:t>
            </a:r>
            <a:r>
              <a:rPr lang="en-US" altLang="zh-CN" sz="2000" b="1" i="0" dirty="0">
                <a:solidFill>
                  <a:srgbClr val="00B050"/>
                </a:solidFill>
                <a:latin typeface="微软雅黑" pitchFamily="34" charset="0"/>
                <a:ea typeface="微软雅黑" pitchFamily="34" charset="-122"/>
                <a:cs typeface="微软雅黑" pitchFamily="34" charset="-120"/>
              </a:rPr>
              <a:t>，对杨德群简略介绍。③记叙与抒情交融，记叙了刘和珍的若干生活细节</a:t>
            </a:r>
            <a:r>
              <a:rPr lang="en-US" altLang="zh-CN" sz="2000" b="1" i="0">
                <a:solidFill>
                  <a:srgbClr val="00B050"/>
                </a:solidFill>
                <a:latin typeface="微软雅黑" pitchFamily="34" charset="0"/>
                <a:ea typeface="微软雅黑" pitchFamily="34" charset="-122"/>
                <a:cs typeface="微软雅黑" pitchFamily="34" charset="-120"/>
              </a:rPr>
              <a:t>，表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现了刘和珍的高贵品质</a:t>
            </a:r>
            <a:r>
              <a:rPr lang="en-US" altLang="zh-CN" sz="2000" b="1" i="0" dirty="0">
                <a:solidFill>
                  <a:srgbClr val="00B050"/>
                </a:solidFill>
                <a:latin typeface="微软雅黑" pitchFamily="34" charset="0"/>
                <a:ea typeface="微软雅黑" pitchFamily="34" charset="-122"/>
                <a:cs typeface="微软雅黑" pitchFamily="34" charset="-120"/>
              </a:rPr>
              <a:t>，表达了对英才早逝的痛惜之情。（每点2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_BD#7f0690570.fixed?color=100,146,38&amp;vtp=1"/>
          <p:cNvSpPr/>
          <p:nvPr/>
        </p:nvSpPr>
        <p:spPr>
          <a:xfrm>
            <a:off x="5266944" y="905256"/>
            <a:ext cx="1627632"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二</a:t>
            </a:r>
            <a:endParaRPr lang="en-US" altLang="zh-CN" sz="7200" dirty="0"/>
          </a:p>
        </p:txBody>
      </p:sp>
      <p:sp>
        <p:nvSpPr>
          <p:cNvPr id="3" name="C_1_BD#7f0690570.fixed?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第二单元</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苦难与新生</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5_AS.24_1#8a8cd423d?vop=1&amp;pid=77980bb5a&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本题考查分析作品的体裁特征和表现手法的能力。解答本题，可从叙事线索</a:t>
            </a:r>
            <a:r>
              <a:rPr lang="en-US" altLang="zh-CN" sz="2000" b="0" i="0">
                <a:solidFill>
                  <a:srgbClr val="000000"/>
                </a:solidFill>
                <a:latin typeface="微软雅黑" pitchFamily="34" charset="0"/>
                <a:ea typeface="微软雅黑" pitchFamily="34" charset="-122"/>
                <a:cs typeface="微软雅黑" pitchFamily="34" charset="-120"/>
              </a:rPr>
              <a:t>、叙事安排等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方面入手分析</a:t>
            </a:r>
            <a:r>
              <a:rPr lang="en-US" altLang="zh-CN" sz="2000" b="0" i="0" dirty="0">
                <a:solidFill>
                  <a:srgbClr val="000000"/>
                </a:solidFill>
                <a:latin typeface="微软雅黑" pitchFamily="34" charset="0"/>
                <a:ea typeface="微软雅黑" pitchFamily="34" charset="-122"/>
                <a:cs typeface="微软雅黑" pitchFamily="34" charset="-120"/>
              </a:rPr>
              <a:t>。从叙事线索看，文章从作者对刘、杨二女士之死的悲痛写起</a:t>
            </a:r>
            <a:r>
              <a:rPr lang="en-US" altLang="zh-CN" sz="2000" b="0" i="0">
                <a:solidFill>
                  <a:srgbClr val="000000"/>
                </a:solidFill>
                <a:latin typeface="微软雅黑" pitchFamily="34" charset="0"/>
                <a:ea typeface="微软雅黑" pitchFamily="34" charset="-122"/>
                <a:cs typeface="微软雅黑" pitchFamily="34" charset="-120"/>
              </a:rPr>
              <a:t>，又以作者对二女士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之死的惋惜结束</a:t>
            </a:r>
            <a:r>
              <a:rPr lang="en-US" altLang="zh-CN" sz="2000" b="0" i="0" dirty="0">
                <a:solidFill>
                  <a:srgbClr val="000000"/>
                </a:solidFill>
                <a:latin typeface="微软雅黑" pitchFamily="34" charset="0"/>
                <a:ea typeface="微软雅黑" pitchFamily="34" charset="-122"/>
                <a:cs typeface="微软雅黑" pitchFamily="34" charset="-120"/>
              </a:rPr>
              <a:t>，其中穿插了对刘和珍生前事迹的回顾，如演出后送衣事件、</a:t>
            </a:r>
            <a:r>
              <a:rPr lang="en-US" altLang="zh-CN" sz="2000" b="0" i="0">
                <a:solidFill>
                  <a:srgbClr val="000000"/>
                </a:solidFill>
                <a:latin typeface="微软雅黑" pitchFamily="34" charset="0"/>
                <a:ea typeface="微软雅黑" pitchFamily="34" charset="-122"/>
                <a:cs typeface="微软雅黑" pitchFamily="34" charset="-120"/>
              </a:rPr>
              <a:t>英文作文内容等。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从叙事安排看</a:t>
            </a:r>
            <a:r>
              <a:rPr lang="en-US" altLang="zh-CN" sz="2000" b="0" i="0" dirty="0">
                <a:solidFill>
                  <a:srgbClr val="000000"/>
                </a:solidFill>
                <a:latin typeface="微软雅黑" pitchFamily="34" charset="0"/>
                <a:ea typeface="微软雅黑" pitchFamily="34" charset="-122"/>
                <a:cs typeface="微软雅黑" pitchFamily="34" charset="-120"/>
              </a:rPr>
              <a:t>，文章标题虽为“悼刘和珍杨德群女士”，但在叙事过程中</a:t>
            </a:r>
            <a:r>
              <a:rPr lang="en-US" altLang="zh-CN" sz="2000" b="0" i="0">
                <a:solidFill>
                  <a:srgbClr val="000000"/>
                </a:solidFill>
                <a:latin typeface="微软雅黑" pitchFamily="34" charset="0"/>
                <a:ea typeface="微软雅黑" pitchFamily="34" charset="-122"/>
                <a:cs typeface="微软雅黑" pitchFamily="34" charset="-120"/>
              </a:rPr>
              <a:t>，作者并非对两个人都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进行了详细叙述</a:t>
            </a:r>
            <a:r>
              <a:rPr lang="en-US" altLang="zh-CN" sz="2000" b="0" i="0" dirty="0">
                <a:solidFill>
                  <a:srgbClr val="000000"/>
                </a:solidFill>
                <a:latin typeface="微软雅黑" pitchFamily="34" charset="0"/>
                <a:ea typeface="微软雅黑" pitchFamily="34" charset="-122"/>
                <a:cs typeface="微软雅黑" pitchFamily="34" charset="-120"/>
              </a:rPr>
              <a:t>，而是根据对二人的熟悉程度安排叙事的详略，文章第</a:t>
            </a:r>
            <a:r>
              <a:rPr lang="en-US" altLang="zh-CN" sz="2000" b="0" i="0">
                <a:solidFill>
                  <a:srgbClr val="000000"/>
                </a:solidFill>
                <a:latin typeface="微软雅黑" pitchFamily="34" charset="0"/>
                <a:ea typeface="微软雅黑" pitchFamily="34" charset="-122"/>
                <a:cs typeface="微软雅黑" pitchFamily="34" charset="-120"/>
              </a:rPr>
              <a:t>2~6段是对刘和珍事迹的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回顾</a:t>
            </a:r>
            <a:r>
              <a:rPr lang="en-US" altLang="zh-CN" sz="2000" b="0" i="0" dirty="0">
                <a:solidFill>
                  <a:srgbClr val="000000"/>
                </a:solidFill>
                <a:latin typeface="微软雅黑" pitchFamily="34" charset="0"/>
                <a:ea typeface="微软雅黑" pitchFamily="34" charset="-122"/>
                <a:cs typeface="微软雅黑" pitchFamily="34" charset="-120"/>
              </a:rPr>
              <a:t>，文章对杨德群的介绍比较简略。作者在叙事的过程中又融入了自己的情感，如原文第</a:t>
            </a:r>
            <a:r>
              <a:rPr lang="en-US" altLang="zh-CN" sz="2000" b="0" i="0">
                <a:solidFill>
                  <a:srgbClr val="000000"/>
                </a:solidFill>
                <a:latin typeface="微软雅黑" pitchFamily="34" charset="0"/>
                <a:ea typeface="微软雅黑" pitchFamily="34" charset="-122"/>
                <a:cs typeface="微软雅黑" pitchFamily="34" charset="-120"/>
              </a:rPr>
              <a:t>3段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“处我们现今昏天黑地，国亡无日</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何等的宝贵</a:t>
            </a:r>
            <a:r>
              <a:rPr lang="en-US" altLang="zh-CN" sz="2000" b="0" i="0">
                <a:solidFill>
                  <a:srgbClr val="000000"/>
                </a:solidFill>
                <a:latin typeface="微软雅黑" pitchFamily="34" charset="0"/>
                <a:ea typeface="微软雅黑" pitchFamily="34" charset="-122"/>
                <a:cs typeface="微软雅黑" pitchFamily="34" charset="-120"/>
              </a:rPr>
              <a:t>！”，表达了作者对自己的学生逝世的悲痛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和惋惜之情</a:t>
            </a:r>
            <a:r>
              <a:rPr lang="en-US" altLang="zh-CN" sz="2000" b="0" i="0" dirty="0">
                <a:solidFill>
                  <a:srgbClr val="000000"/>
                </a:solidFill>
                <a:latin typeface="微软雅黑" pitchFamily="34" charset="0"/>
                <a:ea typeface="微软雅黑" pitchFamily="34" charset="-122"/>
                <a:cs typeface="微软雅黑" pitchFamily="34" charset="-120"/>
              </a:rPr>
              <a:t>。所以，本文记叙与抒情交融，表现了刘和珍的高贵品质</a:t>
            </a:r>
            <a:r>
              <a:rPr lang="en-US" altLang="zh-CN" sz="2000" b="0" i="0">
                <a:solidFill>
                  <a:srgbClr val="000000"/>
                </a:solidFill>
                <a:latin typeface="微软雅黑" pitchFamily="34" charset="0"/>
                <a:ea typeface="微软雅黑" pitchFamily="34" charset="-122"/>
                <a:cs typeface="微软雅黑" pitchFamily="34" charset="-120"/>
              </a:rPr>
              <a:t>，也表达了对英才早逝的痛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惜之情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5_BD.174_1#d73b3d2df?sp=1&amp;pid=77980bb5a&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9.本文与《记念刘和珍君》是同一时期、针对同一事件的两篇纪念性散文</a:t>
            </a:r>
            <a:r>
              <a:rPr lang="en-US" altLang="zh-CN" sz="2000" b="0" i="0">
                <a:solidFill>
                  <a:srgbClr val="000000"/>
                </a:solidFill>
                <a:latin typeface="微软雅黑" pitchFamily="34" charset="0"/>
                <a:ea typeface="微软雅黑" pitchFamily="34" charset="-122"/>
                <a:cs typeface="微软雅黑" pitchFamily="34" charset="-120"/>
              </a:rPr>
              <a:t>，作者在文中流露出的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思想情感与</a:t>
            </a:r>
            <a:r>
              <a:rPr lang="en-US" altLang="zh-CN" sz="2000" b="0" i="0" dirty="0">
                <a:solidFill>
                  <a:srgbClr val="000000"/>
                </a:solidFill>
                <a:latin typeface="微软雅黑" pitchFamily="34" charset="0"/>
                <a:ea typeface="微软雅黑" pitchFamily="34" charset="-122"/>
                <a:cs typeface="微软雅黑" pitchFamily="34" charset="-120"/>
              </a:rPr>
              <a:t>《记念刘和珍君》有哪些异同？（6分）</a:t>
            </a:r>
            <a:endParaRPr lang="en-US" altLang="zh-CN" sz="2000" dirty="0"/>
          </a:p>
        </p:txBody>
      </p:sp>
      <p:sp>
        <p:nvSpPr>
          <p:cNvPr id="3" name="QB_5_BD.174_2#d73b3d2df?sp=1&amp;pid=77980bb5a&amp;color=0,0,0&amp;vtp=1&amp;bbb=1&amp;hb=1&amp;hltap=1"/>
          <p:cNvSpPr/>
          <p:nvPr/>
        </p:nvSpPr>
        <p:spPr>
          <a:xfrm>
            <a:off x="722376" y="1882844"/>
            <a:ext cx="10753344" cy="17478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175_1#d73b3d2df?sp=1&amp;pid=77980bb5a&amp;color=0,0,0&amp;vtp=1&amp;bbb=1&amp;hb=1&amp;hla=1">
            <a:extLst>
              <a:ext uri="{FF2B5EF4-FFF2-40B4-BE49-F238E27FC236}">
                <a16:creationId xmlns:a16="http://schemas.microsoft.com/office/drawing/2014/main" id="{2751A83D-6049-6455-8175-0A91D057B3B8}"/>
              </a:ext>
            </a:extLst>
          </p:cNvPr>
          <p:cNvSpPr/>
          <p:nvPr/>
        </p:nvSpPr>
        <p:spPr>
          <a:xfrm>
            <a:off x="722376" y="1857444"/>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相同之处</a:t>
            </a:r>
            <a:r>
              <a:rPr lang="en-US" altLang="zh-CN" sz="2000" b="1" i="0" dirty="0">
                <a:solidFill>
                  <a:srgbClr val="00B050"/>
                </a:solidFill>
                <a:latin typeface="微软雅黑" pitchFamily="34" charset="0"/>
                <a:ea typeface="微软雅黑" pitchFamily="34" charset="-122"/>
                <a:cs typeface="微软雅黑" pitchFamily="34" charset="-120"/>
              </a:rPr>
              <a:t>：二者都包含“悲伤”与“悲愤”的情感</a:t>
            </a:r>
            <a:r>
              <a:rPr lang="en-US" altLang="zh-CN" sz="2000" b="1" i="0">
                <a:solidFill>
                  <a:srgbClr val="00B050"/>
                </a:solidFill>
                <a:latin typeface="微软雅黑" pitchFamily="34" charset="0"/>
                <a:ea typeface="微软雅黑" pitchFamily="34" charset="-122"/>
                <a:cs typeface="微软雅黑" pitchFamily="34" charset="-120"/>
              </a:rPr>
              <a:t>，包含对学生遇害的悲痛之情和对反动势力的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批驳之意</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1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不同之处</a:t>
            </a:r>
            <a:r>
              <a:rPr lang="en-US" altLang="zh-CN" sz="2000" b="1" i="0" dirty="0">
                <a:solidFill>
                  <a:srgbClr val="00B050"/>
                </a:solidFill>
                <a:latin typeface="微软雅黑" pitchFamily="34" charset="0"/>
                <a:ea typeface="微软雅黑" pitchFamily="34" charset="-122"/>
                <a:cs typeface="微软雅黑" pitchFamily="34" charset="-120"/>
              </a:rPr>
              <a:t>：《记念刘和珍君》中表露更多的是“悲愤”的情感</a:t>
            </a:r>
            <a:r>
              <a:rPr lang="en-US" altLang="zh-CN" sz="2000" b="1" i="0">
                <a:solidFill>
                  <a:srgbClr val="00B050"/>
                </a:solidFill>
                <a:latin typeface="微软雅黑" pitchFamily="34" charset="0"/>
                <a:ea typeface="微软雅黑" pitchFamily="34" charset="-122"/>
                <a:cs typeface="微软雅黑" pitchFamily="34" charset="-120"/>
              </a:rPr>
              <a:t>，体现对杀害爱国青年的反动派的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痛恨</a:t>
            </a:r>
            <a:r>
              <a:rPr lang="en-US" altLang="zh-CN" sz="2000" b="1" i="0" dirty="0">
                <a:solidFill>
                  <a:srgbClr val="00B050"/>
                </a:solidFill>
                <a:latin typeface="微软雅黑" pitchFamily="34" charset="0"/>
                <a:ea typeface="微软雅黑" pitchFamily="34" charset="-122"/>
                <a:cs typeface="微软雅黑" pitchFamily="34" charset="-120"/>
              </a:rPr>
              <a:t>；（2分）本文流露出的情感主要是惋惜，对国家失去这样有为的女界领袖的惋惜。（2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5_AS.26_1#d73b3d2df?vop=1&amp;pid=77980bb5a&amp;color=0,0,0&amp;vtp=1&amp;bt=1&amp;bbb=1&amp;hb=1"/>
          <p:cNvSpPr/>
          <p:nvPr/>
        </p:nvSpPr>
        <p:spPr>
          <a:xfrm>
            <a:off x="722376" y="972000"/>
            <a:ext cx="10753344" cy="5307584"/>
          </a:xfrm>
          <a:prstGeom prst="rect">
            <a:avLst/>
          </a:prstGeom>
          <a:noFill/>
          <a:ln/>
        </p:spPr>
        <p:txBody>
          <a:bodyPr wrap="none" lIns="0" tIns="0" rIns="0" bIns="0" rtlCol="0" anchor="t"/>
          <a:lstStyle/>
          <a:p>
            <a:pPr algn="l" latinLnBrk="1">
              <a:lnSpc>
                <a:spcPts val="31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本题考查探讨作者的创作意图的能力。题目要求我们比较本文与《记念刘和珍君</a:t>
            </a:r>
            <a:r>
              <a:rPr lang="en-US" altLang="zh-CN" sz="2000" b="0" i="0">
                <a:solidFill>
                  <a:srgbClr val="000000"/>
                </a:solidFill>
                <a:latin typeface="微软雅黑" pitchFamily="34" charset="0"/>
                <a:ea typeface="微软雅黑" pitchFamily="34" charset="-122"/>
                <a:cs typeface="微软雅黑" pitchFamily="34" charset="-120"/>
              </a:rPr>
              <a:t>》在作者</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思想情感上的异同</a:t>
            </a:r>
            <a:r>
              <a:rPr lang="en-US" altLang="zh-CN" sz="2000" b="0" i="0" dirty="0">
                <a:solidFill>
                  <a:srgbClr val="000000"/>
                </a:solidFill>
                <a:latin typeface="微软雅黑" pitchFamily="34" charset="0"/>
                <a:ea typeface="微软雅黑" pitchFamily="34" charset="-122"/>
                <a:cs typeface="微软雅黑" pitchFamily="34" charset="-120"/>
              </a:rPr>
              <a:t>。解答本题</a:t>
            </a:r>
            <a:r>
              <a:rPr lang="en-US" altLang="zh-CN" sz="2000" b="0" i="0">
                <a:solidFill>
                  <a:srgbClr val="000000"/>
                </a:solidFill>
                <a:latin typeface="微软雅黑" pitchFamily="34" charset="0"/>
                <a:ea typeface="微软雅黑" pitchFamily="34" charset="-122"/>
                <a:cs typeface="微软雅黑" pitchFamily="34" charset="-120"/>
              </a:rPr>
              <a:t>，需结合两篇文章的中心内容以及文中体现作者强烈情感的语句分</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析概括作者的情感</a:t>
            </a:r>
            <a:r>
              <a:rPr lang="en-US" altLang="zh-CN" sz="2000" b="0" i="0" dirty="0">
                <a:solidFill>
                  <a:srgbClr val="000000"/>
                </a:solidFill>
                <a:latin typeface="微软雅黑" pitchFamily="34" charset="0"/>
                <a:ea typeface="微软雅黑" pitchFamily="34" charset="-122"/>
                <a:cs typeface="微软雅黑" pitchFamily="34" charset="-120"/>
              </a:rPr>
              <a:t>。本文中，作者主要通过回顾刘和珍的事迹，正面表现了其高贵品质，</a:t>
            </a:r>
            <a:r>
              <a:rPr lang="en-US" altLang="zh-CN" sz="2000" b="0" i="0">
                <a:solidFill>
                  <a:srgbClr val="000000"/>
                </a:solidFill>
                <a:latin typeface="微软雅黑" pitchFamily="34" charset="0"/>
                <a:ea typeface="微软雅黑" pitchFamily="34" charset="-122"/>
                <a:cs typeface="微软雅黑" pitchFamily="34" charset="-120"/>
              </a:rPr>
              <a:t>由第1</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段中</a:t>
            </a:r>
            <a:r>
              <a:rPr lang="en-US" altLang="zh-CN" sz="2000" b="0" i="0" dirty="0">
                <a:solidFill>
                  <a:srgbClr val="000000"/>
                </a:solidFill>
                <a:latin typeface="微软雅黑" pitchFamily="34" charset="0"/>
                <a:ea typeface="微软雅黑" pitchFamily="34" charset="-122"/>
                <a:cs typeface="微软雅黑" pitchFamily="34" charset="-120"/>
              </a:rPr>
              <a:t>“写我这三天内心里的沉痛，但不知从何说起”和最后一段中“所以她们的死</a:t>
            </a:r>
            <a:r>
              <a:rPr lang="en-US" altLang="zh-CN" sz="2000" b="0" i="0">
                <a:solidFill>
                  <a:srgbClr val="000000"/>
                </a:solidFill>
                <a:latin typeface="微软雅黑" pitchFamily="34" charset="0"/>
                <a:ea typeface="微软雅黑" pitchFamily="34" charset="-122"/>
                <a:cs typeface="微软雅黑" pitchFamily="34" charset="-120"/>
              </a:rPr>
              <a:t>，于我们虽然</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不甘心</a:t>
            </a:r>
            <a:r>
              <a:rPr lang="en-US" altLang="zh-CN" sz="2000" b="0" i="0" dirty="0">
                <a:solidFill>
                  <a:srgbClr val="000000"/>
                </a:solidFill>
                <a:latin typeface="微软雅黑" pitchFamily="34" charset="0"/>
                <a:ea typeface="微软雅黑" pitchFamily="34" charset="-122"/>
                <a:cs typeface="微软雅黑" pitchFamily="34" charset="-120"/>
              </a:rPr>
              <a:t>，总是死得光荣，因此觉得她们虽然死得可惜，却也死得可爱”等内容可知</a:t>
            </a:r>
            <a:r>
              <a:rPr lang="en-US" altLang="zh-CN" sz="2000" b="0" i="0">
                <a:solidFill>
                  <a:srgbClr val="000000"/>
                </a:solidFill>
                <a:latin typeface="微软雅黑" pitchFamily="34" charset="0"/>
                <a:ea typeface="微软雅黑" pitchFamily="34" charset="-122"/>
                <a:cs typeface="微软雅黑" pitchFamily="34" charset="-120"/>
              </a:rPr>
              <a:t>，作者在文中</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主要抒发的是对刘和珍</a:t>
            </a:r>
            <a:r>
              <a:rPr lang="en-US" altLang="zh-CN" sz="2000" b="0" i="0" dirty="0">
                <a:solidFill>
                  <a:srgbClr val="000000"/>
                </a:solidFill>
                <a:latin typeface="微软雅黑" pitchFamily="34" charset="0"/>
                <a:ea typeface="微软雅黑" pitchFamily="34" charset="-122"/>
                <a:cs typeface="微软雅黑" pitchFamily="34" charset="-120"/>
              </a:rPr>
              <a:t>、杨德群这样优秀的人牺牲的悲痛与惋惜之情。结合</a:t>
            </a:r>
            <a:r>
              <a:rPr lang="en-US" altLang="zh-CN" sz="2000" b="0" i="0">
                <a:solidFill>
                  <a:srgbClr val="000000"/>
                </a:solidFill>
                <a:latin typeface="微软雅黑" pitchFamily="34" charset="0"/>
                <a:ea typeface="微软雅黑" pitchFamily="34" charset="-122"/>
                <a:cs typeface="微软雅黑" pitchFamily="34" charset="-120"/>
              </a:rPr>
              <a:t>“处我们现今昏天黑</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，国亡无日，政治社会思想都须根本改造的时期”“是死于与亡国官僚瘟国大夫奋斗之下</a:t>
            </a:r>
            <a:r>
              <a:rPr lang="en-US" altLang="zh-CN" sz="2000" b="0" i="0">
                <a:solidFill>
                  <a:srgbClr val="000000"/>
                </a:solidFill>
                <a:latin typeface="微软雅黑" pitchFamily="34" charset="0"/>
                <a:ea typeface="微软雅黑" pitchFamily="34" charset="-122"/>
                <a:cs typeface="微软雅黑" pitchFamily="34" charset="-120"/>
              </a:rPr>
              <a:t>”等</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内容可知</a:t>
            </a:r>
            <a:r>
              <a:rPr lang="en-US" altLang="zh-CN" sz="2000" b="0" i="0" dirty="0">
                <a:solidFill>
                  <a:srgbClr val="000000"/>
                </a:solidFill>
                <a:latin typeface="微软雅黑" pitchFamily="34" charset="0"/>
                <a:ea typeface="微软雅黑" pitchFamily="34" charset="-122"/>
                <a:cs typeface="微软雅黑" pitchFamily="34" charset="-120"/>
              </a:rPr>
              <a:t>，作者也表达了对反动势力的批驳。《记念刘和珍君》中，</a:t>
            </a:r>
            <a:r>
              <a:rPr lang="en-US" altLang="zh-CN" sz="2000" b="0" i="0">
                <a:solidFill>
                  <a:srgbClr val="000000"/>
                </a:solidFill>
                <a:latin typeface="微软雅黑" pitchFamily="34" charset="0"/>
                <a:ea typeface="微软雅黑" pitchFamily="34" charset="-122"/>
                <a:cs typeface="微软雅黑" pitchFamily="34" charset="-120"/>
              </a:rPr>
              <a:t>鲁迅通过追忆学生刘和珍，</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来痛悼</a:t>
            </a:r>
            <a:r>
              <a:rPr lang="en-US" altLang="zh-CN" sz="2000" b="0" i="0" dirty="0">
                <a:solidFill>
                  <a:srgbClr val="000000"/>
                </a:solidFill>
                <a:latin typeface="微软雅黑" pitchFamily="34" charset="0"/>
                <a:ea typeface="微软雅黑" pitchFamily="34" charset="-122"/>
                <a:cs typeface="微软雅黑" pitchFamily="34" charset="-120"/>
              </a:rPr>
              <a:t>“为了中国而死的中国的青年”，歌颂“殒身不恤”的“中国女子的勇毅</a:t>
            </a:r>
            <a:r>
              <a:rPr lang="en-US" altLang="zh-CN" sz="2000" b="0" i="0">
                <a:solidFill>
                  <a:srgbClr val="000000"/>
                </a:solidFill>
                <a:latin typeface="微软雅黑" pitchFamily="34" charset="0"/>
                <a:ea typeface="微软雅黑" pitchFamily="34" charset="-122"/>
                <a:cs typeface="微软雅黑" pitchFamily="34" charset="-120"/>
              </a:rPr>
              <a:t>”。作者在写文</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章的时候已经出离愤怒了</a:t>
            </a:r>
            <a:r>
              <a:rPr lang="en-US" altLang="zh-CN" sz="2000" b="0" i="0" dirty="0">
                <a:solidFill>
                  <a:srgbClr val="000000"/>
                </a:solidFill>
                <a:latin typeface="微软雅黑" pitchFamily="34" charset="0"/>
                <a:ea typeface="微软雅黑" pitchFamily="34" charset="-122"/>
                <a:cs typeface="微软雅黑" pitchFamily="34" charset="-120"/>
              </a:rPr>
              <a:t>，大力控诉军阀政府杀害了这样一批可爱的青年</a:t>
            </a:r>
            <a:r>
              <a:rPr lang="en-US" altLang="zh-CN" sz="2000" b="0" i="0">
                <a:solidFill>
                  <a:srgbClr val="000000"/>
                </a:solidFill>
                <a:latin typeface="微软雅黑" pitchFamily="34" charset="0"/>
                <a:ea typeface="微软雅黑" pitchFamily="34" charset="-122"/>
                <a:cs typeface="微软雅黑" pitchFamily="34" charset="-120"/>
              </a:rPr>
              <a:t>，批判无耻文人诬蔑了</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这样一批可爱的青年</a:t>
            </a:r>
            <a:r>
              <a:rPr lang="en-US" altLang="zh-CN" sz="2000" b="0" i="0" dirty="0">
                <a:solidFill>
                  <a:srgbClr val="000000"/>
                </a:solidFill>
                <a:latin typeface="微软雅黑" pitchFamily="34" charset="0"/>
                <a:ea typeface="微软雅黑" pitchFamily="34" charset="-122"/>
                <a:cs typeface="微软雅黑" pitchFamily="34" charset="-120"/>
              </a:rPr>
              <a:t>，写出了他们的凶残、卑劣，由此可知，《记念刘和珍君</a:t>
            </a:r>
            <a:r>
              <a:rPr lang="en-US" altLang="zh-CN" sz="2000" b="0" i="0">
                <a:solidFill>
                  <a:srgbClr val="000000"/>
                </a:solidFill>
                <a:latin typeface="微软雅黑" pitchFamily="34" charset="0"/>
                <a:ea typeface="微软雅黑" pitchFamily="34" charset="-122"/>
                <a:cs typeface="微软雅黑" pitchFamily="34" charset="-120"/>
              </a:rPr>
              <a:t>》一文表露了作者</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对青年遇难的悲痛</a:t>
            </a:r>
            <a:r>
              <a:rPr lang="en-US" altLang="zh-CN" sz="2000" b="0" i="0" dirty="0">
                <a:solidFill>
                  <a:srgbClr val="000000"/>
                </a:solidFill>
                <a:latin typeface="微软雅黑" pitchFamily="34" charset="0"/>
                <a:ea typeface="微软雅黑" pitchFamily="34" charset="-122"/>
                <a:cs typeface="微软雅黑" pitchFamily="34" charset="-120"/>
              </a:rPr>
              <a:t>、惋惜，以及对反动派的痛恨。综合上述分析可知</a:t>
            </a:r>
            <a:r>
              <a:rPr lang="en-US" altLang="zh-CN" sz="2000" b="0" i="0">
                <a:solidFill>
                  <a:srgbClr val="000000"/>
                </a:solidFill>
                <a:latin typeface="微软雅黑" pitchFamily="34" charset="0"/>
                <a:ea typeface="微软雅黑" pitchFamily="34" charset="-122"/>
                <a:cs typeface="微软雅黑" pitchFamily="34" charset="-120"/>
              </a:rPr>
              <a:t>，两篇文章都包含对学生遇</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害的悲痛之情和对反动势力的批驳之意</a:t>
            </a:r>
            <a:r>
              <a:rPr lang="en-US" altLang="zh-CN" sz="2000" b="0" i="0" dirty="0">
                <a:solidFill>
                  <a:srgbClr val="000000"/>
                </a:solidFill>
                <a:latin typeface="微软雅黑" pitchFamily="34" charset="0"/>
                <a:ea typeface="微软雅黑" pitchFamily="34" charset="-122"/>
                <a:cs typeface="微软雅黑" pitchFamily="34" charset="-120"/>
              </a:rPr>
              <a:t>。不同点在于《记念刘和珍君》中</a:t>
            </a:r>
            <a:r>
              <a:rPr lang="en-US" altLang="zh-CN" sz="2000" b="0" i="0">
                <a:solidFill>
                  <a:srgbClr val="000000"/>
                </a:solidFill>
                <a:latin typeface="微软雅黑" pitchFamily="34" charset="0"/>
                <a:ea typeface="微软雅黑" pitchFamily="34" charset="-122"/>
                <a:cs typeface="微软雅黑" pitchFamily="34" charset="-120"/>
              </a:rPr>
              <a:t>，作者流露的情绪更加</a:t>
            </a:r>
          </a:p>
          <a:p>
            <a:pP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激烈</a:t>
            </a:r>
            <a:r>
              <a:rPr lang="en-US" altLang="zh-CN" sz="2000" b="0" i="0" dirty="0">
                <a:solidFill>
                  <a:srgbClr val="000000"/>
                </a:solidFill>
                <a:latin typeface="微软雅黑" pitchFamily="34" charset="0"/>
                <a:ea typeface="微软雅黑" pitchFamily="34" charset="-122"/>
                <a:cs typeface="微软雅黑" pitchFamily="34" charset="-120"/>
              </a:rPr>
              <a:t>，更多的是悲愤情感;而本文的情感主要是对国家失去这样有为的青年的惋惜。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
                                            <p:txEl>
                                              <p:pRg st="13" end="13"/>
                                            </p:txEl>
                                          </p:spTgt>
                                        </p:tgtEl>
                                        <p:attrNameLst>
                                          <p:attrName>style.visibility</p:attrName>
                                        </p:attrNameLst>
                                      </p:cBhvr>
                                      <p:to>
                                        <p:strVal val="visible"/>
                                      </p:to>
                                    </p:set>
                                    <p:animEffect transition="in" filter="fade">
                                      <p:cBhvr>
                                        <p:cTn id="49"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5_AS.26_2#d73b3d2df?vop=1&amp;pid=77980bb5a&amp;color=0,0,0&amp;mp=1&amp;vtp=1&amp;bt=1&amp;bbb=1&amp;hb=1"/>
          <p:cNvSpPr/>
          <p:nvPr/>
        </p:nvSpPr>
        <p:spPr>
          <a:xfrm>
            <a:off x="722376" y="972000"/>
            <a:ext cx="10753344" cy="22659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分析纪念性散文中作者情感的方法</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从题材内容入手分析，可结合文章的标题和文中的主要事件概括作者情感。</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从关键语句入手分析，如文中直接表达情感的抒情议论语句、反复句等。</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从文章的创作背景入手分析，了解作者创作时的时代背景、个人经历</a:t>
            </a:r>
            <a:r>
              <a:rPr lang="en-US" altLang="zh-CN" sz="2000" b="0" i="0">
                <a:solidFill>
                  <a:srgbClr val="000000"/>
                </a:solidFill>
                <a:latin typeface="微软雅黑" pitchFamily="34" charset="0"/>
                <a:ea typeface="微软雅黑" pitchFamily="34" charset="-122"/>
                <a:cs typeface="微软雅黑" pitchFamily="34" charset="-120"/>
              </a:rPr>
              <a:t>，进而深入理解其中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的情感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C_2#d1900504b.fixed?pid=7f0690570&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mc:AlternateContent xmlns:mc="http://schemas.openxmlformats.org/markup-compatibility/2006">
        <mc:Choice xmlns:a14="http://schemas.microsoft.com/office/drawing/2010/main" Requires="a14">
          <p:sp>
            <p:nvSpPr>
              <p:cNvPr id="3" name="C_2_BD#d1900504b.fixed?pid=7f069057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14:m>
                  <m:oMath xmlns:m="http://schemas.openxmlformats.org/officeDocument/2006/math">
                    <m:sSup>
                      <m:sSupPr>
                        <m:ctrlPr>
                          <a:rPr lang="en-US" altLang="zh-CN" sz="4400" b="1" i="1" dirty="0">
                            <a:solidFill>
                              <a:srgbClr val="FFFFFF"/>
                            </a:solidFill>
                            <a:latin typeface="Cambria Math" panose="02040503050406030204" pitchFamily="18" charset="0"/>
                            <a:ea typeface="SimHei" pitchFamily="34" charset="-122"/>
                            <a:cs typeface="SimHei" pitchFamily="34" charset="-120"/>
                          </a:rPr>
                        </m:ctrlPr>
                      </m:sSupPr>
                      <m:e>
                        <m:r>
                          <a:rPr lang="en-US" altLang="zh-CN" sz="4400" b="1" i="0" dirty="0">
                            <a:solidFill>
                              <a:srgbClr val="FFFFFF"/>
                            </a:solidFill>
                            <a:latin typeface="Cambria Math" panose="02040503050406030204" pitchFamily="18" charset="0"/>
                            <a:ea typeface="SimHei" pitchFamily="34" charset="-122"/>
                            <a:cs typeface="SimHei" pitchFamily="34" charset="-120"/>
                          </a:rPr>
                          <m:t>​</m:t>
                        </m:r>
                      </m:e>
                      <m:sup>
                        <m:r>
                          <a:rPr lang="en-US" altLang="zh-CN" sz="4400" b="1" i="0" dirty="0">
                            <a:solidFill>
                              <a:srgbClr val="FFFFFF"/>
                            </a:solidFill>
                            <a:latin typeface="Cambria Math" panose="02040503050406030204" pitchFamily="18" charset="0"/>
                            <a:ea typeface="SimHei" pitchFamily="34" charset="-122"/>
                            <a:cs typeface="SimHei" pitchFamily="34" charset="-120"/>
                          </a:rPr>
                          <m:t>∗</m:t>
                        </m:r>
                      </m:sup>
                    </m:sSup>
                  </m:oMath>
                </a14:m>
                <a:r>
                  <a:rPr lang="en-US" altLang="zh-CN" sz="100" b="1" i="0" kern="0" spc="-99900" dirty="0">
                    <a:solidFill>
                      <a:srgbClr val="FFFFFF"/>
                    </a:solidFill>
                    <a:latin typeface="SimHei" pitchFamily="34" charset="0"/>
                    <a:ea typeface="SimHei" pitchFamily="34" charset="-122"/>
                    <a:cs typeface="SimHei" pitchFamily="34" charset="-120"/>
                  </a:rPr>
                  <a:t> </a:t>
                </a:r>
                <a:r>
                  <a:rPr lang="en-US" altLang="zh-CN" sz="4400" b="1" i="0" dirty="0">
                    <a:solidFill>
                      <a:srgbClr val="FFFFFF"/>
                    </a:solidFill>
                    <a:latin typeface="SimHei" pitchFamily="34" charset="0"/>
                    <a:ea typeface="SimHei" pitchFamily="34" charset="-122"/>
                    <a:cs typeface="SimHei" pitchFamily="34" charset="-120"/>
                  </a:rPr>
                  <a:t>为了忘却的记念</a:t>
                </a:r>
                <a:endParaRPr lang="en-US" altLang="zh-CN" sz="100" dirty="0"/>
              </a:p>
            </p:txBody>
          </p:sp>
        </mc:Choice>
        <mc:Fallback>
          <p:sp>
            <p:nvSpPr>
              <p:cNvPr id="3" name="C_2_BD#d1900504b.fixed?pid=7f0690570&amp;color=255,255,255&amp;vtp=1&amp;bbb=1"/>
              <p:cNvSpPr>
                <a:spLocks noRot="1" noChangeAspect="1" noMove="1" noResize="1" noEditPoints="1" noAdjustHandles="1" noChangeArrowheads="1" noChangeShapeType="1" noTextEdit="1"/>
              </p:cNvSpPr>
              <p:nvPr/>
            </p:nvSpPr>
            <p:spPr>
              <a:xfrm>
                <a:off x="0" y="3493008"/>
                <a:ext cx="12188952" cy="768096"/>
              </a:xfrm>
              <a:prstGeom prst="rect">
                <a:avLst/>
              </a:prstGeom>
              <a:blipFill>
                <a:blip r:embed="rId3"/>
                <a:stretch>
                  <a:fillRect t="-22222" b="-30952"/>
                </a:stretch>
              </a:blipFill>
              <a:ln/>
            </p:spPr>
            <p:txBody>
              <a:bodyPr/>
              <a:lstStyle/>
              <a:p>
                <a:r>
                  <a:rPr lang="zh-CN" altLang="en-US">
                    <a:noFill/>
                  </a:rPr>
                  <a:t> </a:t>
                </a:r>
              </a:p>
            </p:txBody>
          </p:sp>
        </mc:Fallback>
      </mc:AlternateContent>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pic>
        <p:nvPicPr>
          <p:cNvPr id="2" name="P_4_BD#896191e1f?pid=70095a34d&amp;color=0,0,0&amp;tib=255,255,255&amp;iip=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06798"/>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896191e1f?pid=70095a34d&amp;color=0,0,0&amp;vtp=1&amp;bt=1&amp;bbb=1"/>
          <p:cNvSpPr/>
          <p:nvPr/>
        </p:nvSpPr>
        <p:spPr>
          <a:xfrm>
            <a:off x="722377" y="972000"/>
            <a:ext cx="10749630" cy="366903"/>
          </a:xfrm>
          <a:prstGeom prst="rect">
            <a:avLst/>
          </a:prstGeom>
          <a:noFill/>
          <a:ln/>
        </p:spPr>
        <p:txBody>
          <a:bodyPr wrap="none" lIns="0" tIns="0" rIns="0" bIns="0" rtlCol="0" anchor="t"/>
          <a:lstStyle/>
          <a:p>
            <a:pPr algn="l" latinLnBrk="1">
              <a:lnSpc>
                <a:spcPts val="32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896191e1f?pid=70095a34d&amp;color=0,0,0&amp;tib=255,255,255&amp;iip=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983811"/>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4_BD#e2295a74f?pid=70095a34d&amp;color=0,0,0&amp;vtp=1&amp;bbb=1"/>
          <p:cNvSpPr/>
          <p:nvPr/>
        </p:nvSpPr>
        <p:spPr>
          <a:xfrm>
            <a:off x="722376" y="1348428"/>
            <a:ext cx="10753344" cy="371983"/>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（一）语言文字运用Ⅰ（本题共3小题，10分）</a:t>
            </a:r>
            <a:endParaRPr lang="en-US" altLang="zh-CN" sz="2000" dirty="0"/>
          </a:p>
        </p:txBody>
      </p:sp>
      <p:sp>
        <p:nvSpPr>
          <p:cNvPr id="6" name="QM_5_BD.27_1#0a4bb2ded?pid=e2295a74f&amp;color=0,0,0&amp;vtp=1&amp;bbb=1&amp;hb=1"/>
          <p:cNvSpPr/>
          <p:nvPr/>
        </p:nvSpPr>
        <p:spPr>
          <a:xfrm>
            <a:off x="722376" y="1770957"/>
            <a:ext cx="10753344" cy="4557903"/>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阅读下面的文字，完成1～3题。</a:t>
            </a:r>
            <a:endParaRPr lang="en-US" altLang="zh-CN" sz="2000" dirty="0"/>
          </a:p>
          <a:p>
            <a:pPr latinLnBrk="1">
              <a:lnSpc>
                <a:spcPts val="3300"/>
              </a:lnSpc>
            </a:pPr>
            <a:r>
              <a:rPr lang="en-US" altLang="zh-CN" sz="2000" b="0" i="0" kern="0">
                <a:solidFill>
                  <a:srgbClr val="000000"/>
                </a:solidFill>
                <a:latin typeface="SimSun" panose="02010600030101010101" pitchFamily="2" charset="-122"/>
                <a:ea typeface="微软雅黑" pitchFamily="34" charset="-122"/>
                <a:cs typeface="微软雅黑" pitchFamily="34" charset="-120"/>
              </a:rPr>
              <a:t>    </a:t>
            </a:r>
            <a:r>
              <a:rPr lang="en-US" altLang="zh-CN" sz="2000" b="0" i="0" u="wavy">
                <a:solidFill>
                  <a:srgbClr val="000000"/>
                </a:solidFill>
                <a:latin typeface="微软雅黑" pitchFamily="34" charset="0"/>
                <a:ea typeface="楷体" pitchFamily="34" charset="-122"/>
                <a:cs typeface="微软雅黑" pitchFamily="34" charset="-120"/>
              </a:rPr>
              <a:t>前往烈士陵园</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向英烈敬献鲜花</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走进革命纪念馆</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重温革命先辈故事</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通过网上纪念堂</a:t>
            </a:r>
            <a:r>
              <a:rPr lang="en-US" altLang="zh-CN" sz="2000" b="0" i="0" u="wavy">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u="wavy">
                <a:solidFill>
                  <a:srgbClr val="000000"/>
                </a:solidFill>
                <a:latin typeface="微软雅黑" pitchFamily="34" charset="0"/>
                <a:ea typeface="楷体" pitchFamily="34" charset="-122"/>
                <a:cs typeface="微软雅黑" pitchFamily="34" charset="-120"/>
              </a:rPr>
              <a:t>为英雄献一瓣心香</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每年的烈士纪念日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党和国家领导人都会同各界代表一起向英烈</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敬献花篮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天地英雄气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千秋尚凛然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历史不会忘记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在风雨如晦的年代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是革命先辈高擎信仰的火炬</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u="sng">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地踏上为了民族独立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人民解放而奋斗的征途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在民族危亡之际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是他们以铮铮铁骨战强敌</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以血肉之躯筑长城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前仆后继赴国难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在党和人民需要的时候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是他们挺身而出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英勇斗争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随</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时准备为党和人民牺牲一切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万千忠骨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万千热血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他们以灼热的信仰信念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炽烈的家国情怀</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书写了</a:t>
            </a:r>
            <a:r>
              <a:rPr lang="en-US" altLang="zh-CN" sz="2000" b="0" i="0" u="sng"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楷体" pitchFamily="34" charset="-122"/>
                <a:cs typeface="微软雅黑" pitchFamily="34" charset="-120"/>
              </a:rPr>
              <a:t>的壮丽篇章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他们身上的崇高精神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永远是激励我们奋勇前行的强大力量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铭记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是为了更好地出发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即将迎来又一个烈士纪念日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人们把最美的鲜花献给你</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把最深的思念寄予你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把最高的敬意致以你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英雄烈士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你逝去了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但英灵不朽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山河永念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6_BD.28_1#219ddd233?sp=1&amp;pid=0a4bb2ded&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1.请在文中横线处填入恰当的成语。（2</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a:t>
            </a:r>
            <a:endParaRPr lang="en-US" altLang="zh-CN" sz="2000" dirty="0"/>
          </a:p>
        </p:txBody>
      </p:sp>
      <p:sp>
        <p:nvSpPr>
          <p:cNvPr id="4" name="QB_6_AN.29_1#219ddd233.blank?pid=0a4bb2ded&amp;color=0,0,0&amp;vpa=6&amp;vtp=1&amp;bbb=1"/>
          <p:cNvSpPr/>
          <p:nvPr/>
        </p:nvSpPr>
        <p:spPr>
          <a:xfrm>
            <a:off x="757301" y="1372050"/>
            <a:ext cx="9613900"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【示例】①义无反顾</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②可歌可泣（每处1分，如有符合语境的其他成语，也可给分）</a:t>
            </a:r>
            <a:endParaRPr lang="en-US" altLang="zh-CN" sz="2000" dirty="0"/>
          </a:p>
        </p:txBody>
      </p:sp>
      <p:sp>
        <p:nvSpPr>
          <p:cNvPr id="5" name="QB_6_AS.30_1#219ddd233?vop=1&amp;pid=0a4bb2ded&amp;color=0,0,0&amp;vtp=1&amp;bbb=1&amp;hb=1"/>
          <p:cNvSpPr/>
          <p:nvPr/>
        </p:nvSpPr>
        <p:spPr>
          <a:xfrm>
            <a:off x="722376" y="1922595"/>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本题考查正确使用词语（包括熟语）的能力。①处，结合“风雨如晦”“革命先辈</a:t>
            </a:r>
            <a:r>
              <a:rPr lang="en-US" altLang="zh-CN" sz="2000" b="0" i="0">
                <a:solidFill>
                  <a:srgbClr val="000000"/>
                </a:solidFill>
                <a:latin typeface="微软雅黑" pitchFamily="34" charset="0"/>
                <a:ea typeface="微软雅黑" pitchFamily="34" charset="-122"/>
                <a:cs typeface="微软雅黑" pitchFamily="34" charset="-120"/>
              </a:rPr>
              <a:t>”“踏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上为了民族独立</a:t>
            </a:r>
            <a:r>
              <a:rPr lang="en-US" altLang="zh-CN" sz="2000" b="0" i="0" dirty="0">
                <a:solidFill>
                  <a:srgbClr val="000000"/>
                </a:solidFill>
                <a:latin typeface="微软雅黑" pitchFamily="34" charset="0"/>
                <a:ea typeface="微软雅黑" pitchFamily="34" charset="-122"/>
                <a:cs typeface="微软雅黑" pitchFamily="34" charset="-120"/>
              </a:rPr>
              <a:t>、人民解放而奋斗的征途”等内容可知，此处应填表示勇往直前</a:t>
            </a:r>
            <a:r>
              <a:rPr lang="en-US" altLang="zh-CN" sz="2000" b="0" i="0">
                <a:solidFill>
                  <a:srgbClr val="000000"/>
                </a:solidFill>
                <a:latin typeface="微软雅黑" pitchFamily="34" charset="0"/>
                <a:ea typeface="微软雅黑" pitchFamily="34" charset="-122"/>
                <a:cs typeface="微软雅黑" pitchFamily="34" charset="-120"/>
              </a:rPr>
              <a:t>、绝不退缩的成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语</a:t>
            </a:r>
            <a:r>
              <a:rPr lang="en-US" altLang="zh-CN" sz="2000" b="0" i="0" dirty="0">
                <a:solidFill>
                  <a:srgbClr val="000000"/>
                </a:solidFill>
                <a:latin typeface="微软雅黑" pitchFamily="34" charset="0"/>
                <a:ea typeface="微软雅黑" pitchFamily="34" charset="-122"/>
                <a:cs typeface="微软雅黑" pitchFamily="34" charset="-120"/>
              </a:rPr>
              <a:t>，如“义无反顾”等。②处，所填成语作“壮丽篇章”的定语，结合前文中“万千忠骨</a:t>
            </a:r>
            <a:r>
              <a:rPr lang="en-US" altLang="zh-CN" sz="2000" b="0" i="0">
                <a:solidFill>
                  <a:srgbClr val="000000"/>
                </a:solidFill>
                <a:latin typeface="微软雅黑" pitchFamily="34" charset="0"/>
                <a:ea typeface="微软雅黑" pitchFamily="34" charset="-122"/>
                <a:cs typeface="微软雅黑" pitchFamily="34" charset="-120"/>
              </a:rPr>
              <a:t>，万千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热血</a:t>
            </a:r>
            <a:r>
              <a:rPr lang="en-US" altLang="zh-CN" sz="2000" b="0" i="0" dirty="0">
                <a:solidFill>
                  <a:srgbClr val="000000"/>
                </a:solidFill>
                <a:latin typeface="微软雅黑" pitchFamily="34" charset="0"/>
                <a:ea typeface="微软雅黑" pitchFamily="34" charset="-122"/>
                <a:cs typeface="微软雅黑" pitchFamily="34" charset="-120"/>
              </a:rPr>
              <a:t>，他们以灼热的信仰信念、炽烈的家国情怀”可知，此处表达了值得赞美、</a:t>
            </a:r>
            <a:r>
              <a:rPr lang="en-US" altLang="zh-CN" sz="2000" b="0" i="0">
                <a:solidFill>
                  <a:srgbClr val="000000"/>
                </a:solidFill>
                <a:latin typeface="微软雅黑" pitchFamily="34" charset="0"/>
                <a:ea typeface="微软雅黑" pitchFamily="34" charset="-122"/>
                <a:cs typeface="微软雅黑" pitchFamily="34" charset="-120"/>
              </a:rPr>
              <a:t>令人感动之意，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故可填</a:t>
            </a:r>
            <a:r>
              <a:rPr lang="en-US" altLang="zh-CN" sz="2000" b="0" i="0" dirty="0">
                <a:solidFill>
                  <a:srgbClr val="000000"/>
                </a:solidFill>
                <a:latin typeface="微软雅黑" pitchFamily="34" charset="0"/>
                <a:ea typeface="微软雅黑" pitchFamily="34" charset="-122"/>
                <a:cs typeface="微软雅黑" pitchFamily="34" charset="-120"/>
              </a:rPr>
              <a:t>“可歌可泣”等成语。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6_AS.30_2#219ddd233?vop=1&amp;pid=0a4bb2ded&amp;color=0,0,0&amp;mp=1&amp;vtp=1&amp;bt=1&amp;bb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义无反顾</a:t>
            </a:r>
            <a:r>
              <a:rPr lang="en-US" altLang="zh-CN" sz="2000" b="0" i="0" dirty="0">
                <a:solidFill>
                  <a:srgbClr val="000000"/>
                </a:solidFill>
                <a:latin typeface="微软雅黑" pitchFamily="34" charset="0"/>
                <a:ea typeface="微软雅黑" pitchFamily="34" charset="-122"/>
                <a:cs typeface="微软雅黑" pitchFamily="34" charset="-120"/>
              </a:rPr>
              <a:t>：在道义上只有勇往直前，绝对不能退缩回头。</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可歌可泣</a:t>
            </a:r>
            <a:r>
              <a:rPr lang="en-US" altLang="zh-CN" sz="2000" b="0" i="0" dirty="0">
                <a:solidFill>
                  <a:srgbClr val="000000"/>
                </a:solidFill>
                <a:latin typeface="微软雅黑" pitchFamily="34" charset="0"/>
                <a:ea typeface="微软雅黑" pitchFamily="34" charset="-122"/>
                <a:cs typeface="微软雅黑" pitchFamily="34" charset="-120"/>
              </a:rPr>
              <a:t>：值得歌颂，使人感动得流泪，指悲壮的事迹使人非常感动。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B_6_BD.174_1#45cfdda52?sp=1&amp;pid=0a4bb2ded&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2.请简要分析文中画波浪线的句子使用的修辞手法及其表达效果。（4分）</a:t>
            </a:r>
            <a:endParaRPr lang="en-US" altLang="zh-CN" sz="2000" dirty="0"/>
          </a:p>
        </p:txBody>
      </p:sp>
      <p:sp>
        <p:nvSpPr>
          <p:cNvPr id="3" name="QB_6_BD.174_2#45cfdda52?sp=1&amp;pid=0a4bb2ded&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S.176_1#45cfdda52?vop=1&amp;pid=0a4bb2ded&amp;color=0,0,0&amp;vtp=1&amp;bbb=1&amp;hb=1"/>
          <p:cNvSpPr/>
          <p:nvPr/>
        </p:nvSpPr>
        <p:spPr>
          <a:xfrm>
            <a:off x="722376" y="285306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本题考查正确使用常见的修辞手法的能力。“前往烈士陵园</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走进革命纪念馆</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通过网上纪念堂</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”，三个分句结构相似，意义相关，句式整齐，运用了排比的修辞手法</a:t>
            </a:r>
            <a:r>
              <a:rPr lang="en-US" altLang="zh-CN" sz="2000" b="0" i="0">
                <a:solidFill>
                  <a:srgbClr val="000000"/>
                </a:solidFill>
                <a:latin typeface="微软雅黑" pitchFamily="34" charset="0"/>
                <a:ea typeface="微软雅黑" pitchFamily="34" charset="-122"/>
                <a:cs typeface="微软雅黑" pitchFamily="34" charset="-120"/>
              </a:rPr>
              <a:t>，富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有节奏感</a:t>
            </a:r>
            <a:r>
              <a:rPr lang="en-US" altLang="zh-CN" sz="2000" b="0" i="0" dirty="0">
                <a:solidFill>
                  <a:srgbClr val="000000"/>
                </a:solidFill>
                <a:latin typeface="微软雅黑" pitchFamily="34" charset="0"/>
                <a:ea typeface="微软雅黑" pitchFamily="34" charset="-122"/>
                <a:cs typeface="微软雅黑" pitchFamily="34" charset="-120"/>
              </a:rPr>
              <a:t>。此句通过列举人们在不同的场合以不同的途径来缅怀英烈的行为</a:t>
            </a:r>
            <a:r>
              <a:rPr lang="en-US" altLang="zh-CN" sz="2000" b="0" i="0">
                <a:solidFill>
                  <a:srgbClr val="000000"/>
                </a:solidFill>
                <a:latin typeface="微软雅黑" pitchFamily="34" charset="0"/>
                <a:ea typeface="微软雅黑" pitchFamily="34" charset="-122"/>
                <a:cs typeface="微软雅黑" pitchFamily="34" charset="-120"/>
              </a:rPr>
              <a:t>，表达了人们对英烈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的崇敬</a:t>
            </a:r>
            <a:r>
              <a:rPr lang="en-US" altLang="zh-CN" sz="2000" b="0" i="0" dirty="0">
                <a:solidFill>
                  <a:srgbClr val="000000"/>
                </a:solidFill>
                <a:latin typeface="微软雅黑" pitchFamily="34" charset="0"/>
                <a:ea typeface="微软雅黑" pitchFamily="34" charset="-122"/>
                <a:cs typeface="微软雅黑" pitchFamily="34" charset="-120"/>
              </a:rPr>
              <a:t>。同时，排比的句式还达到了突出英雄的伟大的表达效果。</a:t>
            </a:r>
            <a:endParaRPr lang="en-US" altLang="zh-CN" sz="2200" dirty="0"/>
          </a:p>
        </p:txBody>
      </p:sp>
      <p:sp>
        <p:nvSpPr>
          <p:cNvPr id="5" name="QB_6_AN.175_1#45cfdda52?sp=1&amp;pid=0a4bb2ded&amp;color=0,0,0&amp;vtp=1&amp;bbb=1&amp;hb=1&amp;hla=1">
            <a:extLst>
              <a:ext uri="{FF2B5EF4-FFF2-40B4-BE49-F238E27FC236}">
                <a16:creationId xmlns:a16="http://schemas.microsoft.com/office/drawing/2014/main" id="{5BA28BCF-4130-B371-3D96-2291BA5B5518}"/>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运用了排比的修辞手法</a:t>
            </a:r>
            <a:r>
              <a:rPr lang="en-US" altLang="zh-CN" sz="2000" b="1" i="0" dirty="0">
                <a:solidFill>
                  <a:srgbClr val="00B050"/>
                </a:solidFill>
                <a:latin typeface="微软雅黑" pitchFamily="34" charset="0"/>
                <a:ea typeface="微软雅黑" pitchFamily="34" charset="-122"/>
                <a:cs typeface="微软雅黑" pitchFamily="34" charset="-120"/>
              </a:rPr>
              <a:t>。（1分）表达效果：①形式上，三个分句结构相似，整齐精工</a:t>
            </a:r>
            <a:r>
              <a:rPr lang="en-US" altLang="zh-CN" sz="2000" b="1" i="0">
                <a:solidFill>
                  <a:srgbClr val="00B050"/>
                </a:solidFill>
                <a:latin typeface="微软雅黑" pitchFamily="34" charset="0"/>
                <a:ea typeface="微软雅黑" pitchFamily="34" charset="-122"/>
                <a:cs typeface="微软雅黑" pitchFamily="34" charset="-120"/>
              </a:rPr>
              <a:t>，气势充</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沛</a:t>
            </a:r>
            <a:r>
              <a:rPr lang="en-US" altLang="zh-CN" sz="2000" b="1" i="0" dirty="0">
                <a:solidFill>
                  <a:srgbClr val="00B050"/>
                </a:solidFill>
                <a:latin typeface="微软雅黑" pitchFamily="34" charset="0"/>
                <a:ea typeface="微软雅黑" pitchFamily="34" charset="-122"/>
                <a:cs typeface="微软雅黑" pitchFamily="34" charset="-120"/>
              </a:rPr>
              <a:t>，节奏感强；（1分）②内容上，列举了人们在不同场合缅怀英烈的行为</a:t>
            </a:r>
            <a:r>
              <a:rPr lang="en-US" altLang="zh-CN" sz="2000" b="1" i="0">
                <a:solidFill>
                  <a:srgbClr val="00B050"/>
                </a:solidFill>
                <a:latin typeface="微软雅黑" pitchFamily="34" charset="0"/>
                <a:ea typeface="微软雅黑" pitchFamily="34" charset="-122"/>
                <a:cs typeface="微软雅黑" pitchFamily="34" charset="-120"/>
              </a:rPr>
              <a:t>，有助于突出英雄的</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伟大以及人们对英雄的敬意</a:t>
            </a:r>
            <a:r>
              <a:rPr lang="en-US" altLang="zh-CN" sz="2000" b="1" i="0" dirty="0">
                <a:solidFill>
                  <a:srgbClr val="00B050"/>
                </a:solidFill>
                <a:latin typeface="微软雅黑" pitchFamily="34" charset="0"/>
                <a:ea typeface="微软雅黑" pitchFamily="34" charset="-122"/>
                <a:cs typeface="微软雅黑" pitchFamily="34" charset="-120"/>
              </a:rPr>
              <a:t>。（2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B_6_BD.33_1#d733fa397?sp=1&amp;pid=0a4bb2ded&amp;color=0,0,0&amp;vtp=1&amp;bt=1&amp;bbb=1&amp;hb=1"/>
          <p:cNvSpPr/>
          <p:nvPr/>
        </p:nvSpPr>
        <p:spPr>
          <a:xfrm>
            <a:off x="722376" y="972000"/>
            <a:ext cx="10753344" cy="1770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3.文中对“英烈”的称呼，第二段中用“他们”，第三段中用“你</a:t>
            </a:r>
            <a:r>
              <a:rPr lang="en-US" altLang="zh-CN" sz="2000" b="0" i="0">
                <a:solidFill>
                  <a:srgbClr val="000000"/>
                </a:solidFill>
                <a:latin typeface="微软雅黑" pitchFamily="34" charset="0"/>
                <a:ea typeface="微软雅黑" pitchFamily="34" charset="-122"/>
                <a:cs typeface="微软雅黑" pitchFamily="34" charset="-120"/>
              </a:rPr>
              <a:t>”，二者的表达效果有什么差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别</a:t>
            </a:r>
            <a:r>
              <a:rPr lang="en-US" altLang="zh-CN" sz="2000" b="0" i="0" dirty="0">
                <a:solidFill>
                  <a:srgbClr val="000000"/>
                </a:solidFill>
                <a:latin typeface="微软雅黑" pitchFamily="34" charset="0"/>
                <a:ea typeface="微软雅黑" pitchFamily="34" charset="-122"/>
                <a:cs typeface="微软雅黑" pitchFamily="34" charset="-120"/>
              </a:rPr>
              <a:t>？请简要分析。（4分）</a:t>
            </a:r>
            <a:endParaRPr lang="en-US" altLang="zh-CN" sz="2000" dirty="0"/>
          </a:p>
          <a:p>
            <a:pPr latinLnBrk="1">
              <a:lnSpc>
                <a:spcPts val="37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a:t>
            </a:r>
            <a:endParaRPr lang="en-US" altLang="zh-CN" sz="2000" dirty="0"/>
          </a:p>
        </p:txBody>
      </p:sp>
      <p:sp>
        <p:nvSpPr>
          <p:cNvPr id="3" name="QB_6_AN.34_1#d733fa397.blank?pid=0a4bb2ded&amp;color=0,0,0&amp;vpa=7&amp;vtp=1&amp;bbb=1&amp;hb=1"/>
          <p:cNvSpPr/>
          <p:nvPr/>
        </p:nvSpPr>
        <p:spPr>
          <a:xfrm>
            <a:off x="722376" y="18610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①第二段中用“他们”，这是面向读者，重在客观陈述，赞扬英烈的功绩和精神。</a:t>
            </a:r>
            <a:r>
              <a:rPr lang="en-US" altLang="zh-CN" sz="2000" b="1" i="0">
                <a:solidFill>
                  <a:srgbClr val="00B050"/>
                </a:solidFill>
                <a:latin typeface="微软雅黑" pitchFamily="34" charset="0"/>
                <a:ea typeface="微软雅黑" pitchFamily="34" charset="-122"/>
                <a:cs typeface="微软雅黑" pitchFamily="34" charset="-120"/>
              </a:rPr>
              <a:t>②第三段中用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你”，这是面向英烈，重在直接抒发主观感情，表达对英烈的敬意和悼念。（每点2分）</a:t>
            </a:r>
            <a:endParaRPr lang="en-US" altLang="zh-CN" sz="2000" dirty="0"/>
          </a:p>
        </p:txBody>
      </p:sp>
      <p:sp>
        <p:nvSpPr>
          <p:cNvPr id="4" name="QB_6_AS.35_1#d733fa397?vop=1&amp;pid=0a4bb2ded&amp;color=0,0,0&amp;vtp=1&amp;bbb=1&amp;hb=1"/>
          <p:cNvSpPr/>
          <p:nvPr/>
        </p:nvSpPr>
        <p:spPr>
          <a:xfrm>
            <a:off x="722376" y="284969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本题考查正确使用词语（包括熟语）的能力。“他们”指称自己和对方以外的若干人</a:t>
            </a:r>
            <a:r>
              <a:rPr lang="en-US" altLang="zh-CN" sz="2000" b="0" i="0">
                <a:solidFill>
                  <a:srgbClr val="000000"/>
                </a:solidFill>
                <a:latin typeface="微软雅黑" pitchFamily="34" charset="0"/>
                <a:ea typeface="微软雅黑" pitchFamily="34" charset="-122"/>
                <a:cs typeface="微软雅黑" pitchFamily="34" charset="-120"/>
              </a:rPr>
              <a:t>，结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合语段内容可知</a:t>
            </a:r>
            <a:r>
              <a:rPr lang="en-US" altLang="zh-CN" sz="2000" b="0" i="0" dirty="0">
                <a:solidFill>
                  <a:srgbClr val="000000"/>
                </a:solidFill>
                <a:latin typeface="微软雅黑" pitchFamily="34" charset="0"/>
                <a:ea typeface="微软雅黑" pitchFamily="34" charset="-122"/>
                <a:cs typeface="微软雅黑" pitchFamily="34" charset="-120"/>
              </a:rPr>
              <a:t>，第二段是面向读者，用第三人称“他们”，可以不受时空的限制，</a:t>
            </a:r>
            <a:r>
              <a:rPr lang="en-US" altLang="zh-CN" sz="2000" b="0" i="0">
                <a:solidFill>
                  <a:srgbClr val="000000"/>
                </a:solidFill>
                <a:latin typeface="微软雅黑" pitchFamily="34" charset="0"/>
                <a:ea typeface="微软雅黑" pitchFamily="34" charset="-122"/>
                <a:cs typeface="微软雅黑" pitchFamily="34" charset="-120"/>
              </a:rPr>
              <a:t>客观叙述，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叙写英烈的功绩和精神</a:t>
            </a:r>
            <a:r>
              <a:rPr lang="en-US" altLang="zh-CN" sz="2000" b="0" i="0" dirty="0">
                <a:solidFill>
                  <a:srgbClr val="000000"/>
                </a:solidFill>
                <a:latin typeface="微软雅黑" pitchFamily="34" charset="0"/>
                <a:ea typeface="微软雅黑" pitchFamily="34" charset="-122"/>
                <a:cs typeface="微软雅黑" pitchFamily="34" charset="-120"/>
              </a:rPr>
              <a:t>。“你”用来称对方，结合语段内容可知，第三段是直面英烈</a:t>
            </a:r>
            <a:r>
              <a:rPr lang="en-US" altLang="zh-CN" sz="2000" b="0" i="0">
                <a:solidFill>
                  <a:srgbClr val="000000"/>
                </a:solidFill>
                <a:latin typeface="微软雅黑" pitchFamily="34" charset="0"/>
                <a:ea typeface="微软雅黑" pitchFamily="34" charset="-122"/>
                <a:cs typeface="微软雅黑" pitchFamily="34" charset="-120"/>
              </a:rPr>
              <a:t>，表达自己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的情感</a:t>
            </a:r>
            <a:r>
              <a:rPr lang="en-US" altLang="zh-CN" sz="2000" b="0" i="0" dirty="0">
                <a:solidFill>
                  <a:srgbClr val="000000"/>
                </a:solidFill>
                <a:latin typeface="微软雅黑" pitchFamily="34" charset="0"/>
                <a:ea typeface="微软雅黑" pitchFamily="34" charset="-122"/>
                <a:cs typeface="微软雅黑" pitchFamily="34" charset="-120"/>
              </a:rPr>
              <a:t>，用第二人称，便于拉近距离，增强抒情性，表达对英烈的敬意和悼念。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2_BD#647044d11.fixed?pid=7f0690570&amp;color=100,146,38&amp;vtp=1"/>
          <p:cNvSpPr/>
          <p:nvPr/>
        </p:nvSpPr>
        <p:spPr>
          <a:xfrm>
            <a:off x="6181344" y="950976"/>
            <a:ext cx="1234440"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6</a:t>
            </a:r>
            <a:endParaRPr lang="en-US" altLang="zh-CN" sz="7200" dirty="0"/>
          </a:p>
        </p:txBody>
      </p:sp>
      <p:sp>
        <p:nvSpPr>
          <p:cNvPr id="3" name="C_2_BD#647044d11.fixed?pid=7f0690570&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6</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记念刘和珍君</a:t>
            </a:r>
            <a:endParaRPr lang="en-US" altLang="zh-CN" sz="4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B_6_AS.35_2#d733fa397?vop=1&amp;pid=0a4bb2ded&amp;color=0,0,0&amp;mp=1&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人称代词的使用效果</a:t>
            </a:r>
            <a:endParaRPr lang="en-US" altLang="zh-CN" sz="2000" dirty="0"/>
          </a:p>
        </p:txBody>
      </p:sp>
      <p:graphicFrame>
        <p:nvGraphicFramePr>
          <p:cNvPr id="26" name="QB_6_AS.35_3#d733fa397?colgroup=5,35&amp;vop=1&amp;pid=0a4bb2ded&amp;color=0,0,0&amp;mp=1&amp;vtp=1&amp;bbb=1"/>
          <p:cNvGraphicFramePr>
            <a:graphicFrameLocks noGrp="1"/>
          </p:cNvGraphicFramePr>
          <p:nvPr>
            <p:extLst>
              <p:ext uri="{D42A27DB-BD31-4B8C-83A1-F6EECF244321}">
                <p14:modId xmlns:p14="http://schemas.microsoft.com/office/powerpoint/2010/main" val="2701242504"/>
              </p:ext>
            </p:extLst>
          </p:nvPr>
        </p:nvGraphicFramePr>
        <p:xfrm>
          <a:off x="722376" y="1513528"/>
          <a:ext cx="10725912" cy="1700149"/>
        </p:xfrm>
        <a:graphic>
          <a:graphicData uri="http://schemas.openxmlformats.org/drawingml/2006/table">
            <a:tbl>
              <a:tblPr/>
              <a:tblGrid>
                <a:gridCol w="1517904">
                  <a:extLst>
                    <a:ext uri="{9D8B030D-6E8A-4147-A177-3AD203B41FA5}">
                      <a16:colId xmlns:a16="http://schemas.microsoft.com/office/drawing/2014/main" val="20000"/>
                    </a:ext>
                  </a:extLst>
                </a:gridCol>
                <a:gridCol w="9208008">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人称代词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使用效果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你（你们）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能增强文章的抒情性和亲切感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便于感情交流和强烈呼告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我（我们）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叙述亲切自然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能自由地表达思想感情</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给读者以真实生动之感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令人信服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他（他们）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不受时间和空间限制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灵活自由</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视野开阔</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便于客观描述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C_4_BD#7b5aef4ed?pid=70095a34d&amp;color=0,0,0&amp;vtp=1&amp;bt=1&amp;bbb=1"/>
          <p:cNvSpPr/>
          <p:nvPr/>
        </p:nvSpPr>
        <p:spPr>
          <a:xfrm>
            <a:off x="722376" y="969265"/>
            <a:ext cx="10753344" cy="376555"/>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（二）语言文字运用Ⅱ（本题共2小题，10分）</a:t>
            </a:r>
            <a:endParaRPr lang="en-US" altLang="zh-CN" sz="2000" dirty="0"/>
          </a:p>
        </p:txBody>
      </p:sp>
      <p:sp>
        <p:nvSpPr>
          <p:cNvPr id="3" name="QM_5_BD.36_1#b3f504c84?pid=7b5aef4ed&amp;color=0,0,0&amp;vtp=1&amp;bbb=1&amp;hb=1"/>
          <p:cNvSpPr/>
          <p:nvPr/>
        </p:nvSpPr>
        <p:spPr>
          <a:xfrm>
            <a:off x="722376" y="1386713"/>
            <a:ext cx="10753344" cy="4977003"/>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［湖南长沙十校联考2024模拟］</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阅读下面的文字，完成4～5题。</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鲁迅是文学家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但他不是吟风弄月的文学家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也不是谋求高雅地位的成功人士</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而是一生致</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力于用文学来改良社会的文学践行者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他说自己小说的取材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多采自病态社会的不幸的人们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引起疗救的注意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鲁迅对病态社会的批判毫不留情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尽显文学家的敏感和现代眼光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狂人日</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中对狂人病态心理的描写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祝福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中对祥林嫂经历了巨大的人生变故后的神态的捕捉</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故乡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中对少年闰土和成年闰土的对照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孔乙己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中对跌入社会底层的读书人的同情和</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悲哀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这些文学上的探索都显示出</a:t>
            </a:r>
            <a:r>
              <a:rPr lang="en-US" altLang="zh-CN" sz="2000" b="0" i="0" u="sng"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这种自觉的社会批判意识不仅造成了中国新文学最强大的思想传统和艺术亮点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a:solidFill>
                  <a:srgbClr val="000000"/>
                </a:solidFill>
                <a:latin typeface="微软雅黑" pitchFamily="34" charset="0"/>
                <a:ea typeface="楷体" pitchFamily="34" charset="-122"/>
                <a:cs typeface="微软雅黑" pitchFamily="34" charset="-120"/>
              </a:rPr>
              <a:t>也大大</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提升了新文学的文化品格和社会影响</a:t>
            </a: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楷体" pitchFamily="34" charset="-122"/>
                <a:cs typeface="微软雅黑" pitchFamily="34" charset="-120"/>
              </a:rPr>
              <a:t>受鲁迅作品的影响下</a:t>
            </a: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楷体" pitchFamily="34" charset="-122"/>
                <a:cs typeface="微软雅黑" pitchFamily="34" charset="-120"/>
              </a:rPr>
              <a:t>小说不再是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雕虫小技</a:t>
            </a:r>
            <a:r>
              <a:rPr lang="en-US" altLang="zh-CN" sz="2000" b="0" i="0">
                <a:solidFill>
                  <a:srgbClr val="000000"/>
                </a:solidFill>
                <a:latin typeface="微软雅黑" pitchFamily="34" charset="0"/>
                <a:ea typeface="微软雅黑" pitchFamily="34" charset="-122"/>
                <a:cs typeface="微软雅黑" pitchFamily="34" charset="-120"/>
              </a:rPr>
              <a:t>”，⑤</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人们也不再把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闲书</a:t>
            </a:r>
            <a:r>
              <a:rPr lang="en-US" altLang="zh-CN" sz="2000" b="0" i="0" dirty="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楷体" pitchFamily="34" charset="-122"/>
                <a:cs typeface="微软雅黑" pitchFamily="34" charset="-120"/>
              </a:rPr>
              <a:t>而是视为人生的教科书</a:t>
            </a:r>
            <a:r>
              <a:rPr lang="en-US" altLang="zh-CN" sz="2000" b="0" i="0" dirty="0">
                <a:solidFill>
                  <a:srgbClr val="000000"/>
                </a:solidFill>
                <a:latin typeface="微软雅黑" pitchFamily="34" charset="0"/>
                <a:ea typeface="微软雅黑" pitchFamily="34" charset="-122"/>
                <a:cs typeface="微软雅黑" pitchFamily="34" charset="-120"/>
              </a:rPr>
              <a:t>，⑦</a:t>
            </a:r>
            <a:r>
              <a:rPr lang="en-US" altLang="zh-CN" sz="2000" b="0" i="0" dirty="0">
                <a:solidFill>
                  <a:srgbClr val="000000"/>
                </a:solidFill>
                <a:latin typeface="微软雅黑" pitchFamily="34" charset="0"/>
                <a:ea typeface="楷体"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为人生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的文学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⑧</a:t>
            </a:r>
            <a:r>
              <a:rPr lang="en-US" altLang="zh-CN" sz="2000" b="0" i="0">
                <a:solidFill>
                  <a:srgbClr val="000000"/>
                </a:solidFill>
                <a:latin typeface="微软雅黑" pitchFamily="34" charset="0"/>
                <a:ea typeface="楷体" pitchFamily="34" charset="-122"/>
                <a:cs typeface="微软雅黑" pitchFamily="34" charset="-120"/>
              </a:rPr>
              <a:t>是</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经国之大业</a:t>
            </a:r>
            <a:r>
              <a:rPr lang="en-US" altLang="zh-CN" sz="2000" b="0" i="0" dirty="0">
                <a:solidFill>
                  <a:srgbClr val="000000"/>
                </a:solidFill>
                <a:latin typeface="微软雅黑" pitchFamily="34" charset="0"/>
                <a:ea typeface="微软雅黑" pitchFamily="34" charset="-122"/>
                <a:cs typeface="微软雅黑" pitchFamily="34" charset="-120"/>
              </a:rPr>
              <a:t>”，⑨</a:t>
            </a:r>
            <a:r>
              <a:rPr lang="en-US" altLang="zh-CN" sz="2000" b="0" i="0" dirty="0">
                <a:solidFill>
                  <a:srgbClr val="000000"/>
                </a:solidFill>
                <a:latin typeface="微软雅黑" pitchFamily="34" charset="0"/>
                <a:ea typeface="楷体" pitchFamily="34" charset="-122"/>
                <a:cs typeface="微软雅黑" pitchFamily="34" charset="-120"/>
              </a:rPr>
              <a:t>是值得人们花费毕生精力去从事的伟大事业</a:t>
            </a:r>
            <a:r>
              <a:rPr lang="en-US" altLang="zh-CN" sz="2000" b="0" i="0" dirty="0">
                <a:solidFill>
                  <a:srgbClr val="000000"/>
                </a:solidFill>
                <a:latin typeface="微软雅黑" pitchFamily="34" charset="0"/>
                <a:ea typeface="微软雅黑" pitchFamily="34" charset="-122"/>
                <a:cs typeface="微软雅黑" pitchFamily="34" charset="-120"/>
              </a:rPr>
              <a:t>。⑩</a:t>
            </a:r>
            <a:r>
              <a:rPr lang="en-US" altLang="zh-CN" sz="2000" b="0" i="0" dirty="0">
                <a:solidFill>
                  <a:srgbClr val="000000"/>
                </a:solidFill>
                <a:latin typeface="微软雅黑" pitchFamily="34" charset="0"/>
                <a:ea typeface="楷体" pitchFamily="34" charset="-122"/>
                <a:cs typeface="微软雅黑" pitchFamily="34" charset="-120"/>
              </a:rPr>
              <a:t>我们无法想象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⑪</a:t>
            </a:r>
            <a:r>
              <a:rPr lang="en-US" altLang="zh-CN" sz="2000" b="0" i="0">
                <a:solidFill>
                  <a:srgbClr val="000000"/>
                </a:solidFill>
                <a:latin typeface="微软雅黑" pitchFamily="34" charset="0"/>
                <a:ea typeface="楷体" pitchFamily="34" charset="-122"/>
                <a:cs typeface="微软雅黑" pitchFamily="34" charset="-120"/>
              </a:rPr>
              <a:t>在那个风</a:t>
            </a:r>
          </a:p>
          <a:p>
            <a:pP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雨飘摇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万马齐喑的旧社会</a:t>
            </a:r>
            <a:r>
              <a:rPr lang="en-US" altLang="zh-CN" sz="2000" b="0" i="0" dirty="0">
                <a:solidFill>
                  <a:srgbClr val="000000"/>
                </a:solidFill>
                <a:latin typeface="微软雅黑" pitchFamily="34" charset="0"/>
                <a:ea typeface="微软雅黑" pitchFamily="34" charset="-122"/>
                <a:cs typeface="微软雅黑" pitchFamily="34" charset="-120"/>
              </a:rPr>
              <a:t>，⑫</a:t>
            </a:r>
            <a:r>
              <a:rPr lang="en-US" altLang="zh-CN" sz="2000" b="0" i="0" dirty="0">
                <a:solidFill>
                  <a:srgbClr val="000000"/>
                </a:solidFill>
                <a:latin typeface="微软雅黑" pitchFamily="34" charset="0"/>
                <a:ea typeface="楷体" pitchFamily="34" charset="-122"/>
                <a:cs typeface="微软雅黑" pitchFamily="34" charset="-120"/>
              </a:rPr>
              <a:t>竟会横空诞生举世无双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影响深远像鲁迅这样的文化巨匠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B_6_BD.37_1#6cf82cef9?sp=1&amp;pid=b3f504c84&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4.请在文中画横线处补写恰当的语句，使整段文字语意完整连贯，内容贴切，逻辑严密</a:t>
            </a:r>
            <a:r>
              <a:rPr lang="en-US" altLang="zh-CN" sz="2000" b="0" i="0">
                <a:solidFill>
                  <a:srgbClr val="000000"/>
                </a:solidFill>
                <a:latin typeface="微软雅黑" pitchFamily="34" charset="0"/>
                <a:ea typeface="微软雅黑" pitchFamily="34" charset="-122"/>
                <a:cs typeface="微软雅黑" pitchFamily="34" charset="-120"/>
              </a:rPr>
              <a:t>，每处不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超过</a:t>
            </a:r>
            <a:r>
              <a:rPr lang="en-US" altLang="zh-CN" sz="2000" b="0" i="0" dirty="0">
                <a:solidFill>
                  <a:srgbClr val="000000"/>
                </a:solidFill>
                <a:latin typeface="微软雅黑" pitchFamily="34" charset="0"/>
                <a:ea typeface="微软雅黑" pitchFamily="34" charset="-122"/>
                <a:cs typeface="微软雅黑" pitchFamily="34" charset="-120"/>
              </a:rPr>
              <a:t>12个字。（4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a:t>
            </a:r>
            <a:endParaRPr lang="en-US" altLang="zh-CN" sz="2000" dirty="0"/>
          </a:p>
        </p:txBody>
      </p:sp>
      <p:sp>
        <p:nvSpPr>
          <p:cNvPr id="4" name="QB_6_AN.38_1#6cf82cef9.blank?pid=b3f504c84&amp;color=0,0,0&amp;vpa=8&amp;vtp=1&amp;bbb=1"/>
          <p:cNvSpPr/>
          <p:nvPr/>
        </p:nvSpPr>
        <p:spPr>
          <a:xfrm>
            <a:off x="757301" y="1829250"/>
            <a:ext cx="8199438"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【示例】A目的在于揭出病苦</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B他在社会批判上的自觉意识（每处2分）</a:t>
            </a:r>
            <a:endParaRPr lang="en-US" altLang="zh-CN" sz="2000" dirty="0"/>
          </a:p>
        </p:txBody>
      </p:sp>
      <p:sp>
        <p:nvSpPr>
          <p:cNvPr id="5" name="QB_6_AS.39_1#6cf82cef9?vop=1&amp;pid=b3f504c84&amp;color=0,0,0&amp;vtp=1&amp;bbb=1&amp;hb=1"/>
          <p:cNvSpPr/>
          <p:nvPr/>
        </p:nvSpPr>
        <p:spPr>
          <a:xfrm>
            <a:off x="722376" y="2379795"/>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本题考查语言表达简明、连贯、准确的能力。A处，依据前文中“</a:t>
            </a:r>
            <a:r>
              <a:rPr lang="en-US" altLang="zh-CN" sz="2000" b="0" i="0">
                <a:solidFill>
                  <a:srgbClr val="000000"/>
                </a:solidFill>
                <a:latin typeface="微软雅黑" pitchFamily="34" charset="0"/>
                <a:ea typeface="微软雅黑" pitchFamily="34" charset="-122"/>
                <a:cs typeface="微软雅黑" pitchFamily="34" charset="-120"/>
              </a:rPr>
              <a:t>他说自己小说的取材，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多采自病态社会的不幸的人们</a:t>
            </a:r>
            <a:r>
              <a:rPr lang="en-US" altLang="zh-CN" sz="2000" b="0" i="0" dirty="0">
                <a:solidFill>
                  <a:srgbClr val="000000"/>
                </a:solidFill>
                <a:latin typeface="微软雅黑" pitchFamily="34" charset="0"/>
                <a:ea typeface="微软雅黑" pitchFamily="34" charset="-122"/>
                <a:cs typeface="微软雅黑" pitchFamily="34" charset="-120"/>
              </a:rPr>
              <a:t>”和后文中“引起疗救的注意”可知</a:t>
            </a:r>
            <a:r>
              <a:rPr lang="en-US" altLang="zh-CN" sz="2000" b="0" i="0">
                <a:solidFill>
                  <a:srgbClr val="000000"/>
                </a:solidFill>
                <a:latin typeface="微软雅黑" pitchFamily="34" charset="0"/>
                <a:ea typeface="微软雅黑" pitchFamily="34" charset="-122"/>
                <a:cs typeface="微软雅黑" pitchFamily="34" charset="-120"/>
              </a:rPr>
              <a:t>，此处应指出鲁迅小说取材的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目的”，而这“目的”应该和“病态社会”“疗救”相关，“疗救”的应是“病态社会</a:t>
            </a:r>
            <a:r>
              <a:rPr lang="en-US" altLang="zh-CN" sz="2000" b="0" i="0">
                <a:solidFill>
                  <a:srgbClr val="000000"/>
                </a:solidFill>
                <a:latin typeface="微软雅黑" pitchFamily="34" charset="0"/>
                <a:ea typeface="微软雅黑" pitchFamily="34" charset="-122"/>
                <a:cs typeface="微软雅黑" pitchFamily="34" charset="-120"/>
              </a:rPr>
              <a:t>”造成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的病苦</a:t>
            </a:r>
            <a:r>
              <a:rPr lang="en-US" altLang="zh-CN" sz="2000" b="0" i="0" dirty="0">
                <a:solidFill>
                  <a:srgbClr val="000000"/>
                </a:solidFill>
                <a:latin typeface="微软雅黑" pitchFamily="34" charset="0"/>
                <a:ea typeface="微软雅黑" pitchFamily="34" charset="-122"/>
                <a:cs typeface="微软雅黑" pitchFamily="34" charset="-120"/>
              </a:rPr>
              <a:t>，故可填“目的在于揭出病苦”之类的语句。B处，依据前文中</a:t>
            </a:r>
            <a:r>
              <a:rPr lang="en-US" altLang="zh-CN" sz="2000" b="0" i="0">
                <a:solidFill>
                  <a:srgbClr val="000000"/>
                </a:solidFill>
                <a:latin typeface="微软雅黑" pitchFamily="34" charset="0"/>
                <a:ea typeface="微软雅黑" pitchFamily="34" charset="-122"/>
                <a:cs typeface="微软雅黑" pitchFamily="34" charset="-120"/>
              </a:rPr>
              <a:t>“对病态社会的批判毫不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留情</a:t>
            </a:r>
            <a:r>
              <a:rPr lang="en-US" altLang="zh-CN" sz="2000" b="0" i="0" dirty="0">
                <a:solidFill>
                  <a:srgbClr val="000000"/>
                </a:solidFill>
                <a:latin typeface="微软雅黑" pitchFamily="34" charset="0"/>
                <a:ea typeface="微软雅黑" pitchFamily="34" charset="-122"/>
                <a:cs typeface="微软雅黑" pitchFamily="34" charset="-120"/>
              </a:rPr>
              <a:t>”和列举的几部作品的内容可知，此处要照应“批判”这一核心；又根据后文中</a:t>
            </a:r>
            <a:r>
              <a:rPr lang="en-US" altLang="zh-CN" sz="2000" b="0" i="0">
                <a:solidFill>
                  <a:srgbClr val="000000"/>
                </a:solidFill>
                <a:latin typeface="微软雅黑" pitchFamily="34" charset="0"/>
                <a:ea typeface="微软雅黑" pitchFamily="34" charset="-122"/>
                <a:cs typeface="微软雅黑" pitchFamily="34" charset="-120"/>
              </a:rPr>
              <a:t>“这种自觉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的社会批判意识</a:t>
            </a:r>
            <a:r>
              <a:rPr lang="en-US" altLang="zh-CN" sz="2000" b="0" i="0" dirty="0">
                <a:solidFill>
                  <a:srgbClr val="000000"/>
                </a:solidFill>
                <a:latin typeface="微软雅黑" pitchFamily="34" charset="0"/>
                <a:ea typeface="微软雅黑" pitchFamily="34" charset="-122"/>
                <a:cs typeface="微软雅黑" pitchFamily="34" charset="-120"/>
              </a:rPr>
              <a:t>”可知，鲁迅的“社会批判意识”是自觉的，故此处可填</a:t>
            </a:r>
            <a:r>
              <a:rPr lang="en-US" altLang="zh-CN" sz="2000" b="0" i="0">
                <a:solidFill>
                  <a:srgbClr val="000000"/>
                </a:solidFill>
                <a:latin typeface="微软雅黑" pitchFamily="34" charset="0"/>
                <a:ea typeface="微软雅黑" pitchFamily="34" charset="-122"/>
                <a:cs typeface="微软雅黑" pitchFamily="34" charset="-120"/>
              </a:rPr>
              <a:t>“他在社会批判上的自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觉意识</a:t>
            </a:r>
            <a:r>
              <a:rPr lang="en-US" altLang="zh-CN" sz="2000" b="0" i="0" dirty="0">
                <a:solidFill>
                  <a:srgbClr val="000000"/>
                </a:solidFill>
                <a:latin typeface="微软雅黑" pitchFamily="34" charset="0"/>
                <a:ea typeface="微软雅黑" pitchFamily="34" charset="-122"/>
                <a:cs typeface="微软雅黑" pitchFamily="34" charset="-120"/>
              </a:rPr>
              <a:t>”之类的语句。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fade">
                                      <p:cBhvr>
                                        <p:cTn id="36"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B_6_BD.40_1#71083862b?sp=1&amp;pid=b3f504c84&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5.文中第二段有三处表述不当，请指出其序号并进行修改，使语言表达准确流畅，逻辑严密</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得改变原意</a:t>
            </a: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a:t>
            </a:r>
            <a:endParaRPr lang="en-US" altLang="zh-CN" sz="2000" dirty="0"/>
          </a:p>
        </p:txBody>
      </p:sp>
      <p:sp>
        <p:nvSpPr>
          <p:cNvPr id="4" name="QB_6_AN.41_1#71083862b.blank?pid=b3f504c84&amp;color=0,0,0&amp;vpa=9&amp;vtp=1&amp;bbb=1&amp;hb=1"/>
          <p:cNvSpPr/>
          <p:nvPr/>
        </p:nvSpPr>
        <p:spPr>
          <a:xfrm>
            <a:off x="722376" y="18483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【示例】语句①，“造成”修改为“构成”。语句③，“受”修改为“在”。语句⑫</a:t>
            </a:r>
            <a:r>
              <a:rPr lang="en-US" altLang="zh-CN" sz="2000" b="1" i="0">
                <a:solidFill>
                  <a:srgbClr val="00B050"/>
                </a:solidFill>
                <a:latin typeface="微软雅黑" pitchFamily="34" charset="0"/>
                <a:ea typeface="微软雅黑" pitchFamily="34" charset="-122"/>
                <a:cs typeface="微软雅黑" pitchFamily="34" charset="-120"/>
              </a:rPr>
              <a:t>，“举世无双</a:t>
            </a:r>
            <a:r>
              <a:rPr lang="en-US" altLang="zh-CN" sz="2000" b="1" i="0" dirty="0">
                <a:solidFill>
                  <a:srgbClr val="00B050"/>
                </a:solidFill>
                <a:latin typeface="微软雅黑" pitchFamily="34" charset="0"/>
                <a:ea typeface="微软雅黑" pitchFamily="34" charset="-122"/>
                <a:cs typeface="微软雅黑" pitchFamily="34" charset="-120"/>
              </a:rPr>
              <a:t>、影响深远像鲁迅这样”修改为“像鲁迅这样举世无双、影响深远”。（每处2分）</a:t>
            </a:r>
            <a:endParaRPr lang="en-US" altLang="zh-CN" sz="2000" dirty="0"/>
          </a:p>
        </p:txBody>
      </p:sp>
      <p:sp>
        <p:nvSpPr>
          <p:cNvPr id="5" name="QB_6_AS.42_1#71083862b?vop=1&amp;pid=b3f504c84&amp;color=0,0,0&amp;vtp=1&amp;bbb=1&amp;hb=1"/>
          <p:cNvSpPr/>
          <p:nvPr/>
        </p:nvSpPr>
        <p:spPr>
          <a:xfrm>
            <a:off x="722376" y="2836995"/>
            <a:ext cx="10753344" cy="223996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本题考查辨析并修改病句的能力。语句①搭配不当，“造成</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思想传统和艺术亮点</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搭配</a:t>
            </a:r>
            <a:r>
              <a:rPr lang="en-US" altLang="zh-CN" sz="2000" b="0" i="0" dirty="0">
                <a:solidFill>
                  <a:srgbClr val="000000"/>
                </a:solidFill>
                <a:latin typeface="微软雅黑" pitchFamily="34" charset="0"/>
                <a:ea typeface="微软雅黑" pitchFamily="34" charset="-122"/>
                <a:cs typeface="微软雅黑" pitchFamily="34" charset="-120"/>
              </a:rPr>
              <a:t>，且结合语境及所学可知，鲁迅自觉的社会批判意识是</a:t>
            </a:r>
            <a:r>
              <a:rPr lang="en-US" altLang="zh-CN" sz="2000" b="0" i="0">
                <a:solidFill>
                  <a:srgbClr val="000000"/>
                </a:solidFill>
                <a:latin typeface="微软雅黑" pitchFamily="34" charset="0"/>
                <a:ea typeface="微软雅黑" pitchFamily="34" charset="-122"/>
                <a:cs typeface="微软雅黑" pitchFamily="34" charset="-120"/>
              </a:rPr>
              <a:t>“中国新文学最强大的思想传统和艺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术亮点</a:t>
            </a:r>
            <a:r>
              <a:rPr lang="en-US" altLang="zh-CN" sz="2000" b="0" i="0" dirty="0">
                <a:solidFill>
                  <a:srgbClr val="000000"/>
                </a:solidFill>
                <a:latin typeface="微软雅黑" pitchFamily="34" charset="0"/>
                <a:ea typeface="微软雅黑" pitchFamily="34" charset="-122"/>
                <a:cs typeface="微软雅黑" pitchFamily="34" charset="-120"/>
              </a:rPr>
              <a:t>”的一部分，故可将“造成”改为“构成”。语句③结构混乱，“受</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影响下</a:t>
            </a:r>
            <a:r>
              <a:rPr lang="en-US" altLang="zh-CN" sz="2000" b="0" i="0">
                <a:solidFill>
                  <a:srgbClr val="000000"/>
                </a:solidFill>
                <a:latin typeface="微软雅黑" pitchFamily="34" charset="0"/>
                <a:ea typeface="微软雅黑" pitchFamily="34" charset="-122"/>
                <a:cs typeface="微软雅黑" pitchFamily="34" charset="-120"/>
              </a:rPr>
              <a:t>”是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受</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影响”和“在</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影响下”两种句式的杂糅，故可改为“在鲁迅作品的影响下”或</a:t>
            </a:r>
            <a:r>
              <a:rPr lang="en-US" altLang="zh-CN" sz="2000" b="0" i="0">
                <a:solidFill>
                  <a:srgbClr val="000000"/>
                </a:solidFill>
                <a:latin typeface="微软雅黑" pitchFamily="34" charset="0"/>
                <a:ea typeface="微软雅黑" pitchFamily="34" charset="-122"/>
                <a:cs typeface="微软雅黑" pitchFamily="34" charset="-120"/>
              </a:rPr>
              <a:t>“受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鲁迅作品的影响</a:t>
            </a:r>
            <a:r>
              <a:rPr lang="en-US" altLang="zh-CN" sz="2000" b="0" i="0" dirty="0">
                <a:solidFill>
                  <a:srgbClr val="000000"/>
                </a:solidFill>
                <a:latin typeface="微软雅黑" pitchFamily="34" charset="0"/>
                <a:ea typeface="微软雅黑" pitchFamily="34" charset="-122"/>
                <a:cs typeface="微软雅黑" pitchFamily="34" charset="-120"/>
              </a:rPr>
              <a:t>”。语句⑫语序不当，“像鲁迅这样”应放在“举世无双、影响深远”的前面。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pic>
        <p:nvPicPr>
          <p:cNvPr id="2" name="P_4_BD#a34d3032d?pid=f0a8367de&amp;color=0,0,0&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3552" y="1038802"/>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a34d3032d?pid=f0a8367de&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体裁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散文</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a34d3032d?pid=f0a8367de&amp;color=0,0,0&amp;tib=255,255,255&amp;iip=9&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42573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4_BD#a34d3032d?pid=f0a8367de&amp;color=0,0,0&amp;tib=255,255,255&amp;iip=10&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90706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M_4_BD.43_1#fdbcbd4bb?pid=f0a8367de&amp;color=0,0,0&amp;vtp=1&amp;bbb=1&amp;hb=1"/>
          <p:cNvSpPr/>
          <p:nvPr/>
        </p:nvSpPr>
        <p:spPr>
          <a:xfrm>
            <a:off x="722376" y="1436693"/>
            <a:ext cx="10753344" cy="4622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［江西赣州2024期末］</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阅读下面的文字，完成6~9题。（16分）</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琐</a:t>
            </a:r>
            <a:r>
              <a:rPr lang="en-US" altLang="zh-CN" sz="2000" b="1" i="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忆</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唐</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弢</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鲁迅先生有两句诗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横眉冷对千夫指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俯首甘为孺子牛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这是他自己的写照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也是他作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为一个伟大作家的全部人格的体现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当我还不曾和他相识的时候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时常听到有人议论他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鲁迅多疑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有些人还绘声绘色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他如何世故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如何脾气大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爱骂人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如何睚眦必报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总之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鲁迅是不容易接近的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还是不去和他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接近好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我于是相信了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不敢去接近他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一九三三年至一九三四年之间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鲁迅先生经常在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申报</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副刊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自由谈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上写稿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攻击时弊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为了避免反动派的检查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他不断更换笔名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我当时初学写作</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也在这个副刊上投稿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偶尔写些同类性质的文章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那些看文章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专靠嗅觉</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3_1#fdbcbd4bb?pid=f0a8367de&amp;color=0,0,0&amp;vtp=1&amp;bbb=1&amp;hb=1">
            <a:extLst>
              <a:ext uri="{FF2B5EF4-FFF2-40B4-BE49-F238E27FC236}">
                <a16:creationId xmlns:a16="http://schemas.microsoft.com/office/drawing/2014/main" id="{B1E2D6FF-AFAF-2E3A-2814-D39A04CD233E}"/>
              </a:ext>
            </a:extLst>
          </p:cNvPr>
          <p:cNvSpPr/>
          <p:nvPr/>
        </p:nvSpPr>
        <p:spPr>
          <a:xfrm>
            <a:off x="722376" y="972000"/>
            <a:ext cx="10753344" cy="46482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就疑神疑鬼</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妄加揣测起来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以为这又是鲁迅的化名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他们指桑骂槐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向鲁迅先生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呜呜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我觉得十分内疚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很想当面致个歉意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但又害怕鲁迅先生会责备我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颇有点惴惴不安</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由于一个偶然的机缘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我晤见了鲁迅先生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互通姓名之后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鲁迅先生接着说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唐先生写文章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我替你在挨骂哩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一切都在意料之中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一切又都出乎意料之外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我立刻紧张起来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暗地里想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这回可要挨他几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下了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心里一急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嘴里越是结结巴巴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鲁迅先生看出我的窘态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连忙掉转话头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亲切地问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你真个姓唐吗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真个姓唐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他看定我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似乎十分高兴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我也姓过一回唐的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u="sng" dirty="0">
                <a:solidFill>
                  <a:srgbClr val="000000"/>
                </a:solidFill>
                <a:latin typeface="微软雅黑" pitchFamily="34" charset="0"/>
                <a:ea typeface="楷体" pitchFamily="34" charset="-122"/>
                <a:cs typeface="微软雅黑" pitchFamily="34" charset="-120"/>
              </a:rPr>
              <a:t>说着</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就呵呵地笑了起来</a:t>
            </a:r>
            <a:r>
              <a:rPr lang="en-US" altLang="zh-CN" sz="2000" b="0" i="0" u="sng"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493330857"/>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3_1#fdbcbd4bb?pid=f0a8367de&amp;color=0,0,0&amp;vtp=1&amp;bbb=1&amp;hb=1">
            <a:extLst>
              <a:ext uri="{FF2B5EF4-FFF2-40B4-BE49-F238E27FC236}">
                <a16:creationId xmlns:a16="http://schemas.microsoft.com/office/drawing/2014/main" id="{9E8CA618-079B-0820-FDD4-9681B7279120}"/>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我先是一怔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接着便明白过来了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这指的是他曾经使用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唐俟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这笔名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他是的确姓过一回</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唐的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于是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我也笑了起来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很久以来在我心头积集起来的疑云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一下子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全都消尽散绝了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从那一次和以后多次的交谈中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鲁迅先生给我的印象始终是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平易近人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他留着浓黑的胡须</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目光明亮</a:t>
            </a: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u="sng" dirty="0">
                <a:solidFill>
                  <a:srgbClr val="000000"/>
                </a:solidFill>
                <a:latin typeface="微软雅黑" pitchFamily="34" charset="0"/>
                <a:ea typeface="楷体" pitchFamily="34" charset="-122"/>
                <a:cs typeface="微软雅黑" pitchFamily="34" charset="-120"/>
              </a:rPr>
              <a:t>满头是倔强得一簇簇直竖起来的头发</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仿佛处处在告白他对现实社会的不调和</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而这并不妨碍他的平易近人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恰恰是由于这一点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反而更加显得他的平易近人了吧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他和青年们谈话的时候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不爱使用教训的口吻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从来不说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你应该这样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你不应该那样</a:t>
            </a:r>
            <a:r>
              <a:rPr lang="en-US" altLang="zh-CN" sz="2000" b="0" i="0">
                <a:solidFill>
                  <a:srgbClr val="000000"/>
                </a:solidFill>
                <a:latin typeface="微软雅黑" pitchFamily="34" charset="0"/>
                <a:ea typeface="微软雅黑" pitchFamily="34" charset="-122"/>
                <a:cs typeface="微软雅黑" pitchFamily="34" charset="-120"/>
              </a:rPr>
              <a:t>” </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一类的话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他以自己的行动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以有趣的比喻和生动的故事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作出形象的暗示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让人体会到应该这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不应该那样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有些青年不懂得当时政治的腐败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光在文章里夸耀中国地大物博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看得多了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鲁迅先生叹息说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倘是狮子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夸说怎样肥大是不妨事的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如果是一口猪或一匹羊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肥大倒不是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好兆头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有些青年一遇上夸夸其谈的学者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立刻便被吓倒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自惭浅薄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这种时候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鲁迅先生便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又鼓励他们说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一条小溪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明澈见底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即使浅吧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但是却浅得澄清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倘是烂泥塘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谁知道它到</a:t>
            </a:r>
          </a:p>
          <a:p>
            <a:pPr latinLnBrk="1">
              <a:lnSpc>
                <a:spcPct val="150000"/>
              </a:lnSpc>
            </a:pPr>
            <a:endParaRPr lang="en-US" altLang="zh-CN" sz="2000" dirty="0"/>
          </a:p>
        </p:txBody>
      </p:sp>
    </p:spTree>
    <p:extLst>
      <p:ext uri="{BB962C8B-B14F-4D97-AF65-F5344CB8AC3E}">
        <p14:creationId xmlns:p14="http://schemas.microsoft.com/office/powerpoint/2010/main" val="186330269"/>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3_1#fdbcbd4bb?pid=f0a8367de&amp;color=0,0,0&amp;vtp=1&amp;bbb=1&amp;hb=1">
            <a:extLst>
              <a:ext uri="{FF2B5EF4-FFF2-40B4-BE49-F238E27FC236}">
                <a16:creationId xmlns:a16="http://schemas.microsoft.com/office/drawing/2014/main" id="{71AFD6C5-4547-3DE0-C560-1652D65D5BA6}"/>
              </a:ext>
            </a:extLst>
          </p:cNvPr>
          <p:cNvSpPr/>
          <p:nvPr/>
        </p:nvSpPr>
        <p:spPr>
          <a:xfrm>
            <a:off x="722376" y="972000"/>
            <a:ext cx="10753344" cy="5334000"/>
          </a:xfrm>
          <a:prstGeom prst="rect">
            <a:avLst/>
          </a:prstGeom>
          <a:noFill/>
          <a:ln/>
        </p:spPr>
        <p:txBody>
          <a:bodyPr wrap="none" lIns="0" tIns="0" rIns="0" bIns="0" rtlCol="0" anchor="t"/>
          <a:lstStyle/>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底是深是浅呢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也许还是浅点好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记得在闲谈中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鲁迅先生还讲起一些他和青年交往的故事</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据说在北京的时候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有个并不太熟的青年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靴子破了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跑到鲁迅先生住着的绍兴会馆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光着脚往</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床上一躺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却让鲁迅先生提着靴子上街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给他去找人修补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他睡了一觉醒来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还埋怨补得太慢</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劳他久等呢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有这回事吗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我见面时问他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有这回事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鲁迅先生说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这是为的什么呢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进化论嘛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鲁迅先生微笑着说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进化论牵制过我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鲁迅先生接下去说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但也有过帮助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那个时候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它使我相信进步</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相信未来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要求变革和战斗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这一点终归是好的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人的思想很复杂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要不然</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现在不是</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还有猴子吗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还有虫豸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我懂得青年也会变猴子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变虫豸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这是后来的事情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不过只要我努</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他们变猴子和虫豸的机会总可以少一些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而且是应该少一些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2387798171"/>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3_1#fdbcbd4bb?pid=f0a8367de&amp;color=0,0,0&amp;vtp=1&amp;bbb=1&amp;hb=1">
            <a:extLst>
              <a:ext uri="{FF2B5EF4-FFF2-40B4-BE49-F238E27FC236}">
                <a16:creationId xmlns:a16="http://schemas.microsoft.com/office/drawing/2014/main" id="{28B8E18B-50B1-37A6-CFAD-05CB75D80460}"/>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u="sng" dirty="0">
                <a:solidFill>
                  <a:srgbClr val="000000"/>
                </a:solidFill>
                <a:latin typeface="微软雅黑" pitchFamily="34" charset="0"/>
                <a:ea typeface="楷体" pitchFamily="34" charset="-122"/>
                <a:cs typeface="微软雅黑" pitchFamily="34" charset="-120"/>
              </a:rPr>
              <a:t>鲁迅先生沉默了</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眼睛望着远处</a:t>
            </a:r>
            <a:r>
              <a:rPr lang="en-US" altLang="zh-CN" sz="2000" b="0" i="0" u="sng"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如果把这段话看作他对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俯首甘为孺子牛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的解释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横眉冷对千夫指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鲁迅先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生对待敌人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对待变坏了的青年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是决不宽恕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也决不妥协的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也许这就是有些人觉得他不易接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近的缘故吧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据我看来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横眉冷对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是鲁迅先生一生不懈地斗争的精神实质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是他的思想立场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的概括</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日本占领东北以后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国民党政权宣传美国将出面主持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结果还是被人家扔弃了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宣传正在大吹大擂地进行的时候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鲁迅先生为我们讲了个故事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我们乡下有个阔佬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多人都想攀附他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甚至以和他谈过话为荣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一个要饭的奔走告人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说是阔佬和他讲了话了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许多人围住他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追问究竟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我站在门口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阔佬出来啦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他对我说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滚出去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听讲</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故事的人莫不大笑起来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还有一次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国民党的一个地方官僚禁止男女同学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男女同泳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闹得满城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风雨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鲁迅先生幽默地说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同学同泳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皮肉偶而相碰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有碍男女大防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不过禁止以后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男女还</a:t>
            </a:r>
          </a:p>
          <a:p>
            <a:pPr latinLnBrk="1">
              <a:lnSpc>
                <a:spcPct val="150000"/>
              </a:lnSpc>
            </a:pPr>
            <a:endParaRPr lang="en-US" altLang="zh-CN" sz="2000" dirty="0"/>
          </a:p>
        </p:txBody>
      </p:sp>
    </p:spTree>
    <p:extLst>
      <p:ext uri="{BB962C8B-B14F-4D97-AF65-F5344CB8AC3E}">
        <p14:creationId xmlns:p14="http://schemas.microsoft.com/office/powerpoint/2010/main" val="1618935018"/>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3_1#fdbcbd4bb?pid=f0a8367de&amp;color=0,0,0&amp;vtp=1&amp;bbb=1&amp;hb=1">
            <a:extLst>
              <a:ext uri="{FF2B5EF4-FFF2-40B4-BE49-F238E27FC236}">
                <a16:creationId xmlns:a16="http://schemas.microsoft.com/office/drawing/2014/main" id="{5781F4A5-A782-EEDE-BD00-799DB6EFB40D}"/>
              </a:ext>
            </a:extLst>
          </p:cNvPr>
          <p:cNvSpPr/>
          <p:nvPr/>
        </p:nvSpPr>
        <p:spPr>
          <a:xfrm>
            <a:off x="722376" y="972000"/>
            <a:ext cx="10753344" cy="40693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是一同生活在天地中间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一同呼吸着天地中间的空气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空气从这个男人的鼻孔呼出来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被那个女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人的鼻孔吸进去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淆乱乾坤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实在比皮肉相碰还要坏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要彻底划清界限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不如再下一道命令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定男女老幼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诸色人等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一律戴上防毒面具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既禁空气流通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又防抛头露面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每个人都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我们已经笑不可抑了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鲁迅先生却又站起身来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模拟戴着防毒面具走路的样子</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这些谈话常常引起我好几天沉思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好几次会心的微笑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在苦难的梦魇一样的日子里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鲁迅先生不止一次地给我以勇气和力量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他的深刻思想时时散</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发出犀利的光彩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说话时态度镇静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亲切而又从容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使听的人心情舒畅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真个有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如坐春风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感觉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我有好几次都想大声呼喊</a:t>
            </a: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u="sng" dirty="0">
                <a:solidFill>
                  <a:srgbClr val="000000"/>
                </a:solidFill>
                <a:latin typeface="微软雅黑" pitchFamily="34" charset="0"/>
                <a:ea typeface="楷体" pitchFamily="34" charset="-122"/>
                <a:cs typeface="微软雅黑" pitchFamily="34" charset="-120"/>
              </a:rPr>
              <a:t>我爱生活</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我爱一切正义和真理</a:t>
            </a:r>
            <a:r>
              <a:rPr lang="en-US" altLang="zh-CN" sz="2000" b="0" i="0" u="sng"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200279546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P_4_BD#b2f440d35?pid=c71932c1a&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29658"/>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b2f440d35?pid=c71932c1a&amp;color=0,0,0&amp;vtp=1&amp;bt=1&amp;bbb=1"/>
          <p:cNvSpPr/>
          <p:nvPr/>
        </p:nvSpPr>
        <p:spPr>
          <a:xfrm>
            <a:off x="722377" y="972000"/>
            <a:ext cx="10749630" cy="385953"/>
          </a:xfrm>
          <a:prstGeom prst="rect">
            <a:avLst/>
          </a:prstGeom>
          <a:noFill/>
          <a:ln/>
        </p:spPr>
        <p:txBody>
          <a:bodyPr wrap="none" lIns="0" tIns="0" rIns="0" bIns="0" rtlCol="0" anchor="t"/>
          <a:lstStyle/>
          <a:p>
            <a:pPr algn="l" latinLnBrk="1">
              <a:lnSpc>
                <a:spcPts val="34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b2f440d35?pid=c71932c1a&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06671"/>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1_1#0b61653f4?pid=c71932c1a&amp;color=0,0,0&amp;vtp=1&amp;bbb=1&amp;hb=1"/>
          <p:cNvSpPr/>
          <p:nvPr/>
        </p:nvSpPr>
        <p:spPr>
          <a:xfrm>
            <a:off x="722376" y="1414087"/>
            <a:ext cx="10753344" cy="48895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阅读下面的文字，完成1~5题。（18分）</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一般说来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因为重复会使文章啰唆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软弱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但有时为了特别强调某一点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也可以有意反</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复讲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把它深深烙在读者印象里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①</a:t>
            </a:r>
            <a:r>
              <a:rPr lang="en-US" altLang="zh-CN" sz="2000" b="0" i="0" u="sng" dirty="0">
                <a:solidFill>
                  <a:srgbClr val="000000"/>
                </a:solidFill>
                <a:latin typeface="微软雅黑" pitchFamily="34" charset="0"/>
                <a:ea typeface="楷体" pitchFamily="34" charset="-122"/>
                <a:cs typeface="微软雅黑" pitchFamily="34" charset="-120"/>
              </a:rPr>
              <a:t>还有时</a:t>
            </a:r>
            <a:r>
              <a:rPr lang="en-US" altLang="zh-CN" sz="2000" b="0" i="0" u="sng" dirty="0">
                <a:solidFill>
                  <a:srgbClr val="000000"/>
                </a:solidFill>
                <a:latin typeface="微软雅黑" pitchFamily="34" charset="0"/>
                <a:ea typeface="微软雅黑" pitchFamily="34" charset="-122"/>
                <a:cs typeface="微软雅黑" pitchFamily="34" charset="-120"/>
              </a:rPr>
              <a:t>，②</a:t>
            </a:r>
            <a:r>
              <a:rPr lang="en-US" altLang="zh-CN" sz="2000" b="0" i="0" u="sng" dirty="0">
                <a:solidFill>
                  <a:srgbClr val="000000"/>
                </a:solidFill>
                <a:latin typeface="微软雅黑" pitchFamily="34" charset="0"/>
                <a:ea typeface="楷体" pitchFamily="34" charset="-122"/>
                <a:cs typeface="微软雅黑" pitchFamily="34" charset="-120"/>
              </a:rPr>
              <a:t>为了在文章里营造沉郁的</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不舒畅的一种气氛</a:t>
            </a:r>
            <a:r>
              <a:rPr lang="en-US" altLang="zh-CN" sz="2000" b="0" i="0" u="sng">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u="sng">
                <a:solidFill>
                  <a:srgbClr val="000000"/>
                </a:solidFill>
                <a:latin typeface="微软雅黑" pitchFamily="34" charset="0"/>
                <a:ea typeface="微软雅黑" pitchFamily="34" charset="-122"/>
                <a:cs typeface="微软雅黑" pitchFamily="34" charset="-120"/>
              </a:rPr>
              <a:t>③</a:t>
            </a:r>
            <a:r>
              <a:rPr lang="en-US" altLang="zh-CN" sz="2000" b="0" i="0" u="sng" dirty="0">
                <a:solidFill>
                  <a:srgbClr val="000000"/>
                </a:solidFill>
                <a:latin typeface="微软雅黑" pitchFamily="34" charset="0"/>
                <a:ea typeface="楷体" pitchFamily="34" charset="-122"/>
                <a:cs typeface="微软雅黑" pitchFamily="34" charset="-120"/>
              </a:rPr>
              <a:t>故意用些重复笔墨使气氛憋闷</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鲁迅名句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在我的后园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可以看见墙外有两株树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一株是枣树</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还有一株也是枣树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就是第二种的典型例子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为了特别强调某一点而重复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往往需要和对偶或排比句法配合运用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一般对偶里是不用相同</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词语的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如果用了一部分相同词语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就成了重复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这种重复往往是为了使两层意思显著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且互相</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映衬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重复也常和排比一块儿使用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效用与对偶里使用重复的词语大体相同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应注意的是</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凡是重复的词语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往往从句法结构看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也可以不重复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换言之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重复好还是不重复好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主要看我</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们希望收到怎样的效果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例如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朗诵诗是群众的诗</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是集体的诗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朱自清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论朗诵诗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重</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复一下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修辞上就有特别的效果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使这些联合成分显得重要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音节上也显得顿挫有力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44_1#c538359c0?pid=fdbcbd4b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6.下列对文本相关内容的理解，不正确的一项是（3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c538359c0.bracket?pid=fdbcbd4bb&amp;color=0,0,0&amp;vpa=10&amp;vtp=1"/>
          <p:cNvSpPr/>
          <p:nvPr/>
        </p:nvSpPr>
        <p:spPr>
          <a:xfrm>
            <a:off x="7124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4_2#c538359c0.choices?pid=fdbcbd4bb&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A.文章开头两句诗是鲁迅伟大人格的写照，也是作者根据自己与鲁迅交往的认识与体会</a:t>
            </a:r>
            <a:r>
              <a:rPr lang="en-US" altLang="zh-CN" sz="2000" b="0" i="0">
                <a:solidFill>
                  <a:srgbClr val="000000"/>
                </a:solidFill>
                <a:latin typeface="微软雅黑" pitchFamily="34" charset="0"/>
                <a:ea typeface="微软雅黑" pitchFamily="34" charset="-122"/>
                <a:cs typeface="微软雅黑" pitchFamily="34" charset="-120"/>
              </a:rPr>
              <a:t>，对鲁迅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全面</a:t>
            </a:r>
            <a:r>
              <a:rPr lang="en-US" altLang="zh-CN" sz="2000" b="0" i="0" dirty="0">
                <a:solidFill>
                  <a:srgbClr val="000000"/>
                </a:solidFill>
                <a:latin typeface="微软雅黑" pitchFamily="34" charset="0"/>
                <a:ea typeface="微软雅黑" pitchFamily="34" charset="-122"/>
                <a:cs typeface="微软雅黑" pitchFamily="34" charset="-120"/>
              </a:rPr>
              <a:t>、概括的评价。</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.初次见面，鲁迅先生就说在替“我”挨骂，这是在意料之中；看到“我”</a:t>
            </a:r>
            <a:r>
              <a:rPr lang="en-US" altLang="zh-CN" sz="2000" b="0" i="0">
                <a:solidFill>
                  <a:srgbClr val="000000"/>
                </a:solidFill>
                <a:latin typeface="微软雅黑" pitchFamily="34" charset="0"/>
                <a:ea typeface="微软雅黑" pitchFamily="34" charset="-122"/>
                <a:cs typeface="微软雅黑" pitchFamily="34" charset="-120"/>
              </a:rPr>
              <a:t>的窘态又亲切对待，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是意料之外</a:t>
            </a:r>
            <a:r>
              <a:rPr lang="en-US" altLang="zh-CN" sz="2000" b="0" i="0" dirty="0">
                <a:solidFill>
                  <a:srgbClr val="000000"/>
                </a:solidFill>
                <a:latin typeface="微软雅黑" pitchFamily="34" charset="0"/>
                <a:ea typeface="微软雅黑" pitchFamily="34" charset="-122"/>
                <a:cs typeface="微软雅黑" pitchFamily="34" charset="-120"/>
              </a:rPr>
              <a:t>。先抑后扬，引人入胜。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.鲁迅对广大青年的教育，委婉含蓄，不用教训的方式，比如他用“小溪”和“虫豸</a:t>
            </a:r>
            <a:r>
              <a:rPr lang="en-US" altLang="zh-CN" sz="2000" b="0" i="0">
                <a:solidFill>
                  <a:srgbClr val="000000"/>
                </a:solidFill>
                <a:latin typeface="微软雅黑" pitchFamily="34" charset="0"/>
                <a:ea typeface="微软雅黑" pitchFamily="34" charset="-122"/>
                <a:cs typeface="微软雅黑" pitchFamily="34" charset="-120"/>
              </a:rPr>
              <a:t>”隐喻阅历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虽浅</a:t>
            </a:r>
            <a:r>
              <a:rPr lang="en-US" altLang="zh-CN" sz="2000" b="0" i="0" dirty="0">
                <a:solidFill>
                  <a:srgbClr val="000000"/>
                </a:solidFill>
                <a:latin typeface="微软雅黑" pitchFamily="34" charset="0"/>
                <a:ea typeface="微软雅黑" pitchFamily="34" charset="-122"/>
                <a:cs typeface="微软雅黑" pitchFamily="34" charset="-120"/>
              </a:rPr>
              <a:t>、但心性纯正的青年。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.“攀附阔佬”和“禁止男女同学同泳”两个故事，讽刺了国民政府依赖美国、</a:t>
            </a:r>
            <a:r>
              <a:rPr lang="en-US" altLang="zh-CN" sz="2000" b="0" i="0">
                <a:solidFill>
                  <a:srgbClr val="000000"/>
                </a:solidFill>
                <a:latin typeface="微软雅黑" pitchFamily="34" charset="0"/>
                <a:ea typeface="微软雅黑" pitchFamily="34" charset="-122"/>
                <a:cs typeface="微软雅黑" pitchFamily="34" charset="-120"/>
              </a:rPr>
              <a:t>自欺欺人的丑态，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是鲁迅幽默讽刺战斗风格的体现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S.46_1#c538359c0?vop=1&amp;pid=fdbcbd4bb&amp;color=0,0,0&amp;vtp=1&amp;bbb=1&amp;hb=1"/>
          <p:cNvSpPr/>
          <p:nvPr/>
        </p:nvSpPr>
        <p:spPr>
          <a:xfrm>
            <a:off x="722376" y="51489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本题考查分析文章内容的能力。C项，“用</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‘虫豸’隐喻阅历虽浅</a:t>
            </a:r>
            <a:r>
              <a:rPr lang="en-US" altLang="zh-CN" sz="2000" b="0" i="0">
                <a:solidFill>
                  <a:srgbClr val="000000"/>
                </a:solidFill>
                <a:latin typeface="微软雅黑" pitchFamily="34" charset="0"/>
                <a:ea typeface="微软雅黑" pitchFamily="34" charset="-122"/>
                <a:cs typeface="微软雅黑" pitchFamily="34" charset="-120"/>
              </a:rPr>
              <a:t>、但心性纯正的青</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”错误。文章倒数第五段中，鲁迅先生是用“虫豸”隐喻思想变坏的青年。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47_1#9ab3f237f?pid=fdbcbd4b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7.对文中画线句子的分析与鉴赏，不正确的一项是（3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9ab3f237f.bracket?pid=fdbcbd4bb&amp;color=0,0,0&amp;vpa=11&amp;vtp=1"/>
          <p:cNvSpPr/>
          <p:nvPr/>
        </p:nvSpPr>
        <p:spPr>
          <a:xfrm>
            <a:off x="7378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7_2#9ab3f237f.choices?pid=fdbcbd4bb&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A.句①的“笑”，既消除了作者担心挨骂的疑云，又写出了鲁迅对敌人的针对不在意。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.句②中借头发的样子，表现了鲁迅倔强的性格和不屈的斗争精神，运用了借代手法。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.句③中鲁迅“沉默”“眼睛望着远处”，表现了他对现实的忧虑和对青年的深切期望。</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.句④是抒情式议论，既赞美了鲁迅精神品质的巨大感染力，又暗合开头两句诗的含义。</a:t>
            </a:r>
            <a:endParaRPr lang="en-US" altLang="zh-CN" sz="2000" dirty="0"/>
          </a:p>
        </p:txBody>
      </p:sp>
      <p:sp>
        <p:nvSpPr>
          <p:cNvPr id="5" name="QC_5_AS.49_1#9ab3f237f?vop=1&amp;pid=fdbcbd4bb&amp;color=0,0,0&amp;vtp=1&amp;bbb=1&amp;hb=1"/>
          <p:cNvSpPr/>
          <p:nvPr/>
        </p:nvSpPr>
        <p:spPr>
          <a:xfrm>
            <a:off x="722376" y="33201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本题考查理解文中重要句子的含意和分析作品的表现手法的能力。B项，“借代手法</a:t>
            </a:r>
            <a:r>
              <a:rPr lang="en-US" altLang="zh-CN" sz="2000" b="0" i="0">
                <a:solidFill>
                  <a:srgbClr val="000000"/>
                </a:solidFill>
                <a:latin typeface="微软雅黑" pitchFamily="34" charset="0"/>
                <a:ea typeface="微软雅黑" pitchFamily="34" charset="-122"/>
                <a:cs typeface="微软雅黑" pitchFamily="34" charset="-120"/>
              </a:rPr>
              <a:t>”错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。“倔强”“告白”将头发人格化，运用的是拟人手法。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B_5_BD.174_1#9f7155faa?sp=1&amp;pid=fdbcbd4bb&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8.为什么说鲁迅先生说话会“使听的人心情舒畅，真个有‘如坐春风’的感觉”？（4分）</a:t>
            </a:r>
            <a:endParaRPr lang="en-US" altLang="zh-CN" sz="2000" dirty="0"/>
          </a:p>
        </p:txBody>
      </p:sp>
      <p:sp>
        <p:nvSpPr>
          <p:cNvPr id="3" name="QB_5_BD.174_2#9f7155faa?sp=1&amp;pid=fdbcbd4bb&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S.176_1#9f7155faa?vop=1&amp;pid=fdbcbd4bb&amp;color=0,0,0&amp;vtp=1&amp;bbb=1&amp;hb=1"/>
          <p:cNvSpPr/>
          <p:nvPr/>
        </p:nvSpPr>
        <p:spPr>
          <a:xfrm>
            <a:off x="722376" y="285306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本题考查体会重要语句的丰富含意的能力。由文章最后一段中“他的深刻思想</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说话时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态度</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”的提示可知，可以从鲁迅谈话内容和谈话方式两个方面分析。谈话内容方面</a:t>
            </a:r>
            <a:r>
              <a:rPr lang="en-US" altLang="zh-CN" sz="2000" b="0" i="0">
                <a:solidFill>
                  <a:srgbClr val="000000"/>
                </a:solidFill>
                <a:latin typeface="微软雅黑" pitchFamily="34" charset="0"/>
                <a:ea typeface="微软雅黑" pitchFamily="34" charset="-122"/>
                <a:cs typeface="微软雅黑" pitchFamily="34" charset="-120"/>
              </a:rPr>
              <a:t>，从鲁迅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在谈话中对青年的教育</a:t>
            </a:r>
            <a:r>
              <a:rPr lang="en-US" altLang="zh-CN" sz="2000" b="0" i="0" dirty="0">
                <a:solidFill>
                  <a:srgbClr val="000000"/>
                </a:solidFill>
                <a:latin typeface="微软雅黑" pitchFamily="34" charset="0"/>
                <a:ea typeface="微软雅黑" pitchFamily="34" charset="-122"/>
                <a:cs typeface="微软雅黑" pitchFamily="34" charset="-120"/>
              </a:rPr>
              <a:t>、鼓励可知，他的话富有思想性和启发性，能够“</a:t>
            </a:r>
            <a:r>
              <a:rPr lang="en-US" altLang="zh-CN" sz="2000" b="0" i="0">
                <a:solidFill>
                  <a:srgbClr val="000000"/>
                </a:solidFill>
                <a:latin typeface="微软雅黑" pitchFamily="34" charset="0"/>
                <a:ea typeface="微软雅黑" pitchFamily="34" charset="-122"/>
                <a:cs typeface="微软雅黑" pitchFamily="34" charset="-120"/>
              </a:rPr>
              <a:t>给我以勇气和力量”，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让作者</a:t>
            </a:r>
            <a:r>
              <a:rPr lang="en-US" altLang="zh-CN" sz="2000" b="0" i="0" dirty="0">
                <a:solidFill>
                  <a:srgbClr val="000000"/>
                </a:solidFill>
                <a:latin typeface="微软雅黑" pitchFamily="34" charset="0"/>
                <a:ea typeface="微软雅黑" pitchFamily="34" charset="-122"/>
                <a:cs typeface="微软雅黑" pitchFamily="34" charset="-120"/>
              </a:rPr>
              <a:t>“好几次都想大声呼喊：我爱生活！我爱一切正义和真理</a:t>
            </a:r>
            <a:r>
              <a:rPr lang="en-US" altLang="zh-CN" sz="2000" b="0" i="0">
                <a:solidFill>
                  <a:srgbClr val="000000"/>
                </a:solidFill>
                <a:latin typeface="微软雅黑" pitchFamily="34" charset="0"/>
                <a:ea typeface="微软雅黑" pitchFamily="34" charset="-122"/>
                <a:cs typeface="微软雅黑" pitchFamily="34" charset="-120"/>
              </a:rPr>
              <a:t>！”，他谈话的内容让人感到舒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服</a:t>
            </a:r>
            <a:r>
              <a:rPr lang="en-US" altLang="zh-CN" sz="2000" b="0" i="0" dirty="0">
                <a:solidFill>
                  <a:srgbClr val="000000"/>
                </a:solidFill>
                <a:latin typeface="微软雅黑" pitchFamily="34" charset="0"/>
                <a:ea typeface="微软雅黑" pitchFamily="34" charset="-122"/>
                <a:cs typeface="微软雅黑" pitchFamily="34" charset="-120"/>
              </a:rPr>
              <a:t>。谈话方式方面，和青年们谈话的时候，鲁迅留给作者的印象是“平易近人</a:t>
            </a:r>
            <a:r>
              <a:rPr lang="en-US" altLang="zh-CN" sz="2000" b="0" i="0">
                <a:solidFill>
                  <a:srgbClr val="000000"/>
                </a:solidFill>
                <a:latin typeface="微软雅黑" pitchFamily="34" charset="0"/>
                <a:ea typeface="微软雅黑" pitchFamily="34" charset="-122"/>
                <a:cs typeface="微软雅黑" pitchFamily="34" charset="-120"/>
              </a:rPr>
              <a:t>”“不爱使用教训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的口吻</a:t>
            </a:r>
            <a:r>
              <a:rPr lang="en-US" altLang="zh-CN" sz="2000" b="0" i="0" dirty="0">
                <a:solidFill>
                  <a:srgbClr val="000000"/>
                </a:solidFill>
                <a:latin typeface="微软雅黑" pitchFamily="34" charset="0"/>
                <a:ea typeface="微软雅黑" pitchFamily="34" charset="-122"/>
                <a:cs typeface="微软雅黑" pitchFamily="34" charset="-120"/>
              </a:rPr>
              <a:t>”“以自己的行动，以有趣的比喻和生动的故事，作出形象的暗示”等</a:t>
            </a:r>
            <a:r>
              <a:rPr lang="en-US" altLang="zh-CN" sz="2000" b="0" i="0">
                <a:solidFill>
                  <a:srgbClr val="000000"/>
                </a:solidFill>
                <a:latin typeface="微软雅黑" pitchFamily="34" charset="0"/>
                <a:ea typeface="微软雅黑" pitchFamily="34" charset="-122"/>
                <a:cs typeface="微软雅黑" pitchFamily="34" charset="-120"/>
              </a:rPr>
              <a:t>，鲁迅的表达方式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幽默</a:t>
            </a:r>
            <a:r>
              <a:rPr lang="en-US" altLang="zh-CN" sz="2000" b="0" i="0" dirty="0">
                <a:solidFill>
                  <a:srgbClr val="000000"/>
                </a:solidFill>
                <a:latin typeface="微软雅黑" pitchFamily="34" charset="0"/>
                <a:ea typeface="微软雅黑" pitchFamily="34" charset="-122"/>
                <a:cs typeface="微软雅黑" pitchFamily="34" charset="-120"/>
              </a:rPr>
              <a:t>，他的谈话“常常引起我好几天沉思，好几次会心的微笑”，他谈话的方式让人感到舒服。</a:t>
            </a:r>
            <a:endParaRPr lang="en-US" altLang="zh-CN" sz="2200" dirty="0"/>
          </a:p>
        </p:txBody>
      </p:sp>
      <p:sp>
        <p:nvSpPr>
          <p:cNvPr id="5" name="QB_5_AN.175_1#9f7155faa?sp=1&amp;pid=fdbcbd4bb&amp;color=0,0,0&amp;vtp=1&amp;bbb=1&amp;hb=1&amp;hla=1">
            <a:extLst>
              <a:ext uri="{FF2B5EF4-FFF2-40B4-BE49-F238E27FC236}">
                <a16:creationId xmlns:a16="http://schemas.microsoft.com/office/drawing/2014/main" id="{DEF1896F-821D-2933-F36A-DB0BCAFC4774}"/>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谈话内容方面：每次谈话虽嬉笑怒骂，却富有思想性和启发性</a:t>
            </a:r>
            <a:r>
              <a:rPr lang="en-US" altLang="zh-CN" sz="2000" b="1" i="0">
                <a:solidFill>
                  <a:srgbClr val="00B050"/>
                </a:solidFill>
                <a:latin typeface="微软雅黑" pitchFamily="34" charset="0"/>
                <a:ea typeface="微软雅黑" pitchFamily="34" charset="-122"/>
                <a:cs typeface="微软雅黑" pitchFamily="34" charset="-120"/>
              </a:rPr>
              <a:t>，能使在苦难日子里的作者从中</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得到勇气和力量</a:t>
            </a:r>
            <a:r>
              <a:rPr lang="en-US" altLang="zh-CN" sz="2000" b="1" i="0" dirty="0">
                <a:solidFill>
                  <a:srgbClr val="00B050"/>
                </a:solidFill>
                <a:latin typeface="微软雅黑" pitchFamily="34" charset="0"/>
                <a:ea typeface="微软雅黑" pitchFamily="34" charset="-122"/>
                <a:cs typeface="微软雅黑" pitchFamily="34" charset="-120"/>
              </a:rPr>
              <a:t>，增强了热爱正义和真理的情感。②谈话方式方面：每次谈话或打比方、</a:t>
            </a:r>
            <a:r>
              <a:rPr lang="en-US" altLang="zh-CN" sz="2000" b="1" i="0">
                <a:solidFill>
                  <a:srgbClr val="00B050"/>
                </a:solidFill>
                <a:latin typeface="微软雅黑" pitchFamily="34" charset="0"/>
                <a:ea typeface="微软雅黑" pitchFamily="34" charset="-122"/>
                <a:cs typeface="微软雅黑" pitchFamily="34" charset="-120"/>
              </a:rPr>
              <a:t>讲笑话，</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或讲故事</a:t>
            </a:r>
            <a:r>
              <a:rPr lang="en-US" altLang="zh-CN" sz="2000" b="1" i="0" dirty="0">
                <a:solidFill>
                  <a:srgbClr val="00B050"/>
                </a:solidFill>
                <a:latin typeface="微软雅黑" pitchFamily="34" charset="0"/>
                <a:ea typeface="微软雅黑" pitchFamily="34" charset="-122"/>
                <a:cs typeface="微软雅黑" pitchFamily="34" charset="-120"/>
              </a:rPr>
              <a:t>、发议论，这件件琐事，都展现了鲁迅先生崇高的品格。（每点2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B_5_BD.174_1#415aafd1c?sp=1&amp;pid=fdbcbd4bb&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9.本文和《为了忘却的记念》都写了鲁迅先生与青年的交往，但在取材角度</a:t>
            </a:r>
            <a:r>
              <a:rPr lang="en-US" altLang="zh-CN" sz="2000" b="0" i="0">
                <a:solidFill>
                  <a:srgbClr val="000000"/>
                </a:solidFill>
                <a:latin typeface="微软雅黑" pitchFamily="34" charset="0"/>
                <a:ea typeface="微软雅黑" pitchFamily="34" charset="-122"/>
                <a:cs typeface="微软雅黑" pitchFamily="34" charset="-120"/>
              </a:rPr>
              <a:t>、思想主旨和抒情方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式三个方面有所不同</a:t>
            </a:r>
            <a:r>
              <a:rPr lang="en-US" altLang="zh-CN" sz="2000" b="0" i="0" dirty="0">
                <a:solidFill>
                  <a:srgbClr val="000000"/>
                </a:solidFill>
                <a:latin typeface="微软雅黑" pitchFamily="34" charset="0"/>
                <a:ea typeface="微软雅黑" pitchFamily="34" charset="-122"/>
                <a:cs typeface="微软雅黑" pitchFamily="34" charset="-120"/>
              </a:rPr>
              <a:t>，请简要分析。（6分）</a:t>
            </a:r>
            <a:endParaRPr lang="en-US" altLang="zh-CN" sz="2000" dirty="0"/>
          </a:p>
        </p:txBody>
      </p:sp>
      <p:sp>
        <p:nvSpPr>
          <p:cNvPr id="3" name="QB_5_BD.174_2#415aafd1c?sp=1&amp;pid=fdbcbd4bb&amp;color=0,0,0&amp;vtp=1&amp;bbb=1&amp;hb=1&amp;hltap=1"/>
          <p:cNvSpPr/>
          <p:nvPr/>
        </p:nvSpPr>
        <p:spPr>
          <a:xfrm>
            <a:off x="722376" y="1882844"/>
            <a:ext cx="10753344" cy="26622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175_1#415aafd1c?sp=1&amp;pid=fdbcbd4bb&amp;color=0,0,0&amp;vtp=1&amp;bbb=1&amp;hb=1&amp;hla=1">
            <a:extLst>
              <a:ext uri="{FF2B5EF4-FFF2-40B4-BE49-F238E27FC236}">
                <a16:creationId xmlns:a16="http://schemas.microsoft.com/office/drawing/2014/main" id="{163F7092-A51B-D3DF-ABD4-59506E5DB452}"/>
              </a:ext>
            </a:extLst>
          </p:cNvPr>
          <p:cNvSpPr/>
          <p:nvPr/>
        </p:nvSpPr>
        <p:spPr>
          <a:xfrm>
            <a:off x="722376" y="1857444"/>
            <a:ext cx="10753344" cy="2621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取材角度：本文主要写了鲁迅先生与进步青年“我”的几次谈话；《</a:t>
            </a:r>
            <a:r>
              <a:rPr lang="en-US" altLang="zh-CN" sz="2000" b="1" i="0">
                <a:solidFill>
                  <a:srgbClr val="00B050"/>
                </a:solidFill>
                <a:latin typeface="微软雅黑" pitchFamily="34" charset="0"/>
                <a:ea typeface="微软雅黑" pitchFamily="34" charset="-122"/>
                <a:cs typeface="微软雅黑" pitchFamily="34" charset="-120"/>
              </a:rPr>
              <a:t>为了忘却的记念》</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后文简称《为》）主要写鲁迅先生与“左联”五烈士中的柔石、白莽的交往事件。②</a:t>
            </a:r>
            <a:r>
              <a:rPr lang="en-US" altLang="zh-CN" sz="2000" b="1" i="0">
                <a:solidFill>
                  <a:srgbClr val="00B050"/>
                </a:solidFill>
                <a:latin typeface="微软雅黑" pitchFamily="34" charset="0"/>
                <a:ea typeface="微软雅黑" pitchFamily="34" charset="-122"/>
                <a:cs typeface="微软雅黑" pitchFamily="34" charset="-120"/>
              </a:rPr>
              <a:t>思想主旨：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本文通过写鲁迅引导和教育青年</a:t>
            </a:r>
            <a:r>
              <a:rPr lang="en-US" altLang="zh-CN" sz="2000" b="1" i="0" dirty="0">
                <a:solidFill>
                  <a:srgbClr val="00B050"/>
                </a:solidFill>
                <a:latin typeface="微软雅黑" pitchFamily="34" charset="0"/>
                <a:ea typeface="微软雅黑" pitchFamily="34" charset="-122"/>
                <a:cs typeface="微软雅黑" pitchFamily="34" charset="-120"/>
              </a:rPr>
              <a:t>，体现了他高尚的品格，抒发了对他的敬仰与怀念；《为</a:t>
            </a:r>
            <a:r>
              <a:rPr lang="en-US" altLang="zh-CN" sz="2000" b="1" i="0">
                <a:solidFill>
                  <a:srgbClr val="00B050"/>
                </a:solidFill>
                <a:latin typeface="微软雅黑" pitchFamily="34" charset="0"/>
                <a:ea typeface="微软雅黑" pitchFamily="34" charset="-122"/>
                <a:cs typeface="微软雅黑" pitchFamily="34" charset="-120"/>
              </a:rPr>
              <a:t>》通过</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写鲁迅关爱和帮助青年</a:t>
            </a:r>
            <a:r>
              <a:rPr lang="en-US" altLang="zh-CN" sz="2000" b="1" i="0" dirty="0">
                <a:solidFill>
                  <a:srgbClr val="00B050"/>
                </a:solidFill>
                <a:latin typeface="微软雅黑" pitchFamily="34" charset="0"/>
                <a:ea typeface="微软雅黑" pitchFamily="34" charset="-122"/>
                <a:cs typeface="微软雅黑" pitchFamily="34" charset="-120"/>
              </a:rPr>
              <a:t>，表达了对革命烈士的赞美、哀悼，揭露了国民党反动派的罪行。</a:t>
            </a:r>
            <a:r>
              <a:rPr lang="en-US" altLang="zh-CN" sz="2000" b="1" i="0">
                <a:solidFill>
                  <a:srgbClr val="00B050"/>
                </a:solidFill>
                <a:latin typeface="微软雅黑" pitchFamily="34" charset="0"/>
                <a:ea typeface="微软雅黑" pitchFamily="34" charset="-122"/>
                <a:cs typeface="微软雅黑" pitchFamily="34" charset="-120"/>
              </a:rPr>
              <a:t>③抒情</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方式</a:t>
            </a:r>
            <a:r>
              <a:rPr lang="en-US" altLang="zh-CN" sz="2000" b="1" i="0" dirty="0">
                <a:solidFill>
                  <a:srgbClr val="00B050"/>
                </a:solidFill>
                <a:latin typeface="微软雅黑" pitchFamily="34" charset="0"/>
                <a:ea typeface="微软雅黑" pitchFamily="34" charset="-122"/>
                <a:cs typeface="微软雅黑" pitchFamily="34" charset="-120"/>
              </a:rPr>
              <a:t>：本文以直抒胸臆为主，抒情直露显豁；《为》在抒情上使用了不少曲折隐晦的笔法</a:t>
            </a:r>
            <a:r>
              <a:rPr lang="en-US" altLang="zh-CN" sz="2000" b="1" i="0">
                <a:solidFill>
                  <a:srgbClr val="00B050"/>
                </a:solidFill>
                <a:latin typeface="微软雅黑" pitchFamily="34" charset="0"/>
                <a:ea typeface="微软雅黑" pitchFamily="34" charset="-122"/>
                <a:cs typeface="微软雅黑" pitchFamily="34" charset="-120"/>
              </a:rPr>
              <a:t>，显得</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委婉含蓄</a:t>
            </a:r>
            <a:r>
              <a:rPr lang="en-US" altLang="zh-CN" sz="2000" b="1" i="0" dirty="0">
                <a:solidFill>
                  <a:srgbClr val="00B050"/>
                </a:solidFill>
                <a:latin typeface="微软雅黑" pitchFamily="34" charset="0"/>
                <a:ea typeface="微软雅黑" pitchFamily="34" charset="-122"/>
                <a:cs typeface="微软雅黑" pitchFamily="34" charset="-120"/>
              </a:rPr>
              <a:t>。（每点2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B_5_AS.53_1#415aafd1c?vop=1&amp;pid=fdbcbd4bb&amp;color=0,0,0&amp;vtp=1&amp;bt=1&amp;bbb=1&amp;hb=1"/>
          <p:cNvSpPr/>
          <p:nvPr/>
        </p:nvSpPr>
        <p:spPr>
          <a:xfrm>
            <a:off x="722376" y="972000"/>
            <a:ext cx="10753344" cy="5041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本题考查分析作品的体裁特征和表现手法，概括作品主题的能力。解答本题</a:t>
            </a:r>
            <a:r>
              <a:rPr lang="en-US" altLang="zh-CN" sz="2000" b="0" i="0">
                <a:solidFill>
                  <a:srgbClr val="000000"/>
                </a:solidFill>
                <a:latin typeface="微软雅黑" pitchFamily="34" charset="0"/>
                <a:ea typeface="微软雅黑" pitchFamily="34" charset="-122"/>
                <a:cs typeface="微软雅黑" pitchFamily="34" charset="-120"/>
              </a:rPr>
              <a:t>，首先要概括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出本文和</a:t>
            </a:r>
            <a:r>
              <a:rPr lang="en-US" altLang="zh-CN" sz="2000" b="0" i="0" dirty="0">
                <a:solidFill>
                  <a:srgbClr val="000000"/>
                </a:solidFill>
                <a:latin typeface="微软雅黑" pitchFamily="34" charset="0"/>
                <a:ea typeface="微软雅黑" pitchFamily="34" charset="-122"/>
                <a:cs typeface="微软雅黑" pitchFamily="34" charset="-120"/>
              </a:rPr>
              <a:t>《为》中鲁迅与青年交往的相关情节，然后从取材角度</a:t>
            </a:r>
            <a:r>
              <a:rPr lang="en-US" altLang="zh-CN" sz="2000" b="0" i="0">
                <a:solidFill>
                  <a:srgbClr val="000000"/>
                </a:solidFill>
                <a:latin typeface="微软雅黑" pitchFamily="34" charset="0"/>
                <a:ea typeface="微软雅黑" pitchFamily="34" charset="-122"/>
                <a:cs typeface="微软雅黑" pitchFamily="34" charset="-120"/>
              </a:rPr>
              <a:t>、思想主旨和抒情方式三个方面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进行对比</a:t>
            </a:r>
            <a:r>
              <a:rPr lang="en-US" altLang="zh-CN" sz="2000" b="0" i="0" dirty="0">
                <a:solidFill>
                  <a:srgbClr val="000000"/>
                </a:solidFill>
                <a:latin typeface="微软雅黑" pitchFamily="34" charset="0"/>
                <a:ea typeface="微软雅黑" pitchFamily="34" charset="-122"/>
                <a:cs typeface="微软雅黑" pitchFamily="34" charset="-120"/>
              </a:rPr>
              <a:t>。从取材角度看，本文主要通过写鲁迅先生与进步青年“我”的几次交往</a:t>
            </a:r>
            <a:r>
              <a:rPr lang="en-US" altLang="zh-CN" sz="2000" b="0" i="0">
                <a:solidFill>
                  <a:srgbClr val="000000"/>
                </a:solidFill>
                <a:latin typeface="微软雅黑" pitchFamily="34" charset="0"/>
                <a:ea typeface="微软雅黑" pitchFamily="34" charset="-122"/>
                <a:cs typeface="微软雅黑" pitchFamily="34" charset="-120"/>
              </a:rPr>
              <a:t>，从侧面表现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出鲁迅</a:t>
            </a:r>
            <a:r>
              <a:rPr lang="en-US" altLang="zh-CN" sz="2000" b="0" i="0" dirty="0">
                <a:solidFill>
                  <a:srgbClr val="000000"/>
                </a:solidFill>
                <a:latin typeface="微软雅黑" pitchFamily="34" charset="0"/>
                <a:ea typeface="微软雅黑" pitchFamily="34" charset="-122"/>
                <a:cs typeface="微软雅黑" pitchFamily="34" charset="-120"/>
              </a:rPr>
              <a:t>“横眉冷对千夫指，俯首甘为孺子牛”的伟大人格和“我”</a:t>
            </a:r>
            <a:r>
              <a:rPr lang="en-US" altLang="zh-CN" sz="2000" b="0" i="0">
                <a:solidFill>
                  <a:srgbClr val="000000"/>
                </a:solidFill>
                <a:latin typeface="微软雅黑" pitchFamily="34" charset="0"/>
                <a:ea typeface="微软雅黑" pitchFamily="34" charset="-122"/>
                <a:cs typeface="微软雅黑" pitchFamily="34" charset="-120"/>
              </a:rPr>
              <a:t>对鲁迅先生的无限敬仰与怀念；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为》是鲁迅为纪念被国民党反动派杀害的白莽、柔石等五位左翼青年作家而写</a:t>
            </a:r>
            <a:r>
              <a:rPr lang="en-US" altLang="zh-CN" sz="2000" b="0" i="0">
                <a:solidFill>
                  <a:srgbClr val="000000"/>
                </a:solidFill>
                <a:latin typeface="微软雅黑" pitchFamily="34" charset="0"/>
                <a:ea typeface="微软雅黑" pitchFamily="34" charset="-122"/>
                <a:cs typeface="微软雅黑" pitchFamily="34" charset="-120"/>
              </a:rPr>
              <a:t>，着重回忆了与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白莽</a:t>
            </a:r>
            <a:r>
              <a:rPr lang="en-US" altLang="zh-CN" sz="2000" b="0" i="0" dirty="0">
                <a:solidFill>
                  <a:srgbClr val="000000"/>
                </a:solidFill>
                <a:latin typeface="微软雅黑" pitchFamily="34" charset="0"/>
                <a:ea typeface="微软雅黑" pitchFamily="34" charset="-122"/>
                <a:cs typeface="微软雅黑" pitchFamily="34" charset="-120"/>
              </a:rPr>
              <a:t>、柔石的交往，感叹白莽、柔石等人的牺牲使“中国失掉了很好的青年”。</a:t>
            </a:r>
            <a:r>
              <a:rPr lang="en-US" altLang="zh-CN" sz="2000" b="0" i="0">
                <a:solidFill>
                  <a:srgbClr val="000000"/>
                </a:solidFill>
                <a:latin typeface="微软雅黑" pitchFamily="34" charset="0"/>
                <a:ea typeface="微软雅黑" pitchFamily="34" charset="-122"/>
                <a:cs typeface="微软雅黑" pitchFamily="34" charset="-120"/>
              </a:rPr>
              <a:t>从思想主旨看，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本文中</a:t>
            </a:r>
            <a:r>
              <a:rPr lang="en-US" altLang="zh-CN" sz="2000" b="0" i="0" dirty="0">
                <a:solidFill>
                  <a:srgbClr val="000000"/>
                </a:solidFill>
                <a:latin typeface="微软雅黑" pitchFamily="34" charset="0"/>
                <a:ea typeface="微软雅黑" pitchFamily="34" charset="-122"/>
                <a:cs typeface="微软雅黑" pitchFamily="34" charset="-120"/>
              </a:rPr>
              <a:t>，从鲁迅对青年的态度，如“有些青年不懂得当时政治的腐败</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鲁迅先生叹息</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有些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青年一遇上夸夸其谈的学者</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鲁迅先生便又鼓励他们”“鲁迅先生对待敌人</a:t>
            </a:r>
            <a:r>
              <a:rPr lang="en-US" altLang="zh-CN" sz="2000" b="0" i="0">
                <a:solidFill>
                  <a:srgbClr val="000000"/>
                </a:solidFill>
                <a:latin typeface="微软雅黑" pitchFamily="34" charset="0"/>
                <a:ea typeface="微软雅黑" pitchFamily="34" charset="-122"/>
                <a:cs typeface="微软雅黑" pitchFamily="34" charset="-120"/>
              </a:rPr>
              <a:t>，对待变坏了的青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，是决不宽恕，也决不妥协的”等内容可知，本文通过写鲁迅引导和教育青年</a:t>
            </a:r>
            <a:r>
              <a:rPr lang="en-US" altLang="zh-CN" sz="2000" b="0" i="0">
                <a:solidFill>
                  <a:srgbClr val="000000"/>
                </a:solidFill>
                <a:latin typeface="微软雅黑" pitchFamily="34" charset="0"/>
                <a:ea typeface="微软雅黑" pitchFamily="34" charset="-122"/>
                <a:cs typeface="微软雅黑" pitchFamily="34" charset="-120"/>
              </a:rPr>
              <a:t>，体现了他高尚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的品格</a:t>
            </a:r>
            <a:r>
              <a:rPr lang="en-US" altLang="zh-CN" sz="2000" b="0" i="0" dirty="0">
                <a:solidFill>
                  <a:srgbClr val="000000"/>
                </a:solidFill>
                <a:latin typeface="微软雅黑" pitchFamily="34" charset="0"/>
                <a:ea typeface="微软雅黑" pitchFamily="34" charset="-122"/>
                <a:cs typeface="微软雅黑" pitchFamily="34" charset="-120"/>
              </a:rPr>
              <a:t>。《为》中，鲁迅对白莽</a:t>
            </a:r>
            <a:r>
              <a:rPr lang="en-US" altLang="zh-CN" sz="2000" b="0" i="0">
                <a:solidFill>
                  <a:srgbClr val="000000"/>
                </a:solidFill>
                <a:latin typeface="微软雅黑" pitchFamily="34" charset="0"/>
                <a:ea typeface="微软雅黑" pitchFamily="34" charset="-122"/>
                <a:cs typeface="微软雅黑" pitchFamily="34" charset="-120"/>
              </a:rPr>
              <a:t>、柔石等青年的关爱和帮助主要体现在青年由于革命被反动派逮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捕乃至杀害的过程中</a:t>
            </a:r>
            <a:r>
              <a:rPr lang="en-US" altLang="zh-CN" sz="2000" b="0" i="0" dirty="0">
                <a:solidFill>
                  <a:srgbClr val="000000"/>
                </a:solidFill>
                <a:latin typeface="微软雅黑" pitchFamily="34" charset="0"/>
                <a:ea typeface="微软雅黑" pitchFamily="34" charset="-122"/>
                <a:cs typeface="微软雅黑" pitchFamily="34" charset="-120"/>
              </a:rPr>
              <a:t>，如他见到由于“刚由被捕而释出”在大热天还穿着厚棉袍的白莽时</a:t>
            </a:r>
            <a:r>
              <a:rPr lang="en-US" altLang="zh-CN" sz="2000" b="0" i="0">
                <a:solidFill>
                  <a:srgbClr val="000000"/>
                </a:solidFill>
                <a:latin typeface="微软雅黑" pitchFamily="34" charset="0"/>
                <a:ea typeface="微软雅黑" pitchFamily="34" charset="-122"/>
                <a:cs typeface="微软雅黑" pitchFamily="34" charset="-120"/>
              </a:rPr>
              <a:t>“就赶</a:t>
            </a:r>
          </a:p>
          <a:p>
            <a:pPr latinLnBrk="1">
              <a:lnSpc>
                <a:spcPct val="150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53_1#415aafd1c?vop=1&amp;pid=fdbcbd4bb&amp;color=0,0,0&amp;vtp=1&amp;bt=1&amp;bbb=1&amp;hb=1">
            <a:extLst>
              <a:ext uri="{FF2B5EF4-FFF2-40B4-BE49-F238E27FC236}">
                <a16:creationId xmlns:a16="http://schemas.microsoft.com/office/drawing/2014/main" id="{8711DC74-9F8A-7F6B-4B96-E45983E0B856}"/>
              </a:ext>
            </a:extLst>
          </p:cNvPr>
          <p:cNvSpPr/>
          <p:nvPr/>
        </p:nvSpPr>
        <p:spPr>
          <a:xfrm>
            <a:off x="722376" y="972000"/>
            <a:ext cx="10753344" cy="22278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紧付给稿费</a:t>
            </a:r>
            <a:r>
              <a:rPr lang="en-US" altLang="zh-CN" sz="2000" b="0" i="0" dirty="0">
                <a:solidFill>
                  <a:srgbClr val="000000"/>
                </a:solidFill>
                <a:latin typeface="微软雅黑" pitchFamily="34" charset="0"/>
                <a:ea typeface="微软雅黑" pitchFamily="34" charset="-122"/>
                <a:cs typeface="微软雅黑" pitchFamily="34" charset="-120"/>
              </a:rPr>
              <a:t>，使他可以买一件夹衫”，在柔石被捕后为他担心等，</a:t>
            </a:r>
            <a:r>
              <a:rPr lang="en-US" altLang="zh-CN" sz="2000" b="0" i="0">
                <a:solidFill>
                  <a:srgbClr val="000000"/>
                </a:solidFill>
                <a:latin typeface="微软雅黑" pitchFamily="34" charset="0"/>
                <a:ea typeface="微软雅黑" pitchFamily="34" charset="-122"/>
                <a:cs typeface="微软雅黑" pitchFamily="34" charset="-120"/>
              </a:rPr>
              <a:t>表达了对青年革命烈士的赞美、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哀悼和对反动势力的痛恨</a:t>
            </a:r>
            <a:r>
              <a:rPr lang="en-US" altLang="zh-CN" sz="2000" b="0" i="0" dirty="0">
                <a:solidFill>
                  <a:srgbClr val="000000"/>
                </a:solidFill>
                <a:latin typeface="微软雅黑" pitchFamily="34" charset="0"/>
                <a:ea typeface="微软雅黑" pitchFamily="34" charset="-122"/>
                <a:cs typeface="微软雅黑" pitchFamily="34" charset="-120"/>
              </a:rPr>
              <a:t>。从抒情方式看，本文以直抒胸臆为主，如</a:t>
            </a:r>
            <a:r>
              <a:rPr lang="en-US" altLang="zh-CN" sz="2000" b="0" i="0">
                <a:solidFill>
                  <a:srgbClr val="000000"/>
                </a:solidFill>
                <a:latin typeface="微软雅黑" pitchFamily="34" charset="0"/>
                <a:ea typeface="微软雅黑" pitchFamily="34" charset="-122"/>
                <a:cs typeface="微软雅黑" pitchFamily="34" charset="-120"/>
              </a:rPr>
              <a:t>“这些谈话常常引起我好几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天沉思</a:t>
            </a:r>
            <a:r>
              <a:rPr lang="en-US" altLang="zh-CN" sz="2000" b="0" i="0" dirty="0">
                <a:solidFill>
                  <a:srgbClr val="000000"/>
                </a:solidFill>
                <a:latin typeface="微软雅黑" pitchFamily="34" charset="0"/>
                <a:ea typeface="微软雅黑" pitchFamily="34" charset="-122"/>
                <a:cs typeface="微软雅黑" pitchFamily="34" charset="-120"/>
              </a:rPr>
              <a:t>，好几次会心的微笑”“使听的人心情舒畅，真个有‘如坐春风’的感觉”等。写作《</a:t>
            </a:r>
            <a:r>
              <a:rPr lang="en-US" altLang="zh-CN" sz="2000" b="0" i="0">
                <a:solidFill>
                  <a:srgbClr val="000000"/>
                </a:solidFill>
                <a:latin typeface="微软雅黑" pitchFamily="34" charset="0"/>
                <a:ea typeface="微软雅黑" pitchFamily="34" charset="-122"/>
                <a:cs typeface="微软雅黑" pitchFamily="34" charset="-120"/>
              </a:rPr>
              <a:t>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，作者正身处白色恐怖之中，面临“未敢翻身已碰头”的险境，为了让文章得以发表</a:t>
            </a:r>
            <a:r>
              <a:rPr lang="en-US" altLang="zh-CN" sz="2000" b="0" i="0">
                <a:solidFill>
                  <a:srgbClr val="000000"/>
                </a:solidFill>
                <a:latin typeface="微软雅黑" pitchFamily="34" charset="0"/>
                <a:ea typeface="微软雅黑" pitchFamily="34" charset="-122"/>
                <a:cs typeface="微软雅黑" pitchFamily="34" charset="-120"/>
              </a:rPr>
              <a:t>，不得不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采用委婉曲折的笔法</a:t>
            </a:r>
            <a:r>
              <a:rPr lang="en-US" altLang="zh-CN" sz="2000" b="0" i="0" dirty="0">
                <a:solidFill>
                  <a:srgbClr val="000000"/>
                </a:solidFill>
                <a:latin typeface="微软雅黑" pitchFamily="34" charset="0"/>
                <a:ea typeface="微软雅黑" pitchFamily="34" charset="-122"/>
                <a:cs typeface="微软雅黑" pitchFamily="34" charset="-120"/>
              </a:rPr>
              <a:t>，来表达复杂深刻的思想感情。</a:t>
            </a:r>
            <a:endParaRPr lang="en-US" altLang="zh-CN" sz="2200" dirty="0"/>
          </a:p>
        </p:txBody>
      </p:sp>
    </p:spTree>
    <p:extLst>
      <p:ext uri="{BB962C8B-B14F-4D97-AF65-F5344CB8AC3E}">
        <p14:creationId xmlns:p14="http://schemas.microsoft.com/office/powerpoint/2010/main" val="1001417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C_2_BD#9cd12efda.fixed?pid=7f0690570&amp;color=100,146,38&amp;vtp=1"/>
          <p:cNvSpPr/>
          <p:nvPr/>
        </p:nvSpPr>
        <p:spPr>
          <a:xfrm>
            <a:off x="6181344" y="950976"/>
            <a:ext cx="1234440"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7</a:t>
            </a:r>
            <a:endParaRPr lang="en-US" altLang="zh-CN" sz="7200" dirty="0"/>
          </a:p>
        </p:txBody>
      </p:sp>
      <p:sp>
        <p:nvSpPr>
          <p:cNvPr id="3" name="C_2_BD#9cd12efda.fixed?pid=7f0690570&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7</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包身工</a:t>
            </a:r>
            <a:endParaRPr lang="en-US" altLang="zh-CN" sz="44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pic>
        <p:nvPicPr>
          <p:cNvPr id="2" name="P_4_BD#5c193473a?pid=1270ecd28&amp;color=0,0,0&amp;tib=255,255,255&amp;iip=1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5c193473a?pid=1270ecd28&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5c193473a?pid=1270ecd28&amp;color=0,0,0&amp;tib=255,255,255&amp;iip=1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54_1#5ab9ac004?pid=1270ecd28&amp;color=0,0,0&amp;vtp=1&amp;bbb=1&amp;hb=1"/>
          <p:cNvSpPr/>
          <p:nvPr/>
        </p:nvSpPr>
        <p:spPr>
          <a:xfrm>
            <a:off x="722376" y="1436693"/>
            <a:ext cx="10753344" cy="4610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[陕西西安2025期末]</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阅读下面的文字，完成1~5题。（18分）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中华人民共和国的建立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使中国社会面貌整体发生了</a:t>
            </a:r>
            <a:r>
              <a:rPr lang="en-US" altLang="zh-CN" sz="2000" b="0" i="0" u="sng"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的变化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报告文学</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作为文学战线的</a:t>
            </a:r>
          </a:p>
          <a:p>
            <a:pPr latinLnBrk="1">
              <a:lnSpc>
                <a:spcPts val="3600"/>
              </a:lnSpc>
            </a:pP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轻骑兵</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最敏睿</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最及时地抓住并反映了时代的巨变</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此期的作品</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普遍注重表现时代主旋</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律和时代精神</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呈现出与现代报告文学不尽相同的主题内容和审美特征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从而形成了一种</a:t>
            </a:r>
            <a:r>
              <a:rPr lang="en-US" altLang="zh-CN" sz="2000" b="0" i="0" u="sng">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楷体" pitchFamily="34" charset="-122"/>
                <a:cs typeface="微软雅黑" pitchFamily="34" charset="-120"/>
              </a:rPr>
              <a:t>的发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展局面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1956</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毛泽东同志提出了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百花齐放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百家争鸣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的方针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与此同时</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苏联一大批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干预生活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的特写作品涌入中国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也为中国作家提供了借鉴和参考的对象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1978</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中国共产党成功召开了十一届三中全会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使中国开始走上了一条建设有中国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特色的社会主义的繁荣富强之路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这推动着报告文学的崛起和持续繁荣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从而造就了新时期文学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创作中一道</a:t>
            </a:r>
            <a:r>
              <a:rPr lang="en-US" altLang="zh-CN" sz="2000" b="0" i="0" u="sng" dirty="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楷体" pitchFamily="34" charset="-122"/>
                <a:cs typeface="微软雅黑" pitchFamily="34" charset="-120"/>
              </a:rPr>
              <a:t>的美丽风景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54_1#5ab9ac004?pid=1270ecd28&amp;color=0,0,0&amp;vtp=1&amp;bbb=1&amp;hb=1">
            <a:extLst>
              <a:ext uri="{FF2B5EF4-FFF2-40B4-BE49-F238E27FC236}">
                <a16:creationId xmlns:a16="http://schemas.microsoft.com/office/drawing/2014/main" id="{D016A0F2-20B1-2C62-8C86-CEBEA50CFDF6}"/>
              </a:ext>
            </a:extLst>
          </p:cNvPr>
          <p:cNvSpPr/>
          <p:nvPr/>
        </p:nvSpPr>
        <p:spPr>
          <a:xfrm>
            <a:off x="722376" y="972000"/>
            <a:ext cx="10753344" cy="4065778"/>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张光年同志在全国第二届优秀报告文学获奖作者座谈会上这样说过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这一代的报告文学家</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是立了功的</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SimSun" panose="02010600030101010101" pitchFamily="2" charset="-122"/>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今后的文学史</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应该开辟报告文学专章</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这不是哪个人的恩赐</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这是你们用自己</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的笔换来的荣誊</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这是新的历史条件下的新创造</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用这一段话来评述中华人民共和国成立以来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的报告文学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同样恰当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阅读这些作品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读者无疑能够比较完整地了解到共和国发展历程的每个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步伐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每个脚印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能够比较清晰地了解新时代的每一次风云变化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在这些层面上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中华人民共和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国成立以来报告文学具有显著的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的价值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有人把这一价值归结为报告文学的史志性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诚然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报告文学不是严格意义上的历史文献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但它的文学性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艺术性特质为其史实性价值披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上了艺术的光辉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中华人民共和国成立以来报告文学呈现出某种史诗性价值或史诗性特征的原因</a:t>
            </a:r>
          </a:p>
          <a:p>
            <a:pPr latinLnBrk="1">
              <a:lnSpc>
                <a:spcPts val="3500"/>
              </a:lnSpc>
            </a:pPr>
            <a:r>
              <a:rPr lang="en-US" altLang="zh-CN" sz="2000" b="0" i="0" u="wavy">
                <a:solidFill>
                  <a:srgbClr val="000000"/>
                </a:solidFill>
                <a:latin typeface="微软雅黑" pitchFamily="34" charset="0"/>
                <a:ea typeface="楷体" pitchFamily="34" charset="-122"/>
                <a:cs typeface="微软雅黑" pitchFamily="34" charset="-120"/>
              </a:rPr>
              <a:t>在于报告文学以形象化的方式来表现现实</a:t>
            </a:r>
            <a:r>
              <a:rPr lang="en-US" altLang="zh-CN" sz="2000" b="0" i="0" u="wavy">
                <a:solidFill>
                  <a:srgbClr val="000000"/>
                </a:solidFill>
                <a:latin typeface="微软雅黑" pitchFamily="34" charset="0"/>
                <a:ea typeface="微软雅黑" pitchFamily="34" charset="-122"/>
                <a:cs typeface="微软雅黑" pitchFamily="34" charset="-120"/>
              </a:rPr>
              <a:t>。</a:t>
            </a:r>
            <a:endParaRPr lang="en-US" altLang="zh-CN" sz="2000" u="wavy" dirty="0"/>
          </a:p>
        </p:txBody>
      </p:sp>
    </p:spTree>
    <p:extLst>
      <p:ext uri="{BB962C8B-B14F-4D97-AF65-F5344CB8AC3E}">
        <p14:creationId xmlns:p14="http://schemas.microsoft.com/office/powerpoint/2010/main" val="1212680290"/>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5_BD.55_1#723c229d9?pid=5ab9ac004&amp;color=0,0,0&amp;mp=1&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1.请在文中横线处填入恰当的成语。（3分）</a:t>
            </a:r>
            <a:endParaRPr lang="en-US" altLang="zh-CN" sz="2000" dirty="0"/>
          </a:p>
        </p:txBody>
      </p:sp>
      <p:sp>
        <p:nvSpPr>
          <p:cNvPr id="3" name="QO_5_AN.56_1#723c229d9?vop=1&amp;pid=5ab9ac004&amp;color=0,0,0&amp;vtp=1&amp;bbb=1"/>
          <p:cNvSpPr/>
          <p:nvPr/>
        </p:nvSpPr>
        <p:spPr>
          <a:xfrm>
            <a:off x="722376" y="1433137"/>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【示例】A翻天覆地</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B欣欣向荣</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C引人瞩目（每处1分，如有符合语境的其他成语，也可给分）</a:t>
            </a:r>
            <a:endParaRPr lang="en-US" altLang="zh-CN" sz="2000" dirty="0"/>
          </a:p>
        </p:txBody>
      </p:sp>
      <p:sp>
        <p:nvSpPr>
          <p:cNvPr id="4" name="QO_5_AS.57_1#723c229d9?vop=1&amp;pid=5ab9ac004&amp;color=0,0,0&amp;vtp=1&amp;bbb=1&amp;hb=1"/>
          <p:cNvSpPr/>
          <p:nvPr/>
        </p:nvSpPr>
        <p:spPr>
          <a:xfrm>
            <a:off x="722376" y="1941645"/>
            <a:ext cx="10753344" cy="26977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本题考查正确使用词语（包括熟语）的能力。A处，结合语境可知</a:t>
            </a:r>
            <a:r>
              <a:rPr lang="en-US" altLang="zh-CN" sz="2000" b="0" i="0" spc="-50">
                <a:solidFill>
                  <a:srgbClr val="000000"/>
                </a:solidFill>
                <a:latin typeface="微软雅黑" pitchFamily="34" charset="0"/>
                <a:ea typeface="微软雅黑" pitchFamily="34" charset="-122"/>
                <a:cs typeface="微软雅黑" pitchFamily="34" charset="-120"/>
              </a:rPr>
              <a:t>，此处用来强调中华人民</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共和国的建立使中国社会面貌发生了巨大的改变</a:t>
            </a:r>
            <a:r>
              <a:rPr lang="en-US" altLang="zh-CN" sz="2000" b="0" i="0" spc="-50" dirty="0">
                <a:solidFill>
                  <a:srgbClr val="000000"/>
                </a:solidFill>
                <a:latin typeface="微软雅黑" pitchFamily="34" charset="0"/>
                <a:ea typeface="微软雅黑" pitchFamily="34" charset="-122"/>
                <a:cs typeface="微软雅黑" pitchFamily="34" charset="-120"/>
              </a:rPr>
              <a:t>，故可填“翻天覆地”之类的成语。B处</a:t>
            </a:r>
            <a:r>
              <a:rPr lang="en-US" altLang="zh-CN" sz="2000" b="0" i="0" spc="-50">
                <a:solidFill>
                  <a:srgbClr val="000000"/>
                </a:solidFill>
                <a:latin typeface="微软雅黑" pitchFamily="34" charset="0"/>
                <a:ea typeface="微软雅黑" pitchFamily="34" charset="-122"/>
                <a:cs typeface="微软雅黑" pitchFamily="34" charset="-120"/>
              </a:rPr>
              <a:t>，结合前</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文所述报告文学积极反映时代变化</a:t>
            </a:r>
            <a:r>
              <a:rPr lang="en-US" altLang="zh-CN" sz="2000" b="0" i="0" spc="-50" dirty="0">
                <a:solidFill>
                  <a:srgbClr val="000000"/>
                </a:solidFill>
                <a:latin typeface="微软雅黑" pitchFamily="34" charset="0"/>
                <a:ea typeface="微软雅黑" pitchFamily="34" charset="-122"/>
                <a:cs typeface="微软雅黑" pitchFamily="34" charset="-120"/>
              </a:rPr>
              <a:t>、注重表现时代主旋律和时代精神等内容可知</a:t>
            </a:r>
            <a:r>
              <a:rPr lang="en-US" altLang="zh-CN" sz="2000" b="0" i="0" spc="-50">
                <a:solidFill>
                  <a:srgbClr val="000000"/>
                </a:solidFill>
                <a:latin typeface="微软雅黑" pitchFamily="34" charset="0"/>
                <a:ea typeface="微软雅黑" pitchFamily="34" charset="-122"/>
                <a:cs typeface="微软雅黑" pitchFamily="34" charset="-120"/>
              </a:rPr>
              <a:t>，此处所填应能表</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示报告文学领域发展态势良好</a:t>
            </a:r>
            <a:r>
              <a:rPr lang="en-US" altLang="zh-CN" sz="2000" b="0" i="0" spc="-50" dirty="0">
                <a:solidFill>
                  <a:srgbClr val="000000"/>
                </a:solidFill>
                <a:latin typeface="微软雅黑" pitchFamily="34" charset="0"/>
                <a:ea typeface="微软雅黑" pitchFamily="34" charset="-122"/>
                <a:cs typeface="微软雅黑" pitchFamily="34" charset="-120"/>
              </a:rPr>
              <a:t>，故可填“欣欣向荣”之类的成语。C处，结合语境可知</a:t>
            </a:r>
            <a:r>
              <a:rPr lang="en-US" altLang="zh-CN" sz="2000" b="0" i="0" spc="-50">
                <a:solidFill>
                  <a:srgbClr val="000000"/>
                </a:solidFill>
                <a:latin typeface="微软雅黑" pitchFamily="34" charset="0"/>
                <a:ea typeface="微软雅黑" pitchFamily="34" charset="-122"/>
                <a:cs typeface="微软雅黑" pitchFamily="34" charset="-120"/>
              </a:rPr>
              <a:t>，报告文学</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的崛起和持续繁荣是新时期文学创作中的一道风景，此处应填能够表示报告文学受关注程度高的成</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语</a:t>
            </a:r>
            <a:r>
              <a:rPr lang="en-US" altLang="zh-CN" sz="2000" b="0" i="0" spc="-50" dirty="0">
                <a:solidFill>
                  <a:srgbClr val="000000"/>
                </a:solidFill>
                <a:latin typeface="微软雅黑" pitchFamily="34" charset="0"/>
                <a:ea typeface="微软雅黑" pitchFamily="34" charset="-122"/>
                <a:cs typeface="微软雅黑" pitchFamily="34" charset="-120"/>
              </a:rPr>
              <a:t>，以此强调报告文学在这一时期的突出影响，故可填“引人瞩目”“引人注目”等成语。</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0b61653f4?pid=c71932c1a&amp;color=0,0,0&amp;vtp=1&amp;bbb=1&amp;hb=1">
            <a:extLst>
              <a:ext uri="{FF2B5EF4-FFF2-40B4-BE49-F238E27FC236}">
                <a16:creationId xmlns:a16="http://schemas.microsoft.com/office/drawing/2014/main" id="{95AE8B1B-CFAD-2A5F-60E4-C8D23B764C47}"/>
              </a:ext>
            </a:extLst>
          </p:cNvPr>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最后还有一种情形也值得注意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重复或排比的部分不在一个句子或相连句子里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而是散在文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章前后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指示层次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互相呼应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互相连贯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比如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老舍选集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第一段开头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论篇数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此集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只选了旧作小说五篇</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接着第二段开头是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论体裁</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第三段开头是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论时期</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这种重复的效果在于</a:t>
            </a:r>
            <a:r>
              <a:rPr lang="en-US" altLang="zh-CN" sz="2000" b="0" i="0" u="sng"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使读者易于把握全文脉络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由形式的近似引起关于内容的联想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2053551153"/>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5_AS.57_2#723c229d9?vop=1&amp;pid=5ab9ac004&amp;color=0,0,0&amp;mp=1&amp;vtp=1&amp;bt=1&amp;bbb=1"/>
          <p:cNvSpPr/>
          <p:nvPr/>
        </p:nvSpPr>
        <p:spPr>
          <a:xfrm>
            <a:off x="722376" y="972000"/>
            <a:ext cx="10753344" cy="17829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翻天覆地</a:t>
            </a:r>
            <a:r>
              <a:rPr lang="en-US" altLang="zh-CN" sz="2000" b="0" i="0" dirty="0">
                <a:solidFill>
                  <a:srgbClr val="000000"/>
                </a:solidFill>
                <a:latin typeface="微软雅黑" pitchFamily="34" charset="0"/>
                <a:ea typeface="微软雅黑" pitchFamily="34" charset="-122"/>
                <a:cs typeface="微软雅黑" pitchFamily="34" charset="-120"/>
              </a:rPr>
              <a:t>：形容变化巨大而彻底。</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欣欣向荣</a:t>
            </a:r>
            <a:r>
              <a:rPr lang="en-US" altLang="zh-CN" sz="2000" b="0" i="0" dirty="0">
                <a:solidFill>
                  <a:srgbClr val="000000"/>
                </a:solidFill>
                <a:latin typeface="微软雅黑" pitchFamily="34" charset="0"/>
                <a:ea typeface="微软雅黑" pitchFamily="34" charset="-122"/>
                <a:cs typeface="微软雅黑" pitchFamily="34" charset="-120"/>
              </a:rPr>
              <a:t>：形容草木茂盛，也形容事业蓬勃发展。</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引人瞩目</a:t>
            </a:r>
            <a:r>
              <a:rPr lang="en-US" altLang="zh-CN" sz="2000" b="0" i="0" dirty="0">
                <a:solidFill>
                  <a:srgbClr val="000000"/>
                </a:solidFill>
                <a:latin typeface="微软雅黑" pitchFamily="34" charset="0"/>
                <a:ea typeface="微软雅黑" pitchFamily="34" charset="-122"/>
                <a:cs typeface="微软雅黑" pitchFamily="34" charset="-120"/>
              </a:rPr>
              <a:t>：引起人们的注意或重视。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BD.58_1#5abf5fe9d?sp=1&amp;pid=5ab9ac00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2.将下面的句子还原到文中括号处，排列顺序最恰当的一项是（3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9_1#5abf5fe9d.bracket?pid=5ab9ac004&amp;color=0,0,0&amp;vpa=12&amp;vtp=1"/>
          <p:cNvSpPr/>
          <p:nvPr/>
        </p:nvSpPr>
        <p:spPr>
          <a:xfrm>
            <a:off x="8648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8_2#5abf5fe9d?pid=5ab9ac004&amp;color=0,0,0&amp;vtp=1&amp;bbb=1"/>
          <p:cNvSpPr/>
          <p:nvPr/>
        </p:nvSpPr>
        <p:spPr>
          <a:xfrm>
            <a:off x="722376" y="1436497"/>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①也拓宽了作家观照生活的视野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全面地解放了作家的思想</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为报告文学打开了一个新局面</a:t>
            </a:r>
            <a:endParaRPr lang="en-US" altLang="zh-CN" sz="2000" dirty="0"/>
          </a:p>
        </p:txBody>
      </p:sp>
      <p:sp>
        <p:nvSpPr>
          <p:cNvPr id="5" name="QC_5_BD.58_3#5abf5fe9d.choices?pid=5ab9ac004&amp;color=0,0,0&amp;vtp=1&amp;bbb=1"/>
          <p:cNvSpPr/>
          <p:nvPr/>
        </p:nvSpPr>
        <p:spPr>
          <a:xfrm>
            <a:off x="722376" y="28152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.②①③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C.③②①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.③①②</a:t>
            </a:r>
            <a:endParaRPr lang="en-US" altLang="zh-CN" sz="2000" dirty="0"/>
          </a:p>
        </p:txBody>
      </p:sp>
      <p:sp>
        <p:nvSpPr>
          <p:cNvPr id="6" name="QC_5_AS.60_1#5abf5fe9d?vop=1&amp;pid=5ab9ac004&amp;color=0,0,0&amp;vtp=1&amp;bbb=1&amp;hb=1"/>
          <p:cNvSpPr/>
          <p:nvPr/>
        </p:nvSpPr>
        <p:spPr>
          <a:xfrm>
            <a:off x="722376" y="3323717"/>
            <a:ext cx="10753344" cy="22405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本题考查语言表达连贯的能力。结合前文语境，“百花齐放，百家争鸣</a:t>
            </a:r>
            <a:r>
              <a:rPr lang="en-US" altLang="zh-CN" sz="2000" b="0" i="0" spc="-50">
                <a:solidFill>
                  <a:srgbClr val="000000"/>
                </a:solidFill>
                <a:latin typeface="微软雅黑" pitchFamily="34" charset="0"/>
                <a:ea typeface="微软雅黑" pitchFamily="34" charset="-122"/>
                <a:cs typeface="微软雅黑" pitchFamily="34" charset="-120"/>
              </a:rPr>
              <a:t>”方针最直接的影响</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就是解放作家的思想</a:t>
            </a:r>
            <a:r>
              <a:rPr lang="en-US" altLang="zh-CN" sz="2000" b="0" i="0" spc="-50" dirty="0">
                <a:solidFill>
                  <a:srgbClr val="000000"/>
                </a:solidFill>
                <a:latin typeface="微软雅黑" pitchFamily="34" charset="0"/>
                <a:ea typeface="微软雅黑" pitchFamily="34" charset="-122"/>
                <a:cs typeface="微软雅黑" pitchFamily="34" charset="-120"/>
              </a:rPr>
              <a:t>。这一方针鼓励不同的创作风格、思想观点相互交流</a:t>
            </a:r>
            <a:r>
              <a:rPr lang="en-US" altLang="zh-CN" sz="2000" b="0" i="0" spc="-50">
                <a:solidFill>
                  <a:srgbClr val="000000"/>
                </a:solidFill>
                <a:latin typeface="微软雅黑" pitchFamily="34" charset="0"/>
                <a:ea typeface="微软雅黑" pitchFamily="34" charset="-122"/>
                <a:cs typeface="微软雅黑" pitchFamily="34" charset="-120"/>
              </a:rPr>
              <a:t>，为文学创作营造了宽松</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自由的环境</a:t>
            </a:r>
            <a:r>
              <a:rPr lang="en-US" altLang="zh-CN" sz="2000" b="0" i="0" spc="-50" dirty="0">
                <a:solidFill>
                  <a:srgbClr val="000000"/>
                </a:solidFill>
                <a:latin typeface="微软雅黑" pitchFamily="34" charset="0"/>
                <a:ea typeface="微软雅黑" pitchFamily="34" charset="-122"/>
                <a:cs typeface="微软雅黑" pitchFamily="34" charset="-120"/>
              </a:rPr>
              <a:t>，所以首先是解放思想，②句排在首位。作家思想解放后，</a:t>
            </a:r>
            <a:r>
              <a:rPr lang="en-US" altLang="zh-CN" sz="2000" b="0" i="0" spc="-50">
                <a:solidFill>
                  <a:srgbClr val="000000"/>
                </a:solidFill>
                <a:latin typeface="微软雅黑" pitchFamily="34" charset="0"/>
                <a:ea typeface="微软雅黑" pitchFamily="34" charset="-122"/>
                <a:cs typeface="微软雅黑" pitchFamily="34" charset="-120"/>
              </a:rPr>
              <a:t>看待生活的角度更加多元，</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视野拓宽</a:t>
            </a:r>
            <a:r>
              <a:rPr lang="en-US" altLang="zh-CN" sz="2000" b="0" i="0" spc="-50" dirty="0">
                <a:solidFill>
                  <a:srgbClr val="000000"/>
                </a:solidFill>
                <a:latin typeface="微软雅黑" pitchFamily="34" charset="0"/>
                <a:ea typeface="微软雅黑" pitchFamily="34" charset="-122"/>
                <a:cs typeface="微软雅黑" pitchFamily="34" charset="-120"/>
              </a:rPr>
              <a:t>，根据“也”可知，①句排在②句之后。作家思想解放、视野拓宽</a:t>
            </a:r>
            <a:r>
              <a:rPr lang="en-US" altLang="zh-CN" sz="2000" b="0" i="0" spc="-50">
                <a:solidFill>
                  <a:srgbClr val="000000"/>
                </a:solidFill>
                <a:latin typeface="微软雅黑" pitchFamily="34" charset="0"/>
                <a:ea typeface="微软雅黑" pitchFamily="34" charset="-122"/>
                <a:cs typeface="微软雅黑" pitchFamily="34" charset="-120"/>
              </a:rPr>
              <a:t>，最终的结果就是推动</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报告文学的发展</a:t>
            </a:r>
            <a:r>
              <a:rPr lang="en-US" altLang="zh-CN" sz="2000" b="0" i="0" spc="-50" dirty="0">
                <a:solidFill>
                  <a:srgbClr val="000000"/>
                </a:solidFill>
                <a:latin typeface="微软雅黑" pitchFamily="34" charset="0"/>
                <a:ea typeface="微软雅黑" pitchFamily="34" charset="-122"/>
                <a:cs typeface="微软雅黑" pitchFamily="34" charset="-120"/>
              </a:rPr>
              <a:t>，打开新局面。这是前两者带来的整体影响，所以③句排在最后。故选A。</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Effect transition="in" filter="fade">
                                      <p:cBhvr>
                                        <p:cTn id="30"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5_BD.61_1#d5cba66b6?sp=1&amp;pid=5ab9ac004&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3.文中两处画横线的部分各有一处错别字，请找出并修改。（4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a:t>
            </a:r>
            <a:endParaRPr lang="en-US" altLang="zh-CN" sz="2000" dirty="0"/>
          </a:p>
        </p:txBody>
      </p:sp>
      <p:sp>
        <p:nvSpPr>
          <p:cNvPr id="4" name="QB_5_AN.62_1#d5cba66b6.blank?pid=5ab9ac004&amp;color=0,0,0&amp;vpa=13&amp;vtp=1&amp;bbb=1"/>
          <p:cNvSpPr/>
          <p:nvPr/>
        </p:nvSpPr>
        <p:spPr>
          <a:xfrm>
            <a:off x="757301" y="1372050"/>
            <a:ext cx="669131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①“睿”改为“锐”；②“誊”改为“誉”。（每处2分）</a:t>
            </a:r>
            <a:endParaRPr lang="en-US" altLang="zh-CN" sz="2000" dirty="0"/>
          </a:p>
        </p:txBody>
      </p:sp>
      <p:sp>
        <p:nvSpPr>
          <p:cNvPr id="5" name="QB_5_AS.63_1#d5cba66b6?vop=1&amp;pid=5ab9ac004&amp;color=0,0,0&amp;vtp=1&amp;bbb=1&amp;hb=1"/>
          <p:cNvSpPr/>
          <p:nvPr/>
        </p:nvSpPr>
        <p:spPr>
          <a:xfrm>
            <a:off x="722376" y="1922595"/>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本题考查识记并正确书写现代常用规范汉字的能力。“敏睿”应写作“敏锐”，指（</a:t>
            </a:r>
            <a:r>
              <a:rPr lang="en-US" altLang="zh-CN" sz="2000" b="0" i="0">
                <a:solidFill>
                  <a:srgbClr val="000000"/>
                </a:solidFill>
                <a:latin typeface="微软雅黑" pitchFamily="34" charset="0"/>
                <a:ea typeface="微软雅黑" pitchFamily="34" charset="-122"/>
                <a:cs typeface="微软雅黑" pitchFamily="34" charset="-120"/>
              </a:rPr>
              <a:t>感觉）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灵敏</a:t>
            </a:r>
            <a:r>
              <a:rPr lang="en-US" altLang="zh-CN" sz="2000" b="0" i="0" dirty="0">
                <a:solidFill>
                  <a:srgbClr val="000000"/>
                </a:solidFill>
                <a:latin typeface="微软雅黑" pitchFamily="34" charset="0"/>
                <a:ea typeface="微软雅黑" pitchFamily="34" charset="-122"/>
                <a:cs typeface="微软雅黑" pitchFamily="34" charset="-120"/>
              </a:rPr>
              <a:t>，（眼光）尖锐。“荣誊”应写作“荣誉”，指光荣的名誉，也指为表示尊敬</a:t>
            </a:r>
            <a:r>
              <a:rPr lang="en-US" altLang="zh-CN" sz="2000" b="0" i="0">
                <a:solidFill>
                  <a:srgbClr val="000000"/>
                </a:solidFill>
                <a:latin typeface="微软雅黑" pitchFamily="34" charset="0"/>
                <a:ea typeface="微软雅黑" pitchFamily="34" charset="-122"/>
                <a:cs typeface="微软雅黑" pitchFamily="34" charset="-120"/>
              </a:rPr>
              <a:t>、表彰等而授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予的名义上的</a:t>
            </a:r>
            <a:r>
              <a:rPr lang="en-US" altLang="zh-CN" sz="2000" b="0" i="0" dirty="0">
                <a:solidFill>
                  <a:srgbClr val="000000"/>
                </a:solidFill>
                <a:latin typeface="微软雅黑" pitchFamily="34" charset="0"/>
                <a:ea typeface="微软雅黑" pitchFamily="34" charset="-122"/>
                <a:cs typeface="微软雅黑" pitchFamily="34" charset="-120"/>
              </a:rPr>
              <a:t>（称号）。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5_BD.64_1#90886ad49?sp=1&amp;pid=5ab9ac004&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4.“轻骑兵”由形容词“轻”和名词“骑兵”组成，指装备轻便的骑兵，</a:t>
            </a:r>
            <a:r>
              <a:rPr lang="en-US" altLang="zh-CN" sz="2000" b="0" i="0">
                <a:solidFill>
                  <a:srgbClr val="000000"/>
                </a:solidFill>
                <a:latin typeface="微软雅黑" pitchFamily="34" charset="0"/>
                <a:ea typeface="微软雅黑" pitchFamily="34" charset="-122"/>
                <a:cs typeface="微软雅黑" pitchFamily="34" charset="-120"/>
              </a:rPr>
              <a:t>常用来比喻行动敏捷、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机动灵活</a:t>
            </a:r>
            <a:r>
              <a:rPr lang="en-US" altLang="zh-CN" sz="2000" b="0" i="0" dirty="0">
                <a:solidFill>
                  <a:srgbClr val="000000"/>
                </a:solidFill>
                <a:latin typeface="微软雅黑" pitchFamily="34" charset="0"/>
                <a:ea typeface="微软雅黑" pitchFamily="34" charset="-122"/>
                <a:cs typeface="微软雅黑" pitchFamily="34" charset="-120"/>
              </a:rPr>
              <a:t>、快速反应的人（事、物）。请仿照“轻骑兵”的构词方式，写出一个词组</a:t>
            </a:r>
            <a:r>
              <a:rPr lang="en-US" altLang="zh-CN" sz="2000" b="0" i="0">
                <a:solidFill>
                  <a:srgbClr val="000000"/>
                </a:solidFill>
                <a:latin typeface="微软雅黑" pitchFamily="34" charset="0"/>
                <a:ea typeface="微软雅黑" pitchFamily="34" charset="-122"/>
                <a:cs typeface="微软雅黑" pitchFamily="34" charset="-120"/>
              </a:rPr>
              <a:t>，并解释它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的比喻义</a:t>
            </a:r>
            <a:r>
              <a:rPr lang="en-US" altLang="zh-CN" sz="2000" b="0" i="0" dirty="0">
                <a:solidFill>
                  <a:srgbClr val="000000"/>
                </a:solidFill>
                <a:latin typeface="微软雅黑" pitchFamily="34" charset="0"/>
                <a:ea typeface="微软雅黑" pitchFamily="34" charset="-122"/>
                <a:cs typeface="微软雅黑" pitchFamily="34" charset="-120"/>
              </a:rPr>
              <a:t>。（3分）</a:t>
            </a:r>
            <a:endParaRPr lang="en-US" altLang="zh-CN" sz="2000" dirty="0"/>
          </a:p>
        </p:txBody>
      </p:sp>
      <p:sp>
        <p:nvSpPr>
          <p:cNvPr id="3" name="QB_5_BD.64_2#90886ad49?sp=1&amp;pid=5ab9ac004&amp;color=0,0,0&amp;vtp=1&amp;bbb=1"/>
          <p:cNvSpPr/>
          <p:nvPr/>
        </p:nvSpPr>
        <p:spPr>
          <a:xfrm>
            <a:off x="722376" y="2338012"/>
            <a:ext cx="10753344" cy="405003"/>
          </a:xfrm>
          <a:prstGeom prst="rect">
            <a:avLst/>
          </a:prstGeom>
          <a:noFill/>
          <a:ln/>
        </p:spPr>
        <p:txBody>
          <a:bodyPr wrap="none" lIns="0" tIns="0" rIns="0" bIns="0" rtlCol="0" anchor="t"/>
          <a:lstStyle/>
          <a:p>
            <a:pPr algn="l"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a:t>
            </a:r>
            <a:endParaRPr lang="en-US" altLang="zh-CN" sz="2000" dirty="0"/>
          </a:p>
        </p:txBody>
      </p:sp>
      <p:sp>
        <p:nvSpPr>
          <p:cNvPr id="4" name="QB_5_AN.65_1#90886ad49.blank?pid=5ab9ac004&amp;color=0,0,0&amp;vpa=14&amp;vtp=1&amp;bbb=1"/>
          <p:cNvSpPr/>
          <p:nvPr/>
        </p:nvSpPr>
        <p:spPr>
          <a:xfrm>
            <a:off x="757301" y="2299912"/>
            <a:ext cx="9642475"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【示例】“急先锋”，（1分）常用来比喻冲锋在前或积极领头的人或群体。（2分）</a:t>
            </a:r>
            <a:endParaRPr lang="en-US" altLang="zh-CN" sz="2000" dirty="0"/>
          </a:p>
        </p:txBody>
      </p:sp>
      <p:sp>
        <p:nvSpPr>
          <p:cNvPr id="5" name="QB_5_AS.66_1#90886ad49?vop=1&amp;pid=5ab9ac004&amp;color=0,0,0&amp;vtp=1&amp;bbb=1&amp;hb=1"/>
          <p:cNvSpPr/>
          <p:nvPr/>
        </p:nvSpPr>
        <p:spPr>
          <a:xfrm>
            <a:off x="722376" y="284652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本题考查正确使用词语（包括熟语）的能力。“轻骑兵”由形容词和名词组成</a:t>
            </a:r>
            <a:r>
              <a:rPr lang="en-US" altLang="zh-CN" sz="2000" b="0" i="0">
                <a:solidFill>
                  <a:srgbClr val="000000"/>
                </a:solidFill>
                <a:latin typeface="微软雅黑" pitchFamily="34" charset="0"/>
                <a:ea typeface="微软雅黑" pitchFamily="34" charset="-122"/>
                <a:cs typeface="微软雅黑" pitchFamily="34" charset="-120"/>
              </a:rPr>
              <a:t>，与其构词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方式相似的词组还有</a:t>
            </a:r>
            <a:r>
              <a:rPr lang="en-US" altLang="zh-CN" sz="2000" b="0" i="0" dirty="0">
                <a:solidFill>
                  <a:srgbClr val="000000"/>
                </a:solidFill>
                <a:latin typeface="微软雅黑" pitchFamily="34" charset="0"/>
                <a:ea typeface="微软雅黑" pitchFamily="34" charset="-122"/>
                <a:cs typeface="微软雅黑" pitchFamily="34" charset="-120"/>
              </a:rPr>
              <a:t>“急先锋”“老黄牛”等。“轻骑兵”本义指装备轻便的骑兵</a:t>
            </a:r>
            <a:r>
              <a:rPr lang="en-US" altLang="zh-CN" sz="2000" b="0" i="0">
                <a:solidFill>
                  <a:srgbClr val="000000"/>
                </a:solidFill>
                <a:latin typeface="微软雅黑" pitchFamily="34" charset="0"/>
                <a:ea typeface="微软雅黑" pitchFamily="34" charset="-122"/>
                <a:cs typeface="微软雅黑" pitchFamily="34" charset="-120"/>
              </a:rPr>
              <a:t>，后由本义延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伸出扩大范围的相似的比喻义</a:t>
            </a:r>
            <a:r>
              <a:rPr lang="en-US" altLang="zh-CN" sz="2000" b="0" i="0" dirty="0">
                <a:solidFill>
                  <a:srgbClr val="000000"/>
                </a:solidFill>
                <a:latin typeface="微软雅黑" pitchFamily="34" charset="0"/>
                <a:ea typeface="微软雅黑" pitchFamily="34" charset="-122"/>
                <a:cs typeface="微软雅黑" pitchFamily="34" charset="-120"/>
              </a:rPr>
              <a:t>；“急先锋”由形容词“急”和名词“先锋”组成，“先锋</a:t>
            </a:r>
            <a:r>
              <a:rPr lang="en-US" altLang="zh-CN" sz="2000" b="0" i="0">
                <a:solidFill>
                  <a:srgbClr val="000000"/>
                </a:solidFill>
                <a:latin typeface="微软雅黑" pitchFamily="34" charset="0"/>
                <a:ea typeface="微软雅黑" pitchFamily="34" charset="-122"/>
                <a:cs typeface="微软雅黑" pitchFamily="34" charset="-120"/>
              </a:rPr>
              <a:t>”指作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战或行军时的先头部队</a:t>
            </a:r>
            <a:r>
              <a:rPr lang="en-US" altLang="zh-CN" sz="2000" b="0" i="0" dirty="0">
                <a:solidFill>
                  <a:srgbClr val="000000"/>
                </a:solidFill>
                <a:latin typeface="微软雅黑" pitchFamily="34" charset="0"/>
                <a:ea typeface="微软雅黑" pitchFamily="34" charset="-122"/>
                <a:cs typeface="微软雅黑" pitchFamily="34" charset="-120"/>
              </a:rPr>
              <a:t>，“急先锋”常用来比喻在行动上积极领头的人；“老黄牛</a:t>
            </a:r>
            <a:r>
              <a:rPr lang="en-US" altLang="zh-CN" sz="2000" b="0" i="0">
                <a:solidFill>
                  <a:srgbClr val="000000"/>
                </a:solidFill>
                <a:latin typeface="微软雅黑" pitchFamily="34" charset="0"/>
                <a:ea typeface="微软雅黑" pitchFamily="34" charset="-122"/>
                <a:cs typeface="微软雅黑" pitchFamily="34" charset="-120"/>
              </a:rPr>
              <a:t>”原指长期耕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地的黄牛</a:t>
            </a:r>
            <a:r>
              <a:rPr lang="en-US" altLang="zh-CN" sz="2000" b="0" i="0" dirty="0">
                <a:solidFill>
                  <a:srgbClr val="000000"/>
                </a:solidFill>
                <a:latin typeface="微软雅黑" pitchFamily="34" charset="0"/>
                <a:ea typeface="微软雅黑" pitchFamily="34" charset="-122"/>
                <a:cs typeface="微软雅黑" pitchFamily="34" charset="-120"/>
              </a:rPr>
              <a:t>，现常用来比喻老老实实、勤勤恳恳工作的人。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5_BD.67_1#0e9f06ae7?sp=1&amp;pid=5ab9ac004&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5.文中画波浪线处是个长句，请改成几个较短的语句。可以改变语序、少量增删词语</a:t>
            </a:r>
            <a:r>
              <a:rPr lang="en-US" altLang="zh-CN" sz="2000" b="0" i="0">
                <a:solidFill>
                  <a:srgbClr val="000000"/>
                </a:solidFill>
                <a:latin typeface="微软雅黑" pitchFamily="34" charset="0"/>
                <a:ea typeface="微软雅黑" pitchFamily="34" charset="-122"/>
                <a:cs typeface="微软雅黑" pitchFamily="34" charset="-120"/>
              </a:rPr>
              <a:t>，但不得改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变原意</a:t>
            </a: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a:t>
            </a:r>
            <a:endParaRPr lang="en-US" altLang="zh-CN" sz="2000" dirty="0"/>
          </a:p>
        </p:txBody>
      </p:sp>
      <p:sp>
        <p:nvSpPr>
          <p:cNvPr id="4" name="QB_5_AN.68_1#0e9f06ae7.blank?pid=5ab9ac004&amp;color=0,0,0&amp;vpa=15&amp;vtp=1&amp;bbb=1&amp;hb=1"/>
          <p:cNvSpPr/>
          <p:nvPr/>
        </p:nvSpPr>
        <p:spPr>
          <a:xfrm>
            <a:off x="722376" y="18483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【示例】报告文学以形象化的方式来表现现实，（1分）因为这个原因，（1分</a:t>
            </a:r>
            <a:r>
              <a:rPr lang="en-US" altLang="zh-CN" sz="2000" b="1" i="0">
                <a:solidFill>
                  <a:srgbClr val="00B050"/>
                </a:solidFill>
                <a:latin typeface="微软雅黑" pitchFamily="34" charset="0"/>
                <a:ea typeface="微软雅黑" pitchFamily="34" charset="-122"/>
                <a:cs typeface="微软雅黑" pitchFamily="34" charset="-120"/>
              </a:rPr>
              <a:t>）自中华人民共和国成立以来</a:t>
            </a:r>
            <a:r>
              <a:rPr lang="en-US" altLang="zh-CN" sz="2000" b="1" i="0" dirty="0">
                <a:solidFill>
                  <a:srgbClr val="00B050"/>
                </a:solidFill>
                <a:latin typeface="微软雅黑" pitchFamily="34" charset="0"/>
                <a:ea typeface="微软雅黑" pitchFamily="34" charset="-122"/>
                <a:cs typeface="微软雅黑" pitchFamily="34" charset="-120"/>
              </a:rPr>
              <a:t>，（1分）报告文学呈现出某种史诗性价值或史诗性特征。（2分）</a:t>
            </a:r>
            <a:endParaRPr lang="en-US" altLang="zh-CN" sz="2000" dirty="0"/>
          </a:p>
        </p:txBody>
      </p:sp>
      <p:sp>
        <p:nvSpPr>
          <p:cNvPr id="5" name="QB_5_AS.69_1#0e9f06ae7?vop=1&amp;pid=5ab9ac004&amp;color=0,0,0&amp;vtp=1&amp;bbb=1&amp;hb=1"/>
          <p:cNvSpPr/>
          <p:nvPr/>
        </p:nvSpPr>
        <p:spPr>
          <a:xfrm>
            <a:off x="722376" y="2836995"/>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本题考查变换句式的能力。原句是个表示因果关系的长句</a:t>
            </a:r>
            <a:r>
              <a:rPr lang="en-US" altLang="zh-CN" sz="2000" b="0" i="0">
                <a:solidFill>
                  <a:srgbClr val="000000"/>
                </a:solidFill>
                <a:latin typeface="微软雅黑" pitchFamily="34" charset="0"/>
                <a:ea typeface="微软雅黑" pitchFamily="34" charset="-122"/>
                <a:cs typeface="微软雅黑" pitchFamily="34" charset="-120"/>
              </a:rPr>
              <a:t>，句子的核心是阐述报告文学呈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现特定价值或特征的</a:t>
            </a:r>
            <a:r>
              <a:rPr lang="en-US" altLang="zh-CN" sz="2000" b="0" i="0" dirty="0">
                <a:solidFill>
                  <a:srgbClr val="000000"/>
                </a:solidFill>
                <a:latin typeface="微软雅黑" pitchFamily="34" charset="0"/>
                <a:ea typeface="微软雅黑" pitchFamily="34" charset="-122"/>
                <a:cs typeface="微软雅黑" pitchFamily="34" charset="-120"/>
              </a:rPr>
              <a:t>“原因”。先把长句的主要意思拆分开</a:t>
            </a:r>
            <a:r>
              <a:rPr lang="en-US" altLang="zh-CN" sz="2000" b="0" i="0">
                <a:solidFill>
                  <a:srgbClr val="000000"/>
                </a:solidFill>
                <a:latin typeface="微软雅黑" pitchFamily="34" charset="0"/>
                <a:ea typeface="微软雅黑" pitchFamily="34" charset="-122"/>
                <a:cs typeface="微软雅黑" pitchFamily="34" charset="-120"/>
              </a:rPr>
              <a:t>，“中华人民共和国成立以来报告文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学呈现出某种史诗性价值或史诗性特征</a:t>
            </a:r>
            <a:r>
              <a:rPr lang="en-US" altLang="zh-CN" sz="2000" b="0" i="0" dirty="0">
                <a:solidFill>
                  <a:srgbClr val="000000"/>
                </a:solidFill>
                <a:latin typeface="微软雅黑" pitchFamily="34" charset="0"/>
                <a:ea typeface="微软雅黑" pitchFamily="34" charset="-122"/>
                <a:cs typeface="微软雅黑" pitchFamily="34" charset="-120"/>
              </a:rPr>
              <a:t>”点明了时代背景、描述对象以及所呈现的内容，</a:t>
            </a:r>
            <a:r>
              <a:rPr lang="en-US" altLang="zh-CN" sz="2000" b="0" i="0">
                <a:solidFill>
                  <a:srgbClr val="000000"/>
                </a:solidFill>
                <a:latin typeface="微软雅黑" pitchFamily="34" charset="0"/>
                <a:ea typeface="微软雅黑" pitchFamily="34" charset="-122"/>
                <a:cs typeface="微软雅黑" pitchFamily="34" charset="-120"/>
              </a:rPr>
              <a:t>是结果，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作为一个完整独立的语义单元</a:t>
            </a:r>
            <a:r>
              <a:rPr lang="en-US" altLang="zh-CN" sz="2000" b="0" i="0" dirty="0">
                <a:solidFill>
                  <a:srgbClr val="000000"/>
                </a:solidFill>
                <a:latin typeface="微软雅黑" pitchFamily="34" charset="0"/>
                <a:ea typeface="微软雅黑" pitchFamily="34" charset="-122"/>
                <a:cs typeface="微软雅黑" pitchFamily="34" charset="-120"/>
              </a:rPr>
              <a:t>，可单独成句，时间可单独作状语拆分出来</a:t>
            </a:r>
            <a:r>
              <a:rPr lang="en-US" altLang="zh-CN" sz="2000" b="0" i="0">
                <a:solidFill>
                  <a:srgbClr val="000000"/>
                </a:solidFill>
                <a:latin typeface="微软雅黑" pitchFamily="34" charset="0"/>
                <a:ea typeface="微软雅黑" pitchFamily="34" charset="-122"/>
                <a:cs typeface="微软雅黑" pitchFamily="34" charset="-120"/>
              </a:rPr>
              <a:t>；“原因在于报告文学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以形象化的方式来表现现实</a:t>
            </a:r>
            <a:r>
              <a:rPr lang="en-US" altLang="zh-CN" sz="2000" b="0" i="0" dirty="0">
                <a:solidFill>
                  <a:srgbClr val="000000"/>
                </a:solidFill>
                <a:latin typeface="微软雅黑" pitchFamily="34" charset="0"/>
                <a:ea typeface="微软雅黑" pitchFamily="34" charset="-122"/>
                <a:cs typeface="微软雅黑" pitchFamily="34" charset="-120"/>
              </a:rPr>
              <a:t>”则着重说明引发上述情况的原因</a:t>
            </a:r>
            <a:r>
              <a:rPr lang="en-US" altLang="zh-CN" sz="2000" b="0" i="0">
                <a:solidFill>
                  <a:srgbClr val="000000"/>
                </a:solidFill>
                <a:latin typeface="微软雅黑" pitchFamily="34" charset="0"/>
                <a:ea typeface="微软雅黑" pitchFamily="34" charset="-122"/>
                <a:cs typeface="微软雅黑" pitchFamily="34" charset="-120"/>
              </a:rPr>
              <a:t>，为了表示强调和使前后形成清晰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的因果逻辑</a:t>
            </a:r>
            <a:r>
              <a:rPr lang="en-US" altLang="zh-CN" sz="2000" b="0" i="0" dirty="0">
                <a:solidFill>
                  <a:srgbClr val="000000"/>
                </a:solidFill>
                <a:latin typeface="微软雅黑" pitchFamily="34" charset="0"/>
                <a:ea typeface="微软雅黑" pitchFamily="34" charset="-122"/>
                <a:cs typeface="微软雅黑" pitchFamily="34" charset="-120"/>
              </a:rPr>
              <a:t>，可以把原因词拆分出来，“因为这个原因”独立成句；然后</a:t>
            </a:r>
            <a:r>
              <a:rPr lang="en-US" altLang="zh-CN" sz="2000" b="0" i="0">
                <a:solidFill>
                  <a:srgbClr val="000000"/>
                </a:solidFill>
                <a:latin typeface="微软雅黑" pitchFamily="34" charset="0"/>
                <a:ea typeface="微软雅黑" pitchFamily="34" charset="-122"/>
                <a:cs typeface="微软雅黑" pitchFamily="34" charset="-120"/>
              </a:rPr>
              <a:t>“报告文学以形象化的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方式来表现现实</a:t>
            </a:r>
            <a:r>
              <a:rPr lang="en-US" altLang="zh-CN" sz="2000" b="0" i="0" dirty="0">
                <a:solidFill>
                  <a:srgbClr val="000000"/>
                </a:solidFill>
                <a:latin typeface="微软雅黑" pitchFamily="34" charset="0"/>
                <a:ea typeface="微软雅黑" pitchFamily="34" charset="-122"/>
                <a:cs typeface="微软雅黑" pitchFamily="34" charset="-120"/>
              </a:rPr>
              <a:t>”这一原因独立成句。最后按照因果顺序调整句序即可得出答案。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fade">
                                      <p:cBhvr>
                                        <p:cTn id="36"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pic>
        <p:nvPicPr>
          <p:cNvPr id="2" name="P_4_BD#ebcdf1b27?pid=7addc7111&amp;color=0,0,0&amp;tib=255,255,255&amp;iip=1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3552" y="1038802"/>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ebcdf1b27?pid=7addc7111&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体裁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报告文学</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难</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ebcdf1b27?pid=7addc7111&amp;color=0,0,0&amp;tib=255,255,255&amp;iip=1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93373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4_BD#ebcdf1b27?pid=7addc7111&amp;color=0,0,0&amp;tib=255,255,255&amp;iip=1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41506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M_4_BD.70_1#d6bd0ecbe?pid=7addc7111&amp;color=0,0,0&amp;vtp=1&amp;bbb=1&amp;hb=1"/>
          <p:cNvSpPr/>
          <p:nvPr/>
        </p:nvSpPr>
        <p:spPr>
          <a:xfrm>
            <a:off x="722376" y="1436693"/>
            <a:ext cx="10753344" cy="46482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[内蒙古赤峰2024期末]</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阅读下面的文字，完成6~9题。（16分）</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守护光荣</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王宏甲</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我怎么介绍毕节这条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挂在悬崖绝壁上的公路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贵州高原之巅有两座山峰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小韭菜坪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主峰海拔</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900.6</a:t>
            </a:r>
            <a:r>
              <a:rPr lang="en-US" altLang="zh-CN" sz="2000" b="0" i="0" dirty="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是贵州最高峰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大韭菜坪</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峰海拔</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777</a:t>
            </a:r>
            <a:r>
              <a:rPr lang="en-US" altLang="zh-CN" sz="2000" b="0" i="0" dirty="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挂壁公路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尽头的石板河村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就在大韭菜坪的山脚下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海拔超过</a:t>
            </a:r>
            <a:r>
              <a:rPr lang="en-US" altLang="zh-CN" sz="2000" b="0" i="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000</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是个几乎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与世隔绝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的村庄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那是</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世纪的最后一年</a:t>
            </a: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u="sng" dirty="0">
                <a:solidFill>
                  <a:srgbClr val="000000"/>
                </a:solidFill>
                <a:latin typeface="微软雅黑" pitchFamily="34" charset="0"/>
                <a:ea typeface="楷体" pitchFamily="34" charset="-122"/>
                <a:cs typeface="微软雅黑" pitchFamily="34" charset="-120"/>
              </a:rPr>
              <a:t>全村</a:t>
            </a:r>
            <a:r>
              <a:rPr lang="en-US" altLang="zh-CN" sz="2000" b="0" i="0" u="sng" dirty="0">
                <a:solidFill>
                  <a:srgbClr val="000000"/>
                </a:solidFill>
                <a:latin typeface="微软雅黑" pitchFamily="34" charset="0"/>
                <a:ea typeface="微软雅黑" pitchFamily="34" charset="-122"/>
                <a:cs typeface="微软雅黑" pitchFamily="34" charset="-120"/>
              </a:rPr>
              <a:t>416</a:t>
            </a:r>
            <a:r>
              <a:rPr lang="en-US" altLang="zh-CN" sz="2000" b="0" i="0" u="sng" dirty="0">
                <a:solidFill>
                  <a:srgbClr val="000000"/>
                </a:solidFill>
                <a:latin typeface="微软雅黑" pitchFamily="34" charset="0"/>
                <a:ea typeface="楷体" pitchFamily="34" charset="-122"/>
                <a:cs typeface="微软雅黑" pitchFamily="34" charset="-120"/>
              </a:rPr>
              <a:t>户</a:t>
            </a:r>
            <a:r>
              <a:rPr lang="en-US" altLang="zh-CN" sz="2000" b="0" i="0" u="sng" dirty="0">
                <a:solidFill>
                  <a:srgbClr val="000000"/>
                </a:solidFill>
                <a:latin typeface="微软雅黑" pitchFamily="34" charset="0"/>
                <a:ea typeface="微软雅黑" pitchFamily="34" charset="-122"/>
                <a:cs typeface="微软雅黑" pitchFamily="34" charset="-120"/>
              </a:rPr>
              <a:t>2</a:t>
            </a:r>
            <a:r>
              <a:rPr lang="en-US" altLang="zh-CN" sz="2000" b="0" i="0" u="sng"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微软雅黑" pitchFamily="34" charset="0"/>
                <a:ea typeface="微软雅黑" pitchFamily="34" charset="-122"/>
                <a:cs typeface="微软雅黑" pitchFamily="34" charset="-120"/>
              </a:rPr>
              <a:t>080</a:t>
            </a:r>
            <a:r>
              <a:rPr lang="en-US" altLang="zh-CN" sz="2000" b="0" i="0" u="sng" dirty="0">
                <a:solidFill>
                  <a:srgbClr val="000000"/>
                </a:solidFill>
                <a:latin typeface="微软雅黑" pitchFamily="34" charset="0"/>
                <a:ea typeface="楷体" pitchFamily="34" charset="-122"/>
                <a:cs typeface="微软雅黑" pitchFamily="34" charset="-120"/>
              </a:rPr>
              <a:t>人</a:t>
            </a:r>
            <a:r>
              <a:rPr lang="en-US" altLang="zh-CN" sz="2000" b="0" i="0" u="sng" dirty="0">
                <a:solidFill>
                  <a:srgbClr val="000000"/>
                </a:solidFill>
                <a:latin typeface="微软雅黑" pitchFamily="34" charset="0"/>
                <a:ea typeface="微软雅黑" pitchFamily="34" charset="-122"/>
                <a:cs typeface="微软雅黑" pitchFamily="34" charset="-120"/>
              </a:rPr>
              <a:t>，42%</a:t>
            </a:r>
            <a:r>
              <a:rPr lang="en-US" altLang="zh-CN" sz="2000" b="0" i="0" u="sng" dirty="0">
                <a:solidFill>
                  <a:srgbClr val="000000"/>
                </a:solidFill>
                <a:latin typeface="微软雅黑" pitchFamily="34" charset="0"/>
                <a:ea typeface="楷体" pitchFamily="34" charset="-122"/>
                <a:cs typeface="微软雅黑" pitchFamily="34" charset="-120"/>
              </a:rPr>
              <a:t>是苗族人</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有</a:t>
            </a:r>
            <a:r>
              <a:rPr lang="en-US" altLang="zh-CN" sz="2000" b="0" i="0" u="sng">
                <a:solidFill>
                  <a:srgbClr val="000000"/>
                </a:solidFill>
                <a:latin typeface="微软雅黑" pitchFamily="34" charset="0"/>
                <a:ea typeface="微软雅黑" pitchFamily="34" charset="-122"/>
                <a:cs typeface="微软雅黑" pitchFamily="34" charset="-120"/>
              </a:rPr>
              <a:t>386</a:t>
            </a:r>
            <a:r>
              <a:rPr lang="en-US" altLang="zh-CN" sz="2000" b="0" i="0" u="sng">
                <a:solidFill>
                  <a:srgbClr val="000000"/>
                </a:solidFill>
                <a:latin typeface="微软雅黑" pitchFamily="34" charset="0"/>
                <a:ea typeface="楷体" pitchFamily="34" charset="-122"/>
                <a:cs typeface="微软雅黑" pitchFamily="34" charset="-120"/>
              </a:rPr>
              <a:t>户人还住在茅草房</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村支书王连科把村民组织起来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历经艰辛凿通了这条出山的路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村支书呢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70_1#d6bd0ecbe?pid=7addc7111&amp;color=0,0,0&amp;vtp=1&amp;bbb=1&amp;hb=1">
            <a:extLst>
              <a:ext uri="{FF2B5EF4-FFF2-40B4-BE49-F238E27FC236}">
                <a16:creationId xmlns:a16="http://schemas.microsoft.com/office/drawing/2014/main" id="{05BF1806-4DA7-F4C3-4CDA-47E7053266A5}"/>
              </a:ext>
            </a:extLst>
          </p:cNvPr>
          <p:cNvSpPr/>
          <p:nvPr/>
        </p:nvSpPr>
        <p:spPr>
          <a:xfrm>
            <a:off x="722376" y="972000"/>
            <a:ext cx="10753344" cy="50927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修这条路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积劳成疾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累死了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白果街道办主任周遵龙说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接着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我听到了另一个名字</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殷开举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打开山门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造福子孙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是退役军人殷开举说的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spc="-50">
                <a:solidFill>
                  <a:srgbClr val="000000"/>
                </a:solidFill>
                <a:latin typeface="微软雅黑" pitchFamily="34" charset="0"/>
                <a:ea typeface="楷体" pitchFamily="34" charset="-122"/>
                <a:cs typeface="微软雅黑" pitchFamily="34" charset="-120"/>
              </a:rPr>
              <a:t>拜访挂壁公路</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我对这个风俗淳朴</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人穷志坚的村民叫悬崖绝壁让路的事迹有了深入的了解</a:t>
            </a:r>
            <a:r>
              <a:rPr lang="en-US" altLang="zh-CN" sz="2000" b="0" i="0" spc="-5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spc="-50">
                <a:solidFill>
                  <a:srgbClr val="000000"/>
                </a:solidFill>
                <a:latin typeface="微软雅黑" pitchFamily="34" charset="0"/>
                <a:ea typeface="楷体" pitchFamily="34" charset="-122"/>
                <a:cs typeface="微软雅黑" pitchFamily="34" charset="-120"/>
              </a:rPr>
              <a:t>最难忘的是筑路英雄殷开举之妻</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史洪琴那总是带着微笑的沧桑的面容</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以及全村人对她的尊敬</a:t>
            </a:r>
            <a:r>
              <a:rPr lang="en-US" altLang="zh-CN" sz="2000" b="0" i="0" spc="-50" dirty="0">
                <a:solidFill>
                  <a:srgbClr val="000000"/>
                </a:solidFill>
                <a:latin typeface="微软雅黑" pitchFamily="34" charset="0"/>
                <a:ea typeface="微软雅黑" pitchFamily="34" charset="-122"/>
                <a:cs typeface="微软雅黑" pitchFamily="34" charset="-120"/>
              </a:rPr>
              <a:t>。</a:t>
            </a:r>
            <a:endParaRPr lang="en-US" altLang="zh-CN" sz="2000" spc="-5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史洪琴的娘家在山外的独山村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虽也是普通的村子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但隔着这道悬崖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和石板河村就是两个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世界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岁嫁过来</a:t>
            </a: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u="sng" dirty="0">
                <a:solidFill>
                  <a:srgbClr val="000000"/>
                </a:solidFill>
                <a:latin typeface="微软雅黑" pitchFamily="34" charset="0"/>
                <a:ea typeface="楷体" pitchFamily="34" charset="-122"/>
                <a:cs typeface="微软雅黑" pitchFamily="34" charset="-120"/>
              </a:rPr>
              <a:t>当初嫁到这里</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送亲的人都说再不敢来了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微软雅黑" pitchFamily="34" charset="0"/>
                <a:ea typeface="微软雅黑" pitchFamily="34" charset="-122"/>
                <a:cs typeface="微软雅黑" pitchFamily="34" charset="-120"/>
              </a:rPr>
              <a:t>90</a:t>
            </a:r>
            <a:r>
              <a:rPr lang="en-US" altLang="zh-CN" sz="2000" b="0" i="0" dirty="0">
                <a:solidFill>
                  <a:srgbClr val="000000"/>
                </a:solidFill>
                <a:latin typeface="微软雅黑" pitchFamily="34" charset="0"/>
                <a:ea typeface="楷体" pitchFamily="34" charset="-122"/>
                <a:cs typeface="微软雅黑" pitchFamily="34" charset="-120"/>
              </a:rPr>
              <a:t>年代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村里中青年多外出打工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老年人病重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妇女难产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谁来帮忙抬出去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村支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书王连科站出来说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不能等死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要开一条出山的路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那晚的事情史洪琴记忆犹新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大伙讨论着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她就想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丈夫要回来了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果然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她的丈夫第一个回来了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她高兴啊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丈夫在浙江打工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接到村支书的电话就回来了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个被悬崖挡在后面的直到</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微软雅黑" pitchFamily="34" charset="0"/>
                <a:ea typeface="微软雅黑" pitchFamily="34" charset="-122"/>
                <a:cs typeface="微软雅黑" pitchFamily="34" charset="-120"/>
              </a:rPr>
              <a:t>90</a:t>
            </a:r>
            <a:r>
              <a:rPr lang="en-US" altLang="zh-CN" sz="2000" b="0" i="0" dirty="0">
                <a:solidFill>
                  <a:srgbClr val="000000"/>
                </a:solidFill>
                <a:latin typeface="微软雅黑" pitchFamily="34" charset="0"/>
                <a:ea typeface="楷体" pitchFamily="34" charset="-122"/>
                <a:cs typeface="微软雅黑" pitchFamily="34" charset="-120"/>
              </a:rPr>
              <a:t>年代末都无电无路无医疗室的村庄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却在</a:t>
            </a:r>
            <a:r>
              <a:rPr lang="en-US" altLang="zh-CN" sz="2000" b="0" i="0" dirty="0">
                <a:solidFill>
                  <a:srgbClr val="000000"/>
                </a:solidFill>
                <a:latin typeface="微软雅黑" pitchFamily="34" charset="0"/>
                <a:ea typeface="微软雅黑" pitchFamily="34" charset="-122"/>
                <a:cs typeface="微软雅黑" pitchFamily="34" charset="-120"/>
              </a:rPr>
              <a:t>50</a:t>
            </a:r>
            <a:r>
              <a:rPr lang="en-US" altLang="zh-CN" sz="2000" b="0" i="0">
                <a:solidFill>
                  <a:srgbClr val="000000"/>
                </a:solidFill>
                <a:latin typeface="微软雅黑" pitchFamily="34" charset="0"/>
                <a:ea typeface="楷体" pitchFamily="34" charset="-122"/>
                <a:cs typeface="微软雅黑" pitchFamily="34" charset="-120"/>
              </a:rPr>
              <a:t>年代就有了小学</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ct val="150000"/>
              </a:lnSpc>
            </a:pPr>
            <a:endParaRPr lang="en-US" altLang="zh-CN" sz="2000" dirty="0"/>
          </a:p>
        </p:txBody>
      </p:sp>
    </p:spTree>
    <p:extLst>
      <p:ext uri="{BB962C8B-B14F-4D97-AF65-F5344CB8AC3E}">
        <p14:creationId xmlns:p14="http://schemas.microsoft.com/office/powerpoint/2010/main" val="2284928426"/>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70_1#d6bd0ecbe?pid=7addc7111&amp;color=0,0,0&amp;vtp=1&amp;bbb=1&amp;hb=1">
            <a:extLst>
              <a:ext uri="{FF2B5EF4-FFF2-40B4-BE49-F238E27FC236}">
                <a16:creationId xmlns:a16="http://schemas.microsoft.com/office/drawing/2014/main" id="{10B34202-F1AE-FED9-EC11-D9FB9C2F9A24}"/>
              </a:ext>
            </a:extLst>
          </p:cNvPr>
          <p:cNvSpPr/>
          <p:nvPr/>
        </p:nvSpPr>
        <p:spPr>
          <a:xfrm>
            <a:off x="722376" y="972000"/>
            <a:ext cx="10753344" cy="50673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殷开举读完小学后去西藏当兵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在部队入党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丈夫协助村支书一个寨子一个寨子地作动员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史洪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琴记得丈夫在马灯下给村民开会说的话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大家不要怕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修好了路给下一代人造福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殷开举退伍后去浙江打工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有人说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你这么能干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把老婆带出来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不用回那山沟多好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他不</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他把挣的钱拿回来要盖村里最好的房子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要给村里人做榜样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开举在部队锻炼过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把群众组织起来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他发挥了很大作用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村主任唐仁文说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1999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公路开工了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我小心翼翼问起开举遇难的事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村主任说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每次进场施工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开举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都是走在最前面的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头顶上的大石块突然落下来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开举一下就把走在他两边的两个人猛力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推开</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这是修路的第七天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大伙儿不让史洪琴去看丈夫血肉模糊的遗体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但没人能拦得住她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u="sng">
                <a:solidFill>
                  <a:srgbClr val="000000"/>
                </a:solidFill>
                <a:latin typeface="微软雅黑" pitchFamily="34" charset="0"/>
                <a:ea typeface="楷体" pitchFamily="34" charset="-122"/>
                <a:cs typeface="微软雅黑" pitchFamily="34" charset="-120"/>
              </a:rPr>
              <a:t>她</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哭得几乎没有声音</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所有人都被她那山涧细流般的哭泣震撼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更让大家震撼的是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第二天她出现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在工地上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她是来参加修路的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144517053"/>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70_1#d6bd0ecbe?pid=7addc7111&amp;color=0,0,0&amp;vtp=1&amp;bbb=1&amp;hb=1">
            <a:extLst>
              <a:ext uri="{FF2B5EF4-FFF2-40B4-BE49-F238E27FC236}">
                <a16:creationId xmlns:a16="http://schemas.microsoft.com/office/drawing/2014/main" id="{CBBFBE3A-CFE2-B2A3-5859-B1B663F9B189}"/>
              </a:ext>
            </a:extLst>
          </p:cNvPr>
          <p:cNvSpPr/>
          <p:nvPr/>
        </p:nvSpPr>
        <p:spPr>
          <a:xfrm>
            <a:off x="722376" y="972000"/>
            <a:ext cx="10753344" cy="50673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村支书很惊讶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这不是在村里种地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这是用粗麻绳系着腰从悬崖顶上放下来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悬挂在崖壁上施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工</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可是她说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她要把丈夫没修完的修完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她家里有两个孩子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a:t>
            </a: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a:t>
            </a: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微软雅黑" pitchFamily="34" charset="0"/>
                <a:ea typeface="楷体" pitchFamily="34" charset="-122"/>
                <a:cs typeface="微软雅黑" pitchFamily="34" charset="-120"/>
              </a:rPr>
              <a:t>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村支书和村主任都不同意她来修路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没人能阻止她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开这条路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村里是把任务分到户的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殷开举去世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村里把他家的任务取消了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可是史洪琴不让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我还在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她反复说的是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我要完成开举的心愿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看着她沧桑的笑容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接替开举做他没做完的事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是她唯一抵抗痛苦的方式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一个人对另一个人的爱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在那个人不在时会体现得更加充分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看着前方悬崖上那条挂壁公路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在村干部的讲述中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我看到了她的征程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每天天蒙蒙亮她就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起床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给孩子做好饭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嘱咐哥哥带弟弟去上学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做完这些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她带上自己的午饭去工地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傍晚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一个人走回家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去时用一个半小时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回来再用一个半小时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我无法想象那日复一日在晨光暮霭中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独行于荒山野岭的一个女子的长征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544396995"/>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70_1#d6bd0ecbe?pid=7addc7111&amp;color=0,0,0&amp;vtp=1&amp;bbb=1&amp;hb=1">
            <a:extLst>
              <a:ext uri="{FF2B5EF4-FFF2-40B4-BE49-F238E27FC236}">
                <a16:creationId xmlns:a16="http://schemas.microsoft.com/office/drawing/2014/main" id="{5D9810A0-8A40-0CBB-B27D-EDB22D57E386}"/>
              </a:ext>
            </a:extLst>
          </p:cNvPr>
          <p:cNvSpPr/>
          <p:nvPr/>
        </p:nvSpPr>
        <p:spPr>
          <a:xfrm>
            <a:off x="722376" y="972000"/>
            <a:ext cx="10753344" cy="50800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英雄的妻子也是英雄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周遵龙主任说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史洪琴成了村里妇女们的榜样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在修路中先后有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一百多人受伤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男人受伤了女人顶上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没有一家落下自己的修路任务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从</a:t>
            </a:r>
            <a:r>
              <a:rPr lang="en-US" altLang="zh-CN" sz="2000" b="0" i="0" dirty="0">
                <a:solidFill>
                  <a:srgbClr val="000000"/>
                </a:solidFill>
                <a:latin typeface="微软雅黑" pitchFamily="34" charset="0"/>
                <a:ea typeface="微软雅黑" pitchFamily="34" charset="-122"/>
                <a:cs typeface="微软雅黑" pitchFamily="34" charset="-120"/>
              </a:rPr>
              <a:t>1999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微软雅黑" pitchFamily="34" charset="0"/>
                <a:ea typeface="楷体" pitchFamily="34" charset="-122"/>
                <a:cs typeface="微软雅黑" pitchFamily="34" charset="-120"/>
              </a:rPr>
              <a:t>月到</a:t>
            </a:r>
            <a:r>
              <a:rPr lang="en-US" altLang="zh-CN" sz="2000" b="0" i="0" dirty="0">
                <a:solidFill>
                  <a:srgbClr val="000000"/>
                </a:solidFill>
                <a:latin typeface="微软雅黑" pitchFamily="34" charset="0"/>
                <a:ea typeface="微软雅黑" pitchFamily="34" charset="-122"/>
                <a:cs typeface="微软雅黑" pitchFamily="34" charset="-120"/>
              </a:rPr>
              <a:t>2002</a:t>
            </a:r>
            <a:r>
              <a:rPr lang="en-US" altLang="zh-CN" sz="2000" b="0" i="0" dirty="0">
                <a:solidFill>
                  <a:srgbClr val="000000"/>
                </a:solidFill>
                <a:latin typeface="微软雅黑" pitchFamily="34" charset="0"/>
                <a:ea typeface="楷体" pitchFamily="34" charset="-122"/>
                <a:cs typeface="微软雅黑" pitchFamily="34" charset="-120"/>
              </a:rPr>
              <a:t>年端午节后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历经</a:t>
            </a:r>
            <a:r>
              <a:rPr lang="en-US" altLang="zh-CN" sz="2000" b="0" i="0" dirty="0">
                <a:solidFill>
                  <a:srgbClr val="000000"/>
                </a:solidFill>
                <a:latin typeface="微软雅黑" pitchFamily="34" charset="0"/>
                <a:ea typeface="微软雅黑" pitchFamily="34" charset="-122"/>
                <a:cs typeface="微软雅黑" pitchFamily="34" charset="-120"/>
              </a:rPr>
              <a:t>900</a:t>
            </a:r>
            <a:r>
              <a:rPr lang="en-US" altLang="zh-CN" sz="2000" b="0" i="0" dirty="0">
                <a:solidFill>
                  <a:srgbClr val="000000"/>
                </a:solidFill>
                <a:latin typeface="微软雅黑" pitchFamily="34" charset="0"/>
                <a:ea typeface="楷体" pitchFamily="34" charset="-122"/>
                <a:cs typeface="微软雅黑" pitchFamily="34" charset="-120"/>
              </a:rPr>
              <a:t>多天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史洪琴修完了殷开举名下的任务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又参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加最后路段的集体攻关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直到整个工程完工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这条出山的公路全长</a:t>
            </a: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微软雅黑" pitchFamily="34" charset="0"/>
                <a:ea typeface="楷体" pitchFamily="34" charset="-122"/>
                <a:cs typeface="微软雅黑" pitchFamily="34" charset="-120"/>
              </a:rPr>
              <a:t>千米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挂壁路段</a:t>
            </a:r>
            <a:r>
              <a:rPr lang="en-US" altLang="zh-CN" sz="2000" b="0" i="0" dirty="0">
                <a:solidFill>
                  <a:srgbClr val="000000"/>
                </a:solidFill>
                <a:latin typeface="微软雅黑" pitchFamily="34" charset="0"/>
                <a:ea typeface="微软雅黑" pitchFamily="34" charset="-122"/>
                <a:cs typeface="微软雅黑" pitchFamily="34" charset="-120"/>
              </a:rPr>
              <a:t>470</a:t>
            </a:r>
            <a:r>
              <a:rPr lang="en-US" altLang="zh-CN" sz="2000" b="0" i="0" dirty="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这个两千多人的村子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有七百多人参加修路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u="sng" dirty="0">
                <a:solidFill>
                  <a:srgbClr val="000000"/>
                </a:solidFill>
                <a:latin typeface="微软雅黑" pitchFamily="34" charset="0"/>
                <a:ea typeface="楷体" pitchFamily="34" charset="-122"/>
                <a:cs typeface="微软雅黑" pitchFamily="34" charset="-120"/>
              </a:rPr>
              <a:t>如今全村有小汽车</a:t>
            </a:r>
            <a:r>
              <a:rPr lang="en-US" altLang="zh-CN" sz="2000" b="0" i="0" u="sng" dirty="0">
                <a:solidFill>
                  <a:srgbClr val="000000"/>
                </a:solidFill>
                <a:latin typeface="微软雅黑" pitchFamily="34" charset="0"/>
                <a:ea typeface="微软雅黑" pitchFamily="34" charset="-122"/>
                <a:cs typeface="微软雅黑" pitchFamily="34" charset="-120"/>
              </a:rPr>
              <a:t>69</a:t>
            </a:r>
            <a:r>
              <a:rPr lang="en-US" altLang="zh-CN" sz="2000" b="0" i="0" u="sng" dirty="0">
                <a:solidFill>
                  <a:srgbClr val="000000"/>
                </a:solidFill>
                <a:latin typeface="微软雅黑" pitchFamily="34" charset="0"/>
                <a:ea typeface="楷体" pitchFamily="34" charset="-122"/>
                <a:cs typeface="微软雅黑" pitchFamily="34" charset="-120"/>
              </a:rPr>
              <a:t>辆</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摩托车</a:t>
            </a:r>
            <a:r>
              <a:rPr lang="en-US" altLang="zh-CN" sz="2000" b="0" i="0" u="sng" dirty="0">
                <a:solidFill>
                  <a:srgbClr val="000000"/>
                </a:solidFill>
                <a:latin typeface="微软雅黑" pitchFamily="34" charset="0"/>
                <a:ea typeface="微软雅黑" pitchFamily="34" charset="-122"/>
                <a:cs typeface="微软雅黑" pitchFamily="34" charset="-120"/>
              </a:rPr>
              <a:t>56</a:t>
            </a:r>
            <a:r>
              <a:rPr lang="en-US" altLang="zh-CN" sz="2000" b="0" i="0" u="sng" dirty="0">
                <a:solidFill>
                  <a:srgbClr val="000000"/>
                </a:solidFill>
                <a:latin typeface="微软雅黑" pitchFamily="34" charset="0"/>
                <a:ea typeface="楷体" pitchFamily="34" charset="-122"/>
                <a:cs typeface="微软雅黑" pitchFamily="34" charset="-120"/>
              </a:rPr>
              <a:t>辆</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电动车</a:t>
            </a:r>
            <a:r>
              <a:rPr lang="en-US" altLang="zh-CN" sz="2000" b="0" i="0" u="sng" dirty="0">
                <a:solidFill>
                  <a:srgbClr val="000000"/>
                </a:solidFill>
                <a:latin typeface="微软雅黑" pitchFamily="34" charset="0"/>
                <a:ea typeface="微软雅黑" pitchFamily="34" charset="-122"/>
                <a:cs typeface="微软雅黑" pitchFamily="34" charset="-120"/>
              </a:rPr>
              <a:t>5</a:t>
            </a:r>
            <a:r>
              <a:rPr lang="en-US" altLang="zh-CN" sz="2000" b="0" i="0" u="sng" dirty="0">
                <a:solidFill>
                  <a:srgbClr val="000000"/>
                </a:solidFill>
                <a:latin typeface="微软雅黑" pitchFamily="34" charset="0"/>
                <a:ea typeface="楷体" pitchFamily="34" charset="-122"/>
                <a:cs typeface="微软雅黑" pitchFamily="34" charset="-120"/>
              </a:rPr>
              <a:t>辆</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还有</a:t>
            </a:r>
            <a:r>
              <a:rPr lang="en-US" altLang="zh-CN" sz="2000" b="0" i="0" u="sng" dirty="0">
                <a:solidFill>
                  <a:srgbClr val="000000"/>
                </a:solidFill>
                <a:latin typeface="微软雅黑" pitchFamily="34" charset="0"/>
                <a:ea typeface="微软雅黑" pitchFamily="34" charset="-122"/>
                <a:cs typeface="微软雅黑" pitchFamily="34" charset="-120"/>
              </a:rPr>
              <a:t>2</a:t>
            </a:r>
            <a:r>
              <a:rPr lang="en-US" altLang="zh-CN" sz="2000" b="0" i="0" u="sng" dirty="0">
                <a:solidFill>
                  <a:srgbClr val="000000"/>
                </a:solidFill>
                <a:latin typeface="微软雅黑" pitchFamily="34" charset="0"/>
                <a:ea typeface="楷体" pitchFamily="34" charset="-122"/>
                <a:cs typeface="微软雅黑" pitchFamily="34" charset="-120"/>
              </a:rPr>
              <a:t>辆挖掘机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故事至此该讲完了吧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可是史洪琴对孩子说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你俩的爸爸决心盖这房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房盖还没打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我们再苦也要把房盖好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两个儿子完成义务教育后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史洪琴就带他们去浙江了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过了第五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她郑重地对两个孩子说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你们长大了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要记住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你们的爸爸是光荣的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她说她要先回</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把你们爸爸的碑立起来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你们兄弟继续在外面辛苦挣钱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回来建房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临别时她再次对儿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子说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记住爸爸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要有志气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369035710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B_5_BD.2_1#f731b75f2?sp=1&amp;pid=0b61653f4&amp;color=0,0,0&amp;vtp=1&amp;bt=1&amp;bb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1.请结合上述材料，给“重复”下一个定义，不超过50个字。（4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a:t>
            </a:r>
            <a:endParaRPr lang="en-US" altLang="zh-CN" sz="2000" dirty="0"/>
          </a:p>
        </p:txBody>
      </p:sp>
      <p:sp>
        <p:nvSpPr>
          <p:cNvPr id="4" name="QB_5_AN.3_1#f731b75f2.blank?pid=0b61653f4&amp;color=0,0,0&amp;vpa=1&amp;vtp=1&amp;bbb=1&amp;hb=1"/>
          <p:cNvSpPr/>
          <p:nvPr/>
        </p:nvSpPr>
        <p:spPr>
          <a:xfrm>
            <a:off x="722376" y="13911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重复是一种为了强调某种意思（或创造某种氛围），与对偶或排比配合使用</a:t>
            </a:r>
            <a:r>
              <a:rPr lang="en-US" altLang="zh-CN" sz="2000" b="1" i="0">
                <a:solidFill>
                  <a:srgbClr val="00B050"/>
                </a:solidFill>
                <a:latin typeface="微软雅黑" pitchFamily="34" charset="0"/>
                <a:ea typeface="微软雅黑" pitchFamily="34" charset="-122"/>
                <a:cs typeface="微软雅黑" pitchFamily="34" charset="-120"/>
              </a:rPr>
              <a:t>，通过反复讲形成特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别效果的修辞手法</a:t>
            </a:r>
            <a:r>
              <a:rPr lang="en-US" altLang="zh-CN" sz="2000" b="1" i="0" dirty="0">
                <a:solidFill>
                  <a:srgbClr val="00B050"/>
                </a:solidFill>
                <a:latin typeface="微软雅黑" pitchFamily="34" charset="0"/>
                <a:ea typeface="微软雅黑" pitchFamily="34" charset="-122"/>
                <a:cs typeface="微软雅黑" pitchFamily="34" charset="-120"/>
              </a:rPr>
              <a:t>。（4分）</a:t>
            </a:r>
            <a:endParaRPr lang="en-US" altLang="zh-CN" sz="2000" dirty="0"/>
          </a:p>
        </p:txBody>
      </p:sp>
      <p:sp>
        <p:nvSpPr>
          <p:cNvPr id="5" name="QB_5_AS.4_1#f731b75f2?vop=1&amp;pid=0b61653f4&amp;color=0,0,0&amp;vtp=1&amp;bbb=1&amp;hb=1"/>
          <p:cNvSpPr/>
          <p:nvPr/>
        </p:nvSpPr>
        <p:spPr>
          <a:xfrm>
            <a:off x="722376" y="2379795"/>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本题考查语言表达简明、准确的能力。首先要了解“下定义”的格式</a:t>
            </a:r>
            <a:r>
              <a:rPr lang="en-US" altLang="zh-CN" sz="2000" b="0" i="0">
                <a:solidFill>
                  <a:srgbClr val="000000"/>
                </a:solidFill>
                <a:latin typeface="微软雅黑" pitchFamily="34" charset="0"/>
                <a:ea typeface="微软雅黑" pitchFamily="34" charset="-122"/>
                <a:cs typeface="微软雅黑" pitchFamily="34" charset="-120"/>
              </a:rPr>
              <a:t>，然后从材料中找到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有关</a:t>
            </a:r>
            <a:r>
              <a:rPr lang="en-US" altLang="zh-CN" sz="2000" b="0" i="0" dirty="0">
                <a:solidFill>
                  <a:srgbClr val="000000"/>
                </a:solidFill>
                <a:latin typeface="微软雅黑" pitchFamily="34" charset="0"/>
                <a:ea typeface="微软雅黑" pitchFamily="34" charset="-122"/>
                <a:cs typeface="微软雅黑" pitchFamily="34" charset="-120"/>
              </a:rPr>
              <a:t>“重复”的内容，筛选出关键信息，找到属概念及种差</a:t>
            </a:r>
            <a:r>
              <a:rPr lang="en-US" altLang="zh-CN" sz="2000" b="0" i="0">
                <a:solidFill>
                  <a:srgbClr val="000000"/>
                </a:solidFill>
                <a:latin typeface="微软雅黑" pitchFamily="34" charset="0"/>
                <a:ea typeface="微软雅黑" pitchFamily="34" charset="-122"/>
                <a:cs typeface="微软雅黑" pitchFamily="34" charset="-120"/>
              </a:rPr>
              <a:t>，最后按照下定义的格式进行表述即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a:t>
            </a:r>
            <a:r>
              <a:rPr lang="en-US" altLang="zh-CN" sz="2000" b="0" i="0" dirty="0">
                <a:solidFill>
                  <a:srgbClr val="000000"/>
                </a:solidFill>
                <a:latin typeface="微软雅黑" pitchFamily="34" charset="0"/>
                <a:ea typeface="微软雅黑" pitchFamily="34" charset="-122"/>
                <a:cs typeface="微软雅黑" pitchFamily="34" charset="-120"/>
              </a:rPr>
              <a:t>。结合材料内容可知，“重复”是一种修辞手法，所以“重复”的属概念是“修辞手法</a:t>
            </a:r>
            <a:r>
              <a:rPr lang="en-US" altLang="zh-CN" sz="2000" b="0" i="0">
                <a:solidFill>
                  <a:srgbClr val="000000"/>
                </a:solidFill>
                <a:latin typeface="微软雅黑" pitchFamily="34" charset="0"/>
                <a:ea typeface="微软雅黑" pitchFamily="34" charset="-122"/>
                <a:cs typeface="微软雅黑" pitchFamily="34" charset="-120"/>
              </a:rPr>
              <a:t>”。然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后筛选种差</a:t>
            </a:r>
            <a:r>
              <a:rPr lang="en-US" altLang="zh-CN" sz="2000" b="0" i="0" dirty="0">
                <a:solidFill>
                  <a:srgbClr val="000000"/>
                </a:solidFill>
                <a:latin typeface="微软雅黑" pitchFamily="34" charset="0"/>
                <a:ea typeface="微软雅黑" pitchFamily="34" charset="-122"/>
                <a:cs typeface="微软雅黑" pitchFamily="34" charset="-120"/>
              </a:rPr>
              <a:t>，根据“但有时为了特别强调某一点</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读者印象里”“为了在文章里</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憋闷</a:t>
            </a:r>
            <a:r>
              <a:rPr lang="en-US" altLang="zh-CN" sz="2000" b="0" i="0">
                <a:solidFill>
                  <a:srgbClr val="000000"/>
                </a:solidFill>
                <a:latin typeface="微软雅黑" pitchFamily="34" charset="0"/>
                <a:ea typeface="微软雅黑" pitchFamily="34" charset="-122"/>
                <a:cs typeface="微软雅黑" pitchFamily="34" charset="-120"/>
              </a:rPr>
              <a:t>”等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可概括出</a:t>
            </a:r>
            <a:r>
              <a:rPr lang="en-US" altLang="zh-CN" sz="2000" b="0" i="0" dirty="0">
                <a:solidFill>
                  <a:srgbClr val="000000"/>
                </a:solidFill>
                <a:latin typeface="微软雅黑" pitchFamily="34" charset="0"/>
                <a:ea typeface="微软雅黑" pitchFamily="34" charset="-122"/>
                <a:cs typeface="微软雅黑" pitchFamily="34" charset="-120"/>
              </a:rPr>
              <a:t>“为了强调某种意思（或创造某种氛围）”；根据“为了特别强调某一点而重复</a:t>
            </a:r>
            <a:r>
              <a:rPr lang="en-US" altLang="zh-CN" sz="2000" b="0" i="0">
                <a:solidFill>
                  <a:srgbClr val="000000"/>
                </a:solidFill>
                <a:latin typeface="微软雅黑" pitchFamily="34" charset="0"/>
                <a:ea typeface="微软雅黑" pitchFamily="34" charset="-122"/>
                <a:cs typeface="微软雅黑" pitchFamily="34" charset="-120"/>
              </a:rPr>
              <a:t>，往往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需要和对偶或排比句法配合运用</a:t>
            </a:r>
            <a:r>
              <a:rPr lang="en-US" altLang="zh-CN" sz="2000" b="0" i="0" dirty="0">
                <a:solidFill>
                  <a:srgbClr val="000000"/>
                </a:solidFill>
                <a:latin typeface="微软雅黑" pitchFamily="34" charset="0"/>
                <a:ea typeface="微软雅黑" pitchFamily="34" charset="-122"/>
                <a:cs typeface="微软雅黑" pitchFamily="34" charset="-120"/>
              </a:rPr>
              <a:t>”可概括出“与对偶或排比配合使用”；根据“重复一下</a:t>
            </a:r>
            <a:r>
              <a:rPr lang="en-US" altLang="zh-CN" sz="2000" b="0" i="0">
                <a:solidFill>
                  <a:srgbClr val="000000"/>
                </a:solidFill>
                <a:latin typeface="微软雅黑" pitchFamily="34" charset="0"/>
                <a:ea typeface="微软雅黑" pitchFamily="34" charset="-122"/>
                <a:cs typeface="微软雅黑" pitchFamily="34" charset="-120"/>
              </a:rPr>
              <a:t>，修辞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上就有特别的效果</a:t>
            </a:r>
            <a:r>
              <a:rPr lang="en-US" altLang="zh-CN" sz="2000" b="0" i="0" dirty="0">
                <a:solidFill>
                  <a:srgbClr val="000000"/>
                </a:solidFill>
                <a:latin typeface="微软雅黑" pitchFamily="34" charset="0"/>
                <a:ea typeface="微软雅黑" pitchFamily="34" charset="-122"/>
                <a:cs typeface="微软雅黑" pitchFamily="34" charset="-120"/>
              </a:rPr>
              <a:t>”可概括出“通过反复讲形成特别效果”。最后按照下定义的格式</a:t>
            </a:r>
            <a:r>
              <a:rPr lang="en-US" altLang="zh-CN" sz="2000" b="0" i="0">
                <a:solidFill>
                  <a:srgbClr val="000000"/>
                </a:solidFill>
                <a:latin typeface="微软雅黑" pitchFamily="34" charset="0"/>
                <a:ea typeface="微软雅黑" pitchFamily="34" charset="-122"/>
                <a:cs typeface="微软雅黑" pitchFamily="34" charset="-120"/>
              </a:rPr>
              <a:t>，并结合字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数要求组织答案即可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500"/>
                                        <p:tgtEl>
                                          <p:spTgt spid="5">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5" end="5"/>
                                            </p:txEl>
                                          </p:spTgt>
                                        </p:tgtEl>
                                        <p:attrNameLst>
                                          <p:attrName>style.visibility</p:attrName>
                                        </p:attrNameLst>
                                      </p:cBhvr>
                                      <p:to>
                                        <p:strVal val="visible"/>
                                      </p:to>
                                    </p:set>
                                    <p:animEffect transition="in" filter="fade">
                                      <p:cBhvr>
                                        <p:cTn id="36" dur="500"/>
                                        <p:tgtEl>
                                          <p:spTgt spid="5">
                                            <p:txEl>
                                              <p:pRg st="5" end="5"/>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Effect transition="in" filter="fade">
                                      <p:cBhvr>
                                        <p:cTn id="39" dur="500"/>
                                        <p:tgtEl>
                                          <p:spTgt spid="5">
                                            <p:txEl>
                                              <p:pRg st="6" end="6"/>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fade">
                                      <p:cBhvr>
                                        <p:cTn id="42"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70_1#d6bd0ecbe?pid=7addc7111&amp;color=0,0,0&amp;vtp=1&amp;bbb=1&amp;hb=1">
            <a:extLst>
              <a:ext uri="{FF2B5EF4-FFF2-40B4-BE49-F238E27FC236}">
                <a16:creationId xmlns:a16="http://schemas.microsoft.com/office/drawing/2014/main" id="{638B2B8F-06EC-417C-D96C-83C639BEEC6E}"/>
              </a:ext>
            </a:extLst>
          </p:cNvPr>
          <p:cNvSpPr/>
          <p:nvPr/>
        </p:nvSpPr>
        <p:spPr>
          <a:xfrm>
            <a:off x="722376" y="972000"/>
            <a:ext cx="10753344" cy="5418709"/>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她独自回来了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看到建到一半的房子在深深的荒草里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她坐在房前痛哭了一阵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开始除草</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开春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她把承包的</a:t>
            </a: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亩地全种上了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还养了不少牲畜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她只有一个信念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一定要把丈夫想建的房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建好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给村里人做榜样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这个夏天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我看着史洪琴沧桑的笑容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不知该如何表达我对这位乡村女子的崇敬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她让我感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到一个村庄也是有史诗的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这条挂壁公路就是这个村庄的史诗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她让我看到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她的丈夫是有理想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有人生目标的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是为修路而牺牲的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而史洪琴是以妻子的身份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用半生的坚韧和辛劳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守护着丈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夫的光荣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她让我想到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一个家庭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一个村庄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一个民族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都需要守护自己先人的光荣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一个不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知爱惜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不知守护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不会捍卫先辈光荣的民族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是没有未来的民族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这个夏天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我去拜谒了殷开举的墓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殷开举去世后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史洪琴将镇里给的安葬费留给孩子读书</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史洪琴挣钱回来后郑重地给丈夫立了碑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我看到史洪琴站立在丈夫碑前那沧桑的微笑</a:t>
            </a:r>
            <a:r>
              <a:rPr lang="en-US" altLang="zh-CN" sz="2000" b="0" i="0">
                <a:solidFill>
                  <a:srgbClr val="000000"/>
                </a:solidFill>
                <a:latin typeface="微软雅黑" pitchFamily="34" charset="0"/>
                <a:ea typeface="微软雅黑" pitchFamily="34" charset="-122"/>
                <a:cs typeface="微软雅黑" pitchFamily="34" charset="-120"/>
              </a:rPr>
              <a:t>，⑤</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我确信在她的沧桑中看到了光芒</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3036062711"/>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5_BD.71_1#6a950421f?pid=d6bd0ecbe&amp;color=0,0,0&amp;vtp=1&amp;bt=1&amp;bbb=1"/>
          <p:cNvSpPr/>
          <p:nvPr/>
        </p:nvSpPr>
        <p:spPr>
          <a:xfrm>
            <a:off x="722376" y="969265"/>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6.下列对文本相关内容的理解，不正确的一项是（3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2_1#6a950421f.bracket?pid=d6bd0ecbe&amp;color=0,0,0&amp;vpa=16&amp;vtp=1"/>
          <p:cNvSpPr/>
          <p:nvPr/>
        </p:nvSpPr>
        <p:spPr>
          <a:xfrm>
            <a:off x="7124764" y="961645"/>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71_2#6a950421f.choices?pid=d6bd0ecbe&amp;color=0,0,0&amp;vtp=1&amp;bbb=1&amp;hb=1"/>
          <p:cNvSpPr/>
          <p:nvPr/>
        </p:nvSpPr>
        <p:spPr>
          <a:xfrm>
            <a:off x="722376" y="1412367"/>
            <a:ext cx="10753344" cy="3501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A.文章用“我怎么介绍毕节这条‘挂在悬崖绝壁上的公路’”开篇，引出公路的地理位置</a:t>
            </a:r>
            <a:r>
              <a:rPr lang="en-US" altLang="zh-CN" sz="2000" b="0" i="0">
                <a:solidFill>
                  <a:srgbClr val="000000"/>
                </a:solidFill>
                <a:latin typeface="微软雅黑" pitchFamily="34" charset="0"/>
                <a:ea typeface="微软雅黑" pitchFamily="34" charset="-122"/>
                <a:cs typeface="微软雅黑" pitchFamily="34" charset="-120"/>
              </a:rPr>
              <a:t>、修路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原因及修路的艰难等内容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.文章对村支书王连科的描写，虽着墨不多，但让我们认识了一位体恤村民疾苦、甘于奉献</a:t>
            </a:r>
            <a:r>
              <a:rPr lang="en-US" altLang="zh-CN" sz="2000" b="0" i="0">
                <a:solidFill>
                  <a:srgbClr val="000000"/>
                </a:solidFill>
                <a:latin typeface="微软雅黑" pitchFamily="34" charset="0"/>
                <a:ea typeface="微软雅黑" pitchFamily="34" charset="-122"/>
                <a:cs typeface="微软雅黑" pitchFamily="34" charset="-120"/>
              </a:rPr>
              <a:t>、有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领导力的优秀农村基层干部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.文章后半部分叙写建房这一情节，主要表达了史洪琴一家对美好生活的向往</a:t>
            </a:r>
            <a:r>
              <a:rPr lang="en-US" altLang="zh-CN" sz="2000" b="0" i="0">
                <a:solidFill>
                  <a:srgbClr val="000000"/>
                </a:solidFill>
                <a:latin typeface="微软雅黑" pitchFamily="34" charset="0"/>
                <a:ea typeface="微软雅黑" pitchFamily="34" charset="-122"/>
                <a:cs typeface="微软雅黑" pitchFamily="34" charset="-120"/>
              </a:rPr>
              <a:t>，此外也包含着对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殷开举的缅怀之情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.史洪琴“沧桑的笑容”蕴含着生活的艰辛</a:t>
            </a:r>
            <a:r>
              <a:rPr lang="en-US" altLang="zh-CN" sz="2000" b="0" i="0">
                <a:solidFill>
                  <a:srgbClr val="000000"/>
                </a:solidFill>
                <a:latin typeface="微软雅黑" pitchFamily="34" charset="0"/>
                <a:ea typeface="微软雅黑" pitchFamily="34" charset="-122"/>
                <a:cs typeface="微软雅黑" pitchFamily="34" charset="-120"/>
              </a:rPr>
              <a:t>，彰显了她用半生的坚韧和辛劳守护丈夫荣光的崇高</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品质</a:t>
            </a:r>
            <a:r>
              <a:rPr lang="en-US" altLang="zh-CN" sz="2000" b="0" i="0" dirty="0">
                <a:solidFill>
                  <a:srgbClr val="000000"/>
                </a:solidFill>
                <a:latin typeface="微软雅黑" pitchFamily="34" charset="0"/>
                <a:ea typeface="微软雅黑" pitchFamily="34" charset="-122"/>
                <a:cs typeface="微软雅黑" pitchFamily="34" charset="-120"/>
              </a:rPr>
              <a:t>，令人心生崇敬之情。</a:t>
            </a:r>
            <a:endParaRPr lang="en-US" altLang="zh-CN" sz="2000" dirty="0"/>
          </a:p>
        </p:txBody>
      </p:sp>
      <p:sp>
        <p:nvSpPr>
          <p:cNvPr id="5" name="QC_5_AS.73_1#6a950421f?vop=1&amp;pid=d6bd0ecbe&amp;color=0,0,0&amp;vtp=1&amp;bbb=1&amp;hb=1"/>
          <p:cNvSpPr/>
          <p:nvPr/>
        </p:nvSpPr>
        <p:spPr>
          <a:xfrm>
            <a:off x="722376" y="4996307"/>
            <a:ext cx="10753344"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本题考查分析文章内容的能力。C项，“主要表达了史洪琴一家对美好生活的向往”</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叙写建房子的情节在文本的倒数第三</a:t>
            </a:r>
            <a:r>
              <a:rPr lang="en-US" altLang="zh-CN" sz="2000" b="0" i="0" dirty="0">
                <a:solidFill>
                  <a:srgbClr val="000000"/>
                </a:solidFill>
                <a:latin typeface="微软雅黑" pitchFamily="34" charset="0"/>
                <a:ea typeface="微软雅黑" pitchFamily="34" charset="-122"/>
                <a:cs typeface="微软雅黑" pitchFamily="34" charset="-120"/>
              </a:rPr>
              <a:t>、四两段，阅读可知</a:t>
            </a:r>
            <a:r>
              <a:rPr lang="en-US" altLang="zh-CN" sz="2000" b="0" i="0">
                <a:solidFill>
                  <a:srgbClr val="000000"/>
                </a:solidFill>
                <a:latin typeface="微软雅黑" pitchFamily="34" charset="0"/>
                <a:ea typeface="微软雅黑" pitchFamily="34" charset="-122"/>
                <a:cs typeface="微软雅黑" pitchFamily="34" charset="-120"/>
              </a:rPr>
              <a:t>，史洪琴想要建房子是为了实现丈夫的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心愿</a:t>
            </a:r>
            <a:r>
              <a:rPr lang="en-US" altLang="zh-CN" sz="2000" b="0" i="0" dirty="0">
                <a:solidFill>
                  <a:srgbClr val="000000"/>
                </a:solidFill>
                <a:latin typeface="微软雅黑" pitchFamily="34" charset="0"/>
                <a:ea typeface="微软雅黑" pitchFamily="34" charset="-122"/>
                <a:cs typeface="微软雅黑" pitchFamily="34" charset="-120"/>
              </a:rPr>
              <a:t>，主要是为了表达对丈夫的缅怀，让丈夫的精神得以延续。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5_BD.74_1#d85697020?pid=d6bd0ecb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7.对文中画线句子的分析与鉴赏，不正确的一项是（3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5_1#d85697020.bracket?pid=d6bd0ecbe&amp;color=0,0,0&amp;vpa=17&amp;vtp=1"/>
          <p:cNvSpPr/>
          <p:nvPr/>
        </p:nvSpPr>
        <p:spPr>
          <a:xfrm>
            <a:off x="7378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74_2#d85697020.choices?pid=d6bd0ecbe&amp;color=0,0,0&amp;vtp=1&amp;bbb=1&amp;hb=1"/>
          <p:cNvSpPr/>
          <p:nvPr/>
        </p:nvSpPr>
        <p:spPr>
          <a:xfrm>
            <a:off x="722376" y="1436497"/>
            <a:ext cx="10753344" cy="2253234"/>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微软雅黑" pitchFamily="34" charset="0"/>
                <a:ea typeface="微软雅黑" pitchFamily="34" charset="-122"/>
                <a:cs typeface="微软雅黑" pitchFamily="34" charset="-120"/>
              </a:rPr>
              <a:t>A.句子①④列举村中人口及车辆等数据，主要为了体现语言的科学性和严谨性，使文章更真实可信。</a:t>
            </a:r>
            <a:endParaRPr lang="en-US" altLang="zh-CN" sz="2000" spc="-50" dirty="0"/>
          </a:p>
          <a:p>
            <a:pPr latinLnBrk="1">
              <a:lnSpc>
                <a:spcPts val="3700"/>
              </a:lnSpc>
            </a:pPr>
            <a:r>
              <a:rPr lang="en-US" altLang="zh-CN" sz="2000" b="0" i="0" spc="-50">
                <a:solidFill>
                  <a:srgbClr val="000000"/>
                </a:solidFill>
                <a:latin typeface="微软雅黑" pitchFamily="34" charset="0"/>
                <a:ea typeface="微软雅黑" pitchFamily="34" charset="-122"/>
                <a:cs typeface="微软雅黑" pitchFamily="34" charset="-120"/>
              </a:rPr>
              <a:t>B</a:t>
            </a:r>
            <a:r>
              <a:rPr lang="en-US" altLang="zh-CN" sz="2000" b="0" i="0" spc="-50" dirty="0">
                <a:solidFill>
                  <a:srgbClr val="000000"/>
                </a:solidFill>
                <a:latin typeface="微软雅黑" pitchFamily="34" charset="0"/>
                <a:ea typeface="微软雅黑" pitchFamily="34" charset="-122"/>
                <a:cs typeface="微软雅黑" pitchFamily="34" charset="-120"/>
              </a:rPr>
              <a:t>.句子②借史洪琴之口转述送亲人的强烈感受，侧面突出山峻路险、进村艰难，为后文修路作铺垫。</a:t>
            </a:r>
            <a:endParaRPr lang="en-US" altLang="zh-CN" sz="2000" spc="-5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.句子③中史洪琴“山涧细流般的哭泣”震撼了村民，“几乎没有声音</a:t>
            </a:r>
            <a:r>
              <a:rPr lang="en-US" altLang="zh-CN" sz="2000" b="0" i="0">
                <a:solidFill>
                  <a:srgbClr val="000000"/>
                </a:solidFill>
                <a:latin typeface="微软雅黑" pitchFamily="34" charset="0"/>
                <a:ea typeface="微软雅黑" pitchFamily="34" charset="-122"/>
                <a:cs typeface="微软雅黑" pitchFamily="34" charset="-120"/>
              </a:rPr>
              <a:t>”显示出人物内心的极度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悲伤</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spc="-100">
                <a:solidFill>
                  <a:srgbClr val="000000"/>
                </a:solidFill>
                <a:latin typeface="微软雅黑" pitchFamily="34" charset="0"/>
                <a:ea typeface="微软雅黑" pitchFamily="34" charset="-122"/>
                <a:cs typeface="微软雅黑" pitchFamily="34" charset="-120"/>
              </a:rPr>
              <a:t>D</a:t>
            </a:r>
            <a:r>
              <a:rPr lang="en-US" altLang="zh-CN" sz="2000" b="0" i="0" spc="-100" dirty="0">
                <a:solidFill>
                  <a:srgbClr val="000000"/>
                </a:solidFill>
                <a:latin typeface="微软雅黑" pitchFamily="34" charset="0"/>
                <a:ea typeface="微软雅黑" pitchFamily="34" charset="-122"/>
                <a:cs typeface="微软雅黑" pitchFamily="34" charset="-120"/>
              </a:rPr>
              <a:t>.句子⑤中的“光芒”内涵丰富，既有她完成丈夫遗志的坚韧和欣慰，又有她修路造福后人的成就感。</a:t>
            </a:r>
            <a:endParaRPr lang="en-US" altLang="zh-CN" sz="2000" spc="-100" dirty="0"/>
          </a:p>
        </p:txBody>
      </p:sp>
      <p:sp>
        <p:nvSpPr>
          <p:cNvPr id="5" name="QC_5_AS.76_1#d85697020?vop=1&amp;pid=d6bd0ecbe&amp;color=0,0,0&amp;vtp=1&amp;bbb=1&amp;hb=1"/>
          <p:cNvSpPr/>
          <p:nvPr/>
        </p:nvSpPr>
        <p:spPr>
          <a:xfrm>
            <a:off x="722376" y="37773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本题考查理解文中重要句子的含意，分析作品的体裁特征和表现手法的能力。A项</a:t>
            </a:r>
            <a:r>
              <a:rPr lang="en-US" altLang="zh-CN" sz="2000" b="0" i="0">
                <a:solidFill>
                  <a:srgbClr val="000000"/>
                </a:solidFill>
                <a:latin typeface="微软雅黑" pitchFamily="34" charset="0"/>
                <a:ea typeface="微软雅黑" pitchFamily="34" charset="-122"/>
                <a:cs typeface="微软雅黑" pitchFamily="34" charset="-120"/>
              </a:rPr>
              <a:t>，“主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要为了体现语言的科学性和严谨性</a:t>
            </a:r>
            <a:r>
              <a:rPr lang="en-US" altLang="zh-CN" sz="2000" b="0" i="0" dirty="0">
                <a:solidFill>
                  <a:srgbClr val="000000"/>
                </a:solidFill>
                <a:latin typeface="微软雅黑" pitchFamily="34" charset="0"/>
                <a:ea typeface="微软雅黑" pitchFamily="34" charset="-122"/>
                <a:cs typeface="微软雅黑" pitchFamily="34" charset="-120"/>
              </a:rPr>
              <a:t>，使文章更真实可信”错误</a:t>
            </a:r>
            <a:r>
              <a:rPr lang="en-US" altLang="zh-CN" sz="2000" b="0" i="0">
                <a:solidFill>
                  <a:srgbClr val="000000"/>
                </a:solidFill>
                <a:latin typeface="微软雅黑" pitchFamily="34" charset="0"/>
                <a:ea typeface="微软雅黑" pitchFamily="34" charset="-122"/>
                <a:cs typeface="微软雅黑" pitchFamily="34" charset="-120"/>
              </a:rPr>
              <a:t>。其主要作用是凸显环境造成的生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活艰苦以及公路修好后生活的改善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B_5_BD.174_1#076392369?sp=1&amp;pid=d6bd0ecbe&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8.为什么说“这条挂壁公路就是这个村庄的史诗”？请结合文本简要分析。（4分）</a:t>
            </a:r>
            <a:endParaRPr lang="en-US" altLang="zh-CN" sz="2000" dirty="0"/>
          </a:p>
        </p:txBody>
      </p:sp>
      <p:sp>
        <p:nvSpPr>
          <p:cNvPr id="3" name="QB_5_BD.174_2#076392369?sp=1&amp;pid=d6bd0ecbe&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175_1#076392369?sp=1&amp;pid=d6bd0ecbe&amp;color=0,0,0&amp;vtp=1&amp;bbb=1&amp;hb=1&amp;hla=1">
            <a:extLst>
              <a:ext uri="{FF2B5EF4-FFF2-40B4-BE49-F238E27FC236}">
                <a16:creationId xmlns:a16="http://schemas.microsoft.com/office/drawing/2014/main" id="{1D85EFCD-5A44-6D1B-6B29-3CB66A1F2E2E}"/>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这条挂壁公路的修建见证了村庄生活的变迁，具有“史”的意义；</a:t>
            </a:r>
            <a:r>
              <a:rPr lang="en-US" altLang="zh-CN" sz="2000" b="1" i="0">
                <a:solidFill>
                  <a:srgbClr val="00B050"/>
                </a:solidFill>
                <a:latin typeface="微软雅黑" pitchFamily="34" charset="0"/>
                <a:ea typeface="微软雅黑" pitchFamily="34" charset="-122"/>
                <a:cs typeface="微软雅黑" pitchFamily="34" charset="-120"/>
              </a:rPr>
              <a:t>②修建挂壁公路展现了建设</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新农村时</a:t>
            </a:r>
            <a:r>
              <a:rPr lang="en-US" altLang="zh-CN" sz="2000" b="1" i="0" dirty="0">
                <a:solidFill>
                  <a:srgbClr val="00B050"/>
                </a:solidFill>
                <a:latin typeface="微软雅黑" pitchFamily="34" charset="0"/>
                <a:ea typeface="微软雅黑" pitchFamily="34" charset="-122"/>
                <a:cs typeface="微软雅黑" pitchFamily="34" charset="-120"/>
              </a:rPr>
              <a:t>，基层干部与普通村民的精神面貌，可歌可泣、不怕牺牲、坚持信念的可贵品质</a:t>
            </a:r>
            <a:r>
              <a:rPr lang="en-US" altLang="zh-CN" sz="2000" b="1" i="0">
                <a:solidFill>
                  <a:srgbClr val="00B050"/>
                </a:solidFill>
                <a:latin typeface="微软雅黑" pitchFamily="34" charset="0"/>
                <a:ea typeface="微软雅黑" pitchFamily="34" charset="-122"/>
                <a:cs typeface="微软雅黑" pitchFamily="34" charset="-120"/>
              </a:rPr>
              <a:t>，具有</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诗”的一面。（每点2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5_AS.78_1#076392369?vop=1&amp;pid=d6bd0ecbe&amp;color=0,0,0&amp;vtp=1&amp;bt=1&amp;bbb=1&amp;hb=1"/>
          <p:cNvSpPr/>
          <p:nvPr/>
        </p:nvSpPr>
        <p:spPr>
          <a:xfrm>
            <a:off x="722376" y="97200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本题考查理解文中重要句子的含意的能力。解答本题，首先应理解关键词“史诗”</a:t>
            </a:r>
            <a:r>
              <a:rPr lang="en-US" altLang="zh-CN" sz="2000" b="0" i="0">
                <a:solidFill>
                  <a:srgbClr val="000000"/>
                </a:solidFill>
                <a:latin typeface="微软雅黑" pitchFamily="34" charset="0"/>
                <a:ea typeface="微软雅黑" pitchFamily="34" charset="-122"/>
                <a:cs typeface="微软雅黑" pitchFamily="34" charset="-120"/>
              </a:rPr>
              <a:t>的含义，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然后结合文本内容具体分析</a:t>
            </a:r>
            <a:r>
              <a:rPr lang="en-US" altLang="zh-CN" sz="2000" b="0" i="0" dirty="0">
                <a:solidFill>
                  <a:srgbClr val="000000"/>
                </a:solidFill>
                <a:latin typeface="微软雅黑" pitchFamily="34" charset="0"/>
                <a:ea typeface="微软雅黑" pitchFamily="34" charset="-122"/>
                <a:cs typeface="微软雅黑" pitchFamily="34" charset="-120"/>
              </a:rPr>
              <a:t>。“史”即历史，是时间的跨度，是事实的见证；“诗</a:t>
            </a:r>
            <a:r>
              <a:rPr lang="en-US" altLang="zh-CN" sz="2000" b="0" i="0">
                <a:solidFill>
                  <a:srgbClr val="000000"/>
                </a:solidFill>
                <a:latin typeface="微软雅黑" pitchFamily="34" charset="0"/>
                <a:ea typeface="微软雅黑" pitchFamily="34" charset="-122"/>
                <a:cs typeface="微软雅黑" pitchFamily="34" charset="-120"/>
              </a:rPr>
              <a:t>”，可以理解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为精神层面的东西</a:t>
            </a:r>
            <a:r>
              <a:rPr lang="en-US" altLang="zh-CN" sz="2000" b="0" i="0" dirty="0">
                <a:solidFill>
                  <a:srgbClr val="000000"/>
                </a:solidFill>
                <a:latin typeface="微软雅黑" pitchFamily="34" charset="0"/>
                <a:ea typeface="微软雅黑" pitchFamily="34" charset="-122"/>
                <a:cs typeface="微软雅黑" pitchFamily="34" charset="-120"/>
              </a:rPr>
              <a:t>，可以是人物的理想信念品质等。修路前，“那是20世纪的最后一年</a:t>
            </a:r>
            <a:r>
              <a:rPr lang="en-US" altLang="zh-CN" sz="2000" b="0" i="0">
                <a:solidFill>
                  <a:srgbClr val="000000"/>
                </a:solidFill>
                <a:latin typeface="微软雅黑" pitchFamily="34" charset="0"/>
                <a:ea typeface="微软雅黑" pitchFamily="34" charset="-122"/>
                <a:cs typeface="微软雅黑" pitchFamily="34" charset="-120"/>
              </a:rPr>
              <a:t>。全村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416</a:t>
            </a:r>
            <a:r>
              <a:rPr lang="en-US" altLang="zh-CN" sz="2000" b="0" i="0" dirty="0">
                <a:solidFill>
                  <a:srgbClr val="000000"/>
                </a:solidFill>
                <a:latin typeface="微软雅黑" pitchFamily="34" charset="0"/>
                <a:ea typeface="微软雅黑" pitchFamily="34" charset="-122"/>
                <a:cs typeface="微软雅黑" pitchFamily="34" charset="-120"/>
              </a:rPr>
              <a:t>户2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080人，42％是苗族人，有386户人还住在茅草房里”；修路后</a:t>
            </a:r>
            <a:r>
              <a:rPr lang="en-US" altLang="zh-CN" sz="2000" b="0" i="0">
                <a:solidFill>
                  <a:srgbClr val="000000"/>
                </a:solidFill>
                <a:latin typeface="微软雅黑" pitchFamily="34" charset="0"/>
                <a:ea typeface="微软雅黑" pitchFamily="34" charset="-122"/>
                <a:cs typeface="微软雅黑" pitchFamily="34" charset="-120"/>
              </a:rPr>
              <a:t>，“如今全村有小汽车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69</a:t>
            </a:r>
            <a:r>
              <a:rPr lang="en-US" altLang="zh-CN" sz="2000" b="0" i="0" dirty="0">
                <a:solidFill>
                  <a:srgbClr val="000000"/>
                </a:solidFill>
                <a:latin typeface="微软雅黑" pitchFamily="34" charset="0"/>
                <a:ea typeface="微软雅黑" pitchFamily="34" charset="-122"/>
                <a:cs typeface="微软雅黑" pitchFamily="34" charset="-120"/>
              </a:rPr>
              <a:t>辆，摩托车56辆，电动车5辆，还有2辆挖掘机</a:t>
            </a:r>
            <a:r>
              <a:rPr lang="en-US" altLang="zh-CN" sz="2000" b="0" i="0">
                <a:solidFill>
                  <a:srgbClr val="000000"/>
                </a:solidFill>
                <a:latin typeface="微软雅黑" pitchFamily="34" charset="0"/>
                <a:ea typeface="微软雅黑" pitchFamily="34" charset="-122"/>
                <a:cs typeface="微软雅黑" pitchFamily="34" charset="-120"/>
              </a:rPr>
              <a:t>”，这条挂壁公路的修建见证了村庄生活的变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迁</a:t>
            </a:r>
            <a:r>
              <a:rPr lang="en-US" altLang="zh-CN" sz="2000" b="0" i="0" dirty="0">
                <a:solidFill>
                  <a:srgbClr val="000000"/>
                </a:solidFill>
                <a:latin typeface="微软雅黑" pitchFamily="34" charset="0"/>
                <a:ea typeface="微软雅黑" pitchFamily="34" charset="-122"/>
                <a:cs typeface="微软雅黑" pitchFamily="34" charset="-120"/>
              </a:rPr>
              <a:t>，具有“史”的意义。结合文中关于村支书的介绍“修这条路，积劳成疾，累死了</a:t>
            </a:r>
            <a:r>
              <a:rPr lang="en-US" altLang="zh-CN" sz="2000" b="0" i="0">
                <a:solidFill>
                  <a:srgbClr val="000000"/>
                </a:solidFill>
                <a:latin typeface="微软雅黑" pitchFamily="34" charset="0"/>
                <a:ea typeface="微软雅黑" pitchFamily="34" charset="-122"/>
                <a:cs typeface="微软雅黑" pitchFamily="34" charset="-120"/>
              </a:rPr>
              <a:t>”、积极回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村修路的殷开举为救人而亡</a:t>
            </a:r>
            <a:r>
              <a:rPr lang="en-US" altLang="zh-CN" sz="2000" b="0" i="0" dirty="0">
                <a:solidFill>
                  <a:srgbClr val="000000"/>
                </a:solidFill>
                <a:latin typeface="微软雅黑" pitchFamily="34" charset="0"/>
                <a:ea typeface="微软雅黑" pitchFamily="34" charset="-122"/>
                <a:cs typeface="微软雅黑" pitchFamily="34" charset="-120"/>
              </a:rPr>
              <a:t>、史洪琴在丈夫逝世后也来参与修路，以及</a:t>
            </a:r>
            <a:r>
              <a:rPr lang="en-US" altLang="zh-CN" sz="2000" b="0" i="0">
                <a:solidFill>
                  <a:srgbClr val="000000"/>
                </a:solidFill>
                <a:latin typeface="微软雅黑" pitchFamily="34" charset="0"/>
                <a:ea typeface="微软雅黑" pitchFamily="34" charset="-122"/>
                <a:cs typeface="微软雅黑" pitchFamily="34" charset="-120"/>
              </a:rPr>
              <a:t>“在修路中先后有一百多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人受伤</a:t>
            </a:r>
            <a:r>
              <a:rPr lang="en-US" altLang="zh-CN" sz="2000" b="0" i="0" dirty="0">
                <a:solidFill>
                  <a:srgbClr val="000000"/>
                </a:solidFill>
                <a:latin typeface="微软雅黑" pitchFamily="34" charset="0"/>
                <a:ea typeface="微软雅黑" pitchFamily="34" charset="-122"/>
                <a:cs typeface="微软雅黑" pitchFamily="34" charset="-120"/>
              </a:rPr>
              <a:t>，男人受伤了女人顶上，没有一家落下自己的修路任务”等内容可知</a:t>
            </a:r>
            <a:r>
              <a:rPr lang="en-US" altLang="zh-CN" sz="2000" b="0" i="0">
                <a:solidFill>
                  <a:srgbClr val="000000"/>
                </a:solidFill>
                <a:latin typeface="微软雅黑" pitchFamily="34" charset="0"/>
                <a:ea typeface="微软雅黑" pitchFamily="34" charset="-122"/>
                <a:cs typeface="微软雅黑" pitchFamily="34" charset="-120"/>
              </a:rPr>
              <a:t>，修建挂壁公路展现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了建设新农村时基层干部与普通村民的精神面貌</a:t>
            </a:r>
            <a:r>
              <a:rPr lang="en-US" altLang="zh-CN" sz="2000" b="0" i="0" dirty="0">
                <a:solidFill>
                  <a:srgbClr val="000000"/>
                </a:solidFill>
                <a:latin typeface="微软雅黑" pitchFamily="34" charset="0"/>
                <a:ea typeface="微软雅黑" pitchFamily="34" charset="-122"/>
                <a:cs typeface="微软雅黑" pitchFamily="34" charset="-120"/>
              </a:rPr>
              <a:t>，可歌可泣、不怕牺牲、</a:t>
            </a:r>
            <a:r>
              <a:rPr lang="en-US" altLang="zh-CN" sz="2000" b="0" i="0">
                <a:solidFill>
                  <a:srgbClr val="000000"/>
                </a:solidFill>
                <a:latin typeface="微软雅黑" pitchFamily="34" charset="0"/>
                <a:ea typeface="微软雅黑" pitchFamily="34" charset="-122"/>
                <a:cs typeface="微软雅黑" pitchFamily="34" charset="-120"/>
              </a:rPr>
              <a:t>坚持信念的可贵品质，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具有</a:t>
            </a:r>
            <a:r>
              <a:rPr lang="en-US" altLang="zh-CN" sz="2000" b="0" i="0" dirty="0">
                <a:solidFill>
                  <a:srgbClr val="000000"/>
                </a:solidFill>
                <a:latin typeface="微软雅黑" pitchFamily="34" charset="0"/>
                <a:ea typeface="微软雅黑" pitchFamily="34" charset="-122"/>
                <a:cs typeface="微软雅黑" pitchFamily="34" charset="-120"/>
              </a:rPr>
              <a:t>“诗”的一面。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5_BD.174_1#9e3590c14?sp=1&amp;pid=d6bd0ecbe&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9.本文如何实现新闻性和文学性的统一？请简要分析。（6分）</a:t>
            </a:r>
            <a:endParaRPr lang="en-US" altLang="zh-CN" sz="2000" dirty="0"/>
          </a:p>
        </p:txBody>
      </p:sp>
      <p:sp>
        <p:nvSpPr>
          <p:cNvPr id="3" name="QB_5_BD.174_2#9e3590c14?sp=1&amp;pid=d6bd0ecbe&amp;color=0,0,0&amp;vtp=1&amp;bbb=1&amp;hb=1&amp;hltap=1"/>
          <p:cNvSpPr/>
          <p:nvPr/>
        </p:nvSpPr>
        <p:spPr>
          <a:xfrm>
            <a:off x="722376" y="1435169"/>
            <a:ext cx="10753344" cy="22050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175_1#9e3590c14?sp=1&amp;pid=d6bd0ecbe&amp;color=0,0,0&amp;vtp=1&amp;bbb=1&amp;hb=1&amp;hla=1">
            <a:extLst>
              <a:ext uri="{FF2B5EF4-FFF2-40B4-BE49-F238E27FC236}">
                <a16:creationId xmlns:a16="http://schemas.microsoft.com/office/drawing/2014/main" id="{EA8D805F-5799-D466-7210-721A5AB8ED0D}"/>
              </a:ext>
            </a:extLst>
          </p:cNvPr>
          <p:cNvSpPr/>
          <p:nvPr/>
        </p:nvSpPr>
        <p:spPr>
          <a:xfrm>
            <a:off x="722376" y="1409769"/>
            <a:ext cx="10753344" cy="2177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本文的文学性以真实的新闻人物和新闻事件为基础。本文的时间、地点、人物</a:t>
            </a:r>
            <a:r>
              <a:rPr lang="en-US" altLang="zh-CN" sz="2000" b="1" i="0">
                <a:solidFill>
                  <a:srgbClr val="00B050"/>
                </a:solidFill>
                <a:latin typeface="微软雅黑" pitchFamily="34" charset="0"/>
                <a:ea typeface="微软雅黑" pitchFamily="34" charset="-122"/>
                <a:cs typeface="微软雅黑" pitchFamily="34" charset="-120"/>
              </a:rPr>
              <a:t>、事件等新闻要</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素都是真实的</a:t>
            </a:r>
            <a:r>
              <a:rPr lang="en-US" altLang="zh-CN" sz="2000" b="1" i="0" dirty="0">
                <a:solidFill>
                  <a:srgbClr val="00B050"/>
                </a:solidFill>
                <a:latin typeface="微软雅黑" pitchFamily="34" charset="0"/>
                <a:ea typeface="微软雅黑" pitchFamily="34" charset="-122"/>
                <a:cs typeface="微软雅黑" pitchFamily="34" charset="-120"/>
              </a:rPr>
              <a:t>；作者实地采访，运用大量数据，体现报告文学的真实性。</a:t>
            </a:r>
            <a:r>
              <a:rPr lang="en-US" altLang="zh-CN" sz="2000" b="1" i="0">
                <a:solidFill>
                  <a:srgbClr val="00B050"/>
                </a:solidFill>
                <a:latin typeface="微软雅黑" pitchFamily="34" charset="0"/>
                <a:ea typeface="微软雅黑" pitchFamily="34" charset="-122"/>
                <a:cs typeface="微软雅黑" pitchFamily="34" charset="-120"/>
              </a:rPr>
              <a:t>②本文用文学的语言和</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手法增强感染力</a:t>
            </a:r>
            <a:r>
              <a:rPr lang="en-US" altLang="zh-CN" sz="2000" b="1" i="0" dirty="0">
                <a:solidFill>
                  <a:srgbClr val="00B050"/>
                </a:solidFill>
                <a:latin typeface="微软雅黑" pitchFamily="34" charset="0"/>
                <a:ea typeface="微软雅黑" pitchFamily="34" charset="-122"/>
                <a:cs typeface="微软雅黑" pitchFamily="34" charset="-120"/>
              </a:rPr>
              <a:t>。运用多种手法塑造人物形象，通过人物的语言、动作</a:t>
            </a:r>
            <a:r>
              <a:rPr lang="en-US" altLang="zh-CN" sz="2000" b="1" i="0">
                <a:solidFill>
                  <a:srgbClr val="00B050"/>
                </a:solidFill>
                <a:latin typeface="微软雅黑" pitchFamily="34" charset="0"/>
                <a:ea typeface="微软雅黑" pitchFamily="34" charset="-122"/>
                <a:cs typeface="微软雅黑" pitchFamily="34" charset="-120"/>
              </a:rPr>
              <a:t>、细节描写塑造史洪琴的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形象</a:t>
            </a:r>
            <a:r>
              <a:rPr lang="en-US" altLang="zh-CN" sz="2000" b="1" i="0" dirty="0">
                <a:solidFill>
                  <a:srgbClr val="00B050"/>
                </a:solidFill>
                <a:latin typeface="微软雅黑" pitchFamily="34" charset="0"/>
                <a:ea typeface="微软雅黑" pitchFamily="34" charset="-122"/>
                <a:cs typeface="微软雅黑" pitchFamily="34" charset="-120"/>
              </a:rPr>
              <a:t>，富有文学性；灵活丰富的文学表达，采用记叙、描写、议论、</a:t>
            </a:r>
            <a:r>
              <a:rPr lang="en-US" altLang="zh-CN" sz="2000" b="1" i="0">
                <a:solidFill>
                  <a:srgbClr val="00B050"/>
                </a:solidFill>
                <a:latin typeface="微软雅黑" pitchFamily="34" charset="0"/>
                <a:ea typeface="微软雅黑" pitchFamily="34" charset="-122"/>
                <a:cs typeface="微软雅黑" pitchFamily="34" charset="-120"/>
              </a:rPr>
              <a:t>抒情和说明等多重表达方式，</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增强本文的文学性</a:t>
            </a:r>
            <a:r>
              <a:rPr lang="en-US" altLang="zh-CN" sz="2000" b="1" i="0" dirty="0">
                <a:solidFill>
                  <a:srgbClr val="00B050"/>
                </a:solidFill>
                <a:latin typeface="微软雅黑" pitchFamily="34" charset="0"/>
                <a:ea typeface="微软雅黑" pitchFamily="34" charset="-122"/>
                <a:cs typeface="微软雅黑" pitchFamily="34" charset="-120"/>
              </a:rPr>
              <a:t>。（每点3</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B_5_AS.80_1#9e3590c14?vop=1&amp;pid=d6bd0ecbe&amp;color=0,0,0&amp;vtp=1&amp;bt=1&amp;bbb=1&amp;hb=1"/>
          <p:cNvSpPr/>
          <p:nvPr/>
        </p:nvSpPr>
        <p:spPr>
          <a:xfrm>
            <a:off x="722376" y="972000"/>
            <a:ext cx="10753344" cy="5041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本题考查分析作品的体裁特征和表现手法的能力。新闻性和文学性的统一</a:t>
            </a:r>
            <a:r>
              <a:rPr lang="en-US" altLang="zh-CN" sz="2000" b="0" i="0">
                <a:solidFill>
                  <a:srgbClr val="000000"/>
                </a:solidFill>
                <a:latin typeface="微软雅黑" pitchFamily="34" charset="0"/>
                <a:ea typeface="微软雅黑" pitchFamily="34" charset="-122"/>
                <a:cs typeface="微软雅黑" pitchFamily="34" charset="-120"/>
              </a:rPr>
              <a:t>，即文章既体现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新闻性的重要特点真实性</a:t>
            </a:r>
            <a:r>
              <a:rPr lang="en-US" altLang="zh-CN" sz="2000" b="0" i="0" dirty="0">
                <a:solidFill>
                  <a:srgbClr val="000000"/>
                </a:solidFill>
                <a:latin typeface="微软雅黑" pitchFamily="34" charset="0"/>
                <a:ea typeface="微软雅黑" pitchFamily="34" charset="-122"/>
                <a:cs typeface="微软雅黑" pitchFamily="34" charset="-120"/>
              </a:rPr>
              <a:t>，又具有文学性。文学性即文学作品中的基本特点，</a:t>
            </a:r>
            <a:r>
              <a:rPr lang="en-US" altLang="zh-CN" sz="2000" b="0" i="0">
                <a:solidFill>
                  <a:srgbClr val="000000"/>
                </a:solidFill>
                <a:latin typeface="微软雅黑" pitchFamily="34" charset="0"/>
                <a:ea typeface="微软雅黑" pitchFamily="34" charset="-122"/>
                <a:cs typeface="微软雅黑" pitchFamily="34" charset="-120"/>
              </a:rPr>
              <a:t>一般表现在语言、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人物塑造</a:t>
            </a:r>
            <a:r>
              <a:rPr lang="en-US" altLang="zh-CN" sz="2000" b="0" i="0" dirty="0">
                <a:solidFill>
                  <a:srgbClr val="000000"/>
                </a:solidFill>
                <a:latin typeface="微软雅黑" pitchFamily="34" charset="0"/>
                <a:ea typeface="微软雅黑" pitchFamily="34" charset="-122"/>
                <a:cs typeface="微软雅黑" pitchFamily="34" charset="-120"/>
              </a:rPr>
              <a:t>、多种表现技巧的运用等方面。本文是报告文学</a:t>
            </a:r>
            <a:r>
              <a:rPr lang="en-US" altLang="zh-CN" sz="2000" b="0" i="0">
                <a:solidFill>
                  <a:srgbClr val="000000"/>
                </a:solidFill>
                <a:latin typeface="微软雅黑" pitchFamily="34" charset="0"/>
                <a:ea typeface="微软雅黑" pitchFamily="34" charset="-122"/>
                <a:cs typeface="微软雅黑" pitchFamily="34" charset="-120"/>
              </a:rPr>
              <a:t>，文章的文学性以真实的新闻人物和新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闻事件为基础</a:t>
            </a:r>
            <a:r>
              <a:rPr lang="en-US" altLang="zh-CN" sz="2000" b="0" i="0" dirty="0">
                <a:solidFill>
                  <a:srgbClr val="000000"/>
                </a:solidFill>
                <a:latin typeface="微软雅黑" pitchFamily="34" charset="0"/>
                <a:ea typeface="微软雅黑" pitchFamily="34" charset="-122"/>
                <a:cs typeface="微软雅黑" pitchFamily="34" charset="-120"/>
              </a:rPr>
              <a:t>。结合“贵州高原之巅有两座山峰</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这条‘挂壁公路’尽头的石板河村</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海拔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超过</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000米”“全村416户2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080人，42％是苗族人，有386户人还住在茅草房里”“</a:t>
            </a:r>
            <a:r>
              <a:rPr lang="en-US" altLang="zh-CN" sz="2000" b="0" i="0">
                <a:solidFill>
                  <a:srgbClr val="000000"/>
                </a:solidFill>
                <a:latin typeface="微软雅黑" pitchFamily="34" charset="0"/>
                <a:ea typeface="微软雅黑" pitchFamily="34" charset="-122"/>
                <a:cs typeface="微软雅黑" pitchFamily="34" charset="-120"/>
              </a:rPr>
              <a:t>从1999</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11月到2002年端午节后，历经900多天”等内容可知，本文的时间、地点、人物</a:t>
            </a:r>
            <a:r>
              <a:rPr lang="en-US" altLang="zh-CN" sz="2000" b="0" i="0">
                <a:solidFill>
                  <a:srgbClr val="000000"/>
                </a:solidFill>
                <a:latin typeface="微软雅黑" pitchFamily="34" charset="0"/>
                <a:ea typeface="微软雅黑" pitchFamily="34" charset="-122"/>
                <a:cs typeface="微软雅黑" pitchFamily="34" charset="-120"/>
              </a:rPr>
              <a:t>、事件等新闻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要素都是真实的</a:t>
            </a:r>
            <a:r>
              <a:rPr lang="en-US" altLang="zh-CN" sz="2000" b="0" i="0" dirty="0">
                <a:solidFill>
                  <a:srgbClr val="000000"/>
                </a:solidFill>
                <a:latin typeface="微软雅黑" pitchFamily="34" charset="0"/>
                <a:ea typeface="微软雅黑" pitchFamily="34" charset="-122"/>
                <a:cs typeface="微软雅黑" pitchFamily="34" charset="-120"/>
              </a:rPr>
              <a:t>，作者实地采访，运用大量数据，体现报告文学的真实性。结合“‘</a:t>
            </a:r>
            <a:r>
              <a:rPr lang="en-US" altLang="zh-CN" sz="2000" b="0" i="0">
                <a:solidFill>
                  <a:srgbClr val="000000"/>
                </a:solidFill>
                <a:latin typeface="微软雅黑" pitchFamily="34" charset="0"/>
                <a:ea typeface="微软雅黑" pitchFamily="34" charset="-122"/>
                <a:cs typeface="微软雅黑" pitchFamily="34" charset="-120"/>
              </a:rPr>
              <a:t>我还在。’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她反复说的是</a:t>
            </a:r>
            <a:r>
              <a:rPr lang="en-US" altLang="zh-CN" sz="2000" b="0" i="0" dirty="0">
                <a:solidFill>
                  <a:srgbClr val="000000"/>
                </a:solidFill>
                <a:latin typeface="微软雅黑" pitchFamily="34" charset="0"/>
                <a:ea typeface="微软雅黑" pitchFamily="34" charset="-122"/>
                <a:cs typeface="微软雅黑" pitchFamily="34" charset="-120"/>
              </a:rPr>
              <a:t>，‘我要完成开举的心愿。’”“每天天蒙蒙亮她就起床，给孩子做好饭</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做完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这些</a:t>
            </a:r>
            <a:r>
              <a:rPr lang="en-US" altLang="zh-CN" sz="2000" b="0" i="0" dirty="0">
                <a:solidFill>
                  <a:srgbClr val="000000"/>
                </a:solidFill>
                <a:latin typeface="微软雅黑" pitchFamily="34" charset="0"/>
                <a:ea typeface="微软雅黑" pitchFamily="34" charset="-122"/>
                <a:cs typeface="微软雅黑" pitchFamily="34" charset="-120"/>
              </a:rPr>
              <a:t>，她带上自己的午饭去工地”“她独自回来了</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她只有一个信念</a:t>
            </a:r>
            <a:r>
              <a:rPr lang="en-US" altLang="zh-CN" sz="2000" b="0" i="0">
                <a:solidFill>
                  <a:srgbClr val="000000"/>
                </a:solidFill>
                <a:latin typeface="微软雅黑" pitchFamily="34" charset="0"/>
                <a:ea typeface="微软雅黑" pitchFamily="34" charset="-122"/>
                <a:cs typeface="微软雅黑" pitchFamily="34" charset="-120"/>
              </a:rPr>
              <a:t>：一定要把丈夫想建的房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建好</a:t>
            </a:r>
            <a:r>
              <a:rPr lang="en-US" altLang="zh-CN" sz="2000" b="0" i="0" dirty="0">
                <a:solidFill>
                  <a:srgbClr val="000000"/>
                </a:solidFill>
                <a:latin typeface="微软雅黑" pitchFamily="34" charset="0"/>
                <a:ea typeface="微软雅黑" pitchFamily="34" charset="-122"/>
                <a:cs typeface="微软雅黑" pitchFamily="34" charset="-120"/>
              </a:rPr>
              <a:t>，给村里人做榜样”可知，文中运用多种手法塑造人物形象，通过人物的语言、动作</a:t>
            </a:r>
            <a:r>
              <a:rPr lang="en-US" altLang="zh-CN" sz="2000" b="0" i="0">
                <a:solidFill>
                  <a:srgbClr val="000000"/>
                </a:solidFill>
                <a:latin typeface="微软雅黑" pitchFamily="34" charset="0"/>
                <a:ea typeface="微软雅黑" pitchFamily="34" charset="-122"/>
                <a:cs typeface="微软雅黑" pitchFamily="34" charset="-120"/>
              </a:rPr>
              <a:t>、细节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描写塑造史洪琴的形象</a:t>
            </a:r>
            <a:r>
              <a:rPr lang="en-US" altLang="zh-CN" sz="2000" b="0" i="0" dirty="0">
                <a:solidFill>
                  <a:srgbClr val="000000"/>
                </a:solidFill>
                <a:latin typeface="微软雅黑" pitchFamily="34" charset="0"/>
                <a:ea typeface="微软雅黑" pitchFamily="34" charset="-122"/>
                <a:cs typeface="微软雅黑" pitchFamily="34" charset="-120"/>
              </a:rPr>
              <a:t>，富有文学性，用文学的语言和手法报道社会生活中的典型事件</a:t>
            </a:r>
            <a:r>
              <a:rPr lang="en-US" altLang="zh-CN" sz="2000" b="0" i="0">
                <a:solidFill>
                  <a:srgbClr val="000000"/>
                </a:solidFill>
                <a:latin typeface="微软雅黑" pitchFamily="34" charset="0"/>
                <a:ea typeface="微软雅黑" pitchFamily="34" charset="-122"/>
                <a:cs typeface="微软雅黑" pitchFamily="34" charset="-120"/>
              </a:rPr>
              <a:t>，增强了</a:t>
            </a:r>
          </a:p>
          <a:p>
            <a:pPr latinLnBrk="1">
              <a:lnSpc>
                <a:spcPct val="150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80_1#9e3590c14?vop=1&amp;pid=d6bd0ecbe&amp;color=0,0,0&amp;vtp=1&amp;bt=1&amp;bbb=1&amp;hb=1">
            <a:extLst>
              <a:ext uri="{FF2B5EF4-FFF2-40B4-BE49-F238E27FC236}">
                <a16:creationId xmlns:a16="http://schemas.microsoft.com/office/drawing/2014/main" id="{2B834F1B-1AE6-2AA7-6260-E236F41763D8}"/>
              </a:ext>
            </a:extLst>
          </p:cNvPr>
          <p:cNvSpPr/>
          <p:nvPr/>
        </p:nvSpPr>
        <p:spPr>
          <a:xfrm>
            <a:off x="722376" y="972000"/>
            <a:ext cx="10753344" cy="22278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作品的感染力</a:t>
            </a:r>
            <a:r>
              <a:rPr lang="en-US" altLang="zh-CN" sz="2000" b="0" i="0" dirty="0">
                <a:solidFill>
                  <a:srgbClr val="000000"/>
                </a:solidFill>
                <a:latin typeface="微软雅黑" pitchFamily="34" charset="0"/>
                <a:ea typeface="微软雅黑" pitchFamily="34" charset="-122"/>
                <a:cs typeface="微软雅黑" pitchFamily="34" charset="-120"/>
              </a:rPr>
              <a:t>。文中在记叙修建挂壁公路、建房子的过程中，融入描写、议论、抒情</a:t>
            </a:r>
            <a:r>
              <a:rPr lang="en-US" altLang="zh-CN" sz="2000" b="0" i="0">
                <a:solidFill>
                  <a:srgbClr val="000000"/>
                </a:solidFill>
                <a:latin typeface="微软雅黑" pitchFamily="34" charset="0"/>
                <a:ea typeface="微软雅黑" pitchFamily="34" charset="-122"/>
                <a:cs typeface="微软雅黑" pitchFamily="34" charset="-120"/>
              </a:rPr>
              <a:t>、说明等多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种表达方式</a:t>
            </a:r>
            <a:r>
              <a:rPr lang="en-US" altLang="zh-CN" sz="2000" b="0" i="0" dirty="0">
                <a:solidFill>
                  <a:srgbClr val="000000"/>
                </a:solidFill>
                <a:latin typeface="微软雅黑" pitchFamily="34" charset="0"/>
                <a:ea typeface="微软雅黑" pitchFamily="34" charset="-122"/>
                <a:cs typeface="微软雅黑" pitchFamily="34" charset="-120"/>
              </a:rPr>
              <a:t>，如“她哭得几乎没有声音</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震撼”“一个不知爱惜、不知守护</a:t>
            </a:r>
            <a:r>
              <a:rPr lang="en-US" altLang="zh-CN" sz="2000" b="0" i="0">
                <a:solidFill>
                  <a:srgbClr val="000000"/>
                </a:solidFill>
                <a:latin typeface="微软雅黑" pitchFamily="34" charset="0"/>
                <a:ea typeface="微软雅黑" pitchFamily="34" charset="-122"/>
                <a:cs typeface="微软雅黑" pitchFamily="34" charset="-120"/>
              </a:rPr>
              <a:t>、不会捍卫先辈光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荣的民族</a:t>
            </a:r>
            <a:r>
              <a:rPr lang="en-US" altLang="zh-CN" sz="2000" b="0" i="0" dirty="0">
                <a:solidFill>
                  <a:srgbClr val="000000"/>
                </a:solidFill>
                <a:latin typeface="微软雅黑" pitchFamily="34" charset="0"/>
                <a:ea typeface="微软雅黑" pitchFamily="34" charset="-122"/>
                <a:cs typeface="微软雅黑" pitchFamily="34" charset="-120"/>
              </a:rPr>
              <a:t>，是没有未来的民族”“不知该如何表达我对这位乡村女子的崇敬”“小韭菜坪</a:t>
            </a:r>
            <a:r>
              <a:rPr lang="en-US" altLang="zh-CN" sz="2000" b="0" i="0">
                <a:solidFill>
                  <a:srgbClr val="000000"/>
                </a:solidFill>
                <a:latin typeface="微软雅黑" pitchFamily="34" charset="0"/>
                <a:ea typeface="微软雅黑" pitchFamily="34" charset="-122"/>
                <a:cs typeface="微软雅黑" pitchFamily="34" charset="-120"/>
              </a:rPr>
              <a:t>，主峰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海拔</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900.6米，是贵州最高峰；大韭菜坪，主峰海拔2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777米”。灵活丰富的文学表达</a:t>
            </a:r>
            <a:r>
              <a:rPr lang="en-US" altLang="zh-CN" sz="2000" b="0" i="0">
                <a:solidFill>
                  <a:srgbClr val="000000"/>
                </a:solidFill>
                <a:latin typeface="微软雅黑" pitchFamily="34" charset="0"/>
                <a:ea typeface="微软雅黑" pitchFamily="34" charset="-122"/>
                <a:cs typeface="微软雅黑" pitchFamily="34" charset="-120"/>
              </a:rPr>
              <a:t>，增强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了本文的文学性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extLst>
      <p:ext uri="{BB962C8B-B14F-4D97-AF65-F5344CB8AC3E}">
        <p14:creationId xmlns:p14="http://schemas.microsoft.com/office/powerpoint/2010/main" val="36912667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B_5_AS.80_2#9e3590c14?vop=1&amp;pid=d6bd0ecbe&amp;color=0,0,0&amp;mp=1&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报告文学中新闻性和文学性的表现</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新闻性</a:t>
            </a:r>
            <a:r>
              <a:rPr lang="en-US" altLang="zh-CN" sz="2000" b="0" i="0" dirty="0">
                <a:solidFill>
                  <a:srgbClr val="000000"/>
                </a:solidFill>
                <a:latin typeface="微软雅黑" pitchFamily="34" charset="0"/>
                <a:ea typeface="微软雅黑" pitchFamily="34" charset="-122"/>
                <a:cs typeface="微软雅黑" pitchFamily="34" charset="-120"/>
              </a:rPr>
              <a:t>：①真实性（人物、事件真实；细节、数据、情节真实可靠）；②客观性</a:t>
            </a:r>
            <a:r>
              <a:rPr lang="en-US" altLang="zh-CN" sz="2000" b="0" i="0">
                <a:solidFill>
                  <a:srgbClr val="000000"/>
                </a:solidFill>
                <a:latin typeface="微软雅黑" pitchFamily="34" charset="0"/>
                <a:ea typeface="微软雅黑" pitchFamily="34" charset="-122"/>
                <a:cs typeface="微软雅黑" pitchFamily="34" charset="-120"/>
              </a:rPr>
              <a:t>（态度客观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公正</a:t>
            </a:r>
            <a:r>
              <a:rPr lang="en-US" altLang="zh-CN" sz="2000" b="0" i="0" dirty="0">
                <a:solidFill>
                  <a:srgbClr val="000000"/>
                </a:solidFill>
                <a:latin typeface="微软雅黑" pitchFamily="34" charset="0"/>
                <a:ea typeface="微软雅黑" pitchFamily="34" charset="-122"/>
                <a:cs typeface="微软雅黑" pitchFamily="34" charset="-120"/>
              </a:rPr>
              <a:t>，以事实为依据进行叙述和分析，不带过多个人情感和偏见）；③时效性（与社会热点</a:t>
            </a:r>
            <a:r>
              <a:rPr lang="en-US" altLang="zh-CN" sz="2000" b="0" i="0">
                <a:solidFill>
                  <a:srgbClr val="000000"/>
                </a:solidFill>
                <a:latin typeface="微软雅黑" pitchFamily="34" charset="0"/>
                <a:ea typeface="微软雅黑" pitchFamily="34" charset="-122"/>
                <a:cs typeface="微软雅黑" pitchFamily="34" charset="-120"/>
              </a:rPr>
              <a:t>、社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会现象保持一定的时间关联度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文学性</a:t>
            </a:r>
            <a:r>
              <a:rPr lang="en-US" altLang="zh-CN" sz="2000" b="0" i="0" dirty="0">
                <a:solidFill>
                  <a:srgbClr val="000000"/>
                </a:solidFill>
                <a:latin typeface="微软雅黑" pitchFamily="34" charset="0"/>
                <a:ea typeface="微软雅黑" pitchFamily="34" charset="-122"/>
                <a:cs typeface="微软雅黑" pitchFamily="34" charset="-120"/>
              </a:rPr>
              <a:t>：①表达方式多样（在忠于真实的前提下，综合运用记叙、描写、议论</a:t>
            </a:r>
            <a:r>
              <a:rPr lang="en-US" altLang="zh-CN" sz="2000" b="0" i="0">
                <a:solidFill>
                  <a:srgbClr val="000000"/>
                </a:solidFill>
                <a:latin typeface="微软雅黑" pitchFamily="34" charset="0"/>
                <a:ea typeface="微软雅黑" pitchFamily="34" charset="-122"/>
                <a:cs typeface="微软雅黑" pitchFamily="34" charset="-120"/>
              </a:rPr>
              <a:t>、抒情等表达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方式</a:t>
            </a:r>
            <a:r>
              <a:rPr lang="en-US" altLang="zh-CN" sz="2000" b="0" i="0" dirty="0">
                <a:solidFill>
                  <a:srgbClr val="000000"/>
                </a:solidFill>
                <a:latin typeface="微软雅黑" pitchFamily="34" charset="0"/>
                <a:ea typeface="微软雅黑" pitchFamily="34" charset="-122"/>
                <a:cs typeface="微软雅黑" pitchFamily="34" charset="-120"/>
              </a:rPr>
              <a:t>）；②运用文学手法塑造人物形象、描写事件等；③刻画细节、营造氛围等，富有感染力。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C_2_BD#292091575.fixed?pid=7f0690570&amp;color=100,146,38&amp;vtp=1"/>
          <p:cNvSpPr/>
          <p:nvPr/>
        </p:nvSpPr>
        <p:spPr>
          <a:xfrm>
            <a:off x="6181344" y="950976"/>
            <a:ext cx="1234440"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8</a:t>
            </a:r>
            <a:endParaRPr lang="en-US" altLang="zh-CN" sz="7200" dirty="0"/>
          </a:p>
        </p:txBody>
      </p:sp>
      <p:sp>
        <p:nvSpPr>
          <p:cNvPr id="3" name="C_2_BD#292091575.fixed?pid=7f0690570&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8</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荷花淀</a:t>
            </a:r>
            <a:endParaRPr lang="en-US" altLang="zh-CN" sz="44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5_BD.5_1#6195e150e?sp=1&amp;pid=0b61653f4&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2.文中画横线的语句中有一处表述不当，请指出原句序号后再修改</a:t>
            </a:r>
            <a:r>
              <a:rPr lang="en-US" altLang="zh-CN" sz="2000" b="0" i="0">
                <a:solidFill>
                  <a:srgbClr val="000000"/>
                </a:solidFill>
                <a:latin typeface="微软雅黑" pitchFamily="34" charset="0"/>
                <a:ea typeface="微软雅黑" pitchFamily="34" charset="-122"/>
                <a:cs typeface="微软雅黑" pitchFamily="34" charset="-120"/>
              </a:rPr>
              <a:t>，并使修改后的语句与上下文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的衔接流畅</a:t>
            </a:r>
            <a:r>
              <a:rPr lang="en-US" altLang="zh-CN" sz="2000" b="0" i="0" dirty="0">
                <a:solidFill>
                  <a:srgbClr val="000000"/>
                </a:solidFill>
                <a:latin typeface="微软雅黑" pitchFamily="34" charset="0"/>
                <a:ea typeface="微软雅黑" pitchFamily="34" charset="-122"/>
                <a:cs typeface="微软雅黑" pitchFamily="34" charset="-120"/>
              </a:rPr>
              <a:t>、自然。（2</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a:t>
            </a:r>
            <a:endParaRPr lang="en-US" altLang="zh-CN" sz="2000" dirty="0"/>
          </a:p>
        </p:txBody>
      </p:sp>
      <p:sp>
        <p:nvSpPr>
          <p:cNvPr id="4" name="QB_5_AN.6_1#6195e150e.blank?pid=0b61653f4&amp;color=0,0,0&amp;vpa=2&amp;vtp=1&amp;bbb=1"/>
          <p:cNvSpPr/>
          <p:nvPr/>
        </p:nvSpPr>
        <p:spPr>
          <a:xfrm>
            <a:off x="757301" y="1829250"/>
            <a:ext cx="846931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语句②，修改为：为了在文章里营造一种沉郁的、不舒畅的气氛。（2分）</a:t>
            </a:r>
            <a:endParaRPr lang="en-US" altLang="zh-CN" sz="2000" dirty="0"/>
          </a:p>
        </p:txBody>
      </p:sp>
      <p:sp>
        <p:nvSpPr>
          <p:cNvPr id="5" name="QB_5_AS.7_1#6195e150e?vop=1&amp;pid=0b61653f4&amp;color=0,0,0&amp;vtp=1&amp;bbb=1&amp;hb=1"/>
          <p:cNvSpPr/>
          <p:nvPr/>
        </p:nvSpPr>
        <p:spPr>
          <a:xfrm>
            <a:off x="722376" y="2379795"/>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本题考查辨析并修改病句的能力。语句②语序不当，数量词“一种”应放在“沉郁的</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舒畅的</a:t>
            </a:r>
            <a:r>
              <a:rPr lang="en-US" altLang="zh-CN" sz="2000" b="0" i="0" dirty="0">
                <a:solidFill>
                  <a:srgbClr val="000000"/>
                </a:solidFill>
                <a:latin typeface="微软雅黑" pitchFamily="34" charset="0"/>
                <a:ea typeface="微软雅黑" pitchFamily="34" charset="-122"/>
                <a:cs typeface="微软雅黑" pitchFamily="34" charset="-120"/>
              </a:rPr>
              <a:t>”的前面。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pic>
        <p:nvPicPr>
          <p:cNvPr id="2" name="P_4_BD#109c48ef0?pid=83e945806&amp;color=0,0,0&amp;tib=255,255,255&amp;iip=1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994987"/>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109c48ef0?pid=83e945806&amp;color=0,0,0&amp;vtp=1&amp;bt=1&amp;bbb=1"/>
          <p:cNvSpPr/>
          <p:nvPr/>
        </p:nvSpPr>
        <p:spPr>
          <a:xfrm>
            <a:off x="722377" y="980763"/>
            <a:ext cx="10749630" cy="347853"/>
          </a:xfrm>
          <a:prstGeom prst="rect">
            <a:avLst/>
          </a:prstGeom>
          <a:noFill/>
          <a:ln/>
        </p:spPr>
        <p:txBody>
          <a:bodyPr wrap="none" lIns="0" tIns="0" rIns="0" bIns="0" rtlCol="0" anchor="t"/>
          <a:lstStyle/>
          <a:p>
            <a:pPr algn="l" latinLnBrk="1">
              <a:lnSpc>
                <a:spcPts val="30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109c48ef0?pid=83e945806&amp;color=0,0,0&amp;tib=255,255,255&amp;iip=1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972000"/>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4_BD#67ff4f7cf?pid=83e945806&amp;color=0,0,0&amp;vtp=1&amp;bbb=1"/>
          <p:cNvSpPr/>
          <p:nvPr/>
        </p:nvSpPr>
        <p:spPr>
          <a:xfrm>
            <a:off x="722376" y="1333315"/>
            <a:ext cx="10753344" cy="351409"/>
          </a:xfrm>
          <a:prstGeom prst="rect">
            <a:avLst/>
          </a:prstGeom>
          <a:noFill/>
          <a:ln/>
        </p:spPr>
        <p:txBody>
          <a:bodyPr wrap="none" lIns="0" tIns="0" rIns="0" bIns="0" rtlCol="0" anchor="t"/>
          <a:lstStyle/>
          <a:p>
            <a:pPr algn="l" latinLnBrk="1">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（一）语言文字运用Ⅰ（本题共3小题，11分）</a:t>
            </a:r>
            <a:endParaRPr lang="en-US" altLang="zh-CN" sz="2000" dirty="0"/>
          </a:p>
        </p:txBody>
      </p:sp>
      <p:sp>
        <p:nvSpPr>
          <p:cNvPr id="6" name="QM_5_BD.81_1#a3693dfc7?pid=67ff4f7cf&amp;color=0,0,0&amp;vtp=1&amp;bbb=1&amp;hb=1"/>
          <p:cNvSpPr/>
          <p:nvPr/>
        </p:nvSpPr>
        <p:spPr>
          <a:xfrm>
            <a:off x="722376" y="1731968"/>
            <a:ext cx="10753344" cy="4532503"/>
          </a:xfrm>
          <a:prstGeom prst="rect">
            <a:avLst/>
          </a:prstGeom>
          <a:noFill/>
          <a:ln/>
        </p:spPr>
        <p:txBody>
          <a:bodyPr wrap="none" lIns="0" tIns="0" rIns="0" bIns="0" rtlCol="0" anchor="t"/>
          <a:lstStyle/>
          <a:p>
            <a:pPr algn="l" latinLnBrk="1">
              <a:lnSpc>
                <a:spcPts val="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阅读下面的文字，完成1~3题。</a:t>
            </a:r>
            <a:endParaRPr lang="en-US" altLang="zh-CN" sz="2000" dirty="0"/>
          </a:p>
          <a:p>
            <a:pPr latinLnBrk="1">
              <a:lnSpc>
                <a:spcPts val="31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孙犁先生的作品被越来越多的年轻人喜欢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仔细想想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倒也</a:t>
            </a:r>
            <a:r>
              <a:rPr lang="en-US" altLang="zh-CN" sz="2000" b="0" i="0" u="sng" dirty="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首先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孙犁先生艺术性地反</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映了时代风云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他构建了一个完整的文学世界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让读者进入之后能</a:t>
            </a:r>
            <a:r>
              <a:rPr lang="en-US" altLang="zh-CN" sz="2000" b="0" i="0" u="sng"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割舍不下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其次是他独特</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的语言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既来源于生活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又独立于生活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像是从刚刚漫灌大水的菜地里拔出来的新鲜青菜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什么</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泥啊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土啊都被清水洗净了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让读者常读常新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再次是他独特的阅历和生活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他经历过好几个时</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包括抗日战争时期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解放战争时期以及改革开放时期等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有类似经历的人不一定能做好记录</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能做好记录的人不一定有这么丰富的经历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而孙犁先生恰好兼备丰富阅历与写作才能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两者</a:t>
            </a:r>
            <a:r>
              <a:rPr lang="en-US" altLang="zh-CN" sz="2000" b="0" i="0" u="sng">
                <a:solidFill>
                  <a:srgbClr val="000000"/>
                </a:solidFill>
                <a:latin typeface="微软雅黑" pitchFamily="34" charset="0"/>
                <a:ea typeface="微软雅黑" pitchFamily="34" charset="-122"/>
                <a:cs typeface="微软雅黑" pitchFamily="34" charset="-120"/>
              </a:rPr>
              <a:t>③</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使他成功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第四是他有很高的思想境界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他对国家和民族怀有深厚的感情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写作关注人民的甘苦</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和命运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而不是坐在屋子里玩弄词句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虚造故事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美其名曰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艺术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他有很高的文艺修</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有很独特的艺术感觉与认识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构成了他作品的主要特征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给读者提供了高质量的精神</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食粮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在这个信息爆炸的时代</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一切都那么浮躁</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那么眼花缭乱</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孙犁先生的作品却能给</a:t>
            </a:r>
          </a:p>
          <a:p>
            <a:pPr latinLnBrk="1">
              <a:lnSpc>
                <a:spcPts val="2800"/>
              </a:lnSpc>
            </a:pPr>
            <a:r>
              <a:rPr lang="en-US" altLang="zh-CN" sz="2000" b="0" i="0" u="wavy">
                <a:solidFill>
                  <a:srgbClr val="000000"/>
                </a:solidFill>
                <a:latin typeface="微软雅黑" pitchFamily="34" charset="0"/>
                <a:ea typeface="楷体" pitchFamily="34" charset="-122"/>
                <a:cs typeface="微软雅黑" pitchFamily="34" charset="-120"/>
              </a:rPr>
              <a:t>人以心灵的滋润与沉静</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让读者重新积聚冲锋的力量</a:t>
            </a:r>
            <a:r>
              <a:rPr lang="en-US" altLang="zh-CN" sz="2000" b="0" i="0" u="wavy">
                <a:solidFill>
                  <a:srgbClr val="000000"/>
                </a:solidFill>
                <a:latin typeface="微软雅黑" pitchFamily="34" charset="0"/>
                <a:ea typeface="微软雅黑" pitchFamily="34" charset="-122"/>
                <a:cs typeface="微软雅黑" pitchFamily="34" charset="-120"/>
              </a:rPr>
              <a:t>。</a:t>
            </a:r>
            <a:endParaRPr lang="en-US" altLang="zh-CN" sz="2000" u="wavy" dirty="0"/>
          </a:p>
        </p:txBody>
      </p:sp>
      <p:sp>
        <p:nvSpPr>
          <p:cNvPr id="7" name="QM_5_BD.81_1#a3693dfc7?pid=67ff4f7cf&amp;color=0,0,0&amp;vtp=1&amp;bbb=1&amp;hb=1&amp;zzd= 10">
            <a:extLst>
              <a:ext uri="{FF2B5EF4-FFF2-40B4-BE49-F238E27FC236}">
                <a16:creationId xmlns:a16="http://schemas.microsoft.com/office/drawing/2014/main" id="{6136E6F7-F7DA-3B24-A1D8-E869EEE9DC06}"/>
              </a:ext>
            </a:extLst>
          </p:cNvPr>
          <p:cNvSpPr/>
          <p:nvPr/>
        </p:nvSpPr>
        <p:spPr>
          <a:xfrm>
            <a:off x="7688358" y="518636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M_5_BD.81_1#a3693dfc7?pid=67ff4f7cf&amp;color=0,0,0&amp;vtp=1&amp;bbb=1&amp;hb=1&amp;zzd= 10">
            <a:extLst>
              <a:ext uri="{FF2B5EF4-FFF2-40B4-BE49-F238E27FC236}">
                <a16:creationId xmlns:a16="http://schemas.microsoft.com/office/drawing/2014/main" id="{583F2C72-4A9A-21A0-32AB-47D061AB0B43}"/>
              </a:ext>
            </a:extLst>
          </p:cNvPr>
          <p:cNvSpPr/>
          <p:nvPr/>
        </p:nvSpPr>
        <p:spPr>
          <a:xfrm>
            <a:off x="7942358" y="518636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O_6_BD.82_1#154d97e8d?pid=a3693dfc7&amp;color=0,0,0&amp;mp=1&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1.请在文中横线处填入恰当的成语。（3分）</a:t>
            </a:r>
            <a:endParaRPr lang="en-US" altLang="zh-CN" sz="2000" dirty="0"/>
          </a:p>
        </p:txBody>
      </p:sp>
      <p:sp>
        <p:nvSpPr>
          <p:cNvPr id="3" name="QO_6_AN.83_1#154d97e8d?vop=1&amp;pid=a3693dfc7&amp;color=0,0,0&amp;vtp=1&amp;bbb=1"/>
          <p:cNvSpPr/>
          <p:nvPr/>
        </p:nvSpPr>
        <p:spPr>
          <a:xfrm>
            <a:off x="722376" y="1433137"/>
            <a:ext cx="10948988"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【示例】①不足为奇</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②流连忘返</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③相辅相成（每处1分，如有符合语境的其他成语，也可给分）</a:t>
            </a:r>
            <a:endParaRPr lang="en-US" altLang="zh-CN" sz="2000" dirty="0"/>
          </a:p>
        </p:txBody>
      </p:sp>
      <p:sp>
        <p:nvSpPr>
          <p:cNvPr id="4" name="QO_6_AS.84_1#154d97e8d?vop=1&amp;pid=a3693dfc7&amp;color=0,0,0&amp;vtp=1&amp;bbb=1&amp;hb=1"/>
          <p:cNvSpPr/>
          <p:nvPr/>
        </p:nvSpPr>
        <p:spPr>
          <a:xfrm>
            <a:off x="722376" y="1941645"/>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本题考查正确使用词语（包括熟语）的能力。①处，根据前文中</a:t>
            </a:r>
            <a:r>
              <a:rPr lang="en-US" altLang="zh-CN" sz="2000" b="0" i="0">
                <a:solidFill>
                  <a:srgbClr val="000000"/>
                </a:solidFill>
                <a:latin typeface="微软雅黑" pitchFamily="34" charset="0"/>
                <a:ea typeface="微软雅黑" pitchFamily="34" charset="-122"/>
                <a:cs typeface="微软雅黑" pitchFamily="34" charset="-120"/>
              </a:rPr>
              <a:t>“孙犁先生的作品被越来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越多的年轻人喜欢</a:t>
            </a:r>
            <a:r>
              <a:rPr lang="en-US" altLang="zh-CN" sz="2000" b="0" i="0" dirty="0">
                <a:solidFill>
                  <a:srgbClr val="000000"/>
                </a:solidFill>
                <a:latin typeface="微软雅黑" pitchFamily="34" charset="0"/>
                <a:ea typeface="微软雅黑" pitchFamily="34" charset="-122"/>
                <a:cs typeface="微软雅黑" pitchFamily="34" charset="-120"/>
              </a:rPr>
              <a:t>”以及后文对这一现象产生的原因的分析可知，这种现象并不值得奇怪</a:t>
            </a:r>
            <a:r>
              <a:rPr lang="en-US" altLang="zh-CN" sz="2000" b="0" i="0">
                <a:solidFill>
                  <a:srgbClr val="000000"/>
                </a:solidFill>
                <a:latin typeface="微软雅黑" pitchFamily="34" charset="0"/>
                <a:ea typeface="微软雅黑" pitchFamily="34" charset="-122"/>
                <a:cs typeface="微软雅黑" pitchFamily="34" charset="-120"/>
              </a:rPr>
              <a:t>，故可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填</a:t>
            </a:r>
            <a:r>
              <a:rPr lang="en-US" altLang="zh-CN" sz="2000" b="0" i="0" dirty="0">
                <a:solidFill>
                  <a:srgbClr val="000000"/>
                </a:solidFill>
                <a:latin typeface="微软雅黑" pitchFamily="34" charset="0"/>
                <a:ea typeface="微软雅黑" pitchFamily="34" charset="-122"/>
                <a:cs typeface="微软雅黑" pitchFamily="34" charset="-120"/>
              </a:rPr>
              <a:t>“不足为奇”等成语。②处，根据前文中“他构建了一个完整的文学世界”和后文中</a:t>
            </a:r>
            <a:r>
              <a:rPr lang="en-US" altLang="zh-CN" sz="2000" b="0" i="0">
                <a:solidFill>
                  <a:srgbClr val="000000"/>
                </a:solidFill>
                <a:latin typeface="微软雅黑" pitchFamily="34" charset="0"/>
                <a:ea typeface="微软雅黑" pitchFamily="34" charset="-122"/>
                <a:cs typeface="微软雅黑" pitchFamily="34" charset="-120"/>
              </a:rPr>
              <a:t>“割舍不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a:t>
            </a:r>
            <a:r>
              <a:rPr lang="en-US" altLang="zh-CN" sz="2000" b="0" i="0" dirty="0">
                <a:solidFill>
                  <a:srgbClr val="000000"/>
                </a:solidFill>
                <a:latin typeface="微软雅黑" pitchFamily="34" charset="0"/>
                <a:ea typeface="微软雅黑" pitchFamily="34" charset="-122"/>
                <a:cs typeface="微软雅黑" pitchFamily="34" charset="-120"/>
              </a:rPr>
              <a:t>”可知，此处强调读者不愿离开孙犁构建的文学世界，故可填“流连忘返”等成语。③处</a:t>
            </a:r>
            <a:r>
              <a:rPr lang="en-US" altLang="zh-CN" sz="2000" b="0" i="0">
                <a:solidFill>
                  <a:srgbClr val="000000"/>
                </a:solidFill>
                <a:latin typeface="微软雅黑" pitchFamily="34" charset="0"/>
                <a:ea typeface="微软雅黑" pitchFamily="34" charset="-122"/>
                <a:cs typeface="微软雅黑" pitchFamily="34" charset="-120"/>
              </a:rPr>
              <a:t>，根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据前文中</a:t>
            </a:r>
            <a:r>
              <a:rPr lang="en-US" altLang="zh-CN" sz="2000" b="0" i="0" dirty="0">
                <a:solidFill>
                  <a:srgbClr val="000000"/>
                </a:solidFill>
                <a:latin typeface="微软雅黑" pitchFamily="34" charset="0"/>
                <a:ea typeface="微软雅黑" pitchFamily="34" charset="-122"/>
                <a:cs typeface="微软雅黑" pitchFamily="34" charset="-120"/>
              </a:rPr>
              <a:t>“孙犁先生恰好兼备丰富阅历与写作才能”可知</a:t>
            </a:r>
            <a:r>
              <a:rPr lang="en-US" altLang="zh-CN" sz="2000" b="0" i="0">
                <a:solidFill>
                  <a:srgbClr val="000000"/>
                </a:solidFill>
                <a:latin typeface="微软雅黑" pitchFamily="34" charset="0"/>
                <a:ea typeface="微软雅黑" pitchFamily="34" charset="-122"/>
                <a:cs typeface="微软雅黑" pitchFamily="34" charset="-120"/>
              </a:rPr>
              <a:t>，丰富阅历和写作才能二者兼备使孙犁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成功</a:t>
            </a:r>
            <a:r>
              <a:rPr lang="en-US" altLang="zh-CN" sz="2000" b="0" i="0" dirty="0">
                <a:solidFill>
                  <a:srgbClr val="000000"/>
                </a:solidFill>
                <a:latin typeface="微软雅黑" pitchFamily="34" charset="0"/>
                <a:ea typeface="微软雅黑" pitchFamily="34" charset="-122"/>
                <a:cs typeface="微软雅黑" pitchFamily="34" charset="-120"/>
              </a:rPr>
              <a:t>，故可填“相辅相成”等成语。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O_6_AS.84_2#154d97e8d?vop=1&amp;pid=a3693dfc7&amp;color=0,0,0&amp;mp=1&amp;vtp=1&amp;bt=1&amp;bbb=1"/>
          <p:cNvSpPr/>
          <p:nvPr/>
        </p:nvSpPr>
        <p:spPr>
          <a:xfrm>
            <a:off x="722376" y="972000"/>
            <a:ext cx="10753344" cy="17829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不足为奇</a:t>
            </a:r>
            <a:r>
              <a:rPr lang="en-US" altLang="zh-CN" sz="2000" b="0" i="0" dirty="0">
                <a:solidFill>
                  <a:srgbClr val="000000"/>
                </a:solidFill>
                <a:latin typeface="微软雅黑" pitchFamily="34" charset="0"/>
                <a:ea typeface="微软雅黑" pitchFamily="34" charset="-122"/>
                <a:cs typeface="微软雅黑" pitchFamily="34" charset="-120"/>
              </a:rPr>
              <a:t>：不值得奇怪，指事物、现象等很平常。</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流连忘返</a:t>
            </a:r>
            <a:r>
              <a:rPr lang="en-US" altLang="zh-CN" sz="2000" b="0" i="0" dirty="0">
                <a:solidFill>
                  <a:srgbClr val="000000"/>
                </a:solidFill>
                <a:latin typeface="微软雅黑" pitchFamily="34" charset="0"/>
                <a:ea typeface="微软雅黑" pitchFamily="34" charset="-122"/>
                <a:cs typeface="微软雅黑" pitchFamily="34" charset="-120"/>
              </a:rPr>
              <a:t>：十分留恋，忘记返回。</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相辅相成</a:t>
            </a:r>
            <a:r>
              <a:rPr lang="en-US" altLang="zh-CN" sz="2000" b="0" i="0" dirty="0">
                <a:solidFill>
                  <a:srgbClr val="000000"/>
                </a:solidFill>
                <a:latin typeface="微软雅黑" pitchFamily="34" charset="0"/>
                <a:ea typeface="微软雅黑" pitchFamily="34" charset="-122"/>
                <a:cs typeface="微软雅黑" pitchFamily="34" charset="-120"/>
              </a:rPr>
              <a:t>：互相补充，互相配合。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6_BD.85_1#4e0cf6927?pid=a3693dfc7&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2.下列选项中加点的词语感情色彩都发生了变化，其中与文中“艺术</a:t>
            </a:r>
            <a:r>
              <a:rPr lang="en-US" altLang="zh-CN" sz="2000" b="0" i="0">
                <a:solidFill>
                  <a:srgbClr val="000000"/>
                </a:solidFill>
                <a:latin typeface="微软雅黑" pitchFamily="34" charset="0"/>
                <a:ea typeface="微软雅黑" pitchFamily="34" charset="-122"/>
                <a:cs typeface="微软雅黑" pitchFamily="34" charset="-120"/>
              </a:rPr>
              <a:t>”的变化相同的一项是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6_1#4e0cf6927.bracket?pid=a3693dfc7&amp;color=0,0,0&amp;vpa=18&amp;vtp=1"/>
          <p:cNvSpPr/>
          <p:nvPr/>
        </p:nvSpPr>
        <p:spPr>
          <a:xfrm>
            <a:off x="1820926"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85_2#4e0cf6927.choices?pid=a3693dfc7&amp;color=0,0,0&amp;vtp=1&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诗歌创新要敢于“喜新厌旧”，</a:t>
            </a:r>
            <a:r>
              <a:rPr lang="en-US" altLang="zh-CN" sz="2000" b="0" i="0" dirty="0">
                <a:solidFill>
                  <a:srgbClr val="000000"/>
                </a:solidFill>
                <a:latin typeface="微软雅黑" pitchFamily="34" charset="0"/>
                <a:ea typeface="微软雅黑" pitchFamily="34" charset="-122"/>
                <a:cs typeface="微软雅黑" pitchFamily="34" charset="-120"/>
              </a:rPr>
              <a:t>扬弃传统，诗人要多关注新行业新领域。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选稻种的重点就是“好色”，</a:t>
            </a:r>
            <a:r>
              <a:rPr lang="en-US" altLang="zh-CN" sz="2000" b="0" i="0" dirty="0">
                <a:solidFill>
                  <a:srgbClr val="000000"/>
                </a:solidFill>
                <a:latin typeface="微软雅黑" pitchFamily="34" charset="0"/>
                <a:ea typeface="微软雅黑" pitchFamily="34" charset="-122"/>
                <a:cs typeface="微软雅黑" pitchFamily="34" charset="-120"/>
              </a:rPr>
              <a:t>要选择色泽金黄、青秆黄熟的谷粒。</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.在学校秋季田径运动会上，</a:t>
            </a:r>
            <a:r>
              <a:rPr lang="en-US" altLang="zh-CN" sz="2000" b="0" i="0">
                <a:solidFill>
                  <a:srgbClr val="000000"/>
                </a:solidFill>
                <a:latin typeface="微软雅黑" pitchFamily="34" charset="0"/>
                <a:ea typeface="微软雅黑" pitchFamily="34" charset="-122"/>
                <a:cs typeface="微软雅黑" pitchFamily="34" charset="-120"/>
              </a:rPr>
              <a:t>我班跳高运动员最“贪得无厌”，</a:t>
            </a:r>
            <a:r>
              <a:rPr lang="en-US" altLang="zh-CN" sz="2000" b="0" i="0" dirty="0">
                <a:solidFill>
                  <a:srgbClr val="000000"/>
                </a:solidFill>
                <a:latin typeface="微软雅黑" pitchFamily="34" charset="0"/>
                <a:ea typeface="微软雅黑" pitchFamily="34" charset="-122"/>
                <a:cs typeface="微软雅黑" pitchFamily="34" charset="-120"/>
              </a:rPr>
              <a:t>总是想突破自己的极限。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有几个“慈祥”</a:t>
            </a:r>
            <a:r>
              <a:rPr lang="en-US" altLang="zh-CN" sz="2000" b="0" i="0" dirty="0">
                <a:solidFill>
                  <a:srgbClr val="000000"/>
                </a:solidFill>
                <a:latin typeface="微软雅黑" pitchFamily="34" charset="0"/>
                <a:ea typeface="微软雅黑" pitchFamily="34" charset="-122"/>
                <a:cs typeface="微软雅黑" pitchFamily="34" charset="-120"/>
              </a:rPr>
              <a:t>的老板到小菜场去收集一些莴苣的菜叶，用盐一浸，这就是她们难得的佳肴。</a:t>
            </a:r>
            <a:endParaRPr lang="en-US" altLang="zh-CN" sz="2000" dirty="0"/>
          </a:p>
        </p:txBody>
      </p:sp>
      <p:sp>
        <p:nvSpPr>
          <p:cNvPr id="5" name="QC_6_BD.85_2#4e0cf6927.choices?pid=a3693dfc7&amp;color=0,0,0&amp;vtp=1&amp;bbb=1&amp;zzd= 1">
            <a:extLst>
              <a:ext uri="{FF2B5EF4-FFF2-40B4-BE49-F238E27FC236}">
                <a16:creationId xmlns:a16="http://schemas.microsoft.com/office/drawing/2014/main" id="{E5D9EFDA-2F26-94F6-4A26-CEC5D5009B63}"/>
              </a:ext>
            </a:extLst>
          </p:cNvPr>
          <p:cNvSpPr/>
          <p:nvPr/>
        </p:nvSpPr>
        <p:spPr>
          <a:xfrm>
            <a:off x="3103658" y="234677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C_6_BD.85_2#4e0cf6927.choices?pid=a3693dfc7&amp;color=0,0,0&amp;vtp=1&amp;bbb=1&amp;zzd= 1">
            <a:extLst>
              <a:ext uri="{FF2B5EF4-FFF2-40B4-BE49-F238E27FC236}">
                <a16:creationId xmlns:a16="http://schemas.microsoft.com/office/drawing/2014/main" id="{408A11CA-E14B-7311-83FC-86B35D99274C}"/>
              </a:ext>
            </a:extLst>
          </p:cNvPr>
          <p:cNvSpPr/>
          <p:nvPr/>
        </p:nvSpPr>
        <p:spPr>
          <a:xfrm>
            <a:off x="3357658" y="234677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C_6_BD.85_2#4e0cf6927.choices?pid=a3693dfc7&amp;color=0,0,0&amp;vtp=1&amp;bbb=1&amp;zzd= 1">
            <a:extLst>
              <a:ext uri="{FF2B5EF4-FFF2-40B4-BE49-F238E27FC236}">
                <a16:creationId xmlns:a16="http://schemas.microsoft.com/office/drawing/2014/main" id="{F61F2DDD-B54F-0BFE-B1AF-0EF7554577AE}"/>
              </a:ext>
            </a:extLst>
          </p:cNvPr>
          <p:cNvSpPr/>
          <p:nvPr/>
        </p:nvSpPr>
        <p:spPr>
          <a:xfrm>
            <a:off x="3611658" y="234677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C_6_BD.85_2#4e0cf6927.choices?pid=a3693dfc7&amp;color=0,0,0&amp;vtp=1&amp;bbb=1&amp;zzd= 1">
            <a:extLst>
              <a:ext uri="{FF2B5EF4-FFF2-40B4-BE49-F238E27FC236}">
                <a16:creationId xmlns:a16="http://schemas.microsoft.com/office/drawing/2014/main" id="{600E9D35-3E21-FD26-F3FB-D88FE73B69AF}"/>
              </a:ext>
            </a:extLst>
          </p:cNvPr>
          <p:cNvSpPr/>
          <p:nvPr/>
        </p:nvSpPr>
        <p:spPr>
          <a:xfrm>
            <a:off x="3865658" y="234677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C_6_BD.85_2#4e0cf6927.choices?pid=a3693dfc7&amp;color=0,0,0&amp;vtp=1&amp;bbb=1&amp;zzd= 3">
            <a:extLst>
              <a:ext uri="{FF2B5EF4-FFF2-40B4-BE49-F238E27FC236}">
                <a16:creationId xmlns:a16="http://schemas.microsoft.com/office/drawing/2014/main" id="{7FBDA86F-7CE2-89E4-2DD1-17F5B49032E9}"/>
              </a:ext>
            </a:extLst>
          </p:cNvPr>
          <p:cNvSpPr/>
          <p:nvPr/>
        </p:nvSpPr>
        <p:spPr>
          <a:xfrm>
            <a:off x="3337020" y="281667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C_6_BD.85_2#4e0cf6927.choices?pid=a3693dfc7&amp;color=0,0,0&amp;vtp=1&amp;bbb=1&amp;zzd= 3">
            <a:extLst>
              <a:ext uri="{FF2B5EF4-FFF2-40B4-BE49-F238E27FC236}">
                <a16:creationId xmlns:a16="http://schemas.microsoft.com/office/drawing/2014/main" id="{EAF27A91-DFCC-F918-5DE2-4347C90FCEA1}"/>
              </a:ext>
            </a:extLst>
          </p:cNvPr>
          <p:cNvSpPr/>
          <p:nvPr/>
        </p:nvSpPr>
        <p:spPr>
          <a:xfrm>
            <a:off x="3591020" y="281667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C_6_BD.85_2#4e0cf6927.choices?pid=a3693dfc7&amp;color=0,0,0&amp;vtp=1&amp;bbb=1&amp;zzd= 5">
            <a:extLst>
              <a:ext uri="{FF2B5EF4-FFF2-40B4-BE49-F238E27FC236}">
                <a16:creationId xmlns:a16="http://schemas.microsoft.com/office/drawing/2014/main" id="{4B5FD5B4-ABDF-7A7D-F054-090871E237F5}"/>
              </a:ext>
            </a:extLst>
          </p:cNvPr>
          <p:cNvSpPr/>
          <p:nvPr/>
        </p:nvSpPr>
        <p:spPr>
          <a:xfrm>
            <a:off x="6396133" y="328657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C_6_BD.85_2#4e0cf6927.choices?pid=a3693dfc7&amp;color=0,0,0&amp;vtp=1&amp;bbb=1&amp;zzd= 5">
            <a:extLst>
              <a:ext uri="{FF2B5EF4-FFF2-40B4-BE49-F238E27FC236}">
                <a16:creationId xmlns:a16="http://schemas.microsoft.com/office/drawing/2014/main" id="{24D4AFF2-BD14-7944-40EE-756CE8D0EFAA}"/>
              </a:ext>
            </a:extLst>
          </p:cNvPr>
          <p:cNvSpPr/>
          <p:nvPr/>
        </p:nvSpPr>
        <p:spPr>
          <a:xfrm>
            <a:off x="6650133" y="328657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QC_6_BD.85_2#4e0cf6927.choices?pid=a3693dfc7&amp;color=0,0,0&amp;vtp=1&amp;bbb=1&amp;zzd= 5">
            <a:extLst>
              <a:ext uri="{FF2B5EF4-FFF2-40B4-BE49-F238E27FC236}">
                <a16:creationId xmlns:a16="http://schemas.microsoft.com/office/drawing/2014/main" id="{E27A94DD-346A-8685-9D3D-C119B13031E6}"/>
              </a:ext>
            </a:extLst>
          </p:cNvPr>
          <p:cNvSpPr/>
          <p:nvPr/>
        </p:nvSpPr>
        <p:spPr>
          <a:xfrm>
            <a:off x="6904133" y="328657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QC_6_BD.85_2#4e0cf6927.choices?pid=a3693dfc7&amp;color=0,0,0&amp;vtp=1&amp;bbb=1&amp;zzd= 5">
            <a:extLst>
              <a:ext uri="{FF2B5EF4-FFF2-40B4-BE49-F238E27FC236}">
                <a16:creationId xmlns:a16="http://schemas.microsoft.com/office/drawing/2014/main" id="{6EAE13CC-2320-B47F-0E78-31954402091E}"/>
              </a:ext>
            </a:extLst>
          </p:cNvPr>
          <p:cNvSpPr/>
          <p:nvPr/>
        </p:nvSpPr>
        <p:spPr>
          <a:xfrm>
            <a:off x="7158133" y="3286574"/>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QC_6_BD.85_2#4e0cf6927.choices?pid=a3693dfc7&amp;color=0,0,0&amp;vtp=1&amp;bbb=1&amp;zzd= 7">
            <a:extLst>
              <a:ext uri="{FF2B5EF4-FFF2-40B4-BE49-F238E27FC236}">
                <a16:creationId xmlns:a16="http://schemas.microsoft.com/office/drawing/2014/main" id="{7B2AE14B-F036-9157-CBB5-F0F475F0FCBF}"/>
              </a:ext>
            </a:extLst>
          </p:cNvPr>
          <p:cNvSpPr/>
          <p:nvPr/>
        </p:nvSpPr>
        <p:spPr>
          <a:xfrm>
            <a:off x="2084737" y="369830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QC_6_BD.85_2#4e0cf6927.choices?pid=a3693dfc7&amp;color=0,0,0&amp;vtp=1&amp;bbb=1&amp;zzd= 7">
            <a:extLst>
              <a:ext uri="{FF2B5EF4-FFF2-40B4-BE49-F238E27FC236}">
                <a16:creationId xmlns:a16="http://schemas.microsoft.com/office/drawing/2014/main" id="{79BAFB19-483A-1AAC-E7DB-28EA54EBEC56}"/>
              </a:ext>
            </a:extLst>
          </p:cNvPr>
          <p:cNvSpPr/>
          <p:nvPr/>
        </p:nvSpPr>
        <p:spPr>
          <a:xfrm>
            <a:off x="2338737" y="369830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6_AS.87_1#4e0cf6927?vop=1&amp;pid=a3693dfc7&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本题考查正确使用词语（包括熟语）的能力。本题涉及原文中“艺术</a:t>
            </a:r>
            <a:r>
              <a:rPr lang="en-US" altLang="zh-CN" sz="2000" b="0" i="0">
                <a:solidFill>
                  <a:srgbClr val="000000"/>
                </a:solidFill>
                <a:latin typeface="微软雅黑" pitchFamily="34" charset="0"/>
                <a:ea typeface="微软雅黑" pitchFamily="34" charset="-122"/>
                <a:cs typeface="微软雅黑" pitchFamily="34" charset="-120"/>
              </a:rPr>
              <a:t>”和文外四个词语在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语境中感情色彩变化的辨析</a:t>
            </a:r>
            <a:r>
              <a:rPr lang="en-US" altLang="zh-CN" sz="2000" b="0" i="0" dirty="0">
                <a:solidFill>
                  <a:srgbClr val="000000"/>
                </a:solidFill>
                <a:latin typeface="微软雅黑" pitchFamily="34" charset="0"/>
                <a:ea typeface="微软雅黑" pitchFamily="34" charset="-122"/>
                <a:cs typeface="微软雅黑" pitchFamily="34" charset="-120"/>
              </a:rPr>
              <a:t>，宜用排除法。“艺术”原有“形状或方式独特且具有美感”</a:t>
            </a:r>
            <a:r>
              <a:rPr lang="en-US" altLang="zh-CN" sz="2000" b="0" i="0">
                <a:solidFill>
                  <a:srgbClr val="000000"/>
                </a:solidFill>
                <a:latin typeface="微软雅黑" pitchFamily="34" charset="0"/>
                <a:ea typeface="微软雅黑" pitchFamily="34" charset="-122"/>
                <a:cs typeface="微软雅黑" pitchFamily="34" charset="-120"/>
              </a:rPr>
              <a:t>的意思，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文中用来指玩弄词句</a:t>
            </a:r>
            <a:r>
              <a:rPr lang="en-US" altLang="zh-CN" sz="2000" b="0" i="0" dirty="0">
                <a:solidFill>
                  <a:srgbClr val="000000"/>
                </a:solidFill>
                <a:latin typeface="微软雅黑" pitchFamily="34" charset="0"/>
                <a:ea typeface="微软雅黑" pitchFamily="34" charset="-122"/>
                <a:cs typeface="微软雅黑" pitchFamily="34" charset="-120"/>
              </a:rPr>
              <a:t>、虚造故事的行为，属褒词贬用。A项，“喜新厌旧”本指“喜欢新的</a:t>
            </a:r>
            <a:r>
              <a:rPr lang="en-US" altLang="zh-CN" sz="2000" b="0" i="0">
                <a:solidFill>
                  <a:srgbClr val="000000"/>
                </a:solidFill>
                <a:latin typeface="微软雅黑" pitchFamily="34" charset="0"/>
                <a:ea typeface="微软雅黑" pitchFamily="34" charset="-122"/>
                <a:cs typeface="微软雅黑" pitchFamily="34" charset="-120"/>
              </a:rPr>
              <a:t>，厌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弃旧的</a:t>
            </a:r>
            <a:r>
              <a:rPr lang="en-US" altLang="zh-CN" sz="2000" b="0" i="0" dirty="0">
                <a:solidFill>
                  <a:srgbClr val="000000"/>
                </a:solidFill>
                <a:latin typeface="微软雅黑" pitchFamily="34" charset="0"/>
                <a:ea typeface="微软雅黑" pitchFamily="34" charset="-122"/>
                <a:cs typeface="微软雅黑" pitchFamily="34" charset="-120"/>
              </a:rPr>
              <a:t>（多指爱情不专一）”,此处指诗歌创作要扬弃旧有的、不好的传统，</a:t>
            </a:r>
            <a:r>
              <a:rPr lang="en-US" altLang="zh-CN" sz="2000" b="0" i="0">
                <a:solidFill>
                  <a:srgbClr val="000000"/>
                </a:solidFill>
                <a:latin typeface="微软雅黑" pitchFamily="34" charset="0"/>
                <a:ea typeface="微软雅黑" pitchFamily="34" charset="-122"/>
                <a:cs typeface="微软雅黑" pitchFamily="34" charset="-120"/>
              </a:rPr>
              <a:t>是对这一做法的肯定,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属贬词褒用</a:t>
            </a:r>
            <a:r>
              <a:rPr lang="en-US" altLang="zh-CN" sz="2000" b="0" i="0" dirty="0">
                <a:solidFill>
                  <a:srgbClr val="000000"/>
                </a:solidFill>
                <a:latin typeface="微软雅黑" pitchFamily="34" charset="0"/>
                <a:ea typeface="微软雅黑" pitchFamily="34" charset="-122"/>
                <a:cs typeface="微软雅黑" pitchFamily="34" charset="-120"/>
              </a:rPr>
              <a:t>。B项，“好色”本指“（男子）沉溺于情欲，贪恋女色</a:t>
            </a:r>
            <a:r>
              <a:rPr lang="en-US" altLang="zh-CN" sz="2000" b="0" i="0">
                <a:solidFill>
                  <a:srgbClr val="000000"/>
                </a:solidFill>
                <a:latin typeface="微软雅黑" pitchFamily="34" charset="0"/>
                <a:ea typeface="微软雅黑" pitchFamily="34" charset="-122"/>
                <a:cs typeface="微软雅黑" pitchFamily="34" charset="-120"/>
              </a:rPr>
              <a:t>”,此处是说选稻种要选择颜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色金黄的谷粒</a:t>
            </a:r>
            <a:r>
              <a:rPr lang="en-US" altLang="zh-CN" sz="2000" b="0" i="0" dirty="0">
                <a:solidFill>
                  <a:srgbClr val="000000"/>
                </a:solidFill>
                <a:latin typeface="微软雅黑" pitchFamily="34" charset="0"/>
                <a:ea typeface="微软雅黑" pitchFamily="34" charset="-122"/>
                <a:cs typeface="微软雅黑" pitchFamily="34" charset="-120"/>
              </a:rPr>
              <a:t>,属贬词褒用。C项，“贪得无厌”本指贪心大，老不满足</a:t>
            </a:r>
            <a:r>
              <a:rPr lang="en-US" altLang="zh-CN" sz="2000" b="0" i="0">
                <a:solidFill>
                  <a:srgbClr val="000000"/>
                </a:solidFill>
                <a:latin typeface="微软雅黑" pitchFamily="34" charset="0"/>
                <a:ea typeface="微软雅黑" pitchFamily="34" charset="-122"/>
                <a:cs typeface="微软雅黑" pitchFamily="34" charset="-120"/>
              </a:rPr>
              <a:t>。此处形象地表现出跳高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运动员努力进取的精神</a:t>
            </a:r>
            <a:r>
              <a:rPr lang="en-US" altLang="zh-CN" sz="2000" b="0" i="0" dirty="0">
                <a:solidFill>
                  <a:srgbClr val="000000"/>
                </a:solidFill>
                <a:latin typeface="微软雅黑" pitchFamily="34" charset="0"/>
                <a:ea typeface="微软雅黑" pitchFamily="34" charset="-122"/>
                <a:cs typeface="微软雅黑" pitchFamily="34" charset="-120"/>
              </a:rPr>
              <a:t>,属贬词褒用。D项，“慈祥”原指“（老年人的态度、神色）</a:t>
            </a:r>
            <a:r>
              <a:rPr lang="en-US" altLang="zh-CN" sz="2000" b="0" i="0">
                <a:solidFill>
                  <a:srgbClr val="000000"/>
                </a:solidFill>
                <a:latin typeface="微软雅黑" pitchFamily="34" charset="0"/>
                <a:ea typeface="微软雅黑" pitchFamily="34" charset="-122"/>
                <a:cs typeface="微软雅黑" pitchFamily="34" charset="-120"/>
              </a:rPr>
              <a:t>和蔼安详”,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此处借以讽刺带工老板对包身工的苛刻与残忍</a:t>
            </a:r>
            <a:r>
              <a:rPr lang="en-US" altLang="zh-CN" sz="2000" b="0" i="0" dirty="0">
                <a:solidFill>
                  <a:srgbClr val="000000"/>
                </a:solidFill>
                <a:latin typeface="微软雅黑" pitchFamily="34" charset="0"/>
                <a:ea typeface="微软雅黑" pitchFamily="34" charset="-122"/>
                <a:cs typeface="微软雅黑" pitchFamily="34" charset="-120"/>
              </a:rPr>
              <a:t>，属褒词贬用。故选D。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B_6_BD.88_1#08e3b64cc?sp=1&amp;pid=a3693dfc7&amp;color=0,0,0&amp;vtp=1&amp;bt=1&amp;bbb=1&amp;hb=1"/>
          <p:cNvSpPr/>
          <p:nvPr/>
        </p:nvSpPr>
        <p:spPr>
          <a:xfrm>
            <a:off x="722376" y="972000"/>
            <a:ext cx="10753344" cy="1770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3.请将文中画波浪线的部分改成一个较长的单句。可以改变语序、少量增删词语</a:t>
            </a:r>
            <a:r>
              <a:rPr lang="en-US" altLang="zh-CN" sz="2000" b="0" i="0">
                <a:solidFill>
                  <a:srgbClr val="000000"/>
                </a:solidFill>
                <a:latin typeface="微软雅黑" pitchFamily="34" charset="0"/>
                <a:ea typeface="微软雅黑" pitchFamily="34" charset="-122"/>
                <a:cs typeface="微软雅黑" pitchFamily="34" charset="-120"/>
              </a:rPr>
              <a:t>，但不得改变原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a:t>
            </a:r>
            <a:r>
              <a:rPr lang="en-US" altLang="zh-CN" sz="2000" b="0" i="0" dirty="0">
                <a:solidFill>
                  <a:srgbClr val="000000"/>
                </a:solidFill>
                <a:latin typeface="微软雅黑" pitchFamily="34" charset="0"/>
                <a:ea typeface="微软雅黑" pitchFamily="34" charset="-122"/>
                <a:cs typeface="微软雅黑" pitchFamily="34" charset="-120"/>
              </a:rPr>
              <a:t>。（5分）</a:t>
            </a:r>
            <a:endParaRPr lang="en-US" altLang="zh-CN" sz="2000" dirty="0"/>
          </a:p>
          <a:p>
            <a:pPr latinLnBrk="1">
              <a:lnSpc>
                <a:spcPts val="37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a:t>
            </a:r>
            <a:endParaRPr lang="en-US" altLang="zh-CN" sz="2000" dirty="0"/>
          </a:p>
        </p:txBody>
      </p:sp>
      <p:sp>
        <p:nvSpPr>
          <p:cNvPr id="3" name="QB_6_AN.89_1#08e3b64cc.blank?pid=a3693dfc7&amp;color=0,0,0&amp;vpa=19&amp;vtp=1&amp;bbb=1&amp;hb=1"/>
          <p:cNvSpPr/>
          <p:nvPr/>
        </p:nvSpPr>
        <p:spPr>
          <a:xfrm>
            <a:off x="722376" y="18610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【示例】在这个一切都那么浮躁、那么眼花缭乱的信息爆炸的时代，（2分</a:t>
            </a:r>
            <a:r>
              <a:rPr lang="en-US" altLang="zh-CN" sz="2000" b="1" i="0">
                <a:solidFill>
                  <a:srgbClr val="00B050"/>
                </a:solidFill>
                <a:latin typeface="微软雅黑" pitchFamily="34" charset="0"/>
                <a:ea typeface="微软雅黑" pitchFamily="34" charset="-122"/>
                <a:cs typeface="微软雅黑" pitchFamily="34" charset="-120"/>
              </a:rPr>
              <a:t>）能给人以心灵的滋</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润与沉静的孙犁先生的作品能让读者重新积聚冲锋的力量</a:t>
            </a:r>
            <a:r>
              <a:rPr lang="en-US" altLang="zh-CN" sz="2000" b="1" i="0" dirty="0">
                <a:solidFill>
                  <a:srgbClr val="00B050"/>
                </a:solidFill>
                <a:latin typeface="微软雅黑" pitchFamily="34" charset="0"/>
                <a:ea typeface="微软雅黑" pitchFamily="34" charset="-122"/>
                <a:cs typeface="微软雅黑" pitchFamily="34" charset="-120"/>
              </a:rPr>
              <a:t>。（3分）</a:t>
            </a:r>
            <a:endParaRPr lang="en-US" altLang="zh-CN" sz="2000" dirty="0"/>
          </a:p>
        </p:txBody>
      </p:sp>
      <p:sp>
        <p:nvSpPr>
          <p:cNvPr id="4" name="QB_6_AS.90_1#08e3b64cc?vop=1&amp;pid=a3693dfc7&amp;color=0,0,0&amp;vtp=1&amp;bbb=1&amp;hb=1"/>
          <p:cNvSpPr/>
          <p:nvPr/>
        </p:nvSpPr>
        <p:spPr>
          <a:xfrm>
            <a:off x="722376" y="2849695"/>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本题考查变换句式的能力。解答本题，应先抽取句子主干，确定以</a:t>
            </a:r>
            <a:r>
              <a:rPr lang="en-US" altLang="zh-CN" sz="2000" b="0" i="0">
                <a:solidFill>
                  <a:srgbClr val="000000"/>
                </a:solidFill>
                <a:latin typeface="微软雅黑" pitchFamily="34" charset="0"/>
                <a:ea typeface="微软雅黑" pitchFamily="34" charset="-122"/>
                <a:cs typeface="微软雅黑" pitchFamily="34" charset="-120"/>
              </a:rPr>
              <a:t>“孙犁先生的作品能让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读者重新积聚冲锋的力量</a:t>
            </a:r>
            <a:r>
              <a:rPr lang="en-US" altLang="zh-CN" sz="2000" b="0" i="0" dirty="0">
                <a:solidFill>
                  <a:srgbClr val="000000"/>
                </a:solidFill>
                <a:latin typeface="微软雅黑" pitchFamily="34" charset="0"/>
                <a:ea typeface="微软雅黑" pitchFamily="34" charset="-122"/>
                <a:cs typeface="微软雅黑" pitchFamily="34" charset="-120"/>
              </a:rPr>
              <a:t>”为单句的主干成分；然后把“孙犁先生的作品</a:t>
            </a:r>
            <a:r>
              <a:rPr lang="en-US" altLang="zh-CN" sz="2000" b="0" i="0">
                <a:solidFill>
                  <a:srgbClr val="000000"/>
                </a:solidFill>
                <a:latin typeface="微软雅黑" pitchFamily="34" charset="0"/>
                <a:ea typeface="微软雅黑" pitchFamily="34" charset="-122"/>
                <a:cs typeface="微软雅黑" pitchFamily="34" charset="-120"/>
              </a:rPr>
              <a:t>”前面的三个短句作为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状语插入主干句中</a:t>
            </a:r>
            <a:r>
              <a:rPr lang="en-US" altLang="zh-CN" sz="2000" b="0" i="0" dirty="0">
                <a:solidFill>
                  <a:srgbClr val="000000"/>
                </a:solidFill>
                <a:latin typeface="微软雅黑" pitchFamily="34" charset="0"/>
                <a:ea typeface="微软雅黑" pitchFamily="34" charset="-122"/>
                <a:cs typeface="微软雅黑" pitchFamily="34" charset="-120"/>
              </a:rPr>
              <a:t>，即“在这个一切都那么浮躁、那么眼花缭乱的信息爆炸的时代</a:t>
            </a:r>
            <a:r>
              <a:rPr lang="en-US" altLang="zh-CN" sz="2000" b="0" i="0">
                <a:solidFill>
                  <a:srgbClr val="000000"/>
                </a:solidFill>
                <a:latin typeface="微软雅黑" pitchFamily="34" charset="0"/>
                <a:ea typeface="微软雅黑" pitchFamily="34" charset="-122"/>
                <a:cs typeface="微软雅黑" pitchFamily="34" charset="-120"/>
              </a:rPr>
              <a:t>”；“能给人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以心灵的滋润与沉静</a:t>
            </a:r>
            <a:r>
              <a:rPr lang="en-US" altLang="zh-CN" sz="2000" b="0" i="0" dirty="0">
                <a:solidFill>
                  <a:srgbClr val="000000"/>
                </a:solidFill>
                <a:latin typeface="微软雅黑" pitchFamily="34" charset="0"/>
                <a:ea typeface="微软雅黑" pitchFamily="34" charset="-122"/>
                <a:cs typeface="微软雅黑" pitchFamily="34" charset="-120"/>
              </a:rPr>
              <a:t>”，体现作品的基本特点，与中心词“作品”关系最密切</a:t>
            </a:r>
            <a:r>
              <a:rPr lang="en-US" altLang="zh-CN" sz="2000" b="0" i="0">
                <a:solidFill>
                  <a:srgbClr val="000000"/>
                </a:solidFill>
                <a:latin typeface="微软雅黑" pitchFamily="34" charset="0"/>
                <a:ea typeface="微软雅黑" pitchFamily="34" charset="-122"/>
                <a:cs typeface="微软雅黑" pitchFamily="34" charset="-120"/>
              </a:rPr>
              <a:t>，可以直接作定语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修饰</a:t>
            </a:r>
            <a:r>
              <a:rPr lang="en-US" altLang="zh-CN" sz="2000" b="0" i="0" dirty="0">
                <a:solidFill>
                  <a:srgbClr val="000000"/>
                </a:solidFill>
                <a:latin typeface="微软雅黑" pitchFamily="34" charset="0"/>
                <a:ea typeface="微软雅黑" pitchFamily="34" charset="-122"/>
                <a:cs typeface="微软雅黑" pitchFamily="34" charset="-120"/>
              </a:rPr>
              <a:t>“孙犁先生的作品”。最后把以上内容组织梳理即可。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C_4_BD#0bdc533db?pid=83e945806&amp;color=0,0,0&amp;vtp=1&amp;bt=1&amp;bbb=1"/>
          <p:cNvSpPr/>
          <p:nvPr/>
        </p:nvSpPr>
        <p:spPr>
          <a:xfrm>
            <a:off x="722376" y="969265"/>
            <a:ext cx="10753344" cy="376555"/>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（二）语言文字运用Ⅱ（本题共2小题，9分）</a:t>
            </a:r>
            <a:endParaRPr lang="en-US" altLang="zh-CN" sz="2000" dirty="0"/>
          </a:p>
        </p:txBody>
      </p:sp>
      <p:sp>
        <p:nvSpPr>
          <p:cNvPr id="3" name="QM_5_BD.91_1#ab11d1dc1?pid=0bdc533db&amp;color=0,0,0&amp;vtp=1&amp;bbb=1&amp;hb=1"/>
          <p:cNvSpPr/>
          <p:nvPr/>
        </p:nvSpPr>
        <p:spPr>
          <a:xfrm>
            <a:off x="722376" y="1386713"/>
            <a:ext cx="10753344" cy="4977003"/>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［山东邹平一中2024检测］</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阅读下面的文字，完成4～5题。</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夜晚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敌人从炮楼的小窗子里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呆望着这阴森黑暗的大苇塘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天空的星星也像浸在水里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且要滴落下来的样子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到这样的深夜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苇塘里才有水鸟飞动和唱歌的声音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白天它们是紧紧藏到</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窝里躲避炮火去了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苇子还是那么狠狠地往上钻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目标好像就是天上</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敌人监视着苇塘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他们提防有人给苇塘里的人送来柴米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也提防里面的队伍会跑了出去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们的队伍还没有退却的意思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可是假如是月明风清的夜晚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人们的眼再尖利一些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就可以看见</a:t>
            </a:r>
            <a:r>
              <a:rPr lang="en-US" altLang="zh-CN" sz="2000" b="0" i="0" u="wavy">
                <a:solidFill>
                  <a:srgbClr val="000000"/>
                </a:solidFill>
                <a:latin typeface="微软雅黑" pitchFamily="34" charset="0"/>
                <a:ea typeface="楷体" pitchFamily="34" charset="-122"/>
                <a:cs typeface="微软雅黑" pitchFamily="34" charset="-120"/>
              </a:rPr>
              <a:t>有</a:t>
            </a:r>
          </a:p>
          <a:p>
            <a:pPr latinLnBrk="1">
              <a:lnSpc>
                <a:spcPts val="3300"/>
              </a:lnSpc>
            </a:pPr>
            <a:r>
              <a:rPr lang="en-US" altLang="zh-CN" sz="2000" b="0" i="0" u="wavy">
                <a:solidFill>
                  <a:srgbClr val="000000"/>
                </a:solidFill>
                <a:latin typeface="微软雅黑" pitchFamily="34" charset="0"/>
                <a:ea typeface="楷体" pitchFamily="34" charset="-122"/>
                <a:cs typeface="微软雅黑" pitchFamily="34" charset="-120"/>
              </a:rPr>
              <a:t>一只小船从苇塘里撑出来</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在淀里</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dirty="0">
                <a:solidFill>
                  <a:srgbClr val="000000"/>
                </a:solidFill>
                <a:latin typeface="微软雅黑" pitchFamily="34" charset="0"/>
                <a:ea typeface="楷体" pitchFamily="34" charset="-122"/>
                <a:cs typeface="微软雅黑" pitchFamily="34" charset="-120"/>
              </a:rPr>
              <a:t>像一片苇叶</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奔着东南去了</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半夜以后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小船又漂回来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船</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舱里装满了柴米油盐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有时还带来一两个从远方赶来的干部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撑船的是一个将近六十岁的老头子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船是一只尖尖的小船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老头子只穿一件蓝色的破旧短裤</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站在船尾巴上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手里拿着一根竹篙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老头子浑身没有多少肉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干瘦得像老了的鱼鹰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可是那晒得</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干黑的脸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短短的花白胡子却特别精神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那一对深陷的眼睛却特别明亮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很少见到这样尖利明亮</a:t>
            </a:r>
          </a:p>
          <a:p>
            <a:pPr latinLnBrk="1">
              <a:lnSpc>
                <a:spcPts val="3200"/>
              </a:lnSpc>
            </a:pPr>
            <a:r>
              <a:rPr lang="en-US" altLang="zh-CN" sz="2000" b="0" i="0">
                <a:solidFill>
                  <a:srgbClr val="000000"/>
                </a:solidFill>
                <a:latin typeface="微软雅黑" pitchFamily="34" charset="0"/>
                <a:ea typeface="楷体" pitchFamily="34" charset="-122"/>
                <a:cs typeface="微软雅黑" pitchFamily="34" charset="-120"/>
              </a:rPr>
              <a:t>的眼睛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除非是在白洋淀上</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M_5_BD.91_1#ab11d1dc1?pid=0bdc533db&amp;color=0,0,0&amp;vtp=1&amp;bbb=1&amp;hb=1&amp;zzd= 4">
            <a:extLst>
              <a:ext uri="{FF2B5EF4-FFF2-40B4-BE49-F238E27FC236}">
                <a16:creationId xmlns:a16="http://schemas.microsoft.com/office/drawing/2014/main" id="{BC4225A7-BB2B-FEBF-4966-0EF1E998823B}"/>
              </a:ext>
            </a:extLst>
          </p:cNvPr>
          <p:cNvSpPr/>
          <p:nvPr/>
        </p:nvSpPr>
        <p:spPr>
          <a:xfrm>
            <a:off x="10482358" y="265671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QM_5_BD.91_1#ab11d1dc1?pid=0bdc533db&amp;color=0,0,0&amp;vtp=1&amp;bbb=1&amp;hb=1&amp;zzd= 4">
            <a:extLst>
              <a:ext uri="{FF2B5EF4-FFF2-40B4-BE49-F238E27FC236}">
                <a16:creationId xmlns:a16="http://schemas.microsoft.com/office/drawing/2014/main" id="{2F55561E-4662-53F7-6C66-281B526D8B28}"/>
              </a:ext>
            </a:extLst>
          </p:cNvPr>
          <p:cNvSpPr/>
          <p:nvPr/>
        </p:nvSpPr>
        <p:spPr>
          <a:xfrm>
            <a:off x="10736358" y="265671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M_5_BD.91_1#ab11d1dc1?pid=0bdc533db&amp;color=0,0,0&amp;vtp=1&amp;bbb=1&amp;hb=1&amp;zzd= 5">
            <a:extLst>
              <a:ext uri="{FF2B5EF4-FFF2-40B4-BE49-F238E27FC236}">
                <a16:creationId xmlns:a16="http://schemas.microsoft.com/office/drawing/2014/main" id="{D980295B-50FE-6C62-D42D-CEE6FAF3866B}"/>
              </a:ext>
            </a:extLst>
          </p:cNvPr>
          <p:cNvSpPr/>
          <p:nvPr/>
        </p:nvSpPr>
        <p:spPr>
          <a:xfrm>
            <a:off x="4640358" y="307581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M_5_BD.91_1#ab11d1dc1?pid=0bdc533db&amp;color=0,0,0&amp;vtp=1&amp;bbb=1&amp;hb=1&amp;zzd= 5">
            <a:extLst>
              <a:ext uri="{FF2B5EF4-FFF2-40B4-BE49-F238E27FC236}">
                <a16:creationId xmlns:a16="http://schemas.microsoft.com/office/drawing/2014/main" id="{0B486615-61C2-539A-00FC-50FD8587930D}"/>
              </a:ext>
            </a:extLst>
          </p:cNvPr>
          <p:cNvSpPr/>
          <p:nvPr/>
        </p:nvSpPr>
        <p:spPr>
          <a:xfrm>
            <a:off x="4894358" y="3075813"/>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77.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B_6_BD.92_1#beff45345?sp=1&amp;pid=ab11d1dc1&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4.文中第一段有两个重叠形式“紧紧”“狠狠”，说说它们和“紧”“狠”相比</a:t>
            </a:r>
            <a:r>
              <a:rPr lang="en-US" altLang="zh-CN" sz="2000" b="0" i="0">
                <a:solidFill>
                  <a:srgbClr val="000000"/>
                </a:solidFill>
                <a:latin typeface="微软雅黑" pitchFamily="34" charset="0"/>
                <a:ea typeface="微软雅黑" pitchFamily="34" charset="-122"/>
                <a:cs typeface="微软雅黑" pitchFamily="34" charset="-120"/>
              </a:rPr>
              <a:t>，语意上各自有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什么不同</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a:t>
            </a:r>
            <a:endParaRPr lang="en-US" altLang="zh-CN" sz="2000" dirty="0"/>
          </a:p>
        </p:txBody>
      </p:sp>
      <p:sp>
        <p:nvSpPr>
          <p:cNvPr id="4" name="QB_6_AN.93_1#beff45345.blank?pid=ab11d1dc1&amp;color=0,0,0&amp;vpa=20&amp;vtp=1&amp;bbb=1&amp;hb=1"/>
          <p:cNvSpPr/>
          <p:nvPr/>
        </p:nvSpPr>
        <p:spPr>
          <a:xfrm>
            <a:off x="722376" y="18483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①“紧紧”表示严密，比“紧”程度更深，形容水鸟紧挨在一起的样子，</a:t>
            </a:r>
            <a:r>
              <a:rPr lang="en-US" altLang="zh-CN" sz="2000" b="1" i="0">
                <a:solidFill>
                  <a:srgbClr val="00B050"/>
                </a:solidFill>
                <a:latin typeface="微软雅黑" pitchFamily="34" charset="0"/>
                <a:ea typeface="微软雅黑" pitchFamily="34" charset="-122"/>
                <a:cs typeface="微软雅黑" pitchFamily="34" charset="-120"/>
              </a:rPr>
              <a:t>渲染了战争的残酷紧张。②</a:t>
            </a:r>
            <a:r>
              <a:rPr lang="en-US" altLang="zh-CN" sz="2000" b="1" i="0" dirty="0">
                <a:solidFill>
                  <a:srgbClr val="00B050"/>
                </a:solidFill>
                <a:latin typeface="微软雅黑" pitchFamily="34" charset="0"/>
                <a:ea typeface="微软雅黑" pitchFamily="34" charset="-122"/>
                <a:cs typeface="微软雅黑" pitchFamily="34" charset="-120"/>
              </a:rPr>
              <a:t>“狠狠”表示用力，比“狠”力度更大，突出了苇子顽强的生命力。（每点2分）</a:t>
            </a:r>
            <a:endParaRPr lang="en-US" altLang="zh-CN" sz="2000" dirty="0"/>
          </a:p>
        </p:txBody>
      </p:sp>
      <p:sp>
        <p:nvSpPr>
          <p:cNvPr id="5" name="QB_6_AS.94_1#beff45345?vop=1&amp;pid=ab11d1dc1&amp;color=0,0,0&amp;vtp=1&amp;bbb=1&amp;hb=1"/>
          <p:cNvSpPr/>
          <p:nvPr/>
        </p:nvSpPr>
        <p:spPr>
          <a:xfrm>
            <a:off x="722376" y="2836995"/>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本题考查语言表达准确、生动的能力。解答本题，需先了解“紧”“狠”</a:t>
            </a:r>
            <a:r>
              <a:rPr lang="en-US" altLang="zh-CN" sz="2000" b="0" i="0">
                <a:solidFill>
                  <a:srgbClr val="000000"/>
                </a:solidFill>
                <a:latin typeface="微软雅黑" pitchFamily="34" charset="0"/>
                <a:ea typeface="微软雅黑" pitchFamily="34" charset="-122"/>
                <a:cs typeface="微软雅黑" pitchFamily="34" charset="-120"/>
              </a:rPr>
              <a:t>二字的基本字义，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紧”有“非常接近，空隙极小”的意思，“狠”有“狠命”的意思。再结合语境分析，“</a:t>
            </a:r>
            <a:r>
              <a:rPr lang="en-US" altLang="zh-CN" sz="2000" b="0" i="0">
                <a:solidFill>
                  <a:srgbClr val="000000"/>
                </a:solidFill>
                <a:latin typeface="微软雅黑" pitchFamily="34" charset="0"/>
                <a:ea typeface="微软雅黑" pitchFamily="34" charset="-122"/>
                <a:cs typeface="微软雅黑" pitchFamily="34" charset="-120"/>
              </a:rPr>
              <a:t>紧紧”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描述的是白天藏到窝里躲避炮火的水鸟</a:t>
            </a:r>
            <a:r>
              <a:rPr lang="en-US" altLang="zh-CN" sz="2000" b="0" i="0" dirty="0">
                <a:solidFill>
                  <a:srgbClr val="000000"/>
                </a:solidFill>
                <a:latin typeface="微软雅黑" pitchFamily="34" charset="0"/>
                <a:ea typeface="微软雅黑" pitchFamily="34" charset="-122"/>
                <a:cs typeface="微软雅黑" pitchFamily="34" charset="-120"/>
              </a:rPr>
              <a:t>，形象地写出了水鸟因害怕炮火紧挨在一起的样子</a:t>
            </a:r>
            <a:r>
              <a:rPr lang="en-US" altLang="zh-CN" sz="2000" b="0" i="0">
                <a:solidFill>
                  <a:srgbClr val="000000"/>
                </a:solidFill>
                <a:latin typeface="微软雅黑" pitchFamily="34" charset="0"/>
                <a:ea typeface="微软雅黑" pitchFamily="34" charset="-122"/>
                <a:cs typeface="微软雅黑" pitchFamily="34" charset="-120"/>
              </a:rPr>
              <a:t>，渲染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了战争的残酷紧张</a:t>
            </a:r>
            <a:r>
              <a:rPr lang="en-US" altLang="zh-CN" sz="2000" b="0" i="0" dirty="0">
                <a:solidFill>
                  <a:srgbClr val="000000"/>
                </a:solidFill>
                <a:latin typeface="微软雅黑" pitchFamily="34" charset="0"/>
                <a:ea typeface="微软雅黑" pitchFamily="34" charset="-122"/>
                <a:cs typeface="微软雅黑" pitchFamily="34" charset="-120"/>
              </a:rPr>
              <a:t>，比“紧”程度更深，更能突出环境的险恶；“狠狠”修饰“往上钻”</a:t>
            </a:r>
            <a:r>
              <a:rPr lang="en-US" altLang="zh-CN" sz="2000" b="0" i="0">
                <a:solidFill>
                  <a:srgbClr val="000000"/>
                </a:solidFill>
                <a:latin typeface="微软雅黑" pitchFamily="34" charset="0"/>
                <a:ea typeface="微软雅黑" pitchFamily="34" charset="-122"/>
                <a:cs typeface="微软雅黑" pitchFamily="34" charset="-120"/>
              </a:rPr>
              <a:t>的苇子，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形象地呈现了苇子努力往上钻的状态</a:t>
            </a:r>
            <a:r>
              <a:rPr lang="en-US" altLang="zh-CN" sz="2000" b="0" i="0" dirty="0">
                <a:solidFill>
                  <a:srgbClr val="000000"/>
                </a:solidFill>
                <a:latin typeface="微软雅黑" pitchFamily="34" charset="0"/>
                <a:ea typeface="微软雅黑" pitchFamily="34" charset="-122"/>
                <a:cs typeface="微软雅黑" pitchFamily="34" charset="-120"/>
              </a:rPr>
              <a:t>，表现出了苇子顽强的生命力，比“狠”力度更大</a:t>
            </a:r>
            <a:r>
              <a:rPr lang="en-US" altLang="zh-CN" sz="2000" b="0" i="0">
                <a:solidFill>
                  <a:srgbClr val="000000"/>
                </a:solidFill>
                <a:latin typeface="微软雅黑" pitchFamily="34" charset="0"/>
                <a:ea typeface="微软雅黑" pitchFamily="34" charset="-122"/>
                <a:cs typeface="微软雅黑" pitchFamily="34" charset="-120"/>
              </a:rPr>
              <a:t>，起到突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出的效果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B_6_BD.95_1#49be4100e?sp=1&amp;pid=ab11d1dc1&amp;color=0,0,0&amp;vtp=1&amp;bt=1&amp;bbb=1&amp;h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5.文中画波浪线部分中“苇叶”意象的运用增强了表达效果，请简要分析。（5分）</a:t>
            </a:r>
            <a:endParaRPr lang="en-US" altLang="zh-CN" sz="2000" dirty="0"/>
          </a:p>
          <a:p>
            <a:pPr latinLnBrk="1">
              <a:lnSpc>
                <a:spcPts val="37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a:t>
            </a:r>
            <a:endParaRPr lang="en-US" altLang="zh-CN" sz="2000" dirty="0"/>
          </a:p>
        </p:txBody>
      </p:sp>
      <p:sp>
        <p:nvSpPr>
          <p:cNvPr id="3" name="QB_6_AN.96_1#49be4100e.blank?pid=ab11d1dc1&amp;color=0,0,0&amp;vpa=21&amp;vtp=1&amp;bbb=1&amp;hb=1"/>
          <p:cNvSpPr/>
          <p:nvPr/>
        </p:nvSpPr>
        <p:spPr>
          <a:xfrm>
            <a:off x="722376" y="1403800"/>
            <a:ext cx="10753344" cy="865759"/>
          </a:xfrm>
          <a:prstGeom prst="rect">
            <a:avLst/>
          </a:prstGeom>
          <a:noFill/>
          <a:ln/>
        </p:spPr>
        <p:txBody>
          <a:bodyPr wrap="square" lIns="0" tIns="0" rIns="0" bIns="0" rtlCol="0" anchor="t"/>
          <a:lstStyle/>
          <a:p>
            <a:pPr latinLnBrk="1">
              <a:lnSpc>
                <a:spcPct val="150000"/>
              </a:lnSpc>
            </a:pPr>
            <a:r>
              <a:rPr lang="en-US" altLang="zh-CN" sz="2000" b="1" i="0" dirty="0">
                <a:solidFill>
                  <a:srgbClr val="00B050"/>
                </a:solidFill>
                <a:latin typeface="微软雅黑" pitchFamily="34" charset="0"/>
                <a:ea typeface="微软雅黑" pitchFamily="34" charset="-122"/>
                <a:cs typeface="微软雅黑" pitchFamily="34" charset="-120"/>
              </a:rPr>
              <a:t>①运用比喻手法，将小船比作苇叶，写出了小船小且行动迅速的特点。（2分）②</a:t>
            </a:r>
            <a:r>
              <a:rPr lang="en-US" altLang="zh-CN" sz="2000" b="1" i="0">
                <a:solidFill>
                  <a:srgbClr val="00B050"/>
                </a:solidFill>
                <a:latin typeface="微软雅黑" pitchFamily="34" charset="0"/>
                <a:ea typeface="微软雅黑" pitchFamily="34" charset="-122"/>
                <a:cs typeface="微软雅黑" pitchFamily="34" charset="-120"/>
              </a:rPr>
              <a:t>运用比拟手法， “</a:t>
            </a:r>
            <a:r>
              <a:rPr lang="en-US" altLang="zh-CN" sz="2000" b="1" i="0" dirty="0">
                <a:solidFill>
                  <a:srgbClr val="00B050"/>
                </a:solidFill>
                <a:latin typeface="微软雅黑" pitchFamily="34" charset="0"/>
                <a:ea typeface="微软雅黑" pitchFamily="34" charset="-122"/>
                <a:cs typeface="微软雅黑" pitchFamily="34" charset="-120"/>
              </a:rPr>
              <a:t>奔”字赋予了小船人的行为动作，形象地写出了如苇叶般的小船行进的状态。（3分）</a:t>
            </a:r>
            <a:endParaRPr lang="en-US" altLang="zh-CN" sz="2000" dirty="0"/>
          </a:p>
        </p:txBody>
      </p:sp>
      <p:sp>
        <p:nvSpPr>
          <p:cNvPr id="4" name="QB_6_AS.97_1#49be4100e?vop=1&amp;pid=ab11d1dc1&amp;color=0,0,0&amp;vtp=1&amp;bbb=1&amp;hb=1"/>
          <p:cNvSpPr/>
          <p:nvPr/>
        </p:nvSpPr>
        <p:spPr>
          <a:xfrm>
            <a:off x="722376" y="239249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本题考查正确使用常见的修辞手法的能力。“像一片苇叶”运用比喻手法，将“小船</a:t>
            </a:r>
            <a:r>
              <a:rPr lang="en-US" altLang="zh-CN" sz="2000" b="0" i="0">
                <a:solidFill>
                  <a:srgbClr val="000000"/>
                </a:solidFill>
                <a:latin typeface="微软雅黑" pitchFamily="34" charset="0"/>
                <a:ea typeface="微软雅黑" pitchFamily="34" charset="-122"/>
                <a:cs typeface="微软雅黑" pitchFamily="34" charset="-120"/>
              </a:rPr>
              <a:t>”比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a:t>
            </a:r>
            <a:r>
              <a:rPr lang="en-US" altLang="zh-CN" sz="2000" b="0" i="0" dirty="0">
                <a:solidFill>
                  <a:srgbClr val="000000"/>
                </a:solidFill>
                <a:latin typeface="微软雅黑" pitchFamily="34" charset="0"/>
                <a:ea typeface="微软雅黑" pitchFamily="34" charset="-122"/>
                <a:cs typeface="微软雅黑" pitchFamily="34" charset="-120"/>
              </a:rPr>
              <a:t>“苇叶”，给人以丰富的联想，生动形象地写出了小船小且行动迅速的特点；“</a:t>
            </a:r>
            <a:r>
              <a:rPr lang="en-US" altLang="zh-CN" sz="2000" b="0" i="0">
                <a:solidFill>
                  <a:srgbClr val="000000"/>
                </a:solidFill>
                <a:latin typeface="微软雅黑" pitchFamily="34" charset="0"/>
                <a:ea typeface="微软雅黑" pitchFamily="34" charset="-122"/>
                <a:cs typeface="微软雅黑" pitchFamily="34" charset="-120"/>
              </a:rPr>
              <a:t>奔着东南去了”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运用比拟手法</a:t>
            </a:r>
            <a:r>
              <a:rPr lang="en-US" altLang="zh-CN" sz="2000" b="0" i="0" dirty="0">
                <a:solidFill>
                  <a:srgbClr val="000000"/>
                </a:solidFill>
                <a:latin typeface="微软雅黑" pitchFamily="34" charset="0"/>
                <a:ea typeface="微软雅黑" pitchFamily="34" charset="-122"/>
                <a:cs typeface="微软雅黑" pitchFamily="34" charset="-120"/>
              </a:rPr>
              <a:t>，“奔”字赋予了小船人的行为动作，把小船行进的状态写得神形毕现</a:t>
            </a:r>
            <a:r>
              <a:rPr lang="en-US" altLang="zh-CN" sz="2000" b="0" i="0">
                <a:solidFill>
                  <a:srgbClr val="000000"/>
                </a:solidFill>
                <a:latin typeface="微软雅黑" pitchFamily="34" charset="0"/>
                <a:ea typeface="微软雅黑" pitchFamily="34" charset="-122"/>
                <a:cs typeface="微软雅黑" pitchFamily="34" charset="-120"/>
              </a:rPr>
              <a:t>，给人以深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刻的印象</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pic>
        <p:nvPicPr>
          <p:cNvPr id="2" name="P_4_BD#5554b3951?pid=7b438f54f&amp;color=0,0,0&amp;tib=255,255,255&amp;iip=1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3552" y="1038802"/>
            <a:ext cx="283464" cy="329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5554b3951?pid=7b438f54f&amp;color=0,0,0&amp;vtp=1&amp;bt=1&amp;bbb=1"/>
          <p:cNvSpPr/>
          <p:nvPr/>
        </p:nvSpPr>
        <p:spPr>
          <a:xfrm>
            <a:off x="722377" y="972000"/>
            <a:ext cx="10749630" cy="40500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体裁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小说</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5554b3951?pid=7b438f54f&amp;color=0,0,0&amp;tib=255,255,255&amp;iip=19&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425733" y="1043374"/>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4_BD#5554b3951?pid=7b438f54f&amp;color=0,0,0&amp;tib=255,255,255&amp;iip=20&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907061" y="1020387"/>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M_4_BD.98_1#4c1f2e1c9?pid=7b438f54f&amp;color=0,0,0&amp;vtp=1&amp;bbb=1&amp;hb=1"/>
          <p:cNvSpPr/>
          <p:nvPr/>
        </p:nvSpPr>
        <p:spPr>
          <a:xfrm>
            <a:off x="722376" y="1436693"/>
            <a:ext cx="10753344" cy="41656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［黑龙江齐齐哈尔2025模拟改编］</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阅读下面的文字，完成6~9题。（18分）</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麦</a:t>
            </a:r>
            <a:r>
              <a:rPr lang="en-US" altLang="zh-CN" sz="2000" b="1" i="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收</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孙</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犁</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1939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冀中解放区小麦黄梢的时候</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二梅在街上来回地吹着笛子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青年妇女们一个一个从自家大门里走出来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她们站在那新刷写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上晋察冀边区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双十纲领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的高房下面的大槐树树荫里</a:t>
            </a: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u="sng" dirty="0">
                <a:solidFill>
                  <a:srgbClr val="000000"/>
                </a:solidFill>
                <a:latin typeface="微软雅黑" pitchFamily="34" charset="0"/>
                <a:ea typeface="楷体" pitchFamily="34" charset="-122"/>
                <a:cs typeface="微软雅黑" pitchFamily="34" charset="-120"/>
              </a:rPr>
              <a:t>她们简直是挤在一块儿</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手里的铲镐</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碰得叮当乱响</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还夹着清脆的说笑声</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队伍站得整整齐齐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风吹动树枝筛下阳光来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在她们的头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衣服上游动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染成各色各样的花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二梅站在队前问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你们拿着家伙干什么去呀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大家一齐大声地回答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B_5_BD.8_1#602735089?sp=1&amp;pid=0b61653f4&amp;color=0,0,0&amp;vtp=1&amp;bt=1&amp;bbb=1"/>
          <p:cNvSpPr/>
          <p:nvPr/>
        </p:nvSpPr>
        <p:spPr>
          <a:xfrm>
            <a:off x="722376" y="972000"/>
            <a:ext cx="10939463"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3.请在横线处补写恰当的句子，要求内容正确贴切，语意完整连贯，每句不超过16个字。（4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a:t>
            </a:r>
            <a:endParaRPr lang="en-US" altLang="zh-CN" sz="2000" dirty="0"/>
          </a:p>
        </p:txBody>
      </p:sp>
      <p:sp>
        <p:nvSpPr>
          <p:cNvPr id="4" name="QB_5_AN.9_1#602735089.blank?pid=0b61653f4&amp;color=0,0,0&amp;vpa=3&amp;vtp=1&amp;bbb=1"/>
          <p:cNvSpPr/>
          <p:nvPr/>
        </p:nvSpPr>
        <p:spPr>
          <a:xfrm>
            <a:off x="757301" y="1372050"/>
            <a:ext cx="9215438"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【示例】A文章里应该避免重复</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B明确文章层次和使前后文形成呼应（每处2分）</a:t>
            </a:r>
            <a:endParaRPr lang="en-US" altLang="zh-CN" sz="2000" dirty="0"/>
          </a:p>
        </p:txBody>
      </p:sp>
      <p:sp>
        <p:nvSpPr>
          <p:cNvPr id="5" name="QB_5_AS.10_1#602735089?vop=1&amp;pid=0b61653f4&amp;color=0,0,0&amp;vtp=1&amp;bbb=1&amp;hb=1"/>
          <p:cNvSpPr/>
          <p:nvPr/>
        </p:nvSpPr>
        <p:spPr>
          <a:xfrm>
            <a:off x="722376" y="1922595"/>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本题考查语言表达简明、连贯、准确的能力。A处，根据“因为重复会使文章啰唆、</a:t>
            </a:r>
            <a:r>
              <a:rPr lang="en-US" altLang="zh-CN" sz="2000" b="0" i="0">
                <a:solidFill>
                  <a:srgbClr val="000000"/>
                </a:solidFill>
                <a:latin typeface="微软雅黑" pitchFamily="34" charset="0"/>
                <a:ea typeface="微软雅黑" pitchFamily="34" charset="-122"/>
                <a:cs typeface="微软雅黑" pitchFamily="34" charset="-120"/>
              </a:rPr>
              <a:t>软弱”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，文章中出现重复可能会产生不好的效果，故此处可填“文章里应该避免重复”</a:t>
            </a:r>
            <a:r>
              <a:rPr lang="en-US" altLang="zh-CN" sz="2000" b="0" i="0">
                <a:solidFill>
                  <a:srgbClr val="000000"/>
                </a:solidFill>
                <a:latin typeface="微软雅黑" pitchFamily="34" charset="0"/>
                <a:ea typeface="微软雅黑" pitchFamily="34" charset="-122"/>
                <a:cs typeface="微软雅黑" pitchFamily="34" charset="-120"/>
              </a:rPr>
              <a:t>之类的语句。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处，此处说的是“这种重复”的效果，根据所举例子以及“指示层次，互相呼应、</a:t>
            </a:r>
            <a:r>
              <a:rPr lang="en-US" altLang="zh-CN" sz="2000" b="0" i="0">
                <a:solidFill>
                  <a:srgbClr val="000000"/>
                </a:solidFill>
                <a:latin typeface="微软雅黑" pitchFamily="34" charset="0"/>
                <a:ea typeface="微软雅黑" pitchFamily="34" charset="-122"/>
                <a:cs typeface="微软雅黑" pitchFamily="34" charset="-120"/>
              </a:rPr>
              <a:t>互相连贯”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使读者易于把握全文脉络</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的联想”可知，此处可填“</a:t>
            </a:r>
            <a:r>
              <a:rPr lang="en-US" altLang="zh-CN" sz="2000" b="0" i="0">
                <a:solidFill>
                  <a:srgbClr val="000000"/>
                </a:solidFill>
                <a:latin typeface="微软雅黑" pitchFamily="34" charset="0"/>
                <a:ea typeface="微软雅黑" pitchFamily="34" charset="-122"/>
                <a:cs typeface="微软雅黑" pitchFamily="34" charset="-120"/>
              </a:rPr>
              <a:t>明确文章层次和使前后文形成呼应”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之类的语句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98_1#4c1f2e1c9?pid=7b438f54f&amp;color=0,0,0&amp;vtp=1&amp;bbb=1&amp;hb=1">
            <a:extLst>
              <a:ext uri="{FF2B5EF4-FFF2-40B4-BE49-F238E27FC236}">
                <a16:creationId xmlns:a16="http://schemas.microsoft.com/office/drawing/2014/main" id="{7D2A64B3-E981-7178-B002-1E01400BF54E}"/>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驻在咱村的队伍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今天下午去打击敌人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这是为了保护咱们的麦子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我们也不能落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我们把接村路挖通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二梅用高粱秆分好段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用铁铲划上印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来吧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两个人挖一段</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一把铁铲一把镐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队伍上的指导员从一块麦地里走出来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后面跟着个背大枪的矮个子通讯员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在村里住长了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他认识二梅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部长领导得好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真积极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二梅也直起身子笑着说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指导员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我们破好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了路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你要挡不住鬼子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叫他们冲过来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我们可批评你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指导员说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你听枪响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指导员穿进另一块麦地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他的衣服和麦子一个颜色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麦穗打到他腰里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那个通讯员却淹没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在麦地里了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只有那黑黝黝的枪口露在外头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这枪口也消失不见了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u="sng">
                <a:solidFill>
                  <a:srgbClr val="000000"/>
                </a:solidFill>
                <a:latin typeface="微软雅黑" pitchFamily="34" charset="0"/>
                <a:ea typeface="楷体" pitchFamily="34" charset="-122"/>
                <a:cs typeface="微软雅黑" pitchFamily="34" charset="-120"/>
              </a:rPr>
              <a:t>一只布谷鸟像是受</a:t>
            </a:r>
          </a:p>
          <a:p>
            <a:pPr latinLnBrk="1">
              <a:lnSpc>
                <a:spcPts val="3600"/>
              </a:lnSpc>
            </a:pPr>
            <a:r>
              <a:rPr lang="en-US" altLang="zh-CN" sz="2000" b="0" i="0" u="sng">
                <a:solidFill>
                  <a:srgbClr val="000000"/>
                </a:solidFill>
                <a:latin typeface="微软雅黑" pitchFamily="34" charset="0"/>
                <a:ea typeface="楷体" pitchFamily="34" charset="-122"/>
                <a:cs typeface="微软雅黑" pitchFamily="34" charset="-120"/>
              </a:rPr>
              <a:t>了惊</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慌慌张张地从东边飞过来</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一声连一声叫着</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莫黄莫割</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莫黄莫割</a:t>
            </a:r>
            <a:r>
              <a:rPr lang="en-US" altLang="zh-CN" sz="2000" b="0" i="0" u="sng"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嘎勾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东边响了一声枪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妇女们拖着铁铲和镐从道沟里跳上来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向东边张望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枪声响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得越来越密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越来越急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也越来越近了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二梅的脸有些青白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东边卷起了一团烟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罩住了金黄的</a:t>
            </a:r>
          </a:p>
          <a:p>
            <a:pPr latinLnBrk="1">
              <a:lnSpc>
                <a:spcPct val="150000"/>
              </a:lnSpc>
            </a:pPr>
            <a:endParaRPr lang="en-US" altLang="zh-CN" sz="2000" dirty="0"/>
          </a:p>
        </p:txBody>
      </p:sp>
    </p:spTree>
    <p:extLst>
      <p:ext uri="{BB962C8B-B14F-4D97-AF65-F5344CB8AC3E}">
        <p14:creationId xmlns:p14="http://schemas.microsoft.com/office/powerpoint/2010/main" val="1843157810"/>
      </p:ext>
    </p:extLst>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98_1#4c1f2e1c9?pid=7b438f54f&amp;color=0,0,0&amp;vtp=1&amp;bbb=1&amp;hb=1">
            <a:extLst>
              <a:ext uri="{FF2B5EF4-FFF2-40B4-BE49-F238E27FC236}">
                <a16:creationId xmlns:a16="http://schemas.microsoft.com/office/drawing/2014/main" id="{2139D375-D7DC-918E-255F-51F601F08586}"/>
              </a:ext>
            </a:extLst>
          </p:cNvPr>
          <p:cNvSpPr/>
          <p:nvPr/>
        </p:nvSpPr>
        <p:spPr>
          <a:xfrm>
            <a:off x="722376" y="972000"/>
            <a:ext cx="10753344" cy="45847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麦子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机枪声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炮声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好像压低了那里的麦子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炮弹炸碎我们的土地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土地飞到半天空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那里面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有多少炸碎了的金黄的麦穗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二梅知道这是敌人的炮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在那里作战的同志们是不是受了伤呢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喊道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我们不要在这里傻站着了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快回家抬担架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预备鸡蛋和水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当她们抬了几副担架回来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炮声停了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那一团烟也远了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但是枪声很响很急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二梅知道这是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我们的军队追赶敌人了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她们很快向那里跑去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我们的军队把敌人赶回窝里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才停下来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二梅她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们抬回受伤的指导员和他那矮矮的通讯员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这两个同志去夺敌人的重机枪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受了伤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她们把夺来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的重机枪也放在一副担架上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还空着一副担架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她们回来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路过二梅家的地边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爷爷正靠在一捆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牛腰粗的大麦个上等候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他担心他的孩子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眼望着东边的路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二梅说笑着回来了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看见爷爷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把麦个放在担架上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我们给你抬回去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老头子听了孙女儿的话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真的把麦个放到担架上</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看着孙女儿和她的伙伴们抬起来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飞快地往村里去了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55907998"/>
      </p:ext>
    </p:extLst>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98_1#4c1f2e1c9?pid=7b438f54f&amp;color=0,0,0&amp;vtp=1&amp;bbb=1&amp;hb=1">
            <a:extLst>
              <a:ext uri="{FF2B5EF4-FFF2-40B4-BE49-F238E27FC236}">
                <a16:creationId xmlns:a16="http://schemas.microsoft.com/office/drawing/2014/main" id="{94766FE8-41B8-F665-6DFD-6AB6763E5CB4}"/>
              </a:ext>
            </a:extLst>
          </p:cNvPr>
          <p:cNvSpPr/>
          <p:nvPr/>
        </p:nvSpPr>
        <p:spPr>
          <a:xfrm>
            <a:off x="722376" y="972000"/>
            <a:ext cx="10753344" cy="5459984"/>
          </a:xfrm>
          <a:prstGeom prst="rect">
            <a:avLst/>
          </a:prstGeom>
          <a:noFill/>
          <a:ln/>
        </p:spPr>
        <p:txBody>
          <a:bodyPr wrap="none" lIns="0" tIns="0" rIns="0" bIns="0" rtlCol="0" anchor="t"/>
          <a:lstStyle/>
          <a:p>
            <a:pPr latinLnBrk="1">
              <a:lnSpc>
                <a:spcPts val="31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第一副担架上是指导员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第二副担架上是通讯员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第三副担架上是重机枪</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第四副担架上是</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麦子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老头子跟在后面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打着火抽着烟</a:t>
            </a: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u="sng" dirty="0">
                <a:solidFill>
                  <a:srgbClr val="000000"/>
                </a:solidFill>
                <a:latin typeface="微软雅黑" pitchFamily="34" charset="0"/>
                <a:ea typeface="楷体" pitchFamily="34" charset="-122"/>
                <a:cs typeface="微软雅黑" pitchFamily="34" charset="-120"/>
              </a:rPr>
              <a:t>太阳已经有一半落到远远的西山里去了</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在它上面是</a:t>
            </a:r>
          </a:p>
          <a:p>
            <a:pPr latinLnBrk="1">
              <a:lnSpc>
                <a:spcPts val="3100"/>
              </a:lnSpc>
            </a:pPr>
            <a:r>
              <a:rPr lang="en-US" altLang="zh-CN" sz="2000" b="0" i="0" u="sng">
                <a:solidFill>
                  <a:srgbClr val="000000"/>
                </a:solidFill>
                <a:latin typeface="微软雅黑" pitchFamily="34" charset="0"/>
                <a:ea typeface="楷体" pitchFamily="34" charset="-122"/>
                <a:cs typeface="微软雅黑" pitchFamily="34" charset="-120"/>
              </a:rPr>
              <a:t>一团团千变万化的云彩</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那在老人眼里</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是一只虎</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一只豹</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一匹飞马</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一只雄鹰</a:t>
            </a:r>
            <a:r>
              <a:rPr lang="en-US" altLang="zh-CN" sz="2000" b="0" i="0" u="sng"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1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晚上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奶奶又把饭放在那里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小桌上却有了白面饼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爷爷回来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二梅回来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奶奶说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你今</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儿个更有功了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奶奶给你烙了白面饼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快点吃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二梅说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有功的是人家队伍上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有功的是指</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导员和通讯员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人家夺了敌人一挺重机枪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受了伤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先慰劳他们吧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二梅带了自家的饼还有别</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人家的鸡蛋到指导员那里去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指导员和通讯员的伤口全包扎好了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躺在院当中月亮地里的软床上</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1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u="sng" dirty="0">
                <a:solidFill>
                  <a:srgbClr val="000000"/>
                </a:solidFill>
                <a:latin typeface="微软雅黑" pitchFamily="34" charset="0"/>
                <a:ea typeface="楷体" pitchFamily="34" charset="-122"/>
                <a:cs typeface="微软雅黑" pitchFamily="34" charset="-120"/>
              </a:rPr>
              <a:t>田野里是收割麦子和打场的声音</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风吹来薄薄的小麦的香味</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二梅和她的两个小组长站在</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受伤人的床前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念着妇救会的慰问信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二梅又念了她自己的慰问信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她念着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她述说她自己原是</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这样一个孩子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从小没了娘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在野地里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春天挑野菜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秋天拾庄稼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冬天割柴草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风吹着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雨打</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长到十五岁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八路军来了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赶上了正好的年月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这样她就不再走奶奶的路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娘的路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一条完</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全崭新的路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在她眼前打开了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她的声音是那么庄严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热情和诚恳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感动得受了伤的人硬支起身</a:t>
            </a:r>
          </a:p>
          <a:p>
            <a:pPr latinLnBrk="1">
              <a:lnSpc>
                <a:spcPts val="3100"/>
              </a:lnSpc>
            </a:pPr>
            <a:r>
              <a:rPr lang="en-US" altLang="zh-CN" sz="2000" b="0" i="0">
                <a:solidFill>
                  <a:srgbClr val="000000"/>
                </a:solidFill>
                <a:latin typeface="微软雅黑" pitchFamily="34" charset="0"/>
                <a:ea typeface="楷体" pitchFamily="34" charset="-122"/>
                <a:cs typeface="微软雅黑" pitchFamily="34" charset="-120"/>
              </a:rPr>
              <a:t>子来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严肃地听着</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2074971620"/>
      </p:ext>
    </p:extLst>
  </p:cSld>
  <p:clrMapOvr>
    <a:masterClrMapping/>
  </p:clrMapOvr>
  <p:transition>
    <p:fade/>
  </p:transition>
</p:sld>
</file>

<file path=ppt/slides/slide83.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5_BD.99_1#5ee90d8df?pid=4c1f2e1c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6.下列对文本相关内容和艺术特色的分析鉴赏，正确的一项是（3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00_1#5ee90d8df.bracket?pid=4c1f2e1c9&amp;color=0,0,0&amp;vpa=22&amp;vtp=1"/>
          <p:cNvSpPr/>
          <p:nvPr/>
        </p:nvSpPr>
        <p:spPr>
          <a:xfrm>
            <a:off x="8648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99_2#5ee90d8df.choices?pid=4c1f2e1c9&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A.小说通过指导员与通讯员受伤之后，二梅“送白面饼”等军民一心的情节的刻画</a:t>
            </a:r>
            <a:r>
              <a:rPr lang="en-US" altLang="zh-CN" sz="2000" b="0" i="0">
                <a:solidFill>
                  <a:srgbClr val="000000"/>
                </a:solidFill>
                <a:latin typeface="微软雅黑" pitchFamily="34" charset="0"/>
                <a:ea typeface="微软雅黑" pitchFamily="34" charset="-122"/>
                <a:cs typeface="微软雅黑" pitchFamily="34" charset="-120"/>
              </a:rPr>
              <a:t>，展现了后方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支援的温情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.小说笔触细腻，运用肖像、动作、语言、心理等描写手法</a:t>
            </a:r>
            <a:r>
              <a:rPr lang="en-US" altLang="zh-CN" sz="2000" b="0" i="0">
                <a:solidFill>
                  <a:srgbClr val="000000"/>
                </a:solidFill>
                <a:latin typeface="微软雅黑" pitchFamily="34" charset="0"/>
                <a:ea typeface="微软雅黑" pitchFamily="34" charset="-122"/>
                <a:cs typeface="微软雅黑" pitchFamily="34" charset="-120"/>
              </a:rPr>
              <a:t>，刻画了青年妇女们的英勇表现和美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好品德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.小说构思巧妙，没有描写战争场面，而是将视线锁定在抗战时期的青年妇女身上</a:t>
            </a:r>
            <a:r>
              <a:rPr lang="en-US" altLang="zh-CN" sz="2000" b="0" i="0">
                <a:solidFill>
                  <a:srgbClr val="000000"/>
                </a:solidFill>
                <a:latin typeface="微软雅黑" pitchFamily="34" charset="0"/>
                <a:ea typeface="微软雅黑" pitchFamily="34" charset="-122"/>
                <a:cs typeface="微软雅黑" pitchFamily="34" charset="-120"/>
              </a:rPr>
              <a:t>，突出其成长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与进步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.小说结尾插叙二梅的身世，苦难童年与“一条完全崭新的路”形成鲜明对比</a:t>
            </a:r>
            <a:r>
              <a:rPr lang="en-US" altLang="zh-CN" sz="2000" b="0" i="0">
                <a:solidFill>
                  <a:srgbClr val="000000"/>
                </a:solidFill>
                <a:latin typeface="微软雅黑" pitchFamily="34" charset="0"/>
                <a:ea typeface="微软雅黑" pitchFamily="34" charset="-122"/>
                <a:cs typeface="微软雅黑" pitchFamily="34" charset="-120"/>
              </a:rPr>
              <a:t>，象征了女性的精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神解放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C_5_AS.101_1#5ee90d8df?vop=1&amp;pid=4c1f2e1c9&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本题考查分析文章内容和作品的表现手法的能力。B项，“运用肖像、动作、语言</a:t>
            </a:r>
            <a:r>
              <a:rPr lang="en-US" altLang="zh-CN" sz="2000" b="0" i="0">
                <a:solidFill>
                  <a:srgbClr val="000000"/>
                </a:solidFill>
                <a:latin typeface="微软雅黑" pitchFamily="34" charset="0"/>
                <a:ea typeface="微软雅黑" pitchFamily="34" charset="-122"/>
                <a:cs typeface="微软雅黑" pitchFamily="34" charset="-120"/>
              </a:rPr>
              <a:t>、心理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等描写手法</a:t>
            </a:r>
            <a:r>
              <a:rPr lang="en-US" altLang="zh-CN" sz="2000" b="0" i="0" dirty="0">
                <a:solidFill>
                  <a:srgbClr val="000000"/>
                </a:solidFill>
                <a:latin typeface="微软雅黑" pitchFamily="34" charset="0"/>
                <a:ea typeface="微软雅黑" pitchFamily="34" charset="-122"/>
                <a:cs typeface="微软雅黑" pitchFamily="34" charset="-120"/>
              </a:rPr>
              <a:t>”错误。文中描写青年妇女们时，主要运用了动作和语言描写</a:t>
            </a:r>
            <a:r>
              <a:rPr lang="en-US" altLang="zh-CN" sz="2000" b="0" i="0">
                <a:solidFill>
                  <a:srgbClr val="000000"/>
                </a:solidFill>
                <a:latin typeface="微软雅黑" pitchFamily="34" charset="0"/>
                <a:ea typeface="微软雅黑" pitchFamily="34" charset="-122"/>
                <a:cs typeface="微软雅黑" pitchFamily="34" charset="-120"/>
              </a:rPr>
              <a:t>，并未涉及肖像和心理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描写</a:t>
            </a:r>
            <a:r>
              <a:rPr lang="en-US" altLang="zh-CN" sz="2000" b="0" i="0" dirty="0">
                <a:solidFill>
                  <a:srgbClr val="000000"/>
                </a:solidFill>
                <a:latin typeface="微软雅黑" pitchFamily="34" charset="0"/>
                <a:ea typeface="微软雅黑" pitchFamily="34" charset="-122"/>
                <a:cs typeface="微软雅黑" pitchFamily="34" charset="-120"/>
              </a:rPr>
              <a:t>。C项，“没有描写战争场面”错误。结合文中第5段“东边响了一声枪</a:t>
            </a:r>
            <a:r>
              <a:rPr lang="en-US" altLang="zh-CN" sz="2000" b="0" i="0">
                <a:solidFill>
                  <a:srgbClr val="000000"/>
                </a:solidFill>
                <a:latin typeface="微软雅黑" pitchFamily="34" charset="0"/>
                <a:ea typeface="微软雅黑" pitchFamily="34" charset="-122"/>
                <a:cs typeface="微软雅黑" pitchFamily="34" charset="-120"/>
              </a:rPr>
              <a:t>。妇女们拖着铁铲和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镐从道沟里跳上来</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机枪声、炮声，好像压低了那里的麦子</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炸碎了的金黄的麦穗</a:t>
            </a:r>
            <a:r>
              <a:rPr lang="en-US" altLang="zh-CN" sz="2000" b="0" i="0">
                <a:solidFill>
                  <a:srgbClr val="000000"/>
                </a:solidFill>
                <a:latin typeface="微软雅黑" pitchFamily="34" charset="0"/>
                <a:ea typeface="微软雅黑" pitchFamily="34" charset="-122"/>
                <a:cs typeface="微软雅黑" pitchFamily="34" charset="-120"/>
              </a:rPr>
              <a:t>”等内容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，文中对战争场面进行了描写，有枪声、炮声以及战争造成的土地被炸碎等场景。D</a:t>
            </a:r>
            <a:r>
              <a:rPr lang="en-US" altLang="zh-CN" sz="2000" b="0" i="0">
                <a:solidFill>
                  <a:srgbClr val="000000"/>
                </a:solidFill>
                <a:latin typeface="微软雅黑" pitchFamily="34" charset="0"/>
                <a:ea typeface="微软雅黑" pitchFamily="34" charset="-122"/>
                <a:cs typeface="微软雅黑" pitchFamily="34" charset="-120"/>
              </a:rPr>
              <a:t>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象征了女性的精神解放”错误。结合最后一段中对二梅身世的插叙分析可知</a:t>
            </a:r>
            <a:r>
              <a:rPr lang="en-US" altLang="zh-CN" sz="2000" b="0" i="0">
                <a:solidFill>
                  <a:srgbClr val="000000"/>
                </a:solidFill>
                <a:latin typeface="微软雅黑" pitchFamily="34" charset="0"/>
                <a:ea typeface="微软雅黑" pitchFamily="34" charset="-122"/>
                <a:cs typeface="微软雅黑" pitchFamily="34" charset="-120"/>
              </a:rPr>
              <a:t>，主要突出的是八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路军到来后给二梅生活带来的巨大改变</a:t>
            </a:r>
            <a:r>
              <a:rPr lang="en-US" altLang="zh-CN" sz="2000" b="0" i="0" dirty="0">
                <a:solidFill>
                  <a:srgbClr val="000000"/>
                </a:solidFill>
                <a:latin typeface="微软雅黑" pitchFamily="34" charset="0"/>
                <a:ea typeface="微软雅黑" pitchFamily="34" charset="-122"/>
                <a:cs typeface="微软雅黑" pitchFamily="34" charset="-120"/>
              </a:rPr>
              <a:t>，重点在于体现八路军对个体生活的影响</a:t>
            </a:r>
            <a:r>
              <a:rPr lang="en-US" altLang="zh-CN" sz="2000" b="0" i="0">
                <a:solidFill>
                  <a:srgbClr val="000000"/>
                </a:solidFill>
                <a:latin typeface="微软雅黑" pitchFamily="34" charset="0"/>
                <a:ea typeface="微软雅黑" pitchFamily="34" charset="-122"/>
                <a:cs typeface="微软雅黑" pitchFamily="34" charset="-120"/>
              </a:rPr>
              <a:t>，并非象征女性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的精神解放</a:t>
            </a:r>
            <a:r>
              <a:rPr lang="en-US" altLang="zh-CN" sz="2000" b="0" i="0" dirty="0">
                <a:solidFill>
                  <a:srgbClr val="000000"/>
                </a:solidFill>
                <a:latin typeface="微软雅黑" pitchFamily="34" charset="0"/>
                <a:ea typeface="微软雅黑" pitchFamily="34" charset="-122"/>
                <a:cs typeface="微软雅黑" pitchFamily="34" charset="-120"/>
              </a:rPr>
              <a:t>。故选A。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C_5_BD.102_1#3e70ed586?pid=4c1f2e1c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7.对文本画线部分的分析与鉴赏，不正确的一项是（3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03_1#3e70ed586.bracket?pid=4c1f2e1c9&amp;color=0,0,0&amp;vpa=23&amp;vtp=1"/>
          <p:cNvSpPr/>
          <p:nvPr/>
        </p:nvSpPr>
        <p:spPr>
          <a:xfrm>
            <a:off x="7378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02_2#3e70ed586.choices?pid=4c1f2e1c9&amp;color=0,0,0&amp;vtp=1&amp;bbb=1&amp;hb=1"/>
          <p:cNvSpPr/>
          <p:nvPr/>
        </p:nvSpPr>
        <p:spPr>
          <a:xfrm>
            <a:off x="722376" y="1436497"/>
            <a:ext cx="10753344" cy="2710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A.在①句中，妇女们“铲镐碰得叮当乱响”和“清脆的说笑声</a:t>
            </a:r>
            <a:r>
              <a:rPr lang="en-US" altLang="zh-CN" sz="2000" b="0" i="0">
                <a:solidFill>
                  <a:srgbClr val="000000"/>
                </a:solidFill>
                <a:latin typeface="微软雅黑" pitchFamily="34" charset="0"/>
                <a:ea typeface="微软雅黑" pitchFamily="34" charset="-122"/>
                <a:cs typeface="微软雅黑" pitchFamily="34" charset="-120"/>
              </a:rPr>
              <a:t>”，展现了解放区妇女参与抗战的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热情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.在②句中，布谷鸟的惊飞既交代了时令节气，又暗示危险将临，推动了下文交战情节的展开。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.在③句中，以老人视角将云彩想象成抗敌卫国的虎、豹、飞马和雄鹰</a:t>
            </a:r>
            <a:r>
              <a:rPr lang="en-US" altLang="zh-CN" sz="2000" b="0" i="0">
                <a:solidFill>
                  <a:srgbClr val="000000"/>
                </a:solidFill>
                <a:latin typeface="微软雅黑" pitchFamily="34" charset="0"/>
                <a:ea typeface="微软雅黑" pitchFamily="34" charset="-122"/>
                <a:cs typeface="微软雅黑" pitchFamily="34" charset="-120"/>
              </a:rPr>
              <a:t>，暗示战场厮杀的激烈与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残酷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D</a:t>
            </a:r>
            <a:r>
              <a:rPr lang="en-US" altLang="zh-CN" sz="2000" b="0" i="0" spc="-50" dirty="0">
                <a:solidFill>
                  <a:srgbClr val="000000"/>
                </a:solidFill>
                <a:latin typeface="微软雅黑" pitchFamily="34" charset="0"/>
                <a:ea typeface="微软雅黑" pitchFamily="34" charset="-122"/>
                <a:cs typeface="微软雅黑" pitchFamily="34" charset="-120"/>
              </a:rPr>
              <a:t>.在④句中，与开篇麦田呼应，以田园牧歌式的描写收束，体现孙犁对“战争中的人性美”的坚守。</a:t>
            </a:r>
            <a:endParaRPr lang="en-US" altLang="zh-CN" sz="2000" spc="-50" dirty="0"/>
          </a:p>
        </p:txBody>
      </p:sp>
      <p:sp>
        <p:nvSpPr>
          <p:cNvPr id="5" name="QC_5_AS.104_1#3e70ed586?vop=1&amp;pid=4c1f2e1c9&amp;color=0,0,0&amp;vtp=1&amp;bbb=1&amp;hb=1"/>
          <p:cNvSpPr/>
          <p:nvPr/>
        </p:nvSpPr>
        <p:spPr>
          <a:xfrm>
            <a:off x="722376" y="42345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本题考查理解文中重要句子的含意的能力。C项，“暗示战场厮杀的激烈与残酷”</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以老人视角将云彩想象成虎</a:t>
            </a:r>
            <a:r>
              <a:rPr lang="en-US" altLang="zh-CN" sz="2000" b="0" i="0" dirty="0">
                <a:solidFill>
                  <a:srgbClr val="000000"/>
                </a:solidFill>
                <a:latin typeface="微软雅黑" pitchFamily="34" charset="0"/>
                <a:ea typeface="微软雅黑" pitchFamily="34" charset="-122"/>
                <a:cs typeface="微软雅黑" pitchFamily="34" charset="-120"/>
              </a:rPr>
              <a:t>、豹、飞马和雄鹰，是以雄健之物象征军民斗志与胜利豪情</a:t>
            </a:r>
            <a:r>
              <a:rPr lang="en-US" altLang="zh-CN" sz="2000" b="0" i="0">
                <a:solidFill>
                  <a:srgbClr val="000000"/>
                </a:solidFill>
                <a:latin typeface="微软雅黑" pitchFamily="34" charset="0"/>
                <a:ea typeface="微软雅黑" pitchFamily="34" charset="-122"/>
                <a:cs typeface="微软雅黑" pitchFamily="34" charset="-120"/>
              </a:rPr>
              <a:t>，并非暗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示战场厮杀的激烈与残酷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B_5_BD.174_1#c8a2c3304?sp=1&amp;pid=4c1f2e1c9&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8.简析标题“麦收”的意蕴。（6分）</a:t>
            </a:r>
            <a:endParaRPr lang="en-US" altLang="zh-CN" sz="2000" dirty="0"/>
          </a:p>
        </p:txBody>
      </p:sp>
      <p:sp>
        <p:nvSpPr>
          <p:cNvPr id="3" name="QB_5_BD.174_2#c8a2c3304?sp=1&amp;pid=4c1f2e1c9&amp;color=0,0,0&amp;vtp=1&amp;bbb=1&amp;hb=1&amp;hltap=1"/>
          <p:cNvSpPr/>
          <p:nvPr/>
        </p:nvSpPr>
        <p:spPr>
          <a:xfrm>
            <a:off x="722376" y="1435169"/>
            <a:ext cx="10753344" cy="31194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175_1#c8a2c3304?sp=1&amp;pid=4c1f2e1c9&amp;color=0,0,0&amp;vtp=1&amp;bbb=1&amp;hb=1&amp;hla=1">
            <a:extLst>
              <a:ext uri="{FF2B5EF4-FFF2-40B4-BE49-F238E27FC236}">
                <a16:creationId xmlns:a16="http://schemas.microsoft.com/office/drawing/2014/main" id="{BB1706AE-14D4-CF03-FD34-BBC446816E92}"/>
              </a:ext>
            </a:extLst>
          </p:cNvPr>
          <p:cNvSpPr/>
          <p:nvPr/>
        </p:nvSpPr>
        <p:spPr>
          <a:xfrm>
            <a:off x="722376" y="1409769"/>
            <a:ext cx="10753344" cy="3151759"/>
          </a:xfrm>
          <a:prstGeom prst="rect">
            <a:avLst/>
          </a:prstGeom>
          <a:noFill/>
          <a:ln/>
        </p:spPr>
        <p:txBody>
          <a:bodyPr wrap="none" lIns="0" tIns="0" rIns="0" bIns="0" rtlCol="0" anchor="t"/>
          <a:lstStyle/>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小说</a:t>
            </a:r>
            <a:r>
              <a:rPr lang="en-US" altLang="zh-CN" sz="2000" b="1" i="0" dirty="0">
                <a:solidFill>
                  <a:srgbClr val="00B050"/>
                </a:solidFill>
                <a:latin typeface="微软雅黑" pitchFamily="34" charset="0"/>
                <a:ea typeface="微软雅黑" pitchFamily="34" charset="-122"/>
                <a:cs typeface="微软雅黑" pitchFamily="34" charset="-120"/>
              </a:rPr>
              <a:t>《麦收》的标题含有双关意蕴。</a:t>
            </a:r>
            <a:endParaRPr lang="en-US" altLang="zh-CN" sz="100" dirty="0"/>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表层意蕴</a:t>
            </a:r>
            <a:r>
              <a:rPr lang="en-US" altLang="zh-CN" sz="2000" b="1" i="0" dirty="0">
                <a:solidFill>
                  <a:srgbClr val="00B050"/>
                </a:solidFill>
                <a:latin typeface="微软雅黑" pitchFamily="34" charset="0"/>
                <a:ea typeface="微软雅黑" pitchFamily="34" charset="-122"/>
                <a:cs typeface="微软雅黑" pitchFamily="34" charset="-120"/>
              </a:rPr>
              <a:t>：“麦收”指收割成熟的麦子，交代了故事发生的时间，暗指收获的季节</a:t>
            </a:r>
            <a:r>
              <a:rPr lang="en-US" altLang="zh-CN" sz="2000" b="1" i="0">
                <a:solidFill>
                  <a:srgbClr val="00B050"/>
                </a:solidFill>
                <a:latin typeface="微软雅黑" pitchFamily="34" charset="0"/>
                <a:ea typeface="微软雅黑" pitchFamily="34" charset="-122"/>
                <a:cs typeface="微软雅黑" pitchFamily="34" charset="-120"/>
              </a:rPr>
              <a:t>。（“小麦黄</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梢</a:t>
            </a:r>
            <a:r>
              <a:rPr lang="en-US" altLang="zh-CN" sz="2000" b="1" i="0" dirty="0">
                <a:solidFill>
                  <a:srgbClr val="00B050"/>
                </a:solidFill>
                <a:latin typeface="微软雅黑" pitchFamily="34" charset="0"/>
                <a:ea typeface="微软雅黑" pitchFamily="34" charset="-122"/>
                <a:cs typeface="微软雅黑" pitchFamily="34" charset="-120"/>
              </a:rPr>
              <a:t>”“收割麦子”等描写，为读者提供了一个直观、具体的冀中平原的农耕生活背景）（2分）</a:t>
            </a:r>
            <a:endParaRPr lang="en-US" altLang="zh-CN" sz="100" dirty="0"/>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深层意蕴</a:t>
            </a:r>
            <a:r>
              <a:rPr lang="en-US" altLang="zh-CN" sz="2000" b="1" i="0" dirty="0">
                <a:solidFill>
                  <a:srgbClr val="00B050"/>
                </a:solidFill>
                <a:latin typeface="微软雅黑" pitchFamily="34" charset="0"/>
                <a:ea typeface="微软雅黑" pitchFamily="34" charset="-122"/>
                <a:cs typeface="微软雅黑" pitchFamily="34" charset="-120"/>
              </a:rPr>
              <a:t>：①“麦收”是一种象征，象征人生的成长与收获</a:t>
            </a:r>
            <a:r>
              <a:rPr lang="en-US" altLang="zh-CN" sz="2000" b="1" i="0">
                <a:solidFill>
                  <a:srgbClr val="00B050"/>
                </a:solidFill>
                <a:latin typeface="微软雅黑" pitchFamily="34" charset="0"/>
                <a:ea typeface="微软雅黑" pitchFamily="34" charset="-122"/>
                <a:cs typeface="微软雅黑" pitchFamily="34" charset="-120"/>
              </a:rPr>
              <a:t>，二梅等青年女性走出传统妇女的生</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活圈子</a:t>
            </a:r>
            <a:r>
              <a:rPr lang="en-US" altLang="zh-CN" sz="2000" b="1" i="0" dirty="0">
                <a:solidFill>
                  <a:srgbClr val="00B050"/>
                </a:solidFill>
                <a:latin typeface="微软雅黑" pitchFamily="34" charset="0"/>
                <a:ea typeface="微软雅黑" pitchFamily="34" charset="-122"/>
                <a:cs typeface="微软雅黑" pitchFamily="34" charset="-120"/>
              </a:rPr>
              <a:t>，在解放区得到锻炼，与战士们一起构成了解放区抗战队伍的主流。（2分）</a:t>
            </a:r>
            <a:r>
              <a:rPr lang="en-US" altLang="zh-CN" sz="2000" b="1" i="0">
                <a:solidFill>
                  <a:srgbClr val="00B050"/>
                </a:solidFill>
                <a:latin typeface="微软雅黑" pitchFamily="34" charset="0"/>
                <a:ea typeface="微软雅黑" pitchFamily="34" charset="-122"/>
                <a:cs typeface="微软雅黑" pitchFamily="34" charset="-120"/>
              </a:rPr>
              <a:t>②象征革命</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成果的守护与希望</a:t>
            </a:r>
            <a:r>
              <a:rPr lang="en-US" altLang="zh-CN" sz="2000" b="1" i="0" dirty="0">
                <a:solidFill>
                  <a:srgbClr val="00B050"/>
                </a:solidFill>
                <a:latin typeface="微软雅黑" pitchFamily="34" charset="0"/>
                <a:ea typeface="微软雅黑" pitchFamily="34" charset="-122"/>
                <a:cs typeface="微软雅黑" pitchFamily="34" charset="-120"/>
              </a:rPr>
              <a:t>，军民协作“护麦”与“抢收”。“麦收</a:t>
            </a:r>
            <a:r>
              <a:rPr lang="en-US" altLang="zh-CN" sz="2000" b="1" i="0">
                <a:solidFill>
                  <a:srgbClr val="00B050"/>
                </a:solidFill>
                <a:latin typeface="微软雅黑" pitchFamily="34" charset="0"/>
                <a:ea typeface="微软雅黑" pitchFamily="34" charset="-122"/>
                <a:cs typeface="微软雅黑" pitchFamily="34" charset="-120"/>
              </a:rPr>
              <a:t>”暗示小说歌颂军民斗争精神与爱国</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情怀的主题</a:t>
            </a:r>
            <a:r>
              <a:rPr lang="en-US" altLang="zh-CN" sz="2000" b="1" i="0" dirty="0">
                <a:solidFill>
                  <a:srgbClr val="00B050"/>
                </a:solidFill>
                <a:latin typeface="微软雅黑" pitchFamily="34" charset="0"/>
                <a:ea typeface="微软雅黑" pitchFamily="34" charset="-122"/>
                <a:cs typeface="微软雅黑" pitchFamily="34" charset="-120"/>
              </a:rPr>
              <a:t>。（2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B_5_AS.106_1#c8a2c3304?vop=1&amp;pid=4c1f2e1c9&amp;color=0,0,0&amp;vtp=1&amp;bt=1&amp;bbb=1&amp;hb=1"/>
          <p:cNvSpPr/>
          <p:nvPr/>
        </p:nvSpPr>
        <p:spPr>
          <a:xfrm>
            <a:off x="722376" y="972000"/>
            <a:ext cx="10753344" cy="5041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本题考查从不同角度和层面发掘作品的意蕴的能力。解答标题意蕴类题目</a:t>
            </a:r>
            <a:r>
              <a:rPr lang="en-US" altLang="zh-CN" sz="2000" b="0" i="0">
                <a:solidFill>
                  <a:srgbClr val="000000"/>
                </a:solidFill>
                <a:latin typeface="微软雅黑" pitchFamily="34" charset="0"/>
                <a:ea typeface="微软雅黑" pitchFamily="34" charset="-122"/>
                <a:cs typeface="微软雅黑" pitchFamily="34" charset="-120"/>
              </a:rPr>
              <a:t>，一般从表层意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蕴与深层意蕴两个方面入手分析</a:t>
            </a:r>
            <a:r>
              <a:rPr lang="en-US" altLang="zh-CN" sz="2000" b="0" i="0" dirty="0">
                <a:solidFill>
                  <a:srgbClr val="000000"/>
                </a:solidFill>
                <a:latin typeface="微软雅黑" pitchFamily="34" charset="0"/>
                <a:ea typeface="微软雅黑" pitchFamily="34" charset="-122"/>
                <a:cs typeface="微软雅黑" pitchFamily="34" charset="-120"/>
              </a:rPr>
              <a:t>。表层意蕴通常指标题的字面意思，可结合文本内容分析</a:t>
            </a:r>
            <a:r>
              <a:rPr lang="en-US" altLang="zh-CN" sz="2000" b="0" i="0">
                <a:solidFill>
                  <a:srgbClr val="000000"/>
                </a:solidFill>
                <a:latin typeface="微软雅黑" pitchFamily="34" charset="0"/>
                <a:ea typeface="微软雅黑" pitchFamily="34" charset="-122"/>
                <a:cs typeface="微软雅黑" pitchFamily="34" charset="-120"/>
              </a:rPr>
              <a:t>；深层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意蕴则需要从象征义</a:t>
            </a:r>
            <a:r>
              <a:rPr lang="en-US" altLang="zh-CN" sz="2000" b="0" i="0" dirty="0">
                <a:solidFill>
                  <a:srgbClr val="000000"/>
                </a:solidFill>
                <a:latin typeface="微软雅黑" pitchFamily="34" charset="0"/>
                <a:ea typeface="微软雅黑" pitchFamily="34" charset="-122"/>
                <a:cs typeface="微软雅黑" pitchFamily="34" charset="-120"/>
              </a:rPr>
              <a:t>、比喻义、引申义等角度，结合小说的主题、人物形象、</a:t>
            </a:r>
            <a:r>
              <a:rPr lang="en-US" altLang="zh-CN" sz="2000" b="0" i="0">
                <a:solidFill>
                  <a:srgbClr val="000000"/>
                </a:solidFill>
                <a:latin typeface="微软雅黑" pitchFamily="34" charset="0"/>
                <a:ea typeface="微软雅黑" pitchFamily="34" charset="-122"/>
                <a:cs typeface="微软雅黑" pitchFamily="34" charset="-120"/>
              </a:rPr>
              <a:t>情节发展等来分析。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本题中</a:t>
            </a:r>
            <a:r>
              <a:rPr lang="en-US" altLang="zh-CN" sz="2000" b="0" i="0" dirty="0">
                <a:solidFill>
                  <a:srgbClr val="000000"/>
                </a:solidFill>
                <a:latin typeface="微软雅黑" pitchFamily="34" charset="0"/>
                <a:ea typeface="微软雅黑" pitchFamily="34" charset="-122"/>
                <a:cs typeface="微软雅黑" pitchFamily="34" charset="-120"/>
              </a:rPr>
              <a:t>，结合文中“冀中解放区小麦黄梢的时候”“收割麦子和打场的声音”等描写可知</a:t>
            </a:r>
            <a:r>
              <a:rPr lang="en-US" altLang="zh-CN" sz="2000" b="0" i="0">
                <a:solidFill>
                  <a:srgbClr val="000000"/>
                </a:solidFill>
                <a:latin typeface="微软雅黑" pitchFamily="34" charset="0"/>
                <a:ea typeface="微软雅黑" pitchFamily="34" charset="-122"/>
                <a:cs typeface="微软雅黑" pitchFamily="34" charset="-120"/>
              </a:rPr>
              <a:t>，“麦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收</a:t>
            </a:r>
            <a:r>
              <a:rPr lang="en-US" altLang="zh-CN" sz="2000" b="0" i="0" dirty="0">
                <a:solidFill>
                  <a:srgbClr val="000000"/>
                </a:solidFill>
                <a:latin typeface="微软雅黑" pitchFamily="34" charset="0"/>
                <a:ea typeface="微软雅黑" pitchFamily="34" charset="-122"/>
                <a:cs typeface="微软雅黑" pitchFamily="34" charset="-120"/>
              </a:rPr>
              <a:t>”直接体现了农民收割成熟麦子这一行为，清晰地交代了故事发生在麦收时节</a:t>
            </a:r>
            <a:r>
              <a:rPr lang="en-US" altLang="zh-CN" sz="2000" b="0" i="0">
                <a:solidFill>
                  <a:srgbClr val="000000"/>
                </a:solidFill>
                <a:latin typeface="微软雅黑" pitchFamily="34" charset="0"/>
                <a:ea typeface="微软雅黑" pitchFamily="34" charset="-122"/>
                <a:cs typeface="微软雅黑" pitchFamily="34" charset="-120"/>
              </a:rPr>
              <a:t>，让读者能直观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地感受到冀中平原的农耕生活场景</a:t>
            </a:r>
            <a:r>
              <a:rPr lang="en-US" altLang="zh-CN" sz="2000" b="0" i="0" dirty="0">
                <a:solidFill>
                  <a:srgbClr val="000000"/>
                </a:solidFill>
                <a:latin typeface="微软雅黑" pitchFamily="34" charset="0"/>
                <a:ea typeface="微软雅黑" pitchFamily="34" charset="-122"/>
                <a:cs typeface="微软雅黑" pitchFamily="34" charset="-120"/>
              </a:rPr>
              <a:t>，为故事展开提供了具体的时间和生活背景。</a:t>
            </a:r>
            <a:r>
              <a:rPr lang="en-US" altLang="zh-CN" sz="2000" b="0" i="0">
                <a:solidFill>
                  <a:srgbClr val="000000"/>
                </a:solidFill>
                <a:latin typeface="微软雅黑" pitchFamily="34" charset="0"/>
                <a:ea typeface="微软雅黑" pitchFamily="34" charset="-122"/>
                <a:cs typeface="微软雅黑" pitchFamily="34" charset="-120"/>
              </a:rPr>
              <a:t>这属于表层意蕴。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从深层意蕴来看</a:t>
            </a:r>
            <a:r>
              <a:rPr lang="en-US" altLang="zh-CN" sz="2000" b="0" i="0" dirty="0">
                <a:solidFill>
                  <a:srgbClr val="000000"/>
                </a:solidFill>
                <a:latin typeface="微软雅黑" pitchFamily="34" charset="0"/>
                <a:ea typeface="微软雅黑" pitchFamily="34" charset="-122"/>
                <a:cs typeface="微软雅黑" pitchFamily="34" charset="-120"/>
              </a:rPr>
              <a:t>，结合文中二梅等青年女性的成长以及军民协作“护麦”“抢收”</a:t>
            </a:r>
            <a:r>
              <a:rPr lang="en-US" altLang="zh-CN" sz="2000" b="0" i="0">
                <a:solidFill>
                  <a:srgbClr val="000000"/>
                </a:solidFill>
                <a:latin typeface="微软雅黑" pitchFamily="34" charset="0"/>
                <a:ea typeface="微软雅黑" pitchFamily="34" charset="-122"/>
                <a:cs typeface="微软雅黑" pitchFamily="34" charset="-120"/>
              </a:rPr>
              <a:t>等情节可知，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麦收”在文中具有象征意义。二梅原本是“从小没了娘，在野地里，春天挑野菜，</a:t>
            </a:r>
            <a:r>
              <a:rPr lang="en-US" altLang="zh-CN" sz="2000" b="0" i="0">
                <a:solidFill>
                  <a:srgbClr val="000000"/>
                </a:solidFill>
                <a:latin typeface="微软雅黑" pitchFamily="34" charset="0"/>
                <a:ea typeface="微软雅黑" pitchFamily="34" charset="-122"/>
                <a:cs typeface="微软雅黑" pitchFamily="34" charset="-120"/>
              </a:rPr>
              <a:t>秋天拾庄稼，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冬天割柴草</a:t>
            </a:r>
            <a:r>
              <a:rPr lang="en-US" altLang="zh-CN" sz="2000" b="0" i="0" dirty="0">
                <a:solidFill>
                  <a:srgbClr val="000000"/>
                </a:solidFill>
                <a:latin typeface="微软雅黑" pitchFamily="34" charset="0"/>
                <a:ea typeface="微软雅黑" pitchFamily="34" charset="-122"/>
                <a:cs typeface="微软雅黑" pitchFamily="34" charset="-120"/>
              </a:rPr>
              <a:t>”的孩子，在八路军到来后，</a:t>
            </a:r>
            <a:r>
              <a:rPr lang="en-US" altLang="zh-CN" sz="2000" b="0" i="0">
                <a:solidFill>
                  <a:srgbClr val="000000"/>
                </a:solidFill>
                <a:latin typeface="微软雅黑" pitchFamily="34" charset="0"/>
                <a:ea typeface="微软雅黑" pitchFamily="34" charset="-122"/>
                <a:cs typeface="微软雅黑" pitchFamily="34" charset="-120"/>
              </a:rPr>
              <a:t>她带领青年妇女们积极参与挖沟等支援前线的活动，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不再走奶奶的路、娘的路。一条完全崭新的路，在她眼前打开了</a:t>
            </a:r>
            <a:r>
              <a:rPr lang="en-US" altLang="zh-CN" sz="2000" b="0" i="0">
                <a:solidFill>
                  <a:srgbClr val="000000"/>
                </a:solidFill>
                <a:latin typeface="微软雅黑" pitchFamily="34" charset="0"/>
                <a:ea typeface="微软雅黑" pitchFamily="34" charset="-122"/>
                <a:cs typeface="微软雅黑" pitchFamily="34" charset="-120"/>
              </a:rPr>
              <a:t>”，这表明二梅等青年女性走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出了传统妇女的生活圈子</a:t>
            </a:r>
            <a:r>
              <a:rPr lang="en-US" altLang="zh-CN" sz="2000" b="0" i="0" dirty="0">
                <a:solidFill>
                  <a:srgbClr val="000000"/>
                </a:solidFill>
                <a:latin typeface="微软雅黑" pitchFamily="34" charset="0"/>
                <a:ea typeface="微软雅黑" pitchFamily="34" charset="-122"/>
                <a:cs typeface="微软雅黑" pitchFamily="34" charset="-120"/>
              </a:rPr>
              <a:t>，在解放区的环境中得到了锻炼和成长</a:t>
            </a:r>
            <a:r>
              <a:rPr lang="en-US" altLang="zh-CN" sz="2000" b="0" i="0">
                <a:solidFill>
                  <a:srgbClr val="000000"/>
                </a:solidFill>
                <a:latin typeface="微软雅黑" pitchFamily="34" charset="0"/>
                <a:ea typeface="微软雅黑" pitchFamily="34" charset="-122"/>
                <a:cs typeface="微软雅黑" pitchFamily="34" charset="-120"/>
              </a:rPr>
              <a:t>，她们与战士们一起构成了解放</a:t>
            </a:r>
          </a:p>
          <a:p>
            <a:pPr latinLnBrk="1">
              <a:lnSpc>
                <a:spcPct val="150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106_1#c8a2c3304?vop=1&amp;pid=4c1f2e1c9&amp;color=0,0,0&amp;vtp=1&amp;bt=1&amp;bbb=1&amp;hb=1">
            <a:extLst>
              <a:ext uri="{FF2B5EF4-FFF2-40B4-BE49-F238E27FC236}">
                <a16:creationId xmlns:a16="http://schemas.microsoft.com/office/drawing/2014/main" id="{AE306F68-C232-5181-9944-1863A10066D4}"/>
              </a:ext>
            </a:extLst>
          </p:cNvPr>
          <p:cNvSpPr/>
          <p:nvPr/>
        </p:nvSpPr>
        <p:spPr>
          <a:xfrm>
            <a:off x="722376" y="972000"/>
            <a:ext cx="10753344" cy="17706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区抗战队伍的重要力量</a:t>
            </a:r>
            <a:r>
              <a:rPr lang="en-US" altLang="zh-CN" sz="2000" b="0" i="0" dirty="0">
                <a:solidFill>
                  <a:srgbClr val="000000"/>
                </a:solidFill>
                <a:latin typeface="微软雅黑" pitchFamily="34" charset="0"/>
                <a:ea typeface="微软雅黑" pitchFamily="34" charset="-122"/>
                <a:cs typeface="微软雅黑" pitchFamily="34" charset="-120"/>
              </a:rPr>
              <a:t>。文中军民协作“护麦”与“抢收”，麦子在这里象征着革命成果</a:t>
            </a:r>
            <a:r>
              <a:rPr lang="en-US" altLang="zh-CN" sz="2000" b="0" i="0">
                <a:solidFill>
                  <a:srgbClr val="000000"/>
                </a:solidFill>
                <a:latin typeface="微软雅黑" pitchFamily="34" charset="0"/>
                <a:ea typeface="微软雅黑" pitchFamily="34" charset="-122"/>
                <a:cs typeface="微软雅黑" pitchFamily="34" charset="-120"/>
              </a:rPr>
              <a:t>。敌人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的炮火试图破坏麦子</a:t>
            </a:r>
            <a:r>
              <a:rPr lang="en-US" altLang="zh-CN" sz="2000" b="0" i="0" dirty="0">
                <a:solidFill>
                  <a:srgbClr val="000000"/>
                </a:solidFill>
                <a:latin typeface="微软雅黑" pitchFamily="34" charset="0"/>
                <a:ea typeface="微软雅黑" pitchFamily="34" charset="-122"/>
                <a:cs typeface="微软雅黑" pitchFamily="34" charset="-120"/>
              </a:rPr>
              <a:t>，而战士们奋勇作战打击敌人，保护麦子，妇女们积极挖沟</a:t>
            </a:r>
            <a:r>
              <a:rPr lang="en-US" altLang="zh-CN" sz="2000" b="0" i="0">
                <a:solidFill>
                  <a:srgbClr val="000000"/>
                </a:solidFill>
                <a:latin typeface="微软雅黑" pitchFamily="34" charset="0"/>
                <a:ea typeface="微软雅黑" pitchFamily="34" charset="-122"/>
                <a:cs typeface="微软雅黑" pitchFamily="34" charset="-120"/>
              </a:rPr>
              <a:t>、抬担架等支援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前线</a:t>
            </a:r>
            <a:r>
              <a:rPr lang="en-US" altLang="zh-CN" sz="2000" b="0" i="0" dirty="0">
                <a:solidFill>
                  <a:srgbClr val="000000"/>
                </a:solidFill>
                <a:latin typeface="微软雅黑" pitchFamily="34" charset="0"/>
                <a:ea typeface="微软雅黑" pitchFamily="34" charset="-122"/>
                <a:cs typeface="微软雅黑" pitchFamily="34" charset="-120"/>
              </a:rPr>
              <a:t>，这一系列行为都是为了守护革命成果，就像守护即将收获的麦子一样</a:t>
            </a:r>
            <a:r>
              <a:rPr lang="en-US" altLang="zh-CN" sz="2000" b="0" i="0">
                <a:solidFill>
                  <a:srgbClr val="000000"/>
                </a:solidFill>
                <a:latin typeface="微软雅黑" pitchFamily="34" charset="0"/>
                <a:ea typeface="微软雅黑" pitchFamily="34" charset="-122"/>
                <a:cs typeface="微软雅黑" pitchFamily="34" charset="-120"/>
              </a:rPr>
              <a:t>。麦子的收获代表着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希望</a:t>
            </a:r>
            <a:r>
              <a:rPr lang="en-US" altLang="zh-CN" sz="2000" b="0" i="0" dirty="0">
                <a:solidFill>
                  <a:srgbClr val="000000"/>
                </a:solidFill>
                <a:latin typeface="微软雅黑" pitchFamily="34" charset="0"/>
                <a:ea typeface="微软雅黑" pitchFamily="34" charset="-122"/>
                <a:cs typeface="微软雅黑" pitchFamily="34" charset="-120"/>
              </a:rPr>
              <a:t>，暗示了小说歌颂军民斗争精神与爱国情怀的主题。</a:t>
            </a:r>
            <a:endParaRPr lang="en-US" altLang="zh-CN" sz="2200" dirty="0"/>
          </a:p>
        </p:txBody>
      </p:sp>
    </p:spTree>
    <p:extLst>
      <p:ext uri="{BB962C8B-B14F-4D97-AF65-F5344CB8AC3E}">
        <p14:creationId xmlns:p14="http://schemas.microsoft.com/office/powerpoint/2010/main" val="22307308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B_5_BD.174_1#a3a94b470?sp=1&amp;pid=4c1f2e1c9&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9.为庆祝“荷花淀派”成立80周年，学校举办“焕发革命文学作品的当代魅力”</a:t>
            </a:r>
            <a:r>
              <a:rPr lang="en-US" altLang="zh-CN" sz="2000" b="0" i="0">
                <a:solidFill>
                  <a:srgbClr val="000000"/>
                </a:solidFill>
                <a:latin typeface="微软雅黑" pitchFamily="34" charset="0"/>
                <a:ea typeface="微软雅黑" pitchFamily="34" charset="-122"/>
                <a:cs typeface="微软雅黑" pitchFamily="34" charset="-120"/>
              </a:rPr>
              <a:t>项目式学习活动，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如果你是</a:t>
            </a:r>
            <a:r>
              <a:rPr lang="en-US" altLang="zh-CN" sz="2000" b="0" i="0" dirty="0">
                <a:solidFill>
                  <a:srgbClr val="000000"/>
                </a:solidFill>
                <a:latin typeface="微软雅黑" pitchFamily="34" charset="0"/>
                <a:ea typeface="微软雅黑" pitchFamily="34" charset="-122"/>
                <a:cs typeface="微软雅黑" pitchFamily="34" charset="-120"/>
              </a:rPr>
              <a:t>“文心组”成员，承担了“荷花淀派”语言风格研究项目</a:t>
            </a:r>
            <a:r>
              <a:rPr lang="en-US" altLang="zh-CN" sz="2000" b="0" i="0">
                <a:solidFill>
                  <a:srgbClr val="000000"/>
                </a:solidFill>
                <a:latin typeface="微软雅黑" pitchFamily="34" charset="0"/>
                <a:ea typeface="微软雅黑" pitchFamily="34" charset="-122"/>
                <a:cs typeface="微软雅黑" pitchFamily="34" charset="-120"/>
              </a:rPr>
              <a:t>，请结合文本阐述项目研究成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果</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B_5_BD.174_2#a3a94b470?sp=1&amp;pid=4c1f2e1c9&amp;color=0,0,0&amp;vtp=1&amp;bbb=1&amp;hb=1&amp;hltap=1"/>
          <p:cNvSpPr/>
          <p:nvPr/>
        </p:nvSpPr>
        <p:spPr>
          <a:xfrm>
            <a:off x="722376" y="2340044"/>
            <a:ext cx="10753344" cy="31194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175_1#a3a94b470?sp=1&amp;pid=4c1f2e1c9&amp;color=0,0,0&amp;vtp=1&amp;bbb=1&amp;hb=1&amp;hla=1">
            <a:extLst>
              <a:ext uri="{FF2B5EF4-FFF2-40B4-BE49-F238E27FC236}">
                <a16:creationId xmlns:a16="http://schemas.microsoft.com/office/drawing/2014/main" id="{604F16C5-24C1-4374-9592-84C3BD2432C3}"/>
              </a:ext>
            </a:extLst>
          </p:cNvPr>
          <p:cNvSpPr/>
          <p:nvPr/>
        </p:nvSpPr>
        <p:spPr>
          <a:xfrm>
            <a:off x="722376" y="2314644"/>
            <a:ext cx="10753344" cy="3151759"/>
          </a:xfrm>
          <a:prstGeom prst="rect">
            <a:avLst/>
          </a:prstGeom>
          <a:noFill/>
          <a:ln/>
        </p:spPr>
        <p:txBody>
          <a:bodyPr wrap="none" lIns="0" tIns="0" rIns="0" bIns="0" rtlCol="0" anchor="t"/>
          <a:lstStyle/>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善用生活化、地域特色化的语言。如“驻在咱村的队伍”“把麦个放在担架上</a:t>
            </a:r>
            <a:r>
              <a:rPr lang="en-US" altLang="zh-CN" sz="2000" b="1" i="0">
                <a:solidFill>
                  <a:srgbClr val="00B050"/>
                </a:solidFill>
                <a:latin typeface="微软雅黑" pitchFamily="34" charset="0"/>
                <a:ea typeface="微软雅黑" pitchFamily="34" charset="-122"/>
                <a:cs typeface="微软雅黑" pitchFamily="34" charset="-120"/>
              </a:rPr>
              <a:t>”“有功的是人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家队伍上</a:t>
            </a:r>
            <a:r>
              <a:rPr lang="en-US" altLang="zh-CN" sz="2000" b="1" i="0" dirty="0">
                <a:solidFill>
                  <a:srgbClr val="00B050"/>
                </a:solidFill>
                <a:latin typeface="微软雅黑" pitchFamily="34" charset="0"/>
                <a:ea typeface="微软雅黑" pitchFamily="34" charset="-122"/>
                <a:cs typeface="微软雅黑" pitchFamily="34" charset="-120"/>
              </a:rPr>
              <a:t>”等人物对话，真实再现了冀中地区的生活风貌，语言朴实自然。②善用修辞</a:t>
            </a:r>
            <a:r>
              <a:rPr lang="en-US" altLang="zh-CN" sz="2000" b="1" i="0">
                <a:solidFill>
                  <a:srgbClr val="00B050"/>
                </a:solidFill>
                <a:latin typeface="微软雅黑" pitchFamily="34" charset="0"/>
                <a:ea typeface="微软雅黑" pitchFamily="34" charset="-122"/>
                <a:cs typeface="微软雅黑" pitchFamily="34" charset="-120"/>
              </a:rPr>
              <a:t>，生动形</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象</a:t>
            </a:r>
            <a:r>
              <a:rPr lang="en-US" altLang="zh-CN" sz="2000" b="1" i="0" dirty="0">
                <a:solidFill>
                  <a:srgbClr val="00B050"/>
                </a:solidFill>
                <a:latin typeface="微软雅黑" pitchFamily="34" charset="0"/>
                <a:ea typeface="微软雅黑" pitchFamily="34" charset="-122"/>
                <a:cs typeface="微软雅黑" pitchFamily="34" charset="-120"/>
              </a:rPr>
              <a:t>。如“一只布谷鸟像是受了惊，慌慌张张地从东边飞过来”运用拟人手法，</a:t>
            </a:r>
            <a:r>
              <a:rPr lang="en-US" altLang="zh-CN" sz="2000" b="1" i="0">
                <a:solidFill>
                  <a:srgbClr val="00B050"/>
                </a:solidFill>
                <a:latin typeface="微软雅黑" pitchFamily="34" charset="0"/>
                <a:ea typeface="微软雅黑" pitchFamily="34" charset="-122"/>
                <a:cs typeface="微软雅黑" pitchFamily="34" charset="-120"/>
              </a:rPr>
              <a:t>渲染战时紧张气氛；</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如</a:t>
            </a:r>
            <a:r>
              <a:rPr lang="en-US" altLang="zh-CN" sz="2000" b="1" i="0" dirty="0">
                <a:solidFill>
                  <a:srgbClr val="00B050"/>
                </a:solidFill>
                <a:latin typeface="微软雅黑" pitchFamily="34" charset="0"/>
                <a:ea typeface="微软雅黑" pitchFamily="34" charset="-122"/>
                <a:cs typeface="微软雅黑" pitchFamily="34" charset="-120"/>
              </a:rPr>
              <a:t>“在它上面是一团团千变万化的云彩</a:t>
            </a:r>
            <a:r>
              <a:rPr lang="en-US" altLang="zh-CN" sz="2000" b="1" i="0" dirty="0">
                <a:solidFill>
                  <a:srgbClr val="00B050"/>
                </a:solidFill>
                <a:latin typeface="SimSun" panose="02010600030101010101" pitchFamily="2" charset="-122"/>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一只雄鹰”运用比喻手法</a:t>
            </a:r>
            <a:r>
              <a:rPr lang="en-US" altLang="zh-CN" sz="2000" b="1" i="0">
                <a:solidFill>
                  <a:srgbClr val="00B050"/>
                </a:solidFill>
                <a:latin typeface="微软雅黑" pitchFamily="34" charset="0"/>
                <a:ea typeface="微软雅黑" pitchFamily="34" charset="-122"/>
                <a:cs typeface="微软雅黑" pitchFamily="34" charset="-120"/>
              </a:rPr>
              <a:t>，生动形象地写出老人内心</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充满了乐观与自信</a:t>
            </a:r>
            <a:r>
              <a:rPr lang="en-US" altLang="zh-CN" sz="2000" b="1" i="0" dirty="0">
                <a:solidFill>
                  <a:srgbClr val="00B050"/>
                </a:solidFill>
                <a:latin typeface="微软雅黑" pitchFamily="34" charset="0"/>
                <a:ea typeface="微软雅黑" pitchFamily="34" charset="-122"/>
                <a:cs typeface="微软雅黑" pitchFamily="34" charset="-120"/>
              </a:rPr>
              <a:t>。③善用诗化语言，富有诗情画意。“风吹动树枝筛下阳光来，</a:t>
            </a:r>
            <a:r>
              <a:rPr lang="en-US" altLang="zh-CN" sz="2000" b="1" i="0">
                <a:solidFill>
                  <a:srgbClr val="00B050"/>
                </a:solidFill>
                <a:latin typeface="微软雅黑" pitchFamily="34" charset="0"/>
                <a:ea typeface="微软雅黑" pitchFamily="34" charset="-122"/>
                <a:cs typeface="微软雅黑" pitchFamily="34" charset="-120"/>
              </a:rPr>
              <a:t>在她们的头上、</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衣服上游动</a:t>
            </a:r>
            <a:r>
              <a:rPr lang="en-US" altLang="zh-CN" sz="2000" b="1" i="0" dirty="0">
                <a:solidFill>
                  <a:srgbClr val="00B050"/>
                </a:solidFill>
                <a:latin typeface="微软雅黑" pitchFamily="34" charset="0"/>
                <a:ea typeface="微软雅黑" pitchFamily="34" charset="-122"/>
                <a:cs typeface="微软雅黑" pitchFamily="34" charset="-120"/>
              </a:rPr>
              <a:t>，染成各色各样的花”“田野里是收割麦子和打场的声音，</a:t>
            </a:r>
            <a:r>
              <a:rPr lang="en-US" altLang="zh-CN" sz="2000" b="1" i="0">
                <a:solidFill>
                  <a:srgbClr val="00B050"/>
                </a:solidFill>
                <a:latin typeface="微软雅黑" pitchFamily="34" charset="0"/>
                <a:ea typeface="微软雅黑" pitchFamily="34" charset="-122"/>
                <a:cs typeface="微软雅黑" pitchFamily="34" charset="-120"/>
              </a:rPr>
              <a:t>风吹来薄薄的小麦的香味”</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等语句</a:t>
            </a:r>
            <a:r>
              <a:rPr lang="en-US" altLang="zh-CN" sz="2000" b="1" i="0" dirty="0">
                <a:solidFill>
                  <a:srgbClr val="00B050"/>
                </a:solidFill>
                <a:latin typeface="微软雅黑" pitchFamily="34" charset="0"/>
                <a:ea typeface="微软雅黑" pitchFamily="34" charset="-122"/>
                <a:cs typeface="微软雅黑" pitchFamily="34" charset="-120"/>
              </a:rPr>
              <a:t>，寥寥几笔勾勒场面，生动传神，简洁明快。（每点2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animEffect transition="in" filter="fade">
                                      <p:cBhvr>
                                        <p:cTn id="28"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O_5_BD.11_1#e7417b99a?pid=0b61653f4&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4.请仿照文中画波浪线句“朗诵诗是群众的诗，是集体的诗”的句式，围绕“家国</a:t>
            </a:r>
            <a:r>
              <a:rPr lang="en-US" altLang="zh-CN" sz="2000" b="0" i="0">
                <a:solidFill>
                  <a:srgbClr val="000000"/>
                </a:solidFill>
                <a:latin typeface="微软雅黑" pitchFamily="34" charset="0"/>
                <a:ea typeface="微软雅黑" pitchFamily="34" charset="-122"/>
                <a:cs typeface="微软雅黑" pitchFamily="34" charset="-120"/>
              </a:rPr>
              <a:t>”这一主题仿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写一个句子</a:t>
            </a:r>
            <a:r>
              <a:rPr lang="en-US" altLang="zh-CN" sz="2000" b="0" i="0" dirty="0">
                <a:solidFill>
                  <a:srgbClr val="000000"/>
                </a:solidFill>
                <a:latin typeface="微软雅黑" pitchFamily="34" charset="0"/>
                <a:ea typeface="微软雅黑" pitchFamily="34" charset="-122"/>
                <a:cs typeface="微软雅黑" pitchFamily="34" charset="-120"/>
              </a:rPr>
              <a:t>，要求句式一致。（3分）</a:t>
            </a:r>
            <a:endParaRPr lang="en-US" altLang="zh-CN" sz="2000" dirty="0"/>
          </a:p>
        </p:txBody>
      </p:sp>
      <p:sp>
        <p:nvSpPr>
          <p:cNvPr id="3" name="QO_5_AN.12_1#e7417b99a?vop=1&amp;pid=0b61653f4&amp;color=0,0,0&amp;vtp=1&amp;bbb=1"/>
          <p:cNvSpPr/>
          <p:nvPr/>
        </p:nvSpPr>
        <p:spPr>
          <a:xfrm>
            <a:off x="722376" y="1880812"/>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【示例】家国魂是时代的魂，是民族的魂。（3分）</a:t>
            </a:r>
            <a:endParaRPr lang="en-US" altLang="zh-CN" sz="2000" dirty="0"/>
          </a:p>
        </p:txBody>
      </p:sp>
      <p:sp>
        <p:nvSpPr>
          <p:cNvPr id="4" name="QO_5_AS.13_1#e7417b99a?vop=1&amp;pid=0b61653f4&amp;color=0,0,0&amp;vtp=1&amp;bbb=1&amp;hb=1"/>
          <p:cNvSpPr/>
          <p:nvPr/>
        </p:nvSpPr>
        <p:spPr>
          <a:xfrm>
            <a:off x="722376" y="238576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本题考查仿用句式的能力。解答本题，首先应明确需要仿写的句子的句式</a:t>
            </a:r>
            <a:r>
              <a:rPr lang="en-US" altLang="zh-CN" sz="2000" b="0" i="0">
                <a:solidFill>
                  <a:srgbClr val="000000"/>
                </a:solidFill>
                <a:latin typeface="微软雅黑" pitchFamily="34" charset="0"/>
                <a:ea typeface="微软雅黑" pitchFamily="34" charset="-122"/>
                <a:cs typeface="微软雅黑" pitchFamily="34" charset="-120"/>
              </a:rPr>
              <a:t>。“朗诵诗是群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众的诗</a:t>
            </a:r>
            <a:r>
              <a:rPr lang="en-US" altLang="zh-CN" sz="2000" b="0" i="0" dirty="0">
                <a:solidFill>
                  <a:srgbClr val="000000"/>
                </a:solidFill>
                <a:latin typeface="微软雅黑" pitchFamily="34" charset="0"/>
                <a:ea typeface="微软雅黑" pitchFamily="34" charset="-122"/>
                <a:cs typeface="微软雅黑" pitchFamily="34" charset="-120"/>
              </a:rPr>
              <a:t>，是集体的诗”的句式为“</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是</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，是</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”；“是群众的诗”“是集体的诗</a:t>
            </a:r>
            <a:r>
              <a:rPr lang="en-US" altLang="zh-CN" sz="2000" b="0" i="0">
                <a:solidFill>
                  <a:srgbClr val="000000"/>
                </a:solidFill>
                <a:latin typeface="微软雅黑" pitchFamily="34" charset="0"/>
                <a:ea typeface="微软雅黑" pitchFamily="34" charset="-122"/>
                <a:cs typeface="微软雅黑" pitchFamily="34" charset="-120"/>
              </a:rPr>
              <a:t>”形成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重复</a:t>
            </a:r>
            <a:r>
              <a:rPr lang="en-US" altLang="zh-CN" sz="2000" b="0" i="0" dirty="0">
                <a:solidFill>
                  <a:srgbClr val="000000"/>
                </a:solidFill>
                <a:latin typeface="微软雅黑" pitchFamily="34" charset="0"/>
                <a:ea typeface="微软雅黑" pitchFamily="34" charset="-122"/>
                <a:cs typeface="微软雅黑" pitchFamily="34" charset="-120"/>
              </a:rPr>
              <a:t>，构成并列关系，从不同角度对“朗诵诗”进行阐述。然后按照该句式围绕题目要求的</a:t>
            </a:r>
            <a:r>
              <a:rPr lang="en-US" altLang="zh-CN" sz="2000" b="0" i="0">
                <a:solidFill>
                  <a:srgbClr val="000000"/>
                </a:solidFill>
                <a:latin typeface="微软雅黑" pitchFamily="34" charset="0"/>
                <a:ea typeface="微软雅黑" pitchFamily="34" charset="-122"/>
                <a:cs typeface="微软雅黑" pitchFamily="34" charset="-120"/>
              </a:rPr>
              <a:t>“家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国</a:t>
            </a:r>
            <a:r>
              <a:rPr lang="en-US" altLang="zh-CN" sz="2000" b="0" i="0" dirty="0">
                <a:solidFill>
                  <a:srgbClr val="000000"/>
                </a:solidFill>
                <a:latin typeface="微软雅黑" pitchFamily="34" charset="0"/>
                <a:ea typeface="微软雅黑" pitchFamily="34" charset="-122"/>
                <a:cs typeface="微软雅黑" pitchFamily="34" charset="-120"/>
              </a:rPr>
              <a:t>”主题展开仿写即可。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B_5_AS.108_1#a3a94b470?vop=1&amp;pid=4c1f2e1c9&amp;color=0,0,0&amp;vtp=1&amp;bt=1&amp;bbb=1&amp;hb=1"/>
          <p:cNvSpPr/>
          <p:nvPr/>
        </p:nvSpPr>
        <p:spPr>
          <a:xfrm>
            <a:off x="722376" y="972000"/>
            <a:ext cx="10753344" cy="4983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本题考查品味精彩的语言表达艺术的能力。文中人物对话充满地域特色，如</a:t>
            </a:r>
            <a:r>
              <a:rPr lang="en-US" altLang="zh-CN" sz="2000" b="0" i="0">
                <a:solidFill>
                  <a:srgbClr val="000000"/>
                </a:solidFill>
                <a:latin typeface="微软雅黑" pitchFamily="34" charset="0"/>
                <a:ea typeface="微软雅黑" pitchFamily="34" charset="-122"/>
                <a:cs typeface="微软雅黑" pitchFamily="34" charset="-120"/>
              </a:rPr>
              <a:t>“驻在咱村的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队伍</a:t>
            </a:r>
            <a:r>
              <a:rPr lang="en-US" altLang="zh-CN" sz="2000" b="0" i="0" dirty="0">
                <a:solidFill>
                  <a:srgbClr val="000000"/>
                </a:solidFill>
                <a:latin typeface="微软雅黑" pitchFamily="34" charset="0"/>
                <a:ea typeface="微软雅黑" pitchFamily="34" charset="-122"/>
                <a:cs typeface="微软雅黑" pitchFamily="34" charset="-120"/>
              </a:rPr>
              <a:t>”“把麦个放在担架上”“有功的是人家队伍上”这些语句，</a:t>
            </a:r>
            <a:r>
              <a:rPr lang="en-US" altLang="zh-CN" sz="2000" b="0" i="0">
                <a:solidFill>
                  <a:srgbClr val="000000"/>
                </a:solidFill>
                <a:latin typeface="微软雅黑" pitchFamily="34" charset="0"/>
                <a:ea typeface="微软雅黑" pitchFamily="34" charset="-122"/>
                <a:cs typeface="微软雅黑" pitchFamily="34" charset="-120"/>
              </a:rPr>
              <a:t>具有浓厚的冀中地区生活气息。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它们是当地百姓日常交流的话语</a:t>
            </a:r>
            <a:r>
              <a:rPr lang="en-US" altLang="zh-CN" sz="2000" b="0" i="0" dirty="0">
                <a:solidFill>
                  <a:srgbClr val="000000"/>
                </a:solidFill>
                <a:latin typeface="微软雅黑" pitchFamily="34" charset="0"/>
                <a:ea typeface="微软雅黑" pitchFamily="34" charset="-122"/>
                <a:cs typeface="微软雅黑" pitchFamily="34" charset="-120"/>
              </a:rPr>
              <a:t>，真实还原了冀中地区的生活场景，</a:t>
            </a:r>
            <a:r>
              <a:rPr lang="en-US" altLang="zh-CN" sz="2000" b="0" i="0">
                <a:solidFill>
                  <a:srgbClr val="000000"/>
                </a:solidFill>
                <a:latin typeface="微软雅黑" pitchFamily="34" charset="0"/>
                <a:ea typeface="微软雅黑" pitchFamily="34" charset="-122"/>
                <a:cs typeface="微软雅黑" pitchFamily="34" charset="-120"/>
              </a:rPr>
              <a:t>体现出语言朴实自然的特点，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让读者感受到当地的风土人情</a:t>
            </a:r>
            <a:r>
              <a:rPr lang="en-US" altLang="zh-CN" sz="2000" b="0" i="0" dirty="0">
                <a:solidFill>
                  <a:srgbClr val="000000"/>
                </a:solidFill>
                <a:latin typeface="微软雅黑" pitchFamily="34" charset="0"/>
                <a:ea typeface="微软雅黑" pitchFamily="34" charset="-122"/>
                <a:cs typeface="微软雅黑" pitchFamily="34" charset="-120"/>
              </a:rPr>
              <a:t>。“一只布谷鸟像是受了惊，慌慌张张地从东边飞过来</a:t>
            </a:r>
            <a:r>
              <a:rPr lang="en-US" altLang="zh-CN" sz="2000" b="0" i="0">
                <a:solidFill>
                  <a:srgbClr val="000000"/>
                </a:solidFill>
                <a:latin typeface="微软雅黑" pitchFamily="34" charset="0"/>
                <a:ea typeface="微软雅黑" pitchFamily="34" charset="-122"/>
                <a:cs typeface="微软雅黑" pitchFamily="34" charset="-120"/>
              </a:rPr>
              <a:t>”，此句赋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予布谷鸟</a:t>
            </a:r>
            <a:r>
              <a:rPr lang="en-US" altLang="zh-CN" sz="2000" b="0" i="0" dirty="0">
                <a:solidFill>
                  <a:srgbClr val="000000"/>
                </a:solidFill>
                <a:latin typeface="微软雅黑" pitchFamily="34" charset="0"/>
                <a:ea typeface="微软雅黑" pitchFamily="34" charset="-122"/>
                <a:cs typeface="微软雅黑" pitchFamily="34" charset="-120"/>
              </a:rPr>
              <a:t>“慌慌张张”的人的神态，运用了拟人手法。这样的描写渲染了战时紧张的气氛</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它上面是一团团千变万化的云彩</a:t>
            </a:r>
            <a:r>
              <a:rPr lang="en-US" altLang="zh-CN" sz="2000" b="0" i="0" dirty="0">
                <a:solidFill>
                  <a:srgbClr val="000000"/>
                </a:solidFill>
                <a:latin typeface="微软雅黑" pitchFamily="34" charset="0"/>
                <a:ea typeface="微软雅黑" pitchFamily="34" charset="-122"/>
                <a:cs typeface="微软雅黑" pitchFamily="34" charset="-120"/>
              </a:rPr>
              <a:t>——那在老人眼里，是一只虎，一只豹，一匹飞马，</a:t>
            </a:r>
            <a:r>
              <a:rPr lang="en-US" altLang="zh-CN" sz="2000" b="0" i="0">
                <a:solidFill>
                  <a:srgbClr val="000000"/>
                </a:solidFill>
                <a:latin typeface="微软雅黑" pitchFamily="34" charset="0"/>
                <a:ea typeface="微软雅黑" pitchFamily="34" charset="-122"/>
                <a:cs typeface="微软雅黑" pitchFamily="34" charset="-120"/>
              </a:rPr>
              <a:t>一只雄鹰”，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把云彩比作虎</a:t>
            </a:r>
            <a:r>
              <a:rPr lang="en-US" altLang="zh-CN" sz="2000" b="0" i="0" dirty="0">
                <a:solidFill>
                  <a:srgbClr val="000000"/>
                </a:solidFill>
                <a:latin typeface="微软雅黑" pitchFamily="34" charset="0"/>
                <a:ea typeface="微软雅黑" pitchFamily="34" charset="-122"/>
                <a:cs typeface="微软雅黑" pitchFamily="34" charset="-120"/>
              </a:rPr>
              <a:t>、豹、飞马、雄鹰，运用了比喻手法。联系上下文可知，老人对云彩的想象</a:t>
            </a:r>
            <a:r>
              <a:rPr lang="en-US" altLang="zh-CN" sz="2000" b="0" i="0">
                <a:solidFill>
                  <a:srgbClr val="000000"/>
                </a:solidFill>
                <a:latin typeface="微软雅黑" pitchFamily="34" charset="0"/>
                <a:ea typeface="微软雅黑" pitchFamily="34" charset="-122"/>
                <a:cs typeface="微软雅黑" pitchFamily="34" charset="-120"/>
              </a:rPr>
              <a:t>，体现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出他内心充满乐观与自信</a:t>
            </a:r>
            <a:r>
              <a:rPr lang="en-US" altLang="zh-CN" sz="2000" b="0" i="0" dirty="0">
                <a:solidFill>
                  <a:srgbClr val="000000"/>
                </a:solidFill>
                <a:latin typeface="微软雅黑" pitchFamily="34" charset="0"/>
                <a:ea typeface="微软雅黑" pitchFamily="34" charset="-122"/>
                <a:cs typeface="微软雅黑" pitchFamily="34" charset="-120"/>
              </a:rPr>
              <a:t>。“队伍站得整整齐齐，风吹动树枝筛下阳光来，在她们的头上</a:t>
            </a:r>
            <a:r>
              <a:rPr lang="en-US" altLang="zh-CN" sz="2000" b="0" i="0">
                <a:solidFill>
                  <a:srgbClr val="000000"/>
                </a:solidFill>
                <a:latin typeface="微软雅黑" pitchFamily="34" charset="0"/>
                <a:ea typeface="微软雅黑" pitchFamily="34" charset="-122"/>
                <a:cs typeface="微软雅黑" pitchFamily="34" charset="-120"/>
              </a:rPr>
              <a:t>、衣服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上游动</a:t>
            </a:r>
            <a:r>
              <a:rPr lang="en-US" altLang="zh-CN" sz="2000" b="0" i="0" dirty="0">
                <a:solidFill>
                  <a:srgbClr val="000000"/>
                </a:solidFill>
                <a:latin typeface="微软雅黑" pitchFamily="34" charset="0"/>
                <a:ea typeface="微软雅黑" pitchFamily="34" charset="-122"/>
                <a:cs typeface="微软雅黑" pitchFamily="34" charset="-120"/>
              </a:rPr>
              <a:t>，染成各色各样的花”“田野里是收割麦子和打场的声音，风吹来薄薄的小麦的香味</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些语句</a:t>
            </a:r>
            <a:r>
              <a:rPr lang="en-US" altLang="zh-CN" sz="2000" b="0" i="0" dirty="0">
                <a:solidFill>
                  <a:srgbClr val="000000"/>
                </a:solidFill>
                <a:latin typeface="微软雅黑" pitchFamily="34" charset="0"/>
                <a:ea typeface="微软雅黑" pitchFamily="34" charset="-122"/>
                <a:cs typeface="微软雅黑" pitchFamily="34" charset="-120"/>
              </a:rPr>
              <a:t>，寥寥数语就勾勒出了充满生机的场景。这些语句用词简洁，</a:t>
            </a:r>
            <a:r>
              <a:rPr lang="en-US" altLang="zh-CN" sz="2000" b="0" i="0">
                <a:solidFill>
                  <a:srgbClr val="000000"/>
                </a:solidFill>
                <a:latin typeface="微软雅黑" pitchFamily="34" charset="0"/>
                <a:ea typeface="微软雅黑" pitchFamily="34" charset="-122"/>
                <a:cs typeface="微软雅黑" pitchFamily="34" charset="-120"/>
              </a:rPr>
              <a:t>却能生动传神地描绘出画面，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充满诗情画意</a:t>
            </a:r>
            <a:r>
              <a:rPr lang="en-US" altLang="zh-CN" sz="2000" b="0" i="0" dirty="0">
                <a:solidFill>
                  <a:srgbClr val="000000"/>
                </a:solidFill>
                <a:latin typeface="微软雅黑" pitchFamily="34" charset="0"/>
                <a:ea typeface="微软雅黑" pitchFamily="34" charset="-122"/>
                <a:cs typeface="微软雅黑" pitchFamily="34" charset="-120"/>
              </a:rPr>
              <a:t>，给读者带来美的享受。</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1.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B_5_AS.108_2#a3a94b470?vop=1&amp;pid=4c1f2e1c9&amp;color=0,0,0&amp;mp=1&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品味小说语言风格的角度</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从语言运用的手法角度判定分析。可从词语运用、句式特点（句式长短、整散</a:t>
            </a:r>
            <a:r>
              <a:rPr lang="en-US" altLang="zh-CN" sz="2000" b="0" i="0">
                <a:solidFill>
                  <a:srgbClr val="000000"/>
                </a:solidFill>
                <a:latin typeface="微软雅黑" pitchFamily="34" charset="0"/>
                <a:ea typeface="微软雅黑" pitchFamily="34" charset="-122"/>
                <a:cs typeface="微软雅黑" pitchFamily="34" charset="-120"/>
              </a:rPr>
              <a:t>）、修辞方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a:t>
            </a:r>
            <a:r>
              <a:rPr lang="en-US" altLang="zh-CN" sz="2000" b="0" i="0" dirty="0">
                <a:solidFill>
                  <a:srgbClr val="000000"/>
                </a:solidFill>
                <a:latin typeface="微软雅黑" pitchFamily="34" charset="0"/>
                <a:ea typeface="微软雅黑" pitchFamily="34" charset="-122"/>
                <a:cs typeface="微软雅黑" pitchFamily="34" charset="-120"/>
              </a:rPr>
              <a:t>（比喻、拟人、双关等）入手分析。</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从语言表达特色角度判定分析。可从文章语言风格（明快、含蓄等</a:t>
            </a:r>
            <a:r>
              <a:rPr lang="en-US" altLang="zh-CN" sz="2000" b="0" i="0">
                <a:solidFill>
                  <a:srgbClr val="000000"/>
                </a:solidFill>
                <a:latin typeface="微软雅黑" pitchFamily="34" charset="0"/>
                <a:ea typeface="微软雅黑" pitchFamily="34" charset="-122"/>
                <a:cs typeface="微软雅黑" pitchFamily="34" charset="-120"/>
              </a:rPr>
              <a:t>）、语体色彩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口语、书面语）、语言特色（地域特色、生活特色等）入手分析。</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更多讲解详见</a:t>
            </a:r>
            <a:r>
              <a:rPr lang="en-US" altLang="zh-CN" sz="2000" b="0" i="0" dirty="0">
                <a:solidFill>
                  <a:srgbClr val="000000"/>
                </a:solidFill>
                <a:latin typeface="微软雅黑" pitchFamily="34" charset="0"/>
                <a:ea typeface="微软雅黑" pitchFamily="34" charset="-122"/>
                <a:cs typeface="微软雅黑" pitchFamily="34" charset="-120"/>
              </a:rPr>
              <a:t>《狂K重点》P15</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C_2#50c2e4bd5.fixed?pid=7f0690570&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mc:AlternateContent xmlns:mc="http://schemas.openxmlformats.org/markup-compatibility/2006">
        <mc:Choice xmlns:a14="http://schemas.microsoft.com/office/drawing/2010/main" Requires="a14">
          <p:sp>
            <p:nvSpPr>
              <p:cNvPr id="3" name="C_2_BD#50c2e4bd5.fixed?pid=7f0690570&amp;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14:m>
                  <m:oMath xmlns:m="http://schemas.openxmlformats.org/officeDocument/2006/math">
                    <m:sSup>
                      <m:sSupPr>
                        <m:ctrlPr>
                          <a:rPr lang="en-US" altLang="zh-CN" sz="4400" b="1" i="1" dirty="0">
                            <a:solidFill>
                              <a:srgbClr val="FFFFFF"/>
                            </a:solidFill>
                            <a:latin typeface="Cambria Math" panose="02040503050406030204" pitchFamily="18" charset="0"/>
                            <a:ea typeface="SimHei" pitchFamily="34" charset="-122"/>
                            <a:cs typeface="SimHei" pitchFamily="34" charset="-120"/>
                          </a:rPr>
                        </m:ctrlPr>
                      </m:sSupPr>
                      <m:e>
                        <m:r>
                          <a:rPr lang="en-US" altLang="zh-CN" sz="4400" b="1" i="0" dirty="0">
                            <a:solidFill>
                              <a:srgbClr val="FFFFFF"/>
                            </a:solidFill>
                            <a:latin typeface="Cambria Math" panose="02040503050406030204" pitchFamily="18" charset="0"/>
                            <a:ea typeface="SimHei" pitchFamily="34" charset="-122"/>
                            <a:cs typeface="SimHei" pitchFamily="34" charset="-120"/>
                          </a:rPr>
                          <m:t>​</m:t>
                        </m:r>
                      </m:e>
                      <m:sup>
                        <m:r>
                          <a:rPr lang="en-US" altLang="zh-CN" sz="4400" b="1" i="0" dirty="0">
                            <a:solidFill>
                              <a:srgbClr val="FFFFFF"/>
                            </a:solidFill>
                            <a:latin typeface="Cambria Math" panose="02040503050406030204" pitchFamily="18" charset="0"/>
                            <a:ea typeface="SimHei" pitchFamily="34" charset="-122"/>
                            <a:cs typeface="SimHei" pitchFamily="34" charset="-120"/>
                          </a:rPr>
                          <m:t>∗</m:t>
                        </m:r>
                      </m:sup>
                    </m:sSup>
                  </m:oMath>
                </a14:m>
                <a:r>
                  <a:rPr lang="en-US" altLang="zh-CN" sz="4400" b="1" i="0" dirty="0">
                    <a:solidFill>
                      <a:srgbClr val="FFFFFF"/>
                    </a:solidFill>
                    <a:latin typeface="SimHei" pitchFamily="34" charset="0"/>
                    <a:ea typeface="SimHei" pitchFamily="34" charset="-122"/>
                    <a:cs typeface="SimHei" pitchFamily="34" charset="-120"/>
                  </a:rPr>
                  <a:t>小二黑结婚（节选）</a:t>
                </a:r>
                <a:r>
                  <a:rPr lang="en-US" altLang="zh-CN" sz="4400" b="1" i="0" dirty="0">
                    <a:solidFill>
                      <a:srgbClr val="FFFFFF"/>
                    </a:solidFill>
                    <a:latin typeface="SimSun" pitchFamily="34" charset="0"/>
                    <a:ea typeface="SimSun" pitchFamily="34" charset="-122"/>
                    <a:cs typeface="SimSun" pitchFamily="34" charset="-120"/>
                  </a:rPr>
                  <a:t> </a:t>
                </a:r>
                <a14:m>
                  <m:oMath xmlns:m="http://schemas.openxmlformats.org/officeDocument/2006/math">
                    <m:sSup>
                      <m:sSupPr>
                        <m:ctrlPr>
                          <a:rPr lang="en-US" altLang="zh-CN" sz="4400" b="1" i="1" dirty="0">
                            <a:solidFill>
                              <a:srgbClr val="FFFFFF"/>
                            </a:solidFill>
                            <a:latin typeface="Cambria Math" panose="02040503050406030204" pitchFamily="18" charset="0"/>
                            <a:ea typeface="SimHei" pitchFamily="34" charset="-122"/>
                            <a:cs typeface="SimHei" pitchFamily="34" charset="-120"/>
                          </a:rPr>
                        </m:ctrlPr>
                      </m:sSupPr>
                      <m:e>
                        <m:r>
                          <a:rPr lang="en-US" altLang="zh-CN" sz="4400" b="1" i="0" dirty="0">
                            <a:solidFill>
                              <a:srgbClr val="FFFFFF"/>
                            </a:solidFill>
                            <a:latin typeface="Cambria Math" panose="02040503050406030204" pitchFamily="18" charset="0"/>
                            <a:ea typeface="SimHei" pitchFamily="34" charset="-122"/>
                            <a:cs typeface="SimHei" pitchFamily="34" charset="-120"/>
                          </a:rPr>
                          <m:t>​</m:t>
                        </m:r>
                      </m:e>
                      <m:sup>
                        <m:r>
                          <a:rPr lang="en-US" altLang="zh-CN" sz="4400" b="1" i="0" dirty="0">
                            <a:solidFill>
                              <a:srgbClr val="FFFFFF"/>
                            </a:solidFill>
                            <a:latin typeface="Cambria Math" panose="02040503050406030204" pitchFamily="18" charset="0"/>
                            <a:ea typeface="SimHei" pitchFamily="34" charset="-122"/>
                            <a:cs typeface="SimHei" pitchFamily="34" charset="-120"/>
                          </a:rPr>
                          <m:t>∗</m:t>
                        </m:r>
                      </m:sup>
                    </m:sSup>
                  </m:oMath>
                </a14:m>
                <a:r>
                  <a:rPr lang="en-US" altLang="zh-CN" sz="100" b="1" i="0" kern="0" spc="-99900" dirty="0">
                    <a:solidFill>
                      <a:srgbClr val="FFFFFF"/>
                    </a:solidFill>
                    <a:latin typeface="SimHei" pitchFamily="34" charset="0"/>
                    <a:ea typeface="SimHei" pitchFamily="34" charset="-122"/>
                    <a:cs typeface="SimHei" pitchFamily="34" charset="-120"/>
                  </a:rPr>
                  <a:t> </a:t>
                </a:r>
                <a:r>
                  <a:rPr lang="en-US" altLang="zh-CN" sz="4400" b="1" i="0" dirty="0">
                    <a:solidFill>
                      <a:srgbClr val="FFFFFF"/>
                    </a:solidFill>
                    <a:latin typeface="SimHei" pitchFamily="34" charset="0"/>
                    <a:ea typeface="SimHei" pitchFamily="34" charset="-122"/>
                    <a:cs typeface="SimHei" pitchFamily="34" charset="-120"/>
                  </a:rPr>
                  <a:t>党费</a:t>
                </a:r>
                <a:endParaRPr lang="en-US" altLang="zh-CN" sz="100" dirty="0"/>
              </a:p>
            </p:txBody>
          </p:sp>
        </mc:Choice>
        <mc:Fallback>
          <p:sp>
            <p:nvSpPr>
              <p:cNvPr id="3" name="C_2_BD#50c2e4bd5.fixed?pid=7f0690570&amp;color=255,255,255&amp;vtp=1&amp;bbb=1"/>
              <p:cNvSpPr>
                <a:spLocks noRot="1" noChangeAspect="1" noMove="1" noResize="1" noEditPoints="1" noAdjustHandles="1" noChangeArrowheads="1" noChangeShapeType="1" noTextEdit="1"/>
              </p:cNvSpPr>
              <p:nvPr/>
            </p:nvSpPr>
            <p:spPr>
              <a:xfrm>
                <a:off x="0" y="3712464"/>
                <a:ext cx="12188952" cy="768096"/>
              </a:xfrm>
              <a:prstGeom prst="rect">
                <a:avLst/>
              </a:prstGeom>
              <a:blipFill>
                <a:blip r:embed="rId3"/>
                <a:stretch>
                  <a:fillRect t="-22222" b="-30952"/>
                </a:stretch>
              </a:blipFill>
              <a:ln/>
            </p:spPr>
            <p:txBody>
              <a:bodyPr/>
              <a:lstStyle/>
              <a:p>
                <a:r>
                  <a:rPr lang="zh-CN" altLang="en-US">
                    <a:noFill/>
                  </a:rPr>
                  <a:t> </a:t>
                </a:r>
              </a:p>
            </p:txBody>
          </p:sp>
        </mc:Fallback>
      </mc:AlternateContent>
    </p:spTree>
  </p:cSld>
  <p:clrMapOvr>
    <a:masterClrMapping/>
  </p:clrMapOvr>
  <p:transition>
    <p:fade/>
  </p:transition>
</p:sld>
</file>

<file path=ppt/slides/slide93.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pic>
        <p:nvPicPr>
          <p:cNvPr id="2" name="P_4_BD#9a3b508a7?pid=7a1f6e5e0&amp;color=0,0,0&amp;tib=255,255,255&amp;iip=2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2983" y="994987"/>
            <a:ext cx="301752" cy="320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9a3b508a7?pid=7a1f6e5e0&amp;color=0,0,0&amp;vtp=1&amp;bt=1&amp;bbb=1"/>
          <p:cNvSpPr/>
          <p:nvPr/>
        </p:nvSpPr>
        <p:spPr>
          <a:xfrm>
            <a:off x="722377" y="980763"/>
            <a:ext cx="10749630" cy="347853"/>
          </a:xfrm>
          <a:prstGeom prst="rect">
            <a:avLst/>
          </a:prstGeom>
          <a:noFill/>
          <a:ln/>
        </p:spPr>
        <p:txBody>
          <a:bodyPr wrap="none" lIns="0" tIns="0" rIns="0" bIns="0" rtlCol="0" anchor="t"/>
          <a:lstStyle/>
          <a:p>
            <a:pPr algn="l" latinLnBrk="1">
              <a:lnSpc>
                <a:spcPts val="30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难度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难</a:t>
            </a:r>
            <a:r>
              <a:rPr lang="en-US" altLang="zh-CN" sz="20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建议用时</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20分钟</a:t>
            </a:r>
            <a:endParaRPr lang="en-US" altLang="zh-CN" sz="100" dirty="0"/>
          </a:p>
        </p:txBody>
      </p:sp>
      <p:pic>
        <p:nvPicPr>
          <p:cNvPr id="4" name="P_4_BD#9a3b508a7?pid=7a1f6e5e0&amp;color=0,0,0&amp;tib=255,255,255&amp;iip=2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24311" y="972000"/>
            <a:ext cx="310896" cy="356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4_BD#688e6e8e0?pid=7a1f6e5e0&amp;color=0,0,0&amp;vtp=1&amp;bbb=1"/>
          <p:cNvSpPr/>
          <p:nvPr/>
        </p:nvSpPr>
        <p:spPr>
          <a:xfrm>
            <a:off x="722376" y="1333315"/>
            <a:ext cx="10753344" cy="351409"/>
          </a:xfrm>
          <a:prstGeom prst="rect">
            <a:avLst/>
          </a:prstGeom>
          <a:noFill/>
          <a:ln/>
        </p:spPr>
        <p:txBody>
          <a:bodyPr wrap="none" lIns="0" tIns="0" rIns="0" bIns="0" rtlCol="0" anchor="t"/>
          <a:lstStyle/>
          <a:p>
            <a:pPr algn="l" latinLnBrk="1">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（一）语言文字运用Ⅰ（本题共3小题，11分）</a:t>
            </a:r>
            <a:endParaRPr lang="en-US" altLang="zh-CN" sz="2000" dirty="0"/>
          </a:p>
        </p:txBody>
      </p:sp>
      <p:sp>
        <p:nvSpPr>
          <p:cNvPr id="6" name="QM_5_BD.109_1#f3cd0b7f4?pid=688e6e8e0&amp;color=0,0,0&amp;vtp=1&amp;bbb=1&amp;hb=1"/>
          <p:cNvSpPr/>
          <p:nvPr/>
        </p:nvSpPr>
        <p:spPr>
          <a:xfrm>
            <a:off x="722376" y="1731968"/>
            <a:ext cx="10753344" cy="4554728"/>
          </a:xfrm>
          <a:prstGeom prst="rect">
            <a:avLst/>
          </a:prstGeom>
          <a:noFill/>
          <a:ln/>
        </p:spPr>
        <p:txBody>
          <a:bodyPr wrap="none" lIns="0" tIns="0" rIns="0" bIns="0" rtlCol="0" anchor="t"/>
          <a:lstStyle/>
          <a:p>
            <a:pPr algn="l" latinLnBrk="1">
              <a:lnSpc>
                <a:spcPts val="30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阅读下面的文字，完成1～3题。</a:t>
            </a:r>
            <a:endParaRPr lang="en-US" altLang="zh-CN" sz="2000" dirty="0"/>
          </a:p>
          <a:p>
            <a:pPr latinLnBrk="1">
              <a:lnSpc>
                <a:spcPts val="31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赵树理能够突破新文学乡村小说的创作传统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在文学大众化道路上独树一帜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毫无疑问</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深入生活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这座桥梁使他了解和把握了中国文化最底层的传统精华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赵树理是农民的儿子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楷体" pitchFamily="34" charset="-122"/>
                <a:cs typeface="微软雅黑" pitchFamily="34" charset="-120"/>
              </a:rPr>
              <a:t>农</a:t>
            </a:r>
          </a:p>
          <a:p>
            <a:pPr latinLnBrk="1">
              <a:lnSpc>
                <a:spcPts val="3000"/>
              </a:lnSpc>
            </a:pPr>
            <a:r>
              <a:rPr lang="en-US" altLang="zh-CN" sz="2000" b="0" i="0" u="sng">
                <a:solidFill>
                  <a:srgbClr val="000000"/>
                </a:solidFill>
                <a:latin typeface="微软雅黑" pitchFamily="34" charset="0"/>
                <a:ea typeface="楷体" pitchFamily="34" charset="-122"/>
                <a:cs typeface="微软雅黑" pitchFamily="34" charset="-120"/>
              </a:rPr>
              <a:t>民的生活与他形影不离</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农民的文化引领他前行</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两者与他如根脉和枝叶般紧密相连</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青年期的文化选择中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他尽管也经历了一定的困惑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但仍然坚定地摒弃了当时时髦的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五四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新</a:t>
            </a:r>
          </a:p>
          <a:p>
            <a:pPr latinLnBrk="1">
              <a:lnSpc>
                <a:spcPts val="3000"/>
              </a:lnSpc>
            </a:pPr>
            <a:r>
              <a:rPr lang="en-US" altLang="zh-CN" sz="2000" b="0" i="0">
                <a:solidFill>
                  <a:srgbClr val="000000"/>
                </a:solidFill>
                <a:latin typeface="微软雅黑" pitchFamily="34" charset="0"/>
                <a:ea typeface="楷体" pitchFamily="34" charset="-122"/>
                <a:cs typeface="微软雅黑" pitchFamily="34" charset="-120"/>
              </a:rPr>
              <a:t>文化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选择了与他血脉相连的农民文化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100"/>
              </a:lnSpc>
            </a:pPr>
            <a:r>
              <a:rPr lang="en-US" altLang="zh-CN" sz="2000" b="0" i="0" kern="0">
                <a:solidFill>
                  <a:srgbClr val="000000"/>
                </a:solidFill>
                <a:latin typeface="SimSun" panose="02010600030101010101" pitchFamily="2" charset="-122"/>
                <a:ea typeface="微软雅黑" pitchFamily="34" charset="-122"/>
                <a:cs typeface="微软雅黑" pitchFamily="34" charset="-120"/>
              </a:rPr>
              <a:t>    </a:t>
            </a:r>
            <a:r>
              <a:rPr lang="en-US" altLang="zh-CN" sz="2000" b="0" i="0" u="wavy" spc="-50">
                <a:solidFill>
                  <a:srgbClr val="000000"/>
                </a:solidFill>
                <a:latin typeface="微软雅黑" pitchFamily="34" charset="0"/>
                <a:ea typeface="楷体" pitchFamily="34" charset="-122"/>
                <a:cs typeface="微软雅黑" pitchFamily="34" charset="-120"/>
              </a:rPr>
              <a:t>当下呼吁关注农村</a:t>
            </a:r>
            <a:r>
              <a:rPr lang="en-US" altLang="zh-CN" sz="2000" b="0" i="0" u="wavy" spc="-50" dirty="0">
                <a:solidFill>
                  <a:srgbClr val="000000"/>
                </a:solidFill>
                <a:latin typeface="微软雅黑" pitchFamily="34" charset="0"/>
                <a:ea typeface="微软雅黑" pitchFamily="34" charset="-122"/>
                <a:cs typeface="微软雅黑" pitchFamily="34" charset="-120"/>
              </a:rPr>
              <a:t>、</a:t>
            </a:r>
            <a:r>
              <a:rPr lang="en-US" altLang="zh-CN" sz="2000" b="0" i="0" u="wavy" spc="-50" dirty="0">
                <a:solidFill>
                  <a:srgbClr val="000000"/>
                </a:solidFill>
                <a:latin typeface="微软雅黑" pitchFamily="34" charset="0"/>
                <a:ea typeface="楷体" pitchFamily="34" charset="-122"/>
                <a:cs typeface="微软雅黑" pitchFamily="34" charset="-120"/>
              </a:rPr>
              <a:t>关心农民的声音与日俱增</a:t>
            </a:r>
            <a:r>
              <a:rPr lang="en-US" altLang="zh-CN" sz="2000" b="0" i="0" u="wavy" spc="-50" dirty="0">
                <a:solidFill>
                  <a:srgbClr val="000000"/>
                </a:solidFill>
                <a:latin typeface="微软雅黑" pitchFamily="34" charset="0"/>
                <a:ea typeface="微软雅黑" pitchFamily="34" charset="-122"/>
                <a:cs typeface="微软雅黑" pitchFamily="34" charset="-120"/>
              </a:rPr>
              <a:t>。</a:t>
            </a:r>
            <a:r>
              <a:rPr lang="en-US" altLang="zh-CN" sz="2000" b="0" i="0" u="wavy" spc="-50" dirty="0">
                <a:solidFill>
                  <a:srgbClr val="000000"/>
                </a:solidFill>
                <a:latin typeface="微软雅黑" pitchFamily="34" charset="0"/>
                <a:ea typeface="楷体" pitchFamily="34" charset="-122"/>
                <a:cs typeface="微软雅黑" pitchFamily="34" charset="-120"/>
              </a:rPr>
              <a:t>然而文坛现状并不能适应关注农村</a:t>
            </a:r>
            <a:r>
              <a:rPr lang="en-US" altLang="zh-CN" sz="2000" b="0" i="0" u="wavy" spc="-50">
                <a:solidFill>
                  <a:srgbClr val="000000"/>
                </a:solidFill>
                <a:latin typeface="微软雅黑" pitchFamily="34" charset="0"/>
                <a:ea typeface="微软雅黑" pitchFamily="34" charset="-122"/>
                <a:cs typeface="微软雅黑" pitchFamily="34" charset="-120"/>
              </a:rPr>
              <a:t>、</a:t>
            </a:r>
            <a:r>
              <a:rPr lang="en-US" altLang="zh-CN" sz="2000" b="0" i="0" u="wavy" spc="-50">
                <a:solidFill>
                  <a:srgbClr val="000000"/>
                </a:solidFill>
                <a:latin typeface="微软雅黑" pitchFamily="34" charset="0"/>
                <a:ea typeface="楷体" pitchFamily="34" charset="-122"/>
                <a:cs typeface="微软雅黑" pitchFamily="34" charset="-120"/>
              </a:rPr>
              <a:t>关心农民</a:t>
            </a:r>
          </a:p>
          <a:p>
            <a:pPr latinLnBrk="1">
              <a:lnSpc>
                <a:spcPts val="3000"/>
              </a:lnSpc>
            </a:pPr>
            <a:r>
              <a:rPr lang="en-US" altLang="zh-CN" sz="2000" b="0" i="0" u="wavy" spc="-50">
                <a:solidFill>
                  <a:srgbClr val="000000"/>
                </a:solidFill>
                <a:latin typeface="微软雅黑" pitchFamily="34" charset="0"/>
                <a:ea typeface="楷体" pitchFamily="34" charset="-122"/>
                <a:cs typeface="微软雅黑" pitchFamily="34" charset="-120"/>
              </a:rPr>
              <a:t>这一国情</a:t>
            </a:r>
            <a:r>
              <a:rPr lang="en-US" altLang="zh-CN" sz="2000" b="0" i="0" u="wavy" spc="-50" dirty="0">
                <a:solidFill>
                  <a:srgbClr val="000000"/>
                </a:solidFill>
                <a:latin typeface="微软雅黑" pitchFamily="34" charset="0"/>
                <a:ea typeface="微软雅黑" pitchFamily="34" charset="-122"/>
                <a:cs typeface="微软雅黑" pitchFamily="34" charset="-120"/>
              </a:rPr>
              <a:t>，</a:t>
            </a:r>
            <a:r>
              <a:rPr lang="en-US" altLang="zh-CN" sz="2000" b="0" i="0" u="wavy" spc="-50" dirty="0">
                <a:solidFill>
                  <a:srgbClr val="000000"/>
                </a:solidFill>
                <a:latin typeface="微软雅黑" pitchFamily="34" charset="0"/>
                <a:ea typeface="楷体" pitchFamily="34" charset="-122"/>
                <a:cs typeface="微软雅黑" pitchFamily="34" charset="-120"/>
              </a:rPr>
              <a:t>现在的文学作品中很少能看到农民的具体生存状态</a:t>
            </a:r>
            <a:r>
              <a:rPr lang="en-US" altLang="zh-CN" sz="2000" b="0" i="0" u="wavy" spc="-50">
                <a:solidFill>
                  <a:srgbClr val="000000"/>
                </a:solidFill>
                <a:latin typeface="微软雅黑" pitchFamily="34" charset="0"/>
                <a:ea typeface="微软雅黑" pitchFamily="34" charset="-122"/>
                <a:cs typeface="微软雅黑" pitchFamily="34" charset="-120"/>
              </a:rPr>
              <a:t>，</a:t>
            </a:r>
            <a:r>
              <a:rPr lang="en-US" altLang="zh-CN" sz="2000" b="0" i="0" u="wavy" spc="-50">
                <a:solidFill>
                  <a:srgbClr val="000000"/>
                </a:solidFill>
                <a:latin typeface="微软雅黑" pitchFamily="34" charset="0"/>
                <a:ea typeface="楷体" pitchFamily="34" charset="-122"/>
                <a:cs typeface="微软雅黑" pitchFamily="34" charset="-120"/>
              </a:rPr>
              <a:t>农民爱看易懂和喜闻乐见的文学作</a:t>
            </a:r>
          </a:p>
          <a:p>
            <a:pPr latinLnBrk="1">
              <a:lnSpc>
                <a:spcPts val="3000"/>
              </a:lnSpc>
            </a:pPr>
            <a:r>
              <a:rPr lang="en-US" altLang="zh-CN" sz="2000" b="0" i="0" u="wavy" spc="-50">
                <a:solidFill>
                  <a:srgbClr val="000000"/>
                </a:solidFill>
                <a:latin typeface="微软雅黑" pitchFamily="34" charset="0"/>
                <a:ea typeface="楷体" pitchFamily="34" charset="-122"/>
                <a:cs typeface="微软雅黑" pitchFamily="34" charset="-120"/>
              </a:rPr>
              <a:t>品也越来越少</a:t>
            </a:r>
            <a:r>
              <a:rPr lang="en-US" altLang="zh-CN" sz="2000" b="0" i="0" u="wavy" spc="-5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文学的不在场</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是乡村痛苦得不到传递和表达的一个重要原因</a:t>
            </a: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随着改革开放的重</a:t>
            </a:r>
          </a:p>
          <a:p>
            <a:pPr latinLnBrk="1">
              <a:lnSpc>
                <a:spcPts val="3000"/>
              </a:lnSpc>
            </a:pPr>
            <a:r>
              <a:rPr lang="en-US" altLang="zh-CN" sz="2000" b="0" i="0" spc="-50">
                <a:solidFill>
                  <a:srgbClr val="000000"/>
                </a:solidFill>
                <a:latin typeface="微软雅黑" pitchFamily="34" charset="0"/>
                <a:ea typeface="楷体" pitchFamily="34" charset="-122"/>
                <a:cs typeface="微软雅黑" pitchFamily="34" charset="-120"/>
              </a:rPr>
              <a:t>心转移到城市</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都市精神面貌被充分表现</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农村题材写作却陷入沉寂</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著名文学评论家陈思和说</a:t>
            </a:r>
            <a:r>
              <a:rPr lang="en-US" altLang="zh-CN" sz="2000" b="0" i="0" spc="-50">
                <a:solidFill>
                  <a:srgbClr val="000000"/>
                </a:solidFill>
                <a:latin typeface="微软雅黑" pitchFamily="34" charset="0"/>
                <a:ea typeface="微软雅黑" pitchFamily="34" charset="-122"/>
                <a:cs typeface="微软雅黑" pitchFamily="34" charset="-120"/>
              </a:rPr>
              <a:t>：</a:t>
            </a:r>
          </a:p>
          <a:p>
            <a:pPr latinLnBrk="1">
              <a:lnSpc>
                <a:spcPts val="3000"/>
              </a:lnSpc>
            </a:pP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中国一些知识分子</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站在比民间高的位置</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俯视民间</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这样写出来的民间是没有生气的</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今天</a:t>
            </a:r>
            <a:r>
              <a:rPr lang="en-US" altLang="zh-CN" sz="2000" b="0" i="0" spc="-50">
                <a:solidFill>
                  <a:srgbClr val="000000"/>
                </a:solidFill>
                <a:latin typeface="微软雅黑" pitchFamily="34" charset="0"/>
                <a:ea typeface="微软雅黑" pitchFamily="34" charset="-122"/>
                <a:cs typeface="微软雅黑" pitchFamily="34" charset="-120"/>
              </a:rPr>
              <a:t>，</a:t>
            </a:r>
          </a:p>
          <a:p>
            <a:pPr latinLnBrk="1">
              <a:lnSpc>
                <a:spcPts val="2900"/>
              </a:lnSpc>
            </a:pPr>
            <a:r>
              <a:rPr lang="en-US" altLang="zh-CN" sz="2000" b="0" i="0" spc="-50">
                <a:solidFill>
                  <a:srgbClr val="000000"/>
                </a:solidFill>
                <a:latin typeface="微软雅黑" pitchFamily="34" charset="0"/>
                <a:ea typeface="楷体" pitchFamily="34" charset="-122"/>
                <a:cs typeface="微软雅黑" pitchFamily="34" charset="-120"/>
              </a:rPr>
              <a:t>我们仍需要赵树理这样的作家</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敢于把自己投入农民写作之中</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真正能够为农民说话</a:t>
            </a:r>
            <a:r>
              <a:rPr lang="en-US" altLang="zh-CN" sz="2000" b="0" i="0" spc="-50" dirty="0">
                <a:solidFill>
                  <a:srgbClr val="000000"/>
                </a:solidFill>
                <a:latin typeface="微软雅黑" pitchFamily="34" charset="0"/>
                <a:ea typeface="微软雅黑" pitchFamily="34" charset="-122"/>
                <a:cs typeface="微软雅黑" pitchFamily="34" charset="-120"/>
              </a:rPr>
              <a:t>。</a:t>
            </a:r>
            <a:endParaRPr lang="en-US" altLang="zh-CN" sz="2000" spc="-50" dirty="0"/>
          </a:p>
        </p:txBody>
      </p:sp>
      <p:sp>
        <p:nvSpPr>
          <p:cNvPr id="7" name="QM_5_BD.109_1#f3cd0b7f4?pid=688e6e8e0&amp;color=0,0,0&amp;vtp=1&amp;bbb=1&amp;hb=1&amp;zzd= 6">
            <a:extLst>
              <a:ext uri="{FF2B5EF4-FFF2-40B4-BE49-F238E27FC236}">
                <a16:creationId xmlns:a16="http://schemas.microsoft.com/office/drawing/2014/main" id="{01CB0404-4D14-D7B6-5E1D-B9FBE372C740}"/>
              </a:ext>
            </a:extLst>
          </p:cNvPr>
          <p:cNvSpPr/>
          <p:nvPr/>
        </p:nvSpPr>
        <p:spPr>
          <a:xfrm>
            <a:off x="5148358" y="366236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M_5_BD.109_1#f3cd0b7f4?pid=688e6e8e0&amp;color=0,0,0&amp;vtp=1&amp;bbb=1&amp;hb=1&amp;zzd= 6">
            <a:extLst>
              <a:ext uri="{FF2B5EF4-FFF2-40B4-BE49-F238E27FC236}">
                <a16:creationId xmlns:a16="http://schemas.microsoft.com/office/drawing/2014/main" id="{D827ADC6-C948-5C2C-A447-5F48380AC00A}"/>
              </a:ext>
            </a:extLst>
          </p:cNvPr>
          <p:cNvSpPr/>
          <p:nvPr/>
        </p:nvSpPr>
        <p:spPr>
          <a:xfrm>
            <a:off x="5402358" y="3662368"/>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94.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6_BD.110_1#b61890ff5?pid=f3cd0b7f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1.下列句子中的“一定”与文中加点的“一定”，用法相同的一项是（3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11_1#b61890ff5.bracket?pid=f3cd0b7f4&amp;color=0,0,0&amp;vpa=24&amp;vtp=1"/>
          <p:cNvSpPr/>
          <p:nvPr/>
        </p:nvSpPr>
        <p:spPr>
          <a:xfrm>
            <a:off x="9410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10_2#b61890ff5.choices?pid=f3cd0b7f4&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A.一个人的能力大小与他学历的高低，并没有一定的关系。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.“一方水土养一方人”，一定的饮食习惯是受环境影响的。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.虽然工作已经取得了一定的成绩，但我们还要继续努力。</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.老师们尽管经常做监考工作，还是要按一定的程序操作。</a:t>
            </a:r>
            <a:endParaRPr lang="en-US" altLang="zh-CN" sz="2000" dirty="0"/>
          </a:p>
        </p:txBody>
      </p:sp>
      <p:sp>
        <p:nvSpPr>
          <p:cNvPr id="5" name="QC_6_AS.112_1#b61890ff5?vop=1&amp;pid=f3cd0b7f4&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本题考查正确使用词语（包括熟语）的能力。文中加点的“一定”指某种程度的。A</a:t>
            </a:r>
            <a:r>
              <a:rPr lang="en-US" altLang="zh-CN" sz="2000" b="0" i="0">
                <a:solidFill>
                  <a:srgbClr val="000000"/>
                </a:solidFill>
                <a:latin typeface="微软雅黑" pitchFamily="34" charset="0"/>
                <a:ea typeface="微软雅黑" pitchFamily="34" charset="-122"/>
                <a:cs typeface="微软雅黑" pitchFamily="34" charset="-120"/>
              </a:rPr>
              <a:t>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一定”指固定不变的、必然的。B项，“一定”指特定的。C项，“一定”指某种程度的。D</a:t>
            </a:r>
            <a:r>
              <a:rPr lang="en-US" altLang="zh-CN" sz="2000" b="0" i="0">
                <a:solidFill>
                  <a:srgbClr val="000000"/>
                </a:solidFill>
                <a:latin typeface="微软雅黑" pitchFamily="34" charset="0"/>
                <a:ea typeface="微软雅黑" pitchFamily="34" charset="-122"/>
                <a:cs typeface="微软雅黑" pitchFamily="34" charset="-120"/>
              </a:rPr>
              <a:t>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一定”指规定的、确定的。故选C。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B_6_BD.174_1#279e44f27?sp=1&amp;pid=f3cd0b7f4&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2.文中画横线的句子如改成“农民的生活和文化与他紧密相连”，语义基本相同</a:t>
            </a:r>
            <a:r>
              <a:rPr lang="en-US" altLang="zh-CN" sz="2000" b="0" i="0">
                <a:solidFill>
                  <a:srgbClr val="000000"/>
                </a:solidFill>
                <a:latin typeface="微软雅黑" pitchFamily="34" charset="0"/>
                <a:ea typeface="微软雅黑" pitchFamily="34" charset="-122"/>
                <a:cs typeface="微软雅黑" pitchFamily="34" charset="-120"/>
              </a:rPr>
              <a:t>，但原文表达效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果更好</a:t>
            </a:r>
            <a:r>
              <a:rPr lang="en-US" altLang="zh-CN" sz="2000" b="0" i="0" dirty="0">
                <a:solidFill>
                  <a:srgbClr val="000000"/>
                </a:solidFill>
                <a:latin typeface="微软雅黑" pitchFamily="34" charset="0"/>
                <a:ea typeface="微软雅黑" pitchFamily="34" charset="-122"/>
                <a:cs typeface="微软雅黑" pitchFamily="34" charset="-120"/>
              </a:rPr>
              <a:t>，为什么？（5分）</a:t>
            </a:r>
            <a:endParaRPr lang="en-US" altLang="zh-CN" sz="2000" dirty="0"/>
          </a:p>
        </p:txBody>
      </p:sp>
      <p:sp>
        <p:nvSpPr>
          <p:cNvPr id="3" name="QB_6_BD.174_2#279e44f27?sp=1&amp;pid=f3cd0b7f4&amp;color=0,0,0&amp;vtp=1&amp;bbb=1&amp;hb=1&amp;hltap=1"/>
          <p:cNvSpPr/>
          <p:nvPr/>
        </p:nvSpPr>
        <p:spPr>
          <a:xfrm>
            <a:off x="722376" y="1882844"/>
            <a:ext cx="10753344" cy="17478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6_AN.175_1#279e44f27?sp=1&amp;pid=f3cd0b7f4&amp;color=0,0,0&amp;vtp=1&amp;bbb=1&amp;hb=1&amp;hla=1">
            <a:extLst>
              <a:ext uri="{FF2B5EF4-FFF2-40B4-BE49-F238E27FC236}">
                <a16:creationId xmlns:a16="http://schemas.microsoft.com/office/drawing/2014/main" id="{8E5B824B-86C4-82EA-231B-B5A0093651EF}"/>
              </a:ext>
            </a:extLst>
          </p:cNvPr>
          <p:cNvSpPr/>
          <p:nvPr/>
        </p:nvSpPr>
        <p:spPr>
          <a:xfrm>
            <a:off x="722376" y="1857444"/>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原句使用了拟人和比喻的修辞手法，改句只是普通的陈述。（1分）②“与他形影不离</a:t>
            </a:r>
            <a:r>
              <a:rPr lang="en-US" altLang="zh-CN" sz="2000" b="1" i="0">
                <a:solidFill>
                  <a:srgbClr val="00B050"/>
                </a:solidFill>
                <a:latin typeface="微软雅黑" pitchFamily="34" charset="0"/>
                <a:ea typeface="微软雅黑" pitchFamily="34" charset="-122"/>
                <a:cs typeface="微软雅黑" pitchFamily="34" charset="-120"/>
              </a:rPr>
              <a:t>”“引</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领他前行</a:t>
            </a:r>
            <a:r>
              <a:rPr lang="en-US" altLang="zh-CN" sz="2000" b="1" i="0" dirty="0">
                <a:solidFill>
                  <a:srgbClr val="00B050"/>
                </a:solidFill>
                <a:latin typeface="微软雅黑" pitchFamily="34" charset="0"/>
                <a:ea typeface="微软雅黑" pitchFamily="34" charset="-122"/>
                <a:cs typeface="微软雅黑" pitchFamily="34" charset="-120"/>
              </a:rPr>
              <a:t>”运用拟人，具体形象地点明“农民的生活和文化”</a:t>
            </a:r>
            <a:r>
              <a:rPr lang="en-US" altLang="zh-CN" sz="2000" b="1" i="0">
                <a:solidFill>
                  <a:srgbClr val="00B050"/>
                </a:solidFill>
                <a:latin typeface="微软雅黑" pitchFamily="34" charset="0"/>
                <a:ea typeface="微软雅黑" pitchFamily="34" charset="-122"/>
                <a:cs typeface="微软雅黑" pitchFamily="34" charset="-120"/>
              </a:rPr>
              <a:t>对赵树理创作产生的重要影响。</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2分）③“两者与他如根脉和枝叶般紧密相连”运用比喻</a:t>
            </a:r>
            <a:r>
              <a:rPr lang="en-US" altLang="zh-CN" sz="2000" b="1" i="0">
                <a:solidFill>
                  <a:srgbClr val="00B050"/>
                </a:solidFill>
                <a:latin typeface="微软雅黑" pitchFamily="34" charset="0"/>
                <a:ea typeface="微软雅黑" pitchFamily="34" charset="-122"/>
                <a:cs typeface="微软雅黑" pitchFamily="34" charset="-120"/>
              </a:rPr>
              <a:t>，形象生动地说明了赵树理的创作与</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农民的生活和文化”关系紧密。（2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B_6_AS.114_1#279e44f27?vop=1&amp;pid=f3cd0b7f4&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本题考查语言表达准确、生动的能力。解答本题，首先应明确原句与改句的区别</a:t>
            </a:r>
            <a:r>
              <a:rPr lang="en-US" altLang="zh-CN" sz="2000" b="0" i="0">
                <a:solidFill>
                  <a:srgbClr val="000000"/>
                </a:solidFill>
                <a:latin typeface="微软雅黑" pitchFamily="34" charset="0"/>
                <a:ea typeface="微软雅黑" pitchFamily="34" charset="-122"/>
                <a:cs typeface="微软雅黑" pitchFamily="34" charset="-120"/>
              </a:rPr>
              <a:t>，然后从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二者的区别入手分析原文表达效果更好的原因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本题原句与改句的区别主要在于修辞手法的使用。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原句赋予</a:t>
            </a:r>
            <a:r>
              <a:rPr lang="en-US" altLang="zh-CN" sz="2000" b="0" i="0" dirty="0">
                <a:solidFill>
                  <a:srgbClr val="000000"/>
                </a:solidFill>
                <a:latin typeface="微软雅黑" pitchFamily="34" charset="0"/>
                <a:ea typeface="微软雅黑" pitchFamily="34" charset="-122"/>
                <a:cs typeface="微软雅黑" pitchFamily="34" charset="-120"/>
              </a:rPr>
              <a:t>“农民的生活”和“农民的文化”以人的动作行为——“形影不离”“引领</a:t>
            </a:r>
            <a:r>
              <a:rPr lang="en-US" altLang="zh-CN" sz="2000" b="0" i="0">
                <a:solidFill>
                  <a:srgbClr val="000000"/>
                </a:solidFill>
                <a:latin typeface="微软雅黑" pitchFamily="34" charset="0"/>
                <a:ea typeface="微软雅黑" pitchFamily="34" charset="-122"/>
                <a:cs typeface="微软雅黑" pitchFamily="34" charset="-120"/>
              </a:rPr>
              <a:t>”，运用了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拟人的修辞手法</a:t>
            </a:r>
            <a:r>
              <a:rPr lang="en-US" altLang="zh-CN" sz="2000" b="0" i="0" dirty="0">
                <a:solidFill>
                  <a:srgbClr val="000000"/>
                </a:solidFill>
                <a:latin typeface="微软雅黑" pitchFamily="34" charset="0"/>
                <a:ea typeface="微软雅黑" pitchFamily="34" charset="-122"/>
                <a:cs typeface="微软雅黑" pitchFamily="34" charset="-120"/>
              </a:rPr>
              <a:t>，强调了“农民的生活和文化”对赵树理创作产生的重要影响。同时原句将</a:t>
            </a:r>
            <a:r>
              <a:rPr lang="en-US" altLang="zh-CN" sz="2000" b="0" i="0">
                <a:solidFill>
                  <a:srgbClr val="000000"/>
                </a:solidFill>
                <a:latin typeface="微软雅黑" pitchFamily="34" charset="0"/>
                <a:ea typeface="微软雅黑" pitchFamily="34" charset="-122"/>
                <a:cs typeface="微软雅黑" pitchFamily="34" charset="-120"/>
              </a:rPr>
              <a:t>“农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民的生活和文化</a:t>
            </a:r>
            <a:r>
              <a:rPr lang="en-US" altLang="zh-CN" sz="2000" b="0" i="0" dirty="0">
                <a:solidFill>
                  <a:srgbClr val="000000"/>
                </a:solidFill>
                <a:latin typeface="微软雅黑" pitchFamily="34" charset="0"/>
                <a:ea typeface="微软雅黑" pitchFamily="34" charset="-122"/>
                <a:cs typeface="微软雅黑" pitchFamily="34" charset="-120"/>
              </a:rPr>
              <a:t>”比喻为“根脉”，将“赵树理”比作枝叶，运用比喻的修辞手法</a:t>
            </a:r>
            <a:r>
              <a:rPr lang="en-US" altLang="zh-CN" sz="2000" b="0" i="0">
                <a:solidFill>
                  <a:srgbClr val="000000"/>
                </a:solidFill>
                <a:latin typeface="微软雅黑" pitchFamily="34" charset="0"/>
                <a:ea typeface="微软雅黑" pitchFamily="34" charset="-122"/>
                <a:cs typeface="微软雅黑" pitchFamily="34" charset="-120"/>
              </a:rPr>
              <a:t>，生动形象地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表现了</a:t>
            </a:r>
            <a:r>
              <a:rPr lang="en-US" altLang="zh-CN" sz="2000" b="0" i="0" dirty="0">
                <a:solidFill>
                  <a:srgbClr val="000000"/>
                </a:solidFill>
                <a:latin typeface="微软雅黑" pitchFamily="34" charset="0"/>
                <a:ea typeface="微软雅黑" pitchFamily="34" charset="-122"/>
                <a:cs typeface="微软雅黑" pitchFamily="34" charset="-120"/>
              </a:rPr>
              <a:t>“农民的生活和文化”与赵树理创作之间的紧密联系。而改句只是普通陈述</a:t>
            </a:r>
            <a:r>
              <a:rPr lang="en-US" altLang="zh-CN" sz="2000" b="0" i="0">
                <a:solidFill>
                  <a:srgbClr val="000000"/>
                </a:solidFill>
                <a:latin typeface="微软雅黑" pitchFamily="34" charset="0"/>
                <a:ea typeface="微软雅黑" pitchFamily="34" charset="-122"/>
                <a:cs typeface="微软雅黑" pitchFamily="34" charset="-120"/>
              </a:rPr>
              <a:t>，没有特殊的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表达效果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B_6_BD.174_1#6e780c277?sp=1&amp;pid=f3cd0b7f4&amp;color=0,0,0&amp;vtp=1&amp;bt=1&amp;bbb=1&amp;hb=1&amp;hltap=1"/>
          <p:cNvSpPr/>
          <p:nvPr/>
        </p:nvSpPr>
        <p:spPr>
          <a:xfrm>
            <a:off x="722376" y="972000"/>
            <a:ext cx="10753344" cy="22177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3.文中画波浪线的部分表述烦琐，请删除冗余词语，使表达简洁通顺，但不得改变原意</a:t>
            </a:r>
            <a:r>
              <a:rPr lang="en-US" altLang="zh-CN" sz="2000" b="0" i="0">
                <a:solidFill>
                  <a:srgbClr val="000000"/>
                </a:solidFill>
                <a:latin typeface="微软雅黑" pitchFamily="34" charset="0"/>
                <a:ea typeface="微软雅黑" pitchFamily="34" charset="-122"/>
                <a:cs typeface="微软雅黑" pitchFamily="34" charset="-120"/>
              </a:rPr>
              <a:t>，不超过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80</a:t>
            </a:r>
            <a:r>
              <a:rPr lang="en-US" altLang="zh-CN" sz="2000" b="0" i="0" dirty="0">
                <a:solidFill>
                  <a:srgbClr val="000000"/>
                </a:solidFill>
                <a:latin typeface="微软雅黑" pitchFamily="34" charset="0"/>
                <a:ea typeface="微软雅黑" pitchFamily="34" charset="-122"/>
                <a:cs typeface="微软雅黑" pitchFamily="34" charset="-120"/>
              </a:rPr>
              <a:t>个字。（3分）</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6_AS.176_1#6e780c277?vop=1&amp;pid=f3cd0b7f4&amp;color=0,0,0&amp;vtp=1&amp;bbb=1&amp;hb=1"/>
          <p:cNvSpPr/>
          <p:nvPr/>
        </p:nvSpPr>
        <p:spPr>
          <a:xfrm>
            <a:off x="722376" y="3307085"/>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本题考查语言表达简明、准确的能力。解答本题，首先应找出语句中重复表达的部分</a:t>
            </a:r>
            <a:r>
              <a:rPr lang="en-US" altLang="zh-CN" sz="2000" b="0" i="0">
                <a:solidFill>
                  <a:srgbClr val="000000"/>
                </a:solidFill>
                <a:latin typeface="微软雅黑" pitchFamily="34" charset="0"/>
                <a:ea typeface="微软雅黑" pitchFamily="34" charset="-122"/>
                <a:cs typeface="微软雅黑" pitchFamily="34" charset="-120"/>
              </a:rPr>
              <a:t>，然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后将冗余部分删除</a:t>
            </a:r>
            <a:r>
              <a:rPr lang="en-US" altLang="zh-CN" sz="2000" b="0" i="0" dirty="0">
                <a:solidFill>
                  <a:srgbClr val="000000"/>
                </a:solidFill>
                <a:latin typeface="微软雅黑" pitchFamily="34" charset="0"/>
                <a:ea typeface="微软雅黑" pitchFamily="34" charset="-122"/>
                <a:cs typeface="微软雅黑" pitchFamily="34" charset="-120"/>
              </a:rPr>
              <a:t>。第一处：“文坛现状并不能适应关注农村、关心农民这一国情</a:t>
            </a:r>
            <a:r>
              <a:rPr lang="en-US" altLang="zh-CN" sz="2000" b="0" i="0">
                <a:solidFill>
                  <a:srgbClr val="000000"/>
                </a:solidFill>
                <a:latin typeface="微软雅黑" pitchFamily="34" charset="0"/>
                <a:ea typeface="微软雅黑" pitchFamily="34" charset="-122"/>
                <a:cs typeface="微软雅黑" pitchFamily="34" charset="-120"/>
              </a:rPr>
              <a:t>”与前文中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当下呼吁关注农村、关心农民的声音”有重复，应将第二次出现的“关注农村、关心农民</a:t>
            </a:r>
            <a:r>
              <a:rPr lang="en-US" altLang="zh-CN" sz="2000" b="0" i="0">
                <a:solidFill>
                  <a:srgbClr val="000000"/>
                </a:solidFill>
                <a:latin typeface="微软雅黑" pitchFamily="34" charset="0"/>
                <a:ea typeface="微软雅黑" pitchFamily="34" charset="-122"/>
                <a:cs typeface="微软雅黑" pitchFamily="34" charset="-120"/>
              </a:rPr>
              <a:t>”删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掉</a:t>
            </a:r>
            <a:r>
              <a:rPr lang="en-US" altLang="zh-CN" sz="2000" b="0" i="0" dirty="0">
                <a:solidFill>
                  <a:srgbClr val="000000"/>
                </a:solidFill>
                <a:latin typeface="微软雅黑" pitchFamily="34" charset="0"/>
                <a:ea typeface="微软雅黑" pitchFamily="34" charset="-122"/>
                <a:cs typeface="微软雅黑" pitchFamily="34" charset="-120"/>
              </a:rPr>
              <a:t>。第二处：前文出现的“当下”“现状”等词语，已经预设了文段的语言环境是“目前</a:t>
            </a:r>
            <a:r>
              <a:rPr lang="en-US" altLang="zh-CN" sz="2000" b="0" i="0">
                <a:solidFill>
                  <a:srgbClr val="000000"/>
                </a:solidFill>
                <a:latin typeface="微软雅黑" pitchFamily="34" charset="0"/>
                <a:ea typeface="微软雅黑" pitchFamily="34" charset="-122"/>
                <a:cs typeface="微软雅黑" pitchFamily="34" charset="-120"/>
              </a:rPr>
              <a:t>、现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a:t>
            </a:r>
            <a:r>
              <a:rPr lang="en-US" altLang="zh-CN" sz="2000" b="0" i="0" dirty="0">
                <a:solidFill>
                  <a:srgbClr val="000000"/>
                </a:solidFill>
                <a:latin typeface="微软雅黑" pitchFamily="34" charset="0"/>
                <a:ea typeface="微软雅黑" pitchFamily="34" charset="-122"/>
                <a:cs typeface="微软雅黑" pitchFamily="34" charset="-120"/>
              </a:rPr>
              <a:t>”，所以“现在的文学作品</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”中的“现在的”应删掉。第三处</a:t>
            </a:r>
            <a:r>
              <a:rPr lang="en-US" altLang="zh-CN" sz="2000" b="0" i="0">
                <a:solidFill>
                  <a:srgbClr val="000000"/>
                </a:solidFill>
                <a:latin typeface="微软雅黑" pitchFamily="34" charset="0"/>
                <a:ea typeface="微软雅黑" pitchFamily="34" charset="-122"/>
                <a:cs typeface="微软雅黑" pitchFamily="34" charset="-120"/>
              </a:rPr>
              <a:t>：“农民爱看易懂和喜闻乐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见的文学作品也越来越少</a:t>
            </a:r>
            <a:r>
              <a:rPr lang="en-US" altLang="zh-CN" sz="2000" b="0" i="0" dirty="0">
                <a:solidFill>
                  <a:srgbClr val="000000"/>
                </a:solidFill>
                <a:latin typeface="微软雅黑" pitchFamily="34" charset="0"/>
                <a:ea typeface="微软雅黑" pitchFamily="34" charset="-122"/>
                <a:cs typeface="微软雅黑" pitchFamily="34" charset="-120"/>
              </a:rPr>
              <a:t>”中，“爱看”和“喜闻乐见”语义重复，可删掉“和喜闻乐见”。</a:t>
            </a:r>
            <a:endParaRPr lang="en-US" altLang="zh-CN" sz="2200" dirty="0"/>
          </a:p>
        </p:txBody>
      </p:sp>
      <p:sp>
        <p:nvSpPr>
          <p:cNvPr id="4" name="QB_6_AN.175_1#6e780c277?sp=1&amp;pid=f3cd0b7f4&amp;color=0,0,0&amp;vtp=1&amp;bt=1&amp;bbb=1&amp;hb=1&amp;hla=1">
            <a:extLst>
              <a:ext uri="{FF2B5EF4-FFF2-40B4-BE49-F238E27FC236}">
                <a16:creationId xmlns:a16="http://schemas.microsoft.com/office/drawing/2014/main" id="{472B4073-CC34-B8D2-A721-26CDC8BF465E}"/>
              </a:ext>
            </a:extLst>
          </p:cNvPr>
          <p:cNvSpPr/>
          <p:nvPr/>
        </p:nvSpPr>
        <p:spPr>
          <a:xfrm>
            <a:off x="722376" y="1873701"/>
            <a:ext cx="10753344" cy="1288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示例】当下呼吁关注农村、关心农民的声音与日俱增。</a:t>
            </a:r>
            <a:r>
              <a:rPr lang="en-US" altLang="zh-CN" sz="2000" b="1" i="0">
                <a:solidFill>
                  <a:srgbClr val="00B050"/>
                </a:solidFill>
                <a:latin typeface="微软雅黑" pitchFamily="34" charset="0"/>
                <a:ea typeface="微软雅黑" pitchFamily="34" charset="-122"/>
                <a:cs typeface="微软雅黑" pitchFamily="34" charset="-120"/>
              </a:rPr>
              <a:t>然而文坛现状并不能适应这一国情，</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1分）文学作品中很少能看到农民的具体生存状态，（1分</a:t>
            </a:r>
            <a:r>
              <a:rPr lang="en-US" altLang="zh-CN" sz="2000" b="1" i="0">
                <a:solidFill>
                  <a:srgbClr val="00B050"/>
                </a:solidFill>
                <a:latin typeface="微软雅黑" pitchFamily="34" charset="0"/>
                <a:ea typeface="微软雅黑" pitchFamily="34" charset="-122"/>
                <a:cs typeface="微软雅黑" pitchFamily="34" charset="-120"/>
              </a:rPr>
              <a:t>）农民爱看易懂的文学作品也越来越</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少</a:t>
            </a:r>
            <a:r>
              <a:rPr lang="en-US" altLang="zh-CN" sz="2000" b="1" i="0" dirty="0">
                <a:solidFill>
                  <a:srgbClr val="00B050"/>
                </a:solidFill>
                <a:latin typeface="微软雅黑" pitchFamily="34" charset="0"/>
                <a:ea typeface="微软雅黑" pitchFamily="34" charset="-122"/>
                <a:cs typeface="微软雅黑" pitchFamily="34" charset="-120"/>
              </a:rPr>
              <a:t>。（1</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500"/>
                                        <p:tgtEl>
                                          <p:spTgt spid="3">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500"/>
                                        <p:tgtEl>
                                          <p:spTgt spid="3">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C_4_BD#2e311f7ef?pid=7a1f6e5e0&amp;color=0,0,0&amp;vtp=1&amp;bt=1&amp;bbb=1"/>
          <p:cNvSpPr/>
          <p:nvPr/>
        </p:nvSpPr>
        <p:spPr>
          <a:xfrm>
            <a:off x="722376" y="969264"/>
            <a:ext cx="10753344" cy="8128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（二）语言文字运用Ⅱ（本题共2小题，9分）</a:t>
            </a:r>
            <a:endParaRPr lang="en-US" altLang="zh-CN" sz="2000" dirty="0"/>
          </a:p>
        </p:txBody>
      </p:sp>
      <p:sp>
        <p:nvSpPr>
          <p:cNvPr id="3" name="QM_5_BD.117_1#84d1c1d1b?pid=2e311f7ef&amp;color=0,0,0&amp;vtp=1&amp;bbb=1&amp;hb=1"/>
          <p:cNvSpPr/>
          <p:nvPr/>
        </p:nvSpPr>
        <p:spPr>
          <a:xfrm>
            <a:off x="722376" y="1421384"/>
            <a:ext cx="10753344" cy="4513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［原创］阅读下面的文字，完成4～5题。</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从此以后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小元果然变了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割柴派民兵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担水派民兵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自己架起胳膊当主任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后来连地里的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活儿也懒得干了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派了两个民兵去锄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这次派的是小顺跟小福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这两个青年虽然也不敢不去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是总觉着不大痛快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走到小元地里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无精打采慢慢锄起来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他两个一边锄一边谈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小顺道</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成天盼望主任给咱们抵些事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谁知道主任一上了台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就跟人家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被打倒的地主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混得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很热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除了多派咱几回差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一点什么好处都没有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小福道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头一遍是咱给他锄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第二遍还教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咱给他锄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小顺道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那可不一样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头一遍是人家把他送走了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咱们大家情愿帮忙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第二遍是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人家升了官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不能锄地了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派咱给人家当差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早知道落这个结果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帮忙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省点气力不能睡觉</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小福道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可惜把个有才老汉也撵走了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老汉要在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一定要给他编个好歌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小顺道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咱不能</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给他编个试试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小福道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我帮你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小福和小顺编成了这么一段短歌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M_5_BD.117_2#84d1c1d1b?pid=2e311f7ef&amp;color=0,0,0&amp;vtp=1&amp;bt=1&amp;bbb=1"/>
          <p:cNvSpPr/>
          <p:nvPr/>
        </p:nvSpPr>
        <p:spPr>
          <a:xfrm>
            <a:off x="722376" y="969264"/>
            <a:ext cx="10753344" cy="1796034"/>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陈小元，坏得快，当了主任耍气派，</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改了穿</a:t>
            </a:r>
            <a:r>
              <a:rPr lang="en-US" altLang="zh-CN" sz="2000" b="0" i="0" dirty="0">
                <a:solidFill>
                  <a:srgbClr val="000000"/>
                </a:solidFill>
                <a:latin typeface="微软雅黑" pitchFamily="34" charset="0"/>
                <a:ea typeface="微软雅黑" pitchFamily="34" charset="-122"/>
                <a:cs typeface="微软雅黑" pitchFamily="34" charset="-120"/>
              </a:rPr>
              <a:t>，换了戴，坐在庙上不下来，</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不担水</a:t>
            </a:r>
            <a:r>
              <a:rPr lang="en-US" altLang="zh-CN" sz="2000" b="0" i="0" dirty="0">
                <a:solidFill>
                  <a:srgbClr val="000000"/>
                </a:solidFill>
                <a:latin typeface="微软雅黑" pitchFamily="34" charset="0"/>
                <a:ea typeface="微软雅黑" pitchFamily="34" charset="-122"/>
                <a:cs typeface="微软雅黑" pitchFamily="34" charset="-120"/>
              </a:rPr>
              <a:t>，不割柴，蹄蹄爪爪不想抬，</a:t>
            </a:r>
            <a:endParaRPr lang="en-US" altLang="zh-CN" sz="2000" dirty="0"/>
          </a:p>
          <a:p>
            <a:pPr algn="ct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锄个地</a:t>
            </a:r>
            <a:r>
              <a:rPr lang="en-US" altLang="zh-CN" sz="2000" b="0" i="0" dirty="0">
                <a:solidFill>
                  <a:srgbClr val="000000"/>
                </a:solidFill>
                <a:latin typeface="微软雅黑" pitchFamily="34" charset="0"/>
                <a:ea typeface="微软雅黑" pitchFamily="34" charset="-122"/>
                <a:cs typeface="微软雅黑" pitchFamily="34" charset="-120"/>
              </a:rPr>
              <a:t>，也派差，逼着邻居当奴才。</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15</TotalTime>
  <Words>12997</Words>
  <Application>Microsoft Office PowerPoint</Application>
  <PresentationFormat>宽屏</PresentationFormat>
  <Paragraphs>1658</Paragraphs>
  <Slides>165</Slides>
  <Notes>117</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165</vt:i4>
      </vt:variant>
    </vt:vector>
  </HeadingPairs>
  <TitlesOfParts>
    <vt:vector size="175" baseType="lpstr">
      <vt:lpstr>等线 (正文)</vt:lpstr>
      <vt:lpstr>仿宋</vt:lpstr>
      <vt:lpstr>汉仪舒圆黑简体</vt:lpstr>
      <vt:lpstr>SimHei</vt:lpstr>
      <vt:lpstr>SimSun</vt:lpstr>
      <vt:lpstr>微软雅黑</vt:lpstr>
      <vt:lpstr>Arial</vt:lpstr>
      <vt:lpstr>Calibri</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3</cp:revision>
  <dcterms:created xsi:type="dcterms:W3CDTF">2025-08-04T09:33:55Z</dcterms:created>
  <dcterms:modified xsi:type="dcterms:W3CDTF">2025-08-04T09:49:24Z</dcterms:modified>
  <cp:category/>
  <cp:contentStatus/>
</cp:coreProperties>
</file>