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1526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78273ab8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刷名篇名句默写</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0df3c5cb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刷古代诗歌阅读</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8025ed24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刷名篇名句默写</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8223d050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刷古代诗歌阅读</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338f05d3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刷名篇名句默写</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f0d87d0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刷古代诗歌阅读</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9009d4ad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刷名篇名句默写</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25d35943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刷古代诗歌阅读</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8886ee41bb33c17b50bab09#tid=68904eeb15638a000923268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语文 选择性必修 中册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1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C_2#8dcd6b1e7.fixed?pid=c597dffae&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2_BD#8dcd6b1e7.fixed?pid=c597dffae&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李凭箜篌引</a:t>
            </a:r>
            <a:endParaRPr lang="en-US" altLang="zh-CN" sz="4400"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pic>
        <p:nvPicPr>
          <p:cNvPr id="2" name="P_4_BD#b5cf404cf?pid=8025ed247&amp;color=0,0,0&amp;tib=255,255,255&amp;iip=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b5cf404cf?pid=8025ed247&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易</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2分钟</a:t>
            </a:r>
            <a:endParaRPr lang="en-US" altLang="zh-CN" sz="100" dirty="0"/>
          </a:p>
        </p:txBody>
      </p:sp>
      <p:pic>
        <p:nvPicPr>
          <p:cNvPr id="4" name="P_4_BD#b5cf404cf?pid=8025ed247&amp;color=0,0,0&amp;tib=255,255,255&amp;iip=8&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18_1#ad9ea4723?pid=8025ed247&amp;color=0,0,0&amp;vtp=1&amp;bbb=1"/>
          <p:cNvSpPr/>
          <p:nvPr/>
        </p:nvSpPr>
        <p:spPr>
          <a:xfrm>
            <a:off x="722376" y="1388052"/>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1.补写出下列句子中的空缺部分。（6分）</a:t>
            </a:r>
            <a:endParaRPr lang="en-US" altLang="zh-CN" sz="2000" dirty="0"/>
          </a:p>
        </p:txBody>
      </p:sp>
      <p:sp>
        <p:nvSpPr>
          <p:cNvPr id="6" name="QB_5_BD.19_1#2060e5a43?pid=ad9ea4723&amp;color=0,0,0&amp;vtp=1&amp;bbb=1&amp;hb=1"/>
          <p:cNvSpPr/>
          <p:nvPr/>
        </p:nvSpPr>
        <p:spPr>
          <a:xfrm>
            <a:off x="722376" y="1852237"/>
            <a:ext cx="10753344"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（1）李贺《李凭箜篌引》</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一句以声写声，</a:t>
            </a:r>
            <a:r>
              <a:rPr lang="en-US" altLang="zh-CN" sz="2000" b="0" i="0">
                <a:solidFill>
                  <a:srgbClr val="000000"/>
                </a:solidFill>
                <a:latin typeface="微软雅黑" pitchFamily="34" charset="0"/>
                <a:ea typeface="微软雅黑" pitchFamily="34" charset="-122"/>
                <a:cs typeface="微软雅黑" pitchFamily="34" charset="-120"/>
              </a:rPr>
              <a:t>着重表现乐声的起伏多变；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一句则以形写声，</a:t>
            </a:r>
            <a:r>
              <a:rPr lang="en-US" altLang="zh-CN" sz="2000" b="0" i="0">
                <a:solidFill>
                  <a:srgbClr val="000000"/>
                </a:solidFill>
                <a:latin typeface="微软雅黑" pitchFamily="34" charset="0"/>
                <a:ea typeface="微软雅黑" pitchFamily="34" charset="-122"/>
                <a:cs typeface="微软雅黑" pitchFamily="34" charset="-120"/>
              </a:rPr>
              <a:t>刻意渲染乐声的优美动听。</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（2）林红阅读《红楼梦》，读到第一回中对顽石“无材补天，幻形入世”的介绍时，联想到李</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贺《李凭箜篌引》中“</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”两句。</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（3）李贺《李凭箜篌引》中，“</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”写美妙绝伦的乐声传入神山，能让善弹箜</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篌的神仙求教；乐声感物至深，致使“</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p>
        </p:txBody>
      </p:sp>
      <p:sp>
        <p:nvSpPr>
          <p:cNvPr id="7" name="QB_5_AN.20_1#2060e5a43.blank?pid=ad9ea4723&amp;color=0,0,0&amp;vpa=8&amp;vtp=1&amp;bbb=1"/>
          <p:cNvSpPr/>
          <p:nvPr/>
        </p:nvSpPr>
        <p:spPr>
          <a:xfrm>
            <a:off x="4437126" y="1814137"/>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昆山玉碎凤凰叫</a:t>
            </a:r>
            <a:endParaRPr lang="en-US" altLang="zh-CN" sz="2000" dirty="0"/>
          </a:p>
        </p:txBody>
      </p:sp>
      <p:sp>
        <p:nvSpPr>
          <p:cNvPr id="8" name="QB_5_AN.21_1#2060e5a43.blank?pid=ad9ea4723&amp;color=0,0,0&amp;vpa=9&amp;vtp=1&amp;bbb=1"/>
          <p:cNvSpPr/>
          <p:nvPr/>
        </p:nvSpPr>
        <p:spPr>
          <a:xfrm>
            <a:off x="985901" y="2271337"/>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芙蓉泣露香兰笑</a:t>
            </a:r>
            <a:endParaRPr lang="en-US" altLang="zh-CN" sz="2000" dirty="0"/>
          </a:p>
        </p:txBody>
      </p:sp>
      <p:sp>
        <p:nvSpPr>
          <p:cNvPr id="10" name="QB_5_AN.23_1#2060e5a43.blank?pid=ad9ea4723&amp;color=0,0,0&amp;vpa=10&amp;vtp=1&amp;bbb=1"/>
          <p:cNvSpPr/>
          <p:nvPr/>
        </p:nvSpPr>
        <p:spPr>
          <a:xfrm>
            <a:off x="3271901" y="3185737"/>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女娲炼石补天处</a:t>
            </a:r>
            <a:endParaRPr lang="en-US" altLang="zh-CN" sz="2000" dirty="0"/>
          </a:p>
        </p:txBody>
      </p:sp>
      <p:sp>
        <p:nvSpPr>
          <p:cNvPr id="11" name="QB_5_AN.24_1#2060e5a43.blank?pid=ad9ea4723&amp;color=0,0,0&amp;vpa=11&amp;vtp=1&amp;bbb=1"/>
          <p:cNvSpPr/>
          <p:nvPr/>
        </p:nvSpPr>
        <p:spPr>
          <a:xfrm>
            <a:off x="5557901" y="3185737"/>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石破天惊逗秋雨</a:t>
            </a:r>
            <a:endParaRPr lang="en-US" altLang="zh-CN" sz="2000" dirty="0"/>
          </a:p>
        </p:txBody>
      </p:sp>
      <p:sp>
        <p:nvSpPr>
          <p:cNvPr id="13" name="QB_5_AN.26_1#2060e5a43.blank?pid=ad9ea4723&amp;color=0,0,0&amp;vpa=12&amp;vtp=1&amp;bbb=1"/>
          <p:cNvSpPr/>
          <p:nvPr/>
        </p:nvSpPr>
        <p:spPr>
          <a:xfrm>
            <a:off x="4437126" y="3642937"/>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梦入神山教神妪</a:t>
            </a:r>
            <a:endParaRPr lang="en-US" altLang="zh-CN" sz="2000" dirty="0"/>
          </a:p>
        </p:txBody>
      </p:sp>
      <p:sp>
        <p:nvSpPr>
          <p:cNvPr id="14" name="QB_5_AN.27_1#2060e5a43.blank?pid=ad9ea4723&amp;color=0,0,0&amp;vpa=13&amp;vtp=1&amp;bbb=1"/>
          <p:cNvSpPr/>
          <p:nvPr/>
        </p:nvSpPr>
        <p:spPr>
          <a:xfrm>
            <a:off x="5037201" y="4081087"/>
            <a:ext cx="338931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老鱼跳波瘦蛟舞（每空1分）</a:t>
            </a:r>
            <a:endParaRPr lang="en-US" altLang="zh-CN" sz="2000" dirty="0"/>
          </a:p>
        </p:txBody>
      </p:sp>
      <p:sp>
        <p:nvSpPr>
          <p:cNvPr id="15" name="QO_4_AS.28_1#ad9ea4723?vop=1&amp;pid=8025ed247&amp;color=0,0,0&amp;vtp=1&amp;bbb=1"/>
          <p:cNvSpPr/>
          <p:nvPr/>
        </p:nvSpPr>
        <p:spPr>
          <a:xfrm>
            <a:off x="722376" y="4563243"/>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本题考查默写常见的名句名篇的能力。易错字：（2）娲，逗；（3）妪。</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fade">
                                      <p:cBhvr>
                                        <p:cTn id="31" dur="500"/>
                                        <p:tgtEl>
                                          <p:spTgt spid="11">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fade">
                                      <p:cBhvr>
                                        <p:cTn id="34" dur="500"/>
                                        <p:tgtEl>
                                          <p:spTgt spid="11">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3">
                                            <p:bg/>
                                          </p:spTgt>
                                        </p:tgtEl>
                                        <p:attrNameLst>
                                          <p:attrName>style.visibility</p:attrName>
                                        </p:attrNameLst>
                                      </p:cBhvr>
                                      <p:to>
                                        <p:strVal val="visible"/>
                                      </p:to>
                                    </p:set>
                                    <p:animEffect transition="in" filter="fade">
                                      <p:cBhvr>
                                        <p:cTn id="39" dur="500"/>
                                        <p:tgtEl>
                                          <p:spTgt spid="1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xEl>
                                              <p:pRg st="0" end="0"/>
                                            </p:txEl>
                                          </p:spTgt>
                                        </p:tgtEl>
                                        <p:attrNameLst>
                                          <p:attrName>style.visibility</p:attrName>
                                        </p:attrNameLst>
                                      </p:cBhvr>
                                      <p:to>
                                        <p:strVal val="visible"/>
                                      </p:to>
                                    </p:set>
                                    <p:animEffect transition="in" filter="fade">
                                      <p:cBhvr>
                                        <p:cTn id="42" dur="500"/>
                                        <p:tgtEl>
                                          <p:spTgt spid="13">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fade">
                                      <p:cBhvr>
                                        <p:cTn id="47" dur="500"/>
                                        <p:tgtEl>
                                          <p:spTgt spid="14">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fade">
                                      <p:cBhvr>
                                        <p:cTn id="50" dur="500"/>
                                        <p:tgtEl>
                                          <p:spTgt spid="14">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5">
                                            <p:bg/>
                                          </p:spTgt>
                                        </p:tgtEl>
                                        <p:attrNameLst>
                                          <p:attrName>style.visibility</p:attrName>
                                        </p:attrNameLst>
                                      </p:cBhvr>
                                      <p:to>
                                        <p:strVal val="visible"/>
                                      </p:to>
                                    </p:set>
                                    <p:animEffect transition="in" filter="fade">
                                      <p:cBhvr>
                                        <p:cTn id="55" dur="500"/>
                                        <p:tgtEl>
                                          <p:spTgt spid="15">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fade">
                                      <p:cBhvr>
                                        <p:cTn id="58"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P spid="10" grpId="0" build="p" animBg="1"/>
      <p:bldP spid="11" grpId="0" build="p" animBg="1"/>
      <p:bldP spid="13" grpId="0" build="p" animBg="1"/>
      <p:bldP spid="14" grpId="0" build="p" animBg="1"/>
      <p:bldP spid="1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pic>
        <p:nvPicPr>
          <p:cNvPr id="2" name="P_4_BD#668f40b6f?pid=8223d050a&amp;color=0,0,0&amp;tib=255,255,255&amp;iip=9&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9724"/>
            <a:ext cx="301752"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668f40b6f?pid=8223d050a&amp;color=0,0,0&amp;vtp=1&amp;bt=1&amp;bbb=1"/>
          <p:cNvSpPr/>
          <p:nvPr/>
        </p:nvSpPr>
        <p:spPr>
          <a:xfrm>
            <a:off x="722377" y="972000"/>
            <a:ext cx="10749631" cy="84315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考点：</a:t>
            </a:r>
            <a:r>
              <a:rPr lang="en-US" altLang="zh-CN" sz="2000" b="0" i="0">
                <a:solidFill>
                  <a:srgbClr val="000000"/>
                </a:solidFill>
                <a:latin typeface="微软雅黑" pitchFamily="34" charset="0"/>
                <a:ea typeface="微软雅黑" pitchFamily="34" charset="-122"/>
                <a:cs typeface="微软雅黑" pitchFamily="34" charset="-120"/>
              </a:rPr>
              <a:t>鉴赏古代诗歌的表达技巧</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体裁：</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五言律诗</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难度：</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中</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建议用时：</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10分钟</a:t>
            </a:r>
            <a:endParaRPr lang="en-US" altLang="zh-CN" sz="100" dirty="0"/>
          </a:p>
        </p:txBody>
      </p:sp>
      <p:pic>
        <p:nvPicPr>
          <p:cNvPr id="4" name="P_4_BD#668f40b6f?pid=8223d050a&amp;color=0,0,0&amp;tib=255,255,255&amp;iip=10&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23552" y="1467110"/>
            <a:ext cx="283464" cy="3291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4_BD#668f40b6f?pid=8223d050a&amp;color=0,0,0&amp;tib=255,255,255&amp;iip=11&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2933733" y="1471682"/>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4_BD#668f40b6f?pid=8223d050a&amp;color=0,0,0&amp;tib=255,255,255&amp;iip=12&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4415061" y="1453393"/>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8" name="QM_4_BD.29_1#744deb06c?pid=8223d050a&amp;color=0,0,0&amp;vtp=1&amp;bbb=1"/>
              <p:cNvSpPr/>
              <p:nvPr/>
            </p:nvSpPr>
            <p:spPr>
              <a:xfrm>
                <a:off x="722376" y="1876875"/>
                <a:ext cx="10753344" cy="3662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[河南开封2025期末改编]</a:t>
                </a:r>
                <a:r>
                  <a:rPr lang="en-US" altLang="zh-CN" sz="2000" b="0" i="0" dirty="0">
                    <a:solidFill>
                      <a:srgbClr val="000000"/>
                    </a:solidFill>
                    <a:latin typeface="微软雅黑" pitchFamily="34" charset="0"/>
                    <a:ea typeface="微软雅黑" pitchFamily="34" charset="-122"/>
                    <a:cs typeface="微软雅黑" pitchFamily="34" charset="-120"/>
                  </a:rPr>
                  <a:t>阅读下面这首唐诗，完成2～3题。（9分）</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听蜀僧濬弹琴</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李</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白</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蜀僧抱绿绮</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【注】</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西下峨眉峰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为我一挥手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如听万壑松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客心洗流水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余响入霜钟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不觉碧山暮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秋云暗几重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注】绿绮：古代名琴，此处泛指名贵的琴。</a:t>
                </a:r>
                <a:endParaRPr lang="en-US" altLang="zh-CN" sz="2000" dirty="0"/>
              </a:p>
            </p:txBody>
          </p:sp>
        </mc:Choice>
        <mc:Fallback>
          <p:sp>
            <p:nvSpPr>
              <p:cNvPr id="8" name="QM_4_BD.29_1#744deb06c?pid=8223d050a&amp;color=0,0,0&amp;vtp=1&amp;bbb=1"/>
              <p:cNvSpPr>
                <a:spLocks noRot="1" noChangeAspect="1" noMove="1" noResize="1" noEditPoints="1" noAdjustHandles="1" noChangeArrowheads="1" noChangeShapeType="1" noTextEdit="1"/>
              </p:cNvSpPr>
              <p:nvPr/>
            </p:nvSpPr>
            <p:spPr>
              <a:xfrm>
                <a:off x="722376" y="1876875"/>
                <a:ext cx="10753344" cy="3662553"/>
              </a:xfrm>
              <a:prstGeom prst="rect">
                <a:avLst/>
              </a:prstGeom>
              <a:blipFill>
                <a:blip r:embed="rId7"/>
                <a:stretch>
                  <a:fillRect b="-4160"/>
                </a:stretch>
              </a:blipFill>
              <a:ln/>
            </p:spPr>
            <p:txBody>
              <a:bodyPr/>
              <a:lstStyle/>
              <a:p>
                <a:r>
                  <a:rPr lang="zh-CN" altLang="en-US">
                    <a:noFill/>
                  </a:rPr>
                  <a:t> </a:t>
                </a:r>
              </a:p>
            </p:txBody>
          </p:sp>
        </mc:Fallback>
      </mc:AlternateContent>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30_1#f0af70f89?pid=744deb06c&amp;color=0,0,0&amp;mp=1&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2.下列对这首诗的理解和赏析，不正确的一项是（3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1_1#f0af70f89.bracket?pid=744deb06c&amp;color=0,0,0&amp;mp=1&amp;vpa=14&amp;vtp=1"/>
          <p:cNvSpPr/>
          <p:nvPr/>
        </p:nvSpPr>
        <p:spPr>
          <a:xfrm>
            <a:off x="7112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30_2#f0af70f89.choices?pid=744deb06c&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A.诗歌写诗人听蜀地一位僧人弹琴的情景，与《李凭箜篌引》同为描写音乐的古诗。</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.“如听万壑松”表现琴声的气势激越不同凡响，使读者真切地体会到乐音的铿锵有力。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.“客心洗流水”既表现琴声如流水般顺畅优美，又暗示自己和琴师如知己般灵犀相通。</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.全诗行云流水，主要通过对琴声的细腻描摹，表现弹者、听者之间的感情交流。</a:t>
            </a:r>
            <a:endParaRPr lang="en-US" altLang="zh-CN" sz="2000" dirty="0"/>
          </a:p>
        </p:txBody>
      </p:sp>
      <p:sp>
        <p:nvSpPr>
          <p:cNvPr id="5" name="QC_5_AS.32_1#f0af70f89?vop=1&amp;pid=744deb06c&amp;color=0,0,0&amp;vtp=1&amp;bbb=1&amp;hb=1"/>
          <p:cNvSpPr/>
          <p:nvPr/>
        </p:nvSpPr>
        <p:spPr>
          <a:xfrm>
            <a:off x="722376" y="3320161"/>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本题考查鉴赏古代诗歌的能力。D项，“主要通过对琴声的细腻描摹，表现弹者</a:t>
            </a:r>
            <a:r>
              <a:rPr lang="en-US" altLang="zh-CN" sz="2000" b="0" i="0">
                <a:solidFill>
                  <a:srgbClr val="000000"/>
                </a:solidFill>
                <a:latin typeface="微软雅黑" pitchFamily="34" charset="0"/>
                <a:ea typeface="微软雅黑" pitchFamily="34" charset="-122"/>
                <a:cs typeface="微软雅黑" pitchFamily="34" charset="-120"/>
              </a:rPr>
              <a:t>、听者之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间的感情交流</a:t>
            </a:r>
            <a:r>
              <a:rPr lang="en-US" altLang="zh-CN" sz="2000" b="0" i="0" dirty="0">
                <a:solidFill>
                  <a:srgbClr val="000000"/>
                </a:solidFill>
                <a:latin typeface="微软雅黑" pitchFamily="34" charset="0"/>
                <a:ea typeface="微软雅黑" pitchFamily="34" charset="-122"/>
                <a:cs typeface="微软雅黑" pitchFamily="34" charset="-120"/>
              </a:rPr>
              <a:t>”错误。本诗对琴声着墨不多，更谈不上细腻描摹</a:t>
            </a:r>
            <a:r>
              <a:rPr lang="en-US" altLang="zh-CN" sz="2000" b="0" i="0">
                <a:solidFill>
                  <a:srgbClr val="000000"/>
                </a:solidFill>
                <a:latin typeface="微软雅黑" pitchFamily="34" charset="0"/>
                <a:ea typeface="微软雅黑" pitchFamily="34" charset="-122"/>
                <a:cs typeface="微软雅黑" pitchFamily="34" charset="-120"/>
              </a:rPr>
              <a:t>，其主要通过对听琴者的感受描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写来表现弹者</a:t>
            </a:r>
            <a:r>
              <a:rPr lang="en-US" altLang="zh-CN" sz="2000" b="0" i="0" dirty="0">
                <a:solidFill>
                  <a:srgbClr val="000000"/>
                </a:solidFill>
                <a:latin typeface="微软雅黑" pitchFamily="34" charset="0"/>
                <a:ea typeface="微软雅黑" pitchFamily="34" charset="-122"/>
                <a:cs typeface="微软雅黑" pitchFamily="34" charset="-120"/>
              </a:rPr>
              <a:t>、听者之间的情感交流。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5_BD.70_1#e9e6b2916?sp=1&amp;pid=744deb06c&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3.本诗尾联与《李凭箜篌引》“吴质不眠倚桂树，露脚斜飞湿寒兔”对音乐的描写同中有异</a:t>
            </a:r>
            <a:r>
              <a:rPr lang="en-US" altLang="zh-CN" sz="2000" b="0" i="0">
                <a:solidFill>
                  <a:srgbClr val="000000"/>
                </a:solidFill>
                <a:latin typeface="微软雅黑" pitchFamily="34" charset="0"/>
                <a:ea typeface="微软雅黑" pitchFamily="34" charset="-122"/>
                <a:cs typeface="微软雅黑" pitchFamily="34" charset="-120"/>
              </a:rPr>
              <a:t>，请</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简要赏析</a:t>
            </a:r>
            <a:r>
              <a:rPr lang="en-US" altLang="zh-CN" sz="2000" b="0" i="0" dirty="0">
                <a:solidFill>
                  <a:srgbClr val="000000"/>
                </a:solidFill>
                <a:latin typeface="微软雅黑" pitchFamily="34" charset="0"/>
                <a:ea typeface="微软雅黑" pitchFamily="34" charset="-122"/>
                <a:cs typeface="微软雅黑" pitchFamily="34" charset="-120"/>
              </a:rPr>
              <a:t>。（6分）</a:t>
            </a:r>
            <a:endParaRPr lang="en-US" altLang="zh-CN" sz="2000" dirty="0"/>
          </a:p>
        </p:txBody>
      </p:sp>
      <p:sp>
        <p:nvSpPr>
          <p:cNvPr id="3" name="QB_5_BD.70_2#e9e6b2916?sp=1&amp;pid=744deb06c&amp;color=0,0,0&amp;vtp=1&amp;bbb=1&amp;hb=1&amp;hltap=1"/>
          <p:cNvSpPr/>
          <p:nvPr/>
        </p:nvSpPr>
        <p:spPr>
          <a:xfrm>
            <a:off x="722376" y="1882844"/>
            <a:ext cx="10753344" cy="22050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71_1#e9e6b2916?sp=1&amp;pid=744deb06c&amp;color=0,0,0&amp;vtp=1&amp;bbb=1&amp;hb=1&amp;hla=1">
            <a:extLst>
              <a:ext uri="{FF2B5EF4-FFF2-40B4-BE49-F238E27FC236}">
                <a16:creationId xmlns:a16="http://schemas.microsoft.com/office/drawing/2014/main" id="{1AF1FFF2-3972-24C3-8D56-686D3A4D331B}"/>
              </a:ext>
            </a:extLst>
          </p:cNvPr>
          <p:cNvSpPr/>
          <p:nvPr/>
        </p:nvSpPr>
        <p:spPr>
          <a:xfrm>
            <a:off x="722376" y="1857444"/>
            <a:ext cx="10753344" cy="2177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相同点</a:t>
            </a:r>
            <a:r>
              <a:rPr lang="en-US" altLang="zh-CN" sz="2000" b="1" i="0" dirty="0">
                <a:solidFill>
                  <a:srgbClr val="00B050"/>
                </a:solidFill>
                <a:latin typeface="微软雅黑" pitchFamily="34" charset="0"/>
                <a:ea typeface="微软雅黑" pitchFamily="34" charset="-122"/>
                <a:cs typeface="微软雅黑" pitchFamily="34" charset="-120"/>
              </a:rPr>
              <a:t>：都运用侧面描写。本诗尾联写诗人沉浸于琴声之中，感觉时间过得很快</a:t>
            </a:r>
            <a:r>
              <a:rPr lang="en-US" altLang="zh-CN" sz="2000" b="1" i="0">
                <a:solidFill>
                  <a:srgbClr val="00B050"/>
                </a:solidFill>
                <a:latin typeface="微软雅黑" pitchFamily="34" charset="0"/>
                <a:ea typeface="微软雅黑" pitchFamily="34" charset="-122"/>
                <a:cs typeface="微软雅黑" pitchFamily="34" charset="-120"/>
              </a:rPr>
              <a:t>，从侧面写出琴</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声的魅力</a:t>
            </a:r>
            <a:r>
              <a:rPr lang="en-US" altLang="zh-CN" sz="2000" b="1" i="0" dirty="0">
                <a:solidFill>
                  <a:srgbClr val="00B050"/>
                </a:solidFill>
                <a:latin typeface="微软雅黑" pitchFamily="34" charset="0"/>
                <a:ea typeface="微软雅黑" pitchFamily="34" charset="-122"/>
                <a:cs typeface="微软雅黑" pitchFamily="34" charset="-120"/>
              </a:rPr>
              <a:t>；《李凭箜篌引》写吴刚、玉兔的状态，从侧面表现李凭弹奏箜篌的巨大魅力。（3分）</a:t>
            </a:r>
            <a:endParaRPr lang="en-US" altLang="zh-CN" sz="10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不同点</a:t>
            </a:r>
            <a:r>
              <a:rPr lang="en-US" altLang="zh-CN" sz="2000" b="1" i="0" dirty="0">
                <a:solidFill>
                  <a:srgbClr val="00B050"/>
                </a:solidFill>
                <a:latin typeface="微软雅黑" pitchFamily="34" charset="0"/>
                <a:ea typeface="微软雅黑" pitchFamily="34" charset="-122"/>
                <a:cs typeface="微软雅黑" pitchFamily="34" charset="-120"/>
              </a:rPr>
              <a:t>：①本诗尾联写了曲终时的景色，不知何时，青山已罩上一层暮色，</a:t>
            </a:r>
            <a:r>
              <a:rPr lang="en-US" altLang="zh-CN" sz="2000" b="1" i="0">
                <a:solidFill>
                  <a:srgbClr val="00B050"/>
                </a:solidFill>
                <a:latin typeface="微软雅黑" pitchFamily="34" charset="0"/>
                <a:ea typeface="微软雅黑" pitchFamily="34" charset="-122"/>
                <a:cs typeface="微软雅黑" pitchFamily="34" charset="-120"/>
              </a:rPr>
              <a:t>灰暗的秋云层层叠叠，</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布满天空</a:t>
            </a:r>
            <a:r>
              <a:rPr lang="en-US" altLang="zh-CN" sz="2000" b="1" i="0" dirty="0">
                <a:solidFill>
                  <a:srgbClr val="00B050"/>
                </a:solidFill>
                <a:latin typeface="微软雅黑" pitchFamily="34" charset="0"/>
                <a:ea typeface="微软雅黑" pitchFamily="34" charset="-122"/>
                <a:cs typeface="微软雅黑" pitchFamily="34" charset="-120"/>
              </a:rPr>
              <a:t>；②《李凭箜篌引》中，诗人凭借想象的翅膀，</a:t>
            </a:r>
            <a:r>
              <a:rPr lang="en-US" altLang="zh-CN" sz="2000" b="1" i="0">
                <a:solidFill>
                  <a:srgbClr val="00B050"/>
                </a:solidFill>
                <a:latin typeface="微软雅黑" pitchFamily="34" charset="0"/>
                <a:ea typeface="微软雅黑" pitchFamily="34" charset="-122"/>
                <a:cs typeface="微软雅黑" pitchFamily="34" charset="-120"/>
              </a:rPr>
              <a:t>把读者带进更为神奇瑰丽的境界。</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答出一点给1分，答出两点给3</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B_5_AS.34_1#e9e6b2916?vop=1&amp;pid=744deb06c&amp;color=0,0,0&amp;vtp=1&amp;bt=1&amp;bbb=1&amp;hb=1"/>
          <p:cNvSpPr/>
          <p:nvPr/>
        </p:nvSpPr>
        <p:spPr>
          <a:xfrm>
            <a:off x="722376" y="972000"/>
            <a:ext cx="10753344" cy="5418709"/>
          </a:xfrm>
          <a:prstGeom prst="rect">
            <a:avLst/>
          </a:prstGeom>
          <a:noFill/>
          <a:ln/>
        </p:spPr>
        <p:txBody>
          <a:bodyPr wrap="none" lIns="0" tIns="0" rIns="0" bIns="0" rtlCol="0" anchor="t"/>
          <a:lstStyle/>
          <a:p>
            <a:pPr algn="l" latinLnBrk="1">
              <a:lnSpc>
                <a:spcPts val="36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本题考查鉴赏古代诗歌的表达技巧的能力。本题要求赏析本诗尾联与“</a:t>
            </a:r>
            <a:r>
              <a:rPr lang="en-US" altLang="zh-CN" sz="2000" b="0" i="0">
                <a:solidFill>
                  <a:srgbClr val="000000"/>
                </a:solidFill>
                <a:latin typeface="微软雅黑" pitchFamily="34" charset="0"/>
                <a:ea typeface="微软雅黑" pitchFamily="34" charset="-122"/>
                <a:cs typeface="微软雅黑" pitchFamily="34" charset="-120"/>
              </a:rPr>
              <a:t>吴质不眠倚桂树，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露脚斜飞湿寒兔</a:t>
            </a:r>
            <a:r>
              <a:rPr lang="en-US" altLang="zh-CN" sz="2000" b="0" i="0" dirty="0">
                <a:solidFill>
                  <a:srgbClr val="000000"/>
                </a:solidFill>
                <a:latin typeface="微软雅黑" pitchFamily="34" charset="0"/>
                <a:ea typeface="微软雅黑" pitchFamily="34" charset="-122"/>
                <a:cs typeface="微软雅黑" pitchFamily="34" charset="-120"/>
              </a:rPr>
              <a:t>”对音乐描写的异同，可从描写手法和描写内容两方面入手分析。</a:t>
            </a:r>
            <a:r>
              <a:rPr lang="en-US" altLang="zh-CN" sz="2000" b="0" i="0">
                <a:solidFill>
                  <a:srgbClr val="000000"/>
                </a:solidFill>
                <a:latin typeface="微软雅黑" pitchFamily="34" charset="0"/>
                <a:ea typeface="微软雅黑" pitchFamily="34" charset="-122"/>
                <a:cs typeface="微软雅黑" pitchFamily="34" charset="-120"/>
              </a:rPr>
              <a:t>描写手法上，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本诗的尾联写诗人听完蜀僧弹琴</a:t>
            </a:r>
            <a:r>
              <a:rPr lang="en-US" altLang="zh-CN" sz="2000" b="0" i="0" dirty="0">
                <a:solidFill>
                  <a:srgbClr val="000000"/>
                </a:solidFill>
                <a:latin typeface="微软雅黑" pitchFamily="34" charset="0"/>
                <a:ea typeface="微软雅黑" pitchFamily="34" charset="-122"/>
                <a:cs typeface="微软雅黑" pitchFamily="34" charset="-120"/>
              </a:rPr>
              <a:t>，环顾四周，不知不觉青山已经入暮，</a:t>
            </a:r>
            <a:r>
              <a:rPr lang="en-US" altLang="zh-CN" sz="2000" b="0" i="0">
                <a:solidFill>
                  <a:srgbClr val="000000"/>
                </a:solidFill>
                <a:latin typeface="微软雅黑" pitchFamily="34" charset="0"/>
                <a:ea typeface="微软雅黑" pitchFamily="34" charset="-122"/>
                <a:cs typeface="微软雅黑" pitchFamily="34" charset="-120"/>
              </a:rPr>
              <a:t>眼前是重重叠叠的秋云。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这一联是描写蜀僧弹琴技艺的高超</a:t>
            </a:r>
            <a:r>
              <a:rPr lang="en-US" altLang="zh-CN" sz="2000" b="0" i="0" dirty="0">
                <a:solidFill>
                  <a:srgbClr val="000000"/>
                </a:solidFill>
                <a:latin typeface="微软雅黑" pitchFamily="34" charset="0"/>
                <a:ea typeface="微软雅黑" pitchFamily="34" charset="-122"/>
                <a:cs typeface="微软雅黑" pitchFamily="34" charset="-120"/>
              </a:rPr>
              <a:t>，让听琴人沉浸于琴声之中，忘记了时间，</a:t>
            </a:r>
            <a:r>
              <a:rPr lang="en-US" altLang="zh-CN" sz="2000" b="0" i="0">
                <a:solidFill>
                  <a:srgbClr val="000000"/>
                </a:solidFill>
                <a:latin typeface="微软雅黑" pitchFamily="34" charset="0"/>
                <a:ea typeface="微软雅黑" pitchFamily="34" charset="-122"/>
                <a:cs typeface="微软雅黑" pitchFamily="34" charset="-120"/>
              </a:rPr>
              <a:t>属于侧面描写。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李凭箜篌引》中的“吴质不眠倚桂树，露脚斜飞湿寒兔”写整天伐桂</a:t>
            </a:r>
            <a:r>
              <a:rPr lang="en-US" altLang="zh-CN" sz="2000" b="0" i="0">
                <a:solidFill>
                  <a:srgbClr val="000000"/>
                </a:solidFill>
                <a:latin typeface="微软雅黑" pitchFamily="34" charset="0"/>
                <a:ea typeface="微软雅黑" pitchFamily="34" charset="-122"/>
                <a:cs typeface="微软雅黑" pitchFamily="34" charset="-120"/>
              </a:rPr>
              <a:t>、劳累不堪的吴刚倚着桂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树</a:t>
            </a:r>
            <a:r>
              <a:rPr lang="en-US" altLang="zh-CN" sz="2000" b="0" i="0" dirty="0">
                <a:solidFill>
                  <a:srgbClr val="000000"/>
                </a:solidFill>
                <a:latin typeface="微软雅黑" pitchFamily="34" charset="0"/>
                <a:ea typeface="微软雅黑" pitchFamily="34" charset="-122"/>
                <a:cs typeface="微软雅黑" pitchFamily="34" charset="-120"/>
              </a:rPr>
              <a:t>，久久地立在那儿，为之不眠；玉兔蹲伏一旁，任凭深夜的露水滴落在身上</a:t>
            </a:r>
            <a:r>
              <a:rPr lang="en-US" altLang="zh-CN" sz="2000" b="0" i="0">
                <a:solidFill>
                  <a:srgbClr val="000000"/>
                </a:solidFill>
                <a:latin typeface="微软雅黑" pitchFamily="34" charset="0"/>
                <a:ea typeface="微软雅黑" pitchFamily="34" charset="-122"/>
                <a:cs typeface="微软雅黑" pitchFamily="34" charset="-120"/>
              </a:rPr>
              <a:t>，被浸湿也不肯离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去</a:t>
            </a:r>
            <a:r>
              <a:rPr lang="en-US" altLang="zh-CN" sz="2000" b="0" i="0" dirty="0">
                <a:solidFill>
                  <a:srgbClr val="000000"/>
                </a:solidFill>
                <a:latin typeface="微软雅黑" pitchFamily="34" charset="0"/>
                <a:ea typeface="微软雅黑" pitchFamily="34" charset="-122"/>
                <a:cs typeface="微软雅黑" pitchFamily="34" charset="-120"/>
              </a:rPr>
              <a:t>。通过吴刚、玉兔的状态，表现了李凭弹奏箜篌的巨大魅力，也属于侧面描写。</a:t>
            </a:r>
            <a:r>
              <a:rPr lang="en-US" altLang="zh-CN" sz="2000" b="0" i="0">
                <a:solidFill>
                  <a:srgbClr val="000000"/>
                </a:solidFill>
                <a:latin typeface="微软雅黑" pitchFamily="34" charset="0"/>
                <a:ea typeface="微软雅黑" pitchFamily="34" charset="-122"/>
                <a:cs typeface="微软雅黑" pitchFamily="34" charset="-120"/>
              </a:rPr>
              <a:t>描写内容上，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本诗尾联写景</a:t>
            </a:r>
            <a:r>
              <a:rPr lang="en-US" altLang="zh-CN" sz="2000" b="0" i="0" dirty="0">
                <a:solidFill>
                  <a:srgbClr val="000000"/>
                </a:solidFill>
                <a:latin typeface="微软雅黑" pitchFamily="34" charset="0"/>
                <a:ea typeface="微软雅黑" pitchFamily="34" charset="-122"/>
                <a:cs typeface="微软雅黑" pitchFamily="34" charset="-120"/>
              </a:rPr>
              <a:t>，写到碧山、秋云，青山已罩上一层暮色，灰暗的秋云层层叠叠，布满天空</a:t>
            </a:r>
            <a:r>
              <a:rPr lang="en-US" altLang="zh-CN" sz="2000" b="0" i="0">
                <a:solidFill>
                  <a:srgbClr val="000000"/>
                </a:solidFill>
                <a:latin typeface="微软雅黑" pitchFamily="34" charset="0"/>
                <a:ea typeface="微软雅黑" pitchFamily="34" charset="-122"/>
                <a:cs typeface="微软雅黑" pitchFamily="34" charset="-120"/>
              </a:rPr>
              <a:t>。这些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是诗人听完蜀僧弹琴之后</a:t>
            </a:r>
            <a:r>
              <a:rPr lang="en-US" altLang="zh-CN" sz="2000" b="0" i="0" dirty="0">
                <a:solidFill>
                  <a:srgbClr val="000000"/>
                </a:solidFill>
                <a:latin typeface="微软雅黑" pitchFamily="34" charset="0"/>
                <a:ea typeface="微软雅黑" pitchFamily="34" charset="-122"/>
                <a:cs typeface="微软雅黑" pitchFamily="34" charset="-120"/>
              </a:rPr>
              <a:t>，环顾四周看到的景物，可以说是以景结情</a:t>
            </a:r>
            <a:r>
              <a:rPr lang="en-US" altLang="zh-CN" sz="2000" b="0" i="0">
                <a:solidFill>
                  <a:srgbClr val="000000"/>
                </a:solidFill>
                <a:latin typeface="微软雅黑" pitchFamily="34" charset="0"/>
                <a:ea typeface="微软雅黑" pitchFamily="34" charset="-122"/>
                <a:cs typeface="微软雅黑" pitchFamily="34" charset="-120"/>
              </a:rPr>
              <a:t>，从而表现蜀僧弹琴技艺的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高超</a:t>
            </a:r>
            <a:r>
              <a:rPr lang="en-US" altLang="zh-CN" sz="2000" b="0" i="0" dirty="0">
                <a:solidFill>
                  <a:srgbClr val="000000"/>
                </a:solidFill>
                <a:latin typeface="微软雅黑" pitchFamily="34" charset="0"/>
                <a:ea typeface="微软雅黑" pitchFamily="34" charset="-122"/>
                <a:cs typeface="微软雅黑" pitchFamily="34" charset="-120"/>
              </a:rPr>
              <a:t>。《李凭箜篌引》中的“吴质不眠倚桂树，露脚斜飞湿寒兔”是通过对神仙世界中吴刚</a:t>
            </a:r>
            <a:r>
              <a:rPr lang="en-US" altLang="zh-CN" sz="2000" b="0" i="0">
                <a:solidFill>
                  <a:srgbClr val="000000"/>
                </a:solidFill>
                <a:latin typeface="微软雅黑" pitchFamily="34" charset="0"/>
                <a:ea typeface="微软雅黑" pitchFamily="34" charset="-122"/>
                <a:cs typeface="微软雅黑" pitchFamily="34" charset="-120"/>
              </a:rPr>
              <a:t>、玉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兔的描写</a:t>
            </a:r>
            <a:r>
              <a:rPr lang="en-US" altLang="zh-CN" sz="2000" b="0" i="0" dirty="0">
                <a:solidFill>
                  <a:srgbClr val="000000"/>
                </a:solidFill>
                <a:latin typeface="微软雅黑" pitchFamily="34" charset="0"/>
                <a:ea typeface="微软雅黑" pitchFamily="34" charset="-122"/>
                <a:cs typeface="微软雅黑" pitchFamily="34" charset="-120"/>
              </a:rPr>
              <a:t>，运用想象的手法，把读者带进更为辽阔深广、神奇瑰丽的境界</a:t>
            </a:r>
            <a:r>
              <a:rPr lang="en-US" altLang="zh-CN" sz="2000" b="0" i="0">
                <a:solidFill>
                  <a:srgbClr val="000000"/>
                </a:solidFill>
                <a:latin typeface="微软雅黑" pitchFamily="34" charset="0"/>
                <a:ea typeface="微软雅黑" pitchFamily="34" charset="-122"/>
                <a:cs typeface="微软雅黑" pitchFamily="34" charset="-120"/>
              </a:rPr>
              <a:t>，从而表现李凭弹奏箜</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篌的巨大魅力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B_5_AS.34_2#e9e6b2916?vop=1&amp;pid=744deb06c&amp;color=0,0,0&amp;mp=1&amp;vtp=1&amp;bt=1&amp;bbb=1"/>
          <p:cNvSpPr/>
          <p:nvPr/>
        </p:nvSpPr>
        <p:spPr>
          <a:xfrm>
            <a:off x="722376" y="972000"/>
            <a:ext cx="10753344" cy="22528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【诗意速览】</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蜀僧濬怀抱着名贵的琴</a:t>
            </a:r>
            <a:r>
              <a:rPr lang="en-US" altLang="zh-CN" sz="2000" b="0" i="0" dirty="0">
                <a:solidFill>
                  <a:srgbClr val="000000"/>
                </a:solidFill>
                <a:latin typeface="微软雅黑" pitchFamily="34" charset="0"/>
                <a:ea typeface="微软雅黑" pitchFamily="34" charset="-122"/>
                <a:cs typeface="微软雅黑" pitchFamily="34" charset="-120"/>
              </a:rPr>
              <a:t>，他从西面的峨眉峰而来。</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他为我挥手弹奏了名曲</a:t>
            </a:r>
            <a:r>
              <a:rPr lang="en-US" altLang="zh-CN" sz="2000" b="0" i="0" dirty="0">
                <a:solidFill>
                  <a:srgbClr val="000000"/>
                </a:solidFill>
                <a:latin typeface="微软雅黑" pitchFamily="34" charset="0"/>
                <a:ea typeface="微软雅黑" pitchFamily="34" charset="-122"/>
                <a:cs typeface="微软雅黑" pitchFamily="34" charset="-120"/>
              </a:rPr>
              <a:t>，我仿佛听到万壑松涛风。</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我的心灵像被流水洗涤</a:t>
            </a:r>
            <a:r>
              <a:rPr lang="en-US" altLang="zh-CN" sz="2000" b="0" i="0" dirty="0">
                <a:solidFill>
                  <a:srgbClr val="000000"/>
                </a:solidFill>
                <a:latin typeface="微软雅黑" pitchFamily="34" charset="0"/>
                <a:ea typeface="微软雅黑" pitchFamily="34" charset="-122"/>
                <a:cs typeface="微软雅黑" pitchFamily="34" charset="-120"/>
              </a:rPr>
              <a:t>，余音缭绕，和着薄暮时分寺庙的钟声。</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不知不觉青山已披暮色</a:t>
            </a:r>
            <a:r>
              <a:rPr lang="en-US" altLang="zh-CN" sz="2000" b="0" i="0" dirty="0">
                <a:solidFill>
                  <a:srgbClr val="000000"/>
                </a:solidFill>
                <a:latin typeface="微软雅黑" pitchFamily="34" charset="0"/>
                <a:ea typeface="微软雅黑" pitchFamily="34" charset="-122"/>
                <a:cs typeface="微软雅黑" pitchFamily="34" charset="-120"/>
              </a:rPr>
              <a:t>，灰暗的秋云重重叠叠，布满天空。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C_2#d64c4abb6.fixed?pid=c597dffae&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2_BD#d64c4abb6.fixed?pid=c597dffae&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锦</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瑟</a:t>
            </a:r>
            <a:endParaRPr lang="en-US" altLang="zh-CN" sz="44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pic>
        <p:nvPicPr>
          <p:cNvPr id="2" name="P_4_BD#ecf6c4939?pid=338f05d31&amp;color=0,0,0&amp;tib=255,255,255&amp;iip=1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ecf6c4939?pid=338f05d31&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易</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建议用时</a:t>
            </a:r>
            <a:r>
              <a:rPr lang="en-US" altLang="zh-CN" sz="2000" b="0" i="0" dirty="0">
                <a:solidFill>
                  <a:srgbClr val="000000"/>
                </a:solidFill>
                <a:latin typeface="微软雅黑" pitchFamily="34" charset="0"/>
                <a:ea typeface="微软雅黑" pitchFamily="34" charset="-122"/>
                <a:cs typeface="微软雅黑" pitchFamily="34" charset="-120"/>
              </a:rPr>
              <a:t>：2分钟</a:t>
            </a:r>
            <a:endParaRPr lang="en-US" altLang="zh-CN" sz="100" dirty="0"/>
          </a:p>
        </p:txBody>
      </p:sp>
      <p:pic>
        <p:nvPicPr>
          <p:cNvPr id="4" name="P_4_BD#ecf6c4939?pid=338f05d31&amp;color=0,0,0&amp;tib=255,255,255&amp;iip=1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35_1#8acb0be77?pid=338f05d31&amp;color=0,0,0&amp;vtp=1&amp;bbb=1"/>
          <p:cNvSpPr/>
          <p:nvPr/>
        </p:nvSpPr>
        <p:spPr>
          <a:xfrm>
            <a:off x="722376" y="1388052"/>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1.补写出下列句子中的空缺部分。（6分）</a:t>
            </a:r>
            <a:endParaRPr lang="en-US" altLang="zh-CN" sz="2000" dirty="0"/>
          </a:p>
        </p:txBody>
      </p:sp>
      <p:sp>
        <p:nvSpPr>
          <p:cNvPr id="6" name="QB_5_BD.36_1#dd59467bd?pid=8acb0be77&amp;color=0,0,0&amp;vtp=1&amp;bbb=1&amp;hb=1"/>
          <p:cNvSpPr/>
          <p:nvPr/>
        </p:nvSpPr>
        <p:spPr>
          <a:xfrm>
            <a:off x="722376" y="1852237"/>
            <a:ext cx="10753344"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（1）李商隐《锦瑟》中以锦瑟起兴，</a:t>
            </a:r>
            <a:r>
              <a:rPr lang="en-US" altLang="zh-CN" sz="2000" b="0" i="0">
                <a:solidFill>
                  <a:srgbClr val="000000"/>
                </a:solidFill>
                <a:latin typeface="微软雅黑" pitchFamily="34" charset="0"/>
                <a:ea typeface="微软雅黑" pitchFamily="34" charset="-122"/>
                <a:cs typeface="微软雅黑" pitchFamily="34" charset="-120"/>
              </a:rPr>
              <a:t>引起对往事的追忆的两句是“</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i="0">
                <a:solidFill>
                  <a:srgbClr val="000000"/>
                </a:solidFill>
                <a:latin typeface="SimSun" pitchFamily="34" charset="0"/>
                <a:ea typeface="SimSun" pitchFamily="34" charset="-122"/>
                <a:cs typeface="SimSun" pitchFamily="34" charset="-120"/>
              </a:rPr>
              <a:t>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微软雅黑" pitchFamily="34" charset="0"/>
                <a:ea typeface="微软雅黑" pitchFamily="34" charset="-122"/>
                <a:cs typeface="微软雅黑" pitchFamily="34" charset="-120"/>
              </a:rPr>
              <a:t>”。</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（2）李商隐《锦瑟》中，“</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”两句化用庄周、杜宇的典</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故，营造出了一种迷离、凄怨的意境。</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（3）李商隐《锦瑟》中，化用鲛人泣珠和良玉生烟的典故的句子是“</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p>
        </p:txBody>
      </p:sp>
      <p:sp>
        <p:nvSpPr>
          <p:cNvPr id="7" name="QB_5_AN.37_1#dd59467bd.blank?pid=8acb0be77&amp;color=0,0,0&amp;vpa=15&amp;vtp=1&amp;bbb=1"/>
          <p:cNvSpPr/>
          <p:nvPr/>
        </p:nvSpPr>
        <p:spPr>
          <a:xfrm>
            <a:off x="8247126" y="1814137"/>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锦瑟无端五十弦</a:t>
            </a:r>
            <a:endParaRPr lang="en-US" altLang="zh-CN" sz="2000" dirty="0"/>
          </a:p>
        </p:txBody>
      </p:sp>
      <p:sp>
        <p:nvSpPr>
          <p:cNvPr id="8" name="QB_5_AN.38_1#dd59467bd.blank?pid=8acb0be77&amp;color=0,0,0&amp;vpa=16&amp;vtp=1&amp;bbb=1&amp;hb=1"/>
          <p:cNvSpPr/>
          <p:nvPr/>
        </p:nvSpPr>
        <p:spPr>
          <a:xfrm>
            <a:off x="722377" y="1814137"/>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一弦</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一柱思华年</a:t>
            </a:r>
            <a:endParaRPr lang="en-US" altLang="zh-CN" sz="2000" dirty="0"/>
          </a:p>
        </p:txBody>
      </p:sp>
      <p:sp>
        <p:nvSpPr>
          <p:cNvPr id="10" name="QB_5_AN.40_1#dd59467bd.blank?pid=8acb0be77&amp;color=0,0,0&amp;vpa=17&amp;vtp=1&amp;bbb=1"/>
          <p:cNvSpPr/>
          <p:nvPr/>
        </p:nvSpPr>
        <p:spPr>
          <a:xfrm>
            <a:off x="3929126" y="2728537"/>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庄生晓梦迷蝴蝶</a:t>
            </a:r>
            <a:endParaRPr lang="en-US" altLang="zh-CN" sz="2000" dirty="0"/>
          </a:p>
        </p:txBody>
      </p:sp>
      <p:sp>
        <p:nvSpPr>
          <p:cNvPr id="11" name="QB_5_AN.41_1#dd59467bd.blank?pid=8acb0be77&amp;color=0,0,0&amp;vpa=18&amp;vtp=1&amp;bbb=1"/>
          <p:cNvSpPr/>
          <p:nvPr/>
        </p:nvSpPr>
        <p:spPr>
          <a:xfrm>
            <a:off x="6215126" y="2728537"/>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望帝春心托杜鹃</a:t>
            </a:r>
            <a:endParaRPr lang="en-US" altLang="zh-CN" sz="2000" dirty="0"/>
          </a:p>
        </p:txBody>
      </p:sp>
      <p:sp>
        <p:nvSpPr>
          <p:cNvPr id="13" name="QB_5_AN.43_1#dd59467bd.blank?pid=8acb0be77&amp;color=0,0,0&amp;vpa=19&amp;vtp=1&amp;bbb=1"/>
          <p:cNvSpPr/>
          <p:nvPr/>
        </p:nvSpPr>
        <p:spPr>
          <a:xfrm>
            <a:off x="8501126" y="3642937"/>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沧海月明珠有泪</a:t>
            </a:r>
            <a:endParaRPr lang="en-US" altLang="zh-CN" sz="2000" dirty="0"/>
          </a:p>
        </p:txBody>
      </p:sp>
      <p:sp>
        <p:nvSpPr>
          <p:cNvPr id="14" name="QB_5_AN.44_1#dd59467bd.blank?pid=8acb0be77&amp;color=0,0,0&amp;vpa=20&amp;vtp=1&amp;bbb=1"/>
          <p:cNvSpPr/>
          <p:nvPr/>
        </p:nvSpPr>
        <p:spPr>
          <a:xfrm>
            <a:off x="782701" y="4081087"/>
            <a:ext cx="3389313" cy="389509"/>
          </a:xfrm>
          <a:prstGeom prst="rect">
            <a:avLst/>
          </a:prstGeom>
          <a:noFill/>
          <a:ln/>
        </p:spPr>
        <p:txBody>
          <a:bodyPr wrap="none" lIns="0" tIns="0" rIns="0" bIns="0" rtlCol="0" anchor="t"/>
          <a:lstStyle/>
          <a:p>
            <a:pPr algn="ct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蓝田日暖玉生烟</a:t>
            </a:r>
            <a:r>
              <a:rPr lang="en-US" altLang="zh-CN" sz="2000" b="1" i="0" dirty="0">
                <a:solidFill>
                  <a:srgbClr val="00B050"/>
                </a:solidFill>
                <a:latin typeface="微软雅黑" pitchFamily="34" charset="0"/>
                <a:ea typeface="微软雅黑" pitchFamily="34" charset="-122"/>
                <a:cs typeface="微软雅黑" pitchFamily="34" charset="-120"/>
              </a:rPr>
              <a:t>（每空1分）</a:t>
            </a:r>
            <a:endParaRPr lang="en-US" altLang="zh-CN" sz="2000" dirty="0"/>
          </a:p>
        </p:txBody>
      </p:sp>
      <p:sp>
        <p:nvSpPr>
          <p:cNvPr id="15" name="QO_4_AS.45_1#8acb0be77?vop=1&amp;pid=338f05d31&amp;color=0,0,0&amp;vtp=1&amp;bbb=1"/>
          <p:cNvSpPr/>
          <p:nvPr/>
        </p:nvSpPr>
        <p:spPr>
          <a:xfrm>
            <a:off x="722376" y="4563243"/>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本题考查默写常见的名句名篇的能力。易错字：（2）晓；（3）沧。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Effect transition="in" filter="fade">
                                      <p:cBhvr>
                                        <p:cTn id="21" dur="500"/>
                                        <p:tgtEl>
                                          <p:spTgt spid="8">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bg/>
                                          </p:spTgt>
                                        </p:tgtEl>
                                        <p:attrNameLst>
                                          <p:attrName>style.visibility</p:attrName>
                                        </p:attrNameLst>
                                      </p:cBhvr>
                                      <p:to>
                                        <p:strVal val="visible"/>
                                      </p:to>
                                    </p:set>
                                    <p:animEffect transition="in" filter="fade">
                                      <p:cBhvr>
                                        <p:cTn id="26" dur="500"/>
                                        <p:tgtEl>
                                          <p:spTgt spid="10">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
                                            <p:txEl>
                                              <p:pRg st="0" end="0"/>
                                            </p:txEl>
                                          </p:spTgt>
                                        </p:tgtEl>
                                        <p:attrNameLst>
                                          <p:attrName>style.visibility</p:attrName>
                                        </p:attrNameLst>
                                      </p:cBhvr>
                                      <p:to>
                                        <p:strVal val="visible"/>
                                      </p:to>
                                    </p:set>
                                    <p:animEffect transition="in" filter="fade">
                                      <p:cBhvr>
                                        <p:cTn id="29" dur="500"/>
                                        <p:tgtEl>
                                          <p:spTgt spid="10">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1">
                                            <p:bg/>
                                          </p:spTgt>
                                        </p:tgtEl>
                                        <p:attrNameLst>
                                          <p:attrName>style.visibility</p:attrName>
                                        </p:attrNameLst>
                                      </p:cBhvr>
                                      <p:to>
                                        <p:strVal val="visible"/>
                                      </p:to>
                                    </p:set>
                                    <p:animEffect transition="in" filter="fade">
                                      <p:cBhvr>
                                        <p:cTn id="34" dur="500"/>
                                        <p:tgtEl>
                                          <p:spTgt spid="11">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animEffect transition="in" filter="fade">
                                      <p:cBhvr>
                                        <p:cTn id="37" dur="500"/>
                                        <p:tgtEl>
                                          <p:spTgt spid="11">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bg/>
                                          </p:spTgt>
                                        </p:tgtEl>
                                        <p:attrNameLst>
                                          <p:attrName>style.visibility</p:attrName>
                                        </p:attrNameLst>
                                      </p:cBhvr>
                                      <p:to>
                                        <p:strVal val="visible"/>
                                      </p:to>
                                    </p:set>
                                    <p:animEffect transition="in" filter="fade">
                                      <p:cBhvr>
                                        <p:cTn id="42" dur="500"/>
                                        <p:tgtEl>
                                          <p:spTgt spid="13">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3">
                                            <p:txEl>
                                              <p:pRg st="0" end="0"/>
                                            </p:txEl>
                                          </p:spTgt>
                                        </p:tgtEl>
                                        <p:attrNameLst>
                                          <p:attrName>style.visibility</p:attrName>
                                        </p:attrNameLst>
                                      </p:cBhvr>
                                      <p:to>
                                        <p:strVal val="visible"/>
                                      </p:to>
                                    </p:set>
                                    <p:animEffect transition="in" filter="fade">
                                      <p:cBhvr>
                                        <p:cTn id="45" dur="500"/>
                                        <p:tgtEl>
                                          <p:spTgt spid="13">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4">
                                            <p:bg/>
                                          </p:spTgt>
                                        </p:tgtEl>
                                        <p:attrNameLst>
                                          <p:attrName>style.visibility</p:attrName>
                                        </p:attrNameLst>
                                      </p:cBhvr>
                                      <p:to>
                                        <p:strVal val="visible"/>
                                      </p:to>
                                    </p:set>
                                    <p:animEffect transition="in" filter="fade">
                                      <p:cBhvr>
                                        <p:cTn id="50" dur="500"/>
                                        <p:tgtEl>
                                          <p:spTgt spid="14">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4">
                                            <p:txEl>
                                              <p:pRg st="0" end="0"/>
                                            </p:txEl>
                                          </p:spTgt>
                                        </p:tgtEl>
                                        <p:attrNameLst>
                                          <p:attrName>style.visibility</p:attrName>
                                        </p:attrNameLst>
                                      </p:cBhvr>
                                      <p:to>
                                        <p:strVal val="visible"/>
                                      </p:to>
                                    </p:set>
                                    <p:animEffect transition="in" filter="fade">
                                      <p:cBhvr>
                                        <p:cTn id="53" dur="500"/>
                                        <p:tgtEl>
                                          <p:spTgt spid="14">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5">
                                            <p:bg/>
                                          </p:spTgt>
                                        </p:tgtEl>
                                        <p:attrNameLst>
                                          <p:attrName>style.visibility</p:attrName>
                                        </p:attrNameLst>
                                      </p:cBhvr>
                                      <p:to>
                                        <p:strVal val="visible"/>
                                      </p:to>
                                    </p:set>
                                    <p:animEffect transition="in" filter="fade">
                                      <p:cBhvr>
                                        <p:cTn id="58" dur="500"/>
                                        <p:tgtEl>
                                          <p:spTgt spid="15">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5">
                                            <p:txEl>
                                              <p:pRg st="0" end="0"/>
                                            </p:txEl>
                                          </p:spTgt>
                                        </p:tgtEl>
                                        <p:attrNameLst>
                                          <p:attrName>style.visibility</p:attrName>
                                        </p:attrNameLst>
                                      </p:cBhvr>
                                      <p:to>
                                        <p:strVal val="visible"/>
                                      </p:to>
                                    </p:set>
                                    <p:animEffect transition="in" filter="fade">
                                      <p:cBhvr>
                                        <p:cTn id="61"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P spid="10" grpId="0" build="p" animBg="1"/>
      <p:bldP spid="11" grpId="0" build="p" animBg="1"/>
      <p:bldP spid="13" grpId="0" build="p" animBg="1"/>
      <p:bldP spid="14" grpId="0" build="p" animBg="1"/>
      <p:bldP spid="1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pic>
        <p:nvPicPr>
          <p:cNvPr id="2" name="P_4_BD#1e80572a9?pid=6f0d87d0b&amp;color=0,0,0&amp;tib=255,255,255&amp;iip=1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32960"/>
            <a:ext cx="301752"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1e80572a9?pid=6f0d87d0b&amp;color=0,0,0&amp;vtp=1&amp;bt=1&amp;bbb=1"/>
          <p:cNvSpPr/>
          <p:nvPr/>
        </p:nvSpPr>
        <p:spPr>
          <a:xfrm>
            <a:off x="722377" y="972000"/>
            <a:ext cx="10749631" cy="798703"/>
          </a:xfrm>
          <a:prstGeom prst="rect">
            <a:avLst/>
          </a:prstGeom>
          <a:noFill/>
          <a:ln/>
        </p:spPr>
        <p:txBody>
          <a:bodyPr wrap="none" lIns="0" tIns="0" rIns="0" bIns="0" rtlCol="0" anchor="t"/>
          <a:lstStyle/>
          <a:p>
            <a:pPr algn="l" latinLnBrk="1">
              <a:lnSpc>
                <a:spcPts val="34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考点：</a:t>
            </a:r>
            <a:r>
              <a:rPr lang="en-US" altLang="zh-CN" sz="2000" b="0" i="0">
                <a:solidFill>
                  <a:srgbClr val="000000"/>
                </a:solidFill>
                <a:latin typeface="微软雅黑" pitchFamily="34" charset="0"/>
                <a:ea typeface="微软雅黑" pitchFamily="34" charset="-122"/>
                <a:cs typeface="微软雅黑" pitchFamily="34" charset="-120"/>
              </a:rPr>
              <a:t>鉴赏古代诗歌的表达技巧和评价古代诗歌的思想内容</a:t>
            </a:r>
          </a:p>
          <a:p>
            <a:pPr marL="0" marR="0" lvl="0" indent="0" defTabSz="914400" rtl="0" eaLnBrk="1" fontAlgn="auto" latinLnBrk="1" hangingPunct="1">
              <a:lnSpc>
                <a:spcPts val="32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体裁：</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五言律诗</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难度：</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中</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建议用时：</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10分钟</a:t>
            </a:r>
            <a:endParaRPr lang="en-US" altLang="zh-CN" sz="100" dirty="0"/>
          </a:p>
        </p:txBody>
      </p:sp>
      <p:pic>
        <p:nvPicPr>
          <p:cNvPr id="4" name="P_4_BD#1e80572a9?pid=6f0d87d0b&amp;color=0,0,0&amp;tib=255,255,255&amp;iip=16&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23552" y="1421008"/>
            <a:ext cx="283464" cy="3291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4_BD#1e80572a9?pid=6f0d87d0b&amp;color=0,0,0&amp;tib=255,255,255&amp;iip=17&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2933733" y="1425580"/>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4_BD#1e80572a9?pid=6f0d87d0b&amp;color=0,0,0&amp;tib=255,255,255&amp;iip=18&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4415061" y="1407293"/>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8" name="QM_4_BD.46_1#11d112d49?pid=6f0d87d0b&amp;color=0,0,0&amp;vtp=1&amp;bbb=1&amp;hb=1"/>
              <p:cNvSpPr/>
              <p:nvPr/>
            </p:nvSpPr>
            <p:spPr>
              <a:xfrm>
                <a:off x="722376" y="1831917"/>
                <a:ext cx="10753344" cy="4266184"/>
              </a:xfrm>
              <a:prstGeom prst="rect">
                <a:avLst/>
              </a:prstGeom>
              <a:noFill/>
              <a:ln/>
            </p:spPr>
            <p:txBody>
              <a:bodyPr wrap="none" lIns="0" tIns="0" rIns="0" bIns="0" rtlCol="0" anchor="t"/>
              <a:lstStyle/>
              <a:p>
                <a:pPr algn="l" latinLnBrk="1">
                  <a:lnSpc>
                    <a:spcPts val="3400"/>
                  </a:lnSpc>
                  <a:tabLst>
                    <a:tab pos="3858357" algn="l"/>
                  </a:tabLst>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阅读下面这首唐诗，完成2~3题。（9分）</a:t>
                </a:r>
                <a:endParaRPr lang="en-US" altLang="zh-CN" sz="2000" dirty="0"/>
              </a:p>
              <a:p>
                <a:pPr algn="ctr" latinLnBrk="1">
                  <a:lnSpc>
                    <a:spcPts val="3400"/>
                  </a:lnSpc>
                  <a:tabLst>
                    <a:tab pos="3858357" algn="l"/>
                  </a:tabLst>
                </a:pPr>
                <a:r>
                  <a:rPr lang="en-US" altLang="zh-CN" sz="2000" b="1" i="0">
                    <a:solidFill>
                      <a:srgbClr val="000000"/>
                    </a:solidFill>
                    <a:latin typeface="微软雅黑" pitchFamily="34" charset="0"/>
                    <a:ea typeface="微软雅黑" pitchFamily="34" charset="-122"/>
                    <a:cs typeface="微软雅黑" pitchFamily="34" charset="-120"/>
                  </a:rPr>
                  <a:t>城</a:t>
                </a:r>
                <a:r>
                  <a:rPr lang="en-US" altLang="zh-CN" sz="2000" b="1" i="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上</a:t>
                </a:r>
                <a:endParaRPr lang="en-US" altLang="zh-CN" sz="2000" dirty="0"/>
              </a:p>
              <a:p>
                <a:pPr algn="ctr" latinLnBrk="1">
                  <a:lnSpc>
                    <a:spcPts val="3400"/>
                  </a:lnSpc>
                  <a:tabLst>
                    <a:tab pos="3858357" algn="l"/>
                  </a:tabLst>
                </a:pPr>
                <a:r>
                  <a:rPr lang="en-US" altLang="zh-CN" sz="2000" b="0" i="0">
                    <a:solidFill>
                      <a:srgbClr val="000000"/>
                    </a:solidFill>
                    <a:latin typeface="微软雅黑" pitchFamily="34" charset="0"/>
                    <a:ea typeface="微软雅黑" pitchFamily="34" charset="-122"/>
                    <a:cs typeface="微软雅黑" pitchFamily="34" charset="-120"/>
                  </a:rPr>
                  <a:t>李商隐</a:t>
                </a:r>
                <a:endParaRPr lang="en-US" altLang="zh-CN" sz="2000" dirty="0"/>
              </a:p>
              <a:p>
                <a:pPr algn="ctr" latinLnBrk="1">
                  <a:lnSpc>
                    <a:spcPts val="3400"/>
                  </a:lnSpc>
                  <a:tabLst>
                    <a:tab pos="3858357" algn="l"/>
                  </a:tabLst>
                </a:pP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有客</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sup>
                    </m:sSup>
                  </m:oMath>
                </a14:m>
                <a:r>
                  <a:rPr lang="en-US" altLang="zh-CN" sz="2000" b="0" i="0" dirty="0">
                    <a:solidFill>
                      <a:srgbClr val="000000"/>
                    </a:solidFill>
                    <a:latin typeface="微软雅黑" pitchFamily="34" charset="0"/>
                    <a:ea typeface="楷体" pitchFamily="34" charset="-122"/>
                    <a:cs typeface="微软雅黑" pitchFamily="34" charset="-120"/>
                  </a:rPr>
                  <a:t>虚投笔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无憀</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独上城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400"/>
                  </a:lnSpc>
                  <a:tabLst>
                    <a:tab pos="3858357" algn="l"/>
                  </a:tabLst>
                </a:pP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沙禽失侣远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江树著阴轻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400"/>
                  </a:lnSpc>
                  <a:tabLst>
                    <a:tab pos="3858357" algn="l"/>
                  </a:tabLst>
                </a:pP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边遽</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③</m:t>
                        </m:r>
                      </m:sup>
                    </m:sSup>
                  </m:oMath>
                </a14:m>
                <a:r>
                  <a:rPr lang="en-US" altLang="zh-CN" sz="2000" b="0" i="0" dirty="0">
                    <a:solidFill>
                      <a:srgbClr val="000000"/>
                    </a:solidFill>
                    <a:latin typeface="微软雅黑" pitchFamily="34" charset="0"/>
                    <a:ea typeface="楷体" pitchFamily="34" charset="-122"/>
                    <a:cs typeface="微软雅黑" pitchFamily="34" charset="-120"/>
                  </a:rPr>
                  <a:t>稽</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④</m:t>
                        </m:r>
                      </m:sup>
                    </m:sSup>
                  </m:oMath>
                </a14:m>
                <a:r>
                  <a:rPr lang="en-US" altLang="zh-CN" sz="2000" b="0" i="0" dirty="0">
                    <a:solidFill>
                      <a:srgbClr val="000000"/>
                    </a:solidFill>
                    <a:latin typeface="微软雅黑" pitchFamily="34" charset="0"/>
                    <a:ea typeface="楷体" pitchFamily="34" charset="-122"/>
                    <a:cs typeface="微软雅黑" pitchFamily="34" charset="-120"/>
                  </a:rPr>
                  <a:t>天讨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⑤</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军须竭地征</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⑥</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400"/>
                  </a:lnSpc>
                  <a:tabLst>
                    <a:tab pos="3858357" algn="l"/>
                  </a:tabLst>
                </a:pP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贾生游刃极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作赋又论兵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tabLst>
                    <a:tab pos="3858357" algn="l"/>
                  </a:tabLst>
                </a:pPr>
                <a:r>
                  <a:rPr lang="en-US" altLang="zh-CN" sz="2000" b="1" i="0">
                    <a:solidFill>
                      <a:srgbClr val="000000"/>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①有客：诗人在郑亚幕府充任幕僚，故自称“有客”。②无憀（li</a:t>
                </a:r>
                <a:r>
                  <a:rPr lang="en-US" altLang="zh-CN" sz="2000" b="0" i="0" dirty="0">
                    <a:solidFill>
                      <a:srgbClr val="000000"/>
                    </a:solidFill>
                    <a:latin typeface="SimSun" panose="02010600030101010101" pitchFamily="2" charset="-122"/>
                    <a:ea typeface="微软雅黑" pitchFamily="34" charset="-122"/>
                    <a:cs typeface="微软雅黑" pitchFamily="34" charset="-120"/>
                  </a:rPr>
                  <a:t>á</a:t>
                </a:r>
                <a:r>
                  <a:rPr lang="en-US" altLang="zh-CN" sz="2000" b="0" i="0" dirty="0">
                    <a:solidFill>
                      <a:srgbClr val="000000"/>
                    </a:solidFill>
                    <a:latin typeface="微软雅黑" pitchFamily="34" charset="0"/>
                    <a:ea typeface="微软雅黑" pitchFamily="34" charset="-122"/>
                    <a:cs typeface="微软雅黑" pitchFamily="34" charset="-120"/>
                  </a:rPr>
                  <a:t>o）：无聊。</a:t>
                </a:r>
                <a:r>
                  <a:rPr lang="en-US" altLang="zh-CN" sz="2000" b="0" i="0">
                    <a:solidFill>
                      <a:srgbClr val="000000"/>
                    </a:solidFill>
                    <a:latin typeface="微软雅黑" pitchFamily="34" charset="0"/>
                    <a:ea typeface="微软雅黑" pitchFamily="34" charset="-122"/>
                    <a:cs typeface="微软雅黑" pitchFamily="34" charset="-120"/>
                  </a:rPr>
                  <a:t>③遽</a:t>
                </a:r>
              </a:p>
              <a:p>
                <a:pPr latinLnBrk="1">
                  <a:lnSpc>
                    <a:spcPts val="3400"/>
                  </a:lnSpc>
                  <a:tabLst>
                    <a:tab pos="3858357" algn="l"/>
                  </a:tabLst>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jù）：传递官府文书的驿车。④稽：迟延。⑤天讨：朝廷对边远叛逆者的征讨</a:t>
                </a:r>
                <a:r>
                  <a:rPr lang="en-US" altLang="zh-CN" sz="2000" b="0" i="0">
                    <a:solidFill>
                      <a:srgbClr val="000000"/>
                    </a:solidFill>
                    <a:latin typeface="微软雅黑" pitchFamily="34" charset="0"/>
                    <a:ea typeface="微软雅黑" pitchFamily="34" charset="-122"/>
                    <a:cs typeface="微软雅黑" pitchFamily="34" charset="-120"/>
                  </a:rPr>
                  <a:t>，此处指对西北</a:t>
                </a:r>
              </a:p>
              <a:p>
                <a:pPr latinLnBrk="1">
                  <a:lnSpc>
                    <a:spcPts val="3300"/>
                  </a:lnSpc>
                  <a:tabLst>
                    <a:tab pos="3858357" algn="l"/>
                  </a:tabLst>
                </a:pPr>
                <a:r>
                  <a:rPr lang="en-US" altLang="zh-CN" sz="2000" b="0" i="0">
                    <a:solidFill>
                      <a:srgbClr val="000000"/>
                    </a:solidFill>
                    <a:latin typeface="微软雅黑" pitchFamily="34" charset="0"/>
                    <a:ea typeface="微软雅黑" pitchFamily="34" charset="-122"/>
                    <a:cs typeface="微软雅黑" pitchFamily="34" charset="-120"/>
                  </a:rPr>
                  <a:t>边地党项族的征讨</a:t>
                </a:r>
                <a:r>
                  <a:rPr lang="en-US" altLang="zh-CN" sz="2000" b="0" i="0" dirty="0">
                    <a:solidFill>
                      <a:srgbClr val="000000"/>
                    </a:solidFill>
                    <a:latin typeface="微软雅黑" pitchFamily="34" charset="0"/>
                    <a:ea typeface="微软雅黑" pitchFamily="34" charset="-122"/>
                    <a:cs typeface="微软雅黑" pitchFamily="34" charset="-120"/>
                  </a:rPr>
                  <a:t>。⑥地征：土地赋税的征收。</a:t>
                </a:r>
                <a:endParaRPr lang="en-US" altLang="zh-CN" sz="2000" dirty="0"/>
              </a:p>
            </p:txBody>
          </p:sp>
        </mc:Choice>
        <mc:Fallback>
          <p:sp>
            <p:nvSpPr>
              <p:cNvPr id="8" name="QM_4_BD.46_1#11d112d49?pid=6f0d87d0b&amp;color=0,0,0&amp;vtp=1&amp;bbb=1&amp;hb=1"/>
              <p:cNvSpPr>
                <a:spLocks noRot="1" noChangeAspect="1" noMove="1" noResize="1" noEditPoints="1" noAdjustHandles="1" noChangeArrowheads="1" noChangeShapeType="1" noTextEdit="1"/>
              </p:cNvSpPr>
              <p:nvPr/>
            </p:nvSpPr>
            <p:spPr>
              <a:xfrm>
                <a:off x="722376" y="1831917"/>
                <a:ext cx="10753344" cy="4266184"/>
              </a:xfrm>
              <a:prstGeom prst="rect">
                <a:avLst/>
              </a:prstGeom>
              <a:blipFill>
                <a:blip r:embed="rId7"/>
                <a:stretch>
                  <a:fillRect l="-1474" r="-510" b="-3577"/>
                </a:stretch>
              </a:blipFill>
              <a:ln/>
            </p:spPr>
            <p:txBody>
              <a:bodyPr/>
              <a:lstStyle/>
              <a:p>
                <a:r>
                  <a:rPr lang="zh-CN" altLang="en-US">
                    <a:noFill/>
                  </a:rPr>
                  <a:t> </a:t>
                </a:r>
              </a:p>
            </p:txBody>
          </p:sp>
        </mc:Fallback>
      </mc:AlternateContent>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1#c597dffae.fixed?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1_BD#c597dffae.fixed?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古诗词诵读</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BD.47_1#12aedb5dc?pid=11d112d49&amp;color=0,0,0&amp;mp=1&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2.下列对这首诗的理解和赏析，不正确的一项是（3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8_1#12aedb5dc.bracket?pid=11d112d49&amp;color=0,0,0&amp;mp=1&amp;vpa=21&amp;vtp=1"/>
          <p:cNvSpPr/>
          <p:nvPr/>
        </p:nvSpPr>
        <p:spPr>
          <a:xfrm>
            <a:off x="7124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7_2#12aedb5dc.choices?pid=11d112d49&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A.首联点题，因感叹无所事事，诗人独自登上高城远眺，想要消散心中的无聊。</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.颔联写景，描写沙洲上的禽鸟失去伴侣，树木在云彩的掩映下留下淡淡阴影。</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.尾联议论，诗人通过写贾谊能在作赋论兵中游刃有余，表达自己的仰慕之情。</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.本诗颇具李商隐诗歌的特点，触景伤怀，含而不露，寄托极深，颇有韵味。</a:t>
            </a:r>
            <a:endParaRPr lang="en-US" altLang="zh-CN" sz="2000" dirty="0"/>
          </a:p>
        </p:txBody>
      </p:sp>
      <p:sp>
        <p:nvSpPr>
          <p:cNvPr id="5" name="QC_5_AS.49_1#12aedb5dc?vop=1&amp;pid=11d112d49&amp;color=0,0,0&amp;vtp=1&amp;bbb=1&amp;hb=1"/>
          <p:cNvSpPr/>
          <p:nvPr/>
        </p:nvSpPr>
        <p:spPr>
          <a:xfrm>
            <a:off x="722376" y="33201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本题考查鉴赏古代诗歌的能力。C项，“表达自己的仰慕之情”错误</a:t>
            </a:r>
            <a:r>
              <a:rPr lang="en-US" altLang="zh-CN" sz="2000" b="0" i="0">
                <a:solidFill>
                  <a:srgbClr val="000000"/>
                </a:solidFill>
                <a:latin typeface="微软雅黑" pitchFamily="34" charset="0"/>
                <a:ea typeface="微软雅黑" pitchFamily="34" charset="-122"/>
                <a:cs typeface="微软雅黑" pitchFamily="34" charset="-120"/>
              </a:rPr>
              <a:t>。尾联中诗人借贾谊</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虽有</a:t>
            </a:r>
            <a:r>
              <a:rPr lang="en-US" altLang="zh-CN" sz="2000" b="0" i="0" dirty="0">
                <a:solidFill>
                  <a:srgbClr val="000000"/>
                </a:solidFill>
                <a:latin typeface="微软雅黑" pitchFamily="34" charset="0"/>
                <a:ea typeface="微软雅黑" pitchFamily="34" charset="-122"/>
                <a:cs typeface="微软雅黑" pitchFamily="34" charset="-120"/>
              </a:rPr>
              <a:t>“作赋又论兵”之才却不被重用的经历自况，表达心中的苦闷和激愤。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B_5_BD.70_1#4ffac50d4?sp=1&amp;pid=11d112d49&amp;color=0,0,0&amp;vtp=1&amp;bt=1&amp;bbb=1&amp;hb=1&amp;hltap=1"/>
          <p:cNvSpPr/>
          <p:nvPr/>
        </p:nvSpPr>
        <p:spPr>
          <a:xfrm>
            <a:off x="722376" y="972000"/>
            <a:ext cx="10753344" cy="176053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3.请简要分析颈联的作用。（6分）</a:t>
            </a:r>
            <a:endParaRPr lang="en-US" altLang="zh-CN" sz="2000" dirty="0"/>
          </a:p>
          <a:p>
            <a:pPr latinLnBrk="1">
              <a:lnSpc>
                <a:spcPts val="37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3" name="QB_5_AS.72_1#4ffac50d4?vop=1&amp;pid=11d112d49&amp;color=0,0,0&amp;vtp=1&amp;bbb=1&amp;hb=1"/>
          <p:cNvSpPr/>
          <p:nvPr/>
        </p:nvSpPr>
        <p:spPr>
          <a:xfrm>
            <a:off x="722376" y="2849885"/>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本题考查鉴赏古代诗歌的表达技巧和评价古代诗歌的思想内容的能力。分析诗歌颈联</a:t>
            </a:r>
            <a:r>
              <a:rPr lang="en-US" altLang="zh-CN" sz="2000" b="0" i="0">
                <a:solidFill>
                  <a:srgbClr val="000000"/>
                </a:solidFill>
                <a:latin typeface="微软雅黑" pitchFamily="34" charset="0"/>
                <a:ea typeface="微软雅黑" pitchFamily="34" charset="-122"/>
                <a:cs typeface="微软雅黑" pitchFamily="34" charset="-120"/>
              </a:rPr>
              <a:t>“边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遽稽天讨</a:t>
            </a:r>
            <a:r>
              <a:rPr lang="en-US" altLang="zh-CN" sz="2000" b="0" i="0" dirty="0">
                <a:solidFill>
                  <a:srgbClr val="000000"/>
                </a:solidFill>
                <a:latin typeface="微软雅黑" pitchFamily="34" charset="0"/>
                <a:ea typeface="微软雅黑" pitchFamily="34" charset="-122"/>
                <a:cs typeface="微软雅黑" pitchFamily="34" charset="-120"/>
              </a:rPr>
              <a:t>，军须竭地征”的作用，可以从内容、结构以及情感三方面入手。首先，</a:t>
            </a:r>
            <a:r>
              <a:rPr lang="en-US" altLang="zh-CN" sz="2000" b="0" i="0">
                <a:solidFill>
                  <a:srgbClr val="000000"/>
                </a:solidFill>
                <a:latin typeface="微软雅黑" pitchFamily="34" charset="0"/>
                <a:ea typeface="微软雅黑" pitchFamily="34" charset="-122"/>
                <a:cs typeface="微软雅黑" pitchFamily="34" charset="-120"/>
              </a:rPr>
              <a:t>在内容上，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边遽稽天讨，军须竭地征”的意思是边境的征伐一直拖延未能取胜</a:t>
            </a:r>
            <a:r>
              <a:rPr lang="en-US" altLang="zh-CN" sz="2000" b="0" i="0">
                <a:solidFill>
                  <a:srgbClr val="000000"/>
                </a:solidFill>
                <a:latin typeface="微软雅黑" pitchFamily="34" charset="0"/>
                <a:ea typeface="微软雅黑" pitchFamily="34" charset="-122"/>
                <a:cs typeface="微软雅黑" pitchFamily="34" charset="-120"/>
              </a:rPr>
              <a:t>，繁重的军需赋税已把地方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榨得民穷财尽</a:t>
            </a:r>
            <a:r>
              <a:rPr lang="en-US" altLang="zh-CN" sz="2000" b="0" i="0" dirty="0">
                <a:solidFill>
                  <a:srgbClr val="000000"/>
                </a:solidFill>
                <a:latin typeface="微软雅黑" pitchFamily="34" charset="0"/>
                <a:ea typeface="微软雅黑" pitchFamily="34" charset="-122"/>
                <a:cs typeface="微软雅黑" pitchFamily="34" charset="-120"/>
              </a:rPr>
              <a:t>，指出当时严重的社会问题。其次，在结构上，颔联“沙禽失侣远，</a:t>
            </a:r>
            <a:r>
              <a:rPr lang="en-US" altLang="zh-CN" sz="2000" b="0" i="0">
                <a:solidFill>
                  <a:srgbClr val="000000"/>
                </a:solidFill>
                <a:latin typeface="微软雅黑" pitchFamily="34" charset="0"/>
                <a:ea typeface="微软雅黑" pitchFamily="34" charset="-122"/>
                <a:cs typeface="微软雅黑" pitchFamily="34" charset="-120"/>
              </a:rPr>
              <a:t>江树著阴轻”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是对景物的描写</a:t>
            </a:r>
            <a:r>
              <a:rPr lang="en-US" altLang="zh-CN" sz="2000" b="0" i="0" dirty="0">
                <a:solidFill>
                  <a:srgbClr val="000000"/>
                </a:solidFill>
                <a:latin typeface="微软雅黑" pitchFamily="34" charset="0"/>
                <a:ea typeface="微软雅黑" pitchFamily="34" charset="-122"/>
                <a:cs typeface="微软雅黑" pitchFamily="34" charset="-120"/>
              </a:rPr>
              <a:t>，而颈联则是对时事进行评价，这就为尾联的议论作了铺垫。最后，</a:t>
            </a:r>
            <a:r>
              <a:rPr lang="en-US" altLang="zh-CN" sz="2000" b="0" i="0">
                <a:solidFill>
                  <a:srgbClr val="000000"/>
                </a:solidFill>
                <a:latin typeface="微软雅黑" pitchFamily="34" charset="0"/>
                <a:ea typeface="微软雅黑" pitchFamily="34" charset="-122"/>
                <a:cs typeface="微软雅黑" pitchFamily="34" charset="-120"/>
              </a:rPr>
              <a:t>在情感上，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诗人在这里直抒胸臆</a:t>
            </a:r>
            <a:r>
              <a:rPr lang="en-US" altLang="zh-CN" sz="2000" b="0" i="0" dirty="0">
                <a:solidFill>
                  <a:srgbClr val="000000"/>
                </a:solidFill>
                <a:latin typeface="微软雅黑" pitchFamily="34" charset="0"/>
                <a:ea typeface="微软雅黑" pitchFamily="34" charset="-122"/>
                <a:cs typeface="微软雅黑" pitchFamily="34" charset="-120"/>
              </a:rPr>
              <a:t>，指出战争榨尽了民脂民膏，让百姓的生活困苦不堪，</a:t>
            </a:r>
            <a:r>
              <a:rPr lang="en-US" altLang="zh-CN" sz="2000" b="0" i="0">
                <a:solidFill>
                  <a:srgbClr val="000000"/>
                </a:solidFill>
                <a:latin typeface="微软雅黑" pitchFamily="34" charset="0"/>
                <a:ea typeface="微软雅黑" pitchFamily="34" charset="-122"/>
                <a:cs typeface="微软雅黑" pitchFamily="34" charset="-120"/>
              </a:rPr>
              <a:t>表达了对朝廷的不满、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对百姓的同情以及对自己怀才不遇的无奈</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
        <p:nvSpPr>
          <p:cNvPr id="4" name="QB_5_AN.71_1#4ffac50d4?sp=1&amp;pid=11d112d49&amp;color=0,0,0&amp;vtp=1&amp;bt=1&amp;bbb=1&amp;hb=1&amp;hla=1">
            <a:extLst>
              <a:ext uri="{FF2B5EF4-FFF2-40B4-BE49-F238E27FC236}">
                <a16:creationId xmlns:a16="http://schemas.microsoft.com/office/drawing/2014/main" id="{679B2AB5-3540-29D3-A663-943978C65430}"/>
              </a:ext>
            </a:extLst>
          </p:cNvPr>
          <p:cNvSpPr/>
          <p:nvPr/>
        </p:nvSpPr>
        <p:spPr>
          <a:xfrm>
            <a:off x="722376" y="1416501"/>
            <a:ext cx="10753344" cy="1288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内容上，慨叹边境的征伐一直拖延未能取胜，可繁重的军需赋税已把地方榨得民穷财尽。</a:t>
            </a:r>
            <a:r>
              <a:rPr lang="en-US" altLang="zh-CN" sz="2000" b="1" i="0">
                <a:solidFill>
                  <a:srgbClr val="00B050"/>
                </a:solidFill>
                <a:latin typeface="微软雅黑" pitchFamily="34" charset="0"/>
                <a:ea typeface="微软雅黑" pitchFamily="34" charset="-122"/>
                <a:cs typeface="微软雅黑" pitchFamily="34" charset="-120"/>
              </a:rPr>
              <a:t>②结</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构上</a:t>
            </a:r>
            <a:r>
              <a:rPr lang="en-US" altLang="zh-CN" sz="2000" b="1" i="0" dirty="0">
                <a:solidFill>
                  <a:srgbClr val="00B050"/>
                </a:solidFill>
                <a:latin typeface="微软雅黑" pitchFamily="34" charset="0"/>
                <a:ea typeface="微软雅黑" pitchFamily="34" charset="-122"/>
                <a:cs typeface="微软雅黑" pitchFamily="34" charset="-120"/>
              </a:rPr>
              <a:t>，由上联的景物描写转入对时事的评价，为尾联的议论作铺垫。③情感上</a:t>
            </a:r>
            <a:r>
              <a:rPr lang="en-US" altLang="zh-CN" sz="2000" b="1" i="0">
                <a:solidFill>
                  <a:srgbClr val="00B050"/>
                </a:solidFill>
                <a:latin typeface="微软雅黑" pitchFamily="34" charset="0"/>
                <a:ea typeface="微软雅黑" pitchFamily="34" charset="-122"/>
                <a:cs typeface="微软雅黑" pitchFamily="34" charset="-120"/>
              </a:rPr>
              <a:t>，表达了对朝廷的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不满</a:t>
            </a:r>
            <a:r>
              <a:rPr lang="en-US" altLang="zh-CN" sz="2000" b="1" i="0" dirty="0">
                <a:solidFill>
                  <a:srgbClr val="00B050"/>
                </a:solidFill>
                <a:latin typeface="微软雅黑" pitchFamily="34" charset="0"/>
                <a:ea typeface="微软雅黑" pitchFamily="34" charset="-122"/>
                <a:cs typeface="微软雅黑" pitchFamily="34" charset="-120"/>
              </a:rPr>
              <a:t>、对百姓的同情以及对自己怀才不遇的无奈。（每点2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fade">
                                      <p:cBhvr>
                                        <p:cTn id="21" dur="500"/>
                                        <p:tgtEl>
                                          <p:spTgt spid="3">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500"/>
                                        <p:tgtEl>
                                          <p:spTgt spid="3">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500"/>
                                        <p:tgtEl>
                                          <p:spTgt spid="3">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500"/>
                                        <p:tgtEl>
                                          <p:spTgt spid="3">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500"/>
                                        <p:tgtEl>
                                          <p:spTgt spid="3">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500"/>
                                        <p:tgtEl>
                                          <p:spTgt spid="3">
                                            <p:txEl>
                                              <p:pRg st="5" end="5"/>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5_AS.51_2#4ffac50d4?vop=1&amp;pid=11d112d49&amp;color=0,0,0&amp;mp=1&amp;vtp=1&amp;bt=1&amp;bbb=1"/>
          <p:cNvSpPr/>
          <p:nvPr/>
        </p:nvSpPr>
        <p:spPr>
          <a:xfrm>
            <a:off x="722376" y="972000"/>
            <a:ext cx="10753344" cy="22528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【诗意速览】</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我虽然已投笔从戎</a:t>
            </a:r>
            <a:r>
              <a:rPr lang="en-US" altLang="zh-CN" sz="2000" b="0" i="0" dirty="0">
                <a:solidFill>
                  <a:srgbClr val="000000"/>
                </a:solidFill>
                <a:latin typeface="微软雅黑" pitchFamily="34" charset="0"/>
                <a:ea typeface="微软雅黑" pitchFamily="34" charset="-122"/>
                <a:cs typeface="微软雅黑" pitchFamily="34" charset="-120"/>
              </a:rPr>
              <a:t>，但只能充任幕僚，难以实现远大抱负，无聊的我独自登上高城。</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沙洲上的禽鸟因失去伴侣翘首远望</a:t>
            </a:r>
            <a:r>
              <a:rPr lang="en-US" altLang="zh-CN" sz="2000" b="0" i="0" dirty="0">
                <a:solidFill>
                  <a:srgbClr val="000000"/>
                </a:solidFill>
                <a:latin typeface="微软雅黑" pitchFamily="34" charset="0"/>
                <a:ea typeface="微软雅黑" pitchFamily="34" charset="-122"/>
                <a:cs typeface="微软雅黑" pitchFamily="34" charset="-120"/>
              </a:rPr>
              <a:t>，江边的树木在云彩的掩映下留下淡淡的阴影。</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边境的征伐一直拖延未能取胜</a:t>
            </a:r>
            <a:r>
              <a:rPr lang="en-US" altLang="zh-CN" sz="2000" b="0" i="0" dirty="0">
                <a:solidFill>
                  <a:srgbClr val="000000"/>
                </a:solidFill>
                <a:latin typeface="微软雅黑" pitchFamily="34" charset="0"/>
                <a:ea typeface="微软雅黑" pitchFamily="34" charset="-122"/>
                <a:cs typeface="微软雅黑" pitchFamily="34" charset="-120"/>
              </a:rPr>
              <a:t>，繁重的军需赋税已把地方榨得民穷财尽。</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可叹贾谊虽有游刃有余的作赋论兵之才也无用武之地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C_2#e1a7647db.fixed?pid=c597dffae&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2_BD#e1a7647db.fixed?pid=c597dffae&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书</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愤</a:t>
            </a:r>
            <a:endParaRPr lang="en-US" altLang="zh-CN" sz="44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pic>
        <p:nvPicPr>
          <p:cNvPr id="2" name="P_4_BD#c4c669802?pid=9009d4adc&amp;color=0,0,0&amp;tib=255,255,255&amp;iip=19&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c4c669802?pid=9009d4adc&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易</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建</a:t>
            </a:r>
            <a:r>
              <a:rPr lang="en-US" altLang="zh-CN" sz="2000" b="1" i="0">
                <a:solidFill>
                  <a:srgbClr val="000000"/>
                </a:solidFill>
                <a:latin typeface="微软雅黑" pitchFamily="34" charset="0"/>
                <a:ea typeface="微软雅黑" pitchFamily="34" charset="-122"/>
                <a:cs typeface="微软雅黑" pitchFamily="34" charset="-120"/>
              </a:rPr>
              <a:t>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2分钟</a:t>
            </a:r>
            <a:endParaRPr lang="en-US" altLang="zh-CN" sz="100" dirty="0"/>
          </a:p>
        </p:txBody>
      </p:sp>
      <p:pic>
        <p:nvPicPr>
          <p:cNvPr id="4" name="P_4_BD#c4c669802?pid=9009d4adc&amp;color=0,0,0&amp;tib=255,255,255&amp;iip=20&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52_1#c1c6beb66?pid=9009d4adc&amp;color=0,0,0&amp;vtp=1&amp;bbb=1"/>
          <p:cNvSpPr/>
          <p:nvPr/>
        </p:nvSpPr>
        <p:spPr>
          <a:xfrm>
            <a:off x="722376" y="1388052"/>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1.补写出下列句子中的空缺部分。（6分）</a:t>
            </a:r>
            <a:endParaRPr lang="en-US" altLang="zh-CN" sz="2000" dirty="0"/>
          </a:p>
        </p:txBody>
      </p:sp>
      <p:sp>
        <p:nvSpPr>
          <p:cNvPr id="6" name="QB_5_BD.53_1#035b77c46?pid=c1c6beb66&amp;color=0,0,0&amp;vtp=1&amp;bbb=1&amp;hb=1"/>
          <p:cNvSpPr/>
          <p:nvPr/>
        </p:nvSpPr>
        <p:spPr>
          <a:xfrm>
            <a:off x="722376" y="1852237"/>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［山东青岛二中2024期末］</a:t>
            </a:r>
            <a:r>
              <a:rPr lang="en-US" altLang="zh-CN" sz="2000" b="0" i="0" dirty="0">
                <a:solidFill>
                  <a:srgbClr val="000000"/>
                </a:solidFill>
                <a:latin typeface="微软雅黑" pitchFamily="34" charset="0"/>
                <a:ea typeface="微软雅黑" pitchFamily="34" charset="-122"/>
                <a:cs typeface="微软雅黑" pitchFamily="34" charset="-120"/>
              </a:rPr>
              <a:t>陆游《书愤》（早岁那知世事艰）</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两句只用六个名词组接，就勾勒出两幅气壮山河的战争图画</a:t>
            </a:r>
            <a:r>
              <a:rPr lang="en-US" altLang="zh-CN" sz="2000" b="0" i="0">
                <a:solidFill>
                  <a:srgbClr val="000000"/>
                </a:solidFill>
                <a:latin typeface="微软雅黑" pitchFamily="34" charset="0"/>
                <a:ea typeface="微软雅黑" pitchFamily="34" charset="-122"/>
                <a:cs typeface="微软雅黑" pitchFamily="34" charset="-120"/>
              </a:rPr>
              <a:t>，将诗人收复失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地之志具体化</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7" name="QB_5_AN.54_1#035b77c46.blank?pid=c1c6beb66&amp;color=0,0,0&amp;vpa=22&amp;vtp=1&amp;bbb=1"/>
          <p:cNvSpPr/>
          <p:nvPr/>
        </p:nvSpPr>
        <p:spPr>
          <a:xfrm>
            <a:off x="9009126" y="1814137"/>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楼船夜雪瓜洲渡</a:t>
            </a:r>
            <a:endParaRPr lang="en-US" altLang="zh-CN" sz="2000" dirty="0"/>
          </a:p>
        </p:txBody>
      </p:sp>
      <p:sp>
        <p:nvSpPr>
          <p:cNvPr id="8" name="QB_5_AN.55_1#035b77c46.blank?pid=c1c6beb66&amp;color=0,0,0&amp;vpa=23&amp;vtp=1&amp;bbb=1"/>
          <p:cNvSpPr/>
          <p:nvPr/>
        </p:nvSpPr>
        <p:spPr>
          <a:xfrm>
            <a:off x="731901" y="2271337"/>
            <a:ext cx="1962150" cy="408559"/>
          </a:xfrm>
          <a:prstGeom prst="rect">
            <a:avLst/>
          </a:prstGeom>
          <a:noFill/>
          <a:ln/>
        </p:spPr>
        <p:txBody>
          <a:bodyPr wrap="none" lIns="0" tIns="0" rIns="0" bIns="0" rtlCol="0" anchor="t"/>
          <a:lstStyle/>
          <a:p>
            <a:pPr algn="ct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铁马秋风大散关</a:t>
            </a:r>
            <a:endParaRPr lang="en-US" altLang="zh-CN" sz="2000" dirty="0"/>
          </a:p>
        </p:txBody>
      </p:sp>
      <p:sp>
        <p:nvSpPr>
          <p:cNvPr id="9" name="QB_5_BD.56_1#4fecdc3a6?pid=c1c6beb66&amp;color=0,0,0&amp;vtp=1&amp;bbb=1&amp;hb=1"/>
          <p:cNvSpPr/>
          <p:nvPr/>
        </p:nvSpPr>
        <p:spPr>
          <a:xfrm>
            <a:off x="722376" y="3227012"/>
            <a:ext cx="10753344"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（2）陆游《书愤》（早岁那知世事艰）</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”两句在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今昔对比中更强烈地抒发了岁月蹉跎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壮志难酬的情怀。</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（3）陆游《书愤》（早岁那知世事艰）中，“</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p>
          <a:p>
            <a:pPr marL="0" marR="0" lvl="0" indent="0" defTabSz="914400" rtl="0" eaLnBrk="1" fontAlgn="auto" latinLnBrk="1" hangingPunct="1">
              <a:lnSpc>
                <a:spcPts val="35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两句既表达了对诸葛亮的敬意，又抒发了自己报国无门的悲慨。</a:t>
            </a:r>
            <a:endParaRPr lang="en-US" altLang="zh-CN" sz="2000" dirty="0"/>
          </a:p>
        </p:txBody>
      </p:sp>
      <p:sp>
        <p:nvSpPr>
          <p:cNvPr id="10" name="QB_5_AN.57_1#4fecdc3a6.blank?pid=c1c6beb66&amp;color=0,0,0&amp;vpa=24&amp;vtp=1&amp;bbb=1"/>
          <p:cNvSpPr/>
          <p:nvPr/>
        </p:nvSpPr>
        <p:spPr>
          <a:xfrm>
            <a:off x="5961126" y="3188912"/>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塞上长城空自许</a:t>
            </a:r>
            <a:endParaRPr lang="en-US" altLang="zh-CN" sz="2000" dirty="0"/>
          </a:p>
        </p:txBody>
      </p:sp>
      <p:sp>
        <p:nvSpPr>
          <p:cNvPr id="11" name="QB_5_AN.58_1#4fecdc3a6.blank?pid=c1c6beb66&amp;color=0,0,0&amp;vpa=25&amp;vtp=1&amp;bbb=1"/>
          <p:cNvSpPr/>
          <p:nvPr/>
        </p:nvSpPr>
        <p:spPr>
          <a:xfrm>
            <a:off x="8247126" y="3188912"/>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镜中衰鬓已先斑</a:t>
            </a:r>
            <a:endParaRPr lang="en-US" altLang="zh-CN" sz="2000" dirty="0"/>
          </a:p>
        </p:txBody>
      </p:sp>
      <p:sp>
        <p:nvSpPr>
          <p:cNvPr id="13" name="QB_5_AN.60_1#4fecdc3a6.blank?pid=c1c6beb66&amp;color=0,0,0&amp;vpa=26&amp;vtp=1&amp;bbb=1"/>
          <p:cNvSpPr/>
          <p:nvPr/>
        </p:nvSpPr>
        <p:spPr>
          <a:xfrm>
            <a:off x="5961126" y="4103312"/>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出师一表真名世</a:t>
            </a:r>
            <a:endParaRPr lang="en-US" altLang="zh-CN" sz="2000" dirty="0"/>
          </a:p>
        </p:txBody>
      </p:sp>
      <p:sp>
        <p:nvSpPr>
          <p:cNvPr id="14" name="QB_5_AN.61_1#4fecdc3a6.blank?pid=c1c6beb66&amp;color=0,0,0&amp;vpa=27&amp;vtp=1&amp;bbb=1"/>
          <p:cNvSpPr/>
          <p:nvPr/>
        </p:nvSpPr>
        <p:spPr>
          <a:xfrm>
            <a:off x="8234426" y="4103312"/>
            <a:ext cx="3389313" cy="408559"/>
          </a:xfrm>
          <a:prstGeom prst="rect">
            <a:avLst/>
          </a:prstGeom>
          <a:noFill/>
          <a:ln/>
        </p:spPr>
        <p:txBody>
          <a:bodyPr wrap="none" lIns="0" tIns="0" rIns="0" bIns="0" rtlCol="0" anchor="t"/>
          <a:lstStyle/>
          <a:p>
            <a:pPr algn="ct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千载谁堪伯仲间</a:t>
            </a:r>
            <a:r>
              <a:rPr lang="en-US" altLang="zh-CN" sz="2000" b="1" i="0" dirty="0">
                <a:solidFill>
                  <a:srgbClr val="00B050"/>
                </a:solidFill>
                <a:latin typeface="微软雅黑" pitchFamily="34" charset="0"/>
                <a:ea typeface="微软雅黑" pitchFamily="34" charset="-122"/>
                <a:cs typeface="微软雅黑" pitchFamily="34" charset="-120"/>
              </a:rPr>
              <a:t>（每空1分）</a:t>
            </a:r>
            <a:endParaRPr lang="en-US" altLang="zh-CN" sz="2000" dirty="0"/>
          </a:p>
        </p:txBody>
      </p:sp>
      <p:sp>
        <p:nvSpPr>
          <p:cNvPr id="15" name="QO_4_AS.62_1#c1c6beb66?vop=1&amp;pid=9009d4adc&amp;color=0,0,0&amp;vtp=1&amp;bbb=1"/>
          <p:cNvSpPr/>
          <p:nvPr/>
        </p:nvSpPr>
        <p:spPr>
          <a:xfrm>
            <a:off x="722376" y="5029587"/>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本题考查默写常见的名句名篇的能力。易错字：（1）洲，渡；（2）衰，斑；（3）堪。</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fade">
                                      <p:cBhvr>
                                        <p:cTn id="31" dur="500"/>
                                        <p:tgtEl>
                                          <p:spTgt spid="11">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fade">
                                      <p:cBhvr>
                                        <p:cTn id="34" dur="500"/>
                                        <p:tgtEl>
                                          <p:spTgt spid="11">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3">
                                            <p:bg/>
                                          </p:spTgt>
                                        </p:tgtEl>
                                        <p:attrNameLst>
                                          <p:attrName>style.visibility</p:attrName>
                                        </p:attrNameLst>
                                      </p:cBhvr>
                                      <p:to>
                                        <p:strVal val="visible"/>
                                      </p:to>
                                    </p:set>
                                    <p:animEffect transition="in" filter="fade">
                                      <p:cBhvr>
                                        <p:cTn id="39" dur="500"/>
                                        <p:tgtEl>
                                          <p:spTgt spid="1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xEl>
                                              <p:pRg st="0" end="0"/>
                                            </p:txEl>
                                          </p:spTgt>
                                        </p:tgtEl>
                                        <p:attrNameLst>
                                          <p:attrName>style.visibility</p:attrName>
                                        </p:attrNameLst>
                                      </p:cBhvr>
                                      <p:to>
                                        <p:strVal val="visible"/>
                                      </p:to>
                                    </p:set>
                                    <p:animEffect transition="in" filter="fade">
                                      <p:cBhvr>
                                        <p:cTn id="42" dur="500"/>
                                        <p:tgtEl>
                                          <p:spTgt spid="13">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fade">
                                      <p:cBhvr>
                                        <p:cTn id="47" dur="500"/>
                                        <p:tgtEl>
                                          <p:spTgt spid="14">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fade">
                                      <p:cBhvr>
                                        <p:cTn id="50" dur="500"/>
                                        <p:tgtEl>
                                          <p:spTgt spid="14">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5">
                                            <p:bg/>
                                          </p:spTgt>
                                        </p:tgtEl>
                                        <p:attrNameLst>
                                          <p:attrName>style.visibility</p:attrName>
                                        </p:attrNameLst>
                                      </p:cBhvr>
                                      <p:to>
                                        <p:strVal val="visible"/>
                                      </p:to>
                                    </p:set>
                                    <p:animEffect transition="in" filter="fade">
                                      <p:cBhvr>
                                        <p:cTn id="55" dur="500"/>
                                        <p:tgtEl>
                                          <p:spTgt spid="15">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fade">
                                      <p:cBhvr>
                                        <p:cTn id="58"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P spid="10" grpId="0" build="p" animBg="1"/>
      <p:bldP spid="11" grpId="0" build="p" animBg="1"/>
      <p:bldP spid="13" grpId="0" build="p" animBg="1"/>
      <p:bldP spid="14" grpId="0" build="p" animBg="1"/>
      <p:bldP spid="1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pic>
        <p:nvPicPr>
          <p:cNvPr id="2" name="P_4_BD#a610b8345?pid=25d359437&amp;color=0,0,0&amp;tib=255,255,255&amp;iip=2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9724"/>
            <a:ext cx="301752"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a610b8345?pid=25d359437&amp;color=0,0,0&amp;vtp=1&amp;bt=1&amp;bbb=1"/>
          <p:cNvSpPr/>
          <p:nvPr/>
        </p:nvSpPr>
        <p:spPr>
          <a:xfrm>
            <a:off x="722377" y="972000"/>
            <a:ext cx="10749631" cy="84315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考点：</a:t>
            </a:r>
            <a:r>
              <a:rPr lang="en-US" altLang="zh-CN" sz="2000" b="0" i="0">
                <a:solidFill>
                  <a:srgbClr val="000000"/>
                </a:solidFill>
                <a:latin typeface="微软雅黑" pitchFamily="34" charset="0"/>
                <a:ea typeface="微软雅黑" pitchFamily="34" charset="-122"/>
                <a:cs typeface="微软雅黑" pitchFamily="34" charset="-120"/>
              </a:rPr>
              <a:t>评价古代诗歌的思想内容和作者的观点态度</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体裁：</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七言律诗</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难度：</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中</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建议用时：</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10分钟</a:t>
            </a:r>
            <a:endParaRPr lang="en-US" altLang="zh-CN" sz="100" dirty="0"/>
          </a:p>
        </p:txBody>
      </p:sp>
      <p:pic>
        <p:nvPicPr>
          <p:cNvPr id="4" name="P_4_BD#a610b8345?pid=25d359437&amp;color=0,0,0&amp;tib=255,255,255&amp;iip=2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23552" y="1467110"/>
            <a:ext cx="283464" cy="3291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4_BD#a610b8345?pid=25d359437&amp;color=0,0,0&amp;tib=255,255,255&amp;iip=23&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2933733" y="1471682"/>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4_BD#a610b8345?pid=25d359437&amp;color=0,0,0&amp;tib=255,255,255&amp;iip=24&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4415061" y="1453393"/>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8" name="QM_4_BD.63_1#5a9d74195?pid=25d359437&amp;color=0,0,0&amp;vtp=1&amp;bbb=1"/>
              <p:cNvSpPr/>
              <p:nvPr/>
            </p:nvSpPr>
            <p:spPr>
              <a:xfrm>
                <a:off x="722376" y="1876875"/>
                <a:ext cx="10753344" cy="3662553"/>
              </a:xfrm>
              <a:prstGeom prst="rect">
                <a:avLst/>
              </a:prstGeom>
              <a:noFill/>
              <a:ln/>
            </p:spPr>
            <p:txBody>
              <a:bodyPr wrap="none" lIns="0" tIns="0" rIns="0" bIns="0" rtlCol="0" anchor="t"/>
              <a:lstStyle/>
              <a:p>
                <a:pPr algn="l" latinLnBrk="1">
                  <a:lnSpc>
                    <a:spcPts val="3600"/>
                  </a:lnSpc>
                  <a:tabLst>
                    <a:tab pos="3490057" algn="l"/>
                  </a:tabLst>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阅读下面这首宋诗，完成2～3题。（9分）</a:t>
                </a:r>
                <a:endParaRPr lang="en-US" altLang="zh-CN" sz="2000" dirty="0"/>
              </a:p>
              <a:p>
                <a:pPr algn="ctr" latinLnBrk="1">
                  <a:lnSpc>
                    <a:spcPts val="3700"/>
                  </a:lnSpc>
                  <a:tabLst>
                    <a:tab pos="3490057" algn="l"/>
                  </a:tabLst>
                </a:pPr>
                <a:r>
                  <a:rPr lang="en-US" altLang="zh-CN" sz="2000" b="1" i="0">
                    <a:solidFill>
                      <a:srgbClr val="000000"/>
                    </a:solidFill>
                    <a:latin typeface="微软雅黑" pitchFamily="34" charset="0"/>
                    <a:ea typeface="微软雅黑" pitchFamily="34" charset="-122"/>
                    <a:cs typeface="微软雅黑" pitchFamily="34" charset="-120"/>
                  </a:rPr>
                  <a:t>感</a:t>
                </a:r>
                <a:r>
                  <a:rPr lang="en-US" altLang="zh-CN" sz="2000" b="1" i="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旧</a:t>
                </a:r>
                <a:endParaRPr lang="en-US" altLang="zh-CN" sz="2000" dirty="0"/>
              </a:p>
              <a:p>
                <a:pPr algn="ctr" latinLnBrk="1">
                  <a:lnSpc>
                    <a:spcPts val="3700"/>
                  </a:lnSpc>
                  <a:tabLst>
                    <a:tab pos="3490057" algn="l"/>
                  </a:tabLst>
                </a:pPr>
                <a:r>
                  <a:rPr lang="en-US" altLang="zh-CN" sz="2000" b="0" i="0">
                    <a:solidFill>
                      <a:srgbClr val="000000"/>
                    </a:solidFill>
                    <a:latin typeface="微软雅黑" pitchFamily="34" charset="0"/>
                    <a:ea typeface="微软雅黑" pitchFamily="34" charset="-122"/>
                    <a:cs typeface="微软雅黑" pitchFamily="34" charset="-120"/>
                  </a:rPr>
                  <a:t>陆</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游</a:t>
                </a:r>
                <a:endParaRPr lang="en-US" altLang="zh-CN" sz="2000" dirty="0"/>
              </a:p>
              <a:p>
                <a:pPr algn="ctr" latinLnBrk="1">
                  <a:lnSpc>
                    <a:spcPts val="3700"/>
                  </a:lnSpc>
                  <a:tabLst>
                    <a:tab pos="3490057" algn="l"/>
                  </a:tabLst>
                </a:pP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当年书剑揖三公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谈舌如云气吐虹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tabLst>
                    <a:tab pos="3490057" algn="l"/>
                  </a:tabLst>
                </a:pP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十丈战尘孤壮志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一簪华发醉秋风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tabLst>
                    <a:tab pos="3490057" algn="l"/>
                  </a:tabLst>
                </a:pP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梦回松漠榆关外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身老桑村麦野中</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tabLst>
                    <a:tab pos="3490057" algn="l"/>
                  </a:tabLst>
                </a:pP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奇士</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【注】</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久埋巴峡骨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灯前慷慨与谁同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tabLst>
                    <a:tab pos="3490057" algn="l"/>
                  </a:tabLst>
                </a:pPr>
                <a:r>
                  <a:rPr lang="en-US" altLang="zh-CN" sz="2000" b="1" i="0">
                    <a:solidFill>
                      <a:srgbClr val="000000"/>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奇士：指陆游在巴蜀结识的好友独孤策，此时已故去多年。</a:t>
                </a:r>
                <a:endParaRPr lang="en-US" altLang="zh-CN" sz="2000" dirty="0"/>
              </a:p>
            </p:txBody>
          </p:sp>
        </mc:Choice>
        <mc:Fallback>
          <p:sp>
            <p:nvSpPr>
              <p:cNvPr id="8" name="QM_4_BD.63_1#5a9d74195?pid=25d359437&amp;color=0,0,0&amp;vtp=1&amp;bbb=1"/>
              <p:cNvSpPr>
                <a:spLocks noRot="1" noChangeAspect="1" noMove="1" noResize="1" noEditPoints="1" noAdjustHandles="1" noChangeArrowheads="1" noChangeShapeType="1" noTextEdit="1"/>
              </p:cNvSpPr>
              <p:nvPr/>
            </p:nvSpPr>
            <p:spPr>
              <a:xfrm>
                <a:off x="722376" y="1876875"/>
                <a:ext cx="10753344" cy="3662553"/>
              </a:xfrm>
              <a:prstGeom prst="rect">
                <a:avLst/>
              </a:prstGeom>
              <a:blipFill>
                <a:blip r:embed="rId7"/>
                <a:stretch>
                  <a:fillRect b="-4160"/>
                </a:stretch>
              </a:blipFill>
              <a:ln/>
            </p:spPr>
            <p:txBody>
              <a:bodyPr/>
              <a:lstStyle/>
              <a:p>
                <a:r>
                  <a:rPr lang="zh-CN" altLang="en-US">
                    <a:noFill/>
                  </a:rPr>
                  <a:t> </a:t>
                </a:r>
              </a:p>
            </p:txBody>
          </p:sp>
        </mc:Fallback>
      </mc:AlternateContent>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64_1#823d7c35f?pid=5a9d7419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2.下列对这首诗的理解和赏析，不正确的一项是（3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5_1#823d7c35f.bracket?pid=5a9d74195&amp;color=0,0,0&amp;vpa=28&amp;vtp=1"/>
          <p:cNvSpPr/>
          <p:nvPr/>
        </p:nvSpPr>
        <p:spPr>
          <a:xfrm>
            <a:off x="7124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64_2#823d7c35f.choices?pid=5a9d74195&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A.首联回忆当年，紧扣诗题，其中出句的“揖”字生动描摹动作</a:t>
            </a:r>
            <a:r>
              <a:rPr lang="en-US" altLang="zh-CN" sz="2000" b="0" i="0">
                <a:solidFill>
                  <a:srgbClr val="000000"/>
                </a:solidFill>
                <a:latin typeface="微软雅黑" pitchFamily="34" charset="0"/>
                <a:ea typeface="微软雅黑" pitchFamily="34" charset="-122"/>
                <a:cs typeface="微软雅黑" pitchFamily="34" charset="-120"/>
              </a:rPr>
              <a:t>，写出了诗人年轻时儒雅谦恭的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形象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.颔联在形式上对仗工整，体现了律诗典型的音韵之美；在内容上对比鲜明</a:t>
            </a:r>
            <a:r>
              <a:rPr lang="en-US" altLang="zh-CN" sz="2000" b="0" i="0">
                <a:solidFill>
                  <a:srgbClr val="000000"/>
                </a:solidFill>
                <a:latin typeface="微软雅黑" pitchFamily="34" charset="0"/>
                <a:ea typeface="微软雅黑" pitchFamily="34" charset="-122"/>
                <a:cs typeface="微软雅黑" pitchFamily="34" charset="-120"/>
              </a:rPr>
              <a:t>，收到了很好的表达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效果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.尾联使用反问的手法，表达了诗人内心强烈的感情，同时也让读者感知到慷慨豪迈</a:t>
            </a:r>
            <a:r>
              <a:rPr lang="en-US" altLang="zh-CN" sz="2000" b="0" i="0">
                <a:solidFill>
                  <a:srgbClr val="000000"/>
                </a:solidFill>
                <a:latin typeface="微软雅黑" pitchFamily="34" charset="0"/>
                <a:ea typeface="微软雅黑" pitchFamily="34" charset="-122"/>
                <a:cs typeface="微软雅黑" pitchFamily="34" charset="-120"/>
              </a:rPr>
              <a:t>、卓尔不群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的故友形象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.本诗整体风格苍凉悲壮，这种风格的形成与全诗所表达的沉痛情感有关</a:t>
            </a:r>
            <a:r>
              <a:rPr lang="en-US" altLang="zh-CN" sz="2000" b="0" i="0">
                <a:solidFill>
                  <a:srgbClr val="000000"/>
                </a:solidFill>
                <a:latin typeface="微软雅黑" pitchFamily="34" charset="0"/>
                <a:ea typeface="微软雅黑" pitchFamily="34" charset="-122"/>
                <a:cs typeface="微软雅黑" pitchFamily="34" charset="-120"/>
              </a:rPr>
              <a:t>，也与诗人所选取的典</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型形象相关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S.66_1#823d7c35f?vop=1&amp;pid=5a9d74195&amp;color=0,0,0&amp;vtp=1&amp;bbb=1&amp;hb=1"/>
          <p:cNvSpPr/>
          <p:nvPr/>
        </p:nvSpPr>
        <p:spPr>
          <a:xfrm>
            <a:off x="722376" y="5148961"/>
            <a:ext cx="10753344" cy="907034"/>
          </a:xfrm>
          <a:prstGeom prst="rect">
            <a:avLst/>
          </a:prstGeom>
          <a:noFill/>
          <a:ln/>
        </p:spPr>
        <p:txBody>
          <a:bodyPr wrap="none" lIns="0" tIns="0" rIns="0" bIns="0" rtlCol="0" anchor="t"/>
          <a:lstStyle/>
          <a:p>
            <a:pPr algn="l" latinLnBrk="1">
              <a:lnSpc>
                <a:spcPts val="40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本题考查鉴赏古代诗歌的能力。A项，“儒雅谦恭”错误。从诗歌首联可知</a:t>
            </a:r>
            <a:r>
              <a:rPr lang="en-US" altLang="zh-CN" sz="2000" b="0" i="0" spc="-50">
                <a:solidFill>
                  <a:srgbClr val="000000"/>
                </a:solidFill>
                <a:latin typeface="微软雅黑" pitchFamily="34" charset="0"/>
                <a:ea typeface="微软雅黑" pitchFamily="34" charset="-122"/>
                <a:cs typeface="微软雅黑" pitchFamily="34" charset="-120"/>
              </a:rPr>
              <a:t>，此处写的是诗</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人年轻时文武双全</a:t>
            </a:r>
            <a:r>
              <a:rPr lang="en-US" altLang="zh-CN" sz="2000" b="0" i="0" spc="-50" dirty="0">
                <a:solidFill>
                  <a:srgbClr val="000000"/>
                </a:solidFill>
                <a:latin typeface="微软雅黑" pitchFamily="34" charset="0"/>
                <a:ea typeface="微软雅黑" pitchFamily="34" charset="-122"/>
                <a:cs typeface="微软雅黑" pitchFamily="34" charset="-120"/>
              </a:rPr>
              <a:t>，在朝堂上与三公平起平坐的经历。这里应是写出了诗人年轻时豪迈洒脱的形象。</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B_5_BD.70_1#da3f14f2b?sp=1&amp;pid=5a9d74195&amp;color=0,0,0&amp;vtp=1&amp;bt=1&amp;bbb=1"/>
          <p:cNvSpPr/>
          <p:nvPr/>
        </p:nvSpPr>
        <p:spPr>
          <a:xfrm>
            <a:off x="722376" y="972000"/>
            <a:ext cx="10753344" cy="389509"/>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3.诗歌中表现了诗人哪些思想感情？请结合诗句简要赏析。（6分）</a:t>
            </a:r>
            <a:endParaRPr lang="en-US" altLang="zh-CN" sz="2000" dirty="0"/>
          </a:p>
        </p:txBody>
      </p:sp>
      <p:sp>
        <p:nvSpPr>
          <p:cNvPr id="3" name="QB_5_BD.70_2#da3f14f2b?sp=1&amp;pid=5a9d74195&amp;color=0,0,0&amp;vtp=1&amp;bbb=1&amp;hb=1&amp;hltap=1"/>
          <p:cNvSpPr/>
          <p:nvPr/>
        </p:nvSpPr>
        <p:spPr>
          <a:xfrm>
            <a:off x="722376" y="1412563"/>
            <a:ext cx="10753344" cy="1700213"/>
          </a:xfrm>
          <a:prstGeom prst="rect">
            <a:avLst/>
          </a:prstGeom>
          <a:noFill/>
          <a:ln/>
        </p:spPr>
        <p:txBody>
          <a:bodyPr wrap="none" lIns="0" tIns="0" rIns="0" bIns="0" rtlCol="0" anchor="t"/>
          <a:lstStyle/>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S.72_1#da3f14f2b?vop=1&amp;pid=5a9d74195&amp;color=0,0,0&amp;vtp=1&amp;bbb=1&amp;hb=1"/>
          <p:cNvSpPr/>
          <p:nvPr/>
        </p:nvSpPr>
        <p:spPr>
          <a:xfrm>
            <a:off x="722376" y="3214249"/>
            <a:ext cx="10753344" cy="30565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本题考查评价古代诗歌的思想内容和作者的观点态度的能力。本诗中</a:t>
            </a:r>
            <a:r>
              <a:rPr lang="en-US" altLang="zh-CN" sz="2000" b="0" i="0">
                <a:solidFill>
                  <a:srgbClr val="000000"/>
                </a:solidFill>
                <a:latin typeface="微软雅黑" pitchFamily="34" charset="0"/>
                <a:ea typeface="微软雅黑" pitchFamily="34" charset="-122"/>
                <a:cs typeface="微软雅黑" pitchFamily="34" charset="-120"/>
              </a:rPr>
              <a:t>，诗人回忆了自己当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年文武双全</a:t>
            </a:r>
            <a:r>
              <a:rPr lang="en-US" altLang="zh-CN" sz="2000" b="0" i="0" dirty="0">
                <a:solidFill>
                  <a:srgbClr val="000000"/>
                </a:solidFill>
                <a:latin typeface="微软雅黑" pitchFamily="34" charset="0"/>
                <a:ea typeface="微软雅黑" pitchFamily="34" charset="-122"/>
                <a:cs typeface="微软雅黑" pitchFamily="34" charset="-120"/>
              </a:rPr>
              <a:t>、壮志凌云、慷慨激昂的形象和烟尘遮天的战争场面，感叹时光流逝，</a:t>
            </a:r>
            <a:r>
              <a:rPr lang="en-US" altLang="zh-CN" sz="2000" b="0" i="0">
                <a:solidFill>
                  <a:srgbClr val="000000"/>
                </a:solidFill>
                <a:latin typeface="微软雅黑" pitchFamily="34" charset="0"/>
                <a:ea typeface="微软雅黑" pitchFamily="34" charset="-122"/>
                <a:cs typeface="微软雅黑" pitchFamily="34" charset="-120"/>
              </a:rPr>
              <a:t>自己渐渐年迈，</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理想抱负难以实现</a:t>
            </a:r>
            <a:r>
              <a:rPr lang="en-US" altLang="zh-CN" sz="2000" b="0" i="0" dirty="0">
                <a:solidFill>
                  <a:srgbClr val="000000"/>
                </a:solidFill>
                <a:latin typeface="微软雅黑" pitchFamily="34" charset="0"/>
                <a:ea typeface="微软雅黑" pitchFamily="34" charset="-122"/>
                <a:cs typeface="微软雅黑" pitchFamily="34" charset="-120"/>
              </a:rPr>
              <a:t>，曾经的好友也已经逝去，知音难觅，表现了孤单凄苦的处境</a:t>
            </a:r>
            <a:r>
              <a:rPr lang="en-US" altLang="zh-CN" sz="2000" b="0" i="0">
                <a:solidFill>
                  <a:srgbClr val="000000"/>
                </a:solidFill>
                <a:latin typeface="微软雅黑" pitchFamily="34" charset="0"/>
                <a:ea typeface="微软雅黑" pitchFamily="34" charset="-122"/>
                <a:cs typeface="微软雅黑" pitchFamily="34" charset="-120"/>
              </a:rPr>
              <a:t>。首联写诗人年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轻时豪迈洒脱</a:t>
            </a:r>
            <a:r>
              <a:rPr lang="en-US" altLang="zh-CN" sz="2000" b="0" i="0" dirty="0">
                <a:solidFill>
                  <a:srgbClr val="000000"/>
                </a:solidFill>
                <a:latin typeface="微软雅黑" pitchFamily="34" charset="0"/>
                <a:ea typeface="微软雅黑" pitchFamily="34" charset="-122"/>
                <a:cs typeface="微软雅黑" pitchFamily="34" charset="-120"/>
              </a:rPr>
              <a:t>，然后回想起身处战场上的情形，但现实是“身老桑村麦野中</a:t>
            </a:r>
            <a:r>
              <a:rPr lang="en-US" altLang="zh-CN" sz="2000" b="0" i="0">
                <a:solidFill>
                  <a:srgbClr val="000000"/>
                </a:solidFill>
                <a:latin typeface="微软雅黑" pitchFamily="34" charset="0"/>
                <a:ea typeface="微软雅黑" pitchFamily="34" charset="-122"/>
                <a:cs typeface="微软雅黑" pitchFamily="34" charset="-120"/>
              </a:rPr>
              <a:t>”，体现了诗人壮志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难酬的郁愤</a:t>
            </a:r>
            <a:r>
              <a:rPr lang="en-US" altLang="zh-CN" sz="2000" b="0" i="0" dirty="0">
                <a:solidFill>
                  <a:srgbClr val="000000"/>
                </a:solidFill>
                <a:latin typeface="微软雅黑" pitchFamily="34" charset="0"/>
                <a:ea typeface="微软雅黑" pitchFamily="34" charset="-122"/>
                <a:cs typeface="微软雅黑" pitchFamily="34" charset="-120"/>
              </a:rPr>
              <a:t>。颔联以“一簪华发醉秋风”描写诗人白发萧疏的垂垂老态</a:t>
            </a:r>
            <a:r>
              <a:rPr lang="en-US" altLang="zh-CN" sz="2000" b="0" i="0">
                <a:solidFill>
                  <a:srgbClr val="000000"/>
                </a:solidFill>
                <a:latin typeface="微软雅黑" pitchFamily="34" charset="0"/>
                <a:ea typeface="微软雅黑" pitchFamily="34" charset="-122"/>
                <a:cs typeface="微软雅黑" pitchFamily="34" charset="-120"/>
              </a:rPr>
              <a:t>，写出了其人至暮年的悲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苦之情</a:t>
            </a:r>
            <a:r>
              <a:rPr lang="en-US" altLang="zh-CN" sz="2000" b="0" i="0" dirty="0">
                <a:solidFill>
                  <a:srgbClr val="000000"/>
                </a:solidFill>
                <a:latin typeface="微软雅黑" pitchFamily="34" charset="0"/>
                <a:ea typeface="微软雅黑" pitchFamily="34" charset="-122"/>
                <a:cs typeface="微软雅黑" pitchFamily="34" charset="-120"/>
              </a:rPr>
              <a:t>，表达了诗人的迟暮之悲。尾联诗人写自己的好友独孤策已经埋骨远方</a:t>
            </a:r>
            <a:r>
              <a:rPr lang="en-US" altLang="zh-CN" sz="2000" b="0" i="0">
                <a:solidFill>
                  <a:srgbClr val="000000"/>
                </a:solidFill>
                <a:latin typeface="微软雅黑" pitchFamily="34" charset="0"/>
                <a:ea typeface="微软雅黑" pitchFamily="34" charset="-122"/>
                <a:cs typeface="微软雅黑" pitchFamily="34" charset="-120"/>
              </a:rPr>
              <a:t>，直接抒发了对故</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去友人的强烈思念</a:t>
            </a:r>
            <a:r>
              <a:rPr lang="en-US" altLang="zh-CN" sz="2000" b="0" i="0" dirty="0">
                <a:solidFill>
                  <a:srgbClr val="000000"/>
                </a:solidFill>
                <a:latin typeface="微软雅黑" pitchFamily="34" charset="0"/>
                <a:ea typeface="微软雅黑" pitchFamily="34" charset="-122"/>
                <a:cs typeface="微软雅黑" pitchFamily="34" charset="-120"/>
              </a:rPr>
              <a:t>，体现了苦无知音的寂寞心境。</a:t>
            </a:r>
            <a:endParaRPr lang="en-US" altLang="zh-CN" sz="2200" dirty="0"/>
          </a:p>
        </p:txBody>
      </p:sp>
      <p:sp>
        <p:nvSpPr>
          <p:cNvPr id="5" name="QB_5_AN.71_1#da3f14f2b?sp=1&amp;pid=5a9d74195&amp;color=0,0,0&amp;vtp=1&amp;bbb=1&amp;hb=1&amp;hla=1">
            <a:extLst>
              <a:ext uri="{FF2B5EF4-FFF2-40B4-BE49-F238E27FC236}">
                <a16:creationId xmlns:a16="http://schemas.microsoft.com/office/drawing/2014/main" id="{08450A80-C30D-76CE-7AB6-8A3076024457}"/>
              </a:ext>
            </a:extLst>
          </p:cNvPr>
          <p:cNvSpPr/>
          <p:nvPr/>
        </p:nvSpPr>
        <p:spPr>
          <a:xfrm>
            <a:off x="722376" y="1387163"/>
            <a:ext cx="10753344" cy="16849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壮志难酬。诗人年轻时豪迈洒脱，如今仍渴望建功报国，却无奈在“桑村麦野中”老去。</a:t>
            </a:r>
            <a:r>
              <a:rPr lang="en-US" altLang="zh-CN" sz="2000" b="1" i="0">
                <a:solidFill>
                  <a:srgbClr val="00B050"/>
                </a:solidFill>
                <a:latin typeface="微软雅黑" pitchFamily="34" charset="0"/>
                <a:ea typeface="微软雅黑" pitchFamily="34" charset="-122"/>
                <a:cs typeface="微软雅黑" pitchFamily="34" charset="-120"/>
              </a:rPr>
              <a:t>②迟</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暮悲伤</a:t>
            </a:r>
            <a:r>
              <a:rPr lang="en-US" altLang="zh-CN" sz="2000" b="1" i="0" dirty="0">
                <a:solidFill>
                  <a:srgbClr val="00B050"/>
                </a:solidFill>
                <a:latin typeface="微软雅黑" pitchFamily="34" charset="0"/>
                <a:ea typeface="微软雅黑" pitchFamily="34" charset="-122"/>
                <a:cs typeface="微软雅黑" pitchFamily="34" charset="-120"/>
              </a:rPr>
              <a:t>。颔联以“一簪华发醉秋风”描写白发萧疏的垂垂老态，</a:t>
            </a:r>
            <a:r>
              <a:rPr lang="en-US" altLang="zh-CN" sz="2000" b="1" i="0">
                <a:solidFill>
                  <a:srgbClr val="00B050"/>
                </a:solidFill>
                <a:latin typeface="微软雅黑" pitchFamily="34" charset="0"/>
                <a:ea typeface="微软雅黑" pitchFamily="34" charset="-122"/>
                <a:cs typeface="微软雅黑" pitchFamily="34" charset="-120"/>
              </a:rPr>
              <a:t>写出了诗人人至暮年的悲苦之情。</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③</a:t>
            </a:r>
            <a:r>
              <a:rPr lang="en-US" altLang="zh-CN" sz="2000" b="1" i="0" dirty="0">
                <a:solidFill>
                  <a:srgbClr val="00B050"/>
                </a:solidFill>
                <a:latin typeface="微软雅黑" pitchFamily="34" charset="0"/>
                <a:ea typeface="微软雅黑" pitchFamily="34" charset="-122"/>
                <a:cs typeface="微软雅黑" pitchFamily="34" charset="-120"/>
              </a:rPr>
              <a:t>孤独寂寞。尾联直接抒发了诗人对故去友人的强烈思念，</a:t>
            </a:r>
            <a:r>
              <a:rPr lang="en-US" altLang="zh-CN" sz="2000" b="1" i="0">
                <a:solidFill>
                  <a:srgbClr val="00B050"/>
                </a:solidFill>
                <a:latin typeface="微软雅黑" pitchFamily="34" charset="0"/>
                <a:ea typeface="微软雅黑" pitchFamily="34" charset="-122"/>
                <a:cs typeface="微软雅黑" pitchFamily="34" charset="-120"/>
              </a:rPr>
              <a:t>表达了苦无知音的寂寞心境。</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500"/>
                                        <p:tgtEl>
                                          <p:spTgt spid="5">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500"/>
                                        <p:tgtEl>
                                          <p:spTgt spid="4">
                                            <p:txEl>
                                              <p:pRg st="3" end="3"/>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Effect transition="in" filter="fade">
                                      <p:cBhvr>
                                        <p:cTn id="42" dur="500"/>
                                        <p:tgtEl>
                                          <p:spTgt spid="4">
                                            <p:txEl>
                                              <p:pRg st="5" end="5"/>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Effect transition="in" filter="fade">
                                      <p:cBhvr>
                                        <p:cTn id="45"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B_5_AS.68_2#da3f14f2b?vop=1&amp;pid=5a9d74195&amp;color=0,0,0&amp;mp=1&amp;vtp=1&amp;bt=1&amp;bbb=1"/>
          <p:cNvSpPr/>
          <p:nvPr/>
        </p:nvSpPr>
        <p:spPr>
          <a:xfrm>
            <a:off x="722376" y="972000"/>
            <a:ext cx="10753344" cy="22528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【诗意速览】</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想当年我文武双全</a:t>
            </a:r>
            <a:r>
              <a:rPr lang="en-US" altLang="zh-CN" sz="2000" b="0" i="0" dirty="0">
                <a:solidFill>
                  <a:srgbClr val="000000"/>
                </a:solidFill>
                <a:latin typeface="微软雅黑" pitchFamily="34" charset="0"/>
                <a:ea typeface="微软雅黑" pitchFamily="34" charset="-122"/>
                <a:cs typeface="微软雅黑" pitchFamily="34" charset="-120"/>
              </a:rPr>
              <a:t>，与贵族大臣平起平坐，谈吐好似云卷云舒、气势犹如经天长虹。</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战场上硝烟弥漫</a:t>
            </a:r>
            <a:r>
              <a:rPr lang="en-US" altLang="zh-CN" sz="2000" b="0" i="0" dirty="0">
                <a:solidFill>
                  <a:srgbClr val="000000"/>
                </a:solidFill>
                <a:latin typeface="微软雅黑" pitchFamily="34" charset="0"/>
                <a:ea typeface="微软雅黑" pitchFamily="34" charset="-122"/>
                <a:cs typeface="微软雅黑" pitchFamily="34" charset="-120"/>
              </a:rPr>
              <a:t>，我有孤胆壮志；如今却白发丛生，乱飘在秋风中。</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经常梦回榆关之外的松漠</a:t>
            </a:r>
            <a:r>
              <a:rPr lang="en-US" altLang="zh-CN" sz="2000" b="0" i="0" dirty="0">
                <a:solidFill>
                  <a:srgbClr val="000000"/>
                </a:solidFill>
                <a:latin typeface="微软雅黑" pitchFamily="34" charset="0"/>
                <a:ea typeface="微软雅黑" pitchFamily="34" charset="-122"/>
                <a:cs typeface="微软雅黑" pitchFamily="34" charset="-120"/>
              </a:rPr>
              <a:t>，醒来后却只能在乡村中慢慢老去。</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好友独孤策已长眠在巴峡</a:t>
            </a:r>
            <a:r>
              <a:rPr lang="en-US" altLang="zh-CN" sz="2000" b="0" i="0" dirty="0">
                <a:solidFill>
                  <a:srgbClr val="000000"/>
                </a:solidFill>
                <a:latin typeface="微软雅黑" pitchFamily="34" charset="0"/>
                <a:ea typeface="微软雅黑" pitchFamily="34" charset="-122"/>
                <a:cs typeface="微软雅黑" pitchFamily="34" charset="-120"/>
              </a:rPr>
              <a:t>，现在谁还能与我在灯前慷慨激昂地谈论国家大事呢？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2#9581db9d1.fixed?pid=c597dffae&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2_BD#9581db9d1.fixed?pid=c597dffae&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燕歌行并序</a:t>
            </a:r>
            <a:endParaRPr lang="en-US" altLang="zh-CN" sz="44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P_4_BD#8b7bd1184?pid=78273ab81&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8b7bd1184?pid=78273ab81&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易</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2分钟</a:t>
            </a:r>
            <a:endParaRPr lang="en-US" altLang="zh-CN" sz="100" dirty="0"/>
          </a:p>
        </p:txBody>
      </p:sp>
      <p:pic>
        <p:nvPicPr>
          <p:cNvPr id="4" name="P_4_BD#8b7bd1184?pid=78273ab81&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1_1#5788953b5?pid=78273ab81&amp;color=0,0,0&amp;vtp=1&amp;bbb=1"/>
          <p:cNvSpPr/>
          <p:nvPr/>
        </p:nvSpPr>
        <p:spPr>
          <a:xfrm>
            <a:off x="722376" y="1388052"/>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1.补写出下列句子中的空缺部分。（6分）</a:t>
            </a:r>
            <a:endParaRPr lang="en-US" altLang="zh-CN" sz="2000" dirty="0"/>
          </a:p>
        </p:txBody>
      </p:sp>
      <p:sp>
        <p:nvSpPr>
          <p:cNvPr id="6" name="QB_5_BD.2_1#dd0e6dd8c?pid=5788953b5&amp;color=0,0,0&amp;vtp=1&amp;bbb=1&amp;hb=1"/>
          <p:cNvSpPr/>
          <p:nvPr/>
        </p:nvSpPr>
        <p:spPr>
          <a:xfrm>
            <a:off x="722376" y="1852237"/>
            <a:ext cx="10753344"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[浙江宁波十校2025联考]</a:t>
            </a:r>
            <a:r>
              <a:rPr lang="en-US" altLang="zh-CN" sz="2000" b="0" i="0" dirty="0">
                <a:solidFill>
                  <a:srgbClr val="000000"/>
                </a:solidFill>
                <a:latin typeface="微软雅黑" pitchFamily="34" charset="0"/>
                <a:ea typeface="微软雅黑" pitchFamily="34" charset="-122"/>
                <a:cs typeface="微软雅黑" pitchFamily="34" charset="-120"/>
              </a:rPr>
              <a:t>高适《燕歌行》</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”一句通过急报突传反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映出敌人的进攻速度之快，“</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”一句写出敌人骑兵的迅猛之势。</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a:t>
            </a:r>
            <a:r>
              <a:rPr kumimoji="0" lang="en-US" altLang="zh-CN" sz="2000" b="0" i="0" u="none" strike="noStrike" kern="1200" cap="none" spc="0" normalizeH="0" baseline="0" noProof="0">
                <a:ln>
                  <a:noFill/>
                </a:ln>
                <a:solidFill>
                  <a:srgbClr val="000000"/>
                </a:solidFill>
                <a:effectLst/>
                <a:uLnTx/>
                <a:uFillTx/>
                <a:latin typeface="仿宋" pitchFamily="34" charset="0"/>
                <a:ea typeface="仿宋" pitchFamily="34" charset="-122"/>
                <a:cs typeface="仿宋" pitchFamily="34" charset="-120"/>
              </a:rPr>
              <a:t>[四川成都外国语学校2025月考]</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高适《燕歌行》中，“</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”两句揭露了军中将军和士兵苦乐不均、生死迥异的地位和待遇。</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（3）战争会导致生离死别，高适《燕歌行》中“</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”两句通过描写思妇和征夫分别后对对方的思念，折射出战争的残酷。</a:t>
            </a:r>
            <a:endParaRPr lang="en-US" altLang="zh-CN" sz="2000" dirty="0"/>
          </a:p>
        </p:txBody>
      </p:sp>
      <p:sp>
        <p:nvSpPr>
          <p:cNvPr id="7" name="QB_5_AN.3_1#dd0e6dd8c.blank?pid=5788953b5&amp;color=0,0,0&amp;vpa=1&amp;vtp=1&amp;bbb=1"/>
          <p:cNvSpPr/>
          <p:nvPr/>
        </p:nvSpPr>
        <p:spPr>
          <a:xfrm>
            <a:off x="6723126" y="1814137"/>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校尉羽书飞瀚海</a:t>
            </a:r>
            <a:endParaRPr lang="en-US" altLang="zh-CN" sz="2000" dirty="0"/>
          </a:p>
        </p:txBody>
      </p:sp>
      <p:sp>
        <p:nvSpPr>
          <p:cNvPr id="8" name="QB_5_AN.4_1#dd0e6dd8c.blank?pid=5788953b5&amp;color=0,0,0&amp;vpa=2&amp;vtp=1&amp;bbb=1"/>
          <p:cNvSpPr/>
          <p:nvPr/>
        </p:nvSpPr>
        <p:spPr>
          <a:xfrm>
            <a:off x="4033901" y="2271337"/>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胡骑凭陵杂风雨</a:t>
            </a:r>
            <a:endParaRPr lang="en-US" altLang="zh-CN" sz="2000" dirty="0"/>
          </a:p>
        </p:txBody>
      </p:sp>
      <p:sp>
        <p:nvSpPr>
          <p:cNvPr id="10" name="QB_5_AN.6_1#dd0e6dd8c.blank?pid=5788953b5&amp;color=0,0,0&amp;vpa=3&amp;vtp=1&amp;bbb=1"/>
          <p:cNvSpPr/>
          <p:nvPr/>
        </p:nvSpPr>
        <p:spPr>
          <a:xfrm>
            <a:off x="7485126" y="2728537"/>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战士军前半死生</a:t>
            </a:r>
            <a:endParaRPr lang="en-US" altLang="zh-CN" sz="2000" dirty="0"/>
          </a:p>
        </p:txBody>
      </p:sp>
      <p:sp>
        <p:nvSpPr>
          <p:cNvPr id="11" name="QB_5_AN.7_1#dd0e6dd8c.blank?pid=5788953b5&amp;color=0,0,0&amp;vpa=4&amp;vtp=1&amp;bbb=1&amp;hb=1"/>
          <p:cNvSpPr/>
          <p:nvPr/>
        </p:nvSpPr>
        <p:spPr>
          <a:xfrm>
            <a:off x="722377" y="2728537"/>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美人帐下犹</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歌舞</a:t>
            </a:r>
            <a:endParaRPr lang="en-US" altLang="zh-CN" sz="2000" dirty="0"/>
          </a:p>
        </p:txBody>
      </p:sp>
      <p:sp>
        <p:nvSpPr>
          <p:cNvPr id="13" name="QB_5_AN.9_1#dd0e6dd8c.blank?pid=5788953b5&amp;color=0,0,0&amp;vpa=5&amp;vtp=1&amp;bbb=1"/>
          <p:cNvSpPr/>
          <p:nvPr/>
        </p:nvSpPr>
        <p:spPr>
          <a:xfrm>
            <a:off x="6215126" y="3642937"/>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少妇城南欲断肠</a:t>
            </a:r>
            <a:endParaRPr lang="en-US" altLang="zh-CN" sz="2000" dirty="0"/>
          </a:p>
        </p:txBody>
      </p:sp>
      <p:sp>
        <p:nvSpPr>
          <p:cNvPr id="14" name="QB_5_AN.10_1#dd0e6dd8c.blank?pid=5788953b5&amp;color=0,0,0&amp;vpa=6&amp;vtp=1&amp;bbb=1&amp;hb=1"/>
          <p:cNvSpPr/>
          <p:nvPr/>
        </p:nvSpPr>
        <p:spPr>
          <a:xfrm>
            <a:off x="722377" y="3642937"/>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征人蓟北空回首</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每空1分）</a:t>
            </a:r>
            <a:endParaRPr lang="en-US" altLang="zh-CN" sz="2000" dirty="0"/>
          </a:p>
        </p:txBody>
      </p:sp>
      <p:sp>
        <p:nvSpPr>
          <p:cNvPr id="15" name="QO_4_AS.11_1#5788953b5?vop=1&amp;pid=78273ab81&amp;color=0,0,0&amp;vtp=1&amp;bbb=1"/>
          <p:cNvSpPr/>
          <p:nvPr/>
        </p:nvSpPr>
        <p:spPr>
          <a:xfrm>
            <a:off x="722376" y="4563243"/>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本题考查默写常见的名句名篇的能力。易错字：（1）瀚，陵；（2）犹；（3）蓟。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fade">
                                      <p:cBhvr>
                                        <p:cTn id="31" dur="500"/>
                                        <p:tgtEl>
                                          <p:spTgt spid="11">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fade">
                                      <p:cBhvr>
                                        <p:cTn id="34" dur="500"/>
                                        <p:tgtEl>
                                          <p:spTgt spid="11">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
                                            <p:txEl>
                                              <p:pRg st="1" end="1"/>
                                            </p:txEl>
                                          </p:spTgt>
                                        </p:tgtEl>
                                        <p:attrNameLst>
                                          <p:attrName>style.visibility</p:attrName>
                                        </p:attrNameLst>
                                      </p:cBhvr>
                                      <p:to>
                                        <p:strVal val="visible"/>
                                      </p:to>
                                    </p:set>
                                    <p:animEffect transition="in" filter="fade">
                                      <p:cBhvr>
                                        <p:cTn id="37" dur="500"/>
                                        <p:tgtEl>
                                          <p:spTgt spid="11">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bg/>
                                          </p:spTgt>
                                        </p:tgtEl>
                                        <p:attrNameLst>
                                          <p:attrName>style.visibility</p:attrName>
                                        </p:attrNameLst>
                                      </p:cBhvr>
                                      <p:to>
                                        <p:strVal val="visible"/>
                                      </p:to>
                                    </p:set>
                                    <p:animEffect transition="in" filter="fade">
                                      <p:cBhvr>
                                        <p:cTn id="42" dur="500"/>
                                        <p:tgtEl>
                                          <p:spTgt spid="13">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3">
                                            <p:txEl>
                                              <p:pRg st="0" end="0"/>
                                            </p:txEl>
                                          </p:spTgt>
                                        </p:tgtEl>
                                        <p:attrNameLst>
                                          <p:attrName>style.visibility</p:attrName>
                                        </p:attrNameLst>
                                      </p:cBhvr>
                                      <p:to>
                                        <p:strVal val="visible"/>
                                      </p:to>
                                    </p:set>
                                    <p:animEffect transition="in" filter="fade">
                                      <p:cBhvr>
                                        <p:cTn id="45" dur="500"/>
                                        <p:tgtEl>
                                          <p:spTgt spid="13">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4">
                                            <p:bg/>
                                          </p:spTgt>
                                        </p:tgtEl>
                                        <p:attrNameLst>
                                          <p:attrName>style.visibility</p:attrName>
                                        </p:attrNameLst>
                                      </p:cBhvr>
                                      <p:to>
                                        <p:strVal val="visible"/>
                                      </p:to>
                                    </p:set>
                                    <p:animEffect transition="in" filter="fade">
                                      <p:cBhvr>
                                        <p:cTn id="50" dur="500"/>
                                        <p:tgtEl>
                                          <p:spTgt spid="14">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4">
                                            <p:txEl>
                                              <p:pRg st="0" end="0"/>
                                            </p:txEl>
                                          </p:spTgt>
                                        </p:tgtEl>
                                        <p:attrNameLst>
                                          <p:attrName>style.visibility</p:attrName>
                                        </p:attrNameLst>
                                      </p:cBhvr>
                                      <p:to>
                                        <p:strVal val="visible"/>
                                      </p:to>
                                    </p:set>
                                    <p:animEffect transition="in" filter="fade">
                                      <p:cBhvr>
                                        <p:cTn id="53" dur="500"/>
                                        <p:tgtEl>
                                          <p:spTgt spid="14">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4">
                                            <p:txEl>
                                              <p:pRg st="1" end="1"/>
                                            </p:txEl>
                                          </p:spTgt>
                                        </p:tgtEl>
                                        <p:attrNameLst>
                                          <p:attrName>style.visibility</p:attrName>
                                        </p:attrNameLst>
                                      </p:cBhvr>
                                      <p:to>
                                        <p:strVal val="visible"/>
                                      </p:to>
                                    </p:set>
                                    <p:animEffect transition="in" filter="fade">
                                      <p:cBhvr>
                                        <p:cTn id="56" dur="500"/>
                                        <p:tgtEl>
                                          <p:spTgt spid="14">
                                            <p:txEl>
                                              <p:pRg st="1" end="1"/>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5">
                                            <p:bg/>
                                          </p:spTgt>
                                        </p:tgtEl>
                                        <p:attrNameLst>
                                          <p:attrName>style.visibility</p:attrName>
                                        </p:attrNameLst>
                                      </p:cBhvr>
                                      <p:to>
                                        <p:strVal val="visible"/>
                                      </p:to>
                                    </p:set>
                                    <p:animEffect transition="in" filter="fade">
                                      <p:cBhvr>
                                        <p:cTn id="61" dur="500"/>
                                        <p:tgtEl>
                                          <p:spTgt spid="15">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5">
                                            <p:txEl>
                                              <p:pRg st="0" end="0"/>
                                            </p:txEl>
                                          </p:spTgt>
                                        </p:tgtEl>
                                        <p:attrNameLst>
                                          <p:attrName>style.visibility</p:attrName>
                                        </p:attrNameLst>
                                      </p:cBhvr>
                                      <p:to>
                                        <p:strVal val="visible"/>
                                      </p:to>
                                    </p:set>
                                    <p:animEffect transition="in" filter="fade">
                                      <p:cBhvr>
                                        <p:cTn id="64"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P spid="10" grpId="0" build="p" animBg="1"/>
      <p:bldP spid="11" grpId="0" build="p" animBg="1"/>
      <p:bldP spid="13" grpId="0" build="p" animBg="1"/>
      <p:bldP spid="14" grpId="0" build="p" animBg="1"/>
      <p:bldP spid="1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pic>
        <p:nvPicPr>
          <p:cNvPr id="2" name="P_4_BD#17088a958?pid=0df3c5cb8&amp;color=0,0,0&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9724"/>
            <a:ext cx="301752" cy="301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17088a958?pid=0df3c5cb8&amp;color=0,0,0&amp;vtp=1&amp;bt=1&amp;bbb=1"/>
          <p:cNvSpPr/>
          <p:nvPr/>
        </p:nvSpPr>
        <p:spPr>
          <a:xfrm>
            <a:off x="722377" y="972000"/>
            <a:ext cx="10749631" cy="84315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考点：</a:t>
            </a:r>
            <a:r>
              <a:rPr lang="en-US" altLang="zh-CN" sz="2000" b="0" i="0">
                <a:solidFill>
                  <a:srgbClr val="000000"/>
                </a:solidFill>
                <a:latin typeface="微软雅黑" pitchFamily="34" charset="0"/>
                <a:ea typeface="微软雅黑" pitchFamily="34" charset="-122"/>
                <a:cs typeface="微软雅黑" pitchFamily="34" charset="-120"/>
              </a:rPr>
              <a:t>评价古代诗歌的思想内容和作者的观点态度</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体裁：</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五言律诗</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难度：</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中</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微软雅黑" pitchFamily="34" charset="-120"/>
              </a:rPr>
              <a:t>      </a:t>
            </a: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建议用时：</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10分钟</a:t>
            </a:r>
            <a:endParaRPr lang="en-US" altLang="zh-CN" sz="100" dirty="0"/>
          </a:p>
        </p:txBody>
      </p:sp>
      <p:pic>
        <p:nvPicPr>
          <p:cNvPr id="4" name="P_4_BD#17088a958?pid=0df3c5cb8&amp;color=0,0,0&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23552" y="1467110"/>
            <a:ext cx="283464" cy="3291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4_BD#17088a958?pid=0df3c5cb8&amp;color=0,0,0&amp;tib=255,255,255&amp;iip=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2933733" y="1471682"/>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P_4_BD#17088a958?pid=0df3c5cb8&amp;color=0,0,0&amp;tib=255,255,255&amp;iip=6&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4415061" y="1453393"/>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8" name="QM_4_BD.12_1#76c64a464?pid=0df3c5cb8&amp;color=0,0,0&amp;vtp=1&amp;bbb=1&amp;hb=1"/>
              <p:cNvSpPr/>
              <p:nvPr/>
            </p:nvSpPr>
            <p:spPr>
              <a:xfrm>
                <a:off x="722376" y="1876875"/>
                <a:ext cx="10753344" cy="4145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［湖北武汉2025期中］</a:t>
                </a:r>
                <a:r>
                  <a:rPr lang="en-US" altLang="zh-CN" sz="2000" b="0" i="0" dirty="0">
                    <a:solidFill>
                      <a:srgbClr val="000000"/>
                    </a:solidFill>
                    <a:latin typeface="微软雅黑" pitchFamily="34" charset="0"/>
                    <a:ea typeface="微软雅黑" pitchFamily="34" charset="-122"/>
                    <a:cs typeface="微软雅黑" pitchFamily="34" charset="-120"/>
                  </a:rPr>
                  <a:t>阅读下面这首唐诗，完成2~3题。（9分）</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送韩九</a:t>
                </a:r>
                <a14:m>
                  <m:oMath xmlns:m="http://schemas.openxmlformats.org/officeDocument/2006/math">
                    <m:sSup>
                      <m:sSupPr>
                        <m:ctrlPr>
                          <a:rPr lang="en-US" altLang="zh-CN" sz="2000" b="1"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1" i="0" dirty="0">
                            <a:solidFill>
                              <a:srgbClr val="000000"/>
                            </a:solidFill>
                            <a:latin typeface="Cambria Math" panose="02040503050406030204" pitchFamily="18" charset="0"/>
                            <a:ea typeface="微软雅黑" pitchFamily="34" charset="-122"/>
                            <a:cs typeface="微软雅黑" pitchFamily="34" charset="-120"/>
                          </a:rPr>
                          <m:t>①</m:t>
                        </m:r>
                      </m:sup>
                    </m:sSup>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高</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适</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惆怅别离日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裴回歧路前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归人望独树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匹马随秋蝉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常与天下士</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许君兄弟贤</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良时正可用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行矣莫徒然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1" i="0">
                    <a:solidFill>
                      <a:srgbClr val="000000"/>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①此诗作于盛唐的开元后期或天宝初期。②天下士：才德非凡之士，语出《史记</a:t>
                </a:r>
                <a:r>
                  <a:rPr lang="en-US" altLang="zh-CN" sz="2000" b="0" i="0">
                    <a:solidFill>
                      <a:srgbClr val="000000"/>
                    </a:solidFill>
                    <a:latin typeface="微软雅黑" pitchFamily="34" charset="0"/>
                    <a:ea typeface="微软雅黑" pitchFamily="34" charset="-122"/>
                    <a:cs typeface="微软雅黑" pitchFamily="34" charset="-120"/>
                  </a:rPr>
                  <a:t>·鲁仲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连邹阳列传</a:t>
                </a:r>
                <a:r>
                  <a:rPr lang="en-US" altLang="zh-CN" sz="2000" b="0" i="0" dirty="0">
                    <a:solidFill>
                      <a:srgbClr val="000000"/>
                    </a:solidFill>
                    <a:latin typeface="微软雅黑" pitchFamily="34" charset="0"/>
                    <a:ea typeface="微软雅黑" pitchFamily="34" charset="-122"/>
                    <a:cs typeface="微软雅黑" pitchFamily="34" charset="-120"/>
                  </a:rPr>
                  <a:t>》“始以先生为庸人，吾乃今日知先生为天下之士也”。</a:t>
                </a:r>
                <a:endParaRPr lang="en-US" altLang="zh-CN" sz="2000" dirty="0"/>
              </a:p>
            </p:txBody>
          </p:sp>
        </mc:Choice>
        <mc:Fallback>
          <p:sp>
            <p:nvSpPr>
              <p:cNvPr id="8" name="QM_4_BD.12_1#76c64a464?pid=0df3c5cb8&amp;color=0,0,0&amp;vtp=1&amp;bbb=1&amp;hb=1"/>
              <p:cNvSpPr>
                <a:spLocks noRot="1" noChangeAspect="1" noMove="1" noResize="1" noEditPoints="1" noAdjustHandles="1" noChangeArrowheads="1" noChangeShapeType="1" noTextEdit="1"/>
              </p:cNvSpPr>
              <p:nvPr/>
            </p:nvSpPr>
            <p:spPr>
              <a:xfrm>
                <a:off x="722376" y="1876875"/>
                <a:ext cx="10753344" cy="4145534"/>
              </a:xfrm>
              <a:prstGeom prst="rect">
                <a:avLst/>
              </a:prstGeom>
              <a:blipFill>
                <a:blip r:embed="rId7"/>
                <a:stretch>
                  <a:fillRect l="-1474" r="-1417" b="-3529"/>
                </a:stretch>
              </a:blipFill>
              <a:ln/>
            </p:spPr>
            <p:txBody>
              <a:bodyPr/>
              <a:lstStyle/>
              <a:p>
                <a:r>
                  <a:rPr lang="zh-CN" altLang="en-US">
                    <a:noFill/>
                  </a:rPr>
                  <a:t> </a:t>
                </a:r>
              </a:p>
            </p:txBody>
          </p:sp>
        </mc:Fallback>
      </mc:AlternateContent>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BD.13_1#0498bcc33?pid=76c64a464&amp;color=0,0,0&amp;mp=1&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2.下列对这首诗的理解和赏析，不正确的一项是（3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0498bcc33.bracket?pid=76c64a464&amp;color=0,0,0&amp;mp=1&amp;vpa=7&amp;vtp=1"/>
          <p:cNvSpPr/>
          <p:nvPr/>
        </p:nvSpPr>
        <p:spPr>
          <a:xfrm>
            <a:off x="7124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3_2#0498bcc33.choices?pid=76c64a464&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A.首联“惆怅”直抒胸臆，点明了别离心境，奠定了全诗的感情基调。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.本诗借歧路、独树、匹马、秋蝉等意象，描绘了一幅“归人离别图”。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.颈联运用典故，并通过“许”“贤”二字表达了对友人的高度认可。</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.尾联与王勃《送杜少府之任蜀州》最后二句有着不同的意蕴。</a:t>
            </a:r>
            <a:endParaRPr lang="en-US" altLang="zh-CN" sz="2000" dirty="0"/>
          </a:p>
        </p:txBody>
      </p:sp>
      <p:sp>
        <p:nvSpPr>
          <p:cNvPr id="5" name="QC_5_AS.15_1#0498bcc33?vop=1&amp;pid=76c64a464&amp;color=0,0,0&amp;vtp=1&amp;bbb=1&amp;hb=1"/>
          <p:cNvSpPr/>
          <p:nvPr/>
        </p:nvSpPr>
        <p:spPr>
          <a:xfrm>
            <a:off x="722376" y="33201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本题考查鉴赏古代诗歌的能力。“奠定了全诗的感情基调”错误。</a:t>
            </a:r>
            <a:r>
              <a:rPr lang="en-US" altLang="zh-CN" sz="2000" b="0" i="0">
                <a:solidFill>
                  <a:srgbClr val="000000"/>
                </a:solidFill>
                <a:latin typeface="微软雅黑" pitchFamily="34" charset="0"/>
                <a:ea typeface="微软雅黑" pitchFamily="34" charset="-122"/>
                <a:cs typeface="微软雅黑" pitchFamily="34" charset="-120"/>
              </a:rPr>
              <a:t>本诗前二联感情低沉，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后二联尤其是尾联感情振起</a:t>
            </a:r>
            <a:r>
              <a:rPr lang="en-US" altLang="zh-CN" sz="2000" b="0" i="0" dirty="0">
                <a:solidFill>
                  <a:srgbClr val="000000"/>
                </a:solidFill>
                <a:latin typeface="微软雅黑" pitchFamily="34" charset="0"/>
                <a:ea typeface="微软雅黑" pitchFamily="34" charset="-122"/>
                <a:cs typeface="微软雅黑" pitchFamily="34" charset="-120"/>
              </a:rPr>
              <a:t>，不再是“惆怅”之感，所以不是“奠定了全诗的感情基调”。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B_5_BD.70_1#707d27896?sp=1&amp;pid=76c64a464&amp;color=0,0,0&amp;vtp=1&amp;bt=1&amp;bbb=1"/>
          <p:cNvSpPr/>
          <p:nvPr/>
        </p:nvSpPr>
        <p:spPr>
          <a:xfrm>
            <a:off x="722376" y="972000"/>
            <a:ext cx="10895013"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3.有人评价高适的诗“颇有雄气”。这一观点在本诗中是如何得到印证的？请简要分析。（6分）</a:t>
            </a:r>
            <a:endParaRPr lang="en-US" altLang="zh-CN" sz="2000" dirty="0"/>
          </a:p>
        </p:txBody>
      </p:sp>
      <p:sp>
        <p:nvSpPr>
          <p:cNvPr id="3" name="QB_5_BD.70_2#707d27896?sp=1&amp;pid=76c64a464&amp;color=0,0,0&amp;vtp=1&amp;bbb=1&amp;hb=1&amp;hltap=1"/>
          <p:cNvSpPr/>
          <p:nvPr/>
        </p:nvSpPr>
        <p:spPr>
          <a:xfrm>
            <a:off x="722376" y="1435169"/>
            <a:ext cx="10753344" cy="17478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71_1#707d27896?sp=1&amp;pid=76c64a464&amp;color=0,0,0&amp;vtp=1&amp;bbb=1&amp;hb=1&amp;hla=1">
            <a:extLst>
              <a:ext uri="{FF2B5EF4-FFF2-40B4-BE49-F238E27FC236}">
                <a16:creationId xmlns:a16="http://schemas.microsoft.com/office/drawing/2014/main" id="{F239E0A0-29EE-CCF8-A853-F51218C7EFE4}"/>
              </a:ext>
            </a:extLst>
          </p:cNvPr>
          <p:cNvSpPr/>
          <p:nvPr/>
        </p:nvSpPr>
        <p:spPr>
          <a:xfrm>
            <a:off x="722376" y="1409769"/>
            <a:ext cx="10753344" cy="1732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抒发豪迈的情感，展现开阔的胸襟：尾联一扫送别诗常见的低沉悲伤之气，</a:t>
            </a:r>
            <a:r>
              <a:rPr lang="en-US" altLang="zh-CN" sz="2000" b="1" i="0">
                <a:solidFill>
                  <a:srgbClr val="00B050"/>
                </a:solidFill>
                <a:latin typeface="微软雅黑" pitchFamily="34" charset="0"/>
                <a:ea typeface="微软雅黑" pitchFamily="34" charset="-122"/>
                <a:cs typeface="微软雅黑" pitchFamily="34" charset="-120"/>
              </a:rPr>
              <a:t>激励友人珍惜机遇，</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施展才华</a:t>
            </a:r>
            <a:r>
              <a:rPr lang="en-US" altLang="zh-CN" sz="2000" b="1" i="0" dirty="0">
                <a:solidFill>
                  <a:srgbClr val="00B050"/>
                </a:solidFill>
                <a:latin typeface="微软雅黑" pitchFamily="34" charset="0"/>
                <a:ea typeface="微软雅黑" pitchFamily="34" charset="-122"/>
                <a:cs typeface="微软雅黑" pitchFamily="34" charset="-120"/>
              </a:rPr>
              <a:t>，报效国家，表现了诗人豪迈的感情、宽广的胸襟和积极进取的人生态度。</a:t>
            </a:r>
            <a:r>
              <a:rPr lang="en-US" altLang="zh-CN" sz="2000" b="1" i="0">
                <a:solidFill>
                  <a:srgbClr val="00B050"/>
                </a:solidFill>
                <a:latin typeface="微软雅黑" pitchFamily="34" charset="0"/>
                <a:ea typeface="微软雅黑" pitchFamily="34" charset="-122"/>
                <a:cs typeface="微软雅黑" pitchFamily="34" charset="-120"/>
              </a:rPr>
              <a:t>②折射出恢</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宏豪放的盛唐气象</a:t>
            </a:r>
            <a:r>
              <a:rPr lang="en-US" altLang="zh-CN" sz="2000" b="1" i="0" dirty="0">
                <a:solidFill>
                  <a:srgbClr val="00B050"/>
                </a:solidFill>
                <a:latin typeface="微软雅黑" pitchFamily="34" charset="0"/>
                <a:ea typeface="微软雅黑" pitchFamily="34" charset="-122"/>
                <a:cs typeface="微软雅黑" pitchFamily="34" charset="-120"/>
              </a:rPr>
              <a:t>：诗人送别韩九时，正是政治清明的盛唐时期，他认为友人躬逢盛世</a:t>
            </a:r>
            <a:r>
              <a:rPr lang="en-US" altLang="zh-CN" sz="2000" b="1" i="0">
                <a:solidFill>
                  <a:srgbClr val="00B050"/>
                </a:solidFill>
                <a:latin typeface="微软雅黑" pitchFamily="34" charset="0"/>
                <a:ea typeface="微软雅黑" pitchFamily="34" charset="-122"/>
                <a:cs typeface="微软雅黑" pitchFamily="34" charset="-120"/>
              </a:rPr>
              <a:t>，定有出</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头之日</a:t>
            </a:r>
            <a:r>
              <a:rPr lang="en-US" altLang="zh-CN" sz="2000" b="1" i="0" dirty="0">
                <a:solidFill>
                  <a:srgbClr val="00B050"/>
                </a:solidFill>
                <a:latin typeface="微软雅黑" pitchFamily="34" charset="0"/>
                <a:ea typeface="微软雅黑" pitchFamily="34" charset="-122"/>
                <a:cs typeface="微软雅黑" pitchFamily="34" charset="-120"/>
              </a:rPr>
              <a:t>，这间接表现了诗人对时代的颂扬。（每点3</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5_AS.17_1#707d27896?vop=1&amp;pid=76c64a464&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本题考查评价古代诗歌的思想内容和作者的观点态度的能力。解答本题，需结合与“</a:t>
            </a:r>
            <a:r>
              <a:rPr lang="en-US" altLang="zh-CN" sz="2000" b="0" i="0" spc="-50">
                <a:solidFill>
                  <a:srgbClr val="000000"/>
                </a:solidFill>
                <a:latin typeface="微软雅黑" pitchFamily="34" charset="0"/>
                <a:ea typeface="微软雅黑" pitchFamily="34" charset="-122"/>
                <a:cs typeface="微软雅黑" pitchFamily="34" charset="-120"/>
              </a:rPr>
              <a:t>雄气”</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相关的关键词句分析</a:t>
            </a:r>
            <a:r>
              <a:rPr lang="en-US" altLang="zh-CN" sz="2000" b="0" i="0" spc="-50" dirty="0">
                <a:solidFill>
                  <a:srgbClr val="000000"/>
                </a:solidFill>
                <a:latin typeface="微软雅黑" pitchFamily="34" charset="0"/>
                <a:ea typeface="微软雅黑" pitchFamily="34" charset="-122"/>
                <a:cs typeface="微软雅黑" pitchFamily="34" charset="-120"/>
              </a:rPr>
              <a:t>。尾联“良时正可用，行矣莫徒然”是全诗情感的顶点</a:t>
            </a:r>
            <a:r>
              <a:rPr lang="en-US" altLang="zh-CN" sz="2000" b="0" i="0" spc="-50">
                <a:solidFill>
                  <a:srgbClr val="000000"/>
                </a:solidFill>
                <a:latin typeface="微软雅黑" pitchFamily="34" charset="0"/>
                <a:ea typeface="微软雅黑" pitchFamily="34" charset="-122"/>
                <a:cs typeface="微软雅黑" pitchFamily="34" charset="-120"/>
              </a:rPr>
              <a:t>，一扫送别诗常见的低</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沉悲伤之气</a:t>
            </a:r>
            <a:r>
              <a:rPr lang="en-US" altLang="zh-CN" sz="2000" b="0" i="0" spc="-50" dirty="0">
                <a:solidFill>
                  <a:srgbClr val="000000"/>
                </a:solidFill>
                <a:latin typeface="微软雅黑" pitchFamily="34" charset="0"/>
                <a:ea typeface="微软雅黑" pitchFamily="34" charset="-122"/>
                <a:cs typeface="微软雅黑" pitchFamily="34" charset="-120"/>
              </a:rPr>
              <a:t>，直接激励友人抓住盛世机遇，施展抱负，报效国家，情感不囿于儿女情长</a:t>
            </a:r>
            <a:r>
              <a:rPr lang="en-US" altLang="zh-CN" sz="2000" b="0" i="0" spc="-50">
                <a:solidFill>
                  <a:srgbClr val="000000"/>
                </a:solidFill>
                <a:latin typeface="微软雅黑" pitchFamily="34" charset="0"/>
                <a:ea typeface="微软雅黑" pitchFamily="34" charset="-122"/>
                <a:cs typeface="微软雅黑" pitchFamily="34" charset="-120"/>
              </a:rPr>
              <a:t>，而是将个</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人离别升华为对时代使命的响应</a:t>
            </a:r>
            <a:r>
              <a:rPr lang="en-US" altLang="zh-CN" sz="2000" b="0" i="0" spc="-50" dirty="0">
                <a:solidFill>
                  <a:srgbClr val="000000"/>
                </a:solidFill>
                <a:latin typeface="微软雅黑" pitchFamily="34" charset="0"/>
                <a:ea typeface="微软雅黑" pitchFamily="34" charset="-122"/>
                <a:cs typeface="微软雅黑" pitchFamily="34" charset="-120"/>
              </a:rPr>
              <a:t>，体现了诗人作为盛唐诗人“功名只向马上取”的豪迈精神</a:t>
            </a:r>
            <a:r>
              <a:rPr lang="en-US" altLang="zh-CN" sz="2000" b="0" i="0" spc="-50">
                <a:solidFill>
                  <a:srgbClr val="000000"/>
                </a:solidFill>
                <a:latin typeface="微软雅黑" pitchFamily="34" charset="0"/>
                <a:ea typeface="微软雅黑" pitchFamily="34" charset="-122"/>
                <a:cs typeface="微软雅黑" pitchFamily="34" charset="-120"/>
              </a:rPr>
              <a:t>，彰显</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盛唐进取锐气</a:t>
            </a:r>
            <a:r>
              <a:rPr lang="en-US" altLang="zh-CN" sz="2000" b="0" i="0" spc="-50" dirty="0">
                <a:solidFill>
                  <a:srgbClr val="000000"/>
                </a:solidFill>
                <a:latin typeface="微软雅黑" pitchFamily="34" charset="0"/>
                <a:ea typeface="微软雅黑" pitchFamily="34" charset="-122"/>
                <a:cs typeface="微软雅黑" pitchFamily="34" charset="-120"/>
              </a:rPr>
              <a:t>。开元后期至天宝初期，唐朝国力达到鼎盛，科举制完善</a:t>
            </a:r>
            <a:r>
              <a:rPr lang="en-US" altLang="zh-CN" sz="2000" b="0" i="0" spc="-50">
                <a:solidFill>
                  <a:srgbClr val="000000"/>
                </a:solidFill>
                <a:latin typeface="微软雅黑" pitchFamily="34" charset="0"/>
                <a:ea typeface="微软雅黑" pitchFamily="34" charset="-122"/>
                <a:cs typeface="微软雅黑" pitchFamily="34" charset="-120"/>
              </a:rPr>
              <a:t>、边塞开拓等社会现象激发</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了士人</a:t>
            </a:r>
            <a:r>
              <a:rPr lang="en-US" altLang="zh-CN" sz="2000" b="0" i="0" spc="-50" dirty="0">
                <a:solidFill>
                  <a:srgbClr val="000000"/>
                </a:solidFill>
                <a:latin typeface="微软雅黑" pitchFamily="34" charset="0"/>
                <a:ea typeface="微软雅黑" pitchFamily="34" charset="-122"/>
                <a:cs typeface="微软雅黑" pitchFamily="34" charset="-120"/>
              </a:rPr>
              <a:t>“致君尧舜上”的理想。高适在此诗中强调“常与天下士”“良时正可用</a:t>
            </a:r>
            <a:r>
              <a:rPr lang="en-US" altLang="zh-CN" sz="2000" b="0" i="0" spc="-50">
                <a:solidFill>
                  <a:srgbClr val="000000"/>
                </a:solidFill>
                <a:latin typeface="微软雅黑" pitchFamily="34" charset="0"/>
                <a:ea typeface="微软雅黑" pitchFamily="34" charset="-122"/>
                <a:cs typeface="微软雅黑" pitchFamily="34" charset="-120"/>
              </a:rPr>
              <a:t>”，既是对友人个</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人才能的信任</a:t>
            </a:r>
            <a:r>
              <a:rPr lang="en-US" altLang="zh-CN" sz="2000" b="0" i="0" spc="-50" dirty="0">
                <a:solidFill>
                  <a:srgbClr val="000000"/>
                </a:solidFill>
                <a:latin typeface="微软雅黑" pitchFamily="34" charset="0"/>
                <a:ea typeface="微软雅黑" pitchFamily="34" charset="-122"/>
                <a:cs typeface="微软雅黑" pitchFamily="34" charset="-120"/>
              </a:rPr>
              <a:t>，更是对恢宏、豪放盛唐的礼赞，诗人激励友人当下是好时代，要有所作为</a:t>
            </a:r>
            <a:r>
              <a:rPr lang="en-US" altLang="zh-CN" sz="2000" b="0" i="0" spc="-50">
                <a:solidFill>
                  <a:srgbClr val="000000"/>
                </a:solidFill>
                <a:latin typeface="微软雅黑" pitchFamily="34" charset="0"/>
                <a:ea typeface="微软雅黑" pitchFamily="34" charset="-122"/>
                <a:cs typeface="微软雅黑" pitchFamily="34" charset="-120"/>
              </a:rPr>
              <a:t>，不要虚</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度光阴</a:t>
            </a:r>
            <a:r>
              <a:rPr lang="en-US" altLang="zh-CN" sz="2000" b="0" i="0" spc="-50" dirty="0">
                <a:solidFill>
                  <a:srgbClr val="000000"/>
                </a:solidFill>
                <a:latin typeface="微软雅黑" pitchFamily="34" charset="0"/>
                <a:ea typeface="微软雅黑" pitchFamily="34" charset="-122"/>
                <a:cs typeface="微软雅黑" pitchFamily="34" charset="-120"/>
              </a:rPr>
              <a:t>，呈现出积极向上、奋发进取的情感，由个人私情上升到时代期许，彰显出雄气。</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B_5_AS.17_2#707d27896?vop=1&amp;pid=76c64a464&amp;color=0,0,0&amp;mp=1&amp;vtp=1&amp;bt=1&amp;bbb=1"/>
          <p:cNvSpPr/>
          <p:nvPr/>
        </p:nvSpPr>
        <p:spPr>
          <a:xfrm>
            <a:off x="722376" y="972000"/>
            <a:ext cx="10753344" cy="22528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【诗意速览】</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在令人惆怅悲伤的分别之日</a:t>
            </a:r>
            <a:r>
              <a:rPr lang="en-US" altLang="zh-CN" sz="2000" b="0" i="0" dirty="0">
                <a:solidFill>
                  <a:srgbClr val="000000"/>
                </a:solidFill>
                <a:latin typeface="微软雅黑" pitchFamily="34" charset="0"/>
                <a:ea typeface="微软雅黑" pitchFamily="34" charset="-122"/>
                <a:cs typeface="微软雅黑" pitchFamily="34" charset="-120"/>
              </a:rPr>
              <a:t>，我们俩长久地徘徊在岔路前。</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归去的人望着那孤独的树</a:t>
            </a:r>
            <a:r>
              <a:rPr lang="en-US" altLang="zh-CN" sz="2000" b="0" i="0" dirty="0">
                <a:solidFill>
                  <a:srgbClr val="000000"/>
                </a:solidFill>
                <a:latin typeface="微软雅黑" pitchFamily="34" charset="0"/>
                <a:ea typeface="微软雅黑" pitchFamily="34" charset="-122"/>
                <a:cs typeface="微软雅黑" pitchFamily="34" charset="-120"/>
              </a:rPr>
              <a:t>，骑马伴随着秋蝉声前行。</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我常交往天下才德非凡的人</a:t>
            </a:r>
            <a:r>
              <a:rPr lang="en-US" altLang="zh-CN" sz="2000" b="0" i="0" dirty="0">
                <a:solidFill>
                  <a:srgbClr val="000000"/>
                </a:solidFill>
                <a:latin typeface="微软雅黑" pitchFamily="34" charset="0"/>
                <a:ea typeface="微软雅黑" pitchFamily="34" charset="-122"/>
                <a:cs typeface="微软雅黑" pitchFamily="34" charset="-120"/>
              </a:rPr>
              <a:t>，对你和你兄弟的贤能更是由衷钦佩。</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现在正是可以有所作为的时候</a:t>
            </a:r>
            <a:r>
              <a:rPr lang="en-US" altLang="zh-CN" sz="2000" b="0" i="0" dirty="0">
                <a:solidFill>
                  <a:srgbClr val="000000"/>
                </a:solidFill>
                <a:latin typeface="微软雅黑" pitchFamily="34" charset="0"/>
                <a:ea typeface="微软雅黑" pitchFamily="34" charset="-122"/>
                <a:cs typeface="微软雅黑" pitchFamily="34" charset="-120"/>
              </a:rPr>
              <a:t>，前行吧，切莫虚度光阴。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1655</Words>
  <Application>Microsoft Office PowerPoint</Application>
  <PresentationFormat>宽屏</PresentationFormat>
  <Paragraphs>274</Paragraphs>
  <Slides>29</Slides>
  <Notes>29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29</vt:i4>
      </vt:variant>
    </vt:vector>
  </HeadingPairs>
  <TitlesOfParts>
    <vt:vector size="39" baseType="lpstr">
      <vt:lpstr>等线 (正文)</vt:lpstr>
      <vt:lpstr>仿宋</vt:lpstr>
      <vt:lpstr>汉仪舒圆黑简体</vt:lpstr>
      <vt:lpstr>SimHei</vt:lpstr>
      <vt:lpstr>SimSun</vt:lpstr>
      <vt:lpstr>微软雅黑</vt:lpstr>
      <vt:lpstr>Arial</vt:lpstr>
      <vt:lpstr>Calibri</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2025-08-04T09:11:06Z</dcterms:created>
  <dcterms:modified xsi:type="dcterms:W3CDTF">2025-08-04T09:15:12Z</dcterms:modified>
  <cp:category/>
  <cp:contentStatus/>
</cp:coreProperties>
</file>