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7"/>
  </p:notesMasterIdLst>
  <p:sldIdLst>
    <p:sldId id="256" r:id="rId2"/>
    <p:sldId id="257" r:id="rId3"/>
    <p:sldId id="258" r:id="rId4"/>
    <p:sldId id="259" r:id="rId5"/>
    <p:sldId id="421" r:id="rId6"/>
    <p:sldId id="260" r:id="rId7"/>
    <p:sldId id="261" r:id="rId8"/>
    <p:sldId id="262" r:id="rId9"/>
    <p:sldId id="263" r:id="rId10"/>
    <p:sldId id="264" r:id="rId11"/>
    <p:sldId id="265" r:id="rId12"/>
    <p:sldId id="422" r:id="rId13"/>
    <p:sldId id="423" r:id="rId14"/>
    <p:sldId id="266" r:id="rId15"/>
    <p:sldId id="424"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425" r:id="rId30"/>
    <p:sldId id="280" r:id="rId31"/>
    <p:sldId id="281" r:id="rId32"/>
    <p:sldId id="282" r:id="rId33"/>
    <p:sldId id="283" r:id="rId34"/>
    <p:sldId id="284" r:id="rId35"/>
    <p:sldId id="285" r:id="rId36"/>
    <p:sldId id="286" r:id="rId37"/>
    <p:sldId id="287" r:id="rId38"/>
    <p:sldId id="426" r:id="rId39"/>
    <p:sldId id="288" r:id="rId40"/>
    <p:sldId id="427" r:id="rId41"/>
    <p:sldId id="289" r:id="rId42"/>
    <p:sldId id="428" r:id="rId43"/>
    <p:sldId id="290" r:id="rId44"/>
    <p:sldId id="291" r:id="rId45"/>
    <p:sldId id="292" r:id="rId46"/>
    <p:sldId id="293" r:id="rId47"/>
    <p:sldId id="294" r:id="rId48"/>
    <p:sldId id="295" r:id="rId49"/>
    <p:sldId id="296" r:id="rId50"/>
    <p:sldId id="297" r:id="rId51"/>
    <p:sldId id="298" r:id="rId52"/>
    <p:sldId id="299" r:id="rId53"/>
    <p:sldId id="300" r:id="rId54"/>
    <p:sldId id="301" r:id="rId55"/>
    <p:sldId id="302" r:id="rId56"/>
    <p:sldId id="429" r:id="rId57"/>
    <p:sldId id="303" r:id="rId58"/>
    <p:sldId id="304" r:id="rId59"/>
    <p:sldId id="305" r:id="rId60"/>
    <p:sldId id="306" r:id="rId61"/>
    <p:sldId id="307" r:id="rId62"/>
    <p:sldId id="308" r:id="rId63"/>
    <p:sldId id="309" r:id="rId64"/>
    <p:sldId id="310" r:id="rId65"/>
    <p:sldId id="311" r:id="rId66"/>
    <p:sldId id="430" r:id="rId67"/>
    <p:sldId id="431" r:id="rId68"/>
    <p:sldId id="312" r:id="rId69"/>
    <p:sldId id="432" r:id="rId70"/>
    <p:sldId id="313" r:id="rId71"/>
    <p:sldId id="314" r:id="rId72"/>
    <p:sldId id="315" r:id="rId73"/>
    <p:sldId id="316" r:id="rId74"/>
    <p:sldId id="317" r:id="rId75"/>
    <p:sldId id="318" r:id="rId76"/>
    <p:sldId id="319" r:id="rId77"/>
    <p:sldId id="320" r:id="rId78"/>
    <p:sldId id="321" r:id="rId79"/>
    <p:sldId id="322" r:id="rId80"/>
    <p:sldId id="323" r:id="rId81"/>
    <p:sldId id="324" r:id="rId82"/>
    <p:sldId id="433" r:id="rId83"/>
    <p:sldId id="325" r:id="rId84"/>
    <p:sldId id="326" r:id="rId85"/>
    <p:sldId id="327" r:id="rId86"/>
    <p:sldId id="328" r:id="rId87"/>
    <p:sldId id="329" r:id="rId88"/>
    <p:sldId id="330" r:id="rId89"/>
    <p:sldId id="331" r:id="rId90"/>
    <p:sldId id="434" r:id="rId91"/>
    <p:sldId id="332" r:id="rId92"/>
    <p:sldId id="435" r:id="rId93"/>
    <p:sldId id="436" r:id="rId94"/>
    <p:sldId id="333" r:id="rId95"/>
    <p:sldId id="334" r:id="rId96"/>
    <p:sldId id="335" r:id="rId97"/>
    <p:sldId id="336" r:id="rId98"/>
    <p:sldId id="337" r:id="rId99"/>
    <p:sldId id="338" r:id="rId100"/>
    <p:sldId id="339" r:id="rId101"/>
    <p:sldId id="340" r:id="rId102"/>
    <p:sldId id="341" r:id="rId103"/>
    <p:sldId id="342" r:id="rId104"/>
    <p:sldId id="343" r:id="rId105"/>
    <p:sldId id="344" r:id="rId106"/>
    <p:sldId id="345" r:id="rId107"/>
    <p:sldId id="437" r:id="rId108"/>
    <p:sldId id="346" r:id="rId109"/>
    <p:sldId id="347" r:id="rId110"/>
    <p:sldId id="348" r:id="rId111"/>
    <p:sldId id="349" r:id="rId112"/>
    <p:sldId id="350" r:id="rId113"/>
    <p:sldId id="351" r:id="rId114"/>
    <p:sldId id="352" r:id="rId115"/>
    <p:sldId id="353" r:id="rId116"/>
    <p:sldId id="438" r:id="rId117"/>
    <p:sldId id="439" r:id="rId118"/>
    <p:sldId id="440" r:id="rId119"/>
    <p:sldId id="354" r:id="rId120"/>
    <p:sldId id="441" r:id="rId121"/>
    <p:sldId id="355" r:id="rId122"/>
    <p:sldId id="356" r:id="rId123"/>
    <p:sldId id="357" r:id="rId124"/>
    <p:sldId id="358" r:id="rId125"/>
    <p:sldId id="359" r:id="rId126"/>
    <p:sldId id="360" r:id="rId127"/>
    <p:sldId id="361" r:id="rId128"/>
    <p:sldId id="362" r:id="rId129"/>
    <p:sldId id="363" r:id="rId130"/>
    <p:sldId id="442" r:id="rId131"/>
    <p:sldId id="364" r:id="rId132"/>
    <p:sldId id="365" r:id="rId133"/>
    <p:sldId id="366" r:id="rId134"/>
    <p:sldId id="367" r:id="rId135"/>
    <p:sldId id="368" r:id="rId136"/>
    <p:sldId id="369" r:id="rId137"/>
    <p:sldId id="370" r:id="rId138"/>
    <p:sldId id="371" r:id="rId139"/>
    <p:sldId id="443" r:id="rId140"/>
    <p:sldId id="444" r:id="rId141"/>
    <p:sldId id="445" r:id="rId142"/>
    <p:sldId id="446" r:id="rId143"/>
    <p:sldId id="372" r:id="rId144"/>
    <p:sldId id="373" r:id="rId145"/>
    <p:sldId id="374" r:id="rId146"/>
    <p:sldId id="375" r:id="rId147"/>
    <p:sldId id="376" r:id="rId148"/>
    <p:sldId id="377" r:id="rId149"/>
    <p:sldId id="447" r:id="rId150"/>
    <p:sldId id="378" r:id="rId151"/>
    <p:sldId id="379" r:id="rId152"/>
    <p:sldId id="380" r:id="rId153"/>
    <p:sldId id="381" r:id="rId154"/>
    <p:sldId id="382" r:id="rId155"/>
    <p:sldId id="448" r:id="rId156"/>
    <p:sldId id="449" r:id="rId157"/>
    <p:sldId id="383" r:id="rId158"/>
    <p:sldId id="450" r:id="rId159"/>
    <p:sldId id="384" r:id="rId160"/>
    <p:sldId id="385" r:id="rId161"/>
    <p:sldId id="386" r:id="rId162"/>
    <p:sldId id="387" r:id="rId163"/>
    <p:sldId id="388" r:id="rId164"/>
    <p:sldId id="389" r:id="rId165"/>
    <p:sldId id="390" r:id="rId166"/>
    <p:sldId id="391" r:id="rId167"/>
    <p:sldId id="392" r:id="rId168"/>
    <p:sldId id="451" r:id="rId169"/>
    <p:sldId id="393" r:id="rId170"/>
    <p:sldId id="394" r:id="rId171"/>
    <p:sldId id="395" r:id="rId172"/>
    <p:sldId id="460" r:id="rId173"/>
    <p:sldId id="452" r:id="rId174"/>
    <p:sldId id="396" r:id="rId175"/>
    <p:sldId id="453" r:id="rId176"/>
    <p:sldId id="454" r:id="rId177"/>
    <p:sldId id="397" r:id="rId178"/>
    <p:sldId id="398" r:id="rId179"/>
    <p:sldId id="399" r:id="rId180"/>
    <p:sldId id="400" r:id="rId181"/>
    <p:sldId id="401" r:id="rId182"/>
    <p:sldId id="402" r:id="rId183"/>
    <p:sldId id="403" r:id="rId184"/>
    <p:sldId id="404" r:id="rId185"/>
    <p:sldId id="405" r:id="rId186"/>
    <p:sldId id="406" r:id="rId187"/>
    <p:sldId id="407" r:id="rId188"/>
    <p:sldId id="408" r:id="rId189"/>
    <p:sldId id="455" r:id="rId190"/>
    <p:sldId id="456" r:id="rId191"/>
    <p:sldId id="409" r:id="rId192"/>
    <p:sldId id="410" r:id="rId193"/>
    <p:sldId id="411" r:id="rId194"/>
    <p:sldId id="412" r:id="rId195"/>
    <p:sldId id="413" r:id="rId196"/>
    <p:sldId id="414" r:id="rId197"/>
    <p:sldId id="415" r:id="rId198"/>
    <p:sldId id="416" r:id="rId199"/>
    <p:sldId id="457" r:id="rId200"/>
    <p:sldId id="417" r:id="rId201"/>
    <p:sldId id="418" r:id="rId202"/>
    <p:sldId id="458" r:id="rId203"/>
    <p:sldId id="459" r:id="rId204"/>
    <p:sldId id="419" r:id="rId205"/>
    <p:sldId id="420" r:id="rId20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70" d="100"/>
        <a:sy n="170" d="100"/>
      </p:scale>
      <p:origin x="0" y="-143628"/>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notesMaster" Target="notesMasters/notesMaster1.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viewProps" Target="viewProps.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theme" Target="theme/theme1.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tableStyles" Target="tableStyle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4997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61BE5A-9F81-2139-0CB9-1071F97E52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2F66FC-EA49-5D67-6360-C070DC0735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A150C8-793C-4DD2-72B5-7D333FB96EA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1DAD407-29FD-14F0-9E98-CFC9442F4562}"/>
              </a:ext>
            </a:extLst>
          </p:cNvPr>
          <p:cNvSpPr>
            <a:spLocks noGrp="1"/>
          </p:cNvSpPr>
          <p:nvPr>
            <p:ph type="sldNum" sz="quarter" idx="10"/>
          </p:nvPr>
        </p:nvSpPr>
        <p:spPr/>
        <p:txBody>
          <a:bodyPr/>
          <a:lstStyle/>
          <a:p>
            <a:fld id="{F7021451-1387-4CA6-816F-3879F97B5CBC}" type="slidenum">
              <a:rPr lang="en-US"/>
              <a:t>172</a:t>
            </a:fld>
            <a:endParaRPr lang="en-US"/>
          </a:p>
        </p:txBody>
      </p:sp>
    </p:spTree>
    <p:extLst>
      <p:ext uri="{BB962C8B-B14F-4D97-AF65-F5344CB8AC3E}">
        <p14:creationId xmlns:p14="http://schemas.microsoft.com/office/powerpoint/2010/main" val="2224090295"/>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4aa3491f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26e64b2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刷信息类阅读</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c0ff03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579f046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刷信息类阅读</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c5d67a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1d4777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刷信息类阅读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9f5bfc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49f518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刷信息类阅读</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9bb8e61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d017d45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刷信息类阅读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886ee41bb33c17b50bab09#tid=68904eeb15638a000923268a#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f0d6e58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57350cd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刷信息类阅读</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9dd08bd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刷专题阅读</a:t>
            </a:r>
            <a:endParaRPr lang="en-US" sz="28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内容1#df=0b86ee1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刷比较阅读</a:t>
            </a:r>
            <a:endParaRPr lang="en-US" sz="2800"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内容1#df=12c5ba3e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刷拓展阅读</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语文 选择性必修 中册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7.xml"/></Relationships>
</file>

<file path=ppt/slides/_rels/slide10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9.xml"/><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0.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8.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9.png"/></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8.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8.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8.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8.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8.xml"/></Relationships>
</file>

<file path=ppt/slides/_rels/slide1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8.xml"/><Relationship Id="rId1" Type="http://schemas.openxmlformats.org/officeDocument/2006/relationships/slideLayout" Target="../slideLayouts/slideLayout19.xml"/><Relationship Id="rId4" Type="http://schemas.openxmlformats.org/officeDocument/2006/relationships/image" Target="../media/image9.pn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9.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9.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9.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9.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9.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9.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9.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9.xml"/></Relationships>
</file>

<file path=ppt/slides/_rels/slide1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7.xml"/><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8.xml"/><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0.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0.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0.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0.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0.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0.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0.xml"/></Relationships>
</file>

<file path=ppt/slides/_rels/slide1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6.xml"/><Relationship Id="rId1" Type="http://schemas.openxmlformats.org/officeDocument/2006/relationships/slideLayout" Target="../slideLayouts/slideLayout21.xml"/><Relationship Id="rId4" Type="http://schemas.openxmlformats.org/officeDocument/2006/relationships/image" Target="../media/image9.png"/></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1.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1.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1.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1.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1.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1.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1.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1.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4.xml"/></Relationships>
</file>

<file path=ppt/slides/_rels/slide15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7.xml"/><Relationship Id="rId1" Type="http://schemas.openxmlformats.org/officeDocument/2006/relationships/slideLayout" Target="../slideLayouts/slideLayout22.xml"/><Relationship Id="rId4" Type="http://schemas.openxmlformats.org/officeDocument/2006/relationships/image" Target="../media/image9.png"/></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7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9.xml"/><Relationship Id="rId1" Type="http://schemas.openxmlformats.org/officeDocument/2006/relationships/slideLayout" Target="../slideLayouts/slideLayout22.xml"/><Relationship Id="rId4" Type="http://schemas.openxmlformats.org/officeDocument/2006/relationships/image" Target="../media/image15.png"/></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8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6.xml"/><Relationship Id="rId1" Type="http://schemas.openxmlformats.org/officeDocument/2006/relationships/slideLayout" Target="../slideLayouts/slideLayout2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2.xml"/></Relationships>
</file>

<file path=ppt/slides/_rels/slide18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0.xml"/><Relationship Id="rId1" Type="http://schemas.openxmlformats.org/officeDocument/2006/relationships/slideLayout" Target="../slideLayouts/slideLayout22.xml"/><Relationship Id="rId4" Type="http://schemas.openxmlformats.org/officeDocument/2006/relationships/image" Target="../media/image18.png"/></Relationships>
</file>

<file path=ppt/slides/_rels/slide18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1.xml"/><Relationship Id="rId1" Type="http://schemas.openxmlformats.org/officeDocument/2006/relationships/slideLayout" Target="../slideLayouts/slideLayout23.xml"/><Relationship Id="rId4" Type="http://schemas.openxmlformats.org/officeDocument/2006/relationships/image" Target="../media/image9.png"/></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3.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3.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3.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3.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3.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3.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3.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3.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3.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3.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3.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0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3.xml"/><Relationship Id="rId1" Type="http://schemas.openxmlformats.org/officeDocument/2006/relationships/slideLayout" Target="../slideLayouts/slideLayout23.xml"/><Relationship Id="rId4" Type="http://schemas.openxmlformats.org/officeDocument/2006/relationships/image" Target="../media/image20.png"/></Relationships>
</file>

<file path=ppt/slides/_rels/slide20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4.xml"/><Relationship Id="rId1" Type="http://schemas.openxmlformats.org/officeDocument/2006/relationships/slideLayout" Target="../slideLayouts/slideLayout24.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4.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4.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6.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9.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6.xml"/></Relationships>
</file>

<file path=ppt/slides/_rels/slide8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6.xml"/><Relationship Id="rId1" Type="http://schemas.openxmlformats.org/officeDocument/2006/relationships/slideLayout" Target="../slideLayouts/slideLayout1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5_BD.226_1#ab0f75e9d?sp=1&amp;pid=f2bfaf4a1&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5.请以“若要成为伟大人物”为开头，概括第三段中成为伟大人物的条件</a:t>
            </a:r>
            <a:r>
              <a:rPr lang="en-US" altLang="zh-CN" sz="2000" b="0" i="0">
                <a:solidFill>
                  <a:srgbClr val="000000"/>
                </a:solidFill>
                <a:latin typeface="微软雅黑" pitchFamily="34" charset="0"/>
                <a:ea typeface="微软雅黑" pitchFamily="34" charset="-122"/>
                <a:cs typeface="微软雅黑" pitchFamily="34" charset="-120"/>
              </a:rPr>
              <a:t>。要求使用包含并列关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系的语句</a:t>
            </a:r>
            <a:r>
              <a:rPr lang="en-US" altLang="zh-CN" sz="2000" b="0" i="0" dirty="0">
                <a:solidFill>
                  <a:srgbClr val="000000"/>
                </a:solidFill>
                <a:latin typeface="微软雅黑" pitchFamily="34" charset="0"/>
                <a:ea typeface="微软雅黑" pitchFamily="34" charset="-122"/>
                <a:cs typeface="微软雅黑" pitchFamily="34" charset="-120"/>
              </a:rPr>
              <a:t>，表达完整流畅，不超过80个字。（4分）</a:t>
            </a:r>
            <a:endParaRPr lang="en-US" altLang="zh-CN" sz="2000" dirty="0"/>
          </a:p>
        </p:txBody>
      </p:sp>
      <p:sp>
        <p:nvSpPr>
          <p:cNvPr id="3" name="QB_5_BD.226_2#ab0f75e9d?sp=1&amp;pid=f2bfaf4a1&amp;color=0,0,0&amp;vtp=1&amp;bbb=1&amp;hb=1&amp;hltap=1"/>
          <p:cNvSpPr/>
          <p:nvPr/>
        </p:nvSpPr>
        <p:spPr>
          <a:xfrm>
            <a:off x="722376" y="1882844"/>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228_1#ab0f75e9d?vop=1&amp;pid=f2bfaf4a1&amp;color=0,0,0&amp;vtp=1&amp;bbb=1&amp;hb=1"/>
          <p:cNvSpPr/>
          <p:nvPr/>
        </p:nvSpPr>
        <p:spPr>
          <a:xfrm>
            <a:off x="722376" y="330073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本题考查压缩语段、选用句式的能力</a:t>
            </a:r>
            <a:r>
              <a:rPr lang="en-US" altLang="zh-CN" sz="2000" b="0" i="0">
                <a:solidFill>
                  <a:srgbClr val="000000"/>
                </a:solidFill>
                <a:latin typeface="微软雅黑" pitchFamily="34" charset="0"/>
                <a:ea typeface="微软雅黑" pitchFamily="34" charset="-122"/>
                <a:cs typeface="微软雅黑" pitchFamily="34" charset="-120"/>
              </a:rPr>
              <a:t>。文中第三段阐述了成为伟大人物需要的主观条件和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客观条件</a:t>
            </a:r>
            <a:r>
              <a:rPr lang="en-US" altLang="zh-CN" sz="2000" b="0" i="0" dirty="0">
                <a:solidFill>
                  <a:srgbClr val="000000"/>
                </a:solidFill>
                <a:latin typeface="微软雅黑" pitchFamily="34" charset="0"/>
                <a:ea typeface="微软雅黑" pitchFamily="34" charset="-122"/>
                <a:cs typeface="微软雅黑" pitchFamily="34" charset="-120"/>
              </a:rPr>
              <a:t>。主观条件从人物自身出发，即“他所具备的才能</a:t>
            </a:r>
            <a:r>
              <a:rPr lang="en-US" altLang="zh-CN" sz="2000" b="0" i="0">
                <a:solidFill>
                  <a:srgbClr val="000000"/>
                </a:solidFill>
                <a:latin typeface="微软雅黑" pitchFamily="34" charset="0"/>
                <a:ea typeface="微软雅黑" pitchFamily="34" charset="-122"/>
                <a:cs typeface="微软雅黑" pitchFamily="34" charset="-120"/>
              </a:rPr>
              <a:t>、素质使他比别人更加适合时代的需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a:t>
            </a:r>
            <a:r>
              <a:rPr lang="en-US" altLang="zh-CN" sz="2000" b="0" i="0" dirty="0">
                <a:solidFill>
                  <a:srgbClr val="000000"/>
                </a:solidFill>
                <a:latin typeface="微软雅黑" pitchFamily="34" charset="0"/>
                <a:ea typeface="微软雅黑" pitchFamily="34" charset="-122"/>
                <a:cs typeface="微软雅黑" pitchFamily="34" charset="-120"/>
              </a:rPr>
              <a:t>，更能胜任时代的重任”；客观条件从社会出发，即</a:t>
            </a:r>
            <a:r>
              <a:rPr lang="en-US" altLang="zh-CN" sz="2000" b="0" i="0">
                <a:solidFill>
                  <a:srgbClr val="000000"/>
                </a:solidFill>
                <a:latin typeface="微软雅黑" pitchFamily="34" charset="0"/>
                <a:ea typeface="微软雅黑" pitchFamily="34" charset="-122"/>
                <a:cs typeface="微软雅黑" pitchFamily="34" charset="-120"/>
              </a:rPr>
              <a:t>“社会恰恰能为他提供诸多施展才能的条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件和机遇</a:t>
            </a:r>
            <a:r>
              <a:rPr lang="en-US" altLang="zh-CN" sz="2000" b="0" i="0" dirty="0">
                <a:solidFill>
                  <a:srgbClr val="000000"/>
                </a:solidFill>
                <a:latin typeface="微软雅黑" pitchFamily="34" charset="0"/>
                <a:ea typeface="微软雅黑" pitchFamily="34" charset="-122"/>
                <a:cs typeface="微软雅黑" pitchFamily="34" charset="-120"/>
              </a:rPr>
              <a:t>”，两者属并列关系。根据题目要求以“若要成为伟大人物”开头</a:t>
            </a:r>
            <a:r>
              <a:rPr lang="en-US" altLang="zh-CN" sz="2000" b="0" i="0">
                <a:solidFill>
                  <a:srgbClr val="000000"/>
                </a:solidFill>
                <a:latin typeface="微软雅黑" pitchFamily="34" charset="0"/>
                <a:ea typeface="微软雅黑" pitchFamily="34" charset="-122"/>
                <a:cs typeface="微软雅黑" pitchFamily="34" charset="-120"/>
              </a:rPr>
              <a:t>，对上述两个条件用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包含并列关系的语句加以整合</a:t>
            </a:r>
            <a:r>
              <a:rPr lang="en-US" altLang="zh-CN" sz="2000" b="0" i="0" dirty="0">
                <a:solidFill>
                  <a:srgbClr val="000000"/>
                </a:solidFill>
                <a:latin typeface="微软雅黑" pitchFamily="34" charset="0"/>
                <a:ea typeface="微软雅黑" pitchFamily="34" charset="-122"/>
                <a:cs typeface="微软雅黑" pitchFamily="34" charset="-120"/>
              </a:rPr>
              <a:t>，即可得出答案。</a:t>
            </a:r>
            <a:endParaRPr lang="en-US" altLang="zh-CN" sz="2200" dirty="0"/>
          </a:p>
        </p:txBody>
      </p:sp>
      <p:sp>
        <p:nvSpPr>
          <p:cNvPr id="5" name="QB_5_AN.227_1#ab0f75e9d?sp=1&amp;pid=f2bfaf4a1&amp;color=0,0,0&amp;vtp=1&amp;bbb=1&amp;hb=1&amp;hla=1">
            <a:extLst>
              <a:ext uri="{FF2B5EF4-FFF2-40B4-BE49-F238E27FC236}">
                <a16:creationId xmlns:a16="http://schemas.microsoft.com/office/drawing/2014/main" id="{13ACC26F-FAA5-41F9-DF21-E5A30DFF2E54}"/>
              </a:ext>
            </a:extLst>
          </p:cNvPr>
          <p:cNvSpPr/>
          <p:nvPr/>
        </p:nvSpPr>
        <p:spPr>
          <a:xfrm>
            <a:off x="722376" y="1857444"/>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示例】若要成为伟大人物，他既需要具备比别人更加适合时代需要、</a:t>
            </a:r>
            <a:r>
              <a:rPr lang="en-US" altLang="zh-CN" sz="2000" b="1" i="0">
                <a:solidFill>
                  <a:srgbClr val="00B050"/>
                </a:solidFill>
                <a:latin typeface="微软雅黑" pitchFamily="34" charset="0"/>
                <a:ea typeface="微软雅黑" pitchFamily="34" charset="-122"/>
                <a:cs typeface="微软雅黑" pitchFamily="34" charset="-120"/>
              </a:rPr>
              <a:t>更能胜任时代重任的才能、</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素质这些主观条件</a:t>
            </a:r>
            <a:r>
              <a:rPr lang="en-US" altLang="zh-CN" sz="2000" b="1" i="0" dirty="0">
                <a:solidFill>
                  <a:srgbClr val="00B050"/>
                </a:solidFill>
                <a:latin typeface="微软雅黑" pitchFamily="34" charset="0"/>
                <a:ea typeface="微软雅黑" pitchFamily="34" charset="-122"/>
                <a:cs typeface="微软雅黑" pitchFamily="34" charset="-120"/>
              </a:rPr>
              <a:t>，（2分）</a:t>
            </a:r>
            <a:r>
              <a:rPr lang="en-US" altLang="zh-CN" sz="2000" b="1" i="0">
                <a:solidFill>
                  <a:srgbClr val="00B050"/>
                </a:solidFill>
                <a:latin typeface="微软雅黑" pitchFamily="34" charset="0"/>
                <a:ea typeface="微软雅黑" pitchFamily="34" charset="-122"/>
                <a:cs typeface="微软雅黑" pitchFamily="34" charset="-120"/>
              </a:rPr>
              <a:t>又需要获得社会提供的诸多施展才能的条件和机遇这些客观条件。</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B_5_BD.226_1#fb337b4e8?sp=1&amp;pid=273c9d079&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9.根据材料一，简要分析理论与实践的关系。（4分）</a:t>
            </a:r>
            <a:endParaRPr lang="en-US" altLang="zh-CN" sz="2000" dirty="0"/>
          </a:p>
        </p:txBody>
      </p:sp>
      <p:sp>
        <p:nvSpPr>
          <p:cNvPr id="3" name="QB_5_BD.226_2#fb337b4e8?sp=1&amp;pid=273c9d079&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227_1#fb337b4e8?sp=1&amp;pid=273c9d079&amp;color=0,0,0&amp;vtp=1&amp;bbb=1&amp;hb=1&amp;hla=1">
            <a:extLst>
              <a:ext uri="{FF2B5EF4-FFF2-40B4-BE49-F238E27FC236}">
                <a16:creationId xmlns:a16="http://schemas.microsoft.com/office/drawing/2014/main" id="{F937F4C9-35AF-AF4B-8317-4576FAB706DB}"/>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理论与实践是依赖关系，理论的基础是实践，又转过来为实践服务。②人们的思想理论</a:t>
            </a:r>
            <a:r>
              <a:rPr lang="en-US" altLang="zh-CN" sz="2000" b="1" i="0">
                <a:solidFill>
                  <a:srgbClr val="00B050"/>
                </a:solidFill>
                <a:latin typeface="微软雅黑" pitchFamily="34" charset="0"/>
                <a:ea typeface="微软雅黑" pitchFamily="34" charset="-122"/>
                <a:cs typeface="微软雅黑" pitchFamily="34" charset="-120"/>
              </a:rPr>
              <a:t>，需要</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在社会实践中被达到</a:t>
            </a:r>
            <a:r>
              <a:rPr lang="en-US" altLang="zh-CN" sz="2000" b="1" i="0" dirty="0">
                <a:solidFill>
                  <a:srgbClr val="00B050"/>
                </a:solidFill>
                <a:latin typeface="微软雅黑" pitchFamily="34" charset="0"/>
                <a:ea typeface="微软雅黑" pitchFamily="34" charset="-122"/>
                <a:cs typeface="微软雅黑" pitchFamily="34" charset="-120"/>
              </a:rPr>
              <a:t>，才能证实认识的正确性。</a:t>
            </a:r>
            <a:r>
              <a:rPr lang="en-US" altLang="zh-CN" sz="2000" b="1" i="0">
                <a:solidFill>
                  <a:srgbClr val="00B050"/>
                </a:solidFill>
                <a:latin typeface="微软雅黑" pitchFamily="34" charset="0"/>
                <a:ea typeface="微软雅黑" pitchFamily="34" charset="-122"/>
                <a:cs typeface="微软雅黑" pitchFamily="34" charset="-120"/>
              </a:rPr>
              <a:t>③被实践证实了的正确认识又会反过来指导之后</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的实践</a:t>
            </a:r>
            <a:r>
              <a:rPr lang="en-US" altLang="zh-CN" sz="2000" b="1" i="0" dirty="0">
                <a:solidFill>
                  <a:srgbClr val="00B050"/>
                </a:solidFill>
                <a:latin typeface="微软雅黑" pitchFamily="34" charset="0"/>
                <a:ea typeface="微软雅黑" pitchFamily="34" charset="-122"/>
                <a:cs typeface="微软雅黑" pitchFamily="34" charset="-120"/>
              </a:rPr>
              <a:t>。（每点1分，</a:t>
            </a:r>
            <a:r>
              <a:rPr lang="en-US" altLang="zh-CN" sz="2000" b="1" i="0">
                <a:solidFill>
                  <a:srgbClr val="00B050"/>
                </a:solidFill>
                <a:latin typeface="微软雅黑" pitchFamily="34" charset="0"/>
                <a:ea typeface="微软雅黑" pitchFamily="34" charset="-122"/>
                <a:cs typeface="微软雅黑" pitchFamily="34" charset="-120"/>
              </a:rPr>
              <a:t>答出三点给满分）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B_5_AS.117_1#fb337b4e8?vop=1&amp;pid=273c9d079&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本题考查筛选并整合文中的信息的能力。解答本题需要先在材料一中找关于“理论”和</a:t>
            </a:r>
            <a:r>
              <a:rPr lang="en-US" altLang="zh-CN" sz="2000" b="0" i="0" spc="-50">
                <a:solidFill>
                  <a:srgbClr val="000000"/>
                </a:solidFill>
                <a:latin typeface="微软雅黑" pitchFamily="34" charset="0"/>
                <a:ea typeface="微软雅黑" pitchFamily="34" charset="-122"/>
                <a:cs typeface="微软雅黑" pitchFamily="34" charset="-120"/>
              </a:rPr>
              <a:t>“实</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践</a:t>
            </a:r>
            <a:r>
              <a:rPr lang="en-US" altLang="zh-CN" sz="2000" b="0" i="0" spc="-50" dirty="0">
                <a:solidFill>
                  <a:srgbClr val="000000"/>
                </a:solidFill>
                <a:latin typeface="微软雅黑" pitchFamily="34" charset="0"/>
                <a:ea typeface="微软雅黑" pitchFamily="34" charset="-122"/>
                <a:cs typeface="微软雅黑" pitchFamily="34" charset="-120"/>
              </a:rPr>
              <a:t>”的句子，然后在理解的基础上分析二者的关系。首先定位在材料一第2段</a:t>
            </a:r>
            <a:r>
              <a:rPr lang="en-US" altLang="zh-CN" sz="2000" b="0" i="0" spc="-50">
                <a:solidFill>
                  <a:srgbClr val="000000"/>
                </a:solidFill>
                <a:latin typeface="微软雅黑" pitchFamily="34" charset="0"/>
                <a:ea typeface="微软雅黑" pitchFamily="34" charset="-122"/>
                <a:cs typeface="微软雅黑" pitchFamily="34" charset="-120"/>
              </a:rPr>
              <a:t>，本段先提出人们的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社会实践是人们对于外界认识的真理性的标准，然后通过分别讲述人们的认识与实践相合及不相合</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的情况</a:t>
            </a:r>
            <a:r>
              <a:rPr lang="en-US" altLang="zh-CN" sz="2000" b="0" i="0" spc="-50" dirty="0">
                <a:solidFill>
                  <a:srgbClr val="000000"/>
                </a:solidFill>
                <a:latin typeface="微软雅黑" pitchFamily="34" charset="0"/>
                <a:ea typeface="微软雅黑" pitchFamily="34" charset="-122"/>
                <a:cs typeface="微软雅黑" pitchFamily="34" charset="-120"/>
              </a:rPr>
              <a:t>，呈现理论和实践的具体关系，最后总结理论和实践的关系</a:t>
            </a:r>
            <a:r>
              <a:rPr lang="en-US" altLang="zh-CN" sz="2000" b="0" i="0" spc="-50">
                <a:solidFill>
                  <a:srgbClr val="000000"/>
                </a:solidFill>
                <a:latin typeface="微软雅黑" pitchFamily="34" charset="0"/>
                <a:ea typeface="微软雅黑" pitchFamily="34" charset="-122"/>
                <a:cs typeface="微软雅黑" pitchFamily="34" charset="-120"/>
              </a:rPr>
              <a:t>。接着结合具体语句理解二者关</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系</a:t>
            </a:r>
            <a:r>
              <a:rPr lang="en-US" altLang="zh-CN" sz="2000" b="0" i="0" spc="-50" dirty="0">
                <a:solidFill>
                  <a:srgbClr val="000000"/>
                </a:solidFill>
                <a:latin typeface="微软雅黑" pitchFamily="34" charset="0"/>
                <a:ea typeface="微软雅黑" pitchFamily="34" charset="-122"/>
                <a:cs typeface="微软雅黑" pitchFamily="34" charset="-120"/>
              </a:rPr>
              <a:t>，根据“只有在社会实践过程中（物质生产过程中，阶级斗争过程中，科学实验过程中</a:t>
            </a:r>
            <a:r>
              <a:rPr lang="en-US" altLang="zh-CN" sz="2000" b="0" i="0" spc="-50">
                <a:solidFill>
                  <a:srgbClr val="000000"/>
                </a:solidFill>
                <a:latin typeface="微软雅黑" pitchFamily="34" charset="0"/>
                <a:ea typeface="微软雅黑" pitchFamily="34" charset="-122"/>
                <a:cs typeface="微软雅黑" pitchFamily="34" charset="-120"/>
              </a:rPr>
              <a:t>），人们</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达到了思想中所预想的结果时</a:t>
            </a:r>
            <a:r>
              <a:rPr lang="en-US" altLang="zh-CN" sz="2000" b="0" i="0" spc="-50" dirty="0">
                <a:solidFill>
                  <a:srgbClr val="000000"/>
                </a:solidFill>
                <a:latin typeface="微软雅黑" pitchFamily="34" charset="0"/>
                <a:ea typeface="微软雅黑" pitchFamily="34" charset="-122"/>
                <a:cs typeface="微软雅黑" pitchFamily="34" charset="-120"/>
              </a:rPr>
              <a:t>，人们的认识才被证实了”可知，实践是检验理论正确性的标准</a:t>
            </a:r>
            <a:r>
              <a:rPr lang="en-US" altLang="zh-CN" sz="2000" b="0" i="0" spc="-50">
                <a:solidFill>
                  <a:srgbClr val="000000"/>
                </a:solidFill>
                <a:latin typeface="微软雅黑" pitchFamily="34" charset="0"/>
                <a:ea typeface="微软雅黑" pitchFamily="34" charset="-122"/>
                <a:cs typeface="微软雅黑" pitchFamily="34" charset="-120"/>
              </a:rPr>
              <a:t>，任</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何思想理论都需要经过实践证明</a:t>
            </a:r>
            <a:r>
              <a:rPr lang="en-US" altLang="zh-CN" sz="2000" b="0" i="0" spc="-50" dirty="0">
                <a:solidFill>
                  <a:srgbClr val="000000"/>
                </a:solidFill>
                <a:latin typeface="微软雅黑" pitchFamily="34" charset="0"/>
                <a:ea typeface="微软雅黑" pitchFamily="34" charset="-122"/>
                <a:cs typeface="微软雅黑" pitchFamily="34" charset="-120"/>
              </a:rPr>
              <a:t>；根据“人们经过失败之后，也就从失败取得教训</a:t>
            </a:r>
            <a:r>
              <a:rPr lang="en-US" altLang="zh-CN" sz="2000" b="0" i="0" spc="-50">
                <a:solidFill>
                  <a:srgbClr val="000000"/>
                </a:solidFill>
                <a:latin typeface="微软雅黑" pitchFamily="34" charset="0"/>
                <a:ea typeface="微软雅黑" pitchFamily="34" charset="-122"/>
                <a:cs typeface="微软雅黑" pitchFamily="34" charset="-120"/>
              </a:rPr>
              <a:t>，改正自己的思</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想使之适合于外界的规律性</a:t>
            </a:r>
            <a:r>
              <a:rPr lang="en-US" altLang="zh-CN" sz="2000" b="0" i="0" spc="-50" dirty="0">
                <a:solidFill>
                  <a:srgbClr val="000000"/>
                </a:solidFill>
                <a:latin typeface="微软雅黑" pitchFamily="34" charset="0"/>
                <a:ea typeface="微软雅黑" pitchFamily="34" charset="-122"/>
                <a:cs typeface="微软雅黑" pitchFamily="34" charset="-120"/>
              </a:rPr>
              <a:t>，人们就能变失败为胜利”可知，经过实践检验的正确的认识</a:t>
            </a:r>
            <a:r>
              <a:rPr lang="en-US" altLang="zh-CN" sz="2000" b="0" i="0" spc="-50">
                <a:solidFill>
                  <a:srgbClr val="000000"/>
                </a:solidFill>
                <a:latin typeface="微软雅黑" pitchFamily="34" charset="0"/>
                <a:ea typeface="微软雅黑" pitchFamily="34" charset="-122"/>
                <a:cs typeface="微软雅黑" pitchFamily="34" charset="-120"/>
              </a:rPr>
              <a:t>，进一步</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指导接下来的实践</a:t>
            </a:r>
            <a:r>
              <a:rPr lang="en-US" altLang="zh-CN" sz="2000" b="0" i="0" spc="-50" dirty="0">
                <a:solidFill>
                  <a:srgbClr val="000000"/>
                </a:solidFill>
                <a:latin typeface="微软雅黑" pitchFamily="34" charset="0"/>
                <a:ea typeface="微软雅黑" pitchFamily="34" charset="-122"/>
                <a:cs typeface="微软雅黑" pitchFamily="34" charset="-120"/>
              </a:rPr>
              <a:t>。文中“辩证唯物论的认识论把实践提到第一的地位</a:t>
            </a:r>
            <a:r>
              <a:rPr lang="en-US" altLang="zh-CN" sz="2000" b="0" i="0" spc="-50">
                <a:solidFill>
                  <a:srgbClr val="000000"/>
                </a:solidFill>
                <a:latin typeface="微软雅黑" pitchFamily="34" charset="0"/>
                <a:ea typeface="微软雅黑" pitchFamily="34" charset="-122"/>
                <a:cs typeface="微软雅黑" pitchFamily="34" charset="-120"/>
              </a:rPr>
              <a:t>，认为人的认识一点也不能</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离开实践</a:t>
            </a:r>
            <a:r>
              <a:rPr lang="en-US" altLang="zh-CN" sz="2000" b="0" i="0" spc="-50" dirty="0">
                <a:solidFill>
                  <a:srgbClr val="000000"/>
                </a:solidFill>
                <a:latin typeface="微软雅黑" pitchFamily="34" charset="0"/>
                <a:ea typeface="微软雅黑" pitchFamily="34" charset="-122"/>
                <a:cs typeface="微软雅黑" pitchFamily="34" charset="-120"/>
              </a:rPr>
              <a:t>”表明，理论和实践整体上是相互依赖不可分割的关系；“理论的基础是实践</a:t>
            </a:r>
            <a:r>
              <a:rPr lang="en-US" altLang="zh-CN" sz="2000" b="0" i="0" spc="-50">
                <a:solidFill>
                  <a:srgbClr val="000000"/>
                </a:solidFill>
                <a:latin typeface="微软雅黑" pitchFamily="34" charset="0"/>
                <a:ea typeface="微软雅黑" pitchFamily="34" charset="-122"/>
                <a:cs typeface="微软雅黑" pitchFamily="34" charset="-120"/>
              </a:rPr>
              <a:t>，又转过来</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为实践服务</a:t>
            </a:r>
            <a:r>
              <a:rPr lang="en-US" altLang="zh-CN" sz="2000" b="0" i="0" spc="-50" dirty="0">
                <a:solidFill>
                  <a:srgbClr val="000000"/>
                </a:solidFill>
                <a:latin typeface="微软雅黑" pitchFamily="34" charset="0"/>
                <a:ea typeface="微软雅黑" pitchFamily="34" charset="-122"/>
                <a:cs typeface="微软雅黑" pitchFamily="34" charset="-120"/>
              </a:rPr>
              <a:t>”是文中对二者关系的总结和直接呈现。最后归纳整理答案即可。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B_5_BD.226_1#cd472132d?sp=1&amp;pid=273c9d079&amp;color=0,0,0&amp;vtp=1&amp;bt=1&amp;bbb=1&amp;hb=1&amp;hltap=1"/>
          <p:cNvSpPr/>
          <p:nvPr/>
        </p:nvSpPr>
        <p:spPr>
          <a:xfrm>
            <a:off x="722376" y="972000"/>
            <a:ext cx="10753344" cy="26749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10.某高中校长在一外省学校学习交流期间，得知该校在广泛使用一种教学方法</a:t>
            </a:r>
            <a:r>
              <a:rPr lang="en-US" altLang="zh-CN" sz="2000" b="0" i="0">
                <a:solidFill>
                  <a:srgbClr val="000000"/>
                </a:solidFill>
                <a:latin typeface="微软雅黑" pitchFamily="34" charset="0"/>
                <a:ea typeface="微软雅黑" pitchFamily="34" charset="-122"/>
                <a:cs typeface="微软雅黑" pitchFamily="34" charset="-120"/>
              </a:rPr>
              <a:t>，且有良好的成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效</a:t>
            </a:r>
            <a:r>
              <a:rPr lang="en-US" altLang="zh-CN" sz="2000" b="0" i="0" dirty="0">
                <a:solidFill>
                  <a:srgbClr val="000000"/>
                </a:solidFill>
                <a:latin typeface="微软雅黑" pitchFamily="34" charset="0"/>
                <a:ea typeface="微软雅黑" pitchFamily="34" charset="-122"/>
                <a:cs typeface="微软雅黑" pitchFamily="34" charset="-120"/>
              </a:rPr>
              <a:t>，校长拟将这一教学方法引进到本校，请结合材料中的理论，为校长出谋划策。（6分）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227_1#cd472132d?sp=1&amp;pid=273c9d079&amp;color=0,0,0&amp;vtp=1&amp;bt=1&amp;bbb=1&amp;hb=1&amp;hla=1">
            <a:extLst>
              <a:ext uri="{FF2B5EF4-FFF2-40B4-BE49-F238E27FC236}">
                <a16:creationId xmlns:a16="http://schemas.microsoft.com/office/drawing/2014/main" id="{30C8C0B8-77CD-067F-F653-13584AD59CF7}"/>
              </a:ext>
            </a:extLst>
          </p:cNvPr>
          <p:cNvSpPr/>
          <p:nvPr/>
        </p:nvSpPr>
        <p:spPr>
          <a:xfrm>
            <a:off x="722376" y="1873701"/>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实践是检验真理的唯一途径。可以先将该方法在本校进行小范围但足量的实验</a:t>
            </a:r>
            <a:r>
              <a:rPr lang="en-US" altLang="zh-CN" sz="2000" b="1" i="0">
                <a:solidFill>
                  <a:srgbClr val="00B050"/>
                </a:solidFill>
                <a:latin typeface="微软雅黑" pitchFamily="34" charset="0"/>
                <a:ea typeface="微软雅黑" pitchFamily="34" charset="-122"/>
                <a:cs typeface="微软雅黑" pitchFamily="34" charset="-120"/>
              </a:rPr>
              <a:t>，检验该方法是</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否适用于本校</a:t>
            </a:r>
            <a:r>
              <a:rPr lang="en-US" altLang="zh-CN" sz="2000" b="1" i="0" dirty="0">
                <a:solidFill>
                  <a:srgbClr val="00B050"/>
                </a:solidFill>
                <a:latin typeface="微软雅黑" pitchFamily="34" charset="0"/>
                <a:ea typeface="微软雅黑" pitchFamily="34" charset="-122"/>
                <a:cs typeface="微软雅黑" pitchFamily="34" charset="-120"/>
              </a:rPr>
              <a:t>。②要使自己的认知合于客观情况才可能成功。先全面分析本校的校情</a:t>
            </a:r>
            <a:r>
              <a:rPr lang="en-US" altLang="zh-CN" sz="2000" b="1" i="0">
                <a:solidFill>
                  <a:srgbClr val="00B050"/>
                </a:solidFill>
                <a:latin typeface="微软雅黑" pitchFamily="34" charset="0"/>
                <a:ea typeface="微软雅黑" pitchFamily="34" charset="-122"/>
                <a:cs typeface="微软雅黑" pitchFamily="34" charset="-120"/>
              </a:rPr>
              <a:t>，充分结合</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本校的校情对该方法进行调整</a:t>
            </a:r>
            <a:r>
              <a:rPr lang="en-US" altLang="zh-CN" sz="2000" b="1" i="0" dirty="0">
                <a:solidFill>
                  <a:srgbClr val="00B050"/>
                </a:solidFill>
                <a:latin typeface="微软雅黑" pitchFamily="34" charset="0"/>
                <a:ea typeface="微软雅黑" pitchFamily="34" charset="-122"/>
                <a:cs typeface="微软雅黑" pitchFamily="34" charset="-120"/>
              </a:rPr>
              <a:t>。③从失败中取得教训</a:t>
            </a:r>
            <a:r>
              <a:rPr lang="en-US" altLang="zh-CN" sz="2000" b="1" i="0">
                <a:solidFill>
                  <a:srgbClr val="00B050"/>
                </a:solidFill>
                <a:latin typeface="微软雅黑" pitchFamily="34" charset="0"/>
                <a:ea typeface="微软雅黑" pitchFamily="34" charset="-122"/>
                <a:cs typeface="微软雅黑" pitchFamily="34" charset="-120"/>
              </a:rPr>
              <a:t>，改正自己的思想使之适合于客观外界的规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律性</a:t>
            </a:r>
            <a:r>
              <a:rPr lang="en-US" altLang="zh-CN" sz="2000" b="1" i="0" dirty="0">
                <a:solidFill>
                  <a:srgbClr val="00B050"/>
                </a:solidFill>
                <a:latin typeface="微软雅黑" pitchFamily="34" charset="0"/>
                <a:ea typeface="微软雅黑" pitchFamily="34" charset="-122"/>
                <a:cs typeface="微软雅黑" pitchFamily="34" charset="-120"/>
              </a:rPr>
              <a:t>。若实验结果有不足处，则在此基础上不断修正，使该方法更加完善和适用。（每点2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B_5_AS.119_1#cd472132d?vop=1&amp;pid=273c9d079&amp;color=0,0,0&amp;vtp=1&amp;bt=1&amp;bbb=1&amp;hb=1"/>
          <p:cNvSpPr/>
          <p:nvPr/>
        </p:nvSpPr>
        <p:spPr>
          <a:xfrm>
            <a:off x="722376" y="972000"/>
            <a:ext cx="10753344" cy="5418709"/>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本题考查探究文本中的某些问题，提出自己的见解的能力。解答本题，</a:t>
            </a:r>
            <a:r>
              <a:rPr lang="en-US" altLang="zh-CN" sz="2000" b="0" i="0">
                <a:solidFill>
                  <a:srgbClr val="000000"/>
                </a:solidFill>
                <a:latin typeface="微软雅黑" pitchFamily="34" charset="0"/>
                <a:ea typeface="微软雅黑" pitchFamily="34" charset="-122"/>
                <a:cs typeface="微软雅黑" pitchFamily="34" charset="-120"/>
              </a:rPr>
              <a:t>需先明确题干要求。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校长拟将这一教学方法引进到本校”意思是将某一理论置于新的实践之中</a:t>
            </a:r>
            <a:r>
              <a:rPr lang="en-US" altLang="zh-CN" sz="2000" b="0" i="0">
                <a:solidFill>
                  <a:srgbClr val="000000"/>
                </a:solidFill>
                <a:latin typeface="微软雅黑" pitchFamily="34" charset="0"/>
                <a:ea typeface="微软雅黑" pitchFamily="34" charset="-122"/>
                <a:cs typeface="微软雅黑" pitchFamily="34" charset="-120"/>
              </a:rPr>
              <a:t>，“结合材料中的理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论</a:t>
            </a:r>
            <a:r>
              <a:rPr lang="en-US" altLang="zh-CN" sz="2000" b="0" i="0" dirty="0">
                <a:solidFill>
                  <a:srgbClr val="000000"/>
                </a:solidFill>
                <a:latin typeface="微软雅黑" pitchFamily="34" charset="0"/>
                <a:ea typeface="微软雅黑" pitchFamily="34" charset="-122"/>
                <a:cs typeface="微软雅黑" pitchFamily="34" charset="-120"/>
              </a:rPr>
              <a:t>，为校长出谋划策”要求我们结合文本中有关“实践”和“理论”关系的内容，为“校长</a:t>
            </a:r>
            <a:r>
              <a:rPr lang="en-US" altLang="zh-CN" sz="2000" b="0" i="0">
                <a:solidFill>
                  <a:srgbClr val="000000"/>
                </a:solidFill>
                <a:latin typeface="微软雅黑" pitchFamily="34" charset="0"/>
                <a:ea typeface="微软雅黑" pitchFamily="34" charset="-122"/>
                <a:cs typeface="微软雅黑" pitchFamily="34" charset="-120"/>
              </a:rPr>
              <a:t>”提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建议</a:t>
            </a:r>
            <a:r>
              <a:rPr lang="en-US" altLang="zh-CN" sz="2000" b="0" i="0" dirty="0">
                <a:solidFill>
                  <a:srgbClr val="000000"/>
                </a:solidFill>
                <a:latin typeface="微软雅黑" pitchFamily="34" charset="0"/>
                <a:ea typeface="微软雅黑" pitchFamily="34" charset="-122"/>
                <a:cs typeface="微软雅黑" pitchFamily="34" charset="-120"/>
              </a:rPr>
              <a:t>。然后回归材料找依据，结合相关材料提炼解决方案。两则材料都提及</a:t>
            </a:r>
            <a:r>
              <a:rPr lang="en-US" altLang="zh-CN" sz="2000" b="0" i="0">
                <a:solidFill>
                  <a:srgbClr val="000000"/>
                </a:solidFill>
                <a:latin typeface="微软雅黑" pitchFamily="34" charset="0"/>
                <a:ea typeface="微软雅黑" pitchFamily="34" charset="-122"/>
                <a:cs typeface="微软雅黑" pitchFamily="34" charset="-120"/>
              </a:rPr>
              <a:t>“只有人们的社会实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践</a:t>
            </a:r>
            <a:r>
              <a:rPr lang="en-US" altLang="zh-CN" sz="2000" b="0" i="0" dirty="0">
                <a:solidFill>
                  <a:srgbClr val="000000"/>
                </a:solidFill>
                <a:latin typeface="微软雅黑" pitchFamily="34" charset="0"/>
                <a:ea typeface="微软雅黑" pitchFamily="34" charset="-122"/>
                <a:cs typeface="微软雅黑" pitchFamily="34" charset="-120"/>
              </a:rPr>
              <a:t>，才是人们对于外界认识的真理性的标准</a:t>
            </a:r>
            <a:r>
              <a:rPr lang="en-US" altLang="zh-CN" sz="2000" b="0" i="0">
                <a:solidFill>
                  <a:srgbClr val="000000"/>
                </a:solidFill>
                <a:latin typeface="微软雅黑" pitchFamily="34" charset="0"/>
                <a:ea typeface="微软雅黑" pitchFamily="34" charset="-122"/>
                <a:cs typeface="微软雅黑" pitchFamily="34" charset="-120"/>
              </a:rPr>
              <a:t>”，因此学校内的实践是检验该教学方法是否合适的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标准</a:t>
            </a:r>
            <a:r>
              <a:rPr lang="en-US" altLang="zh-CN" sz="2000" b="0" i="0" dirty="0">
                <a:solidFill>
                  <a:srgbClr val="000000"/>
                </a:solidFill>
                <a:latin typeface="微软雅黑" pitchFamily="34" charset="0"/>
                <a:ea typeface="微软雅黑" pitchFamily="34" charset="-122"/>
                <a:cs typeface="微软雅黑" pitchFamily="34" charset="-120"/>
              </a:rPr>
              <a:t>，在不确认这一教学方法是否适合于本校时，校长可以先在小范围推行</a:t>
            </a:r>
            <a:r>
              <a:rPr lang="en-US" altLang="zh-CN" sz="2000" b="0" i="0">
                <a:solidFill>
                  <a:srgbClr val="000000"/>
                </a:solidFill>
                <a:latin typeface="微软雅黑" pitchFamily="34" charset="0"/>
                <a:ea typeface="微软雅黑" pitchFamily="34" charset="-122"/>
                <a:cs typeface="微软雅黑" pitchFamily="34" charset="-120"/>
              </a:rPr>
              <a:t>，如果实际效果良好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再全面推广</a:t>
            </a:r>
            <a:r>
              <a:rPr lang="en-US" altLang="zh-CN" sz="2000" b="0" i="0" dirty="0">
                <a:solidFill>
                  <a:srgbClr val="000000"/>
                </a:solidFill>
                <a:latin typeface="微软雅黑" pitchFamily="34" charset="0"/>
                <a:ea typeface="微软雅黑" pitchFamily="34" charset="-122"/>
                <a:cs typeface="微软雅黑" pitchFamily="34" charset="-120"/>
              </a:rPr>
              <a:t>。结合两则材料中“人们要想得到工作的胜利即得到预想的结果</a:t>
            </a:r>
            <a:r>
              <a:rPr lang="en-US" altLang="zh-CN" sz="2000" b="0" i="0">
                <a:solidFill>
                  <a:srgbClr val="000000"/>
                </a:solidFill>
                <a:latin typeface="微软雅黑" pitchFamily="34" charset="0"/>
                <a:ea typeface="微软雅黑" pitchFamily="34" charset="-122"/>
                <a:cs typeface="微软雅黑" pitchFamily="34" charset="-120"/>
              </a:rPr>
              <a:t>，一定要使自己的思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想合于客观外界的规律性</a:t>
            </a:r>
            <a:r>
              <a:rPr lang="en-US" altLang="zh-CN" sz="2000" b="0" i="0" dirty="0">
                <a:solidFill>
                  <a:srgbClr val="000000"/>
                </a:solidFill>
                <a:latin typeface="微软雅黑" pitchFamily="34" charset="0"/>
                <a:ea typeface="微软雅黑" pitchFamily="34" charset="-122"/>
                <a:cs typeface="微软雅黑" pitchFamily="34" charset="-120"/>
              </a:rPr>
              <a:t>”可知，若想要成功推行某一理论，需要使其符合客观情况</a:t>
            </a:r>
            <a:r>
              <a:rPr lang="en-US" altLang="zh-CN" sz="2000" b="0" i="0">
                <a:solidFill>
                  <a:srgbClr val="000000"/>
                </a:solidFill>
                <a:latin typeface="微软雅黑" pitchFamily="34" charset="0"/>
                <a:ea typeface="微软雅黑" pitchFamily="34" charset="-122"/>
                <a:cs typeface="微软雅黑" pitchFamily="34" charset="-120"/>
              </a:rPr>
              <a:t>，因此校长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如果想将这一教学方法在本校推行</a:t>
            </a:r>
            <a:r>
              <a:rPr lang="en-US" altLang="zh-CN" sz="2000" b="0" i="0" dirty="0">
                <a:solidFill>
                  <a:srgbClr val="000000"/>
                </a:solidFill>
                <a:latin typeface="微软雅黑" pitchFamily="34" charset="0"/>
                <a:ea typeface="微软雅黑" pitchFamily="34" charset="-122"/>
                <a:cs typeface="微软雅黑" pitchFamily="34" charset="-120"/>
              </a:rPr>
              <a:t>，需要立足于学校实际情况</a:t>
            </a:r>
            <a:r>
              <a:rPr lang="en-US" altLang="zh-CN" sz="2000" b="0" i="0">
                <a:solidFill>
                  <a:srgbClr val="000000"/>
                </a:solidFill>
                <a:latin typeface="微软雅黑" pitchFamily="34" charset="0"/>
                <a:ea typeface="微软雅黑" pitchFamily="34" charset="-122"/>
                <a:cs typeface="微软雅黑" pitchFamily="34" charset="-120"/>
              </a:rPr>
              <a:t>，对教学方法进行调整以适应于本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校</a:t>
            </a:r>
            <a:r>
              <a:rPr lang="en-US" altLang="zh-CN" sz="2000" b="0" i="0" dirty="0">
                <a:solidFill>
                  <a:srgbClr val="000000"/>
                </a:solidFill>
                <a:latin typeface="微软雅黑" pitchFamily="34" charset="0"/>
                <a:ea typeface="微软雅黑" pitchFamily="34" charset="-122"/>
                <a:cs typeface="微软雅黑" pitchFamily="34" charset="-120"/>
              </a:rPr>
              <a:t>。结合材料一第2段中“如果不合，就会在实践中失败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人们就能变失败为胜利”可知</a:t>
            </a:r>
            <a:r>
              <a:rPr lang="en-US" altLang="zh-CN" sz="2000" b="0" i="0">
                <a:solidFill>
                  <a:srgbClr val="000000"/>
                </a:solidFill>
                <a:latin typeface="微软雅黑" pitchFamily="34" charset="0"/>
                <a:ea typeface="微软雅黑" pitchFamily="34" charset="-122"/>
                <a:cs typeface="微软雅黑" pitchFamily="34" charset="-120"/>
              </a:rPr>
              <a:t>，要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能从失败中取得教训</a:t>
            </a:r>
            <a:r>
              <a:rPr lang="en-US" altLang="zh-CN" sz="2000" b="0" i="0" dirty="0">
                <a:solidFill>
                  <a:srgbClr val="000000"/>
                </a:solidFill>
                <a:latin typeface="微软雅黑" pitchFamily="34" charset="0"/>
                <a:ea typeface="微软雅黑" pitchFamily="34" charset="-122"/>
                <a:cs typeface="微软雅黑" pitchFamily="34" charset="-120"/>
              </a:rPr>
              <a:t>，不断改正思想理论使之适合于客观外界的规律性</a:t>
            </a:r>
            <a:r>
              <a:rPr lang="en-US" altLang="zh-CN" sz="2000" b="0" i="0">
                <a:solidFill>
                  <a:srgbClr val="000000"/>
                </a:solidFill>
                <a:latin typeface="微软雅黑" pitchFamily="34" charset="0"/>
                <a:ea typeface="微软雅黑" pitchFamily="34" charset="-122"/>
                <a:cs typeface="微软雅黑" pitchFamily="34" charset="-120"/>
              </a:rPr>
              <a:t>，因此校长在运用教学方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法时要注意吸取经验教训</a:t>
            </a:r>
            <a:r>
              <a:rPr lang="en-US" altLang="zh-CN" sz="2000" b="0" i="0" dirty="0">
                <a:solidFill>
                  <a:srgbClr val="000000"/>
                </a:solidFill>
                <a:latin typeface="微软雅黑" pitchFamily="34" charset="0"/>
                <a:ea typeface="微软雅黑" pitchFamily="34" charset="-122"/>
                <a:cs typeface="微软雅黑" pitchFamily="34" charset="-120"/>
              </a:rPr>
              <a:t>，不断修正方法，使其更加完善和适用。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B_5_AS.119_2#cd472132d?vop=1&amp;pid=273c9d079&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运用文内观点解决实际问题（重在找关联）</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明确问题要求，回归文本找依据,将问题对应到文本中,找类似问题的解决途径；</a:t>
            </a:r>
            <a:r>
              <a:rPr lang="en-US" altLang="zh-CN" sz="2000" b="0" i="0">
                <a:solidFill>
                  <a:srgbClr val="000000"/>
                </a:solidFill>
                <a:latin typeface="微软雅黑" pitchFamily="34" charset="0"/>
                <a:ea typeface="微软雅黑" pitchFamily="34" charset="-122"/>
                <a:cs typeface="微软雅黑" pitchFamily="34" charset="-120"/>
              </a:rPr>
              <a:t>②抓住需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要解决的问题和材料中类似问题的契合点</a:t>
            </a:r>
            <a:r>
              <a:rPr lang="en-US" altLang="zh-CN" sz="2000" b="0" i="0" dirty="0">
                <a:solidFill>
                  <a:srgbClr val="000000"/>
                </a:solidFill>
                <a:latin typeface="微软雅黑" pitchFamily="34" charset="0"/>
                <a:ea typeface="微软雅黑" pitchFamily="34" charset="-122"/>
                <a:cs typeface="微软雅黑" pitchFamily="34" charset="-120"/>
              </a:rPr>
              <a:t>；③筛选、整合信息,提炼解决方案。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C_2_BD#f87211dce.fixed?pid=23ecf7991&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mc:AlternateContent xmlns:mc="http://schemas.openxmlformats.org/markup-compatibility/2006" xmlns:a14="http://schemas.microsoft.com/office/drawing/2010/main">
        <mc:Choice Requires="a14">
          <p:sp>
            <p:nvSpPr>
              <p:cNvPr id="3" name="C_2_BD#f87211dce.fixed?pid=23ecf7991&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4</a:t>
                </a:r>
                <a:r>
                  <a:rPr lang="en-US" altLang="zh-CN" sz="4400" b="1" i="0" dirty="0">
                    <a:solidFill>
                      <a:srgbClr val="FFFFFF"/>
                    </a:solidFill>
                    <a:latin typeface="SimSun" pitchFamily="34" charset="0"/>
                    <a:ea typeface="SimSun" pitchFamily="34" charset="-122"/>
                    <a:cs typeface="SimSun" pitchFamily="34" charset="-120"/>
                  </a:rPr>
                  <a:t> </a:t>
                </a: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4400" b="1" i="0" dirty="0">
                    <a:solidFill>
                      <a:srgbClr val="FFFFFF"/>
                    </a:solidFill>
                    <a:latin typeface="SimHei" pitchFamily="34" charset="0"/>
                    <a:ea typeface="SimHei" pitchFamily="34" charset="-122"/>
                    <a:cs typeface="SimHei" pitchFamily="34" charset="-120"/>
                  </a:rPr>
                  <a:t>修辞立其诚</a:t>
                </a:r>
                <a:r>
                  <a:rPr lang="en-US" altLang="zh-CN" sz="4400" b="1" i="0" dirty="0">
                    <a:solidFill>
                      <a:srgbClr val="FFFFFF"/>
                    </a:solidFill>
                    <a:latin typeface="SimSun" pitchFamily="34" charset="0"/>
                    <a:ea typeface="SimSun" pitchFamily="34" charset="-122"/>
                    <a:cs typeface="SimSun" pitchFamily="34" charset="-120"/>
                  </a:rPr>
                  <a:t> </a:t>
                </a: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100" b="1" i="0" kern="0" spc="-99900" dirty="0">
                    <a:solidFill>
                      <a:srgbClr val="FFFFFF"/>
                    </a:solidFill>
                    <a:latin typeface="SimHei" pitchFamily="34" charset="0"/>
                    <a:ea typeface="SimHei" pitchFamily="34" charset="-122"/>
                    <a:cs typeface="SimHei" pitchFamily="34" charset="-120"/>
                  </a:rPr>
                  <a:t> </a:t>
                </a:r>
                <a:r>
                  <a:rPr lang="en-US" altLang="zh-CN" sz="4400" b="1" i="0" dirty="0">
                    <a:solidFill>
                      <a:srgbClr val="FFFFFF"/>
                    </a:solidFill>
                    <a:latin typeface="SimHei" pitchFamily="34" charset="0"/>
                    <a:ea typeface="SimHei" pitchFamily="34" charset="-122"/>
                    <a:cs typeface="SimHei" pitchFamily="34" charset="-120"/>
                  </a:rPr>
                  <a:t>怜悯是人的天性</a:t>
                </a:r>
                <a:endParaRPr lang="en-US" altLang="zh-CN" sz="4400" dirty="0"/>
              </a:p>
            </p:txBody>
          </p:sp>
        </mc:Choice>
        <mc:Fallback xmlns="">
          <p:sp>
            <p:nvSpPr>
              <p:cNvPr id="3" name="C_2_BD#f87211dce.fixed?pid=23ecf7991&amp;color=255,255,255&amp;vtp=1&amp;bbb=1"/>
              <p:cNvSpPr>
                <a:spLocks noRot="1" noChangeAspect="1" noMove="1" noResize="1" noEditPoints="1" noAdjustHandles="1" noChangeArrowheads="1" noChangeShapeType="1" noTextEdit="1"/>
              </p:cNvSpPr>
              <p:nvPr/>
            </p:nvSpPr>
            <p:spPr>
              <a:xfrm>
                <a:off x="0" y="3712464"/>
                <a:ext cx="12188952" cy="768096"/>
              </a:xfrm>
              <a:prstGeom prst="rect">
                <a:avLst/>
              </a:prstGeom>
              <a:blipFill>
                <a:blip r:embed="rId3"/>
                <a:stretch>
                  <a:fillRect t="-22222" b="-30952"/>
                </a:stretch>
              </a:blipFill>
              <a:ln/>
            </p:spPr>
            <p:txBody>
              <a:bodyPr/>
              <a:lstStyle/>
              <a:p>
                <a:r>
                  <a:rPr lang="zh-CN" altLang="en-US">
                    <a:noFill/>
                  </a:rPr>
                  <a:t> </a:t>
                </a:r>
              </a:p>
            </p:txBody>
          </p:sp>
        </mc:Fallback>
      </mc:AlternateContent>
    </p:spTree>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pic>
        <p:nvPicPr>
          <p:cNvPr id="2" name="P_4_BD#38450069a?pid=9bb8e61e6&amp;color=0,0,0&amp;tib=255,255,255&amp;iip=1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38450069a?pid=9bb8e61e6&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38450069a?pid=9bb8e61e6&amp;color=0,0,0&amp;tib=255,255,255&amp;iip=1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7f25695e8?pid=9bb8e61e6&amp;color=0,0,0&amp;vtp=1&amp;bbb=1"/>
          <p:cNvSpPr/>
          <p:nvPr/>
        </p:nvSpPr>
        <p:spPr>
          <a:xfrm>
            <a:off x="722376" y="1388052"/>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（一）语言文字运用Ⅰ（本题共4小题，14分）</a:t>
            </a:r>
            <a:endParaRPr lang="en-US" altLang="zh-CN" sz="2000" dirty="0"/>
          </a:p>
        </p:txBody>
      </p:sp>
      <p:sp>
        <p:nvSpPr>
          <p:cNvPr id="6" name="QM_5_BD.120_1#086d49f5e?pid=7f25695e8&amp;color=0,0,0&amp;vtp=1&amp;bbb=1&amp;hb=1"/>
          <p:cNvSpPr/>
          <p:nvPr/>
        </p:nvSpPr>
        <p:spPr>
          <a:xfrm>
            <a:off x="722376" y="1840680"/>
            <a:ext cx="10753344" cy="4140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［原创］阅读下面的文字，完成1～4题。</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虽然只有</a:t>
            </a:r>
            <a:r>
              <a:rPr lang="en-US" altLang="zh-CN" sz="2000" b="0" i="0" u="sng"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的几个字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但是内涵极为丰富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的解释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许慎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说文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解字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饰也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攸声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毛饰画文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古时的</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修</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意为清理</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毛发</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发展到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现在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演变为装饰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语言</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从对人的外表的点缀演变成对人的谈吐的修饰</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楷体" pitchFamily="34" charset="-122"/>
                <a:cs typeface="微软雅黑" pitchFamily="34" charset="-120"/>
              </a:rPr>
              <a:t>修辞立其诚</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的影响可谓从精神层面进入物质层面</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尤其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更将层次提升到人格建构</a:t>
            </a: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楷体" pitchFamily="34" charset="-122"/>
                <a:cs typeface="微软雅黑" pitchFamily="34" charset="-120"/>
              </a:rPr>
              <a:t>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的涵盖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范围比较广</a:t>
            </a:r>
            <a:r>
              <a:rPr lang="en-US" altLang="zh-CN" sz="2000" b="0" i="0" dirty="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楷体" pitchFamily="34" charset="-122"/>
                <a:cs typeface="微软雅黑" pitchFamily="34" charset="-120"/>
              </a:rPr>
              <a:t>丰富的言辞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大量的文本</a:t>
            </a:r>
            <a:r>
              <a:rPr lang="en-US" altLang="zh-CN" sz="2000" b="0" i="0" dirty="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楷体" pitchFamily="34" charset="-122"/>
                <a:cs typeface="微软雅黑" pitchFamily="34" charset="-120"/>
              </a:rPr>
              <a:t>甚至是辩论和历史</a:t>
            </a:r>
            <a:r>
              <a:rPr lang="en-US" altLang="zh-CN" sz="2000" b="0" i="0" dirty="0">
                <a:solidFill>
                  <a:srgbClr val="000000"/>
                </a:solidFill>
                <a:latin typeface="微软雅黑" pitchFamily="34" charset="0"/>
                <a:ea typeface="微软雅黑" pitchFamily="34" charset="-122"/>
                <a:cs typeface="微软雅黑" pitchFamily="34" charset="-120"/>
              </a:rPr>
              <a:t>。⑦</a:t>
            </a:r>
            <a:r>
              <a:rPr lang="en-US" altLang="zh-CN" sz="2000" b="0" i="0" dirty="0">
                <a:solidFill>
                  <a:srgbClr val="000000"/>
                </a:solidFill>
                <a:latin typeface="微软雅黑" pitchFamily="34" charset="0"/>
                <a:ea typeface="楷体" pitchFamily="34" charset="-122"/>
                <a:cs typeface="微软雅黑" pitchFamily="34" charset="-120"/>
              </a:rPr>
              <a:t>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的内涵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⑧</a:t>
            </a:r>
            <a:r>
              <a:rPr lang="en-US" altLang="zh-CN" sz="2000" b="0" i="0" dirty="0">
                <a:solidFill>
                  <a:srgbClr val="000000"/>
                </a:solidFill>
                <a:latin typeface="微软雅黑" pitchFamily="34" charset="0"/>
                <a:ea typeface="楷体" pitchFamily="34" charset="-122"/>
                <a:cs typeface="微软雅黑" pitchFamily="34" charset="-120"/>
              </a:rPr>
              <a:t>关键在于解释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说文解字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信也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从字面上理解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意为真实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诚信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应用于言语交际</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必然要求言语内容符合实际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切忌胡编乱造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达到客观内容上的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而对于说话者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还要求</a:t>
            </a:r>
          </a:p>
          <a:p>
            <a:pPr latinLnBrk="1">
              <a:lnSpc>
                <a:spcPct val="150000"/>
              </a:lnSpc>
            </a:pPr>
            <a:endParaRPr lang="en-US" altLang="zh-CN" sz="2000" dirty="0"/>
          </a:p>
        </p:txBody>
      </p:sp>
    </p:spTree>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20_1#086d49f5e?pid=7f25695e8&amp;color=0,0,0&amp;vtp=1&amp;bbb=1&amp;hb=1">
            <a:extLst>
              <a:ext uri="{FF2B5EF4-FFF2-40B4-BE49-F238E27FC236}">
                <a16:creationId xmlns:a16="http://schemas.microsoft.com/office/drawing/2014/main" id="{E516CADF-6AA2-AB4F-585D-69FFA512E401}"/>
              </a:ext>
            </a:extLst>
          </p:cNvPr>
          <p:cNvSpPr/>
          <p:nvPr/>
        </p:nvSpPr>
        <p:spPr>
          <a:xfrm>
            <a:off x="722376" y="972000"/>
            <a:ext cx="10753344" cy="26719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做出主观上的努力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使字里行间流露出的情感显得真实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让自己的态度显得谦卑谨慎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使美好的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品性修养通过言语表现出来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忌</a:t>
            </a:r>
            <a:r>
              <a:rPr lang="en-US" altLang="zh-CN" sz="2000" b="0" i="0" u="sng"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叶圣陶先生在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谈文章的修改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一文中说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想得认真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运用相当的语言文字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把那想得认真的心思表达出来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又是一层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两层功夫合起来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就叫作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从古至今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都比较注重伦理道德对于言辞谈吐的约束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即要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求言之有物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内容真实可信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体现道德修养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真实的内容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诚实的态度以及富有文采的言辞相结</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才能达到理想的效果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5_BD.120_1#086d49f5e?pid=7f25695e8&amp;color=0,0,0&amp;vtp=1&amp;bbb=1&amp;hb=1&amp;zzd= 3">
            <a:extLst>
              <a:ext uri="{FF2B5EF4-FFF2-40B4-BE49-F238E27FC236}">
                <a16:creationId xmlns:a16="http://schemas.microsoft.com/office/drawing/2014/main" id="{819C51F0-2BC8-2A99-5615-4773218AC850}"/>
              </a:ext>
            </a:extLst>
          </p:cNvPr>
          <p:cNvSpPr/>
          <p:nvPr/>
        </p:nvSpPr>
        <p:spPr>
          <a:xfrm>
            <a:off x="1846358" y="23563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5_BD.120_1#086d49f5e?pid=7f25695e8&amp;color=0,0,0&amp;vtp=1&amp;bbb=1&amp;hb=1&amp;zzd= 3">
            <a:extLst>
              <a:ext uri="{FF2B5EF4-FFF2-40B4-BE49-F238E27FC236}">
                <a16:creationId xmlns:a16="http://schemas.microsoft.com/office/drawing/2014/main" id="{55AD66AA-B2A9-864A-61B9-67C9DD8892F9}"/>
              </a:ext>
            </a:extLst>
          </p:cNvPr>
          <p:cNvSpPr/>
          <p:nvPr/>
        </p:nvSpPr>
        <p:spPr>
          <a:xfrm>
            <a:off x="2100358" y="23563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1802125"/>
      </p:ext>
    </p:extLst>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sp>
        <p:nvSpPr>
          <p:cNvPr id="2" name="QB_6_BD.121_1#cd5ceeb90?sp=1&amp;pid=086d49f5e&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1.请在文中横线处填入恰当的成语。（2</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a:t>
            </a:r>
            <a:endParaRPr lang="en-US" altLang="zh-CN" sz="2000" dirty="0"/>
          </a:p>
        </p:txBody>
      </p:sp>
      <p:sp>
        <p:nvSpPr>
          <p:cNvPr id="4" name="QB_6_AN.122_1#cd5ceeb90.blank?pid=086d49f5e&amp;color=0,0,0&amp;vpa=31&amp;vtp=1&amp;bbb=1"/>
          <p:cNvSpPr/>
          <p:nvPr/>
        </p:nvSpPr>
        <p:spPr>
          <a:xfrm>
            <a:off x="757301" y="1372050"/>
            <a:ext cx="9469438"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【示例】A寥寥可数</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B虚情假意（每处1分，如有符合语境的其他成语，也可给分）</a:t>
            </a:r>
            <a:endParaRPr lang="en-US" altLang="zh-CN" sz="2000" dirty="0"/>
          </a:p>
        </p:txBody>
      </p:sp>
      <p:sp>
        <p:nvSpPr>
          <p:cNvPr id="5" name="QB_6_AS.123_1#cd5ceeb90?vop=1&amp;pid=086d49f5e&amp;color=0,0,0&amp;vtp=1&amp;bbb=1&amp;hb=1"/>
          <p:cNvSpPr/>
          <p:nvPr/>
        </p:nvSpPr>
        <p:spPr>
          <a:xfrm>
            <a:off x="722376" y="19225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本题考查正确使用词语（包括熟语）的能力。A处，根据“只有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几个字”可知</a:t>
            </a:r>
            <a:r>
              <a:rPr lang="en-US" altLang="zh-CN" sz="2000" b="0" i="0">
                <a:solidFill>
                  <a:srgbClr val="000000"/>
                </a:solidFill>
                <a:latin typeface="微软雅黑" pitchFamily="34" charset="0"/>
                <a:ea typeface="微软雅黑" pitchFamily="34" charset="-122"/>
                <a:cs typeface="微软雅黑" pitchFamily="34" charset="-120"/>
              </a:rPr>
              <a:t>，此处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强调字数少</a:t>
            </a:r>
            <a:r>
              <a:rPr lang="en-US" altLang="zh-CN" sz="2000" b="0" i="0" dirty="0">
                <a:solidFill>
                  <a:srgbClr val="000000"/>
                </a:solidFill>
                <a:latin typeface="微软雅黑" pitchFamily="34" charset="0"/>
                <a:ea typeface="微软雅黑" pitchFamily="34" charset="-122"/>
                <a:cs typeface="微软雅黑" pitchFamily="34" charset="-120"/>
              </a:rPr>
              <a:t>，故可填“寥寥可数”等成语。B处，根据前文中“忌”可知</a:t>
            </a:r>
            <a:r>
              <a:rPr lang="en-US" altLang="zh-CN" sz="2000" b="0" i="0">
                <a:solidFill>
                  <a:srgbClr val="000000"/>
                </a:solidFill>
                <a:latin typeface="微软雅黑" pitchFamily="34" charset="0"/>
                <a:ea typeface="微软雅黑" pitchFamily="34" charset="-122"/>
                <a:cs typeface="微软雅黑" pitchFamily="34" charset="-120"/>
              </a:rPr>
              <a:t>，此处所填内容应当与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使字里行间流露出的情感显得真实</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使美好的品性修养通过言语表现出来”意思相反</a:t>
            </a:r>
            <a:r>
              <a:rPr lang="en-US" altLang="zh-CN" sz="2000" b="0" i="0">
                <a:solidFill>
                  <a:srgbClr val="000000"/>
                </a:solidFill>
                <a:latin typeface="微软雅黑" pitchFamily="34" charset="0"/>
                <a:ea typeface="微软雅黑" pitchFamily="34" charset="-122"/>
                <a:cs typeface="微软雅黑" pitchFamily="34" charset="-120"/>
              </a:rPr>
              <a:t>，强调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情感不真实</a:t>
            </a:r>
            <a:r>
              <a:rPr lang="en-US" altLang="zh-CN" sz="2000" b="0" i="0" dirty="0">
                <a:solidFill>
                  <a:srgbClr val="000000"/>
                </a:solidFill>
                <a:latin typeface="微软雅黑" pitchFamily="34" charset="0"/>
                <a:ea typeface="微软雅黑" pitchFamily="34" charset="-122"/>
                <a:cs typeface="微软雅黑" pitchFamily="34" charset="-120"/>
              </a:rPr>
              <a:t>，故可填“虚情假意”等成语。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09.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B_6_AS.123_2#cd5ceeb90?vop=1&amp;pid=086d49f5e&amp;color=0,0,0&amp;mp=1&amp;vtp=1&amp;bt=1&amp;bb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寥寥可数</a:t>
            </a:r>
            <a:r>
              <a:rPr lang="en-US" altLang="zh-CN" sz="2000" b="0" i="0" dirty="0">
                <a:solidFill>
                  <a:srgbClr val="000000"/>
                </a:solidFill>
                <a:latin typeface="微软雅黑" pitchFamily="34" charset="0"/>
                <a:ea typeface="微软雅黑" pitchFamily="34" charset="-122"/>
                <a:cs typeface="微软雅黑" pitchFamily="34" charset="-120"/>
              </a:rPr>
              <a:t>：形容为数很少，都数得出来。</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虚情假意</a:t>
            </a:r>
            <a:r>
              <a:rPr lang="en-US" altLang="zh-CN" sz="2000" b="0" i="0" dirty="0">
                <a:solidFill>
                  <a:srgbClr val="000000"/>
                </a:solidFill>
                <a:latin typeface="微软雅黑" pitchFamily="34" charset="0"/>
                <a:ea typeface="微软雅黑" pitchFamily="34" charset="-122"/>
                <a:cs typeface="微软雅黑" pitchFamily="34" charset="-120"/>
              </a:rPr>
              <a:t>：虚假做作的情意。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P_4_BD#beba67a32?pid=26e64b295&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beba67a32?pid=26e64b295&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beba67a32?pid=26e64b295&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5_1#164e31727?pid=26e64b295&amp;color=0,0,0&amp;vtp=1&amp;bbb=1"/>
          <p:cNvSpPr/>
          <p:nvPr/>
        </p:nvSpPr>
        <p:spPr>
          <a:xfrm>
            <a:off x="722376" y="143110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［江苏盐城八校联考2025月考改编］</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阅读下面的文字，完成6~10题。（19分）</a:t>
            </a:r>
            <a:endParaRPr lang="en-US" altLang="zh-CN" sz="2000" dirty="0"/>
          </a:p>
        </p:txBody>
      </p:sp>
      <p:sp>
        <p:nvSpPr>
          <p:cNvPr id="6" name="QM_4_BD.15_2#164e31727?sp=1&amp;pid=26e64b295&amp;color=0,0,0&amp;vtp=1&amp;bbb=1&amp;hb=1"/>
          <p:cNvSpPr/>
          <p:nvPr/>
        </p:nvSpPr>
        <p:spPr>
          <a:xfrm>
            <a:off x="722376" y="1893893"/>
            <a:ext cx="10753344" cy="4140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新质生产力的发展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为文艺创作提供了崭新的创作素材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催生出文艺新手段和新形式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也要求我们更新文学组织方式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塑造文艺新格局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推动新时代文艺高质量发展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新质生产力孕育文艺新素材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与传统生产力一样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正在演进中的新质生产力也会对自然与社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会进行新一轮的塑造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从而改变世人的生产方式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生活方式与思维方式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科学技术常常被比喻成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社会变化的发动机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科技创新对现代日常生活进行了革命性的再造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并且这种革命性的再造有时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明显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有时隐蔽地表现在文艺作品的内容之中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科技不断加速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改变的不只是肉眼可见的物质层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面生活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还有相对隐秘的精神层面生活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世人的审美意识与感觉结构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他们与身边万事万物的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他们认识世界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自我与他人的方式等等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不管是日常生活中或大或小的繁多变革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还是甲</a:t>
            </a:r>
          </a:p>
          <a:p>
            <a:pPr latinLnBrk="1">
              <a:lnSpc>
                <a:spcPct val="150000"/>
              </a:lnSpc>
            </a:pPr>
            <a:endParaRPr lang="en-US" altLang="zh-CN" sz="2000" dirty="0"/>
          </a:p>
        </p:txBody>
      </p:sp>
    </p:spTree>
  </p:cSld>
  <p:clrMapOvr>
    <a:masterClrMapping/>
  </p:clrMapOvr>
  <p:transition>
    <p:fade/>
  </p:transition>
</p:sld>
</file>

<file path=ppt/slides/slide110.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C_6_BD.124_1#a81824214?pid=086d49f5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2.下列各句中的括号，与文中画波浪线处的括号作用相同的一项是（3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25_1#a81824214.bracket?pid=086d49f5e&amp;color=0,0,0&amp;vpa=32&amp;vtp=1"/>
          <p:cNvSpPr/>
          <p:nvPr/>
        </p:nvSpPr>
        <p:spPr>
          <a:xfrm>
            <a:off x="915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24_2#a81824214.choices?pid=086d49f5e&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A.她展开纸条，只见上面用稚嫩的字体写着:</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尊敬的阿夷（姨），谢谢您。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.要能够感受和理解自然环境（如风雪）描写渲染气氛、推动情节的作用。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.这一带在古代就是一个“少草木，多大沙”（《汉书·匈奴传》）的地方。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.这家建筑公司负责的建设工程全部达到优良工程（的标准）。</a:t>
            </a:r>
            <a:endParaRPr lang="en-US" altLang="zh-CN" sz="2000" dirty="0"/>
          </a:p>
        </p:txBody>
      </p:sp>
      <p:sp>
        <p:nvSpPr>
          <p:cNvPr id="5" name="QC_6_AS.126_1#a81824214?vop=1&amp;pid=086d49f5e&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本题考查正确使用标点符号的能力。文中画波浪线处的括号与B</a:t>
            </a:r>
            <a:r>
              <a:rPr lang="en-US" altLang="zh-CN" sz="2000" b="0" i="0" spc="-50">
                <a:solidFill>
                  <a:srgbClr val="000000"/>
                </a:solidFill>
                <a:latin typeface="微软雅黑" pitchFamily="34" charset="0"/>
                <a:ea typeface="微软雅黑" pitchFamily="34" charset="-122"/>
                <a:cs typeface="微软雅黑" pitchFamily="34" charset="-120"/>
              </a:rPr>
              <a:t>项中的括号都标示补充说明。</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A</a:t>
            </a:r>
            <a:r>
              <a:rPr lang="en-US" altLang="zh-CN" sz="2000" b="0" i="0" spc="-50" dirty="0">
                <a:solidFill>
                  <a:srgbClr val="000000"/>
                </a:solidFill>
                <a:latin typeface="微软雅黑" pitchFamily="34" charset="0"/>
                <a:ea typeface="微软雅黑" pitchFamily="34" charset="-122"/>
                <a:cs typeface="微软雅黑" pitchFamily="34" charset="-120"/>
              </a:rPr>
              <a:t>项，括号标示订正的文字。C项，括号标示引语的出处。D项，括号标示补加的文字。故选B。</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B_6_BD.127_1#86f8d3e0e?sp=1&amp;pid=086d49f5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3.文中第一段标序号的部分有三处表述不当，请指出其序号并修改，使语言准确流畅，</a:t>
            </a:r>
            <a:r>
              <a:rPr lang="en-US" altLang="zh-CN" sz="2000" b="0" i="0">
                <a:solidFill>
                  <a:srgbClr val="000000"/>
                </a:solidFill>
                <a:latin typeface="微软雅黑" pitchFamily="34" charset="0"/>
                <a:ea typeface="微软雅黑" pitchFamily="34" charset="-122"/>
                <a:cs typeface="微软雅黑" pitchFamily="34" charset="-120"/>
              </a:rPr>
              <a:t>逻辑严密，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不得改变原意</a:t>
            </a: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a:t>
            </a:r>
            <a:endParaRPr lang="en-US" altLang="zh-CN" sz="2000" dirty="0"/>
          </a:p>
        </p:txBody>
      </p:sp>
      <p:sp>
        <p:nvSpPr>
          <p:cNvPr id="4" name="QB_6_AN.128_1#86f8d3e0e.blank?pid=086d49f5e&amp;color=0,0,0&amp;vpa=33&amp;vtp=1&amp;bbb=1&amp;hb=1"/>
          <p:cNvSpPr/>
          <p:nvPr/>
        </p:nvSpPr>
        <p:spPr>
          <a:xfrm>
            <a:off x="722376" y="18483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【示例】语句②，将“精神层面”与“物质层面”调换位置。语句⑤，在“丰富的言辞</a:t>
            </a:r>
            <a:r>
              <a:rPr lang="en-US" altLang="zh-CN" sz="2000" b="1" i="0">
                <a:solidFill>
                  <a:srgbClr val="00B050"/>
                </a:solidFill>
                <a:latin typeface="微软雅黑" pitchFamily="34" charset="0"/>
                <a:ea typeface="微软雅黑" pitchFamily="34" charset="-122"/>
                <a:cs typeface="微软雅黑" pitchFamily="34" charset="-120"/>
              </a:rPr>
              <a:t>”前加</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包括”。语句⑦，将“认识”改为“分析”。（每处2分）</a:t>
            </a:r>
            <a:endParaRPr lang="en-US" altLang="zh-CN" sz="2000" dirty="0"/>
          </a:p>
        </p:txBody>
      </p:sp>
      <p:sp>
        <p:nvSpPr>
          <p:cNvPr id="5" name="QB_6_AS.129_1#86f8d3e0e?vop=1&amp;pid=086d49f5e&amp;color=0,0,0&amp;vtp=1&amp;bbb=1&amp;hb=1"/>
          <p:cNvSpPr/>
          <p:nvPr/>
        </p:nvSpPr>
        <p:spPr>
          <a:xfrm>
            <a:off x="722376" y="2836995"/>
            <a:ext cx="10753344" cy="1313053"/>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本题考查辨析并修改病句的能力。语句②语序不当</a:t>
            </a:r>
            <a:r>
              <a:rPr lang="en-US" altLang="zh-CN" sz="2000" b="0" i="0" spc="-50">
                <a:solidFill>
                  <a:srgbClr val="000000"/>
                </a:solidFill>
                <a:latin typeface="微软雅黑" pitchFamily="34" charset="0"/>
                <a:ea typeface="微软雅黑" pitchFamily="34" charset="-122"/>
                <a:cs typeface="微软雅黑" pitchFamily="34" charset="-120"/>
              </a:rPr>
              <a:t>，根据前一个分句从外表到谈吐的逻辑关</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系可知</a:t>
            </a:r>
            <a:r>
              <a:rPr lang="en-US" altLang="zh-CN" sz="2000" b="0" i="0" spc="-50" dirty="0">
                <a:solidFill>
                  <a:srgbClr val="000000"/>
                </a:solidFill>
                <a:latin typeface="微软雅黑" pitchFamily="34" charset="0"/>
                <a:ea typeface="微软雅黑" pitchFamily="34" charset="-122"/>
                <a:cs typeface="微软雅黑" pitchFamily="34" charset="-120"/>
              </a:rPr>
              <a:t>，这一分句的逻辑关系应与之相同，故应将“精神层面”与“物质层面”调换位置。</a:t>
            </a:r>
            <a:r>
              <a:rPr lang="en-US" altLang="zh-CN" sz="2000" b="0" i="0" spc="-50">
                <a:solidFill>
                  <a:srgbClr val="000000"/>
                </a:solidFill>
                <a:latin typeface="微软雅黑" pitchFamily="34" charset="0"/>
                <a:ea typeface="微软雅黑" pitchFamily="34" charset="-122"/>
                <a:cs typeface="微软雅黑" pitchFamily="34" charset="-120"/>
              </a:rPr>
              <a:t>语句⑤</a:t>
            </a:r>
          </a:p>
          <a:p>
            <a:pPr latinLnBrk="1">
              <a:lnSpc>
                <a:spcPts val="3400"/>
              </a:lnSpc>
            </a:pPr>
            <a:r>
              <a:rPr lang="en-US" altLang="zh-CN" sz="2000" b="0" i="0" spc="-50">
                <a:solidFill>
                  <a:srgbClr val="000000"/>
                </a:solidFill>
                <a:latin typeface="微软雅黑" pitchFamily="34" charset="0"/>
                <a:ea typeface="微软雅黑" pitchFamily="34" charset="-122"/>
                <a:cs typeface="微软雅黑" pitchFamily="34" charset="-120"/>
              </a:rPr>
              <a:t>成分残缺</a:t>
            </a:r>
            <a:r>
              <a:rPr lang="en-US" altLang="zh-CN" sz="2000" b="0" i="0" spc="-50" dirty="0">
                <a:solidFill>
                  <a:srgbClr val="000000"/>
                </a:solidFill>
                <a:latin typeface="微软雅黑" pitchFamily="34" charset="0"/>
                <a:ea typeface="微软雅黑" pitchFamily="34" charset="-122"/>
                <a:cs typeface="微软雅黑" pitchFamily="34" charset="-120"/>
              </a:rPr>
              <a:t>，缺少谓语“包括”。语句⑦搭配不当，应将“认识</a:t>
            </a:r>
            <a:r>
              <a:rPr lang="en-US" altLang="zh-CN" sz="2000" b="0" i="0" spc="-50" dirty="0">
                <a:solidFill>
                  <a:srgbClr val="000000"/>
                </a:solidFill>
                <a:latin typeface="SimSun" panose="02010600030101010101" pitchFamily="2" charset="-122"/>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内涵”改为“分析</a:t>
            </a:r>
            <a:r>
              <a:rPr lang="en-US" altLang="zh-CN" sz="2000" b="0" i="0" spc="-50" dirty="0">
                <a:solidFill>
                  <a:srgbClr val="000000"/>
                </a:solidFill>
                <a:latin typeface="SimSun" panose="02010600030101010101" pitchFamily="2" charset="-122"/>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内涵”。</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C_6_BD.130_1#035f4e886?pid=086d49f5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4.下列句子中的“相当”和文中加点的“相当”，意义相同的一项是（3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1_1#035f4e886.bracket?pid=086d49f5e&amp;color=0,0,0&amp;vpa=34&amp;vtp=1"/>
          <p:cNvSpPr/>
          <p:nvPr/>
        </p:nvSpPr>
        <p:spPr>
          <a:xfrm>
            <a:off x="9410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30_2#035f4e886.choices?pid=086d49f5e&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A.一套完整的书，毁了一册，就相当于全毁了。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.你有时间吗？这个工作还没有找到相当的人。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.这出戏演得相当成功，引发了热烈的掌声。</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.他们俩各自经营一家企业，实力旗鼓相当。</a:t>
            </a:r>
            <a:endParaRPr lang="en-US" altLang="zh-CN" sz="2000" dirty="0"/>
          </a:p>
        </p:txBody>
      </p:sp>
      <p:sp>
        <p:nvSpPr>
          <p:cNvPr id="5" name="QC_6_AS.132_1#035f4e886?vop=1&amp;pid=086d49f5e&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本题考查正确使用词语（包括熟语）的能力。文中加点的“相当”指适宜、合适。</a:t>
            </a:r>
            <a:r>
              <a:rPr lang="en-US" altLang="zh-CN" sz="2000" b="0" i="0">
                <a:solidFill>
                  <a:srgbClr val="000000"/>
                </a:solidFill>
                <a:latin typeface="微软雅黑" pitchFamily="34" charset="0"/>
                <a:ea typeface="微软雅黑" pitchFamily="34" charset="-122"/>
                <a:cs typeface="微软雅黑" pitchFamily="34" charset="-120"/>
              </a:rPr>
              <a:t>A项中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“相当”指差不多。B项中的“相当”指适宜、合适。C项中的“相当”表示程度高。</a:t>
            </a:r>
            <a:r>
              <a:rPr lang="en-US" altLang="zh-CN" sz="2000" b="0" i="0">
                <a:solidFill>
                  <a:srgbClr val="000000"/>
                </a:solidFill>
                <a:latin typeface="微软雅黑" pitchFamily="34" charset="0"/>
                <a:ea typeface="微软雅黑" pitchFamily="34" charset="-122"/>
                <a:cs typeface="微软雅黑" pitchFamily="34" charset="-120"/>
              </a:rPr>
              <a:t>D项中的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相当”指差不多。故选B。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C_4_BD#841d102a3?pid=9bb8e61e6&amp;color=0,0,0&amp;vtp=1&amp;bt=1&amp;bbb=1"/>
          <p:cNvSpPr/>
          <p:nvPr/>
        </p:nvSpPr>
        <p:spPr>
          <a:xfrm>
            <a:off x="722376" y="969265"/>
            <a:ext cx="10753344" cy="403987"/>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（二）语言文字运用Ⅱ（本题共1小题，6分）</a:t>
            </a:r>
            <a:endParaRPr lang="en-US" altLang="zh-CN" sz="2000" dirty="0"/>
          </a:p>
        </p:txBody>
      </p:sp>
      <p:sp>
        <p:nvSpPr>
          <p:cNvPr id="3" name="QB_5_BD.133_1#81d5c5161?sp=1&amp;pid=841d102a3&amp;color=0,0,0&amp;vtp=1&amp;bbb=1&amp;hb=1"/>
          <p:cNvSpPr/>
          <p:nvPr/>
        </p:nvSpPr>
        <p:spPr>
          <a:xfrm>
            <a:off x="722376" y="1425956"/>
            <a:ext cx="10753344" cy="4957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5.请在文中横线处补写恰当的语句，使整段文字语意完整连贯，内容贴切，逻辑严密</a:t>
            </a:r>
            <a:r>
              <a:rPr lang="en-US" altLang="zh-CN" sz="2000" b="0" i="0">
                <a:solidFill>
                  <a:srgbClr val="000000"/>
                </a:solidFill>
                <a:latin typeface="微软雅黑" pitchFamily="34" charset="0"/>
                <a:ea typeface="微软雅黑" pitchFamily="34" charset="-122"/>
                <a:cs typeface="微软雅黑" pitchFamily="34" charset="-120"/>
              </a:rPr>
              <a:t>，每处不超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a:t>
            </a:r>
            <a:r>
              <a:rPr lang="en-US" altLang="zh-CN" sz="2000" b="0" i="0" dirty="0">
                <a:solidFill>
                  <a:srgbClr val="000000"/>
                </a:solidFill>
                <a:latin typeface="微软雅黑" pitchFamily="34" charset="0"/>
                <a:ea typeface="微软雅黑" pitchFamily="34" charset="-122"/>
                <a:cs typeface="微软雅黑" pitchFamily="34" charset="-120"/>
              </a:rPr>
              <a:t>12个字。（6分）</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谁曾想到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相隔万里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相差两千岁的孟子与卢梭竟然是知音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一个主张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人皆有不忍人之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一个提出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怜悯是人的天性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二者关于怜悯之心的看法相差无几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一是都</a:t>
            </a:r>
            <a:r>
              <a:rPr lang="en-US" altLang="zh-CN" sz="2000" b="0" i="0" u="sng" dirty="0">
                <a:solidFill>
                  <a:srgbClr val="000000"/>
                </a:solidFill>
                <a:latin typeface="微软雅黑" pitchFamily="34" charset="0"/>
                <a:ea typeface="微软雅黑" pitchFamily="34" charset="-122"/>
                <a:cs typeface="微软雅黑" pitchFamily="34" charset="-120"/>
              </a:rPr>
              <a:t>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怜悯之心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不是某个人独有的情感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任何人看到无辜者受苦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这种怜悯之心都会油然而生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二是都着重阐发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了这种情感的原发性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它不是人后天习得的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除此之外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孟子还说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无恻隐之心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非人也</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将其视为人性道德的本源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卢梭也说怜悯心是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人类唯一具有的天然的美德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两人虽都推崇怜悯之心的道德意义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但由于所处时代背景不同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他们在理想政治的意义这一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重要问题上的看法大相径庭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a:t>
            </a:r>
            <a:endParaRPr lang="en-US" altLang="zh-CN" sz="2000" dirty="0"/>
          </a:p>
        </p:txBody>
      </p:sp>
      <p:sp>
        <p:nvSpPr>
          <p:cNvPr id="4" name="QB_5_AN.134_1#81d5c5161.blank?pid=841d102a3&amp;color=0,0,0&amp;vpa=35&amp;vtp=1&amp;bbb=1&amp;hb=1"/>
          <p:cNvSpPr/>
          <p:nvPr/>
        </p:nvSpPr>
        <p:spPr>
          <a:xfrm>
            <a:off x="722376" y="5508752"/>
            <a:ext cx="10753344" cy="846709"/>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【示例】①强调怜悯之心的普遍性</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②而是人与生俱来的</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③怜悯之心有重要的道德意义</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每处2分）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B_5_AS.135_1#81d5c5161?vop=1&amp;pid=841d102a3&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本题考查语言表达简明、连贯、准确的能力。①处，根据后文中</a:t>
            </a:r>
            <a:r>
              <a:rPr lang="en-US" altLang="zh-CN" sz="2000" b="0" i="0">
                <a:solidFill>
                  <a:srgbClr val="000000"/>
                </a:solidFill>
                <a:latin typeface="微软雅黑" pitchFamily="34" charset="0"/>
                <a:ea typeface="微软雅黑" pitchFamily="34" charset="-122"/>
                <a:cs typeface="微软雅黑" pitchFamily="34" charset="-120"/>
              </a:rPr>
              <a:t>“怜悯之心不是某个人独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有的情感</a:t>
            </a:r>
            <a:r>
              <a:rPr lang="en-US" altLang="zh-CN" sz="2000" b="0" i="0" dirty="0">
                <a:solidFill>
                  <a:srgbClr val="000000"/>
                </a:solidFill>
                <a:latin typeface="微软雅黑" pitchFamily="34" charset="0"/>
                <a:ea typeface="微软雅黑" pitchFamily="34" charset="-122"/>
                <a:cs typeface="微软雅黑" pitchFamily="34" charset="-120"/>
              </a:rPr>
              <a:t>”“任何人”可知，此处是说怜悯之心是普遍存在的，故可填“</a:t>
            </a:r>
            <a:r>
              <a:rPr lang="en-US" altLang="zh-CN" sz="2000" b="0" i="0">
                <a:solidFill>
                  <a:srgbClr val="000000"/>
                </a:solidFill>
                <a:latin typeface="微软雅黑" pitchFamily="34" charset="0"/>
                <a:ea typeface="微软雅黑" pitchFamily="34" charset="-122"/>
                <a:cs typeface="微软雅黑" pitchFamily="34" charset="-120"/>
              </a:rPr>
              <a:t>强调怜悯之心的普遍性”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之类的语句</a:t>
            </a:r>
            <a:r>
              <a:rPr lang="en-US" altLang="zh-CN" sz="2000" b="0" i="0" dirty="0">
                <a:solidFill>
                  <a:srgbClr val="000000"/>
                </a:solidFill>
                <a:latin typeface="微软雅黑" pitchFamily="34" charset="0"/>
                <a:ea typeface="微软雅黑" pitchFamily="34" charset="-122"/>
                <a:cs typeface="微软雅黑" pitchFamily="34" charset="-120"/>
              </a:rPr>
              <a:t>。②处，联系语境可知，此处内容与“它不是人后天习得的”相对；结合前文中</a:t>
            </a:r>
            <a:r>
              <a:rPr lang="en-US" altLang="zh-CN" sz="2000" b="0" i="0">
                <a:solidFill>
                  <a:srgbClr val="000000"/>
                </a:solidFill>
                <a:latin typeface="微软雅黑" pitchFamily="34" charset="0"/>
                <a:ea typeface="微软雅黑" pitchFamily="34" charset="-122"/>
                <a:cs typeface="微软雅黑" pitchFamily="34" charset="-120"/>
              </a:rPr>
              <a:t>“一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个主张</a:t>
            </a:r>
            <a:r>
              <a:rPr lang="en-US" altLang="zh-CN" sz="2000" b="0" i="0" dirty="0">
                <a:solidFill>
                  <a:srgbClr val="000000"/>
                </a:solidFill>
                <a:latin typeface="微软雅黑" pitchFamily="34" charset="0"/>
                <a:ea typeface="微软雅黑" pitchFamily="34" charset="-122"/>
                <a:cs typeface="微软雅黑" pitchFamily="34" charset="-120"/>
              </a:rPr>
              <a:t>‘人皆有不忍人之心’，一个提出‘怜悯是人的天性</a:t>
            </a:r>
            <a:r>
              <a:rPr lang="en-US" altLang="zh-CN" sz="2000" b="0" i="0">
                <a:solidFill>
                  <a:srgbClr val="000000"/>
                </a:solidFill>
                <a:latin typeface="微软雅黑" pitchFamily="34" charset="0"/>
                <a:ea typeface="微软雅黑" pitchFamily="34" charset="-122"/>
                <a:cs typeface="微软雅黑" pitchFamily="34" charset="-120"/>
              </a:rPr>
              <a:t>’”“都着重阐发了这种情感的原发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”可知，此处可填“而是人与生俱来的”之类的语句。③处，根据“可见”一词可知</a:t>
            </a:r>
            <a:r>
              <a:rPr lang="en-US" altLang="zh-CN" sz="2000" b="0" i="0">
                <a:solidFill>
                  <a:srgbClr val="000000"/>
                </a:solidFill>
                <a:latin typeface="微软雅黑" pitchFamily="34" charset="0"/>
                <a:ea typeface="微软雅黑" pitchFamily="34" charset="-122"/>
                <a:cs typeface="微软雅黑" pitchFamily="34" charset="-120"/>
              </a:rPr>
              <a:t>，此处所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填内容是对前文的总结</a:t>
            </a:r>
            <a:r>
              <a:rPr lang="en-US" altLang="zh-CN" sz="2000" b="0" i="0" dirty="0">
                <a:solidFill>
                  <a:srgbClr val="000000"/>
                </a:solidFill>
                <a:latin typeface="微软雅黑" pitchFamily="34" charset="0"/>
                <a:ea typeface="微软雅黑" pitchFamily="34" charset="-122"/>
                <a:cs typeface="微软雅黑" pitchFamily="34" charset="-120"/>
              </a:rPr>
              <a:t>，根据前文中“孟子</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将其视为人性道德的本源</a:t>
            </a:r>
            <a:r>
              <a:rPr lang="en-US" altLang="zh-CN" sz="2000" b="0" i="0">
                <a:solidFill>
                  <a:srgbClr val="000000"/>
                </a:solidFill>
                <a:latin typeface="微软雅黑" pitchFamily="34" charset="0"/>
                <a:ea typeface="微软雅黑" pitchFamily="34" charset="-122"/>
                <a:cs typeface="微软雅黑" pitchFamily="34" charset="-120"/>
              </a:rPr>
              <a:t>；卢梭也说怜悯心是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人类唯一具有的天然的美德’”以及后文中“两人虽都推崇怜悯之心的道德意义”可知</a:t>
            </a:r>
            <a:r>
              <a:rPr lang="en-US" altLang="zh-CN" sz="2000" b="0" i="0">
                <a:solidFill>
                  <a:srgbClr val="000000"/>
                </a:solidFill>
                <a:latin typeface="微软雅黑" pitchFamily="34" charset="0"/>
                <a:ea typeface="微软雅黑" pitchFamily="34" charset="-122"/>
                <a:cs typeface="微软雅黑" pitchFamily="34" charset="-120"/>
              </a:rPr>
              <a:t>，语境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说的是怜悯之心的道德意义</a:t>
            </a:r>
            <a:r>
              <a:rPr lang="en-US" altLang="zh-CN" sz="2000" b="0" i="0" dirty="0">
                <a:solidFill>
                  <a:srgbClr val="000000"/>
                </a:solidFill>
                <a:latin typeface="微软雅黑" pitchFamily="34" charset="0"/>
                <a:ea typeface="微软雅黑" pitchFamily="34" charset="-122"/>
                <a:cs typeface="微软雅黑" pitchFamily="34" charset="-120"/>
              </a:rPr>
              <a:t>；根据“本源”“唯一”可知，这个道德意义是重要的，故可填</a:t>
            </a:r>
            <a:r>
              <a:rPr lang="en-US" altLang="zh-CN" sz="2000" b="0" i="0">
                <a:solidFill>
                  <a:srgbClr val="000000"/>
                </a:solidFill>
                <a:latin typeface="微软雅黑" pitchFamily="34" charset="0"/>
                <a:ea typeface="微软雅黑" pitchFamily="34" charset="-122"/>
                <a:cs typeface="微软雅黑" pitchFamily="34" charset="-120"/>
              </a:rPr>
              <a:t>“怜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悯之心有重要的道德意义</a:t>
            </a:r>
            <a:r>
              <a:rPr lang="en-US" altLang="zh-CN" sz="2000" b="0" i="0" dirty="0">
                <a:solidFill>
                  <a:srgbClr val="000000"/>
                </a:solidFill>
                <a:latin typeface="微软雅黑" pitchFamily="34" charset="0"/>
                <a:ea typeface="微软雅黑" pitchFamily="34" charset="-122"/>
                <a:cs typeface="微软雅黑" pitchFamily="34" charset="-120"/>
              </a:rPr>
              <a:t>”之类的语句。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5.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pic>
        <p:nvPicPr>
          <p:cNvPr id="2" name="P_4_BD#d76058a5a?pid=d017d457c&amp;color=0,0,0&amp;tib=255,255,255&amp;iip=1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29658"/>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d76058a5a?pid=d017d457c&amp;color=0,0,0&amp;vtp=1&amp;bt=1&amp;bbb=1"/>
          <p:cNvSpPr/>
          <p:nvPr/>
        </p:nvSpPr>
        <p:spPr>
          <a:xfrm>
            <a:off x="722377" y="972000"/>
            <a:ext cx="10749630" cy="385953"/>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d76058a5a?pid=d017d457c&amp;color=0,0,0&amp;tib=255,255,255&amp;iip=2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06671"/>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36_1#854fd7a90?pid=d017d457c&amp;color=0,0,0&amp;vtp=1&amp;bbb=1"/>
          <p:cNvSpPr/>
          <p:nvPr/>
        </p:nvSpPr>
        <p:spPr>
          <a:xfrm>
            <a:off x="722376" y="1413071"/>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［山东潍坊2024期末］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阅读下面的文字，完成6～10题。（19分）</a:t>
            </a:r>
            <a:endParaRPr lang="en-US" altLang="zh-CN" sz="2000" dirty="0"/>
          </a:p>
        </p:txBody>
      </p:sp>
      <p:sp>
        <p:nvSpPr>
          <p:cNvPr id="6" name="QM_4_BD.136_2#854fd7a90?sp=1&amp;pid=d017d457c&amp;color=0,0,0&amp;vtp=1&amp;bbb=1&amp;hb=1"/>
          <p:cNvSpPr/>
          <p:nvPr/>
        </p:nvSpPr>
        <p:spPr>
          <a:xfrm>
            <a:off x="722376" y="1853253"/>
            <a:ext cx="10753344" cy="44450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5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周易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君子进德修业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忠信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所以进德也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所以居业也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忠</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是增进美德的方法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出于诚信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是修行功业的方法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被历代文人学</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者阐释与发挥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对中国古代文论产生了深远的影响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南朝文学评论家刘勰第一次从文学创作者的角度阐发了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他要求创作者从自</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身出发挖掘自己的创作才能和创作潜力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创作出独具文心的文学作品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其著作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文心雕龙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的宗</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旨就在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按今天的话来说就是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走心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从其书名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文心雕龙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就可以看出来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刘</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勰又说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立诚在肃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修辞必甘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意思是说作者在创作文学作品的过程中态度是诚心诚意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端正</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严肃的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创作出来的文学作品也一定是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甘美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这又是从文学批评的角度来阐发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修辞立其</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36_2#854fd7a90?sp=1&amp;pid=d017d457c&amp;color=0,0,0&amp;vtp=1&amp;bbb=1&amp;hb=1">
            <a:extLst>
              <a:ext uri="{FF2B5EF4-FFF2-40B4-BE49-F238E27FC236}">
                <a16:creationId xmlns:a16="http://schemas.microsoft.com/office/drawing/2014/main" id="{B114FE84-7490-973D-A87D-CD409CCBFF41}"/>
              </a:ext>
            </a:extLst>
          </p:cNvPr>
          <p:cNvSpPr/>
          <p:nvPr/>
        </p:nvSpPr>
        <p:spPr>
          <a:xfrm>
            <a:off x="722376" y="972000"/>
            <a:ext cx="10753344" cy="5486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一篇文章或一部文学作品的好坏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是不是作者的用心之作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读者是可以透过其中的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修辞</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看出来并欣赏到的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滋味甘与不甘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全在修辞者诚与不诚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如果一个人怀有天下至诚之心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则可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以尽天地万物之性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学究天人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与天地共参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但是从一个创作者的角度来说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只要一个人诚心诚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未必一定是至诚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也能创作出尽人尽物尽心尽力之作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毕竟各人资质不一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才气不同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心性各异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不能强求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能否达于至诚是个人的造化使然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既然大家都是中人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只要付出一点诚心</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无论是中人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中人以上者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还是中人以下者都能感同身受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如果是无情无义不诚之作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然不能表明自己的真实想法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反而会暴露出创作者的不用心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言不由衷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华而不实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读者也可以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透过文本读出来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东汉学者王充把文比作一棵树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叶之荣华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壳之虚实与根之实诚是紧密联系的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一荣俱荣</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一损俱损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纵然树上花枝招展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果实累累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如果没有根之实诚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也是摇摇欲坠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壳内空空的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以王充指出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实诚在胸臆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文墨著竹帛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这样才能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外内表里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自相副称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若不然就会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文无实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由此延伸出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文如其人的观点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418211187"/>
      </p:ext>
    </p:extLst>
  </p:cSld>
  <p:clrMapOvr>
    <a:masterClrMapping/>
  </p:clrMapOvr>
  <p:transition>
    <p:fade/>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36_2#854fd7a90?sp=1&amp;pid=d017d457c&amp;color=0,0,0&amp;vtp=1&amp;bbb=1&amp;hb=1">
            <a:extLst>
              <a:ext uri="{FF2B5EF4-FFF2-40B4-BE49-F238E27FC236}">
                <a16:creationId xmlns:a16="http://schemas.microsoft.com/office/drawing/2014/main" id="{8725DC86-1437-53D9-04EA-024DA8904246}"/>
              </a:ext>
            </a:extLst>
          </p:cNvPr>
          <p:cNvSpPr/>
          <p:nvPr/>
        </p:nvSpPr>
        <p:spPr>
          <a:xfrm>
            <a:off x="722376" y="972000"/>
            <a:ext cx="10753344" cy="41275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文如其人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是人们在长期的文学批评和鉴赏中得出的一致观点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从中可以看出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我们的先贤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重视创作者的个人品德修养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也担心后学因作者的个人品德问题而受到不良影响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由此进一步挖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掘出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的文论内涵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首先强调创作者要拥有高尚的品德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本义是叫我们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谨言</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究其本质是要我们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欧阳修在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送徐无党南归序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中有这样一句话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其所以为圣贤者</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修之于身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施之于事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见之于言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是三者所以能不朽而存也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意思是说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一个人之所以为圣贤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而不朽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是可以从其言行举止看出来的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一个人之不贤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也可以从其言行举止看出来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处之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扩展为文章也是一理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文章就像一面镜子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照见作者的内心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读者观之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一目了然</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因此一个人的为人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读者通过其文章是可以看出来的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所以人们才特别重视创作者的个人品德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788173087"/>
      </p:ext>
    </p:extLst>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36_2#854fd7a90?sp=1&amp;pid=d017d457c&amp;color=0,0,0&amp;vtp=1&amp;bbb=1&amp;hb=1">
            <a:extLst>
              <a:ext uri="{FF2B5EF4-FFF2-40B4-BE49-F238E27FC236}">
                <a16:creationId xmlns:a16="http://schemas.microsoft.com/office/drawing/2014/main" id="{76B1419F-1DE8-C7E9-2F87-179D2C0572C3}"/>
              </a:ext>
            </a:extLst>
          </p:cNvPr>
          <p:cNvSpPr/>
          <p:nvPr/>
        </p:nvSpPr>
        <p:spPr>
          <a:xfrm>
            <a:off x="722376" y="972000"/>
            <a:ext cx="10753344" cy="26846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还强调创作者要有忠实的创作态度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忠实的创作态度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就是强调创作者在文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艺创作的过程中主体感情的真诚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也就是投入真实的感情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这样才能达到孔子所说的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辞达而已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的境界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也只有这样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创作出来的作品才能打动读者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中国古代文论家往往以是否言之有物来评判作品的好坏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写文章要言之有物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不要有文无质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不知所云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不仅仅是指文章内容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也是指文章的情感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这是第二个内涵的扩展延伸</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摘编自雷光高、王军涛《论〈易传〉“修辞立其诚”及其对中国古代文论的影响》）</a:t>
            </a:r>
            <a:endParaRPr lang="en-US" altLang="zh-CN" sz="2000" dirty="0"/>
          </a:p>
        </p:txBody>
      </p:sp>
    </p:spTree>
    <p:extLst>
      <p:ext uri="{BB962C8B-B14F-4D97-AF65-F5344CB8AC3E}">
        <p14:creationId xmlns:p14="http://schemas.microsoft.com/office/powerpoint/2010/main" val="3934936368"/>
      </p:ext>
    </p:extLst>
  </p:cSld>
  <p:clrMapOvr>
    <a:masterClrMapping/>
  </p:clrMapOvr>
  <p:transition>
    <p:fade/>
  </p:transition>
</p:sld>
</file>

<file path=ppt/slides/slide119.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M_4_BD.136_3#854fd7a90?sp=1&amp;pid=d017d457c&amp;color=0,0,0&amp;vtp=1&amp;bt=1&amp;bbb=1&amp;hb=1"/>
          <p:cNvSpPr/>
          <p:nvPr/>
        </p:nvSpPr>
        <p:spPr>
          <a:xfrm>
            <a:off x="722376" y="972000"/>
            <a:ext cx="10753344" cy="4068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重温哲学家张岱年的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具有极强的现实意义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诚者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即是坚持真实性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文章由这句话展开论述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提出发言著论都应坚持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立其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的原则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告诫人们要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说真话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讲实话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做真人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应从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发言著论都须注重诚伪问题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讲究真实性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坚持名与实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言辞与客观实际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相一致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现实社会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人人都有麦克风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人人都能当主角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有人却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为了博眼球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获关注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赚流量而在网络上发布不实言论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或夸大其词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或凭空臆造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造成不良社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会影响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假作真时真亦假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当一个社会被各种假言谬论充斥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其真实表述也不会为人们所相</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信了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4_BD.136_4#854fd7a90?pid=d017d457c&amp;color=0,0,0&amp;vtp=1&amp;bbb=1&amp;hb=1"/>
          <p:cNvSpPr/>
          <p:nvPr/>
        </p:nvSpPr>
        <p:spPr>
          <a:xfrm>
            <a:off x="722377" y="5096325"/>
            <a:ext cx="10749630"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我们做人做事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立身处世也应该坚持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靠拢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人们应当注重言行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心口的一致性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孔子教导我们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人而无信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不知其可也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大车无</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小车无</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其何以行之</a:t>
            </a:r>
          </a:p>
          <a:p>
            <a:pPr latinLnBrk="1">
              <a:lnSpc>
                <a:spcPct val="150000"/>
              </a:lnSpc>
            </a:pPr>
            <a:endParaRPr lang="en-US" altLang="zh-CN" sz="2000" dirty="0"/>
          </a:p>
        </p:txBody>
      </p:sp>
      <p:pic>
        <p:nvPicPr>
          <p:cNvPr id="4" name="QM_4_BD.136_4#854fd7a90?pid=d017d457c&amp;color=0,0,0&amp;tib=255,255,255&amp;iip=2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06697" y="5690685"/>
            <a:ext cx="192024" cy="182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M_4_BD.136_4#854fd7a90?pid=d017d457c&amp;color=0,0,0&amp;tib=255,255,255&amp;iip=2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346725" y="5690685"/>
            <a:ext cx="201168" cy="1828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164e31727?sp=1&amp;pid=26e64b295&amp;color=0,0,0&amp;vtp=1&amp;bbb=1&amp;hb=1">
            <a:extLst>
              <a:ext uri="{FF2B5EF4-FFF2-40B4-BE49-F238E27FC236}">
                <a16:creationId xmlns:a16="http://schemas.microsoft.com/office/drawing/2014/main" id="{C96633BA-B56A-EA3A-68E6-962F853C05E6}"/>
              </a:ext>
            </a:extLst>
          </p:cNvPr>
          <p:cNvSpPr/>
          <p:nvPr/>
        </p:nvSpPr>
        <p:spPr>
          <a:xfrm>
            <a:off x="722376" y="972000"/>
            <a:ext cx="10753344" cy="5448300"/>
          </a:xfrm>
          <a:prstGeom prst="rect">
            <a:avLst/>
          </a:prstGeom>
          <a:noFill/>
          <a:ln/>
        </p:spPr>
        <p:txBody>
          <a:bodyPr wrap="none" lIns="0" tIns="0" rIns="0" bIns="0" rtlCol="0" anchor="t"/>
          <a:lstStyle/>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乙丙丁对日常生活的新感觉与新体验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都为文艺创作供给了源源不绝的素材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文艺创作要熔铸这</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些新素材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以美学的方式生动展现新质生产力相对于传统生产力具有哪些优越性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新质生产力如</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何进入人们的日常生活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对推动经济社会健康发展具有怎样的重要意义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对满足人民日益增长的</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美好生活需要具有怎样的重要作用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新质生产力催生文艺新形式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悠久的中外文艺史清楚地显示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无论快慢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生产力的每一次巨</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大变革最终都会传导至文艺形式上面来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新质生产力的一个关键特征是高科技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它首先将会通过</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互联网与新媒体等新技术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沿着文艺的形式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观念与生产过程等几个路径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继续影响文艺尤其是</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新媒介文艺的生产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伴随着互联网的迅猛发展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生产力的不断解放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与文艺新形式紧密相关的文</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艺生产新主体不断出现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长期以来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无论科技发展到何种程度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人类一直都是技术的主体与掌控</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在文艺领域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这表现为技术只是创作的辅助工具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从未对人类的创作主体地位构成真正的威</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最近几年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高科技对文艺的影响有了一个引人注目的转折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即以人工智能为形式的技术个体</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闪亮登场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赫然成为相对独立的文艺创作者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人工智能与文艺的结合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开启了多种新的创作可能</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并刷新了既有的文艺经验与文艺知识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对于这种势不可挡的技术变革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我们无法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置身事外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endParaRPr lang="en-US" altLang="zh-CN" sz="2000" dirty="0"/>
          </a:p>
        </p:txBody>
      </p:sp>
    </p:spTree>
    <p:extLst>
      <p:ext uri="{BB962C8B-B14F-4D97-AF65-F5344CB8AC3E}">
        <p14:creationId xmlns:p14="http://schemas.microsoft.com/office/powerpoint/2010/main" val="2748956432"/>
      </p:ext>
    </p:extLst>
  </p:cSld>
  <p:clrMapOvr>
    <a:masterClrMapping/>
  </p:clrMapOvr>
  <p:transition>
    <p:fade/>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36_4#854fd7a90?pid=d017d457c&amp;color=0,0,0&amp;vtp=1&amp;bbb=1&amp;hb=1">
            <a:extLst>
              <a:ext uri="{FF2B5EF4-FFF2-40B4-BE49-F238E27FC236}">
                <a16:creationId xmlns:a16="http://schemas.microsoft.com/office/drawing/2014/main" id="{4B84B577-E662-80C4-1502-AAA9554360DC}"/>
              </a:ext>
            </a:extLst>
          </p:cNvPr>
          <p:cNvSpPr/>
          <p:nvPr/>
        </p:nvSpPr>
        <p:spPr>
          <a:xfrm>
            <a:off x="722377" y="972000"/>
            <a:ext cx="10749630" cy="13003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一个人如果不讲真诚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信实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则将失去立身之基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寸步难行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现实社会中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一次次不讲诚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信的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翻车现场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不断证明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抱有侥幸心理的弄虚作假行不通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必将遭到社会公众的抵制与唾弃</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唯有言行一致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表里如一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学做真人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方是正道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4_BD.136_5#854fd7a90?pid=d017d457c&amp;color=0,0,0&amp;vtp=1&amp;bbb=1&amp;hb=1">
            <a:extLst>
              <a:ext uri="{FF2B5EF4-FFF2-40B4-BE49-F238E27FC236}">
                <a16:creationId xmlns:a16="http://schemas.microsoft.com/office/drawing/2014/main" id="{CC00B94B-0AB0-95A9-62E8-15853F7BB43E}"/>
              </a:ext>
            </a:extLst>
          </p:cNvPr>
          <p:cNvSpPr/>
          <p:nvPr/>
        </p:nvSpPr>
        <p:spPr>
          <a:xfrm>
            <a:off x="722376" y="2331847"/>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新时代下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愿我们每个人都能身处社会的洪流中而不被左右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处于时代的旋涡中而不会迷失</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始终保持本真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修辞立其诚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精神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说真话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做真人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摘编自黄俊尧《也谈“修辞立其诚”》）</a:t>
            </a:r>
            <a:endParaRPr lang="en-US" altLang="zh-CN" sz="2000" dirty="0"/>
          </a:p>
        </p:txBody>
      </p:sp>
    </p:spTree>
    <p:extLst>
      <p:ext uri="{BB962C8B-B14F-4D97-AF65-F5344CB8AC3E}">
        <p14:creationId xmlns:p14="http://schemas.microsoft.com/office/powerpoint/2010/main" val="1796117858"/>
      </p:ext>
    </p:extLst>
  </p:cSld>
  <p:clrMapOvr>
    <a:masterClrMapping/>
  </p:clrMapOvr>
  <p:transition>
    <p:fade/>
  </p:transition>
</p:sld>
</file>

<file path=ppt/slides/slide121.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C_5_BD.137_1#969131901?pid=854fd7a90&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6.下列对材料相关内容的理解和分析，不正确的一项是（3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8_1#969131901.bracket?pid=854fd7a90&amp;color=0,0,0&amp;vpa=36&amp;vtp=1"/>
          <p:cNvSpPr/>
          <p:nvPr/>
        </p:nvSpPr>
        <p:spPr>
          <a:xfrm>
            <a:off x="7886764" y="961645"/>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7_2#969131901.choices?pid=854fd7a90&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A.“修辞立其诚”，原指君子修行功业的方法，后被历代文人学者阐发</a:t>
            </a:r>
            <a:r>
              <a:rPr lang="en-US" altLang="zh-CN" sz="2000" b="0" i="0">
                <a:solidFill>
                  <a:srgbClr val="000000"/>
                </a:solidFill>
                <a:latin typeface="微软雅黑" pitchFamily="34" charset="0"/>
                <a:ea typeface="微软雅黑" pitchFamily="34" charset="-122"/>
                <a:cs typeface="微软雅黑" pitchFamily="34" charset="-120"/>
              </a:rPr>
              <a:t>，对中国古代文论产生了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深远的影响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.刘勰首次从创作者的角度对“修辞立其诚”进行阐发</a:t>
            </a:r>
            <a:r>
              <a:rPr lang="en-US" altLang="zh-CN" sz="2000" b="0" i="0">
                <a:solidFill>
                  <a:srgbClr val="000000"/>
                </a:solidFill>
                <a:latin typeface="微软雅黑" pitchFamily="34" charset="0"/>
                <a:ea typeface="微软雅黑" pitchFamily="34" charset="-122"/>
                <a:cs typeface="微软雅黑" pitchFamily="34" charset="-120"/>
              </a:rPr>
              <a:t>，他认为要创作出独具文心的文学作品就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必须</a:t>
            </a:r>
            <a:r>
              <a:rPr lang="en-US" altLang="zh-CN" sz="2000" b="0" i="0" dirty="0">
                <a:solidFill>
                  <a:srgbClr val="000000"/>
                </a:solidFill>
                <a:latin typeface="微软雅黑" pitchFamily="34" charset="0"/>
                <a:ea typeface="微软雅黑" pitchFamily="34" charset="-122"/>
                <a:cs typeface="微软雅黑" pitchFamily="34" charset="-120"/>
              </a:rPr>
              <a:t>“用心”。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.王充认为作者的文章笔墨与其胸中的实诚应是一致的，否则就会“有文无实</a:t>
            </a:r>
            <a:r>
              <a:rPr lang="en-US" altLang="zh-CN" sz="2000" b="0" i="0">
                <a:solidFill>
                  <a:srgbClr val="000000"/>
                </a:solidFill>
                <a:latin typeface="微软雅黑" pitchFamily="34" charset="0"/>
                <a:ea typeface="微软雅黑" pitchFamily="34" charset="-122"/>
                <a:cs typeface="微软雅黑" pitchFamily="34" charset="-120"/>
              </a:rPr>
              <a:t>”，并由此提出了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文如其人”的观点。</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.张岱年在《修辞立其诚》中提出的观点在当今社会仍值得提倡，崇真</a:t>
            </a:r>
            <a:r>
              <a:rPr lang="en-US" altLang="zh-CN" sz="2000" b="0" i="0">
                <a:solidFill>
                  <a:srgbClr val="000000"/>
                </a:solidFill>
                <a:latin typeface="微软雅黑" pitchFamily="34" charset="0"/>
                <a:ea typeface="微软雅黑" pitchFamily="34" charset="-122"/>
                <a:cs typeface="微软雅黑" pitchFamily="34" charset="-120"/>
              </a:rPr>
              <a:t>、尚真应该成为人们追求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的目标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139_1#969131901?vop=1&amp;pid=854fd7a90&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本题考查筛选并整合文中的信息的能力。C项，“并由此提出了‘文如其人’的观点</a:t>
            </a:r>
            <a:r>
              <a:rPr lang="en-US" altLang="zh-CN" sz="2000" b="0" i="0">
                <a:solidFill>
                  <a:srgbClr val="000000"/>
                </a:solidFill>
                <a:latin typeface="微软雅黑" pitchFamily="34" charset="0"/>
                <a:ea typeface="微软雅黑" pitchFamily="34" charset="-122"/>
                <a:cs typeface="微软雅黑" pitchFamily="34" charset="-120"/>
              </a:rPr>
              <a:t>”错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。由材料一第4段内容可知，“‘文如其人’的观点”并不是王充直接提出的</a:t>
            </a:r>
            <a:r>
              <a:rPr lang="en-US" altLang="zh-CN" sz="2000" b="0" i="0">
                <a:solidFill>
                  <a:srgbClr val="000000"/>
                </a:solidFill>
                <a:latin typeface="微软雅黑" pitchFamily="34" charset="0"/>
                <a:ea typeface="微软雅黑" pitchFamily="34" charset="-122"/>
                <a:cs typeface="微软雅黑" pitchFamily="34" charset="-120"/>
              </a:rPr>
              <a:t>，原文说的是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由此延伸出‘修辞立其诚’文如其人的观点”。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2.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5_BD.140_1#a4bb286b8?pid=854fd7a9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7.根据材料内容，下列说法不正确的一项是（3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1_1#a4bb286b8.bracket?pid=854fd7a90&amp;color=0,0,0&amp;vpa=37&amp;vtp=1"/>
          <p:cNvSpPr/>
          <p:nvPr/>
        </p:nvSpPr>
        <p:spPr>
          <a:xfrm>
            <a:off x="6616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40_2#a4bb286b8.choices?pid=854fd7a90&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A.要想创作出“甘美”的文学作品，作者在创作过程中应该有诚心诚意、端正严肃的态度。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.有些人即使不能达于至诚，但只要付出了诚心，也同样能够创作出让读者感同身受的作品。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.先贤特别重视创作者的个人品德，是因为担心后学会因作者个人品德问题受到不良影响。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.当今社会，发言著论必须注重真实性，否则各种假言谬论就易充斥社会，让人真假难辨。</a:t>
            </a:r>
            <a:endParaRPr lang="en-US" altLang="zh-CN" sz="2000" dirty="0"/>
          </a:p>
        </p:txBody>
      </p:sp>
      <p:sp>
        <p:nvSpPr>
          <p:cNvPr id="5" name="QC_5_AS.142_1#a4bb286b8?vop=1&amp;pid=854fd7a90&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本题考查分析概括作者在文中的观点态度的能力。C项，“是因为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a:t>
            </a:r>
            <a:r>
              <a:rPr lang="en-US" altLang="zh-CN" sz="2000" b="0" i="0">
                <a:solidFill>
                  <a:srgbClr val="000000"/>
                </a:solidFill>
                <a:latin typeface="微软雅黑" pitchFamily="34" charset="0"/>
                <a:ea typeface="微软雅黑" pitchFamily="34" charset="-122"/>
                <a:cs typeface="微软雅黑" pitchFamily="34" charset="-120"/>
              </a:rPr>
              <a:t>。结合材料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一第</a:t>
            </a:r>
            <a:r>
              <a:rPr lang="en-US" altLang="zh-CN" sz="2000" b="0" i="0" dirty="0">
                <a:solidFill>
                  <a:srgbClr val="000000"/>
                </a:solidFill>
                <a:latin typeface="微软雅黑" pitchFamily="34" charset="0"/>
                <a:ea typeface="微软雅黑" pitchFamily="34" charset="-122"/>
                <a:cs typeface="微软雅黑" pitchFamily="34" charset="-120"/>
              </a:rPr>
              <a:t>5段中“从中可以看出，我们的先贤重视创作者的个人品德修养</a:t>
            </a:r>
            <a:r>
              <a:rPr lang="en-US" altLang="zh-CN" sz="2000" b="0" i="0">
                <a:solidFill>
                  <a:srgbClr val="000000"/>
                </a:solidFill>
                <a:latin typeface="微软雅黑" pitchFamily="34" charset="0"/>
                <a:ea typeface="微软雅黑" pitchFamily="34" charset="-122"/>
                <a:cs typeface="微软雅黑" pitchFamily="34" charset="-120"/>
              </a:rPr>
              <a:t>，也担心后学因作者的个人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品德问题而受到不良影响</a:t>
            </a:r>
            <a:r>
              <a:rPr lang="en-US" altLang="zh-CN" sz="2000" b="0" i="0" dirty="0">
                <a:solidFill>
                  <a:srgbClr val="000000"/>
                </a:solidFill>
                <a:latin typeface="微软雅黑" pitchFamily="34" charset="0"/>
                <a:ea typeface="微软雅黑" pitchFamily="34" charset="-122"/>
                <a:cs typeface="微软雅黑" pitchFamily="34" charset="-120"/>
              </a:rPr>
              <a:t>”可知，选项中“是因为”前后的内容并不构成因果关系。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3.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C_5_BD.143_1#c3b5ebbd9?pid=854fd7a9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8.下列选项，最适合作为论据来支撑材料一中“文如其人”观点的一项是（3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4_1#c3b5ebbd9.bracket?pid=854fd7a90&amp;color=0,0,0&amp;vpa=38&amp;vtp=1"/>
          <p:cNvSpPr/>
          <p:nvPr/>
        </p:nvSpPr>
        <p:spPr>
          <a:xfrm>
            <a:off x="991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43_2#c3b5ebbd9.choices?pid=854fd7a90&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A.扬雄《法言·问神》：“言，心声也；书，心画也；声画形，君子小人见矣。”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.刘知几《史通·叙事》：“言近而旨远，辞浅而义深，虽发语已殚，而含意未尽。”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.钱锺书《谈艺录》：“然所言之物，可以饰伪；巨奸为忧国语，热中人作冰雪文，是也。”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.崔学古《少学》：“造意要超卓，立格要正大，题旨要明透，笔气要清顺，此行文要务。”</a:t>
            </a:r>
            <a:endParaRPr lang="en-US" altLang="zh-CN" sz="2000" dirty="0"/>
          </a:p>
        </p:txBody>
      </p:sp>
      <p:sp>
        <p:nvSpPr>
          <p:cNvPr id="5" name="QC_5_AS.145_1#c3b5ebbd9?vop=1&amp;pid=854fd7a90&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本题考查分析论点、论据的能力。材料一中“文如其人”</a:t>
            </a:r>
            <a:r>
              <a:rPr lang="en-US" altLang="zh-CN" sz="2000" b="0" i="0">
                <a:solidFill>
                  <a:srgbClr val="000000"/>
                </a:solidFill>
                <a:latin typeface="微软雅黑" pitchFamily="34" charset="0"/>
                <a:ea typeface="微软雅黑" pitchFamily="34" charset="-122"/>
                <a:cs typeface="微软雅黑" pitchFamily="34" charset="-120"/>
              </a:rPr>
              <a:t>是指文章风格与作者的为人相似。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项，指通过语言、文字可以看出作者精神品格的高下。B项，指文章含蓄隽永。C项</a:t>
            </a:r>
            <a:r>
              <a:rPr lang="en-US" altLang="zh-CN" sz="2000" b="0" i="0">
                <a:solidFill>
                  <a:srgbClr val="000000"/>
                </a:solidFill>
                <a:latin typeface="微软雅黑" pitchFamily="34" charset="0"/>
                <a:ea typeface="微软雅黑" pitchFamily="34" charset="-122"/>
                <a:cs typeface="微软雅黑" pitchFamily="34" charset="-120"/>
              </a:rPr>
              <a:t>，指文不一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定如其人</a:t>
            </a:r>
            <a:r>
              <a:rPr lang="en-US" altLang="zh-CN" sz="2000" b="0" i="0" dirty="0">
                <a:solidFill>
                  <a:srgbClr val="000000"/>
                </a:solidFill>
                <a:latin typeface="微软雅黑" pitchFamily="34" charset="0"/>
                <a:ea typeface="微软雅黑" pitchFamily="34" charset="-122"/>
                <a:cs typeface="微软雅黑" pitchFamily="34" charset="-120"/>
              </a:rPr>
              <a:t>。D项，是说如何写文章。故选A。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4.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B_5_BD.226_1#0f25f2832?sp=1&amp;pid=854fd7a90&amp;color=0,0,0&amp;vtp=1&amp;bt=1&amp;bbb=1"/>
          <p:cNvSpPr/>
          <p:nvPr/>
        </p:nvSpPr>
        <p:spPr>
          <a:xfrm>
            <a:off x="722376" y="972000"/>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9.材料一和材料二都谈到了“修辞立其诚”,但侧重点不同，请结合材料简要说明。（4分）</a:t>
            </a:r>
            <a:endParaRPr lang="en-US" altLang="zh-CN" sz="2000" dirty="0"/>
          </a:p>
        </p:txBody>
      </p:sp>
      <p:sp>
        <p:nvSpPr>
          <p:cNvPr id="3" name="QB_5_BD.226_2#0f25f2832?sp=1&amp;pid=854fd7a90&amp;color=0,0,0&amp;vtp=1&amp;bbb=1&amp;hb=1&amp;hltap=1"/>
          <p:cNvSpPr/>
          <p:nvPr/>
        </p:nvSpPr>
        <p:spPr>
          <a:xfrm>
            <a:off x="722376" y="1412563"/>
            <a:ext cx="10753344" cy="1255713"/>
          </a:xfrm>
          <a:prstGeom prst="rect">
            <a:avLst/>
          </a:prstGeom>
          <a:noFill/>
          <a:ln/>
        </p:spPr>
        <p:txBody>
          <a:bodyPr wrap="none" lIns="0" tIns="0" rIns="0" bIns="0" rtlCol="0" anchor="t"/>
          <a:lstStyle/>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228_1#0f25f2832?vop=1&amp;pid=854fd7a90&amp;color=0,0,0&amp;vtp=1&amp;bbb=1&amp;hb=1"/>
          <p:cNvSpPr/>
          <p:nvPr/>
        </p:nvSpPr>
        <p:spPr>
          <a:xfrm>
            <a:off x="722376" y="2782449"/>
            <a:ext cx="10753344" cy="35010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本题考查概括文本的主要观点和基本倾向的能力。分析两则材料的侧重点</a:t>
            </a:r>
            <a:r>
              <a:rPr lang="en-US" altLang="zh-CN" sz="2000" b="0" i="0">
                <a:solidFill>
                  <a:srgbClr val="000000"/>
                </a:solidFill>
                <a:latin typeface="微软雅黑" pitchFamily="34" charset="0"/>
                <a:ea typeface="微软雅黑" pitchFamily="34" charset="-122"/>
                <a:cs typeface="微软雅黑" pitchFamily="34" charset="-120"/>
              </a:rPr>
              <a:t>，可以结合选文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出处和具体内容</a:t>
            </a:r>
            <a:r>
              <a:rPr lang="en-US" altLang="zh-CN" sz="2000" b="0" i="0" dirty="0">
                <a:solidFill>
                  <a:srgbClr val="000000"/>
                </a:solidFill>
                <a:latin typeface="微软雅黑" pitchFamily="34" charset="0"/>
                <a:ea typeface="微软雅黑" pitchFamily="34" charset="-122"/>
                <a:cs typeface="微软雅黑" pitchFamily="34" charset="-120"/>
              </a:rPr>
              <a:t>。材料一，先总写“修辞立其诚”被历代文人学者阐释与发挥</a:t>
            </a:r>
            <a:r>
              <a:rPr lang="en-US" altLang="zh-CN" sz="2000" b="0" i="0">
                <a:solidFill>
                  <a:srgbClr val="000000"/>
                </a:solidFill>
                <a:latin typeface="微软雅黑" pitchFamily="34" charset="0"/>
                <a:ea typeface="微软雅黑" pitchFamily="34" charset="-122"/>
                <a:cs typeface="微软雅黑" pitchFamily="34" charset="-120"/>
              </a:rPr>
              <a:t>，对中国古代文论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产生了深远的影响</a:t>
            </a:r>
            <a:r>
              <a:rPr lang="en-US" altLang="zh-CN" sz="2000" b="0" i="0" dirty="0">
                <a:solidFill>
                  <a:srgbClr val="000000"/>
                </a:solidFill>
                <a:latin typeface="微软雅黑" pitchFamily="34" charset="0"/>
                <a:ea typeface="微软雅黑" pitchFamily="34" charset="-122"/>
                <a:cs typeface="微软雅黑" pitchFamily="34" charset="-120"/>
              </a:rPr>
              <a:t>；然后举刘勰从文学创作者的角度将“修辞立其诚”阐发为“用心</a:t>
            </a:r>
            <a:r>
              <a:rPr lang="en-US" altLang="zh-CN" sz="2000" b="0" i="0">
                <a:solidFill>
                  <a:srgbClr val="000000"/>
                </a:solidFill>
                <a:latin typeface="微软雅黑" pitchFamily="34" charset="0"/>
                <a:ea typeface="微软雅黑" pitchFamily="34" charset="-122"/>
                <a:cs typeface="微软雅黑" pitchFamily="34" charset="-120"/>
              </a:rPr>
              <a:t>”、王充认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为创作者心中</a:t>
            </a:r>
            <a:r>
              <a:rPr lang="en-US" altLang="zh-CN" sz="2000" b="0" i="0" dirty="0">
                <a:solidFill>
                  <a:srgbClr val="000000"/>
                </a:solidFill>
                <a:latin typeface="微软雅黑" pitchFamily="34" charset="0"/>
                <a:ea typeface="微软雅黑" pitchFamily="34" charset="-122"/>
                <a:cs typeface="微软雅黑" pitchFamily="34" charset="-120"/>
              </a:rPr>
              <a:t>“实诚”，才能做到“有文有实”的例子，顺势提出“文如其人”的观点</a:t>
            </a:r>
            <a:r>
              <a:rPr lang="en-US" altLang="zh-CN" sz="2000" b="0" i="0">
                <a:solidFill>
                  <a:srgbClr val="000000"/>
                </a:solidFill>
                <a:latin typeface="微软雅黑" pitchFamily="34" charset="0"/>
                <a:ea typeface="微软雅黑" pitchFamily="34" charset="-122"/>
                <a:cs typeface="微软雅黑" pitchFamily="34" charset="-120"/>
              </a:rPr>
              <a:t>；最后进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一步强调创作者要拥有高尚的品德</a:t>
            </a:r>
            <a:r>
              <a:rPr lang="en-US" altLang="zh-CN" sz="2000" b="0" i="0" dirty="0">
                <a:solidFill>
                  <a:srgbClr val="000000"/>
                </a:solidFill>
                <a:latin typeface="微软雅黑" pitchFamily="34" charset="0"/>
                <a:ea typeface="微软雅黑" pitchFamily="34" charset="-122"/>
                <a:cs typeface="微软雅黑" pitchFamily="34" charset="-120"/>
              </a:rPr>
              <a:t>、忠实的创作态度。材料二，首先解读“诚者，实也，</a:t>
            </a:r>
            <a:r>
              <a:rPr lang="en-US" altLang="zh-CN" sz="2000" b="0" i="0">
                <a:solidFill>
                  <a:srgbClr val="000000"/>
                </a:solidFill>
                <a:latin typeface="微软雅黑" pitchFamily="34" charset="0"/>
                <a:ea typeface="微软雅黑" pitchFamily="34" charset="-122"/>
                <a:cs typeface="微软雅黑" pitchFamily="34" charset="-120"/>
              </a:rPr>
              <a:t>真也”，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强调</a:t>
            </a:r>
            <a:r>
              <a:rPr lang="en-US" altLang="zh-CN" sz="2000" b="0" i="0" dirty="0">
                <a:solidFill>
                  <a:srgbClr val="000000"/>
                </a:solidFill>
                <a:latin typeface="微软雅黑" pitchFamily="34" charset="0"/>
                <a:ea typeface="微软雅黑" pitchFamily="34" charset="-122"/>
                <a:cs typeface="微软雅黑" pitchFamily="34" charset="-120"/>
              </a:rPr>
              <a:t>“立其诚”就是要人们“‘说真话、讲实话’,做真人”；然后从“发言著论</a:t>
            </a:r>
            <a:r>
              <a:rPr lang="en-US" altLang="zh-CN" sz="2000" b="0" i="0">
                <a:solidFill>
                  <a:srgbClr val="000000"/>
                </a:solidFill>
                <a:latin typeface="微软雅黑" pitchFamily="34" charset="0"/>
                <a:ea typeface="微软雅黑" pitchFamily="34" charset="-122"/>
                <a:cs typeface="微软雅黑" pitchFamily="34" charset="-120"/>
              </a:rPr>
              <a:t>”“我们做人做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事</a:t>
            </a:r>
            <a:r>
              <a:rPr lang="en-US" altLang="zh-CN" sz="2000" b="0" i="0" dirty="0">
                <a:solidFill>
                  <a:srgbClr val="000000"/>
                </a:solidFill>
                <a:latin typeface="微软雅黑" pitchFamily="34" charset="0"/>
                <a:ea typeface="微软雅黑" pitchFamily="34" charset="-122"/>
                <a:cs typeface="微软雅黑" pitchFamily="34" charset="-120"/>
              </a:rPr>
              <a:t>、立身处世”两个方面解读要向“真”靠拢；最后进一步强调要发扬“修辞立其诚”精神</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真话</a:t>
            </a:r>
            <a:r>
              <a:rPr lang="en-US" altLang="zh-CN" sz="2000" b="0" i="0" dirty="0">
                <a:solidFill>
                  <a:srgbClr val="000000"/>
                </a:solidFill>
                <a:latin typeface="微软雅黑" pitchFamily="34" charset="0"/>
                <a:ea typeface="微软雅黑" pitchFamily="34" charset="-122"/>
                <a:cs typeface="微软雅黑" pitchFamily="34" charset="-120"/>
              </a:rPr>
              <a:t>，做真人。</a:t>
            </a:r>
            <a:endParaRPr lang="en-US" altLang="zh-CN" sz="2200" dirty="0"/>
          </a:p>
        </p:txBody>
      </p:sp>
      <p:sp>
        <p:nvSpPr>
          <p:cNvPr id="5" name="QB_5_AN.227_1#0f25f2832?sp=1&amp;pid=854fd7a90&amp;color=0,0,0&amp;vtp=1&amp;bbb=1&amp;hb=1&amp;hla=1">
            <a:extLst>
              <a:ext uri="{FF2B5EF4-FFF2-40B4-BE49-F238E27FC236}">
                <a16:creationId xmlns:a16="http://schemas.microsoft.com/office/drawing/2014/main" id="{106CADB0-A84B-3EDC-3151-507D9DD3003D}"/>
              </a:ext>
            </a:extLst>
          </p:cNvPr>
          <p:cNvSpPr/>
          <p:nvPr/>
        </p:nvSpPr>
        <p:spPr>
          <a:xfrm>
            <a:off x="722376" y="1387163"/>
            <a:ext cx="10753344" cy="1218184"/>
          </a:xfrm>
          <a:prstGeom prst="rect">
            <a:avLst/>
          </a:prstGeom>
          <a:noFill/>
          <a:ln/>
        </p:spPr>
        <p:txBody>
          <a:bodyPr wrap="none" lIns="0" tIns="0" rIns="0" bIns="0" rtlCol="0" anchor="t"/>
          <a:lstStyle/>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材料一通过梳理“修辞立其诚”对古代文论的影响，明确了“诚</a:t>
            </a:r>
            <a:r>
              <a:rPr lang="en-US" altLang="zh-CN" sz="2000" b="1" i="0">
                <a:solidFill>
                  <a:srgbClr val="00B050"/>
                </a:solidFill>
                <a:latin typeface="微软雅黑" pitchFamily="34" charset="0"/>
                <a:ea typeface="微软雅黑" pitchFamily="34" charset="-122"/>
                <a:cs typeface="微软雅黑" pitchFamily="34" charset="-120"/>
              </a:rPr>
              <a:t>”——创作文学作品的过程中</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态度诚心诚意</a:t>
            </a:r>
            <a:r>
              <a:rPr lang="en-US" altLang="zh-CN" sz="2000" b="1" i="0" dirty="0">
                <a:solidFill>
                  <a:srgbClr val="00B050"/>
                </a:solidFill>
                <a:latin typeface="微软雅黑" pitchFamily="34" charset="0"/>
                <a:ea typeface="微软雅黑" pitchFamily="34" charset="-122"/>
                <a:cs typeface="微软雅黑" pitchFamily="34" charset="-120"/>
              </a:rPr>
              <a:t>、端正严肃是文学创作者应遵循的创作要求。</a:t>
            </a:r>
            <a:r>
              <a:rPr lang="en-US" altLang="zh-CN" sz="2000" b="1" i="0">
                <a:solidFill>
                  <a:srgbClr val="00B050"/>
                </a:solidFill>
                <a:latin typeface="微软雅黑" pitchFamily="34" charset="0"/>
                <a:ea typeface="微软雅黑" pitchFamily="34" charset="-122"/>
                <a:cs typeface="微软雅黑" pitchFamily="34" charset="-120"/>
              </a:rPr>
              <a:t>②材料二从发言著论和为人处世两个</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角度</a:t>
            </a:r>
            <a:r>
              <a:rPr lang="en-US" altLang="zh-CN" sz="2000" b="1" i="0" dirty="0">
                <a:solidFill>
                  <a:srgbClr val="00B050"/>
                </a:solidFill>
                <a:latin typeface="微软雅黑" pitchFamily="34" charset="0"/>
                <a:ea typeface="微软雅黑" pitchFamily="34" charset="-122"/>
                <a:cs typeface="微软雅黑" pitchFamily="34" charset="-120"/>
              </a:rPr>
              <a:t>，论述了“修辞立其诚”就是要讲究“真”——说真话、讲实话、做真人。（每点2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Effect transition="in" filter="fade">
                                      <p:cBhvr>
                                        <p:cTn id="45"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B_5_AS.147_2#0f25f2832?vop=1&amp;pid=854fd7a90&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概括文本主要观点和基本倾向的方法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整体把握文章内容，划分段落层次，提炼要点。②</a:t>
            </a:r>
            <a:r>
              <a:rPr lang="en-US" altLang="zh-CN" sz="2000" b="0" i="0">
                <a:solidFill>
                  <a:srgbClr val="000000"/>
                </a:solidFill>
                <a:latin typeface="微软雅黑" pitchFamily="34" charset="0"/>
                <a:ea typeface="微软雅黑" pitchFamily="34" charset="-122"/>
                <a:cs typeface="微软雅黑" pitchFamily="34" charset="-120"/>
              </a:rPr>
              <a:t>抓住文中带有情感色彩的词语或句子，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把握作者的态度倾向</a:t>
            </a:r>
            <a:r>
              <a:rPr lang="en-US" altLang="zh-CN" sz="2000" b="0" i="0" dirty="0">
                <a:solidFill>
                  <a:srgbClr val="000000"/>
                </a:solidFill>
                <a:latin typeface="微软雅黑" pitchFamily="34" charset="0"/>
                <a:ea typeface="微软雅黑" pitchFamily="34" charset="-122"/>
                <a:cs typeface="微软雅黑" pitchFamily="34" charset="-120"/>
              </a:rPr>
              <a:t>。③用简洁的语言概括出文本的主要观点，注意抓住核心思想。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B_5_BD.226_1#8582a9210?sp=1&amp;pid=854fd7a90&amp;color=0,0,0&amp;vtp=1&amp;bt=1&amp;bbb=1&amp;hb=1&amp;hltap=1"/>
          <p:cNvSpPr/>
          <p:nvPr/>
        </p:nvSpPr>
        <p:spPr>
          <a:xfrm>
            <a:off x="722376" y="972000"/>
            <a:ext cx="10753344" cy="45799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10.根据材料一，分析下面这首诗所体现的“修辞立其诚”的内涵。（6分）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书</a:t>
            </a:r>
            <a:r>
              <a:rPr lang="en-US" altLang="zh-CN" sz="2000" b="1"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愤</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陆</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游</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早岁那知世事艰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中原北望气如山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楼船夜雪瓜洲渡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铁马秋风大散关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塞上长城空自许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镜中衰鬓已先斑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出师一表真名世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千载谁堪伯仲间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227_1#8582a9210?sp=1&amp;pid=854fd7a90&amp;color=0,0,0&amp;vtp=1&amp;bt=1&amp;bbb=1&amp;hb=1&amp;hla=1">
            <a:extLst>
              <a:ext uri="{FF2B5EF4-FFF2-40B4-BE49-F238E27FC236}">
                <a16:creationId xmlns:a16="http://schemas.microsoft.com/office/drawing/2014/main" id="{C3981C71-95A4-55E0-D873-56531E0740C3}"/>
              </a:ext>
            </a:extLst>
          </p:cNvPr>
          <p:cNvSpPr/>
          <p:nvPr/>
        </p:nvSpPr>
        <p:spPr>
          <a:xfrm>
            <a:off x="722376" y="42359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诗人忧心社稷，心系家国，渴望收复中原，表现出了高尚的品德。</a:t>
            </a:r>
            <a:r>
              <a:rPr lang="en-US" altLang="zh-CN" sz="2000" b="1" i="0">
                <a:solidFill>
                  <a:srgbClr val="00B050"/>
                </a:solidFill>
                <a:latin typeface="微软雅黑" pitchFamily="34" charset="0"/>
                <a:ea typeface="微软雅黑" pitchFamily="34" charset="-122"/>
                <a:cs typeface="微软雅黑" pitchFamily="34" charset="-120"/>
              </a:rPr>
              <a:t>②诗歌表达了诗人自我期许</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的落空</a:t>
            </a:r>
            <a:r>
              <a:rPr lang="en-US" altLang="zh-CN" sz="2000" b="1" i="0" dirty="0">
                <a:solidFill>
                  <a:srgbClr val="00B050"/>
                </a:solidFill>
                <a:latin typeface="微软雅黑" pitchFamily="34" charset="0"/>
                <a:ea typeface="微软雅黑" pitchFamily="34" charset="-122"/>
                <a:cs typeface="微软雅黑" pitchFamily="34" charset="-120"/>
              </a:rPr>
              <a:t>、失地收复的无望，情感沉郁真诚，体现了忠实的创作态度。③诗歌既有对夜雪战船</a:t>
            </a:r>
            <a:r>
              <a:rPr lang="en-US" altLang="zh-CN" sz="2000" b="1" i="0">
                <a:solidFill>
                  <a:srgbClr val="00B050"/>
                </a:solidFill>
                <a:latin typeface="微软雅黑" pitchFamily="34" charset="0"/>
                <a:ea typeface="微软雅黑" pitchFamily="34" charset="-122"/>
                <a:cs typeface="微软雅黑" pitchFamily="34" charset="-120"/>
              </a:rPr>
              <a:t>、铁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马秋风的回忆</a:t>
            </a:r>
            <a:r>
              <a:rPr lang="en-US" altLang="zh-CN" sz="2000" b="1" i="0" dirty="0">
                <a:solidFill>
                  <a:srgbClr val="00B050"/>
                </a:solidFill>
                <a:latin typeface="微软雅黑" pitchFamily="34" charset="0"/>
                <a:ea typeface="微软雅黑" pitchFamily="34" charset="-122"/>
                <a:cs typeface="微软雅黑" pitchFamily="34" charset="-120"/>
              </a:rPr>
              <a:t>，也有对国土沦陷、白发满鬓的感叹，不空发议论，言之有物。（每点2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sp>
        <p:nvSpPr>
          <p:cNvPr id="2" name="QB_5_AS.149_1#8582a9210?vop=1&amp;pid=854fd7a9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本题考查理解文中重要概念的含义和探究文本中的某些问题，提出自己的见解的能力</a:t>
            </a:r>
            <a:r>
              <a:rPr lang="en-US" altLang="zh-CN" sz="2000" b="0" i="0">
                <a:solidFill>
                  <a:srgbClr val="000000"/>
                </a:solidFill>
                <a:latin typeface="微软雅黑" pitchFamily="34" charset="0"/>
                <a:ea typeface="微软雅黑" pitchFamily="34" charset="-122"/>
                <a:cs typeface="微软雅黑" pitchFamily="34" charset="-120"/>
              </a:rPr>
              <a:t>。解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答本题</a:t>
            </a:r>
            <a:r>
              <a:rPr lang="en-US" altLang="zh-CN" sz="2000" b="0" i="0" dirty="0">
                <a:solidFill>
                  <a:srgbClr val="000000"/>
                </a:solidFill>
                <a:latin typeface="微软雅黑" pitchFamily="34" charset="0"/>
                <a:ea typeface="微软雅黑" pitchFamily="34" charset="-122"/>
                <a:cs typeface="微软雅黑" pitchFamily="34" charset="-120"/>
              </a:rPr>
              <a:t>，首先应明确材料一中“修辞立其诚”的内涵，然后结合诗歌进行分析</a:t>
            </a:r>
            <a:r>
              <a:rPr lang="en-US" altLang="zh-CN" sz="2000" b="0" i="0">
                <a:solidFill>
                  <a:srgbClr val="000000"/>
                </a:solidFill>
                <a:latin typeface="微软雅黑" pitchFamily="34" charset="0"/>
                <a:ea typeface="微软雅黑" pitchFamily="34" charset="-122"/>
                <a:cs typeface="微软雅黑" pitchFamily="34" charset="-120"/>
              </a:rPr>
              <a:t>。材料一前五段中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虽涉及了</a:t>
            </a:r>
            <a:r>
              <a:rPr lang="en-US" altLang="zh-CN" sz="2000" b="0" i="0" dirty="0">
                <a:solidFill>
                  <a:srgbClr val="000000"/>
                </a:solidFill>
                <a:latin typeface="微软雅黑" pitchFamily="34" charset="0"/>
                <a:ea typeface="微软雅黑" pitchFamily="34" charset="-122"/>
                <a:cs typeface="微软雅黑" pitchFamily="34" charset="-120"/>
              </a:rPr>
              <a:t>“修辞立其诚”的内涵，但不如最后三段明确</a:t>
            </a:r>
            <a:r>
              <a:rPr lang="en-US" altLang="zh-CN" sz="2000" b="0" i="0">
                <a:solidFill>
                  <a:srgbClr val="000000"/>
                </a:solidFill>
                <a:latin typeface="微软雅黑" pitchFamily="34" charset="0"/>
                <a:ea typeface="微软雅黑" pitchFamily="34" charset="-122"/>
                <a:cs typeface="微软雅黑" pitchFamily="34" charset="-120"/>
              </a:rPr>
              <a:t>，材料一最后三段从创作者及作品的角度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出发</a:t>
            </a:r>
            <a:r>
              <a:rPr lang="en-US" altLang="zh-CN" sz="2000" b="0" i="0" dirty="0">
                <a:solidFill>
                  <a:srgbClr val="000000"/>
                </a:solidFill>
                <a:latin typeface="微软雅黑" pitchFamily="34" charset="0"/>
                <a:ea typeface="微软雅黑" pitchFamily="34" charset="-122"/>
                <a:cs typeface="微软雅黑" pitchFamily="34" charset="-120"/>
              </a:rPr>
              <a:t>，认为“修辞立其诚”强调创作者应有高尚的品德、忠实的创作态度，并且要言之有物</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可从这三个方面分析这首诗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C_2_BD#56e13505f.fixed?pid=23ecf7991&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5</a:t>
            </a:r>
            <a:endParaRPr lang="en-US" altLang="zh-CN" sz="7200" dirty="0"/>
          </a:p>
        </p:txBody>
      </p:sp>
      <mc:AlternateContent xmlns:mc="http://schemas.openxmlformats.org/markup-compatibility/2006" xmlns:a14="http://schemas.microsoft.com/office/drawing/2010/main">
        <mc:Choice Requires="a14">
          <p:sp>
            <p:nvSpPr>
              <p:cNvPr id="3" name="C_2_BD#56e13505f.fixed?pid=23ecf7991&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5</a:t>
                </a:r>
                <a:r>
                  <a:rPr lang="en-US" altLang="zh-CN" sz="4400" b="1" i="0" dirty="0">
                    <a:solidFill>
                      <a:srgbClr val="FFFFFF"/>
                    </a:solidFill>
                    <a:latin typeface="SimSun" pitchFamily="34" charset="0"/>
                    <a:ea typeface="SimSun" pitchFamily="34" charset="-122"/>
                    <a:cs typeface="SimSun" pitchFamily="34" charset="-120"/>
                  </a:rPr>
                  <a:t> </a:t>
                </a: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100" b="1" i="0" kern="0" spc="-99900" dirty="0">
                    <a:solidFill>
                      <a:srgbClr val="FFFFFF"/>
                    </a:solidFill>
                    <a:latin typeface="SimHei" pitchFamily="34" charset="0"/>
                    <a:ea typeface="SimHei" pitchFamily="34" charset="-122"/>
                    <a:cs typeface="SimHei" pitchFamily="34" charset="-120"/>
                  </a:rPr>
                  <a:t> </a:t>
                </a:r>
                <a:r>
                  <a:rPr lang="en-US" altLang="zh-CN" sz="4400" b="1" i="0" dirty="0">
                    <a:solidFill>
                      <a:srgbClr val="FFFFFF"/>
                    </a:solidFill>
                    <a:latin typeface="SimHei" pitchFamily="34" charset="0"/>
                    <a:ea typeface="SimHei" pitchFamily="34" charset="-122"/>
                    <a:cs typeface="SimHei" pitchFamily="34" charset="-120"/>
                  </a:rPr>
                  <a:t>人应当坚持正义</a:t>
                </a:r>
                <a:endParaRPr lang="en-US" altLang="zh-CN" sz="4400" dirty="0"/>
              </a:p>
            </p:txBody>
          </p:sp>
        </mc:Choice>
        <mc:Fallback xmlns="">
          <p:sp>
            <p:nvSpPr>
              <p:cNvPr id="3" name="C_2_BD#56e13505f.fixed?pid=23ecf7991&amp;color=255,255,255&amp;vtp=1&amp;bbb=1"/>
              <p:cNvSpPr>
                <a:spLocks noRot="1" noChangeAspect="1" noMove="1" noResize="1" noEditPoints="1" noAdjustHandles="1" noChangeArrowheads="1" noChangeShapeType="1" noTextEdit="1"/>
              </p:cNvSpPr>
              <p:nvPr/>
            </p:nvSpPr>
            <p:spPr>
              <a:xfrm>
                <a:off x="0" y="3712464"/>
                <a:ext cx="12188952" cy="768096"/>
              </a:xfrm>
              <a:prstGeom prst="rect">
                <a:avLst/>
              </a:prstGeom>
              <a:blipFill>
                <a:blip r:embed="rId3"/>
                <a:stretch>
                  <a:fillRect t="-22222" b="-30952"/>
                </a:stretch>
              </a:blipFill>
              <a:ln/>
            </p:spPr>
            <p:txBody>
              <a:bodyPr/>
              <a:lstStyle/>
              <a:p>
                <a:r>
                  <a:rPr lang="zh-CN" altLang="en-US">
                    <a:noFill/>
                  </a:rPr>
                  <a:t> </a:t>
                </a:r>
              </a:p>
            </p:txBody>
          </p:sp>
        </mc:Fallback>
      </mc:AlternateContent>
    </p:spTree>
  </p:cSld>
  <p:clrMapOvr>
    <a:masterClrMapping/>
  </p:clrMapOvr>
  <p:transition>
    <p:fade/>
  </p:transition>
</p:sld>
</file>

<file path=ppt/slides/slide129.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pic>
        <p:nvPicPr>
          <p:cNvPr id="2" name="P_4_BD#2119449d6?pid=f0d6e58e5&amp;color=0,0,0&amp;tib=255,255,255&amp;iip=2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2119449d6?pid=f0d6e58e5&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2119449d6?pid=f0d6e58e5&amp;color=0,0,0&amp;tib=255,255,255&amp;iip=2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50_1#7155796a3?pid=f0d6e58e5&amp;color=0,0,0&amp;vtp=1&amp;bbb=1&amp;hb=1"/>
          <p:cNvSpPr/>
          <p:nvPr/>
        </p:nvSpPr>
        <p:spPr>
          <a:xfrm>
            <a:off x="722376" y="1436693"/>
            <a:ext cx="10753344" cy="3683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［安徽芜湖安徽师大附中2025检测改编］</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如果说</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哪吒</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表达的是偏见与宿命的反抗</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哪吒</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楷体" pitchFamily="34" charset="-122"/>
                <a:cs typeface="微软雅黑" pitchFamily="34" charset="-120"/>
              </a:rPr>
              <a:t>则是转向了内在的叩问</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在这个当神仙也要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考试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的世界里</a:t>
            </a: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楷体" pitchFamily="34" charset="-122"/>
                <a:cs typeface="微软雅黑" pitchFamily="34" charset="-120"/>
              </a:rPr>
              <a:t>每日千万无名的人踏上玉虚宫的登仙之路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a:solidFill>
                  <a:srgbClr val="000000"/>
                </a:solidFill>
                <a:latin typeface="微软雅黑" pitchFamily="34" charset="0"/>
                <a:ea typeface="楷体" pitchFamily="34" charset="-122"/>
                <a:cs typeface="微软雅黑" pitchFamily="34" charset="-120"/>
              </a:rPr>
              <a:t>无论你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是正在经历中考或高考</a:t>
            </a:r>
            <a:r>
              <a:rPr lang="en-US" altLang="zh-CN" sz="2000" b="0" i="0" dirty="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楷体" pitchFamily="34" charset="-122"/>
                <a:cs typeface="微软雅黑" pitchFamily="34" charset="-120"/>
              </a:rPr>
              <a:t>抑或是在城市里生存打拼</a:t>
            </a:r>
            <a:r>
              <a:rPr lang="en-US" altLang="zh-CN" sz="2000" b="0" i="0" dirty="0">
                <a:solidFill>
                  <a:srgbClr val="000000"/>
                </a:solidFill>
                <a:latin typeface="微软雅黑" pitchFamily="34" charset="0"/>
                <a:ea typeface="微软雅黑" pitchFamily="34" charset="-122"/>
                <a:cs typeface="微软雅黑" pitchFamily="34" charset="-120"/>
              </a:rPr>
              <a:t>，⑦</a:t>
            </a:r>
            <a:r>
              <a:rPr lang="en-US" altLang="zh-CN" sz="2000" b="0" i="0" dirty="0">
                <a:solidFill>
                  <a:srgbClr val="000000"/>
                </a:solidFill>
                <a:latin typeface="微软雅黑" pitchFamily="34" charset="0"/>
                <a:ea typeface="楷体" pitchFamily="34" charset="-122"/>
                <a:cs typeface="微软雅黑" pitchFamily="34" charset="-120"/>
              </a:rPr>
              <a:t>都不能不对这样的场景没有所共鸣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和哪吒一样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每个初出茅庐的年轻人总会遇见一个看不见的东西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规则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成长路上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每个人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都会有困住自己的穿心咒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哪吒成了我们内心深处某种生活向往的化身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我们期盼在那千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篇一律的生活轨迹里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在从来如此的规则框架之中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会有人告诉你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大可以去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试试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当哪吒踩着风火轮在银幕上（</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激燃的背景音乐中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跳跃着一代青年躁动的灵魂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2#164e31727?sp=1&amp;pid=26e64b295&amp;color=0,0,0&amp;vtp=1&amp;bbb=1&amp;hb=1">
            <a:extLst>
              <a:ext uri="{FF2B5EF4-FFF2-40B4-BE49-F238E27FC236}">
                <a16:creationId xmlns:a16="http://schemas.microsoft.com/office/drawing/2014/main" id="{FBA3E7AD-3B19-00EF-D3D5-C62FB0C0BDA9}"/>
              </a:ext>
            </a:extLst>
          </p:cNvPr>
          <p:cNvSpPr/>
          <p:nvPr/>
        </p:nvSpPr>
        <p:spPr>
          <a:xfrm>
            <a:off x="722376" y="972000"/>
            <a:ext cx="10753344" cy="5418709"/>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新质生产力塑造文艺新格局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习近平总书记指出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要以科技创新推动产业创新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特别是以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颠覆性技术和前沿技术催生新产业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新模式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新动能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发展新质生产力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对文艺事业与文化产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业而言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新质生产力的根本在于升级内容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提高品质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以高质量发展不断优化文艺的供给机制</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实现文艺生产从多到好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由粗至精的范式转换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文艺既是党和人民的一项重要事业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又是社会主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义市场经济条件下文化产业的重要一员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目前为止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文艺市场上仍然存在数量多精品少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快餐式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消费等问题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一味追求发行量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收视率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点击率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票房收入的现象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也时有发生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改变这种状况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的关键在于优化供给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在于催生更多社会效益与经济效益相统一的文艺作品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以良币淘汰劣币</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衡量这种统一的标准有三个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一是经得起人民评价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二是经得起专家评判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三是经得起市场检验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进而达成思想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艺术与市场的有机统一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在这方面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长安三万里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永和九年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等一批优秀的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国风国潮作品作出了表率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它们都在创新中传承并激活了优秀传统文化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彰显了意境之美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文化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之美与科技之美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不仅走红大江南北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而且风靡海外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摘编自王伟《以新质生产力推进文艺新发展》）</a:t>
            </a:r>
            <a:endParaRPr lang="en-US" altLang="zh-CN" sz="2000" dirty="0"/>
          </a:p>
        </p:txBody>
      </p:sp>
    </p:spTree>
    <p:extLst>
      <p:ext uri="{BB962C8B-B14F-4D97-AF65-F5344CB8AC3E}">
        <p14:creationId xmlns:p14="http://schemas.microsoft.com/office/powerpoint/2010/main" val="2012845291"/>
      </p:ext>
    </p:extLst>
  </p:cSld>
  <p:clrMapOvr>
    <a:masterClrMapping/>
  </p:clrMapOvr>
  <p:transition>
    <p:fade/>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0_1#7155796a3?pid=f0d6e58e5&amp;color=0,0,0&amp;vtp=1&amp;bbb=1&amp;hb=1">
            <a:extLst>
              <a:ext uri="{FF2B5EF4-FFF2-40B4-BE49-F238E27FC236}">
                <a16:creationId xmlns:a16="http://schemas.microsoft.com/office/drawing/2014/main" id="{24E751B7-8A26-80DF-C86B-C42EFCDE60B2}"/>
              </a:ext>
            </a:extLst>
          </p:cNvPr>
          <p:cNvSpPr/>
          <p:nvPr/>
        </p:nvSpPr>
        <p:spPr>
          <a:xfrm>
            <a:off x="722376" y="972000"/>
            <a:ext cx="10753344" cy="31418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哪吒</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破界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破的是</a:t>
            </a:r>
            <a:r>
              <a:rPr lang="en-US" altLang="zh-CN" sz="2000" b="0" i="0" u="sng">
                <a:solidFill>
                  <a:srgbClr val="000000"/>
                </a:solidFill>
                <a:latin typeface="微软雅黑" pitchFamily="34" charset="0"/>
                <a:ea typeface="微软雅黑" pitchFamily="34" charset="-122"/>
                <a:cs typeface="微软雅黑" pitchFamily="34" charset="-120"/>
              </a:rPr>
              <a:t>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仙</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不一定是好的</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妖</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不一定是坏的</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魔</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可以是正</a:t>
            </a:r>
          </a:p>
          <a:p>
            <a:pPr latinLnBrk="1">
              <a:lnSpc>
                <a:spcPts val="3600"/>
              </a:lnSpc>
            </a:pPr>
            <a:r>
              <a:rPr lang="en-US" altLang="zh-CN" sz="2000" b="0" i="0" u="wavy">
                <a:solidFill>
                  <a:srgbClr val="000000"/>
                </a:solidFill>
                <a:latin typeface="微软雅黑" pitchFamily="34" charset="0"/>
                <a:ea typeface="楷体" pitchFamily="34" charset="-122"/>
                <a:cs typeface="微软雅黑" pitchFamily="34" charset="-120"/>
              </a:rPr>
              <a:t>义的</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这一设定打破了传统神话中的二元对立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正契合当代青年对多元价值的追求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就像电影中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申公豹的复杂人性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敖丙的身份困惑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都在提醒我们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真实的世界从来不是非黑即白的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哪吒</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破界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破的是自我认知的局限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电影中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石矶娘娘出场只有不到五分钟</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但绝对是最有魅力的角色之一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她对自己的容貌很自信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但同时也承认人外有人天外有天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内耗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打得过就打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打不过就跑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被打得七零八落后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第一反应不是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只剩下一点点了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而是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太好了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还剩一点点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2994008712"/>
      </p:ext>
    </p:extLst>
  </p:cSld>
  <p:clrMapOvr>
    <a:masterClrMapping/>
  </p:clrMapOvr>
  <p:transition>
    <p:fade/>
  </p:transition>
</p:sld>
</file>

<file path=ppt/slides/slide131.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O_5_BD.151_1#6bdf8e406?pid=7155796a3&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1.文中第一段标序号的部分有两处表述不当，请指出其序号并作修改，使语言准确流畅</a:t>
            </a:r>
            <a:r>
              <a:rPr lang="en-US" altLang="zh-CN" sz="2000" b="0" i="0">
                <a:solidFill>
                  <a:srgbClr val="000000"/>
                </a:solidFill>
                <a:latin typeface="微软雅黑" pitchFamily="34" charset="0"/>
                <a:ea typeface="微软雅黑" pitchFamily="34" charset="-122"/>
                <a:cs typeface="微软雅黑" pitchFamily="34" charset="-120"/>
              </a:rPr>
              <a:t>，逻辑严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密</a:t>
            </a:r>
            <a:r>
              <a:rPr lang="en-US" altLang="zh-CN" sz="2000" b="0" i="0" dirty="0">
                <a:solidFill>
                  <a:srgbClr val="000000"/>
                </a:solidFill>
                <a:latin typeface="微软雅黑" pitchFamily="34" charset="0"/>
                <a:ea typeface="微软雅黑" pitchFamily="34" charset="-122"/>
                <a:cs typeface="微软雅黑" pitchFamily="34" charset="-120"/>
              </a:rPr>
              <a:t>，不得改变原意。（4分）</a:t>
            </a:r>
            <a:endParaRPr lang="en-US" altLang="zh-CN" sz="2000" dirty="0"/>
          </a:p>
        </p:txBody>
      </p:sp>
      <p:sp>
        <p:nvSpPr>
          <p:cNvPr id="3" name="QO_5_AN.152_1#6bdf8e406?vop=1&amp;pid=7155796a3&amp;color=0,0,0&amp;vtp=1&amp;bbb=1&amp;hb=1"/>
          <p:cNvSpPr/>
          <p:nvPr/>
        </p:nvSpPr>
        <p:spPr>
          <a:xfrm>
            <a:off x="722376" y="188284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【示例】语句①，修改为“《哪吒1》表达的是对偏见与宿命的反抗”。语句⑦，修改为</a:t>
            </a:r>
            <a:r>
              <a:rPr lang="en-US" altLang="zh-CN" sz="2000" b="1" i="0">
                <a:solidFill>
                  <a:srgbClr val="00B050"/>
                </a:solidFill>
                <a:latin typeface="微软雅黑" pitchFamily="34" charset="0"/>
                <a:ea typeface="微软雅黑" pitchFamily="34" charset="-122"/>
                <a:cs typeface="微软雅黑" pitchFamily="34" charset="-120"/>
              </a:rPr>
              <a:t>“都不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能不对这样的场景有所共鸣</a:t>
            </a:r>
            <a:r>
              <a:rPr lang="en-US" altLang="zh-CN" sz="2000" b="1" i="0" dirty="0">
                <a:solidFill>
                  <a:srgbClr val="00B050"/>
                </a:solidFill>
                <a:latin typeface="微软雅黑" pitchFamily="34" charset="0"/>
                <a:ea typeface="微软雅黑" pitchFamily="34" charset="-122"/>
                <a:cs typeface="微软雅黑" pitchFamily="34" charset="-120"/>
              </a:rPr>
              <a:t>”。（每处2分）</a:t>
            </a:r>
            <a:endParaRPr lang="en-US" altLang="zh-CN" sz="2000" dirty="0"/>
          </a:p>
        </p:txBody>
      </p:sp>
      <p:sp>
        <p:nvSpPr>
          <p:cNvPr id="4" name="QO_5_AS.153_1#6bdf8e406?vop=1&amp;pid=7155796a3&amp;color=0,0,0&amp;vtp=1&amp;bbb=1&amp;hb=1"/>
          <p:cNvSpPr/>
          <p:nvPr/>
        </p:nvSpPr>
        <p:spPr>
          <a:xfrm>
            <a:off x="722376" y="2833439"/>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本题考查辨析并修改病句的能力。语句①成分残缺，“表达的是偏见与宿命的反抗</a:t>
            </a:r>
            <a:r>
              <a:rPr lang="en-US" altLang="zh-CN" sz="2000" b="0" i="0">
                <a:solidFill>
                  <a:srgbClr val="000000"/>
                </a:solidFill>
                <a:latin typeface="微软雅黑" pitchFamily="34" charset="0"/>
                <a:ea typeface="微软雅黑" pitchFamily="34" charset="-122"/>
                <a:cs typeface="微软雅黑" pitchFamily="34" charset="-120"/>
              </a:rPr>
              <a:t>”缺少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介词</a:t>
            </a:r>
            <a:r>
              <a:rPr lang="en-US" altLang="zh-CN" sz="2000" b="0" i="0" dirty="0">
                <a:solidFill>
                  <a:srgbClr val="000000"/>
                </a:solidFill>
                <a:latin typeface="微软雅黑" pitchFamily="34" charset="0"/>
                <a:ea typeface="微软雅黑" pitchFamily="34" charset="-122"/>
                <a:cs typeface="微软雅黑" pitchFamily="34" charset="-120"/>
              </a:rPr>
              <a:t>“对”，应改为“对偏见与宿命的反抗”。语句⑦不合逻辑</a:t>
            </a:r>
            <a:r>
              <a:rPr lang="en-US" altLang="zh-CN" sz="2000" b="0" i="0">
                <a:solidFill>
                  <a:srgbClr val="000000"/>
                </a:solidFill>
                <a:latin typeface="微软雅黑" pitchFamily="34" charset="0"/>
                <a:ea typeface="微软雅黑" pitchFamily="34" charset="-122"/>
                <a:cs typeface="微软雅黑" pitchFamily="34" charset="-120"/>
              </a:rPr>
              <a:t>，“都不能不对这样的场景没有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所共鸣</a:t>
            </a:r>
            <a:r>
              <a:rPr lang="en-US" altLang="zh-CN" sz="2000" b="0" i="0" dirty="0">
                <a:solidFill>
                  <a:srgbClr val="000000"/>
                </a:solidFill>
                <a:latin typeface="微软雅黑" pitchFamily="34" charset="0"/>
                <a:ea typeface="微软雅黑" pitchFamily="34" charset="-122"/>
                <a:cs typeface="微软雅黑" pitchFamily="34" charset="-120"/>
              </a:rPr>
              <a:t>”多重否定不当，“不能不”表肯定，再加上“没有”，导致语义表达错误</a:t>
            </a:r>
            <a:r>
              <a:rPr lang="en-US" altLang="zh-CN" sz="2000" b="0" i="0">
                <a:solidFill>
                  <a:srgbClr val="000000"/>
                </a:solidFill>
                <a:latin typeface="微软雅黑" pitchFamily="34" charset="0"/>
                <a:ea typeface="微软雅黑" pitchFamily="34" charset="-122"/>
                <a:cs typeface="微软雅黑" pitchFamily="34" charset="-120"/>
              </a:rPr>
              <a:t>。可将其修改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“都不能不对这样的场景有所共鸣”或“都不能对这样的场景没有共鸣”。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2.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C_5_BD.154_1#c5450a288?pid=7155796a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2.填入文中第二段括号内的词语，不恰当的一项是（3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5_1#c5450a288.bracket?pid=7155796a3&amp;color=0,0,0&amp;vpa=39&amp;vtp=1"/>
          <p:cNvSpPr/>
          <p:nvPr/>
        </p:nvSpPr>
        <p:spPr>
          <a:xfrm>
            <a:off x="7366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54_2#c5450a288.choices?pid=7155796a3&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.横空出世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B.脱颖而出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C.一鸣惊人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.鹤立鸡群</a:t>
            </a:r>
            <a:endParaRPr lang="en-US" altLang="zh-CN" sz="2000" dirty="0"/>
          </a:p>
        </p:txBody>
      </p:sp>
      <p:sp>
        <p:nvSpPr>
          <p:cNvPr id="5" name="QC_5_AS.156_1#c5450a288?vop=1&amp;pid=7155796a3&amp;color=0,0,0&amp;vtp=1&amp;bbb=1&amp;hb=1"/>
          <p:cNvSpPr/>
          <p:nvPr/>
        </p:nvSpPr>
        <p:spPr>
          <a:xfrm>
            <a:off x="722376" y="1939417"/>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本题考查正确使用词语（包括熟语）的能力。解答本题需先大致了解四个词语的意思</a:t>
            </a:r>
            <a:r>
              <a:rPr lang="en-US" altLang="zh-CN" sz="2000" b="0" i="0">
                <a:solidFill>
                  <a:srgbClr val="000000"/>
                </a:solidFill>
                <a:latin typeface="微软雅黑" pitchFamily="34" charset="0"/>
                <a:ea typeface="微软雅黑" pitchFamily="34" charset="-122"/>
                <a:cs typeface="微软雅黑" pitchFamily="34" charset="-120"/>
              </a:rPr>
              <a:t>，再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结合语境分析</a:t>
            </a:r>
            <a:r>
              <a:rPr lang="en-US" altLang="zh-CN" sz="2000" b="0" i="0" dirty="0">
                <a:solidFill>
                  <a:srgbClr val="000000"/>
                </a:solidFill>
                <a:latin typeface="微软雅黑" pitchFamily="34" charset="0"/>
                <a:ea typeface="微软雅黑" pitchFamily="34" charset="-122"/>
                <a:cs typeface="微软雅黑" pitchFamily="34" charset="-120"/>
              </a:rPr>
              <a:t>。结合前文“哪吒踩着风火轮在银幕上”以及后文“激燃的背景音乐中</a:t>
            </a:r>
            <a:r>
              <a:rPr lang="en-US" altLang="zh-CN" sz="2000" b="0" i="0">
                <a:solidFill>
                  <a:srgbClr val="000000"/>
                </a:solidFill>
                <a:latin typeface="微软雅黑" pitchFamily="34" charset="0"/>
                <a:ea typeface="微软雅黑" pitchFamily="34" charset="-122"/>
                <a:cs typeface="微软雅黑" pitchFamily="34" charset="-120"/>
              </a:rPr>
              <a:t>，跳跃着一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代青年躁动的灵魂</a:t>
            </a:r>
            <a:r>
              <a:rPr lang="en-US" altLang="zh-CN" sz="2000" b="0" i="0" dirty="0">
                <a:solidFill>
                  <a:srgbClr val="000000"/>
                </a:solidFill>
                <a:latin typeface="微软雅黑" pitchFamily="34" charset="0"/>
                <a:ea typeface="微软雅黑" pitchFamily="34" charset="-122"/>
                <a:cs typeface="微软雅黑" pitchFamily="34" charset="-120"/>
              </a:rPr>
              <a:t>”可知，此处是说哪吒在银幕上出现并展现出强大的力量和魅力，“</a:t>
            </a:r>
            <a:r>
              <a:rPr lang="en-US" altLang="zh-CN" sz="2000" b="0" i="0">
                <a:solidFill>
                  <a:srgbClr val="000000"/>
                </a:solidFill>
                <a:latin typeface="微软雅黑" pitchFamily="34" charset="0"/>
                <a:ea typeface="微软雅黑" pitchFamily="34" charset="-122"/>
                <a:cs typeface="微软雅黑" pitchFamily="34" charset="-120"/>
              </a:rPr>
              <a:t>横空出世”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脱颖而出”“一鸣惊人”三项都符合语境。“鹤立鸡群”侧重与周围人的比较，</a:t>
            </a:r>
            <a:r>
              <a:rPr lang="en-US" altLang="zh-CN" sz="2000" b="0" i="0">
                <a:solidFill>
                  <a:srgbClr val="000000"/>
                </a:solidFill>
                <a:latin typeface="微软雅黑" pitchFamily="34" charset="0"/>
                <a:ea typeface="微软雅黑" pitchFamily="34" charset="-122"/>
                <a:cs typeface="微软雅黑" pitchFamily="34" charset="-120"/>
              </a:rPr>
              <a:t>不符合语境。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3.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C_5_AS.156_2#c5450a288?vop=1&amp;pid=7155796a3&amp;color=0,0,0&amp;mp=1&amp;vtp=1&amp;bt=1&amp;bbb=1"/>
          <p:cNvSpPr/>
          <p:nvPr/>
        </p:nvSpPr>
        <p:spPr>
          <a:xfrm>
            <a:off x="722376" y="972000"/>
            <a:ext cx="10753344" cy="2252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横空出世</a:t>
            </a:r>
            <a:r>
              <a:rPr lang="en-US" altLang="zh-CN" sz="2000" b="0" i="0" dirty="0">
                <a:solidFill>
                  <a:srgbClr val="000000"/>
                </a:solidFill>
                <a:latin typeface="微软雅黑" pitchFamily="34" charset="0"/>
                <a:ea typeface="微软雅黑" pitchFamily="34" charset="-122"/>
                <a:cs typeface="微软雅黑" pitchFamily="34" charset="-120"/>
              </a:rPr>
              <a:t>：形容山岭等高大雄伟；也比喻人或事物突然出现。</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脱颖而出</a:t>
            </a:r>
            <a:r>
              <a:rPr lang="en-US" altLang="zh-CN" sz="2000" b="0" i="0" dirty="0">
                <a:solidFill>
                  <a:srgbClr val="000000"/>
                </a:solidFill>
                <a:latin typeface="微软雅黑" pitchFamily="34" charset="0"/>
                <a:ea typeface="微软雅黑" pitchFamily="34" charset="-122"/>
                <a:cs typeface="微软雅黑" pitchFamily="34" charset="-120"/>
              </a:rPr>
              <a:t>：比喻人的才能全部显示出来。</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一鸣惊人</a:t>
            </a:r>
            <a:r>
              <a:rPr lang="en-US" altLang="zh-CN" sz="2000" b="0" i="0" dirty="0">
                <a:solidFill>
                  <a:srgbClr val="000000"/>
                </a:solidFill>
                <a:latin typeface="微软雅黑" pitchFamily="34" charset="0"/>
                <a:ea typeface="微软雅黑" pitchFamily="34" charset="-122"/>
                <a:cs typeface="微软雅黑" pitchFamily="34" charset="-120"/>
              </a:rPr>
              <a:t>：比喻平时没有特殊的表现，一干就有惊人的成绩。</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鹤立鸡群</a:t>
            </a:r>
            <a:r>
              <a:rPr lang="en-US" altLang="zh-CN" sz="2000" b="0" i="0" dirty="0">
                <a:solidFill>
                  <a:srgbClr val="000000"/>
                </a:solidFill>
                <a:latin typeface="微软雅黑" pitchFamily="34" charset="0"/>
                <a:ea typeface="微软雅黑" pitchFamily="34" charset="-122"/>
                <a:cs typeface="微软雅黑" pitchFamily="34" charset="-120"/>
              </a:rPr>
              <a:t>：比喻一个人的才能或仪表在一群人里头显得很突出。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4.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C_5_BD.157_1#bd58b4663?pid=7155796a3&amp;color=0,0,0&amp;vtp=1&amp;bt=1&amp;bbb=1&amp;hb=1"/>
          <p:cNvSpPr/>
          <p:nvPr/>
        </p:nvSpPr>
        <p:spPr>
          <a:xfrm>
            <a:off x="722376" y="972000"/>
            <a:ext cx="10753344" cy="82092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3.文中第三段画波浪线处的标点不能体现句子之间的逻辑关系，下列修改最恰当的一项是（3</a:t>
            </a:r>
            <a:r>
              <a:rPr lang="en-US" altLang="zh-CN" sz="2000" b="0" i="0">
                <a:solidFill>
                  <a:srgbClr val="000000"/>
                </a:solidFill>
                <a:latin typeface="微软雅黑" pitchFamily="34" charset="0"/>
                <a:ea typeface="微软雅黑" pitchFamily="34" charset="-122"/>
                <a:cs typeface="微软雅黑" pitchFamily="34" charset="-120"/>
              </a:rPr>
              <a:t>分）</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8_1#bd58b4663.bracket?pid=7155796a3&amp;color=0,0,0&amp;vpa=40&amp;vtp=1"/>
          <p:cNvSpPr/>
          <p:nvPr/>
        </p:nvSpPr>
        <p:spPr>
          <a:xfrm>
            <a:off x="922401" y="1401641"/>
            <a:ext cx="357188" cy="379984"/>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57_2#bd58b4663.choices?pid=7155796a3&amp;color=0,0,0&amp;vtp=1&amp;bbb=1"/>
          <p:cNvSpPr/>
          <p:nvPr/>
        </p:nvSpPr>
        <p:spPr>
          <a:xfrm>
            <a:off x="722376" y="1843981"/>
            <a:ext cx="10753344" cy="820928"/>
          </a:xfrm>
          <a:prstGeom prst="rect">
            <a:avLst/>
          </a:prstGeom>
          <a:noFill/>
          <a:ln/>
        </p:spPr>
        <p:txBody>
          <a:bodyPr wrap="none" lIns="0" tIns="0" rIns="0" bIns="0" rtlCol="0" anchor="t"/>
          <a:lstStyle/>
          <a:p>
            <a:pPr latinLnBrk="1">
              <a:lnSpc>
                <a:spcPts val="35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A.取消句中两个分号，</a:t>
            </a:r>
            <a:r>
              <a:rPr lang="en-US" altLang="zh-CN" sz="2000" b="0" i="0">
                <a:solidFill>
                  <a:srgbClr val="000000"/>
                </a:solidFill>
                <a:latin typeface="微软雅黑" pitchFamily="34" charset="0"/>
                <a:ea typeface="微软雅黑" pitchFamily="34" charset="-122"/>
                <a:cs typeface="微软雅黑" pitchFamily="34" charset="-120"/>
              </a:rPr>
              <a:t>将其改为逗号。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.将“可以是正义的”后面的逗号改为冒号。</a:t>
            </a:r>
            <a:endParaRPr lang="en-US" altLang="zh-CN" sz="2000" dirty="0"/>
          </a:p>
          <a:p>
            <a:pPr latinLnBrk="1">
              <a:lnSpc>
                <a:spcPts val="33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.删除“仙”“妖”“魔”</a:t>
            </a:r>
            <a:r>
              <a:rPr lang="en-US" altLang="zh-CN" sz="2000" b="0" i="0">
                <a:solidFill>
                  <a:srgbClr val="000000"/>
                </a:solidFill>
                <a:latin typeface="微软雅黑" pitchFamily="34" charset="0"/>
                <a:ea typeface="微软雅黑" pitchFamily="34" charset="-122"/>
                <a:cs typeface="微软雅黑" pitchFamily="34" charset="-120"/>
              </a:rPr>
              <a:t>后面的逗号。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.将“可以是正义的”后面的逗号改为分号。</a:t>
            </a:r>
            <a:endParaRPr lang="en-US" altLang="zh-CN" sz="2000" dirty="0"/>
          </a:p>
        </p:txBody>
      </p:sp>
      <p:sp>
        <p:nvSpPr>
          <p:cNvPr id="5" name="QC_5_AS.159_1#bd58b4663?vop=1&amp;pid=7155796a3&amp;color=0,0,0&amp;vtp=1&amp;bbb=1&amp;hb=1"/>
          <p:cNvSpPr/>
          <p:nvPr/>
        </p:nvSpPr>
        <p:spPr>
          <a:xfrm>
            <a:off x="722376" y="2767589"/>
            <a:ext cx="10753344" cy="35010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本题考查正确使用标点符号的能力</a:t>
            </a:r>
            <a:r>
              <a:rPr lang="en-US" altLang="zh-CN" sz="2000" b="0" i="0">
                <a:solidFill>
                  <a:srgbClr val="000000"/>
                </a:solidFill>
                <a:latin typeface="微软雅黑" pitchFamily="34" charset="0"/>
                <a:ea typeface="微软雅黑" pitchFamily="34" charset="-122"/>
                <a:cs typeface="微软雅黑" pitchFamily="34" charset="-120"/>
              </a:rPr>
              <a:t>。画波浪线处的句子是对电影中打破传统神话设定的具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体阐述</a:t>
            </a:r>
            <a:r>
              <a:rPr lang="en-US" altLang="zh-CN" sz="2000" b="0" i="0" dirty="0">
                <a:solidFill>
                  <a:srgbClr val="000000"/>
                </a:solidFill>
                <a:latin typeface="微软雅黑" pitchFamily="34" charset="0"/>
                <a:ea typeface="微软雅黑" pitchFamily="34" charset="-122"/>
                <a:cs typeface="微软雅黑" pitchFamily="34" charset="-120"/>
              </a:rPr>
              <a:t>，“这一设定打破了传统神话中的二元对立，正契合当代青年对多元价值的追求</a:t>
            </a:r>
            <a:r>
              <a:rPr lang="en-US" altLang="zh-CN" sz="2000" b="0" i="0">
                <a:solidFill>
                  <a:srgbClr val="000000"/>
                </a:solidFill>
                <a:latin typeface="微软雅黑" pitchFamily="34" charset="0"/>
                <a:ea typeface="微软雅黑" pitchFamily="34" charset="-122"/>
                <a:cs typeface="微软雅黑" pitchFamily="34" charset="-120"/>
              </a:rPr>
              <a:t>”是对前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面内容的总结和说明</a:t>
            </a:r>
            <a:r>
              <a:rPr lang="en-US" altLang="zh-CN" sz="2000" b="0" i="0" dirty="0">
                <a:solidFill>
                  <a:srgbClr val="000000"/>
                </a:solidFill>
                <a:latin typeface="微软雅黑" pitchFamily="34" charset="0"/>
                <a:ea typeface="微软雅黑" pitchFamily="34" charset="-122"/>
                <a:cs typeface="微软雅黑" pitchFamily="34" charset="-120"/>
              </a:rPr>
              <a:t>。A项，原句中用分号是为了区分不同的主体（仙、妖、魔）</a:t>
            </a:r>
            <a:r>
              <a:rPr lang="en-US" altLang="zh-CN" sz="2000" b="0" i="0">
                <a:solidFill>
                  <a:srgbClr val="000000"/>
                </a:solidFill>
                <a:latin typeface="微软雅黑" pitchFamily="34" charset="0"/>
                <a:ea typeface="微软雅黑" pitchFamily="34" charset="-122"/>
                <a:cs typeface="微软雅黑" pitchFamily="34" charset="-120"/>
              </a:rPr>
              <a:t>的不同特点，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改为逗号后层次不清晰</a:t>
            </a:r>
            <a:r>
              <a:rPr lang="en-US" altLang="zh-CN" sz="2000" b="0" i="0" dirty="0">
                <a:solidFill>
                  <a:srgbClr val="000000"/>
                </a:solidFill>
                <a:latin typeface="微软雅黑" pitchFamily="34" charset="0"/>
                <a:ea typeface="微软雅黑" pitchFamily="34" charset="-122"/>
                <a:cs typeface="微软雅黑" pitchFamily="34" charset="-120"/>
              </a:rPr>
              <a:t>，故排除。B项，冒号在这里有总结上文、引出下文的作用</a:t>
            </a:r>
            <a:r>
              <a:rPr lang="en-US" altLang="zh-CN" sz="2000" b="0" i="0">
                <a:solidFill>
                  <a:srgbClr val="000000"/>
                </a:solidFill>
                <a:latin typeface="微软雅黑" pitchFamily="34" charset="0"/>
                <a:ea typeface="微软雅黑" pitchFamily="34" charset="-122"/>
                <a:cs typeface="微软雅黑" pitchFamily="34" charset="-120"/>
              </a:rPr>
              <a:t>，能更准确地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体现前面关于仙</a:t>
            </a:r>
            <a:r>
              <a:rPr lang="en-US" altLang="zh-CN" sz="2000" b="0" i="0" dirty="0">
                <a:solidFill>
                  <a:srgbClr val="000000"/>
                </a:solidFill>
                <a:latin typeface="微软雅黑" pitchFamily="34" charset="0"/>
                <a:ea typeface="微软雅黑" pitchFamily="34" charset="-122"/>
                <a:cs typeface="微软雅黑" pitchFamily="34" charset="-120"/>
              </a:rPr>
              <a:t>、妖、魔的设定与后面“这一设定打破了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”之间的逻辑关系。C项，“</a:t>
            </a:r>
            <a:r>
              <a:rPr lang="en-US" altLang="zh-CN" sz="2000" b="0" i="0">
                <a:solidFill>
                  <a:srgbClr val="000000"/>
                </a:solidFill>
                <a:latin typeface="微软雅黑" pitchFamily="34" charset="0"/>
                <a:ea typeface="微软雅黑" pitchFamily="34" charset="-122"/>
                <a:cs typeface="微软雅黑" pitchFamily="34" charset="-120"/>
              </a:rPr>
              <a:t>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妖”“魔”后面的逗号起停顿作用，删除会使句子情感的表达效果减弱，故排除。D项</a:t>
            </a:r>
            <a:r>
              <a:rPr lang="en-US" altLang="zh-CN" sz="2000" b="0" i="0">
                <a:solidFill>
                  <a:srgbClr val="000000"/>
                </a:solidFill>
                <a:latin typeface="微软雅黑" pitchFamily="34" charset="0"/>
                <a:ea typeface="微软雅黑" pitchFamily="34" charset="-122"/>
                <a:cs typeface="微软雅黑" pitchFamily="34" charset="-120"/>
              </a:rPr>
              <a:t>，将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可以是正义的”后面的逗号改为分号，分号在此处无法准确体现前后文的逻辑关系</a:t>
            </a:r>
            <a:r>
              <a:rPr lang="en-US" altLang="zh-CN" sz="2000" b="0" i="0">
                <a:solidFill>
                  <a:srgbClr val="000000"/>
                </a:solidFill>
                <a:latin typeface="微软雅黑" pitchFamily="34" charset="0"/>
                <a:ea typeface="微软雅黑" pitchFamily="34" charset="-122"/>
                <a:cs typeface="微软雅黑" pitchFamily="34" charset="-120"/>
              </a:rPr>
              <a:t>，不能起到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总结上文</a:t>
            </a:r>
            <a:r>
              <a:rPr lang="en-US" altLang="zh-CN" sz="2000" b="0" i="0" dirty="0">
                <a:solidFill>
                  <a:srgbClr val="000000"/>
                </a:solidFill>
                <a:latin typeface="微软雅黑" pitchFamily="34" charset="0"/>
                <a:ea typeface="微软雅黑" pitchFamily="34" charset="-122"/>
                <a:cs typeface="微软雅黑" pitchFamily="34" charset="-120"/>
              </a:rPr>
              <a:t>、引出下文的作用，故排除。故选B。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Effect transition="in" filter="fade">
                                      <p:cBhvr>
                                        <p:cTn id="39"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5.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QB_5_BD.160_1#03de3111d?sp=1&amp;pid=7155796a3&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4.请在文中横线处补写恰当的语句，使整段文字语意完整连贯，内容贴切，逻辑严密</a:t>
            </a:r>
            <a:r>
              <a:rPr lang="en-US" altLang="zh-CN" sz="2000" b="0" i="0">
                <a:solidFill>
                  <a:srgbClr val="000000"/>
                </a:solidFill>
                <a:latin typeface="微软雅黑" pitchFamily="34" charset="0"/>
                <a:ea typeface="微软雅黑" pitchFamily="34" charset="-122"/>
                <a:cs typeface="微软雅黑" pitchFamily="34" charset="-120"/>
              </a:rPr>
              <a:t>，每处不超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a:t>
            </a:r>
            <a:r>
              <a:rPr lang="en-US" altLang="zh-CN" sz="2000" b="0" i="0" dirty="0">
                <a:solidFill>
                  <a:srgbClr val="000000"/>
                </a:solidFill>
                <a:latin typeface="微软雅黑" pitchFamily="34" charset="0"/>
                <a:ea typeface="微软雅黑" pitchFamily="34" charset="-122"/>
                <a:cs typeface="微软雅黑" pitchFamily="34" charset="-120"/>
              </a:rPr>
              <a:t>8个字。（4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a:t>
            </a:r>
            <a:endParaRPr lang="en-US" altLang="zh-CN" sz="2000" dirty="0"/>
          </a:p>
        </p:txBody>
      </p:sp>
      <p:sp>
        <p:nvSpPr>
          <p:cNvPr id="4" name="QB_5_AN.161_1#03de3111d.blank?pid=7155796a3&amp;color=0,0,0&amp;vpa=41&amp;vtp=1&amp;bbb=1"/>
          <p:cNvSpPr/>
          <p:nvPr/>
        </p:nvSpPr>
        <p:spPr>
          <a:xfrm>
            <a:off x="757301" y="1829250"/>
            <a:ext cx="6057900"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【示例】①世俗偏见的壁垒</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②她很乐观（每处2分）</a:t>
            </a:r>
            <a:endParaRPr lang="en-US" altLang="zh-CN" sz="2000" dirty="0"/>
          </a:p>
        </p:txBody>
      </p:sp>
      <p:sp>
        <p:nvSpPr>
          <p:cNvPr id="5" name="QB_5_AS.162_1#03de3111d?vop=1&amp;pid=7155796a3&amp;color=0,0,0&amp;vtp=1&amp;bbb=1&amp;hb=1"/>
          <p:cNvSpPr/>
          <p:nvPr/>
        </p:nvSpPr>
        <p:spPr>
          <a:xfrm>
            <a:off x="722376" y="237979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本题考查语言表达简明、连贯、准确的能力。①处，由后文“仙，不一定是好的</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设定打破了传统神话中的二元对立</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这种打破传统认知的设定是指打破了以往人们对仙、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妖</a:t>
            </a:r>
            <a:r>
              <a:rPr lang="en-US" altLang="zh-CN" sz="2000" b="0" i="0" dirty="0">
                <a:solidFill>
                  <a:srgbClr val="000000"/>
                </a:solidFill>
                <a:latin typeface="微软雅黑" pitchFamily="34" charset="0"/>
                <a:ea typeface="微软雅黑" pitchFamily="34" charset="-122"/>
                <a:cs typeface="微软雅黑" pitchFamily="34" charset="-120"/>
              </a:rPr>
              <a:t>、魔的固定看法，也就是打破了世俗偏见，故此处可填“世俗偏见的壁垒”之类的语句。②</a:t>
            </a:r>
            <a:r>
              <a:rPr lang="en-US" altLang="zh-CN" sz="2000" b="0" i="0">
                <a:solidFill>
                  <a:srgbClr val="000000"/>
                </a:solidFill>
                <a:latin typeface="微软雅黑" pitchFamily="34" charset="0"/>
                <a:ea typeface="微软雅黑" pitchFamily="34" charset="-122"/>
                <a:cs typeface="微软雅黑" pitchFamily="34" charset="-120"/>
              </a:rPr>
              <a:t>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通过通读句子和分析分号作用可知</a:t>
            </a:r>
            <a:r>
              <a:rPr lang="en-US" altLang="zh-CN" sz="2000" b="0" i="0" dirty="0">
                <a:solidFill>
                  <a:srgbClr val="000000"/>
                </a:solidFill>
                <a:latin typeface="微软雅黑" pitchFamily="34" charset="0"/>
                <a:ea typeface="微软雅黑" pitchFamily="34" charset="-122"/>
                <a:cs typeface="微软雅黑" pitchFamily="34" charset="-120"/>
              </a:rPr>
              <a:t>，此处所在的句子分别描述石矶娘娘的性格特点</a:t>
            </a:r>
            <a:r>
              <a:rPr lang="en-US" altLang="zh-CN" sz="2000" b="0" i="0">
                <a:solidFill>
                  <a:srgbClr val="000000"/>
                </a:solidFill>
                <a:latin typeface="微软雅黑" pitchFamily="34" charset="0"/>
                <a:ea typeface="微软雅黑" pitchFamily="34" charset="-122"/>
                <a:cs typeface="微软雅黑" pitchFamily="34" charset="-120"/>
              </a:rPr>
              <a:t>，再根据后文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被打得七零八落后，第一反应不是‘只剩下一点点了’，而是‘太好了，还剩一点点</a:t>
            </a:r>
            <a:r>
              <a:rPr lang="en-US" altLang="zh-CN" sz="2000" b="0" i="0">
                <a:solidFill>
                  <a:srgbClr val="000000"/>
                </a:solidFill>
                <a:latin typeface="微软雅黑" pitchFamily="34" charset="0"/>
                <a:ea typeface="微软雅黑" pitchFamily="34" charset="-122"/>
                <a:cs typeface="微软雅黑" pitchFamily="34" charset="-120"/>
              </a:rPr>
              <a:t>’”可分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析出这里体现了她的乐观心态</a:t>
            </a:r>
            <a:r>
              <a:rPr lang="en-US" altLang="zh-CN" sz="2000" b="0" i="0" dirty="0">
                <a:solidFill>
                  <a:srgbClr val="000000"/>
                </a:solidFill>
                <a:latin typeface="微软雅黑" pitchFamily="34" charset="0"/>
                <a:ea typeface="微软雅黑" pitchFamily="34" charset="-122"/>
                <a:cs typeface="微软雅黑" pitchFamily="34" charset="-120"/>
              </a:rPr>
              <a:t>，故此处可填“她很乐观”之类的语句。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B_5_BD.226_1#4c3655e72?sp=1&amp;pid=7155796a3&amp;color=0,0,0&amp;vtp=1&amp;bt=1&amp;bbb=1&amp;hb=1&amp;hltap=1"/>
          <p:cNvSpPr/>
          <p:nvPr/>
        </p:nvSpPr>
        <p:spPr>
          <a:xfrm>
            <a:off x="722376" y="972000"/>
            <a:ext cx="10753344" cy="35893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5.第三段提到“非黑即白”，这是一种极端的思维方式，这种思维方式十分普遍，比如</a:t>
            </a:r>
            <a:r>
              <a:rPr lang="en-US" altLang="zh-CN" sz="2000" b="0" i="0">
                <a:solidFill>
                  <a:srgbClr val="000000"/>
                </a:solidFill>
                <a:latin typeface="微软雅黑" pitchFamily="34" charset="0"/>
                <a:ea typeface="微软雅黑" pitchFamily="34" charset="-122"/>
                <a:cs typeface="微软雅黑" pitchFamily="34" charset="-120"/>
              </a:rPr>
              <a:t>，经常有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人提出这样的问题</a:t>
            </a:r>
            <a:r>
              <a:rPr lang="en-US" altLang="zh-CN" sz="2000" b="0" i="0" dirty="0">
                <a:solidFill>
                  <a:srgbClr val="000000"/>
                </a:solidFill>
                <a:latin typeface="微软雅黑" pitchFamily="34" charset="0"/>
                <a:ea typeface="微软雅黑" pitchFamily="34" charset="-122"/>
                <a:cs typeface="微软雅黑" pitchFamily="34" charset="-120"/>
              </a:rPr>
              <a:t>：鲁迅和沈从文，时代需要谁？请你针对这一提问，写一段话，批评其</a:t>
            </a:r>
            <a:r>
              <a:rPr lang="en-US" altLang="zh-CN" sz="2000" b="0" i="0">
                <a:solidFill>
                  <a:srgbClr val="000000"/>
                </a:solidFill>
                <a:latin typeface="微软雅黑" pitchFamily="34" charset="0"/>
                <a:ea typeface="微软雅黑" pitchFamily="34" charset="-122"/>
                <a:cs typeface="微软雅黑" pitchFamily="34" charset="-120"/>
              </a:rPr>
              <a:t>“非黑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即白</a:t>
            </a:r>
            <a:r>
              <a:rPr lang="en-US" altLang="zh-CN" sz="2000" b="0" i="0" dirty="0">
                <a:solidFill>
                  <a:srgbClr val="000000"/>
                </a:solidFill>
                <a:latin typeface="微软雅黑" pitchFamily="34" charset="0"/>
                <a:ea typeface="微软雅黑" pitchFamily="34" charset="-122"/>
                <a:cs typeface="微软雅黑" pitchFamily="34" charset="-120"/>
              </a:rPr>
              <a:t>”的思维方式。至少运用一种修辞手法，不超过200个字。（6分）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227_1#4c3655e72?sp=1&amp;pid=7155796a3&amp;color=0,0,0&amp;vtp=1&amp;bt=1&amp;bbb=1&amp;hb=1&amp;hla=1">
            <a:extLst>
              <a:ext uri="{FF2B5EF4-FFF2-40B4-BE49-F238E27FC236}">
                <a16:creationId xmlns:a16="http://schemas.microsoft.com/office/drawing/2014/main" id="{BCC0792F-149A-739B-EEB3-E9D52B1614DD}"/>
              </a:ext>
            </a:extLst>
          </p:cNvPr>
          <p:cNvSpPr/>
          <p:nvPr/>
        </p:nvSpPr>
        <p:spPr>
          <a:xfrm>
            <a:off x="722376" y="2330901"/>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示例】鲁迅和沈从文都是中国现代文坛上有大成就的作家，一个举着劈向黑暗的启蒙之剑</a:t>
            </a:r>
            <a:r>
              <a:rPr lang="en-US" altLang="zh-CN" sz="2000" b="1" i="0">
                <a:solidFill>
                  <a:srgbClr val="00B050"/>
                </a:solidFill>
                <a:latin typeface="微软雅黑" pitchFamily="34" charset="0"/>
                <a:ea typeface="微软雅黑" pitchFamily="34" charset="-122"/>
                <a:cs typeface="微软雅黑" pitchFamily="34" charset="-120"/>
              </a:rPr>
              <a:t>，一</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个唱着至善至美的人性之歌</a:t>
            </a:r>
            <a:r>
              <a:rPr lang="en-US" altLang="zh-CN" sz="2000" b="1" i="0" dirty="0">
                <a:solidFill>
                  <a:srgbClr val="00B050"/>
                </a:solidFill>
                <a:latin typeface="微软雅黑" pitchFamily="34" charset="0"/>
                <a:ea typeface="微软雅黑" pitchFamily="34" charset="-122"/>
                <a:cs typeface="微软雅黑" pitchFamily="34" charset="-120"/>
              </a:rPr>
              <a:t>，他们代表两种不同的风格，</a:t>
            </a:r>
            <a:r>
              <a:rPr lang="en-US" altLang="zh-CN" sz="2000" b="1" i="0">
                <a:solidFill>
                  <a:srgbClr val="00B050"/>
                </a:solidFill>
                <a:latin typeface="微软雅黑" pitchFamily="34" charset="0"/>
                <a:ea typeface="微软雅黑" pitchFamily="34" charset="-122"/>
                <a:cs typeface="微软雅黑" pitchFamily="34" charset="-120"/>
              </a:rPr>
              <a:t>就像玫瑰和紫罗兰散发着不同的芬芳。</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但是两位文学巨匠在新中国成立初期却有着截然不同的命运，鲁迅成了现代文学殿堂里被推崇的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对象</a:t>
            </a:r>
            <a:r>
              <a:rPr lang="en-US" altLang="zh-CN" sz="2000" b="1" i="0" dirty="0">
                <a:solidFill>
                  <a:srgbClr val="00B050"/>
                </a:solidFill>
                <a:latin typeface="微软雅黑" pitchFamily="34" charset="0"/>
                <a:ea typeface="微软雅黑" pitchFamily="34" charset="-122"/>
                <a:cs typeface="微软雅黑" pitchFamily="34" charset="-120"/>
              </a:rPr>
              <a:t>，而沈从文的作品却走向边缘化。何以如此？非黑即白的极端思维使然也。（观点准确2</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修辞运用</a:t>
            </a:r>
            <a:r>
              <a:rPr lang="en-US" altLang="zh-CN" sz="2000" b="1" i="0" dirty="0">
                <a:solidFill>
                  <a:srgbClr val="00B050"/>
                </a:solidFill>
                <a:latin typeface="微软雅黑" pitchFamily="34" charset="0"/>
                <a:ea typeface="微软雅黑" pitchFamily="34" charset="-122"/>
                <a:cs typeface="微软雅黑" pitchFamily="34" charset="-120"/>
              </a:rPr>
              <a:t>2分，语言连贯2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7.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sp>
        <p:nvSpPr>
          <p:cNvPr id="2" name="QB_5_AS.164_1#4c3655e72?vop=1&amp;pid=7155796a3&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本题考查语言表达准确、鲜明、生动和正确使用常见的修辞手法的能力。解答本题</a:t>
            </a:r>
            <a:r>
              <a:rPr lang="en-US" altLang="zh-CN" sz="2000" b="0" i="0">
                <a:solidFill>
                  <a:srgbClr val="000000"/>
                </a:solidFill>
                <a:latin typeface="微软雅黑" pitchFamily="34" charset="0"/>
                <a:ea typeface="微软雅黑" pitchFamily="34" charset="-122"/>
                <a:cs typeface="微软雅黑" pitchFamily="34" charset="-120"/>
              </a:rPr>
              <a:t>，需注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意题干中</a:t>
            </a:r>
            <a:r>
              <a:rPr lang="en-US" altLang="zh-CN" sz="2000" b="0" i="0" dirty="0">
                <a:solidFill>
                  <a:srgbClr val="000000"/>
                </a:solidFill>
                <a:latin typeface="微软雅黑" pitchFamily="34" charset="0"/>
                <a:ea typeface="微软雅黑" pitchFamily="34" charset="-122"/>
                <a:cs typeface="微软雅黑" pitchFamily="34" charset="-120"/>
              </a:rPr>
              <a:t>“批评其‘非黑即白’的思维方式”“至少运用一种修辞手法”和“不超过200</a:t>
            </a:r>
            <a:r>
              <a:rPr lang="en-US" altLang="zh-CN" sz="2000" b="0" i="0">
                <a:solidFill>
                  <a:srgbClr val="000000"/>
                </a:solidFill>
                <a:latin typeface="微软雅黑" pitchFamily="34" charset="0"/>
                <a:ea typeface="微软雅黑" pitchFamily="34" charset="-122"/>
                <a:cs typeface="微软雅黑" pitchFamily="34" charset="-120"/>
              </a:rPr>
              <a:t>个字”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的要求</a:t>
            </a:r>
            <a:r>
              <a:rPr lang="en-US" altLang="zh-CN" sz="2000" b="0" i="0" dirty="0">
                <a:solidFill>
                  <a:srgbClr val="000000"/>
                </a:solidFill>
                <a:latin typeface="微软雅黑" pitchFamily="34" charset="0"/>
                <a:ea typeface="微软雅黑" pitchFamily="34" charset="-122"/>
                <a:cs typeface="微软雅黑" pitchFamily="34" charset="-120"/>
              </a:rPr>
              <a:t>。针对“鲁迅和沈从文，时代需要谁？”这一问题作答</a:t>
            </a:r>
            <a:r>
              <a:rPr lang="en-US" altLang="zh-CN" sz="2000" b="0" i="0">
                <a:solidFill>
                  <a:srgbClr val="000000"/>
                </a:solidFill>
                <a:latin typeface="微软雅黑" pitchFamily="34" charset="0"/>
                <a:ea typeface="微软雅黑" pitchFamily="34" charset="-122"/>
                <a:cs typeface="微软雅黑" pitchFamily="34" charset="-120"/>
              </a:rPr>
              <a:t>，首先需点明鲁迅和沈从文在中国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现代文坛的地位</a:t>
            </a:r>
            <a:r>
              <a:rPr lang="en-US" altLang="zh-CN" sz="2000" b="0" i="0" dirty="0">
                <a:solidFill>
                  <a:srgbClr val="000000"/>
                </a:solidFill>
                <a:latin typeface="微软雅黑" pitchFamily="34" charset="0"/>
                <a:ea typeface="微软雅黑" pitchFamily="34" charset="-122"/>
                <a:cs typeface="微软雅黑" pitchFamily="34" charset="-120"/>
              </a:rPr>
              <a:t>，强调他们都是有很大文学成就的作家</a:t>
            </a:r>
            <a:r>
              <a:rPr lang="en-US" altLang="zh-CN" sz="2000" b="0" i="0">
                <a:solidFill>
                  <a:srgbClr val="000000"/>
                </a:solidFill>
                <a:latin typeface="微软雅黑" pitchFamily="34" charset="0"/>
                <a:ea typeface="微软雅黑" pitchFamily="34" charset="-122"/>
                <a:cs typeface="微软雅黑" pitchFamily="34" charset="-120"/>
              </a:rPr>
              <a:t>，为后续论述两人在文学创作上的贡献和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特点作铺垫</a:t>
            </a:r>
            <a:r>
              <a:rPr lang="en-US" altLang="zh-CN" sz="2000" b="0" i="0" dirty="0">
                <a:solidFill>
                  <a:srgbClr val="000000"/>
                </a:solidFill>
                <a:latin typeface="微软雅黑" pitchFamily="34" charset="0"/>
                <a:ea typeface="微软雅黑" pitchFamily="34" charset="-122"/>
                <a:cs typeface="微软雅黑" pitchFamily="34" charset="-120"/>
              </a:rPr>
              <a:t>。接着可以运用比喻的修辞手法来描述两人的创作风格</a:t>
            </a:r>
            <a:r>
              <a:rPr lang="en-US" altLang="zh-CN" sz="2000" b="0" i="0">
                <a:solidFill>
                  <a:srgbClr val="000000"/>
                </a:solidFill>
                <a:latin typeface="微软雅黑" pitchFamily="34" charset="0"/>
                <a:ea typeface="微软雅黑" pitchFamily="34" charset="-122"/>
                <a:cs typeface="微软雅黑" pitchFamily="34" charset="-120"/>
              </a:rPr>
              <a:t>。最后通过阐述新中国成立初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期两人截然不同的命运</a:t>
            </a:r>
            <a:r>
              <a:rPr lang="en-US" altLang="zh-CN" sz="2000" b="0" i="0" dirty="0">
                <a:solidFill>
                  <a:srgbClr val="000000"/>
                </a:solidFill>
                <a:latin typeface="微软雅黑" pitchFamily="34" charset="0"/>
                <a:ea typeface="微软雅黑" pitchFamily="34" charset="-122"/>
                <a:cs typeface="微软雅黑" pitchFamily="34" charset="-120"/>
              </a:rPr>
              <a:t>，点明这种现象是“非黑即白”极端思维造成的结果。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8.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pic>
        <p:nvPicPr>
          <p:cNvPr id="2" name="P_4_BD#049f569f8?pid=57350cd41&amp;color=0,0,0&amp;tib=255,255,255&amp;iip=2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049f569f8?pid=57350cd41&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049f569f8?pid=57350cd41&amp;color=0,0,0&amp;tib=255,255,255&amp;iip=2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65_1#6dc4fea3b?pid=57350cd41&amp;color=0,0,0&amp;vtp=1&amp;bbb=1&amp;hb=1"/>
          <p:cNvSpPr/>
          <p:nvPr/>
        </p:nvSpPr>
        <p:spPr>
          <a:xfrm>
            <a:off x="722376" y="1436693"/>
            <a:ext cx="10753344" cy="4610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[山东德州2025期末]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阅读下面的文字，完成6~10题。（19分）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道德虚无主义主张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没有什么东西在事实上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本质上或先天上是道德或不道德的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道德是人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为构建的一套规则和建议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道德虚无主义依托哲学概念将道德虚无化的逻辑合理化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从思想深处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破坏道德生活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因而有必要对之进行辨析与反驳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道德虚无主义者哈曼认为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道德实在论之所以不像科学实在论那样可靠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原因在于伦理学与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观察的关系完全不同于自然科学与观察的关系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当意见是感知的一个直接结果时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就发生了观察</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而道德意见并非感知的直接结果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所以不存在道德观察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哈曼梳理的论证貌似合理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但它将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全部限定在有利于道德虚无主义立场的范围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这显然是不合理的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反驳一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澄清观察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观察既包括自然科学观察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也包括道德观察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哈曼将观察限定为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见作为感知的直接结果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借此将其限定为对物理或化学事件的观察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但人们在遇到道德事件时</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ct val="150000"/>
              </a:lnSpc>
            </a:pPr>
            <a:endParaRPr lang="en-US" altLang="zh-CN" sz="2000" dirty="0"/>
          </a:p>
        </p:txBody>
      </p:sp>
    </p:spTree>
  </p:cSld>
  <p:clrMapOvr>
    <a:masterClrMapping/>
  </p:clrMapOvr>
  <p:transition>
    <p:fade/>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5_1#6dc4fea3b?pid=57350cd41&amp;color=0,0,0&amp;vtp=1&amp;bbb=1&amp;hb=1">
            <a:extLst>
              <a:ext uri="{FF2B5EF4-FFF2-40B4-BE49-F238E27FC236}">
                <a16:creationId xmlns:a16="http://schemas.microsoft.com/office/drawing/2014/main" id="{5031F6EE-A45B-5BC0-F052-47F5347508FC}"/>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也会产生直接的道德反应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评价等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道德意见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这也属于观察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要解释此类观察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就要诉诸道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德理由或原则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后者构成的理论体系能用来解释道德事实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因为道德事实就是与道德有关的事实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哈曼以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虐猫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为例区分了两种观察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在一种意义上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你的观察是孩子们正在做的是错的</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在另一种意义上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是你对这一观察的思考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道德原则可在第一种意义上解释观察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但无法解释第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二种观察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他试图以此将道德评价行为从科学研究对象中排除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但为什么会有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这是错的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评价呢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恰恰源自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我拥有某种道德原则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这一道德事实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否则就难以解释人面对虐猫时的反应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u="sng">
                <a:solidFill>
                  <a:srgbClr val="000000"/>
                </a:solidFill>
                <a:latin typeface="微软雅黑" pitchFamily="34" charset="0"/>
                <a:ea typeface="楷体" pitchFamily="34" charset="-122"/>
                <a:cs typeface="微软雅黑" pitchFamily="34" charset="-120"/>
              </a:rPr>
              <a:t>道德实在论者布莱克本指出</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的确由于我们的反应</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才说残忍是错的</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但并非由于我们的</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反应</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残忍才是错的</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不过至少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类似于哈曼对自然科学的论证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你需要假定某些物理事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实来解释观察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并以此来支持某个自然科学理论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我们也不得不假定存在道德事实来解释道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德反应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并以此支持某个伦理学理论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借用哈曼对自然科学和伦理学类比论证的手法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们就能得出道德实在论的结论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若要否定它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要么否定论证路径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承认用自然科学类比伦理学是</a:t>
            </a:r>
          </a:p>
          <a:p>
            <a:pPr latinLnBrk="1">
              <a:lnSpc>
                <a:spcPct val="150000"/>
              </a:lnSpc>
            </a:pPr>
            <a:endParaRPr lang="en-US" altLang="zh-CN" sz="2000" dirty="0"/>
          </a:p>
        </p:txBody>
      </p:sp>
    </p:spTree>
    <p:extLst>
      <p:ext uri="{BB962C8B-B14F-4D97-AF65-F5344CB8AC3E}">
        <p14:creationId xmlns:p14="http://schemas.microsoft.com/office/powerpoint/2010/main" val="351012667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M_4_BD.15_3#164e31727?sp=1&amp;pid=26e64b295&amp;color=0,0,0&amp;vtp=1&amp;bt=1&amp;bbb=1&amp;hb=1"/>
          <p:cNvSpPr/>
          <p:nvPr/>
        </p:nvSpPr>
        <p:spPr>
          <a:xfrm>
            <a:off x="722376" y="972000"/>
            <a:ext cx="10753344" cy="5054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新质生产力是以劳动者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劳动资料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劳动对象及其优化组合的跃升为基本内涵的先进生产力</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其突出特点是创新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是一个需要多方因素协力共建的系统工程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发展新质生产力离不开文艺参与</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文艺作为文化传承与创新的重要载体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内涵丰富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形式多样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不仅丰富人们的精神世界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提升社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会文化素养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更能在潜移默化中激发创新思维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促进科技与艺术的跨界融合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以独有的方式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新质生产力的发展提供源源不断的灵感与动力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营造氛围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激励创新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在激发劳动者的创新动力和潜力上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文艺大有可为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借助影视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文学</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绘画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音乐等多种艺术形式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广泛地宣扬新时代科学家和大国工匠的感人事迹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激励万众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扎根人民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创作富有时代气息的文艺作品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大力讴歌代表新质生产力的新事物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新风尚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用高雅艺术陶冶劳动者情操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启润心智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积极营造鼓励大胆创新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勇于创新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包容创新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的良好氛围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激发劳动者的创新动力和潜力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5_1#6dc4fea3b?pid=57350cd41&amp;color=0,0,0&amp;vtp=1&amp;bbb=1&amp;hb=1">
            <a:extLst>
              <a:ext uri="{FF2B5EF4-FFF2-40B4-BE49-F238E27FC236}">
                <a16:creationId xmlns:a16="http://schemas.microsoft.com/office/drawing/2014/main" id="{2B9956B2-A97B-50DE-B183-A523F62E1D5B}"/>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不恰当的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要么否定论证前提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不承认存在物理事实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前者会直接导致哈曼式论证的失败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后者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则走向全面的反实在论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而科学反实在论是包括哈曼在内的大多数哲学家不接受的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肯定科学实在论及在自然科学和伦理学间类比论证的恰当性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就必须承认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道德事实不仅存在且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在解释观察中起作用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反驳二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厘清事实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根据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的日常用法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包括道德事实在内的社会事实至少具有与自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然事实同等的实在性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哈曼认为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从道德原则最多推论出道德感的存在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推论不出道德事实的存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因为即使没有看到孩子虐猫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也能基于道德感判断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虐猫是错的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对此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可从两方面质疑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首先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道德判断可表达为假言判断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如果孩子们虐猫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就是在做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错事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哈曼以此断定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道德判断和道德事实无关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自然科学判断也常采用假言判断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如果能在云团里观察到蒸汽痕迹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那么很可能有质子穿过云团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那么能据此说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从自然规律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只能推论出科学感的存在而推论不出自然事实的存在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显然不会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道德虚无主义者否</a:t>
            </a:r>
          </a:p>
          <a:p>
            <a:pPr latinLnBrk="1">
              <a:lnSpc>
                <a:spcPct val="150000"/>
              </a:lnSpc>
            </a:pPr>
            <a:endParaRPr lang="en-US" altLang="zh-CN" sz="2000" dirty="0"/>
          </a:p>
        </p:txBody>
      </p:sp>
    </p:spTree>
    <p:extLst>
      <p:ext uri="{BB962C8B-B14F-4D97-AF65-F5344CB8AC3E}">
        <p14:creationId xmlns:p14="http://schemas.microsoft.com/office/powerpoint/2010/main" val="2113585754"/>
      </p:ext>
    </p:extLst>
  </p:cSld>
  <p:clrMapOvr>
    <a:masterClrMapping/>
  </p:clrMapOvr>
  <p:transition>
    <p:fade/>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5_1#6dc4fea3b?pid=57350cd41&amp;color=0,0,0&amp;vtp=1&amp;bbb=1&amp;hb=1">
            <a:extLst>
              <a:ext uri="{FF2B5EF4-FFF2-40B4-BE49-F238E27FC236}">
                <a16:creationId xmlns:a16="http://schemas.microsoft.com/office/drawing/2014/main" id="{FBD666E2-B807-03C3-8CD3-0B3FAAD66639}"/>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是否为一种自然事实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若不是自然事实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二者的研究特点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关系特性也就不同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套用自然科学来类比伦理学就是不恰当的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若不存在道德事实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就难以解释道德感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反驳三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廓清世界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伦理学等社会科学理论也具有事实可检验性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并非完全虚构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世界包括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自然世界和人类世界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尽管二者常常难以区分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自然科学主要被自然世界检验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但也不完全是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如物理学原理也在车间里被检验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道德理论主要被人类世界的行为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习俗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争论乃至冲突等检验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如功利主义理论在现实领域受阻时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其解释力就受到挑战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理论边缘部分就开始被支持者修改</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这种演化与自然科学理论无异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当自然科学出现一种目前难以在世界中检验的理论如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黑洞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人们就会观望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当道德哲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学出现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道德水平与神经系统发育有关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这一目前难以在世界中检验的伦理自然主义观点时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们也会质疑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若从自然科学被世界检验可推论出自然事实的存在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则从道德理论被世界检验也可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推论出道德事实的存在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478243633"/>
      </p:ext>
    </p:extLst>
  </p:cSld>
  <p:clrMapOvr>
    <a:masterClrMapping/>
  </p:clrMapOvr>
  <p:transition>
    <p:fade/>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5_1#6dc4fea3b?pid=57350cd41&amp;color=0,0,0&amp;vtp=1&amp;bbb=1&amp;hb=1">
            <a:extLst>
              <a:ext uri="{FF2B5EF4-FFF2-40B4-BE49-F238E27FC236}">
                <a16:creationId xmlns:a16="http://schemas.microsoft.com/office/drawing/2014/main" id="{406FD974-6E0C-5E81-0ACC-50520280678B}"/>
              </a:ext>
            </a:extLst>
          </p:cNvPr>
          <p:cNvSpPr/>
          <p:nvPr/>
        </p:nvSpPr>
        <p:spPr>
          <a:xfrm>
            <a:off x="722376" y="972000"/>
            <a:ext cx="10753344" cy="49964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反驳四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捋清关系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道德虚无主义者否认道德事实的另一理由是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道德事实对观察不起决定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性作用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因为道德具有心灵依赖性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但难以否认的是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自然观察也受视力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记忆力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担忧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期待</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偏好或信念等主观因素影响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虚无主义者会辩护说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自然观察所受影响可被控制到极微水平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而对同一道德事实的多个观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察常分歧较大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以致令人怀疑是否存在道德事实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但这种区别只是观察与事实间关系的复杂与稳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定程度的不同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而非关系的存在与否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既然哈曼也承认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观察到什么受制于拥有何种理论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那么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道德主观主义至多说明道德观察比自然观察的理论荷载更复杂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无法就此证明道德事实不存在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就道德事实而言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不那么准确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是由道德的多样性和描述本身的概括性共同造成的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综上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以观察为切入点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从科学实在论出发的哈曼式道德虚无主义论证是不成立的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道德观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念或原则对道德事实具有描述性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道德判断具有类似科学判断的确证力量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摘编自李娜《对一种道德虚无主义论证的反驳》）</a:t>
            </a:r>
            <a:endParaRPr lang="en-US" altLang="zh-CN" sz="2000" dirty="0"/>
          </a:p>
        </p:txBody>
      </p:sp>
    </p:spTree>
    <p:extLst>
      <p:ext uri="{BB962C8B-B14F-4D97-AF65-F5344CB8AC3E}">
        <p14:creationId xmlns:p14="http://schemas.microsoft.com/office/powerpoint/2010/main" val="4040386389"/>
      </p:ext>
    </p:extLst>
  </p:cSld>
  <p:clrMapOvr>
    <a:masterClrMapping/>
  </p:clrMapOvr>
  <p:transition>
    <p:fade/>
  </p:transition>
</p:sld>
</file>

<file path=ppt/slides/slide143.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
        <p:nvSpPr>
          <p:cNvPr id="2" name="QC_5_BD.166_1#45787d333?pid=6dc4fea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6.下列对材料相关内容的理解和分析，不正确的一项是（3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7_1#45787d333.bracket?pid=6dc4fea3b&amp;color=0,0,0&amp;vpa=42&amp;vtp=1"/>
          <p:cNvSpPr/>
          <p:nvPr/>
        </p:nvSpPr>
        <p:spPr>
          <a:xfrm>
            <a:off x="7874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6_2#45787d333.choices?pid=6dc4fea3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A.对道德虚无主义进行辨析与反驳，有利于我们从逻辑和思想上获得正确认识。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.人们遇到道德事件时，会产生直接的道德反应、评价等“道德意见”，这属于道德观察。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.哈曼认为，“虐猫是错的”不需要看到现实中虐猫事件过程，由道德感就可以判断。</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.同一道德事实在现实中观察的分歧、复杂和不确定，使其被描述呈现多样性和概括性。</a:t>
            </a:r>
            <a:endParaRPr lang="en-US" altLang="zh-CN" sz="2000" dirty="0"/>
          </a:p>
        </p:txBody>
      </p:sp>
      <p:sp>
        <p:nvSpPr>
          <p:cNvPr id="5" name="QC_5_AS.168_1#45787d333?vop=1&amp;pid=6dc4fea3b&amp;color=0,0,0&amp;vtp=1&amp;bbb=1&amp;hb=1"/>
          <p:cNvSpPr/>
          <p:nvPr/>
        </p:nvSpPr>
        <p:spPr>
          <a:xfrm>
            <a:off x="722376" y="3320161"/>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本题考查筛选并整合文中的信息的能力。D项，“同一道德事实在现实中观察的分歧</a:t>
            </a:r>
            <a:r>
              <a:rPr lang="en-US" altLang="zh-CN" sz="2000" b="0" i="0">
                <a:solidFill>
                  <a:srgbClr val="000000"/>
                </a:solidFill>
                <a:latin typeface="微软雅黑" pitchFamily="34" charset="0"/>
                <a:ea typeface="微软雅黑" pitchFamily="34" charset="-122"/>
                <a:cs typeface="微软雅黑" pitchFamily="34" charset="-120"/>
              </a:rPr>
              <a:t>、复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杂和不确定</a:t>
            </a:r>
            <a:r>
              <a:rPr lang="en-US" altLang="zh-CN" sz="2000" b="0" i="0" dirty="0">
                <a:solidFill>
                  <a:srgbClr val="000000"/>
                </a:solidFill>
                <a:latin typeface="微软雅黑" pitchFamily="34" charset="0"/>
                <a:ea typeface="微软雅黑" pitchFamily="34" charset="-122"/>
                <a:cs typeface="微软雅黑" pitchFamily="34" charset="-120"/>
              </a:rPr>
              <a:t>，使其</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”错误，前后关系不成立。文中倒数第二段中说的是“</a:t>
            </a:r>
            <a:r>
              <a:rPr lang="en-US" altLang="zh-CN" sz="2000" b="0" i="0">
                <a:solidFill>
                  <a:srgbClr val="000000"/>
                </a:solidFill>
                <a:latin typeface="微软雅黑" pitchFamily="34" charset="0"/>
                <a:ea typeface="微软雅黑" pitchFamily="34" charset="-122"/>
                <a:cs typeface="微软雅黑" pitchFamily="34" charset="-120"/>
              </a:rPr>
              <a:t>就道德事实而言，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不那么准确’是由道德的多样性和描述本身的概括性共同造成的</a:t>
            </a:r>
            <a:r>
              <a:rPr lang="en-US" altLang="zh-CN" sz="2000" b="0" i="0">
                <a:solidFill>
                  <a:srgbClr val="000000"/>
                </a:solidFill>
                <a:latin typeface="微软雅黑" pitchFamily="34" charset="0"/>
                <a:ea typeface="微软雅黑" pitchFamily="34" charset="-122"/>
                <a:cs typeface="微软雅黑" pitchFamily="34" charset="-120"/>
              </a:rPr>
              <a:t>”，而不是同一道德事实在现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实中观察的分歧</a:t>
            </a:r>
            <a:r>
              <a:rPr lang="en-US" altLang="zh-CN" sz="2000" b="0" i="0" dirty="0">
                <a:solidFill>
                  <a:srgbClr val="000000"/>
                </a:solidFill>
                <a:latin typeface="微软雅黑" pitchFamily="34" charset="0"/>
                <a:ea typeface="微软雅黑" pitchFamily="34" charset="-122"/>
                <a:cs typeface="微软雅黑" pitchFamily="34" charset="-120"/>
              </a:rPr>
              <a:t>、复杂和不确定使其被描述呈现多样性和概括性，该项曲解文意。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4.xml><?xml version="1.0" encoding="utf-8"?>
<p:sld xmlns:a="http://schemas.openxmlformats.org/drawingml/2006/main" xmlns:r="http://schemas.openxmlformats.org/officeDocument/2006/relationships" xmlns:p="http://schemas.openxmlformats.org/presentationml/2006/main">
  <p:cSld name="Slide 118&amp;si=118">
    <p:spTree>
      <p:nvGrpSpPr>
        <p:cNvPr id="1" name=""/>
        <p:cNvGrpSpPr/>
        <p:nvPr/>
      </p:nvGrpSpPr>
      <p:grpSpPr>
        <a:xfrm>
          <a:off x="0" y="0"/>
          <a:ext cx="0" cy="0"/>
          <a:chOff x="0" y="0"/>
          <a:chExt cx="0" cy="0"/>
        </a:xfrm>
      </p:grpSpPr>
      <p:sp>
        <p:nvSpPr>
          <p:cNvPr id="2" name="QC_5_BD.169_1#38d28a606?pid=6dc4fea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7.根据材料内容，下列说法不正确的一项是（3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0_1#38d28a606.bracket?pid=6dc4fea3b&amp;color=0,0,0&amp;vpa=43&amp;vtp=1"/>
          <p:cNvSpPr/>
          <p:nvPr/>
        </p:nvSpPr>
        <p:spPr>
          <a:xfrm>
            <a:off x="661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9_2#38d28a606.choices?pid=6dc4fea3b&amp;color=0,0,0&amp;vtp=1&amp;bbb=1&amp;hb=1"/>
          <p:cNvSpPr/>
          <p:nvPr/>
        </p:nvSpPr>
        <p:spPr>
          <a:xfrm>
            <a:off x="722376" y="1436497"/>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A.只要肯定科学实在论及在自然科学和伦理学间类比论证的恰当性，就必须承认道德事实的存在。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.道德虚无主义者否认的“道德事实”不是一种自然事实</a:t>
            </a:r>
            <a:r>
              <a:rPr lang="en-US" altLang="zh-CN" sz="2000" b="0" i="0">
                <a:solidFill>
                  <a:srgbClr val="000000"/>
                </a:solidFill>
                <a:latin typeface="微软雅黑" pitchFamily="34" charset="0"/>
                <a:ea typeface="微软雅黑" pitchFamily="34" charset="-122"/>
                <a:cs typeface="微软雅黑" pitchFamily="34" charset="-120"/>
              </a:rPr>
              <a:t>，所以推论出的是道德存在感并非道德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.无论是自然科学还是道德理论都具有世界可检验性，那么自然事实和道德事实都是存在的。</a:t>
            </a:r>
            <a:endParaRPr lang="en-US" altLang="zh-CN" sz="2000" dirty="0"/>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D</a:t>
            </a:r>
            <a:r>
              <a:rPr lang="en-US" altLang="zh-CN" sz="2000" b="0" i="0" spc="-50" dirty="0">
                <a:solidFill>
                  <a:srgbClr val="000000"/>
                </a:solidFill>
                <a:latin typeface="微软雅黑" pitchFamily="34" charset="0"/>
                <a:ea typeface="微软雅黑" pitchFamily="34" charset="-122"/>
                <a:cs typeface="微软雅黑" pitchFamily="34" charset="-120"/>
              </a:rPr>
              <a:t>.如果依据是否具有心灵依赖性，来判断道德事实的存在，那么自然事实也具有不存在的客观性了。</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5.xml><?xml version="1.0" encoding="utf-8"?>
<p:sld xmlns:a="http://schemas.openxmlformats.org/drawingml/2006/main" xmlns:r="http://schemas.openxmlformats.org/officeDocument/2006/relationships" xmlns:p="http://schemas.openxmlformats.org/presentationml/2006/main">
  <p:cSld name="Slide 119&amp;si=119">
    <p:spTree>
      <p:nvGrpSpPr>
        <p:cNvPr id="1" name=""/>
        <p:cNvGrpSpPr/>
        <p:nvPr/>
      </p:nvGrpSpPr>
      <p:grpSpPr>
        <a:xfrm>
          <a:off x="0" y="0"/>
          <a:ext cx="0" cy="0"/>
          <a:chOff x="0" y="0"/>
          <a:chExt cx="0" cy="0"/>
        </a:xfrm>
      </p:grpSpPr>
      <p:sp>
        <p:nvSpPr>
          <p:cNvPr id="2" name="QC_5_AS.171_1#38d28a606?vop=1&amp;pid=6dc4fea3b&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本题考查分析概括作者在文中的观点态度的能力。B项，“</a:t>
            </a:r>
            <a:r>
              <a:rPr lang="en-US" altLang="zh-CN" sz="2000" b="0" i="0">
                <a:solidFill>
                  <a:srgbClr val="000000"/>
                </a:solidFill>
                <a:latin typeface="微软雅黑" pitchFamily="34" charset="0"/>
                <a:ea typeface="微软雅黑" pitchFamily="34" charset="-122"/>
                <a:cs typeface="微软雅黑" pitchFamily="34" charset="-120"/>
              </a:rPr>
              <a:t>道德虚无主义者否认的</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。结合文中第7段“道德判断和道德事实无关。然而，</a:t>
            </a:r>
            <a:r>
              <a:rPr lang="en-US" altLang="zh-CN" sz="2000" b="0" i="0">
                <a:solidFill>
                  <a:srgbClr val="000000"/>
                </a:solidFill>
                <a:latin typeface="微软雅黑" pitchFamily="34" charset="0"/>
                <a:ea typeface="微软雅黑" pitchFamily="34" charset="-122"/>
                <a:cs typeface="微软雅黑" pitchFamily="34" charset="-120"/>
              </a:rPr>
              <a:t>自然科学判断也常采用假言判断</a:t>
            </a:r>
            <a:r>
              <a:rPr lang="en-US" altLang="zh-CN" sz="2000" b="0" i="0">
                <a:solidFill>
                  <a:srgbClr val="000000"/>
                </a:solidFill>
                <a:latin typeface="SimSun" panose="02010600030101010101" pitchFamily="2" charset="-122"/>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道德虚无主义者否定的</a:t>
            </a:r>
            <a:r>
              <a:rPr lang="en-US" altLang="zh-CN" sz="2000" b="0" i="0" dirty="0">
                <a:solidFill>
                  <a:srgbClr val="000000"/>
                </a:solidFill>
                <a:latin typeface="微软雅黑" pitchFamily="34" charset="0"/>
                <a:ea typeface="微软雅黑" pitchFamily="34" charset="-122"/>
                <a:cs typeface="微软雅黑" pitchFamily="34" charset="-120"/>
              </a:rPr>
              <a:t>‘道德事实’是否为一种自然事实？若不是自然事实</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，文中只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是提出一种假设和疑问</a:t>
            </a:r>
            <a:r>
              <a:rPr lang="en-US" altLang="zh-CN" sz="2000" b="0" i="0" dirty="0">
                <a:solidFill>
                  <a:srgbClr val="000000"/>
                </a:solidFill>
                <a:latin typeface="微软雅黑" pitchFamily="34" charset="0"/>
                <a:ea typeface="微软雅黑" pitchFamily="34" charset="-122"/>
                <a:cs typeface="微软雅黑" pitchFamily="34" charset="-120"/>
              </a:rPr>
              <a:t>，并不是确切地阐述“道德虚无主义者否认的‘道德事实</a:t>
            </a:r>
            <a:r>
              <a:rPr lang="en-US" altLang="zh-CN" sz="2000" b="0" i="0">
                <a:solidFill>
                  <a:srgbClr val="000000"/>
                </a:solidFill>
                <a:latin typeface="微软雅黑" pitchFamily="34" charset="0"/>
                <a:ea typeface="微软雅黑" pitchFamily="34" charset="-122"/>
                <a:cs typeface="微软雅黑" pitchFamily="34" charset="-120"/>
              </a:rPr>
              <a:t>’不是一种自然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事实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6.xml><?xml version="1.0" encoding="utf-8"?>
<p:sld xmlns:a="http://schemas.openxmlformats.org/drawingml/2006/main" xmlns:r="http://schemas.openxmlformats.org/officeDocument/2006/relationships" xmlns:p="http://schemas.openxmlformats.org/presentationml/2006/main">
  <p:cSld name="Slide 120&amp;si=120">
    <p:spTree>
      <p:nvGrpSpPr>
        <p:cNvPr id="1" name=""/>
        <p:cNvGrpSpPr/>
        <p:nvPr/>
      </p:nvGrpSpPr>
      <p:grpSpPr>
        <a:xfrm>
          <a:off x="0" y="0"/>
          <a:ext cx="0" cy="0"/>
          <a:chOff x="0" y="0"/>
          <a:chExt cx="0" cy="0"/>
        </a:xfrm>
      </p:grpSpPr>
      <p:sp>
        <p:nvSpPr>
          <p:cNvPr id="2" name="QC_5_BD.172_1#93f7abdaa?pid=6dc4fea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8.结合材料内容，下列选项中最能支持画线句子中布莱克本观点的一项是（3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3_1#93f7abdaa.bracket?pid=6dc4fea3b&amp;color=0,0,0&amp;vpa=44&amp;vtp=1"/>
          <p:cNvSpPr/>
          <p:nvPr/>
        </p:nvSpPr>
        <p:spPr>
          <a:xfrm>
            <a:off x="991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72_2#93f7abdaa.choices?pid=6dc4fea3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A.“儿子”这个身份，自带赡养父母的道德义务，不需要通过情感等来推导赡养行为是否合理。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.尽管世界各地的文化存在差异，但几乎所有人都认为背信弃义、不守承诺的行为是不道德的。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.某人撒谎了，那么他就违反了基本的道德原则，因此我们就可以判断撒谎是不道德的行为。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.一个人不管品行如何，无论什么情况之下侮辱、伤害了他人，那么就必须承担相应的责任。</a:t>
            </a:r>
            <a:endParaRPr lang="en-US" altLang="zh-CN" sz="2000" dirty="0"/>
          </a:p>
        </p:txBody>
      </p:sp>
      <p:sp>
        <p:nvSpPr>
          <p:cNvPr id="5" name="QC_5_AS.174_1#93f7abdaa?vop=1&amp;pid=6dc4fea3b&amp;color=0,0,0&amp;vtp=1&amp;bbb=1&amp;hb=1"/>
          <p:cNvSpPr/>
          <p:nvPr/>
        </p:nvSpPr>
        <p:spPr>
          <a:xfrm>
            <a:off x="722376" y="3320161"/>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本题考查分析论点、论据的能力。结合文中画线句的内容可知，布莱克本的观点是</a:t>
            </a:r>
            <a:r>
              <a:rPr lang="en-US" altLang="zh-CN" sz="2000" b="0" i="0">
                <a:solidFill>
                  <a:srgbClr val="000000"/>
                </a:solidFill>
                <a:latin typeface="微软雅黑" pitchFamily="34" charset="0"/>
                <a:ea typeface="微软雅黑" pitchFamily="34" charset="-122"/>
                <a:cs typeface="微软雅黑" pitchFamily="34" charset="-120"/>
              </a:rPr>
              <a:t>：“残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忍是错的</a:t>
            </a:r>
            <a:r>
              <a:rPr lang="en-US" altLang="zh-CN" sz="2000" b="0" i="0" dirty="0">
                <a:solidFill>
                  <a:srgbClr val="000000"/>
                </a:solidFill>
                <a:latin typeface="微软雅黑" pitchFamily="34" charset="0"/>
                <a:ea typeface="微软雅黑" pitchFamily="34" charset="-122"/>
                <a:cs typeface="微软雅黑" pitchFamily="34" charset="-120"/>
              </a:rPr>
              <a:t>”是由道德事实决定的，并非由我们的反应决定的。A项，“</a:t>
            </a:r>
            <a:r>
              <a:rPr lang="en-US" altLang="zh-CN" sz="2000" b="0" i="0">
                <a:solidFill>
                  <a:srgbClr val="000000"/>
                </a:solidFill>
                <a:latin typeface="微软雅黑" pitchFamily="34" charset="0"/>
                <a:ea typeface="微软雅黑" pitchFamily="34" charset="-122"/>
                <a:cs typeface="微软雅黑" pitchFamily="34" charset="-120"/>
              </a:rPr>
              <a:t>自带赡养父母的道德义务，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不需要通过情感等来推导赡养行为是否合理</a:t>
            </a:r>
            <a:r>
              <a:rPr lang="en-US" altLang="zh-CN" sz="2000" b="0" i="0" dirty="0">
                <a:solidFill>
                  <a:srgbClr val="000000"/>
                </a:solidFill>
                <a:latin typeface="微软雅黑" pitchFamily="34" charset="0"/>
                <a:ea typeface="微软雅黑" pitchFamily="34" charset="-122"/>
                <a:cs typeface="微软雅黑" pitchFamily="34" charset="-120"/>
              </a:rPr>
              <a:t>”强调道德事实决定而非由我们的反应决定。B</a:t>
            </a:r>
            <a:r>
              <a:rPr lang="en-US" altLang="zh-CN" sz="2000" b="0" i="0">
                <a:solidFill>
                  <a:srgbClr val="000000"/>
                </a:solidFill>
                <a:latin typeface="微软雅黑" pitchFamily="34" charset="0"/>
                <a:ea typeface="微软雅黑" pitchFamily="34" charset="-122"/>
                <a:cs typeface="微软雅黑" pitchFamily="34" charset="-120"/>
              </a:rPr>
              <a:t>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强调道德认知的共性</a:t>
            </a:r>
            <a:r>
              <a:rPr lang="en-US" altLang="zh-CN" sz="2000" b="0" i="0" dirty="0">
                <a:solidFill>
                  <a:srgbClr val="000000"/>
                </a:solidFill>
                <a:latin typeface="微软雅黑" pitchFamily="34" charset="0"/>
                <a:ea typeface="微软雅黑" pitchFamily="34" charset="-122"/>
                <a:cs typeface="微软雅黑" pitchFamily="34" charset="-120"/>
              </a:rPr>
              <a:t>。C项，强调道德判断。D项，强调行为责任。故选A。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7.xml><?xml version="1.0" encoding="utf-8"?>
<p:sld xmlns:a="http://schemas.openxmlformats.org/drawingml/2006/main" xmlns:r="http://schemas.openxmlformats.org/officeDocument/2006/relationships" xmlns:p="http://schemas.openxmlformats.org/presentationml/2006/main">
  <p:cSld name="Slide 121&amp;si=121">
    <p:spTree>
      <p:nvGrpSpPr>
        <p:cNvPr id="1" name=""/>
        <p:cNvGrpSpPr/>
        <p:nvPr/>
      </p:nvGrpSpPr>
      <p:grpSpPr>
        <a:xfrm>
          <a:off x="0" y="0"/>
          <a:ext cx="0" cy="0"/>
          <a:chOff x="0" y="0"/>
          <a:chExt cx="0" cy="0"/>
        </a:xfrm>
      </p:grpSpPr>
      <p:sp>
        <p:nvSpPr>
          <p:cNvPr id="2" name="QB_5_BD.226_1#0f293992d?sp=1&amp;pid=6dc4fea3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9.本文是如何体现论证严密性的？请结合文本简要分析。（4分）</a:t>
            </a:r>
            <a:endParaRPr lang="en-US" altLang="zh-CN" sz="2000" dirty="0"/>
          </a:p>
        </p:txBody>
      </p:sp>
      <p:sp>
        <p:nvSpPr>
          <p:cNvPr id="3" name="QB_5_BD.226_2#0f293992d?sp=1&amp;pid=6dc4fea3b&amp;color=0,0,0&amp;vtp=1&amp;bbb=1&amp;hb=1&amp;hltap=1"/>
          <p:cNvSpPr/>
          <p:nvPr/>
        </p:nvSpPr>
        <p:spPr>
          <a:xfrm>
            <a:off x="722376" y="1435169"/>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227_1#0f293992d?sp=1&amp;pid=6dc4fea3b&amp;color=0,0,0&amp;vtp=1&amp;bbb=1&amp;hb=1&amp;hla=1">
            <a:extLst>
              <a:ext uri="{FF2B5EF4-FFF2-40B4-BE49-F238E27FC236}">
                <a16:creationId xmlns:a16="http://schemas.microsoft.com/office/drawing/2014/main" id="{3CAB0150-6C16-C3A2-2579-D28A00C065F3}"/>
              </a:ext>
            </a:extLst>
          </p:cNvPr>
          <p:cNvSpPr/>
          <p:nvPr/>
        </p:nvSpPr>
        <p:spPr>
          <a:xfrm>
            <a:off x="722376" y="1409769"/>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破立结合。先指出道德虚无主义是不合理的，然后从四个角度进行了反驳</a:t>
            </a:r>
            <a:r>
              <a:rPr lang="en-US" altLang="zh-CN" sz="2000" b="1" i="0">
                <a:solidFill>
                  <a:srgbClr val="00B050"/>
                </a:solidFill>
                <a:latin typeface="微软雅黑" pitchFamily="34" charset="0"/>
                <a:ea typeface="微软雅黑" pitchFamily="34" charset="-122"/>
                <a:cs typeface="微软雅黑" pitchFamily="34" charset="-120"/>
              </a:rPr>
              <a:t>，最后确立道德事实</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存在的科学性</a:t>
            </a:r>
            <a:r>
              <a:rPr lang="en-US" altLang="zh-CN" sz="2000" b="1" i="0" dirty="0">
                <a:solidFill>
                  <a:srgbClr val="00B050"/>
                </a:solidFill>
                <a:latin typeface="微软雅黑" pitchFamily="34" charset="0"/>
                <a:ea typeface="微软雅黑" pitchFamily="34" charset="-122"/>
                <a:cs typeface="微软雅黑" pitchFamily="34" charset="-120"/>
              </a:rPr>
              <a:t>。②类比、归谬等方法的运用。如在反驳“道德判断和道德事实无关”</a:t>
            </a:r>
            <a:r>
              <a:rPr lang="en-US" altLang="zh-CN" sz="2000" b="1" i="0">
                <a:solidFill>
                  <a:srgbClr val="00B050"/>
                </a:solidFill>
                <a:latin typeface="微软雅黑" pitchFamily="34" charset="0"/>
                <a:ea typeface="微软雅黑" pitchFamily="34" charset="-122"/>
                <a:cs typeface="微软雅黑" pitchFamily="34" charset="-120"/>
              </a:rPr>
              <a:t>的观点时，</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将伦理科学与自然科学进行类比</a:t>
            </a:r>
            <a:r>
              <a:rPr lang="en-US" altLang="zh-CN" sz="2000" b="1" i="0" dirty="0">
                <a:solidFill>
                  <a:srgbClr val="00B050"/>
                </a:solidFill>
                <a:latin typeface="微软雅黑" pitchFamily="34" charset="0"/>
                <a:ea typeface="微软雅黑" pitchFamily="34" charset="-122"/>
                <a:cs typeface="微软雅黑" pitchFamily="34" charset="-120"/>
              </a:rPr>
              <a:t>；如自然科学判断也常采用假言判断，推出</a:t>
            </a:r>
            <a:r>
              <a:rPr lang="en-US" altLang="zh-CN" sz="2000" b="1" i="0">
                <a:solidFill>
                  <a:srgbClr val="00B050"/>
                </a:solidFill>
                <a:latin typeface="微软雅黑" pitchFamily="34" charset="0"/>
                <a:ea typeface="微软雅黑" pitchFamily="34" charset="-122"/>
                <a:cs typeface="微软雅黑" pitchFamily="34" charset="-120"/>
              </a:rPr>
              <a:t>“从自然规律只能推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论出科学感的存在而推论不出自然事实的存在</a:t>
            </a:r>
            <a:r>
              <a:rPr lang="en-US" altLang="zh-CN" sz="2000" b="1" i="0" dirty="0">
                <a:solidFill>
                  <a:srgbClr val="00B050"/>
                </a:solidFill>
                <a:latin typeface="微软雅黑" pitchFamily="34" charset="0"/>
                <a:ea typeface="微软雅黑" pitchFamily="34" charset="-122"/>
                <a:cs typeface="微软雅黑" pitchFamily="34" charset="-120"/>
              </a:rPr>
              <a:t>”这一荒谬结论。③论证语言严密准确。从</a:t>
            </a:r>
            <a:r>
              <a:rPr lang="en-US" altLang="zh-CN" sz="2000" b="1" i="0">
                <a:solidFill>
                  <a:srgbClr val="00B050"/>
                </a:solidFill>
                <a:latin typeface="微软雅黑" pitchFamily="34" charset="0"/>
                <a:ea typeface="微软雅黑" pitchFamily="34" charset="-122"/>
                <a:cs typeface="微软雅黑" pitchFamily="34" charset="-120"/>
              </a:rPr>
              <a:t>“但也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不完全是</a:t>
            </a:r>
            <a:r>
              <a:rPr lang="en-US" altLang="zh-CN" sz="2000" b="1" i="0" dirty="0">
                <a:solidFill>
                  <a:srgbClr val="00B050"/>
                </a:solidFill>
                <a:latin typeface="微软雅黑" pitchFamily="34" charset="0"/>
                <a:ea typeface="微软雅黑" pitchFamily="34" charset="-122"/>
                <a:cs typeface="微软雅黑" pitchFamily="34" charset="-120"/>
              </a:rPr>
              <a:t>”“目前”“至多”等词语可以看出论证语言的严密性。（每点1分</a:t>
            </a:r>
            <a:r>
              <a:rPr lang="en-US" altLang="zh-CN" sz="2000" b="1" i="0">
                <a:solidFill>
                  <a:srgbClr val="00B050"/>
                </a:solidFill>
                <a:latin typeface="微软雅黑" pitchFamily="34" charset="0"/>
                <a:ea typeface="微软雅黑" pitchFamily="34" charset="-122"/>
                <a:cs typeface="微软雅黑" pitchFamily="34" charset="-120"/>
              </a:rPr>
              <a:t>，答出三点给满</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8.xml><?xml version="1.0" encoding="utf-8"?>
<p:sld xmlns:a="http://schemas.openxmlformats.org/drawingml/2006/main" xmlns:r="http://schemas.openxmlformats.org/officeDocument/2006/relationships" xmlns:p="http://schemas.openxmlformats.org/presentationml/2006/main">
  <p:cSld name="Slide 122&amp;si=122">
    <p:spTree>
      <p:nvGrpSpPr>
        <p:cNvPr id="1" name=""/>
        <p:cNvGrpSpPr/>
        <p:nvPr/>
      </p:nvGrpSpPr>
      <p:grpSpPr>
        <a:xfrm>
          <a:off x="0" y="0"/>
          <a:ext cx="0" cy="0"/>
          <a:chOff x="0" y="0"/>
          <a:chExt cx="0" cy="0"/>
        </a:xfrm>
      </p:grpSpPr>
      <p:sp>
        <p:nvSpPr>
          <p:cNvPr id="2" name="QB_5_AS.176_1#0f293992d?vop=1&amp;pid=6dc4fea3b&amp;color=0,0,0&amp;vtp=1&amp;bt=1&amp;bbb=1&amp;hb=1"/>
          <p:cNvSpPr/>
          <p:nvPr/>
        </p:nvSpPr>
        <p:spPr>
          <a:xfrm>
            <a:off x="722376" y="972000"/>
            <a:ext cx="10753344" cy="5041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本题考查分析论点、论据和论证方法的能力。解答本题可从论证方式、论证方法</a:t>
            </a:r>
            <a:r>
              <a:rPr lang="en-US" altLang="zh-CN" sz="2000" b="0" i="0">
                <a:solidFill>
                  <a:srgbClr val="000000"/>
                </a:solidFill>
                <a:latin typeface="微软雅黑" pitchFamily="34" charset="0"/>
                <a:ea typeface="微软雅黑" pitchFamily="34" charset="-122"/>
                <a:cs typeface="微软雅黑" pitchFamily="34" charset="-120"/>
              </a:rPr>
              <a:t>、论证语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言等角度出发分析</a:t>
            </a:r>
            <a:r>
              <a:rPr lang="en-US" altLang="zh-CN" sz="2000" b="0" i="0" dirty="0">
                <a:solidFill>
                  <a:srgbClr val="000000"/>
                </a:solidFill>
                <a:latin typeface="微软雅黑" pitchFamily="34" charset="0"/>
                <a:ea typeface="微软雅黑" pitchFamily="34" charset="-122"/>
                <a:cs typeface="微软雅黑" pitchFamily="34" charset="-120"/>
              </a:rPr>
              <a:t>。论证方式上，文章开篇点明了道德虚无主义主张将道德虚无化</a:t>
            </a:r>
            <a:r>
              <a:rPr lang="en-US" altLang="zh-CN" sz="2000" b="0" i="0">
                <a:solidFill>
                  <a:srgbClr val="000000"/>
                </a:solidFill>
                <a:latin typeface="微软雅黑" pitchFamily="34" charset="0"/>
                <a:ea typeface="微软雅黑" pitchFamily="34" charset="-122"/>
                <a:cs typeface="微软雅黑" pitchFamily="34" charset="-120"/>
              </a:rPr>
              <a:t>，作者指出这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种观点不合理</a:t>
            </a:r>
            <a:r>
              <a:rPr lang="en-US" altLang="zh-CN" sz="2000" b="0" i="0" dirty="0">
                <a:solidFill>
                  <a:srgbClr val="000000"/>
                </a:solidFill>
                <a:latin typeface="微软雅黑" pitchFamily="34" charset="0"/>
                <a:ea typeface="微软雅黑" pitchFamily="34" charset="-122"/>
                <a:cs typeface="微软雅黑" pitchFamily="34" charset="-120"/>
              </a:rPr>
              <a:t>，直接对道德虚无主义进行了批判。随后从“澄清观察”“厘清事实”“</a:t>
            </a:r>
            <a:r>
              <a:rPr lang="en-US" altLang="zh-CN" sz="2000" b="0" i="0">
                <a:solidFill>
                  <a:srgbClr val="000000"/>
                </a:solidFill>
                <a:latin typeface="微软雅黑" pitchFamily="34" charset="0"/>
                <a:ea typeface="微软雅黑" pitchFamily="34" charset="-122"/>
                <a:cs typeface="微软雅黑" pitchFamily="34" charset="-120"/>
              </a:rPr>
              <a:t>廓清世界”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捋清关系”四个角度，对道德虚无主义展开反驳。通过详细阐述道德观察的存在</a:t>
            </a:r>
            <a:r>
              <a:rPr lang="en-US" altLang="zh-CN" sz="2000" b="0" i="0">
                <a:solidFill>
                  <a:srgbClr val="000000"/>
                </a:solidFill>
                <a:latin typeface="微软雅黑" pitchFamily="34" charset="0"/>
                <a:ea typeface="微软雅黑" pitchFamily="34" charset="-122"/>
                <a:cs typeface="微软雅黑" pitchFamily="34" charset="-120"/>
              </a:rPr>
              <a:t>、道德事实的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实在性</a:t>
            </a:r>
            <a:r>
              <a:rPr lang="en-US" altLang="zh-CN" sz="2000" b="0" i="0" dirty="0">
                <a:solidFill>
                  <a:srgbClr val="000000"/>
                </a:solidFill>
                <a:latin typeface="微软雅黑" pitchFamily="34" charset="0"/>
                <a:ea typeface="微软雅黑" pitchFamily="34" charset="-122"/>
                <a:cs typeface="微软雅黑" pitchFamily="34" charset="-120"/>
              </a:rPr>
              <a:t>、伦理学理论的可检验性以及道德事实与观察的关系等内容</a:t>
            </a:r>
            <a:r>
              <a:rPr lang="en-US" altLang="zh-CN" sz="2000" b="0" i="0">
                <a:solidFill>
                  <a:srgbClr val="000000"/>
                </a:solidFill>
                <a:latin typeface="微软雅黑" pitchFamily="34" charset="0"/>
                <a:ea typeface="微软雅黑" pitchFamily="34" charset="-122"/>
                <a:cs typeface="微软雅黑" pitchFamily="34" charset="-120"/>
              </a:rPr>
              <a:t>，有力地论证了道德事实是存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在的</a:t>
            </a:r>
            <a:r>
              <a:rPr lang="en-US" altLang="zh-CN" sz="2000" b="0" i="0" dirty="0">
                <a:solidFill>
                  <a:srgbClr val="000000"/>
                </a:solidFill>
                <a:latin typeface="微软雅黑" pitchFamily="34" charset="0"/>
                <a:ea typeface="微软雅黑" pitchFamily="34" charset="-122"/>
                <a:cs typeface="微软雅黑" pitchFamily="34" charset="-120"/>
              </a:rPr>
              <a:t>，从而确立了道德实在论的科学性。故本文采用了破立结合的论证方式。论证方法上</a:t>
            </a:r>
            <a:r>
              <a:rPr lang="en-US" altLang="zh-CN" sz="2000" b="0" i="0">
                <a:solidFill>
                  <a:srgbClr val="000000"/>
                </a:solidFill>
                <a:latin typeface="微软雅黑" pitchFamily="34" charset="0"/>
                <a:ea typeface="微软雅黑" pitchFamily="34" charset="-122"/>
                <a:cs typeface="微软雅黑" pitchFamily="34" charset="-120"/>
              </a:rPr>
              <a:t>，作者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在反驳</a:t>
            </a:r>
            <a:r>
              <a:rPr lang="en-US" altLang="zh-CN" sz="2000" b="0" i="0" dirty="0">
                <a:solidFill>
                  <a:srgbClr val="000000"/>
                </a:solidFill>
                <a:latin typeface="微软雅黑" pitchFamily="34" charset="0"/>
                <a:ea typeface="微软雅黑" pitchFamily="34" charset="-122"/>
                <a:cs typeface="微软雅黑" pitchFamily="34" charset="-120"/>
              </a:rPr>
              <a:t>“道德判断和道德事实无关”这一观点时，将伦理科学与自然科学进行类比</a:t>
            </a:r>
            <a:r>
              <a:rPr lang="en-US" altLang="zh-CN" sz="2000" b="0" i="0">
                <a:solidFill>
                  <a:srgbClr val="000000"/>
                </a:solidFill>
                <a:latin typeface="微软雅黑" pitchFamily="34" charset="0"/>
                <a:ea typeface="微软雅黑" pitchFamily="34" charset="-122"/>
                <a:cs typeface="微软雅黑" pitchFamily="34" charset="-120"/>
              </a:rPr>
              <a:t>。如指出自然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科学判断常采用假言判断</a:t>
            </a:r>
            <a:r>
              <a:rPr lang="en-US" altLang="zh-CN" sz="2000" b="0" i="0" dirty="0">
                <a:solidFill>
                  <a:srgbClr val="000000"/>
                </a:solidFill>
                <a:latin typeface="微软雅黑" pitchFamily="34" charset="0"/>
                <a:ea typeface="微软雅黑" pitchFamily="34" charset="-122"/>
                <a:cs typeface="微软雅黑" pitchFamily="34" charset="-120"/>
              </a:rPr>
              <a:t>，如“如果能在云团里观察到蒸汽痕迹，</a:t>
            </a:r>
            <a:r>
              <a:rPr lang="en-US" altLang="zh-CN" sz="2000" b="0" i="0">
                <a:solidFill>
                  <a:srgbClr val="000000"/>
                </a:solidFill>
                <a:latin typeface="微软雅黑" pitchFamily="34" charset="0"/>
                <a:ea typeface="微软雅黑" pitchFamily="34" charset="-122"/>
                <a:cs typeface="微软雅黑" pitchFamily="34" charset="-120"/>
              </a:rPr>
              <a:t>那么很可能有质子穿过云团”，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同理</a:t>
            </a:r>
            <a:r>
              <a:rPr lang="en-US" altLang="zh-CN" sz="2000" b="0" i="0" dirty="0">
                <a:solidFill>
                  <a:srgbClr val="000000"/>
                </a:solidFill>
                <a:latin typeface="微软雅黑" pitchFamily="34" charset="0"/>
                <a:ea typeface="微软雅黑" pitchFamily="34" charset="-122"/>
                <a:cs typeface="微软雅黑" pitchFamily="34" charset="-120"/>
              </a:rPr>
              <a:t>，道德判断也可表达为假言判断，“如果孩子们虐猫，就是在做错事</a:t>
            </a:r>
            <a:r>
              <a:rPr lang="en-US" altLang="zh-CN" sz="2000" b="0" i="0">
                <a:solidFill>
                  <a:srgbClr val="000000"/>
                </a:solidFill>
                <a:latin typeface="微软雅黑" pitchFamily="34" charset="0"/>
                <a:ea typeface="微软雅黑" pitchFamily="34" charset="-122"/>
                <a:cs typeface="微软雅黑" pitchFamily="34" charset="-120"/>
              </a:rPr>
              <a:t>”，以此说明不能仅依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据道德判断的形式就断定道德判断和道德事实无关</a:t>
            </a:r>
            <a:r>
              <a:rPr lang="en-US" altLang="zh-CN" sz="2000" b="0" i="0" dirty="0">
                <a:solidFill>
                  <a:srgbClr val="000000"/>
                </a:solidFill>
                <a:latin typeface="微软雅黑" pitchFamily="34" charset="0"/>
                <a:ea typeface="微软雅黑" pitchFamily="34" charset="-122"/>
                <a:cs typeface="微软雅黑" pitchFamily="34" charset="-120"/>
              </a:rPr>
              <a:t>。这种类比论证的方法</a:t>
            </a:r>
            <a:r>
              <a:rPr lang="en-US" altLang="zh-CN" sz="2000" b="0" i="0">
                <a:solidFill>
                  <a:srgbClr val="000000"/>
                </a:solidFill>
                <a:latin typeface="微软雅黑" pitchFamily="34" charset="0"/>
                <a:ea typeface="微软雅黑" pitchFamily="34" charset="-122"/>
                <a:cs typeface="微软雅黑" pitchFamily="34" charset="-120"/>
              </a:rPr>
              <a:t>，借助读者熟悉的自然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科学判断方式</a:t>
            </a:r>
            <a:r>
              <a:rPr lang="en-US" altLang="zh-CN" sz="2000" b="0" i="0" dirty="0">
                <a:solidFill>
                  <a:srgbClr val="000000"/>
                </a:solidFill>
                <a:latin typeface="微软雅黑" pitchFamily="34" charset="0"/>
                <a:ea typeface="微软雅黑" pitchFamily="34" charset="-122"/>
                <a:cs typeface="微软雅黑" pitchFamily="34" charset="-120"/>
              </a:rPr>
              <a:t>，使抽象的道德判断与道德事实的关系更易于理解，</a:t>
            </a:r>
            <a:r>
              <a:rPr lang="en-US" altLang="zh-CN" sz="2000" b="0" i="0">
                <a:solidFill>
                  <a:srgbClr val="000000"/>
                </a:solidFill>
                <a:latin typeface="微软雅黑" pitchFamily="34" charset="0"/>
                <a:ea typeface="微软雅黑" pitchFamily="34" charset="-122"/>
                <a:cs typeface="微软雅黑" pitchFamily="34" charset="-120"/>
              </a:rPr>
              <a:t>增强了论证的逻辑性和说服力。</a:t>
            </a: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176_1#0f293992d?vop=1&amp;pid=6dc4fea3b&amp;color=0,0,0&amp;vtp=1&amp;bt=1&amp;bbb=1&amp;hb=1">
            <a:extLst>
              <a:ext uri="{FF2B5EF4-FFF2-40B4-BE49-F238E27FC236}">
                <a16:creationId xmlns:a16="http://schemas.microsoft.com/office/drawing/2014/main" id="{0C3D44B3-3B45-C7C3-202B-82A1048E3E78}"/>
              </a:ext>
            </a:extLst>
          </p:cNvPr>
          <p:cNvSpPr/>
          <p:nvPr/>
        </p:nvSpPr>
        <p:spPr>
          <a:xfrm>
            <a:off x="722376" y="972000"/>
            <a:ext cx="10753344" cy="31422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在上述类比的基础上</a:t>
            </a:r>
            <a:r>
              <a:rPr lang="en-US" altLang="zh-CN" sz="2000" b="0" i="0" dirty="0">
                <a:solidFill>
                  <a:srgbClr val="000000"/>
                </a:solidFill>
                <a:latin typeface="微软雅黑" pitchFamily="34" charset="0"/>
                <a:ea typeface="微软雅黑" pitchFamily="34" charset="-122"/>
                <a:cs typeface="微软雅黑" pitchFamily="34" charset="-120"/>
              </a:rPr>
              <a:t>，作者进一步推出</a:t>
            </a:r>
            <a:r>
              <a:rPr lang="en-US" altLang="zh-CN" sz="2000" b="0" i="0">
                <a:solidFill>
                  <a:srgbClr val="000000"/>
                </a:solidFill>
                <a:latin typeface="微软雅黑" pitchFamily="34" charset="0"/>
                <a:ea typeface="微软雅黑" pitchFamily="34" charset="-122"/>
                <a:cs typeface="微软雅黑" pitchFamily="34" charset="-120"/>
              </a:rPr>
              <a:t>“从自然规律只能推论出科学感的存在而推论不出自然事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实的存在</a:t>
            </a:r>
            <a:r>
              <a:rPr lang="en-US" altLang="zh-CN" sz="2000" b="0" i="0" dirty="0">
                <a:solidFill>
                  <a:srgbClr val="000000"/>
                </a:solidFill>
                <a:latin typeface="微软雅黑" pitchFamily="34" charset="0"/>
                <a:ea typeface="微软雅黑" pitchFamily="34" charset="-122"/>
                <a:cs typeface="微软雅黑" pitchFamily="34" charset="-120"/>
              </a:rPr>
              <a:t>”这一荒谬结论。通过归谬的方式</a:t>
            </a:r>
            <a:r>
              <a:rPr lang="en-US" altLang="zh-CN" sz="2000" b="0" i="0">
                <a:solidFill>
                  <a:srgbClr val="000000"/>
                </a:solidFill>
                <a:latin typeface="微软雅黑" pitchFamily="34" charset="0"/>
                <a:ea typeface="微软雅黑" pitchFamily="34" charset="-122"/>
                <a:cs typeface="微软雅黑" pitchFamily="34" charset="-120"/>
              </a:rPr>
              <a:t>，有力地反驳了哈曼认为道德判断和道德事实无关的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观点</a:t>
            </a:r>
            <a:r>
              <a:rPr lang="en-US" altLang="zh-CN" sz="2000" b="0" i="0" dirty="0">
                <a:solidFill>
                  <a:srgbClr val="000000"/>
                </a:solidFill>
                <a:latin typeface="微软雅黑" pitchFamily="34" charset="0"/>
                <a:ea typeface="微软雅黑" pitchFamily="34" charset="-122"/>
                <a:cs typeface="微软雅黑" pitchFamily="34" charset="-120"/>
              </a:rPr>
              <a:t>，从而强化了自身的论证。论证语言上，在论述自然科学主要被自然世界检验时，使用</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也不完全是</a:t>
            </a:r>
            <a:r>
              <a:rPr lang="en-US" altLang="zh-CN" sz="2000" b="0" i="0" dirty="0">
                <a:solidFill>
                  <a:srgbClr val="000000"/>
                </a:solidFill>
                <a:latin typeface="微软雅黑" pitchFamily="34" charset="0"/>
                <a:ea typeface="微软雅黑" pitchFamily="34" charset="-122"/>
                <a:cs typeface="微软雅黑" pitchFamily="34" charset="-120"/>
              </a:rPr>
              <a:t>”这样的表述，避免了绝对化，使论证更加严密；在提到自然科学中“黑洞</a:t>
            </a:r>
            <a:r>
              <a:rPr lang="en-US" altLang="zh-CN" sz="2000" b="0" i="0">
                <a:solidFill>
                  <a:srgbClr val="000000"/>
                </a:solidFill>
                <a:latin typeface="微软雅黑" pitchFamily="34" charset="0"/>
                <a:ea typeface="微软雅黑" pitchFamily="34" charset="-122"/>
                <a:cs typeface="微软雅黑" pitchFamily="34" charset="-120"/>
              </a:rPr>
              <a:t>”理论以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及道德哲学中</a:t>
            </a:r>
            <a:r>
              <a:rPr lang="en-US" altLang="zh-CN" sz="2000" b="0" i="0" dirty="0">
                <a:solidFill>
                  <a:srgbClr val="000000"/>
                </a:solidFill>
                <a:latin typeface="微软雅黑" pitchFamily="34" charset="0"/>
                <a:ea typeface="微软雅黑" pitchFamily="34" charset="-122"/>
                <a:cs typeface="微软雅黑" pitchFamily="34" charset="-120"/>
              </a:rPr>
              <a:t>“道德水平与神经系统发育有关”的伦理自然主义观点时，使用了“目前”</a:t>
            </a:r>
            <a:r>
              <a:rPr lang="en-US" altLang="zh-CN" sz="2000" b="0" i="0">
                <a:solidFill>
                  <a:srgbClr val="000000"/>
                </a:solidFill>
                <a:latin typeface="微软雅黑" pitchFamily="34" charset="0"/>
                <a:ea typeface="微软雅黑" pitchFamily="34" charset="-122"/>
                <a:cs typeface="微软雅黑" pitchFamily="34" charset="-120"/>
              </a:rPr>
              <a:t>一词，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表明当前这些理论存在难以在世界中检验的情况</a:t>
            </a:r>
            <a:r>
              <a:rPr lang="en-US" altLang="zh-CN" sz="2000" b="0" i="0" dirty="0">
                <a:solidFill>
                  <a:srgbClr val="000000"/>
                </a:solidFill>
                <a:latin typeface="微软雅黑" pitchFamily="34" charset="0"/>
                <a:ea typeface="微软雅黑" pitchFamily="34" charset="-122"/>
                <a:cs typeface="微软雅黑" pitchFamily="34" charset="-120"/>
              </a:rPr>
              <a:t>，但并不排除未来可能有不同的发展</a:t>
            </a:r>
            <a:r>
              <a:rPr lang="en-US" altLang="zh-CN" sz="2000" b="0" i="0">
                <a:solidFill>
                  <a:srgbClr val="000000"/>
                </a:solidFill>
                <a:latin typeface="微软雅黑" pitchFamily="34" charset="0"/>
                <a:ea typeface="微软雅黑" pitchFamily="34" charset="-122"/>
                <a:cs typeface="微软雅黑" pitchFamily="34" charset="-120"/>
              </a:rPr>
              <a:t>，体现论证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语言的严谨等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13888653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3#164e31727?sp=1&amp;pid=26e64b295&amp;color=0,0,0&amp;vtp=1&amp;bt=1&amp;bbb=1&amp;hb=1">
            <a:extLst>
              <a:ext uri="{FF2B5EF4-FFF2-40B4-BE49-F238E27FC236}">
                <a16:creationId xmlns:a16="http://schemas.microsoft.com/office/drawing/2014/main" id="{F6FB9DAA-184F-5398-FF51-D97D79E1E0BC}"/>
              </a:ext>
            </a:extLst>
          </p:cNvPr>
          <p:cNvSpPr/>
          <p:nvPr/>
        </p:nvSpPr>
        <p:spPr>
          <a:xfrm>
            <a:off x="722376" y="972000"/>
            <a:ext cx="10753344" cy="5390134"/>
          </a:xfrm>
          <a:prstGeom prst="rect">
            <a:avLst/>
          </a:prstGeom>
          <a:noFill/>
          <a:ln/>
        </p:spPr>
        <p:txBody>
          <a:bodyPr wrap="none" lIns="0" tIns="0" rIns="0" bIns="0" rtlCol="0" anchor="t"/>
          <a:lstStyle/>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融通科技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推动落地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在参与新质生产资料的应用性创新上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文艺可在两个典型领域助力新</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质生产力落地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艺术技术化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艺术生产本身也是一种产业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有其自身的市场运作规律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艺</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术从业者可借助数字技术等新质生产资料创造出新颖独特的艺术形式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打造深受人民群众喜爱的</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各种文化创意产品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推动形成文化领域的新质生产力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技术艺术化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现代社会对技术的生</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产性应用越来越呈现出艺术化的趋势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表现之一便是工业产品越来越注重美学设计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文艺工作者</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可积极参与到相关领域中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提出自己的概念设计和艺术构思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为科技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产业发展赋能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给产品注</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入丰富的艺术美感和文化内涵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艺术启迪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探索未来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在启发科技创新方向上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文艺工作者可从三方面发挥作用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积</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极关注社会重大科技进展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深入体察和思考社会的变化趋势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用富有感染力的艺术语言和作品引</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起社会关注和思考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关注民生热点问题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开展社会调研和实践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主动走进村落和社区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发</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现民生领域的痛点难点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从艺术和科技的角度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为创新解决问题提供思路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大力发展各种</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题材和形式的科幻文艺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共同参与探索未来社会可能性的事业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摘编自彭俊、左箫悦《让文艺为新质生产力发展注入活力》）</a:t>
            </a:r>
            <a:endParaRPr lang="en-US" altLang="zh-CN" sz="2000" dirty="0"/>
          </a:p>
        </p:txBody>
      </p:sp>
    </p:spTree>
    <p:extLst>
      <p:ext uri="{BB962C8B-B14F-4D97-AF65-F5344CB8AC3E}">
        <p14:creationId xmlns:p14="http://schemas.microsoft.com/office/powerpoint/2010/main" val="586133130"/>
      </p:ext>
    </p:extLst>
  </p:cSld>
  <p:clrMapOvr>
    <a:masterClrMapping/>
  </p:clrMapOvr>
  <p:transition>
    <p:fade/>
  </p:transition>
</p:sld>
</file>

<file path=ppt/slides/slide150.xml><?xml version="1.0" encoding="utf-8"?>
<p:sld xmlns:a="http://schemas.openxmlformats.org/drawingml/2006/main" xmlns:r="http://schemas.openxmlformats.org/officeDocument/2006/relationships" xmlns:p="http://schemas.openxmlformats.org/presentationml/2006/main">
  <p:cSld name="Slide 123&amp;si=123">
    <p:spTree>
      <p:nvGrpSpPr>
        <p:cNvPr id="1" name=""/>
        <p:cNvGrpSpPr/>
        <p:nvPr/>
      </p:nvGrpSpPr>
      <p:grpSpPr>
        <a:xfrm>
          <a:off x="0" y="0"/>
          <a:ext cx="0" cy="0"/>
          <a:chOff x="0" y="0"/>
          <a:chExt cx="0" cy="0"/>
        </a:xfrm>
      </p:grpSpPr>
      <p:sp>
        <p:nvSpPr>
          <p:cNvPr id="2" name="QB_5_AS.176_2#0f293992d?vop=1&amp;pid=6dc4fea3b&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论证特点分析技巧</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借助位置，确定论点；②梳理文脉，判断论证方式和结构；③聚焦论点论据</a:t>
            </a:r>
            <a:r>
              <a:rPr lang="en-US" altLang="zh-CN" sz="2000" b="0" i="0">
                <a:solidFill>
                  <a:srgbClr val="000000"/>
                </a:solidFill>
                <a:latin typeface="微软雅黑" pitchFamily="34" charset="0"/>
                <a:ea typeface="微软雅黑" pitchFamily="34" charset="-122"/>
                <a:cs typeface="微软雅黑" pitchFamily="34" charset="-120"/>
              </a:rPr>
              <a:t>，分析论证方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；④抓住关键词句，分析论证语言。</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更多讲解详见</a:t>
            </a:r>
            <a:r>
              <a:rPr lang="en-US" altLang="zh-CN" sz="2000" b="0" i="0" dirty="0">
                <a:solidFill>
                  <a:srgbClr val="000000"/>
                </a:solidFill>
                <a:latin typeface="微软雅黑" pitchFamily="34" charset="0"/>
                <a:ea typeface="微软雅黑" pitchFamily="34" charset="-122"/>
                <a:cs typeface="微软雅黑" pitchFamily="34" charset="-120"/>
              </a:rPr>
              <a:t>《狂K重点》P5</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1.xml><?xml version="1.0" encoding="utf-8"?>
<p:sld xmlns:a="http://schemas.openxmlformats.org/drawingml/2006/main" xmlns:r="http://schemas.openxmlformats.org/officeDocument/2006/relationships" xmlns:p="http://schemas.openxmlformats.org/presentationml/2006/main">
  <p:cSld name="Slide 124&amp;si=124">
    <p:spTree>
      <p:nvGrpSpPr>
        <p:cNvPr id="1" name=""/>
        <p:cNvGrpSpPr/>
        <p:nvPr/>
      </p:nvGrpSpPr>
      <p:grpSpPr>
        <a:xfrm>
          <a:off x="0" y="0"/>
          <a:ext cx="0" cy="0"/>
          <a:chOff x="0" y="0"/>
          <a:chExt cx="0" cy="0"/>
        </a:xfrm>
      </p:grpSpPr>
      <p:sp>
        <p:nvSpPr>
          <p:cNvPr id="2" name="QB_5_BD.226_1#3fab9edeb?sp=1&amp;pid=6dc4fea3b&amp;color=0,0,0&amp;vtp=1&amp;bt=1&amp;bbb=1&amp;hb=1&amp;hltap=1"/>
          <p:cNvSpPr/>
          <p:nvPr/>
        </p:nvSpPr>
        <p:spPr>
          <a:xfrm>
            <a:off x="722376" y="972000"/>
            <a:ext cx="10753344" cy="5367338"/>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10.道德虚无主义，亦称“非道德主义”，是一种否定一切社会道德价值的理论和态度</a:t>
            </a:r>
            <a:r>
              <a:rPr lang="en-US" altLang="zh-CN" sz="2000" b="0" i="0">
                <a:solidFill>
                  <a:srgbClr val="000000"/>
                </a:solidFill>
                <a:latin typeface="微软雅黑" pitchFamily="34" charset="0"/>
                <a:ea typeface="微软雅黑" pitchFamily="34" charset="-122"/>
                <a:cs typeface="微软雅黑" pitchFamily="34" charset="-120"/>
              </a:rPr>
              <a:t>，它认为</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道德是人为构建的复杂规则</a:t>
            </a:r>
            <a:r>
              <a:rPr lang="en-US" altLang="zh-CN" sz="2000" b="0" i="0" dirty="0">
                <a:solidFill>
                  <a:srgbClr val="000000"/>
                </a:solidFill>
                <a:latin typeface="微软雅黑" pitchFamily="34" charset="0"/>
                <a:ea typeface="微软雅黑" pitchFamily="34" charset="-122"/>
                <a:cs typeface="微软雅黑" pitchFamily="34" charset="-120"/>
              </a:rPr>
              <a:t>，不具有实在性。针对下面的阐述，运用材料中反驳的方式方法</a:t>
            </a:r>
            <a:r>
              <a:rPr lang="en-US" altLang="zh-CN" sz="2000" b="0" i="0">
                <a:solidFill>
                  <a:srgbClr val="000000"/>
                </a:solidFill>
                <a:latin typeface="微软雅黑" pitchFamily="34" charset="0"/>
                <a:ea typeface="微软雅黑" pitchFamily="34" charset="-122"/>
                <a:cs typeface="微软雅黑" pitchFamily="34" charset="-120"/>
              </a:rPr>
              <a:t>，进</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行驳斥</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假设有一个人驾驶汽车时不小心撞死了一只野猫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道德虚无主义认为撞死野猫并不是不道德</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的行为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他可能会提出以下理由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野猫是无主之兽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野猫没有主人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所以撞死它并没有让任何人蒙受直接的利益损失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野猫可能携带病毒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野猫可能携带狂犬病毒等危险病原体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对人类的健康构成潜在威胁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3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3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3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3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1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227_1#3fab9edeb?sp=1&amp;pid=6dc4fea3b&amp;color=0,0,0&amp;vtp=1&amp;bt=1&amp;bbb=1&amp;hb=1&amp;hla=1">
            <a:extLst>
              <a:ext uri="{FF2B5EF4-FFF2-40B4-BE49-F238E27FC236}">
                <a16:creationId xmlns:a16="http://schemas.microsoft.com/office/drawing/2014/main" id="{89EBE6FE-D3F7-E230-8B85-A92DCDB80CF9}"/>
              </a:ext>
            </a:extLst>
          </p:cNvPr>
          <p:cNvSpPr/>
          <p:nvPr/>
        </p:nvSpPr>
        <p:spPr>
          <a:xfrm>
            <a:off x="722376" y="3856425"/>
            <a:ext cx="10753344" cy="2456434"/>
          </a:xfrm>
          <a:prstGeom prst="rect">
            <a:avLst/>
          </a:prstGeom>
          <a:noFill/>
          <a:ln/>
        </p:spPr>
        <p:txBody>
          <a:bodyPr wrap="none" lIns="0" tIns="0" rIns="0" bIns="0" rtlCol="0" anchor="t"/>
          <a:lstStyle/>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示例】①如果以“无主之兽”“没有让任何人蒙受直接的利益损失”为评判的原则</a:t>
            </a:r>
            <a:r>
              <a:rPr lang="en-US" altLang="zh-CN" sz="2000" b="1" i="0">
                <a:solidFill>
                  <a:srgbClr val="00B050"/>
                </a:solidFill>
                <a:latin typeface="微软雅黑" pitchFamily="34" charset="0"/>
                <a:ea typeface="微软雅黑" pitchFamily="34" charset="-122"/>
                <a:cs typeface="微软雅黑" pitchFamily="34" charset="-120"/>
              </a:rPr>
              <a:t>，公园中的</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花草</a:t>
            </a:r>
            <a:r>
              <a:rPr lang="en-US" altLang="zh-CN" sz="2000" b="1" i="0" dirty="0">
                <a:solidFill>
                  <a:srgbClr val="00B050"/>
                </a:solidFill>
                <a:latin typeface="微软雅黑" pitchFamily="34" charset="0"/>
                <a:ea typeface="微软雅黑" pitchFamily="34" charset="-122"/>
                <a:cs typeface="微软雅黑" pitchFamily="34" charset="-120"/>
              </a:rPr>
              <a:t>、小鸟，都是无主之物，毁坏花草、捕杀小鸟也没有人的利益直接受损</a:t>
            </a:r>
            <a:r>
              <a:rPr lang="en-US" altLang="zh-CN" sz="2000" b="1" i="0">
                <a:solidFill>
                  <a:srgbClr val="00B050"/>
                </a:solidFill>
                <a:latin typeface="微软雅黑" pitchFamily="34" charset="0"/>
                <a:ea typeface="微软雅黑" pitchFamily="34" charset="-122"/>
                <a:cs typeface="微软雅黑" pitchFamily="34" charset="-120"/>
              </a:rPr>
              <a:t>，那人人都可以这么</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做吗</a:t>
            </a:r>
            <a:r>
              <a:rPr lang="en-US" altLang="zh-CN" sz="2000" b="1" i="0" dirty="0">
                <a:solidFill>
                  <a:srgbClr val="00B050"/>
                </a:solidFill>
                <a:latin typeface="微软雅黑" pitchFamily="34" charset="0"/>
                <a:ea typeface="微软雅黑" pitchFamily="34" charset="-122"/>
                <a:cs typeface="微软雅黑" pitchFamily="34" charset="-120"/>
              </a:rPr>
              <a:t>？这难道不是很恶劣的行为吗？显然这是不道德的行为，人人都可以劝阻制止。（3分</a:t>
            </a:r>
            <a:r>
              <a:rPr lang="en-US" altLang="zh-CN" sz="2000" b="1" i="0">
                <a:solidFill>
                  <a:srgbClr val="00B050"/>
                </a:solidFill>
                <a:latin typeface="微软雅黑" pitchFamily="34" charset="0"/>
                <a:ea typeface="微软雅黑" pitchFamily="34" charset="-122"/>
                <a:cs typeface="微软雅黑" pitchFamily="34" charset="-120"/>
              </a:rPr>
              <a:t>）②</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携带病毒”的猫，就如同问题少年</a:t>
            </a:r>
            <a:r>
              <a:rPr lang="en-US" altLang="zh-CN" sz="2000" b="1" i="0">
                <a:solidFill>
                  <a:srgbClr val="00B050"/>
                </a:solidFill>
                <a:latin typeface="微软雅黑" pitchFamily="34" charset="0"/>
                <a:ea typeface="微软雅黑" pitchFamily="34" charset="-122"/>
                <a:cs typeface="微软雅黑" pitchFamily="34" charset="-120"/>
              </a:rPr>
              <a:t>。我们会因为问题少年一身的不良习惯会给班级带来恶劣影</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响</a:t>
            </a:r>
            <a:r>
              <a:rPr lang="en-US" altLang="zh-CN" sz="2000" b="1" i="0" dirty="0">
                <a:solidFill>
                  <a:srgbClr val="00B050"/>
                </a:solidFill>
                <a:latin typeface="微软雅黑" pitchFamily="34" charset="0"/>
                <a:ea typeface="微软雅黑" pitchFamily="34" charset="-122"/>
                <a:cs typeface="微软雅黑" pitchFamily="34" charset="-120"/>
              </a:rPr>
              <a:t>，就开除他们吗？会因为他们的缺点就否认他们存在的价值意义，</a:t>
            </a:r>
            <a:r>
              <a:rPr lang="en-US" altLang="zh-CN" sz="2000" b="1" i="0">
                <a:solidFill>
                  <a:srgbClr val="00B050"/>
                </a:solidFill>
                <a:latin typeface="微软雅黑" pitchFamily="34" charset="0"/>
                <a:ea typeface="微软雅黑" pitchFamily="34" charset="-122"/>
                <a:cs typeface="微软雅黑" pitchFamily="34" charset="-120"/>
              </a:rPr>
              <a:t>为自己的不作为找理由吗？</a:t>
            </a:r>
          </a:p>
          <a:p>
            <a:pPr latinLnBrk="1">
              <a:lnSpc>
                <a:spcPts val="3100"/>
              </a:lnSpc>
            </a:pPr>
            <a:r>
              <a:rPr lang="en-US" altLang="zh-CN" sz="2000" b="1" i="0">
                <a:solidFill>
                  <a:srgbClr val="00B050"/>
                </a:solidFill>
                <a:latin typeface="微软雅黑" pitchFamily="34" charset="0"/>
                <a:ea typeface="微软雅黑" pitchFamily="34" charset="-122"/>
                <a:cs typeface="微软雅黑" pitchFamily="34" charset="-120"/>
              </a:rPr>
              <a:t>显然这是不对的</a:t>
            </a:r>
            <a:r>
              <a:rPr lang="en-US" altLang="zh-CN" sz="2000" b="1" i="0" dirty="0">
                <a:solidFill>
                  <a:srgbClr val="00B050"/>
                </a:solidFill>
                <a:latin typeface="微软雅黑" pitchFamily="34" charset="0"/>
                <a:ea typeface="微软雅黑" pitchFamily="34" charset="-122"/>
                <a:cs typeface="微软雅黑" pitchFamily="34" charset="-120"/>
              </a:rPr>
              <a:t>。（3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2.xml><?xml version="1.0" encoding="utf-8"?>
<p:sld xmlns:a="http://schemas.openxmlformats.org/drawingml/2006/main" xmlns:r="http://schemas.openxmlformats.org/officeDocument/2006/relationships" xmlns:p="http://schemas.openxmlformats.org/presentationml/2006/main">
  <p:cSld name="Slide 125&amp;si=125">
    <p:spTree>
      <p:nvGrpSpPr>
        <p:cNvPr id="1" name=""/>
        <p:cNvGrpSpPr/>
        <p:nvPr/>
      </p:nvGrpSpPr>
      <p:grpSpPr>
        <a:xfrm>
          <a:off x="0" y="0"/>
          <a:ext cx="0" cy="0"/>
          <a:chOff x="0" y="0"/>
          <a:chExt cx="0" cy="0"/>
        </a:xfrm>
      </p:grpSpPr>
      <p:sp>
        <p:nvSpPr>
          <p:cNvPr id="2" name="QB_5_AS.178_1#3fab9edeb?vop=1&amp;pid=6dc4fea3b&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本题考查探究文本中的某些问题，提出自己的见解的能力。反驳理由①，如果以</a:t>
            </a:r>
            <a:r>
              <a:rPr lang="en-US" altLang="zh-CN" sz="2000" b="0" i="0">
                <a:solidFill>
                  <a:srgbClr val="000000"/>
                </a:solidFill>
                <a:latin typeface="微软雅黑" pitchFamily="34" charset="0"/>
                <a:ea typeface="微软雅黑" pitchFamily="34" charset="-122"/>
                <a:cs typeface="微软雅黑" pitchFamily="34" charset="-120"/>
              </a:rPr>
              <a:t>“无主之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兽</a:t>
            </a:r>
            <a:r>
              <a:rPr lang="en-US" altLang="zh-CN" sz="2000" b="0" i="0" dirty="0">
                <a:solidFill>
                  <a:srgbClr val="000000"/>
                </a:solidFill>
                <a:latin typeface="微软雅黑" pitchFamily="34" charset="0"/>
                <a:ea typeface="微软雅黑" pitchFamily="34" charset="-122"/>
                <a:cs typeface="微软雅黑" pitchFamily="34" charset="-120"/>
              </a:rPr>
              <a:t>”“没有让任何人蒙受直接的利益损失”作为判断行为是否道德的标准，那么野外的植物</a:t>
            </a:r>
            <a:r>
              <a:rPr lang="en-US" altLang="zh-CN" sz="2000" b="0" i="0">
                <a:solidFill>
                  <a:srgbClr val="000000"/>
                </a:solidFill>
                <a:latin typeface="微软雅黑" pitchFamily="34" charset="0"/>
                <a:ea typeface="微软雅黑" pitchFamily="34" charset="-122"/>
                <a:cs typeface="微软雅黑" pitchFamily="34" charset="-120"/>
              </a:rPr>
              <a:t>、动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，同样没有明确的主人，随意采摘、捕杀它们也不会使他人的直接利益受损</a:t>
            </a:r>
            <a:r>
              <a:rPr lang="en-US" altLang="zh-CN" sz="2000" b="0" i="0">
                <a:solidFill>
                  <a:srgbClr val="000000"/>
                </a:solidFill>
                <a:latin typeface="微软雅黑" pitchFamily="34" charset="0"/>
                <a:ea typeface="微软雅黑" pitchFamily="34" charset="-122"/>
                <a:cs typeface="微软雅黑" pitchFamily="34" charset="-120"/>
              </a:rPr>
              <a:t>，难道这样做是可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以的吗</a:t>
            </a:r>
            <a:r>
              <a:rPr lang="en-US" altLang="zh-CN" sz="2000" b="0" i="0" dirty="0">
                <a:solidFill>
                  <a:srgbClr val="000000"/>
                </a:solidFill>
                <a:latin typeface="微软雅黑" pitchFamily="34" charset="0"/>
                <a:ea typeface="微软雅黑" pitchFamily="34" charset="-122"/>
                <a:cs typeface="微软雅黑" pitchFamily="34" charset="-120"/>
              </a:rPr>
              <a:t>？可事实上，随意破坏动植物会对生态环境造成严重损害，</a:t>
            </a:r>
            <a:r>
              <a:rPr lang="en-US" altLang="zh-CN" sz="2000" b="0" i="0">
                <a:solidFill>
                  <a:srgbClr val="000000"/>
                </a:solidFill>
                <a:latin typeface="微软雅黑" pitchFamily="34" charset="0"/>
                <a:ea typeface="微软雅黑" pitchFamily="34" charset="-122"/>
                <a:cs typeface="微软雅黑" pitchFamily="34" charset="-120"/>
              </a:rPr>
              <a:t>这是大家公认的不道德的行为，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人们也会对这种行为进行谴责</a:t>
            </a:r>
            <a:r>
              <a:rPr lang="en-US" altLang="zh-CN" sz="2000" b="0" i="0" dirty="0">
                <a:solidFill>
                  <a:srgbClr val="000000"/>
                </a:solidFill>
                <a:latin typeface="微软雅黑" pitchFamily="34" charset="0"/>
                <a:ea typeface="微软雅黑" pitchFamily="34" charset="-122"/>
                <a:cs typeface="微软雅黑" pitchFamily="34" charset="-120"/>
              </a:rPr>
              <a:t>。所以，不能因为野猫无主且未造成他人直接利益损失</a:t>
            </a:r>
            <a:r>
              <a:rPr lang="en-US" altLang="zh-CN" sz="2000" b="0" i="0">
                <a:solidFill>
                  <a:srgbClr val="000000"/>
                </a:solidFill>
                <a:latin typeface="微软雅黑" pitchFamily="34" charset="0"/>
                <a:ea typeface="微软雅黑" pitchFamily="34" charset="-122"/>
                <a:cs typeface="微软雅黑" pitchFamily="34" charset="-120"/>
              </a:rPr>
              <a:t>，就判定撞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死它不是不道德行为</a:t>
            </a:r>
            <a:r>
              <a:rPr lang="en-US" altLang="zh-CN" sz="2000" b="0" i="0" dirty="0">
                <a:solidFill>
                  <a:srgbClr val="000000"/>
                </a:solidFill>
                <a:latin typeface="微软雅黑" pitchFamily="34" charset="0"/>
                <a:ea typeface="微软雅黑" pitchFamily="34" charset="-122"/>
                <a:cs typeface="微软雅黑" pitchFamily="34" charset="-120"/>
              </a:rPr>
              <a:t>。反驳理由②，可将“野猫可能携带病毒”与人类社会中的情况类比</a:t>
            </a:r>
            <a:r>
              <a:rPr lang="en-US" altLang="zh-CN" sz="2000" b="0" i="0">
                <a:solidFill>
                  <a:srgbClr val="000000"/>
                </a:solidFill>
                <a:latin typeface="微软雅黑" pitchFamily="34" charset="0"/>
                <a:ea typeface="微软雅黑" pitchFamily="34" charset="-122"/>
                <a:cs typeface="微软雅黑" pitchFamily="34" charset="-120"/>
              </a:rPr>
              <a:t>，说明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携带病毒的猫就如同有一身不良习惯的问题少年，难道我们能因为问题少年的不良习惯会给班级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带来恶劣影响</a:t>
            </a:r>
            <a:r>
              <a:rPr lang="en-US" altLang="zh-CN" sz="2000" b="0" i="0" dirty="0">
                <a:solidFill>
                  <a:srgbClr val="000000"/>
                </a:solidFill>
                <a:latin typeface="微软雅黑" pitchFamily="34" charset="0"/>
                <a:ea typeface="微软雅黑" pitchFamily="34" charset="-122"/>
                <a:cs typeface="微软雅黑" pitchFamily="34" charset="-120"/>
              </a:rPr>
              <a:t>，就开除他们、否认他们存在的价值意义吗？显然不能</a:t>
            </a:r>
            <a:r>
              <a:rPr lang="en-US" altLang="zh-CN" sz="2000" b="0" i="0">
                <a:solidFill>
                  <a:srgbClr val="000000"/>
                </a:solidFill>
                <a:latin typeface="微软雅黑" pitchFamily="34" charset="0"/>
                <a:ea typeface="微软雅黑" pitchFamily="34" charset="-122"/>
                <a:cs typeface="微软雅黑" pitchFamily="34" charset="-120"/>
              </a:rPr>
              <a:t>，我们应该秉持人道主义精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神</a:t>
            </a:r>
            <a:r>
              <a:rPr lang="en-US" altLang="zh-CN" sz="2000" b="0" i="0" dirty="0">
                <a:solidFill>
                  <a:srgbClr val="000000"/>
                </a:solidFill>
                <a:latin typeface="微软雅黑" pitchFamily="34" charset="0"/>
                <a:ea typeface="微软雅黑" pitchFamily="34" charset="-122"/>
                <a:cs typeface="微软雅黑" pitchFamily="34" charset="-120"/>
              </a:rPr>
              <a:t>，积极帮助他们改正。同样的道理，不能因为野猫可能携带病毒</a:t>
            </a:r>
            <a:r>
              <a:rPr lang="en-US" altLang="zh-CN" sz="2000" b="0" i="0">
                <a:solidFill>
                  <a:srgbClr val="000000"/>
                </a:solidFill>
                <a:latin typeface="微软雅黑" pitchFamily="34" charset="0"/>
                <a:ea typeface="微软雅黑" pitchFamily="34" charset="-122"/>
                <a:cs typeface="微软雅黑" pitchFamily="34" charset="-120"/>
              </a:rPr>
              <a:t>，就认为撞死它不是不道德的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行为</a:t>
            </a:r>
            <a:r>
              <a:rPr lang="en-US" altLang="zh-CN" sz="2000" b="0" i="0" dirty="0">
                <a:solidFill>
                  <a:srgbClr val="000000"/>
                </a:solidFill>
                <a:latin typeface="微软雅黑" pitchFamily="34" charset="0"/>
                <a:ea typeface="微软雅黑" pitchFamily="34" charset="-122"/>
                <a:cs typeface="微软雅黑" pitchFamily="34" charset="-120"/>
              </a:rPr>
              <a:t>。我们应该以更积极、负责的态度去处理，而不是用可能存在的风险为自己的不当行为开脱。</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name="Slide 126&amp;si=126">
    <p:spTree>
      <p:nvGrpSpPr>
        <p:cNvPr id="1" name=""/>
        <p:cNvGrpSpPr/>
        <p:nvPr/>
      </p:nvGrpSpPr>
      <p:grpSpPr>
        <a:xfrm>
          <a:off x="0" y="0"/>
          <a:ext cx="0" cy="0"/>
          <a:chOff x="0" y="0"/>
          <a:chExt cx="0" cy="0"/>
        </a:xfrm>
      </p:grpSpPr>
      <p:sp>
        <p:nvSpPr>
          <p:cNvPr id="2" name="C_2#099fd7a45.fixed?pid=23ecf7991&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099fd7a45.fixed?pid=23ecf7991&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第一单元群文阅读</a:t>
            </a:r>
            <a:endParaRPr lang="en-US" altLang="zh-CN" sz="4400" dirty="0"/>
          </a:p>
        </p:txBody>
      </p:sp>
    </p:spTree>
  </p:cSld>
  <p:clrMapOvr>
    <a:masterClrMapping/>
  </p:clrMapOvr>
  <p:transition>
    <p:fade/>
  </p:transition>
</p:sld>
</file>

<file path=ppt/slides/slide154.xml><?xml version="1.0" encoding="utf-8"?>
<p:sld xmlns:a="http://schemas.openxmlformats.org/drawingml/2006/main" xmlns:r="http://schemas.openxmlformats.org/officeDocument/2006/relationships" xmlns:p="http://schemas.openxmlformats.org/presentationml/2006/main">
  <p:cSld name="Slide 127&amp;si=127">
    <p:spTree>
      <p:nvGrpSpPr>
        <p:cNvPr id="1" name=""/>
        <p:cNvGrpSpPr/>
        <p:nvPr/>
      </p:nvGrpSpPr>
      <p:grpSpPr>
        <a:xfrm>
          <a:off x="0" y="0"/>
          <a:ext cx="0" cy="0"/>
          <a:chOff x="0" y="0"/>
          <a:chExt cx="0" cy="0"/>
        </a:xfrm>
      </p:grpSpPr>
      <p:pic>
        <p:nvPicPr>
          <p:cNvPr id="2" name="P_4_BD#f7ef30bc9?pid=9dd08bd3c&amp;color=0,0,0&amp;tib=255,255,255&amp;iip=2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f7ef30bc9?pid=9dd08bd3c&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：40分钟</a:t>
            </a:r>
            <a:endParaRPr lang="en-US" altLang="zh-CN" sz="100" dirty="0"/>
          </a:p>
        </p:txBody>
      </p:sp>
      <p:pic>
        <p:nvPicPr>
          <p:cNvPr id="4" name="P_4_BD#f7ef30bc9?pid=9dd08bd3c&amp;color=0,0,0&amp;tib=255,255,255&amp;iip=2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53c8fbb9f?pid=9dd08bd3c&amp;color=0,0,0&amp;vtp=1&amp;bbb=1"/>
          <p:cNvSpPr/>
          <p:nvPr/>
        </p:nvSpPr>
        <p:spPr>
          <a:xfrm>
            <a:off x="722376" y="1428883"/>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一、[河南信阳高级中学2025期中]阅读下面的文字，完成1～5题。（19分）</a:t>
            </a:r>
            <a:endParaRPr lang="en-US" altLang="zh-CN" sz="2200" dirty="0"/>
          </a:p>
        </p:txBody>
      </p:sp>
      <p:sp>
        <p:nvSpPr>
          <p:cNvPr id="6" name="QM_5_BD.179_1#9f96a72d6?sp=1&amp;pid=53c8fbb9f&amp;color=0,0,0&amp;vtp=1&amp;bbb=1&amp;hb=1"/>
          <p:cNvSpPr/>
          <p:nvPr/>
        </p:nvSpPr>
        <p:spPr>
          <a:xfrm>
            <a:off x="722376" y="1920690"/>
            <a:ext cx="10753344" cy="41275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一个大的事物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在其发展过程中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包含着许多的矛盾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例如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在中国资产阶级民主革命过程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有中国社会各被压迫阶级和帝国主义的矛盾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有人民大众和封建制度的矛盾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有无产阶级和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资产阶级的矛盾等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情形是非常复杂的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不但各各有其特殊性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不能一律看待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每一矛盾的两方面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又各各有其特点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也是不能一律看待的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我们从事中国革命的人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不但要在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各个矛盾的总体上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即矛盾的相互联结上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了解其特殊性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而且只有从矛盾的各个方面着手研究</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才有可能了解其总体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所谓了解矛盾的各个方面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就是了解它们每一方面各占何等特定的地位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各用何种具体形式和对方发生互相依存又互相矛盾的关系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在互相依存又互相矛盾中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以及依存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破裂后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又各用何种具体的方法和对方作斗争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研究这些问题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是十分重要的事情</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cSld>
  <p:clrMapOvr>
    <a:masterClrMapping/>
  </p:clrMapOvr>
  <p:transition>
    <p:fade/>
  </p:transition>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79_1#9f96a72d6?sp=1&amp;pid=53c8fbb9f&amp;color=0,0,0&amp;vtp=1&amp;bbb=1&amp;hb=1">
            <a:extLst>
              <a:ext uri="{FF2B5EF4-FFF2-40B4-BE49-F238E27FC236}">
                <a16:creationId xmlns:a16="http://schemas.microsoft.com/office/drawing/2014/main" id="{BFB9A753-3C93-7B1A-A10D-AF87A1DAF19C}"/>
              </a:ext>
            </a:extLst>
          </p:cNvPr>
          <p:cNvSpPr/>
          <p:nvPr/>
        </p:nvSpPr>
        <p:spPr>
          <a:xfrm>
            <a:off x="722376" y="972000"/>
            <a:ext cx="10753344" cy="4597400"/>
          </a:xfrm>
          <a:prstGeom prst="rect">
            <a:avLst/>
          </a:prstGeom>
          <a:noFill/>
          <a:ln/>
        </p:spPr>
        <p:txBody>
          <a:bodyPr wrap="none" lIns="0" tIns="0" rIns="0" bIns="0" rtlCol="0" anchor="t"/>
          <a:lstStyle/>
          <a:p>
            <a:pP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列宁说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马克思主义的最本质的东西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马克思主义的活的灵魂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就在于具体地分析具体的情况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我们的教条主义者违背列宁的指示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从来不用脑筋具体地分析任何事物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做起文章或演说来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是空洞无物的八股调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在我们党内造成了一种极坏的作风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研究问题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忌带主观性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片面性和表面性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所谓主观性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就是不知道客观地看问题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也就是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不知道用唯物的观点去看问题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所谓片面性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就是不知道全面地看问题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例如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只了解中国一方</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不了解日本一方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只了解共产党一方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不了解国民党一方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只了解无产阶级一方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不了解资产阶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级一方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如此等等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不了解矛盾各方的特点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这就叫做片面地看问题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或者叫做只看见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局部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不看见全体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只看见树木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不看见森林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是不能找出解决矛盾的方法的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是不能完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成革命任务的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是不能做好所任工作的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是不能正确地发展党内的思想斗争的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孙子论军事说</a:t>
            </a:r>
            <a:r>
              <a:rPr lang="en-US" altLang="zh-CN" sz="2000" b="0" i="0">
                <a:solidFill>
                  <a:srgbClr val="000000"/>
                </a:solidFill>
                <a:latin typeface="微软雅黑" pitchFamily="34" charset="0"/>
                <a:ea typeface="微软雅黑" pitchFamily="34" charset="-122"/>
                <a:cs typeface="微软雅黑" pitchFamily="34" charset="-120"/>
              </a:rPr>
              <a:t>：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知彼知己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百战不殆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他说的是作战的双方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唐朝人魏徵说过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兼听则明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偏信则暗</a:t>
            </a:r>
            <a:r>
              <a:rPr lang="en-US" altLang="zh-CN" sz="2000" b="0" i="0">
                <a:solidFill>
                  <a:srgbClr val="000000"/>
                </a:solidFill>
                <a:latin typeface="微软雅黑" pitchFamily="34" charset="0"/>
                <a:ea typeface="微软雅黑" pitchFamily="34" charset="-122"/>
                <a:cs typeface="微软雅黑" pitchFamily="34" charset="-120"/>
              </a:rPr>
              <a:t>。” </a:t>
            </a:r>
          </a:p>
          <a:p>
            <a:pPr latinLnBrk="1">
              <a:lnSpc>
                <a:spcPct val="150000"/>
              </a:lnSpc>
            </a:pPr>
            <a:endParaRPr lang="en-US" altLang="zh-CN" sz="2000" dirty="0"/>
          </a:p>
        </p:txBody>
      </p:sp>
    </p:spTree>
    <p:extLst>
      <p:ext uri="{BB962C8B-B14F-4D97-AF65-F5344CB8AC3E}">
        <p14:creationId xmlns:p14="http://schemas.microsoft.com/office/powerpoint/2010/main" val="3918340255"/>
      </p:ext>
    </p:extLst>
  </p:cSld>
  <p:clrMapOvr>
    <a:masterClrMapping/>
  </p:clrMapOvr>
  <p:transition>
    <p:fade/>
  </p:transition>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79_1#9f96a72d6?sp=1&amp;pid=53c8fbb9f&amp;color=0,0,0&amp;vtp=1&amp;bbb=1&amp;hb=1">
            <a:extLst>
              <a:ext uri="{FF2B5EF4-FFF2-40B4-BE49-F238E27FC236}">
                <a16:creationId xmlns:a16="http://schemas.microsoft.com/office/drawing/2014/main" id="{DB36F38C-29BA-083F-62B4-A914B19F89A3}"/>
              </a:ext>
            </a:extLst>
          </p:cNvPr>
          <p:cNvSpPr/>
          <p:nvPr/>
        </p:nvSpPr>
        <p:spPr>
          <a:xfrm>
            <a:off x="722376" y="972000"/>
            <a:ext cx="10753344" cy="5390134"/>
          </a:xfrm>
          <a:prstGeom prst="rect">
            <a:avLst/>
          </a:prstGeom>
          <a:noFill/>
          <a:ln/>
        </p:spPr>
        <p:txBody>
          <a:bodyPr wrap="none" lIns="0" tIns="0" rIns="0" bIns="0" rtlCol="0" anchor="t"/>
          <a:lstStyle/>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也懂得片面性不对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可是我们的同志看问题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往往带片面性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这样的人就往往碰钉子</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水浒传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上宋江三打祝家庄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两次都因情况不明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方法不对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打了败仗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后来改变方法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从调</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查情形入手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于是熟悉了盘陀路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拆散了李家庄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扈家庄和祝家庄的联盟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并且布置了藏在敌人</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营盘里的伏兵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用了和外国故事中所说木马计相像的方法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第三次就打了胜仗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列宁说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要真</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正地认识对象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就必须把握和研究它的一切方面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一切联系和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媒介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我们决不会完全地作到</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这一点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可是要求全面性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将使我们防止错误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防止僵化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我们应该记得他的话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表面性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对矛盾总体和矛盾各方的特点都不去看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否认深入事物里面精细地研究矛盾特点的必要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仅仅站</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在那里远远地望一望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粗枝大叶地看到一点矛盾的形相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就想动手去解决矛盾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这样的做法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没</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有不出乱子的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中国的教条主义和经验主义的同志们所以犯错误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就是因为他们看事物的方法是</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主观的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片面的和表面的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片面性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表面性也是主观性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因为一切客观事物本来是互相联系的和</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具有内部规律的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人们不去如实地反映这些情况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而只是片面地或表面地去看它们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不认识事物</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的互相联系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不认识事物的内部规律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所以这种方法是主观主义的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摘自毛泽东《矛盾论》）</a:t>
            </a:r>
            <a:endParaRPr lang="en-US" altLang="zh-CN" sz="2000" dirty="0"/>
          </a:p>
        </p:txBody>
      </p:sp>
    </p:spTree>
    <p:extLst>
      <p:ext uri="{BB962C8B-B14F-4D97-AF65-F5344CB8AC3E}">
        <p14:creationId xmlns:p14="http://schemas.microsoft.com/office/powerpoint/2010/main" val="2503410325"/>
      </p:ext>
    </p:extLst>
  </p:cSld>
  <p:clrMapOvr>
    <a:masterClrMapping/>
  </p:clrMapOvr>
  <p:transition>
    <p:fade/>
  </p:transition>
</p:sld>
</file>

<file path=ppt/slides/slide157.xml><?xml version="1.0" encoding="utf-8"?>
<p:sld xmlns:a="http://schemas.openxmlformats.org/drawingml/2006/main" xmlns:r="http://schemas.openxmlformats.org/officeDocument/2006/relationships" xmlns:p="http://schemas.openxmlformats.org/presentationml/2006/main">
  <p:cSld name="Slide 128&amp;si=128">
    <p:spTree>
      <p:nvGrpSpPr>
        <p:cNvPr id="1" name=""/>
        <p:cNvGrpSpPr/>
        <p:nvPr/>
      </p:nvGrpSpPr>
      <p:grpSpPr>
        <a:xfrm>
          <a:off x="0" y="0"/>
          <a:ext cx="0" cy="0"/>
          <a:chOff x="0" y="0"/>
          <a:chExt cx="0" cy="0"/>
        </a:xfrm>
      </p:grpSpPr>
      <p:sp>
        <p:nvSpPr>
          <p:cNvPr id="2" name="QM_5_BD.179_2#9f96a72d6?sp=1&amp;pid=53c8fbb9f&amp;color=0,0,0&amp;vtp=1&amp;bt=1&amp;bbb=1&amp;hb=1"/>
          <p:cNvSpPr/>
          <p:nvPr/>
        </p:nvSpPr>
        <p:spPr>
          <a:xfrm>
            <a:off x="722376" y="972000"/>
            <a:ext cx="10753344" cy="5054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研究矛盾的特殊性或相对性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要从各个物质运动形式的矛盾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各个运动形式在各个发展过程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中的矛盾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各个发展过程的矛盾的各个方面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各个发展过程在其各个发展阶段上的矛盾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以及各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个发展阶段上的矛盾的各方面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研究所有这些矛盾的特性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毛泽东特别强调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离开具体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的分析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就不能认识任何矛盾的特性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一切运动形式的每一个实在的发展过程内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都是不同质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不同质的矛盾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只有用不同质的方法才能解决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在矛盾特殊性的问题中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有两种情形需要特别注意加以分析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就是主要的矛盾和主要的矛盾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在复杂的矛盾关系中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要善于抓住主要矛盾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抓住主要的矛盾方面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事物的性质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主要地是由取得支配地位的矛盾的主要方面所规定的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但这种情形不是固定的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主要的矛盾和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矛盾的主要方面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是会发生变化的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国内外许多学者都认为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毛泽东对辩证法学说最显著的贡献</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在于他详尽地阐发了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主要矛盾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主要矛盾中的主要矛盾方面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这两个概念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cSld>
  <p:clrMapOvr>
    <a:masterClrMapping/>
  </p:clrMapOvr>
  <p:transition>
    <p:fade/>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79_2#9f96a72d6?sp=1&amp;pid=53c8fbb9f&amp;color=0,0,0&amp;vtp=1&amp;bt=1&amp;bbb=1&amp;hb=1">
            <a:extLst>
              <a:ext uri="{FF2B5EF4-FFF2-40B4-BE49-F238E27FC236}">
                <a16:creationId xmlns:a16="http://schemas.microsoft.com/office/drawing/2014/main" id="{5FCEB4E4-D1BB-8348-D6E6-EE1EF6D1CF5E}"/>
              </a:ext>
            </a:extLst>
          </p:cNvPr>
          <p:cNvSpPr/>
          <p:nvPr/>
        </p:nvSpPr>
        <p:spPr>
          <a:xfrm>
            <a:off x="722376" y="972000"/>
            <a:ext cx="10753344" cy="49837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学者斯图尔特</a:t>
            </a:r>
            <a:r>
              <a:rPr lang="en-US" altLang="zh-CN" sz="2000" b="0" i="0" dirty="0">
                <a:solidFill>
                  <a:srgbClr val="000000"/>
                </a:solidFill>
                <a:latin typeface="微软雅黑" pitchFamily="34" charset="0"/>
                <a:ea typeface="微软雅黑" pitchFamily="34" charset="-122"/>
                <a:cs typeface="微软雅黑" pitchFamily="34" charset="-120"/>
              </a:rPr>
              <a:t>·R·</a:t>
            </a:r>
            <a:r>
              <a:rPr lang="en-US" altLang="zh-CN" sz="2000" b="0" i="0" dirty="0">
                <a:solidFill>
                  <a:srgbClr val="000000"/>
                </a:solidFill>
                <a:latin typeface="微软雅黑" pitchFamily="34" charset="0"/>
                <a:ea typeface="楷体" pitchFamily="34" charset="-122"/>
                <a:cs typeface="微软雅黑" pitchFamily="34" charset="-120"/>
              </a:rPr>
              <a:t>施拉姆就认为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由于国内形势和与列强的关系都是不稳定的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不可预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测的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在一个既定时期内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要确定哪种因素或矛盾是占主导地位的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就不仅仅是个复杂的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理论问题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而且是迫在眉睫的策略需要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毛泽东敏锐地意识到中国社会矛盾的含糊性和复杂性</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把矛盾问题置于突出地位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并力图把这种深刻的认识在革命策略中具体化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这一点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对于当时革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命斗争的成败关系极大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矛盾论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毛泽东强调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当着我们研究矛盾的特殊性和相对性的时候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注意矛盾和矛盾方面的主要和非主要的区别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当着我们研究矛盾的普遍性和斗争性的时候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意矛盾的各种不同的斗争形式的区别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否则就要犯错误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这两点对于克服教条主义和经验主义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至关重要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短短一段话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文字不多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却凝结了中国革命历程中无数经验和教训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这些重要道理不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可含糊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稍有疏忽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就会铸成大错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必须慎之又慎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准确把握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正确处理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摘编自郭湛《〈实践论〉〈矛盾论〉与百年中国历程》）</a:t>
            </a:r>
            <a:endParaRPr lang="en-US" altLang="zh-CN" sz="2000" dirty="0"/>
          </a:p>
        </p:txBody>
      </p:sp>
    </p:spTree>
    <p:extLst>
      <p:ext uri="{BB962C8B-B14F-4D97-AF65-F5344CB8AC3E}">
        <p14:creationId xmlns:p14="http://schemas.microsoft.com/office/powerpoint/2010/main" val="1736644010"/>
      </p:ext>
    </p:extLst>
  </p:cSld>
  <p:clrMapOvr>
    <a:masterClrMapping/>
  </p:clrMapOvr>
  <p:transition>
    <p:fade/>
  </p:transition>
</p:sld>
</file>

<file path=ppt/slides/slide159.xml><?xml version="1.0" encoding="utf-8"?>
<p:sld xmlns:a="http://schemas.openxmlformats.org/drawingml/2006/main" xmlns:r="http://schemas.openxmlformats.org/officeDocument/2006/relationships" xmlns:p="http://schemas.openxmlformats.org/presentationml/2006/main">
  <p:cSld name="Slide 129&amp;si=129">
    <p:spTree>
      <p:nvGrpSpPr>
        <p:cNvPr id="1" name=""/>
        <p:cNvGrpSpPr/>
        <p:nvPr/>
      </p:nvGrpSpPr>
      <p:grpSpPr>
        <a:xfrm>
          <a:off x="0" y="0"/>
          <a:ext cx="0" cy="0"/>
          <a:chOff x="0" y="0"/>
          <a:chExt cx="0" cy="0"/>
        </a:xfrm>
      </p:grpSpPr>
      <p:sp>
        <p:nvSpPr>
          <p:cNvPr id="2" name="QC_6_BD.180_1#2281e2d9f?pid=9f96a72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1.下列对材料相关内容的理解和分析，不正确的一项是（3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81_1#2281e2d9f.bracket?pid=9f96a72d6&amp;color=0,0,0&amp;vpa=45&amp;vtp=1"/>
          <p:cNvSpPr/>
          <p:nvPr/>
        </p:nvSpPr>
        <p:spPr>
          <a:xfrm>
            <a:off x="7886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80_2#2281e2d9f.choices?pid=9f96a72d6&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A.中国资产阶级民主革命过程中包含许多矛盾，这些矛盾及每一矛盾的两方面都具有本身的特殊性。</a:t>
            </a:r>
            <a:endParaRPr lang="en-US" altLang="zh-CN" sz="2000" spc="-5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.从概念范围上看，主观性包含着片面性和表面性，这体现了客观事物间的联系性和内部规律。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.同质的方法，借助具体的分析，有时是可以用于一个物质运动形式不同的实在发展过程中的。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.把矛盾问题置于突出地位并将其在革命策略中具体化，是由当时中国社会矛盾的特点决定的。</a:t>
            </a:r>
            <a:endParaRPr lang="en-US" altLang="zh-CN" sz="2000" dirty="0"/>
          </a:p>
        </p:txBody>
      </p:sp>
      <p:sp>
        <p:nvSpPr>
          <p:cNvPr id="5" name="QC_6_AS.182_1#2281e2d9f?vop=1&amp;pid=9f96a72d6&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本题考查筛选并整合文中的信息的能力。C项，说法错误，根据材料二第1段中</a:t>
            </a:r>
            <a:r>
              <a:rPr lang="en-US" altLang="zh-CN" sz="2000" b="0" i="0">
                <a:solidFill>
                  <a:srgbClr val="000000"/>
                </a:solidFill>
                <a:latin typeface="微软雅黑" pitchFamily="34" charset="0"/>
                <a:ea typeface="微软雅黑" pitchFamily="34" charset="-122"/>
                <a:cs typeface="微软雅黑" pitchFamily="34" charset="-120"/>
              </a:rPr>
              <a:t>“一切运动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形式的每一个实在的发展过程内</a:t>
            </a:r>
            <a:r>
              <a:rPr lang="en-US" altLang="zh-CN" sz="2000" b="0" i="0" dirty="0">
                <a:solidFill>
                  <a:srgbClr val="000000"/>
                </a:solidFill>
                <a:latin typeface="微软雅黑" pitchFamily="34" charset="0"/>
                <a:ea typeface="微软雅黑" pitchFamily="34" charset="-122"/>
                <a:cs typeface="微软雅黑" pitchFamily="34" charset="-120"/>
              </a:rPr>
              <a:t>，都是不同质的。‘不同质的矛盾</a:t>
            </a:r>
            <a:r>
              <a:rPr lang="en-US" altLang="zh-CN" sz="2000" b="0" i="0">
                <a:solidFill>
                  <a:srgbClr val="000000"/>
                </a:solidFill>
                <a:latin typeface="微软雅黑" pitchFamily="34" charset="0"/>
                <a:ea typeface="微软雅黑" pitchFamily="34" charset="-122"/>
                <a:cs typeface="微软雅黑" pitchFamily="34" charset="-120"/>
              </a:rPr>
              <a:t>，只有用不同质的方法才能解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决</a:t>
            </a:r>
            <a:r>
              <a:rPr lang="en-US" altLang="zh-CN" sz="2000" b="0" i="0" dirty="0">
                <a:solidFill>
                  <a:srgbClr val="000000"/>
                </a:solidFill>
                <a:latin typeface="微软雅黑" pitchFamily="34" charset="0"/>
                <a:ea typeface="微软雅黑" pitchFamily="34" charset="-122"/>
                <a:cs typeface="微软雅黑" pitchFamily="34" charset="-120"/>
              </a:rPr>
              <a:t>’”可知，一个物质运动形式不同的实在发展过程中，只能用不同质的方法才能解决。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6_1#33db86c8f?pid=164e31727&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6.下列对材料相关内容的理解和分析，不正确的一项是（3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33db86c8f.bracket?pid=164e31727&amp;color=0,0,0&amp;vpa=4&amp;vtp=1"/>
          <p:cNvSpPr/>
          <p:nvPr/>
        </p:nvSpPr>
        <p:spPr>
          <a:xfrm>
            <a:off x="7886764" y="961645"/>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_2#33db86c8f.choices?pid=164e31727&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A.科技推动着社会的发展变化</a:t>
            </a:r>
            <a:r>
              <a:rPr lang="en-US" altLang="zh-CN" sz="2000" b="0" i="0">
                <a:solidFill>
                  <a:srgbClr val="000000"/>
                </a:solidFill>
                <a:latin typeface="微软雅黑" pitchFamily="34" charset="0"/>
                <a:ea typeface="微软雅黑" pitchFamily="34" charset="-122"/>
                <a:cs typeface="微软雅黑" pitchFamily="34" charset="-120"/>
              </a:rPr>
              <a:t>，其创新对现代日常生活进行的革命性再造时显时隐地表现在文艺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作品的内容之中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.衡量文艺作品社会效益与经济效益相统一的标准：经得起人民评价、专家评判、市场检验</a:t>
            </a:r>
            <a:r>
              <a:rPr lang="en-US" altLang="zh-CN" sz="2000" b="0" i="0">
                <a:solidFill>
                  <a:srgbClr val="000000"/>
                </a:solidFill>
                <a:latin typeface="微软雅黑" pitchFamily="34" charset="0"/>
                <a:ea typeface="微软雅黑" pitchFamily="34" charset="-122"/>
                <a:cs typeface="微软雅黑" pitchFamily="34" charset="-120"/>
              </a:rPr>
              <a:t>。其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中第一条最重要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.文艺为新质生产力的发展提供源源不断的灵感与动力，可以通过营造氛围、融通科技</a:t>
            </a:r>
            <a:r>
              <a:rPr lang="en-US" altLang="zh-CN" sz="2000" b="0" i="0">
                <a:solidFill>
                  <a:srgbClr val="000000"/>
                </a:solidFill>
                <a:latin typeface="微软雅黑" pitchFamily="34" charset="0"/>
                <a:ea typeface="微软雅黑" pitchFamily="34" charset="-122"/>
                <a:cs typeface="微软雅黑" pitchFamily="34" charset="-120"/>
              </a:rPr>
              <a:t>、艺术启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迪助力发展新质生产力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.在技术艺术化领域中，文艺工作者可以提出概念设计和艺术构思，赋能科技、产业发展</a:t>
            </a:r>
            <a:r>
              <a:rPr lang="en-US" altLang="zh-CN" sz="2000" b="0" i="0">
                <a:solidFill>
                  <a:srgbClr val="000000"/>
                </a:solidFill>
                <a:latin typeface="微软雅黑" pitchFamily="34" charset="0"/>
                <a:ea typeface="微软雅黑" pitchFamily="34" charset="-122"/>
                <a:cs typeface="微软雅黑" pitchFamily="34" charset="-120"/>
              </a:rPr>
              <a:t>，给产</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品注入艺术美感和文化内涵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18_1#33db86c8f?vop=1&amp;pid=164e31727&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本题考查筛选并整合文中的信息的能力。B项，“其中第一条最重要”错误</a:t>
            </a:r>
            <a:r>
              <a:rPr lang="en-US" altLang="zh-CN" sz="2000" b="0" i="0">
                <a:solidFill>
                  <a:srgbClr val="000000"/>
                </a:solidFill>
                <a:latin typeface="微软雅黑" pitchFamily="34" charset="0"/>
                <a:ea typeface="微软雅黑" pitchFamily="34" charset="-122"/>
                <a:cs typeface="微软雅黑" pitchFamily="34" charset="-120"/>
              </a:rPr>
              <a:t>。材料一最后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一段中说的是</a:t>
            </a:r>
            <a:r>
              <a:rPr lang="en-US" altLang="zh-CN" sz="2000" b="0" i="0" dirty="0">
                <a:solidFill>
                  <a:srgbClr val="000000"/>
                </a:solidFill>
                <a:latin typeface="微软雅黑" pitchFamily="34" charset="0"/>
                <a:ea typeface="微软雅黑" pitchFamily="34" charset="-122"/>
                <a:cs typeface="微软雅黑" pitchFamily="34" charset="-120"/>
              </a:rPr>
              <a:t>“衡量这种统一的标准有三个：一是经得起人民评价；二是经得起专家评判</a:t>
            </a:r>
            <a:r>
              <a:rPr lang="en-US" altLang="zh-CN" sz="2000" b="0" i="0">
                <a:solidFill>
                  <a:srgbClr val="000000"/>
                </a:solidFill>
                <a:latin typeface="微软雅黑" pitchFamily="34" charset="0"/>
                <a:ea typeface="微软雅黑" pitchFamily="34" charset="-122"/>
                <a:cs typeface="微软雅黑" pitchFamily="34" charset="-120"/>
              </a:rPr>
              <a:t>；三是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经得起市场检验</a:t>
            </a:r>
            <a:r>
              <a:rPr lang="en-US" altLang="zh-CN" sz="2000" b="0" i="0" dirty="0">
                <a:solidFill>
                  <a:srgbClr val="000000"/>
                </a:solidFill>
                <a:latin typeface="微软雅黑" pitchFamily="34" charset="0"/>
                <a:ea typeface="微软雅黑" pitchFamily="34" charset="-122"/>
                <a:cs typeface="微软雅黑" pitchFamily="34" charset="-120"/>
              </a:rPr>
              <a:t>”，并没有说第一条是最重要的。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name="Slide 130&amp;si=130">
    <p:spTree>
      <p:nvGrpSpPr>
        <p:cNvPr id="1" name=""/>
        <p:cNvGrpSpPr/>
        <p:nvPr/>
      </p:nvGrpSpPr>
      <p:grpSpPr>
        <a:xfrm>
          <a:off x="0" y="0"/>
          <a:ext cx="0" cy="0"/>
          <a:chOff x="0" y="0"/>
          <a:chExt cx="0" cy="0"/>
        </a:xfrm>
      </p:grpSpPr>
      <p:sp>
        <p:nvSpPr>
          <p:cNvPr id="2" name="QC_6_BD.183_1#74c687ceb?pid=9f96a72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2.根据材料内容，下列说法不正确的一项是（3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84_1#74c687ceb.bracket?pid=9f96a72d6&amp;color=0,0,0&amp;vpa=46&amp;vtp=1"/>
          <p:cNvSpPr/>
          <p:nvPr/>
        </p:nvSpPr>
        <p:spPr>
          <a:xfrm>
            <a:off x="661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83_2#74c687ceb.choices?pid=9f96a72d6&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A.充分了解矛盾各方面的特定地位、和对方发生关系的具体形式、作斗争的具体方法</a:t>
            </a:r>
            <a:r>
              <a:rPr lang="en-US" altLang="zh-CN" sz="2000" b="0" i="0">
                <a:solidFill>
                  <a:srgbClr val="000000"/>
                </a:solidFill>
                <a:latin typeface="微软雅黑" pitchFamily="34" charset="0"/>
                <a:ea typeface="微软雅黑" pitchFamily="34" charset="-122"/>
                <a:cs typeface="微软雅黑" pitchFamily="34" charset="-120"/>
              </a:rPr>
              <a:t>，是了解矛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盾各方面的必要条件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.知道客观地看问题、用唯物的观点去看问题，</a:t>
            </a:r>
            <a:r>
              <a:rPr lang="en-US" altLang="zh-CN" sz="2000" b="0" i="0">
                <a:solidFill>
                  <a:srgbClr val="000000"/>
                </a:solidFill>
                <a:latin typeface="微软雅黑" pitchFamily="34" charset="0"/>
                <a:ea typeface="微软雅黑" pitchFamily="34" charset="-122"/>
                <a:cs typeface="微软雅黑" pitchFamily="34" charset="-120"/>
              </a:rPr>
              <a:t>就能在研究问题时抓住马克思主义最本质的东西，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有效地避免主观性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.学者斯图尔特·R·施拉姆的观点，可作为</a:t>
            </a:r>
            <a:r>
              <a:rPr lang="en-US" altLang="zh-CN" sz="2000" b="0" i="0">
                <a:solidFill>
                  <a:srgbClr val="000000"/>
                </a:solidFill>
                <a:latin typeface="微软雅黑" pitchFamily="34" charset="0"/>
                <a:ea typeface="微软雅黑" pitchFamily="34" charset="-122"/>
                <a:cs typeface="微软雅黑" pitchFamily="34" charset="-120"/>
              </a:rPr>
              <a:t>“阐发矛盾的两个概念是毛泽东对辩证法学说最显著贡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献</a:t>
            </a:r>
            <a:r>
              <a:rPr lang="en-US" altLang="zh-CN" sz="2000" b="0" i="0" dirty="0">
                <a:solidFill>
                  <a:srgbClr val="000000"/>
                </a:solidFill>
                <a:latin typeface="微软雅黑" pitchFamily="34" charset="0"/>
                <a:ea typeface="微软雅黑" pitchFamily="34" charset="-122"/>
                <a:cs typeface="微软雅黑" pitchFamily="34" charset="-120"/>
              </a:rPr>
              <a:t>”的有力佐证。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.想要克服教条主义和经验主义，需要注意矛盾和矛盾方面的主要和非主要的区别</a:t>
            </a:r>
            <a:r>
              <a:rPr lang="en-US" altLang="zh-CN" sz="2000" b="0" i="0">
                <a:solidFill>
                  <a:srgbClr val="000000"/>
                </a:solidFill>
                <a:latin typeface="微软雅黑" pitchFamily="34" charset="0"/>
                <a:ea typeface="微软雅黑" pitchFamily="34" charset="-122"/>
                <a:cs typeface="微软雅黑" pitchFamily="34" charset="-120"/>
              </a:rPr>
              <a:t>，也需要注意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矛盾的各种不同的斗争形式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1.xml><?xml version="1.0" encoding="utf-8"?>
<p:sld xmlns:a="http://schemas.openxmlformats.org/drawingml/2006/main" xmlns:r="http://schemas.openxmlformats.org/officeDocument/2006/relationships" xmlns:p="http://schemas.openxmlformats.org/presentationml/2006/main">
  <p:cSld name="Slide 131&amp;si=131">
    <p:spTree>
      <p:nvGrpSpPr>
        <p:cNvPr id="1" name=""/>
        <p:cNvGrpSpPr/>
        <p:nvPr/>
      </p:nvGrpSpPr>
      <p:grpSpPr>
        <a:xfrm>
          <a:off x="0" y="0"/>
          <a:ext cx="0" cy="0"/>
          <a:chOff x="0" y="0"/>
          <a:chExt cx="0" cy="0"/>
        </a:xfrm>
      </p:grpSpPr>
      <p:sp>
        <p:nvSpPr>
          <p:cNvPr id="2" name="QC_6_AS.185_1#74c687ceb?vop=1&amp;pid=9f96a72d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本题考查分析概括作者在文中的观点态度的能力。B项，“知道客观地看问题</a:t>
            </a:r>
            <a:r>
              <a:rPr lang="en-US" altLang="zh-CN" sz="2000" b="0" i="0">
                <a:solidFill>
                  <a:srgbClr val="000000"/>
                </a:solidFill>
                <a:latin typeface="微软雅黑" pitchFamily="34" charset="0"/>
                <a:ea typeface="微软雅黑" pitchFamily="34" charset="-122"/>
                <a:cs typeface="微软雅黑" pitchFamily="34" charset="-120"/>
              </a:rPr>
              <a:t>、用唯物的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观点去看问题</a:t>
            </a:r>
            <a:r>
              <a:rPr lang="en-US" altLang="zh-CN" sz="2000" b="0" i="0" dirty="0">
                <a:solidFill>
                  <a:srgbClr val="000000"/>
                </a:solidFill>
                <a:latin typeface="微软雅黑" pitchFamily="34" charset="0"/>
                <a:ea typeface="微软雅黑" pitchFamily="34" charset="-122"/>
                <a:cs typeface="微软雅黑" pitchFamily="34" charset="-120"/>
              </a:rPr>
              <a:t>，就能</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有效地避免主观性”错误。根据材料一第2段中“研究问题</a:t>
            </a:r>
            <a:r>
              <a:rPr lang="en-US" altLang="zh-CN" sz="2000" b="0" i="0">
                <a:solidFill>
                  <a:srgbClr val="000000"/>
                </a:solidFill>
                <a:latin typeface="微软雅黑" pitchFamily="34" charset="0"/>
                <a:ea typeface="微软雅黑" pitchFamily="34" charset="-122"/>
                <a:cs typeface="微软雅黑" pitchFamily="34" charset="-120"/>
              </a:rPr>
              <a:t>，忌带主观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、片面性和表面性”“片面性、表面性也是主观性</a:t>
            </a:r>
            <a:r>
              <a:rPr lang="en-US" altLang="zh-CN" sz="2000" b="0" i="0">
                <a:solidFill>
                  <a:srgbClr val="000000"/>
                </a:solidFill>
                <a:latin typeface="微软雅黑" pitchFamily="34" charset="0"/>
                <a:ea typeface="微软雅黑" pitchFamily="34" charset="-122"/>
                <a:cs typeface="微软雅黑" pitchFamily="34" charset="-120"/>
              </a:rPr>
              <a:t>，因为一切客观事物本来是互相联系的和具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有内部规律的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”可知，知道客观地看问题、用唯物的观点去看问题</a:t>
            </a:r>
            <a:r>
              <a:rPr lang="en-US" altLang="zh-CN" sz="2000" b="0" i="0">
                <a:solidFill>
                  <a:srgbClr val="000000"/>
                </a:solidFill>
                <a:latin typeface="微软雅黑" pitchFamily="34" charset="0"/>
                <a:ea typeface="微软雅黑" pitchFamily="34" charset="-122"/>
                <a:cs typeface="微软雅黑" pitchFamily="34" charset="-120"/>
              </a:rPr>
              <a:t>，有助于我们在研究问题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时更准确地抓住问题的核心</a:t>
            </a:r>
            <a:r>
              <a:rPr lang="en-US" altLang="zh-CN" sz="2000" b="0" i="0" dirty="0">
                <a:solidFill>
                  <a:srgbClr val="000000"/>
                </a:solidFill>
                <a:latin typeface="微软雅黑" pitchFamily="34" charset="0"/>
                <a:ea typeface="微软雅黑" pitchFamily="34" charset="-122"/>
                <a:cs typeface="微软雅黑" pitchFamily="34" charset="-120"/>
              </a:rPr>
              <a:t>、关键或规律；另外想要避免主观性，还要全面、深入地看问题。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2.xml><?xml version="1.0" encoding="utf-8"?>
<p:sld xmlns:a="http://schemas.openxmlformats.org/drawingml/2006/main" xmlns:r="http://schemas.openxmlformats.org/officeDocument/2006/relationships" xmlns:p="http://schemas.openxmlformats.org/presentationml/2006/main">
  <p:cSld name="Slide 132&amp;si=132">
    <p:spTree>
      <p:nvGrpSpPr>
        <p:cNvPr id="1" name=""/>
        <p:cNvGrpSpPr/>
        <p:nvPr/>
      </p:nvGrpSpPr>
      <p:grpSpPr>
        <a:xfrm>
          <a:off x="0" y="0"/>
          <a:ext cx="0" cy="0"/>
          <a:chOff x="0" y="0"/>
          <a:chExt cx="0" cy="0"/>
        </a:xfrm>
      </p:grpSpPr>
      <p:sp>
        <p:nvSpPr>
          <p:cNvPr id="2" name="QC_6_BD.186_1#7987c7353?pid=9f96a72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3.下列选项最能体现解决问题陷入“表面性”的一项是（3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87_1#7987c7353.bracket?pid=9f96a72d6&amp;color=0,0,0&amp;vpa=47&amp;vtp=1"/>
          <p:cNvSpPr/>
          <p:nvPr/>
        </p:nvSpPr>
        <p:spPr>
          <a:xfrm>
            <a:off x="7874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86_2#7987c7353.choices?pid=9f96a72d6&amp;color=0,0,0&amp;vtp=1&amp;bbb=1&amp;hb=1"/>
          <p:cNvSpPr/>
          <p:nvPr/>
        </p:nvSpPr>
        <p:spPr>
          <a:xfrm>
            <a:off x="722376" y="1436497"/>
            <a:ext cx="10753344" cy="3180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A.在孙悟空识破了白骨精的变化并打死了她后，唐僧不多方了解，偏信猪八戒的挑拨</a:t>
            </a:r>
            <a:r>
              <a:rPr lang="en-US" altLang="zh-CN" sz="2000" b="0" i="0">
                <a:solidFill>
                  <a:srgbClr val="000000"/>
                </a:solidFill>
                <a:latin typeface="微软雅黑" pitchFamily="34" charset="0"/>
                <a:ea typeface="微软雅黑" pitchFamily="34" charset="-122"/>
                <a:cs typeface="微软雅黑" pitchFamily="34" charset="-120"/>
              </a:rPr>
              <a:t>，将孙悟空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赶走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.刘备在荆州失守后，为了给关羽复仇而发动对东吴的战争，不顾复杂的政治和军事形势</a:t>
            </a:r>
            <a:r>
              <a:rPr lang="en-US" altLang="zh-CN" sz="2000" b="0" i="0">
                <a:solidFill>
                  <a:srgbClr val="000000"/>
                </a:solidFill>
                <a:latin typeface="微软雅黑" pitchFamily="34" charset="0"/>
                <a:ea typeface="微软雅黑" pitchFamily="34" charset="-122"/>
                <a:cs typeface="微软雅黑" pitchFamily="34" charset="-120"/>
              </a:rPr>
              <a:t>，结果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遭遇惨败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pc="-50">
                <a:solidFill>
                  <a:srgbClr val="000000"/>
                </a:solidFill>
                <a:latin typeface="微软雅黑" pitchFamily="34" charset="0"/>
                <a:ea typeface="微软雅黑" pitchFamily="34" charset="-122"/>
                <a:cs typeface="微软雅黑" pitchFamily="34" charset="-120"/>
              </a:rPr>
              <a:t>C</a:t>
            </a:r>
            <a:r>
              <a:rPr lang="en-US" altLang="zh-CN" sz="2000" b="0" i="0" spc="-50" dirty="0">
                <a:solidFill>
                  <a:srgbClr val="000000"/>
                </a:solidFill>
                <a:latin typeface="微软雅黑" pitchFamily="34" charset="0"/>
                <a:ea typeface="微软雅黑" pitchFamily="34" charset="-122"/>
                <a:cs typeface="微软雅黑" pitchFamily="34" charset="-120"/>
              </a:rPr>
              <a:t>.晁盖在得知曾头市的挑衅后，愤怒不已，决定亲自下山攻打，在战斗中过于自信，不幸中箭身亡。</a:t>
            </a:r>
            <a:endParaRPr lang="en-US" altLang="zh-CN" sz="2000" spc="-5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.荣国府财政紧张，王熙凤无法消减主子的用度，也找不到好的开源办法</a:t>
            </a:r>
            <a:r>
              <a:rPr lang="en-US" altLang="zh-CN" sz="2000" b="0" i="0">
                <a:solidFill>
                  <a:srgbClr val="000000"/>
                </a:solidFill>
                <a:latin typeface="微软雅黑" pitchFamily="34" charset="0"/>
                <a:ea typeface="微软雅黑" pitchFamily="34" charset="-122"/>
                <a:cs typeface="微软雅黑" pitchFamily="34" charset="-120"/>
              </a:rPr>
              <a:t>，只能靠在奴仆身上省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钱维持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3.xml><?xml version="1.0" encoding="utf-8"?>
<p:sld xmlns:a="http://schemas.openxmlformats.org/drawingml/2006/main" xmlns:r="http://schemas.openxmlformats.org/officeDocument/2006/relationships" xmlns:p="http://schemas.openxmlformats.org/presentationml/2006/main">
  <p:cSld name="Slide 133&amp;si=133">
    <p:spTree>
      <p:nvGrpSpPr>
        <p:cNvPr id="1" name=""/>
        <p:cNvGrpSpPr/>
        <p:nvPr/>
      </p:nvGrpSpPr>
      <p:grpSpPr>
        <a:xfrm>
          <a:off x="0" y="0"/>
          <a:ext cx="0" cy="0"/>
          <a:chOff x="0" y="0"/>
          <a:chExt cx="0" cy="0"/>
        </a:xfrm>
      </p:grpSpPr>
      <p:sp>
        <p:nvSpPr>
          <p:cNvPr id="2" name="QC_6_AS.188_1#7987c7353?vop=1&amp;pid=9f96a72d6&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本题考查理解文中重要概念的含义的能力。结合材料一第2段中有关“表面性</a:t>
            </a:r>
            <a:r>
              <a:rPr lang="en-US" altLang="zh-CN" sz="2000" b="0" i="0">
                <a:solidFill>
                  <a:srgbClr val="000000"/>
                </a:solidFill>
                <a:latin typeface="微软雅黑" pitchFamily="34" charset="0"/>
                <a:ea typeface="微软雅黑" pitchFamily="34" charset="-122"/>
                <a:cs typeface="微软雅黑" pitchFamily="34" charset="-120"/>
              </a:rPr>
              <a:t>”的内容进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行分析</a:t>
            </a:r>
            <a:r>
              <a:rPr lang="en-US" altLang="zh-CN" sz="2000" b="0" i="0" dirty="0">
                <a:solidFill>
                  <a:srgbClr val="000000"/>
                </a:solidFill>
                <a:latin typeface="微软雅黑" pitchFamily="34" charset="0"/>
                <a:ea typeface="微软雅黑" pitchFamily="34" charset="-122"/>
                <a:cs typeface="微软雅黑" pitchFamily="34" charset="-120"/>
              </a:rPr>
              <a:t>，可知其忽视了矛盾的整体性，脱离了唯物辩证法的根本要求</a:t>
            </a:r>
            <a:r>
              <a:rPr lang="en-US" altLang="zh-CN" sz="2000" b="0" i="0">
                <a:solidFill>
                  <a:srgbClr val="000000"/>
                </a:solidFill>
                <a:latin typeface="微软雅黑" pitchFamily="34" charset="0"/>
                <a:ea typeface="微软雅黑" pitchFamily="34" charset="-122"/>
                <a:cs typeface="微软雅黑" pitchFamily="34" charset="-120"/>
              </a:rPr>
              <a:t>——通过深入事物内部把握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矛盾的本质和规律</a:t>
            </a:r>
            <a:r>
              <a:rPr lang="en-US" altLang="zh-CN" sz="2000" b="0" i="0" dirty="0">
                <a:solidFill>
                  <a:srgbClr val="000000"/>
                </a:solidFill>
                <a:latin typeface="微软雅黑" pitchFamily="34" charset="0"/>
                <a:ea typeface="微软雅黑" pitchFamily="34" charset="-122"/>
                <a:cs typeface="微软雅黑" pitchFamily="34" charset="-120"/>
              </a:rPr>
              <a:t>。A项，唐僧不多方了解，偏信猪八戒的挑拨，犯了片面看待问题的错误</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不是陷入</a:t>
            </a:r>
            <a:r>
              <a:rPr lang="en-US" altLang="zh-CN" sz="2000" b="0" i="0" dirty="0">
                <a:solidFill>
                  <a:srgbClr val="000000"/>
                </a:solidFill>
                <a:latin typeface="微软雅黑" pitchFamily="34" charset="0"/>
                <a:ea typeface="微软雅黑" pitchFamily="34" charset="-122"/>
                <a:cs typeface="微软雅黑" pitchFamily="34" charset="-120"/>
              </a:rPr>
              <a:t>“表面性”。B项，刘备为了复仇，不顾复杂的政治和军事形势，结果遭遇惨败</a:t>
            </a:r>
            <a:r>
              <a:rPr lang="en-US" altLang="zh-CN" sz="2000" b="0" i="0">
                <a:solidFill>
                  <a:srgbClr val="000000"/>
                </a:solidFill>
                <a:latin typeface="微软雅黑" pitchFamily="34" charset="0"/>
                <a:ea typeface="微软雅黑" pitchFamily="34" charset="-122"/>
                <a:cs typeface="微软雅黑" pitchFamily="34" charset="-120"/>
              </a:rPr>
              <a:t>，犯了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主观性和片面性看待问题的错误</a:t>
            </a:r>
            <a:r>
              <a:rPr lang="en-US" altLang="zh-CN" sz="2000" b="0" i="0" dirty="0">
                <a:solidFill>
                  <a:srgbClr val="000000"/>
                </a:solidFill>
                <a:latin typeface="微软雅黑" pitchFamily="34" charset="0"/>
                <a:ea typeface="微软雅黑" pitchFamily="34" charset="-122"/>
                <a:cs typeface="微软雅黑" pitchFamily="34" charset="-120"/>
              </a:rPr>
              <a:t>，而不是陷入“表面性”。C项，晁盖愤怒不已</a:t>
            </a:r>
            <a:r>
              <a:rPr lang="en-US" altLang="zh-CN" sz="2000" b="0" i="0">
                <a:solidFill>
                  <a:srgbClr val="000000"/>
                </a:solidFill>
                <a:latin typeface="微软雅黑" pitchFamily="34" charset="0"/>
                <a:ea typeface="微软雅黑" pitchFamily="34" charset="-122"/>
                <a:cs typeface="微软雅黑" pitchFamily="34" charset="-120"/>
              </a:rPr>
              <a:t>，决定亲自下山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攻打</a:t>
            </a:r>
            <a:r>
              <a:rPr lang="en-US" altLang="zh-CN" sz="2000" b="0" i="0" dirty="0">
                <a:solidFill>
                  <a:srgbClr val="000000"/>
                </a:solidFill>
                <a:latin typeface="微软雅黑" pitchFamily="34" charset="0"/>
                <a:ea typeface="微软雅黑" pitchFamily="34" charset="-122"/>
                <a:cs typeface="微软雅黑" pitchFamily="34" charset="-120"/>
              </a:rPr>
              <a:t>，在战斗中过于自信，犯了主观看待问题的错误，而不是陷入“表面性”。D项</a:t>
            </a:r>
            <a:r>
              <a:rPr lang="en-US" altLang="zh-CN" sz="2000" b="0" i="0">
                <a:solidFill>
                  <a:srgbClr val="000000"/>
                </a:solidFill>
                <a:latin typeface="微软雅黑" pitchFamily="34" charset="0"/>
                <a:ea typeface="微软雅黑" pitchFamily="34" charset="-122"/>
                <a:cs typeface="微软雅黑" pitchFamily="34" charset="-120"/>
              </a:rPr>
              <a:t>，王熙凤没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有深入分析问题出现的根本原因</a:t>
            </a:r>
            <a:r>
              <a:rPr lang="en-US" altLang="zh-CN" sz="2000" b="0" i="0" dirty="0">
                <a:solidFill>
                  <a:srgbClr val="000000"/>
                </a:solidFill>
                <a:latin typeface="微软雅黑" pitchFamily="34" charset="0"/>
                <a:ea typeface="微软雅黑" pitchFamily="34" charset="-122"/>
                <a:cs typeface="微软雅黑" pitchFamily="34" charset="-120"/>
              </a:rPr>
              <a:t>，用了一个不能解决实际问题的方法，体现了解决问题陷入</a:t>
            </a:r>
            <a:r>
              <a:rPr lang="en-US" altLang="zh-CN" sz="2000" b="0" i="0">
                <a:solidFill>
                  <a:srgbClr val="000000"/>
                </a:solidFill>
                <a:latin typeface="微软雅黑" pitchFamily="34" charset="0"/>
                <a:ea typeface="微软雅黑" pitchFamily="34" charset="-122"/>
                <a:cs typeface="微软雅黑" pitchFamily="34" charset="-120"/>
              </a:rPr>
              <a:t>“表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面性</a:t>
            </a:r>
            <a:r>
              <a:rPr lang="en-US" altLang="zh-CN" sz="2000" b="0" i="0" dirty="0">
                <a:solidFill>
                  <a:srgbClr val="000000"/>
                </a:solidFill>
                <a:latin typeface="微软雅黑" pitchFamily="34" charset="0"/>
                <a:ea typeface="微软雅黑" pitchFamily="34" charset="-122"/>
                <a:cs typeface="微软雅黑" pitchFamily="34" charset="-120"/>
              </a:rPr>
              <a:t>”。故选D。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4.xml><?xml version="1.0" encoding="utf-8"?>
<p:sld xmlns:a="http://schemas.openxmlformats.org/drawingml/2006/main" xmlns:r="http://schemas.openxmlformats.org/officeDocument/2006/relationships" xmlns:p="http://schemas.openxmlformats.org/presentationml/2006/main">
  <p:cSld name="Slide 134&amp;si=134">
    <p:spTree>
      <p:nvGrpSpPr>
        <p:cNvPr id="1" name=""/>
        <p:cNvGrpSpPr/>
        <p:nvPr/>
      </p:nvGrpSpPr>
      <p:grpSpPr>
        <a:xfrm>
          <a:off x="0" y="0"/>
          <a:ext cx="0" cy="0"/>
          <a:chOff x="0" y="0"/>
          <a:chExt cx="0" cy="0"/>
        </a:xfrm>
      </p:grpSpPr>
      <p:sp>
        <p:nvSpPr>
          <p:cNvPr id="2" name="QB_6_BD.226_1#7f8afa272?sp=1&amp;pid=9f96a72d6&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4.材料一第二段使用了“只看见树木，不看见森林”“知彼知己，百战不殆”“兼听则明</a:t>
            </a:r>
            <a:r>
              <a:rPr lang="en-US" altLang="zh-CN" sz="2000" b="0" i="0">
                <a:solidFill>
                  <a:srgbClr val="000000"/>
                </a:solidFill>
                <a:latin typeface="微软雅黑" pitchFamily="34" charset="0"/>
                <a:ea typeface="微软雅黑" pitchFamily="34" charset="-122"/>
                <a:cs typeface="微软雅黑" pitchFamily="34" charset="-120"/>
              </a:rPr>
              <a:t>，偏信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则暗</a:t>
            </a:r>
            <a:r>
              <a:rPr lang="en-US" altLang="zh-CN" sz="2000" b="0" i="0" dirty="0">
                <a:solidFill>
                  <a:srgbClr val="000000"/>
                </a:solidFill>
                <a:latin typeface="微软雅黑" pitchFamily="34" charset="0"/>
                <a:ea typeface="微软雅黑" pitchFamily="34" charset="-122"/>
                <a:cs typeface="微软雅黑" pitchFamily="34" charset="-120"/>
              </a:rPr>
              <a:t>”等熟语，请简要分析其论证效果。（4分）</a:t>
            </a:r>
            <a:endParaRPr lang="en-US" altLang="zh-CN" sz="2000" dirty="0"/>
          </a:p>
        </p:txBody>
      </p:sp>
      <p:sp>
        <p:nvSpPr>
          <p:cNvPr id="3" name="QB_6_BD.226_2#7f8afa272?sp=1&amp;pid=9f96a72d6&amp;color=0,0,0&amp;vtp=1&amp;bbb=1&amp;hb=1&amp;hltap=1"/>
          <p:cNvSpPr/>
          <p:nvPr/>
        </p:nvSpPr>
        <p:spPr>
          <a:xfrm>
            <a:off x="722376" y="1882844"/>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227_1#7f8afa272?sp=1&amp;pid=9f96a72d6&amp;color=0,0,0&amp;vtp=1&amp;bbb=1&amp;hb=1&amp;hla=1">
            <a:extLst>
              <a:ext uri="{FF2B5EF4-FFF2-40B4-BE49-F238E27FC236}">
                <a16:creationId xmlns:a16="http://schemas.microsoft.com/office/drawing/2014/main" id="{0E4C6842-BA99-3247-FEFF-5B5A92CC7B08}"/>
              </a:ext>
            </a:extLst>
          </p:cNvPr>
          <p:cNvSpPr/>
          <p:nvPr/>
        </p:nvSpPr>
        <p:spPr>
          <a:xfrm>
            <a:off x="722376" y="1857444"/>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使用熟语“只看见树木，不看见森林”，形象地说明了片面性的特点，使论证更生动。②</a:t>
            </a:r>
            <a:r>
              <a:rPr lang="en-US" altLang="zh-CN" sz="2000" b="1" i="0">
                <a:solidFill>
                  <a:srgbClr val="00B050"/>
                </a:solidFill>
                <a:latin typeface="微软雅黑" pitchFamily="34" charset="0"/>
                <a:ea typeface="微软雅黑" pitchFamily="34" charset="-122"/>
                <a:cs typeface="微软雅黑" pitchFamily="34" charset="-120"/>
              </a:rPr>
              <a:t>“知</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彼知己</a:t>
            </a:r>
            <a:r>
              <a:rPr lang="en-US" altLang="zh-CN" sz="2000" b="1" i="0" dirty="0">
                <a:solidFill>
                  <a:srgbClr val="00B050"/>
                </a:solidFill>
                <a:latin typeface="微软雅黑" pitchFamily="34" charset="0"/>
                <a:ea typeface="微软雅黑" pitchFamily="34" charset="-122"/>
                <a:cs typeface="微软雅黑" pitchFamily="34" charset="-120"/>
              </a:rPr>
              <a:t>，百战不殆”“兼听则明，偏信则暗”等熟语，增强了论证的说服力和权威性。</a:t>
            </a:r>
            <a:r>
              <a:rPr lang="en-US" altLang="zh-CN" sz="2000" b="1" i="0">
                <a:solidFill>
                  <a:srgbClr val="00B050"/>
                </a:solidFill>
                <a:latin typeface="微软雅黑" pitchFamily="34" charset="0"/>
                <a:ea typeface="微软雅黑" pitchFamily="34" charset="-122"/>
                <a:cs typeface="微软雅黑" pitchFamily="34" charset="-120"/>
              </a:rPr>
              <a:t>③这些熟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语的使用</a:t>
            </a:r>
            <a:r>
              <a:rPr lang="en-US" altLang="zh-CN" sz="2000" b="1" i="0" dirty="0">
                <a:solidFill>
                  <a:srgbClr val="00B050"/>
                </a:solidFill>
                <a:latin typeface="微软雅黑" pitchFamily="34" charset="0"/>
                <a:ea typeface="微软雅黑" pitchFamily="34" charset="-122"/>
                <a:cs typeface="微软雅黑" pitchFamily="34" charset="-120"/>
              </a:rPr>
              <a:t>，使论证语言更加简洁明了，通俗易懂，</a:t>
            </a:r>
            <a:r>
              <a:rPr lang="en-US" altLang="zh-CN" sz="2000" b="1" i="0">
                <a:solidFill>
                  <a:srgbClr val="00B050"/>
                </a:solidFill>
                <a:latin typeface="微软雅黑" pitchFamily="34" charset="0"/>
                <a:ea typeface="微软雅黑" pitchFamily="34" charset="-122"/>
                <a:cs typeface="微软雅黑" pitchFamily="34" charset="-120"/>
              </a:rPr>
              <a:t>有助于读者更加充分地理解作者的观点。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每点1分，</a:t>
            </a:r>
            <a:r>
              <a:rPr lang="en-US" altLang="zh-CN" sz="2000" b="1" i="0">
                <a:solidFill>
                  <a:srgbClr val="00B050"/>
                </a:solidFill>
                <a:latin typeface="微软雅黑" pitchFamily="34" charset="0"/>
                <a:ea typeface="微软雅黑" pitchFamily="34" charset="-122"/>
                <a:cs typeface="微软雅黑" pitchFamily="34" charset="-120"/>
              </a:rPr>
              <a:t>答出三点给满分）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5.xml><?xml version="1.0" encoding="utf-8"?>
<p:sld xmlns:a="http://schemas.openxmlformats.org/drawingml/2006/main" xmlns:r="http://schemas.openxmlformats.org/officeDocument/2006/relationships" xmlns:p="http://schemas.openxmlformats.org/presentationml/2006/main">
  <p:cSld name="Slide 135&amp;si=135">
    <p:spTree>
      <p:nvGrpSpPr>
        <p:cNvPr id="1" name=""/>
        <p:cNvGrpSpPr/>
        <p:nvPr/>
      </p:nvGrpSpPr>
      <p:grpSpPr>
        <a:xfrm>
          <a:off x="0" y="0"/>
          <a:ext cx="0" cy="0"/>
          <a:chOff x="0" y="0"/>
          <a:chExt cx="0" cy="0"/>
        </a:xfrm>
      </p:grpSpPr>
      <p:sp>
        <p:nvSpPr>
          <p:cNvPr id="2" name="QB_6_AS.190_1#7f8afa272?vop=1&amp;pid=9f96a72d6&amp;color=0,0,0&amp;vtp=1&amp;bt=1&amp;bbb=1&amp;hb=1"/>
          <p:cNvSpPr/>
          <p:nvPr/>
        </p:nvSpPr>
        <p:spPr>
          <a:xfrm>
            <a:off x="722376" y="972000"/>
            <a:ext cx="10753344" cy="7959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本题考查分析语言特色的能力。解答本题，首先要了解题干中涉及的几个熟语的意思</a:t>
            </a:r>
            <a:r>
              <a:rPr lang="en-US" altLang="zh-CN" sz="2000" b="0" i="0">
                <a:solidFill>
                  <a:srgbClr val="000000"/>
                </a:solidFill>
                <a:latin typeface="微软雅黑" pitchFamily="34" charset="0"/>
                <a:ea typeface="微软雅黑" pitchFamily="34" charset="-122"/>
                <a:cs typeface="微软雅黑" pitchFamily="34" charset="-120"/>
              </a:rPr>
              <a:t>，然</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后联系语境分析其论证效果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graphicFrame>
        <p:nvGraphicFramePr>
          <p:cNvPr id="136" name="QB_6_AS.190_2#7f8afa272?colgroup=5,13,21&amp;vop=1&amp;pid=9f96a72d6&amp;color=0,0,0&amp;vtp=1&amp;bbb=1&amp;hb=1"/>
          <p:cNvGraphicFramePr>
            <a:graphicFrameLocks noGrp="1"/>
          </p:cNvGraphicFramePr>
          <p:nvPr>
            <p:extLst>
              <p:ext uri="{D42A27DB-BD31-4B8C-83A1-F6EECF244321}">
                <p14:modId xmlns:p14="http://schemas.microsoft.com/office/powerpoint/2010/main" val="823791288"/>
              </p:ext>
            </p:extLst>
          </p:nvPr>
        </p:nvGraphicFramePr>
        <p:xfrm>
          <a:off x="722376" y="1898782"/>
          <a:ext cx="10716768" cy="4433316"/>
        </p:xfrm>
        <a:graphic>
          <a:graphicData uri="http://schemas.openxmlformats.org/drawingml/2006/table">
            <a:tbl>
              <a:tblPr/>
              <a:tblGrid>
                <a:gridCol w="1435608">
                  <a:extLst>
                    <a:ext uri="{9D8B030D-6E8A-4147-A177-3AD203B41FA5}">
                      <a16:colId xmlns:a16="http://schemas.microsoft.com/office/drawing/2014/main" val="20000"/>
                    </a:ext>
                  </a:extLst>
                </a:gridCol>
                <a:gridCol w="3611880">
                  <a:extLst>
                    <a:ext uri="{9D8B030D-6E8A-4147-A177-3AD203B41FA5}">
                      <a16:colId xmlns:a16="http://schemas.microsoft.com/office/drawing/2014/main" val="20001"/>
                    </a:ext>
                  </a:extLst>
                </a:gridCol>
                <a:gridCol w="5669280">
                  <a:extLst>
                    <a:ext uri="{9D8B030D-6E8A-4147-A177-3AD203B41FA5}">
                      <a16:colId xmlns:a16="http://schemas.microsoft.com/office/drawing/2014/main" val="20002"/>
                    </a:ext>
                  </a:extLst>
                </a:gridCol>
              </a:tblGrid>
              <a:tr h="42341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熟语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释</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2648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只看见树</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不看见</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森林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只看到局部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看不到整体或全</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比喻眼光短浅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结合材料一第2段中“所谓片面性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就是不知道全</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面地看问题</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或者叫做只看见局部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不看见全</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只看见树木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不看见森林”可知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这一熟语</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生动形象地说明了片面性的特点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7913">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知彼知己</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百战不殆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指对对方和己方的情况都很了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就不会失败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这两句话分别出自《孙子兵法》和</a:t>
                      </a:r>
                      <a:r>
                        <a:rPr lang="en-US" altLang="zh-CN" sz="2000" b="0" i="0">
                          <a:solidFill>
                            <a:srgbClr val="000000"/>
                          </a:solidFill>
                          <a:latin typeface="微软雅黑" pitchFamily="34" charset="0"/>
                          <a:ea typeface="微软雅黑" pitchFamily="34" charset="-122"/>
                          <a:cs typeface="微软雅黑" pitchFamily="34" charset="-120"/>
                        </a:rPr>
                        <a:t>《资治通</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结合材料一第2段中“‘知彼知己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百战不</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’他说的是作战的双方</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‘兼听则明</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偏</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信则暗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’也懂得片面性不对”可知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引用两则</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熟语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以此论证片面性的危害</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增强了论证的说</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服力和权威性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227201">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兼听则明</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偏信则暗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听取双方或多方面的意见就能</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明辨是非</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片面听信一方面的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话</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就会弄不清事情真相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36"/>
                                        </p:tgtEl>
                                        <p:attrNameLst>
                                          <p:attrName>style.visibility</p:attrName>
                                        </p:attrNameLst>
                                      </p:cBhvr>
                                      <p:to>
                                        <p:strVal val="visible"/>
                                      </p:to>
                                    </p:set>
                                    <p:animEffect transition="in" filter="fade">
                                      <p:cBhvr>
                                        <p:cTn id="16"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6.xml><?xml version="1.0" encoding="utf-8"?>
<p:sld xmlns:a="http://schemas.openxmlformats.org/drawingml/2006/main" xmlns:r="http://schemas.openxmlformats.org/officeDocument/2006/relationships" xmlns:p="http://schemas.openxmlformats.org/presentationml/2006/main">
  <p:cSld name="Slide 136&amp;si=136">
    <p:spTree>
      <p:nvGrpSpPr>
        <p:cNvPr id="1" name=""/>
        <p:cNvGrpSpPr/>
        <p:nvPr/>
      </p:nvGrpSpPr>
      <p:grpSpPr>
        <a:xfrm>
          <a:off x="0" y="0"/>
          <a:ext cx="0" cy="0"/>
          <a:chOff x="0" y="0"/>
          <a:chExt cx="0" cy="0"/>
        </a:xfrm>
      </p:grpSpPr>
      <p:sp>
        <p:nvSpPr>
          <p:cNvPr id="2" name="QB_6_BD.226_1#f9a3e8758?sp=1&amp;pid=9f96a72d6&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5.中国特色社会主义进入新时代，请根据材料谈谈《矛盾论》对我们认识新时代存在的矛盾</a:t>
            </a:r>
            <a:r>
              <a:rPr lang="en-US" altLang="zh-CN" sz="2000" b="0" i="0">
                <a:solidFill>
                  <a:srgbClr val="000000"/>
                </a:solidFill>
                <a:latin typeface="微软雅黑" pitchFamily="34" charset="0"/>
                <a:ea typeface="微软雅黑" pitchFamily="34" charset="-122"/>
                <a:cs typeface="微软雅黑" pitchFamily="34" charset="-120"/>
              </a:rPr>
              <a:t>、问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题有什么启示</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6_BD.226_2#f9a3e8758?sp=1&amp;pid=9f96a72d6&amp;color=0,0,0&amp;vtp=1&amp;bbb=1&amp;hb=1&amp;hltap=1"/>
          <p:cNvSpPr/>
          <p:nvPr/>
        </p:nvSpPr>
        <p:spPr>
          <a:xfrm>
            <a:off x="722376" y="1882844"/>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227_1#f9a3e8758?sp=1&amp;pid=9f96a72d6&amp;color=0,0,0&amp;vtp=1&amp;bbb=1&amp;hb=1&amp;hla=1">
            <a:extLst>
              <a:ext uri="{FF2B5EF4-FFF2-40B4-BE49-F238E27FC236}">
                <a16:creationId xmlns:a16="http://schemas.microsoft.com/office/drawing/2014/main" id="{25B13B5A-1D48-16B4-46E1-F23013F61F95}"/>
              </a:ext>
            </a:extLst>
          </p:cNvPr>
          <p:cNvSpPr/>
          <p:nvPr/>
        </p:nvSpPr>
        <p:spPr>
          <a:xfrm>
            <a:off x="722376" y="1857444"/>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要具体分析新时代存在的矛盾和问题，认识到它们的特殊性和相对性，不能一概而论。</a:t>
            </a:r>
            <a:r>
              <a:rPr lang="en-US" altLang="zh-CN" sz="2000" b="1" i="0">
                <a:solidFill>
                  <a:srgbClr val="00B050"/>
                </a:solidFill>
                <a:latin typeface="微软雅黑" pitchFamily="34" charset="0"/>
                <a:ea typeface="微软雅黑" pitchFamily="34" charset="-122"/>
                <a:cs typeface="微软雅黑" pitchFamily="34" charset="-120"/>
              </a:rPr>
              <a:t>②要抓</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住主要矛盾和矛盾的主要方面</a:t>
            </a:r>
            <a:r>
              <a:rPr lang="en-US" altLang="zh-CN" sz="2000" b="1" i="0" dirty="0">
                <a:solidFill>
                  <a:srgbClr val="00B050"/>
                </a:solidFill>
                <a:latin typeface="微软雅黑" pitchFamily="34" charset="0"/>
                <a:ea typeface="微软雅黑" pitchFamily="34" charset="-122"/>
                <a:cs typeface="微软雅黑" pitchFamily="34" charset="-120"/>
              </a:rPr>
              <a:t>，明确事物的性质和发展方向，制定相应的政策和策略。</a:t>
            </a:r>
            <a:r>
              <a:rPr lang="en-US" altLang="zh-CN" sz="2000" b="1" i="0">
                <a:solidFill>
                  <a:srgbClr val="00B050"/>
                </a:solidFill>
                <a:latin typeface="微软雅黑" pitchFamily="34" charset="0"/>
                <a:ea typeface="微软雅黑" pitchFamily="34" charset="-122"/>
                <a:cs typeface="微软雅黑" pitchFamily="34" charset="-120"/>
              </a:rPr>
              <a:t>③要避免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主观性</a:t>
            </a:r>
            <a:r>
              <a:rPr lang="en-US" altLang="zh-CN" sz="2000" b="1" i="0" dirty="0">
                <a:solidFill>
                  <a:srgbClr val="00B050"/>
                </a:solidFill>
                <a:latin typeface="微软雅黑" pitchFamily="34" charset="0"/>
                <a:ea typeface="微软雅黑" pitchFamily="34" charset="-122"/>
                <a:cs typeface="微软雅黑" pitchFamily="34" charset="-120"/>
              </a:rPr>
              <a:t>、片面性和表面性，客观地看待问题，全面地分析问题，深入地研究问题</a:t>
            </a:r>
            <a:r>
              <a:rPr lang="en-US" altLang="zh-CN" sz="2000" b="1" i="0">
                <a:solidFill>
                  <a:srgbClr val="00B050"/>
                </a:solidFill>
                <a:latin typeface="微软雅黑" pitchFamily="34" charset="0"/>
                <a:ea typeface="微软雅黑" pitchFamily="34" charset="-122"/>
                <a:cs typeface="微软雅黑" pitchFamily="34" charset="-120"/>
              </a:rPr>
              <a:t>，防止错误和僵</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化</a:t>
            </a:r>
            <a:r>
              <a:rPr lang="en-US" altLang="zh-CN" sz="2000" b="1" i="0" dirty="0">
                <a:solidFill>
                  <a:srgbClr val="00B050"/>
                </a:solidFill>
                <a:latin typeface="微软雅黑" pitchFamily="34" charset="0"/>
                <a:ea typeface="微软雅黑" pitchFamily="34" charset="-122"/>
                <a:cs typeface="微软雅黑" pitchFamily="34" charset="-120"/>
              </a:rPr>
              <a:t>。④要根据矛盾的变化及时调整策略，以适应新时代的发展要求。（每点2分</a:t>
            </a:r>
            <a:r>
              <a:rPr lang="en-US" altLang="zh-CN" sz="2000" b="1" i="0">
                <a:solidFill>
                  <a:srgbClr val="00B050"/>
                </a:solidFill>
                <a:latin typeface="微软雅黑" pitchFamily="34" charset="0"/>
                <a:ea typeface="微软雅黑" pitchFamily="34" charset="-122"/>
                <a:cs typeface="微软雅黑" pitchFamily="34" charset="-120"/>
              </a:rPr>
              <a:t>，答出三点给满</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7.xml><?xml version="1.0" encoding="utf-8"?>
<p:sld xmlns:a="http://schemas.openxmlformats.org/drawingml/2006/main" xmlns:r="http://schemas.openxmlformats.org/officeDocument/2006/relationships" xmlns:p="http://schemas.openxmlformats.org/presentationml/2006/main">
  <p:cSld name="Slide 137&amp;si=137">
    <p:spTree>
      <p:nvGrpSpPr>
        <p:cNvPr id="1" name=""/>
        <p:cNvGrpSpPr/>
        <p:nvPr/>
      </p:nvGrpSpPr>
      <p:grpSpPr>
        <a:xfrm>
          <a:off x="0" y="0"/>
          <a:ext cx="0" cy="0"/>
          <a:chOff x="0" y="0"/>
          <a:chExt cx="0" cy="0"/>
        </a:xfrm>
      </p:grpSpPr>
      <p:sp>
        <p:nvSpPr>
          <p:cNvPr id="2" name="QB_6_AS.192_1#f9a3e8758?vop=1&amp;pid=9f96a72d6&amp;color=0,0,0&amp;vtp=1&amp;bt=1&amp;bbb=1&amp;hb=1"/>
          <p:cNvSpPr/>
          <p:nvPr/>
        </p:nvSpPr>
        <p:spPr>
          <a:xfrm>
            <a:off x="722376" y="972000"/>
            <a:ext cx="10753344" cy="5041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本题考查评价文本产生的社会价值和影响的能力</a:t>
            </a:r>
            <a:r>
              <a:rPr lang="en-US" altLang="zh-CN" sz="2000" b="0" i="0">
                <a:solidFill>
                  <a:srgbClr val="000000"/>
                </a:solidFill>
                <a:latin typeface="微软雅黑" pitchFamily="34" charset="0"/>
                <a:ea typeface="微软雅黑" pitchFamily="34" charset="-122"/>
                <a:cs typeface="微软雅黑" pitchFamily="34" charset="-120"/>
              </a:rPr>
              <a:t>。这两则材料中有关矛盾论的观点对于我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们理解和解决实际问题具有重要的指导意义，能够为新时代中国特色社会主义建设提供深刻的理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论启示</a:t>
            </a:r>
            <a:r>
              <a:rPr lang="en-US" altLang="zh-CN" sz="2000" b="0" i="0" dirty="0">
                <a:solidFill>
                  <a:srgbClr val="000000"/>
                </a:solidFill>
                <a:latin typeface="微软雅黑" pitchFamily="34" charset="0"/>
                <a:ea typeface="微软雅黑" pitchFamily="34" charset="-122"/>
                <a:cs typeface="微软雅黑" pitchFamily="34" charset="-120"/>
              </a:rPr>
              <a:t>。解答本题需要结合材料中解决矛盾的相关方法的具体内容进行分析，得出启示</a:t>
            </a:r>
            <a:r>
              <a:rPr lang="en-US" altLang="zh-CN" sz="2000" b="0" i="0">
                <a:solidFill>
                  <a:srgbClr val="000000"/>
                </a:solidFill>
                <a:latin typeface="微软雅黑" pitchFamily="34" charset="0"/>
                <a:ea typeface="微软雅黑" pitchFamily="34" charset="-122"/>
                <a:cs typeface="微软雅黑" pitchFamily="34" charset="-120"/>
              </a:rPr>
              <a:t>。由材料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一第</a:t>
            </a:r>
            <a:r>
              <a:rPr lang="en-US" altLang="zh-CN" sz="2000" b="0" i="0" dirty="0">
                <a:solidFill>
                  <a:srgbClr val="000000"/>
                </a:solidFill>
                <a:latin typeface="微软雅黑" pitchFamily="34" charset="0"/>
                <a:ea typeface="微软雅黑" pitchFamily="34" charset="-122"/>
                <a:cs typeface="微软雅黑" pitchFamily="34" charset="-120"/>
              </a:rPr>
              <a:t>1段“一个大的事物，在其发展过程中，包含着许多的矛盾”“这些矛盾</a:t>
            </a:r>
            <a:r>
              <a:rPr lang="en-US" altLang="zh-CN" sz="2000" b="0" i="0">
                <a:solidFill>
                  <a:srgbClr val="000000"/>
                </a:solidFill>
                <a:latin typeface="微软雅黑" pitchFamily="34" charset="0"/>
                <a:ea typeface="微软雅黑" pitchFamily="34" charset="-122"/>
                <a:cs typeface="微软雅黑" pitchFamily="34" charset="-120"/>
              </a:rPr>
              <a:t>，不但各各有其特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殊性</a:t>
            </a:r>
            <a:r>
              <a:rPr lang="en-US" altLang="zh-CN" sz="2000" b="0" i="0" dirty="0">
                <a:solidFill>
                  <a:srgbClr val="000000"/>
                </a:solidFill>
                <a:latin typeface="微软雅黑" pitchFamily="34" charset="0"/>
                <a:ea typeface="微软雅黑" pitchFamily="34" charset="-122"/>
                <a:cs typeface="微软雅黑" pitchFamily="34" charset="-120"/>
              </a:rPr>
              <a:t>，不能一律看待，而且每一矛盾的两方面，又各各有其特点，也是不能一律看待的”</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在任何一个大的事物或系统的发展过程中</a:t>
            </a:r>
            <a:r>
              <a:rPr lang="en-US" altLang="zh-CN" sz="2000" b="0" i="0" dirty="0">
                <a:solidFill>
                  <a:srgbClr val="000000"/>
                </a:solidFill>
                <a:latin typeface="微软雅黑" pitchFamily="34" charset="0"/>
                <a:ea typeface="微软雅黑" pitchFamily="34" charset="-122"/>
                <a:cs typeface="微软雅黑" pitchFamily="34" charset="-120"/>
              </a:rPr>
              <a:t>，都包含着多种矛盾。</a:t>
            </a:r>
            <a:r>
              <a:rPr lang="en-US" altLang="zh-CN" sz="2000" b="0" i="0">
                <a:solidFill>
                  <a:srgbClr val="000000"/>
                </a:solidFill>
                <a:latin typeface="微软雅黑" pitchFamily="34" charset="0"/>
                <a:ea typeface="微软雅黑" pitchFamily="34" charset="-122"/>
                <a:cs typeface="微软雅黑" pitchFamily="34" charset="-120"/>
              </a:rPr>
              <a:t>这些矛盾不仅存在于事物内部，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而且贯穿于事物发展的整个过程</a:t>
            </a:r>
            <a:r>
              <a:rPr lang="en-US" altLang="zh-CN" sz="2000" b="0" i="0" dirty="0">
                <a:solidFill>
                  <a:srgbClr val="000000"/>
                </a:solidFill>
                <a:latin typeface="微软雅黑" pitchFamily="34" charset="0"/>
                <a:ea typeface="微软雅黑" pitchFamily="34" charset="-122"/>
                <a:cs typeface="微软雅黑" pitchFamily="34" charset="-120"/>
              </a:rPr>
              <a:t>；不同矛盾具有各自独特的特点，不能一概而论</a:t>
            </a:r>
            <a:r>
              <a:rPr lang="en-US" altLang="zh-CN" sz="2000" b="0" i="0">
                <a:solidFill>
                  <a:srgbClr val="000000"/>
                </a:solidFill>
                <a:latin typeface="微软雅黑" pitchFamily="34" charset="0"/>
                <a:ea typeface="微软雅黑" pitchFamily="34" charset="-122"/>
                <a:cs typeface="微软雅黑" pitchFamily="34" charset="-120"/>
              </a:rPr>
              <a:t>，要具体问题具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体分析</a:t>
            </a:r>
            <a:r>
              <a:rPr lang="en-US" altLang="zh-CN" sz="2000" b="0" i="0" dirty="0">
                <a:solidFill>
                  <a:srgbClr val="000000"/>
                </a:solidFill>
                <a:latin typeface="微软雅黑" pitchFamily="34" charset="0"/>
                <a:ea typeface="微软雅黑" pitchFamily="34" charset="-122"/>
                <a:cs typeface="微软雅黑" pitchFamily="34" charset="-120"/>
              </a:rPr>
              <a:t>。由材料一第2段“研究问题，忌带主观性、片面性和表面性</a:t>
            </a:r>
            <a:r>
              <a:rPr lang="en-US" altLang="zh-CN" sz="2000" b="0" i="0">
                <a:solidFill>
                  <a:srgbClr val="000000"/>
                </a:solidFill>
                <a:latin typeface="微软雅黑" pitchFamily="34" charset="0"/>
                <a:ea typeface="微软雅黑" pitchFamily="34" charset="-122"/>
                <a:cs typeface="微软雅黑" pitchFamily="34" charset="-120"/>
              </a:rPr>
              <a:t>”“一切客观事物本来是互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相联系的和具有内部规律的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这种方法是主观主义的”等内容可知，在研究问题时</a:t>
            </a:r>
            <a:r>
              <a:rPr lang="en-US" altLang="zh-CN" sz="2000" b="0" i="0">
                <a:solidFill>
                  <a:srgbClr val="000000"/>
                </a:solidFill>
                <a:latin typeface="微软雅黑" pitchFamily="34" charset="0"/>
                <a:ea typeface="微软雅黑" pitchFamily="34" charset="-122"/>
                <a:cs typeface="微软雅黑" pitchFamily="34" charset="-120"/>
              </a:rPr>
              <a:t>，应避免从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个人的主观想法或偏见出发</a:t>
            </a:r>
            <a:r>
              <a:rPr lang="en-US" altLang="zh-CN" sz="2000" b="0" i="0" dirty="0">
                <a:solidFill>
                  <a:srgbClr val="000000"/>
                </a:solidFill>
                <a:latin typeface="微软雅黑" pitchFamily="34" charset="0"/>
                <a:ea typeface="微软雅黑" pitchFamily="34" charset="-122"/>
                <a:cs typeface="微软雅黑" pitchFamily="34" charset="-120"/>
              </a:rPr>
              <a:t>，应全面地看待问题，</a:t>
            </a:r>
            <a:r>
              <a:rPr lang="en-US" altLang="zh-CN" sz="2000" b="0" i="0">
                <a:solidFill>
                  <a:srgbClr val="000000"/>
                </a:solidFill>
                <a:latin typeface="微软雅黑" pitchFamily="34" charset="0"/>
                <a:ea typeface="微软雅黑" pitchFamily="34" charset="-122"/>
                <a:cs typeface="微软雅黑" pitchFamily="34" charset="-120"/>
              </a:rPr>
              <a:t>避免只看到问题的某一方面而忽略其他方面，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同时要深入事物的本质</a:t>
            </a:r>
            <a:r>
              <a:rPr lang="en-US" altLang="zh-CN" sz="2000" b="0" i="0" dirty="0">
                <a:solidFill>
                  <a:srgbClr val="000000"/>
                </a:solidFill>
                <a:latin typeface="微软雅黑" pitchFamily="34" charset="0"/>
                <a:ea typeface="微软雅黑" pitchFamily="34" charset="-122"/>
                <a:cs typeface="微软雅黑" pitchFamily="34" charset="-120"/>
              </a:rPr>
              <a:t>。由材料二第2段“在复杂的矛盾关系中，要善于抓住主要矛盾</a:t>
            </a:r>
            <a:r>
              <a:rPr lang="en-US" altLang="zh-CN" sz="2000" b="0" i="0">
                <a:solidFill>
                  <a:srgbClr val="000000"/>
                </a:solidFill>
                <a:latin typeface="微软雅黑" pitchFamily="34" charset="0"/>
                <a:ea typeface="微软雅黑" pitchFamily="34" charset="-122"/>
                <a:cs typeface="微软雅黑" pitchFamily="34" charset="-120"/>
              </a:rPr>
              <a:t>，抓住主</a:t>
            </a: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92_1#f9a3e8758?vop=1&amp;pid=9f96a72d6&amp;color=0,0,0&amp;vtp=1&amp;bt=1&amp;bbb=1&amp;hb=1">
            <a:extLst>
              <a:ext uri="{FF2B5EF4-FFF2-40B4-BE49-F238E27FC236}">
                <a16:creationId xmlns:a16="http://schemas.microsoft.com/office/drawing/2014/main" id="{84C05BCB-4BD2-0E5B-4D89-B6BE2A4D38FA}"/>
              </a:ext>
            </a:extLst>
          </p:cNvPr>
          <p:cNvSpPr/>
          <p:nvPr/>
        </p:nvSpPr>
        <p:spPr>
          <a:xfrm>
            <a:off x="722376" y="972000"/>
            <a:ext cx="10753344" cy="35994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要的矛盾方面</a:t>
            </a:r>
            <a:r>
              <a:rPr lang="en-US" altLang="zh-CN" sz="2000" b="0" i="0" dirty="0">
                <a:solidFill>
                  <a:srgbClr val="000000"/>
                </a:solidFill>
                <a:latin typeface="微软雅黑" pitchFamily="34" charset="0"/>
                <a:ea typeface="微软雅黑" pitchFamily="34" charset="-122"/>
                <a:cs typeface="微软雅黑" pitchFamily="34" charset="-120"/>
              </a:rPr>
              <a:t>”“事物的性质，主要地是由取得支配地位的矛盾的主要方面所规定的”可知</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处理复杂问题时</a:t>
            </a:r>
            <a:r>
              <a:rPr lang="en-US" altLang="zh-CN" sz="2000" b="0" i="0" dirty="0">
                <a:solidFill>
                  <a:srgbClr val="000000"/>
                </a:solidFill>
                <a:latin typeface="微软雅黑" pitchFamily="34" charset="0"/>
                <a:ea typeface="微软雅黑" pitchFamily="34" charset="-122"/>
                <a:cs typeface="微软雅黑" pitchFamily="34" charset="-120"/>
              </a:rPr>
              <a:t>，需要集中力量找出并解决那些对事物发展起决定性作用的矛盾，</a:t>
            </a:r>
            <a:r>
              <a:rPr lang="en-US" altLang="zh-CN" sz="2000" b="0" i="0">
                <a:solidFill>
                  <a:srgbClr val="000000"/>
                </a:solidFill>
                <a:latin typeface="微软雅黑" pitchFamily="34" charset="0"/>
                <a:ea typeface="微软雅黑" pitchFamily="34" charset="-122"/>
                <a:cs typeface="微软雅黑" pitchFamily="34" charset="-120"/>
              </a:rPr>
              <a:t>即主要矛盾，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以及在每个矛盾中起主导作用的方面</a:t>
            </a:r>
            <a:r>
              <a:rPr lang="en-US" altLang="zh-CN" sz="2000" b="0" i="0" dirty="0">
                <a:solidFill>
                  <a:srgbClr val="000000"/>
                </a:solidFill>
                <a:latin typeface="微软雅黑" pitchFamily="34" charset="0"/>
                <a:ea typeface="微软雅黑" pitchFamily="34" charset="-122"/>
                <a:cs typeface="微软雅黑" pitchFamily="34" charset="-120"/>
              </a:rPr>
              <a:t>，即矛盾的主要方面，制定相应的政策和策略</a:t>
            </a:r>
            <a:r>
              <a:rPr lang="en-US" altLang="zh-CN" sz="2000" b="0" i="0">
                <a:solidFill>
                  <a:srgbClr val="000000"/>
                </a:solidFill>
                <a:latin typeface="微软雅黑" pitchFamily="34" charset="0"/>
                <a:ea typeface="微软雅黑" pitchFamily="34" charset="-122"/>
                <a:cs typeface="微软雅黑" pitchFamily="34" charset="-120"/>
              </a:rPr>
              <a:t>。由材料二第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微软雅黑" pitchFamily="34" charset="-122"/>
                <a:cs typeface="微软雅黑" pitchFamily="34" charset="-120"/>
              </a:rPr>
              <a:t>段“但这种情形不是固定的。主要的矛盾和矛盾的主要方面，是会发生变化的”“在中国</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于国内形势和与列强的关系都是不稳定的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对于当时革命斗争的成败关系极大”</a:t>
            </a:r>
            <a:r>
              <a:rPr lang="en-US" altLang="zh-CN" sz="2000" b="0" i="0">
                <a:solidFill>
                  <a:srgbClr val="000000"/>
                </a:solidFill>
                <a:latin typeface="微软雅黑" pitchFamily="34" charset="0"/>
                <a:ea typeface="微软雅黑" pitchFamily="34" charset="-122"/>
                <a:cs typeface="微软雅黑" pitchFamily="34" charset="-120"/>
              </a:rPr>
              <a:t>等内容可知，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在对立统一规律中</a:t>
            </a:r>
            <a:r>
              <a:rPr lang="en-US" altLang="zh-CN" sz="2000" b="0" i="0" dirty="0">
                <a:solidFill>
                  <a:srgbClr val="000000"/>
                </a:solidFill>
                <a:latin typeface="微软雅黑" pitchFamily="34" charset="0"/>
                <a:ea typeface="微软雅黑" pitchFamily="34" charset="-122"/>
                <a:cs typeface="微软雅黑" pitchFamily="34" charset="-120"/>
              </a:rPr>
              <a:t>，主要的矛盾和矛盾的主要方面并不是一成不变的</a:t>
            </a:r>
            <a:r>
              <a:rPr lang="en-US" altLang="zh-CN" sz="2000" b="0" i="0">
                <a:solidFill>
                  <a:srgbClr val="000000"/>
                </a:solidFill>
                <a:latin typeface="微软雅黑" pitchFamily="34" charset="0"/>
                <a:ea typeface="微软雅黑" pitchFamily="34" charset="-122"/>
                <a:cs typeface="微软雅黑" pitchFamily="34" charset="-120"/>
              </a:rPr>
              <a:t>，它们会根据特定条件和环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境的变化而发生变化</a:t>
            </a:r>
            <a:r>
              <a:rPr lang="en-US" altLang="zh-CN" sz="2000" b="0" i="0" dirty="0">
                <a:solidFill>
                  <a:srgbClr val="000000"/>
                </a:solidFill>
                <a:latin typeface="微软雅黑" pitchFamily="34" charset="0"/>
                <a:ea typeface="微软雅黑" pitchFamily="34" charset="-122"/>
                <a:cs typeface="微软雅黑" pitchFamily="34" charset="-120"/>
              </a:rPr>
              <a:t>，为了更好地适应这些变化，必须采取相应的策略和措施</a:t>
            </a:r>
            <a:r>
              <a:rPr lang="en-US" altLang="zh-CN" sz="2000" b="0" i="0">
                <a:solidFill>
                  <a:srgbClr val="000000"/>
                </a:solidFill>
                <a:latin typeface="微软雅黑" pitchFamily="34" charset="0"/>
                <a:ea typeface="微软雅黑" pitchFamily="34" charset="-122"/>
                <a:cs typeface="微软雅黑" pitchFamily="34" charset="-120"/>
              </a:rPr>
              <a:t>，以适应新时代的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发展要求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27701180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9.xml><?xml version="1.0" encoding="utf-8"?>
<p:sld xmlns:a="http://schemas.openxmlformats.org/drawingml/2006/main" xmlns:r="http://schemas.openxmlformats.org/officeDocument/2006/relationships" xmlns:p="http://schemas.openxmlformats.org/presentationml/2006/main">
  <p:cSld name="Slide 138&amp;si=138">
    <p:spTree>
      <p:nvGrpSpPr>
        <p:cNvPr id="1" name=""/>
        <p:cNvGrpSpPr/>
        <p:nvPr/>
      </p:nvGrpSpPr>
      <p:grpSpPr>
        <a:xfrm>
          <a:off x="0" y="0"/>
          <a:ext cx="0" cy="0"/>
          <a:chOff x="0" y="0"/>
          <a:chExt cx="0" cy="0"/>
        </a:xfrm>
      </p:grpSpPr>
      <p:sp>
        <p:nvSpPr>
          <p:cNvPr id="2" name="QB_6_AS.192_2#f9a3e8758?vop=1&amp;pid=9f96a72d6&amp;color=0,0,0&amp;mp=1&amp;vtp=1&amp;bt=1&amp;bbb=1&amp;hb=1"/>
          <p:cNvSpPr/>
          <p:nvPr/>
        </p:nvSpPr>
        <p:spPr>
          <a:xfrm>
            <a:off x="722376" y="972000"/>
            <a:ext cx="10753344" cy="3637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评价文本产生的社会价值和影响的解题方法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认真审题，把握命题角度。对文本可能从文化、政治、经济、历史等不同角度考查</a:t>
            </a:r>
            <a:r>
              <a:rPr lang="en-US" altLang="zh-CN" sz="2000" b="0" i="0">
                <a:solidFill>
                  <a:srgbClr val="000000"/>
                </a:solidFill>
                <a:latin typeface="微软雅黑" pitchFamily="34" charset="0"/>
                <a:ea typeface="微软雅黑" pitchFamily="34" charset="-122"/>
                <a:cs typeface="微软雅黑" pitchFamily="34" charset="-120"/>
              </a:rPr>
              <a:t>，考查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的层面可能从表面的语句含意到深层的普适性的意义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紧扣原文，找寻相关线索。善于从文本有关人物</a:t>
            </a:r>
            <a:r>
              <a:rPr lang="en-US" altLang="zh-CN" sz="2000" b="0" i="0">
                <a:solidFill>
                  <a:srgbClr val="000000"/>
                </a:solidFill>
                <a:latin typeface="微软雅黑" pitchFamily="34" charset="0"/>
                <a:ea typeface="微软雅黑" pitchFamily="34" charset="-122"/>
                <a:cs typeface="微软雅黑" pitchFamily="34" charset="-120"/>
              </a:rPr>
              <a:t>、事件的描写中发现其产生的社会价值和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整体感知，注意个性化解读。无论探究哪类问题，都必须从文本的整体出发</a:t>
            </a:r>
            <a:r>
              <a:rPr lang="en-US" altLang="zh-CN" sz="2000" b="0" i="0">
                <a:solidFill>
                  <a:srgbClr val="000000"/>
                </a:solidFill>
                <a:latin typeface="微软雅黑" pitchFamily="34" charset="0"/>
                <a:ea typeface="微软雅黑" pitchFamily="34" charset="-122"/>
                <a:cs typeface="微软雅黑" pitchFamily="34" charset="-120"/>
              </a:rPr>
              <a:t>，同时联系时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代背景</a:t>
            </a:r>
            <a:r>
              <a:rPr lang="en-US" altLang="zh-CN" sz="2000" b="0" i="0" dirty="0">
                <a:solidFill>
                  <a:srgbClr val="000000"/>
                </a:solidFill>
                <a:latin typeface="微软雅黑" pitchFamily="34" charset="0"/>
                <a:ea typeface="微软雅黑" pitchFamily="34" charset="-122"/>
                <a:cs typeface="微软雅黑" pitchFamily="34" charset="-120"/>
              </a:rPr>
              <a:t>、现实生活等，解读文本的社会价值和现实意义。</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更多讲解详见</a:t>
            </a:r>
            <a:r>
              <a:rPr lang="en-US" altLang="zh-CN" sz="2000" b="0" i="0" dirty="0">
                <a:solidFill>
                  <a:srgbClr val="000000"/>
                </a:solidFill>
                <a:latin typeface="微软雅黑" pitchFamily="34" charset="0"/>
                <a:ea typeface="微软雅黑" pitchFamily="34" charset="-122"/>
                <a:cs typeface="微软雅黑" pitchFamily="34" charset="-120"/>
              </a:rPr>
              <a:t>《狂K重点》P7</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9_1#e2a589f08?pid=164e317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7.根据材料内容，下列说法正确的一项是（3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e2a589f08.bracket?pid=164e31727&amp;color=0,0,0&amp;vpa=5&amp;vtp=1"/>
          <p:cNvSpPr/>
          <p:nvPr/>
        </p:nvSpPr>
        <p:spPr>
          <a:xfrm>
            <a:off x="6362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9_2#e2a589f08.choices?pid=164e31727&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A.新质生产力影响文艺创作的路径是文艺的形式、观念与生产过程等</a:t>
            </a:r>
            <a:r>
              <a:rPr lang="en-US" altLang="zh-CN" sz="2000" b="0" i="0">
                <a:solidFill>
                  <a:srgbClr val="000000"/>
                </a:solidFill>
                <a:latin typeface="微软雅黑" pitchFamily="34" charset="0"/>
                <a:ea typeface="微软雅黑" pitchFamily="34" charset="-122"/>
                <a:cs typeface="微软雅黑" pitchFamily="34" charset="-120"/>
              </a:rPr>
              <a:t>，凭借的工具是互联网与新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媒体等新技术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.升级内容、提高品质，以高质量发展不断优化文艺的供给机制</a:t>
            </a:r>
            <a:r>
              <a:rPr lang="en-US" altLang="zh-CN" sz="2000" b="0" i="0">
                <a:solidFill>
                  <a:srgbClr val="000000"/>
                </a:solidFill>
                <a:latin typeface="微软雅黑" pitchFamily="34" charset="0"/>
                <a:ea typeface="微软雅黑" pitchFamily="34" charset="-122"/>
                <a:cs typeface="微软雅黑" pitchFamily="34" charset="-120"/>
              </a:rPr>
              <a:t>，实现文艺生产的市场化转型是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新质生产力的根本</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.发展新质生产力离不开文艺，文艺可为新质生产力发展注入活力</a:t>
            </a:r>
            <a:r>
              <a:rPr lang="en-US" altLang="zh-CN" sz="2000" b="0" i="0">
                <a:solidFill>
                  <a:srgbClr val="000000"/>
                </a:solidFill>
                <a:latin typeface="微软雅黑" pitchFamily="34" charset="0"/>
                <a:ea typeface="微软雅黑" pitchFamily="34" charset="-122"/>
                <a:cs typeface="微软雅黑" pitchFamily="34" charset="-120"/>
              </a:rPr>
              <a:t>，新质生产力发展又促进了作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为副产品的文艺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.大力发展科幻文艺，共同探索未来社会可能性</a:t>
            </a:r>
            <a:r>
              <a:rPr lang="en-US" altLang="zh-CN" sz="2000" b="0" i="0">
                <a:solidFill>
                  <a:srgbClr val="000000"/>
                </a:solidFill>
                <a:latin typeface="微软雅黑" pitchFamily="34" charset="0"/>
                <a:ea typeface="微软雅黑" pitchFamily="34" charset="-122"/>
                <a:cs typeface="微软雅黑" pitchFamily="34" charset="-120"/>
              </a:rPr>
              <a:t>，是文艺工作者借助新质生产力推动政治和经济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发展的重要方式之一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0.xml><?xml version="1.0" encoding="utf-8"?>
<p:sld xmlns:a="http://schemas.openxmlformats.org/drawingml/2006/main" xmlns:r="http://schemas.openxmlformats.org/officeDocument/2006/relationships" xmlns:p="http://schemas.openxmlformats.org/presentationml/2006/main">
  <p:cSld name="Slide 139&amp;si=139">
    <p:spTree>
      <p:nvGrpSpPr>
        <p:cNvPr id="1" name=""/>
        <p:cNvGrpSpPr/>
        <p:nvPr/>
      </p:nvGrpSpPr>
      <p:grpSpPr>
        <a:xfrm>
          <a:off x="0" y="0"/>
          <a:ext cx="0" cy="0"/>
          <a:chOff x="0" y="0"/>
          <a:chExt cx="0" cy="0"/>
        </a:xfrm>
      </p:grpSpPr>
      <p:sp>
        <p:nvSpPr>
          <p:cNvPr id="2" name="QM_5_EX.193_1#9f96a72d6?vop=1&amp;pid=53c8fbb9f&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193_3#9f96a72d6?htil=1&amp;vop=1&amp;pid=53c8fbb9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2104" y="1513528"/>
            <a:ext cx="5148072"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EX.193_4#9f96a72d6?htil=1&amp;vop=1&amp;pid=53c8fbb9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08776" y="3205168"/>
            <a:ext cx="5148072" cy="12893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1.xml><?xml version="1.0" encoding="utf-8"?>
<p:sld xmlns:a="http://schemas.openxmlformats.org/drawingml/2006/main" xmlns:r="http://schemas.openxmlformats.org/officeDocument/2006/relationships" xmlns:p="http://schemas.openxmlformats.org/presentationml/2006/main">
  <p:cSld name="Slide 140&amp;si=140">
    <p:spTree>
      <p:nvGrpSpPr>
        <p:cNvPr id="1" name=""/>
        <p:cNvGrpSpPr/>
        <p:nvPr/>
      </p:nvGrpSpPr>
      <p:grpSpPr>
        <a:xfrm>
          <a:off x="0" y="0"/>
          <a:ext cx="0" cy="0"/>
          <a:chOff x="0" y="0"/>
          <a:chExt cx="0" cy="0"/>
        </a:xfrm>
      </p:grpSpPr>
      <p:sp>
        <p:nvSpPr>
          <p:cNvPr id="2" name="C_4_BD#903d1f304?pid=9dd08bd3c&amp;color=0,0,0&amp;vtp=1&amp;bt=1&amp;bbb=1"/>
          <p:cNvSpPr/>
          <p:nvPr/>
        </p:nvSpPr>
        <p:spPr>
          <a:xfrm>
            <a:off x="722376" y="969264"/>
            <a:ext cx="10753344" cy="439357"/>
          </a:xfrm>
          <a:prstGeom prst="rect">
            <a:avLst/>
          </a:prstGeom>
          <a:noFill/>
          <a:ln/>
        </p:spPr>
        <p:txBody>
          <a:bodyPr wrap="none" lIns="0" tIns="0" rIns="0" bIns="0" rtlCol="0" anchor="t"/>
          <a:lstStyle/>
          <a:p>
            <a:pPr algn="l" latinLnBrk="1">
              <a:lnSpc>
                <a:spcPts val="3800"/>
              </a:lnSpc>
            </a:pPr>
            <a:r>
              <a:rPr lang="en-US" altLang="zh-CN" sz="2200" b="0" i="0" dirty="0">
                <a:solidFill>
                  <a:srgbClr val="000000"/>
                </a:solidFill>
                <a:latin typeface="微软雅黑" pitchFamily="34" charset="0"/>
                <a:ea typeface="微软雅黑" pitchFamily="34" charset="-122"/>
                <a:cs typeface="微软雅黑" pitchFamily="34" charset="-120"/>
              </a:rPr>
              <a:t>二、［广东河源2024期末］阅读下面的文字，完成6～10题。（19分）</a:t>
            </a:r>
            <a:endParaRPr lang="en-US" altLang="zh-CN" sz="2200" dirty="0"/>
          </a:p>
        </p:txBody>
      </p:sp>
      <p:sp>
        <p:nvSpPr>
          <p:cNvPr id="3" name="QM_5_BD.194_1#23121b708?sp=1&amp;pid=903d1f304&amp;color=0,0,0&amp;vtp=1&amp;bbb=1&amp;hb=1"/>
          <p:cNvSpPr/>
          <p:nvPr/>
        </p:nvSpPr>
        <p:spPr>
          <a:xfrm>
            <a:off x="722376" y="1451102"/>
            <a:ext cx="10753344" cy="5029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600"/>
              </a:lnSpc>
            </a:pPr>
            <a:r>
              <a:rPr lang="en-US" altLang="zh-CN" sz="2000" b="0" i="0" dirty="0">
                <a:solidFill>
                  <a:srgbClr val="000000"/>
                </a:solidFill>
                <a:latin typeface="SimSun" panose="02010600030101010101" pitchFamily="2" charset="-122"/>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中孔子的正义观主要是通过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礼</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等词表现出来的</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与柏拉图相似</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孔子在讨论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礼</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等有关正义的问题时</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也既包括君子个人道德方面的正义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又涵</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盖诸侯国政权合法性方面的正义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他认为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当君子都以</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作为做人行事的原则</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处处不违背</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礼</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时</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道</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的社会才能够建成</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这与柏拉图从个人正义能够推广到城邦正义的观点是一</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致的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dirty="0">
                <a:solidFill>
                  <a:srgbClr val="000000"/>
                </a:solidFill>
                <a:latin typeface="SimSun" panose="02010600030101010101" pitchFamily="2" charset="-122"/>
                <a:ea typeface="楷体" pitchFamily="34" charset="-122"/>
                <a:cs typeface="微软雅黑" pitchFamily="34" charset="-120"/>
              </a:rPr>
              <a:t>    </a:t>
            </a:r>
            <a:endParaRPr lang="en-US" altLang="zh-CN" sz="2000" dirty="0"/>
          </a:p>
        </p:txBody>
      </p:sp>
    </p:spTree>
  </p:cSld>
  <p:clrMapOvr>
    <a:masterClrMapping/>
  </p:clrMapOvr>
  <p:transition>
    <p:fade/>
  </p:transition>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AE788-2713-9EE6-4AF9-385518FDE201}"/>
            </a:ext>
          </a:extLst>
        </p:cNvPr>
        <p:cNvGrpSpPr/>
        <p:nvPr/>
      </p:nvGrpSpPr>
      <p:grpSpPr>
        <a:xfrm>
          <a:off x="0" y="0"/>
          <a:ext cx="0" cy="0"/>
          <a:chOff x="0" y="0"/>
          <a:chExt cx="0" cy="0"/>
        </a:xfrm>
      </p:grpSpPr>
      <p:sp>
        <p:nvSpPr>
          <p:cNvPr id="3" name="QM_5_BD.194_1#23121b708?sp=1&amp;pid=903d1f304&amp;color=0,0,0&amp;vtp=1&amp;bbb=1&amp;hb=1">
            <a:extLst>
              <a:ext uri="{FF2B5EF4-FFF2-40B4-BE49-F238E27FC236}">
                <a16:creationId xmlns:a16="http://schemas.microsoft.com/office/drawing/2014/main" id="{0DDD51E8-02DD-5CB3-D06E-0BC7DC456533}"/>
              </a:ext>
            </a:extLst>
          </p:cNvPr>
          <p:cNvSpPr/>
          <p:nvPr/>
        </p:nvSpPr>
        <p:spPr>
          <a:xfrm>
            <a:off x="719328" y="1098765"/>
            <a:ext cx="10753344" cy="5029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       </a:t>
            </a:r>
            <a:r>
              <a:rPr lang="en-US" altLang="zh-CN" sz="2000" b="0" i="0" dirty="0" err="1">
                <a:solidFill>
                  <a:srgbClr val="000000"/>
                </a:solidFill>
                <a:latin typeface="微软雅黑" pitchFamily="34" charset="0"/>
                <a:ea typeface="楷体" pitchFamily="34" charset="-122"/>
                <a:cs typeface="微软雅黑" pitchFamily="34" charset="-120"/>
              </a:rPr>
              <a:t>个人伦理方面</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孔子认为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人是有等级的</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而有道者和无道者</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君子和小人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士和鄙夫等是</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最简单最明显的等级划分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阶级之间并非不能流动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就有道而正焉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到有道之人那里可</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以匡正自己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是君子为人处世的根基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君子义以为质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卫灵公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君子义</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以为上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阳货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然后才能在行为上表现出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遵守符合其身份地位的行为规范</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如果做到了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那么就遵从了人之本体的正当性</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便实现了个人的正义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正是</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君子喻于义</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dirty="0" err="1">
                <a:solidFill>
                  <a:srgbClr val="000000"/>
                </a:solidFill>
                <a:latin typeface="微软雅黑" pitchFamily="34" charset="0"/>
                <a:ea typeface="楷体" pitchFamily="34" charset="-122"/>
                <a:cs typeface="微软雅黑" pitchFamily="34" charset="-120"/>
              </a:rPr>
              <a:t>小人喻于利</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论语</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里仁</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同时</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君子要注意去遵从</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道</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的要求</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以</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道</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作为修身立</a:t>
            </a:r>
            <a:endParaRPr lang="en-US" altLang="zh-CN" sz="2000" dirty="0">
              <a:solidFill>
                <a:srgbClr val="000000"/>
              </a:solidFill>
              <a:latin typeface="微软雅黑" pitchFamily="34" charset="0"/>
              <a:ea typeface="楷体" pitchFamily="34" charset="-122"/>
              <a:cs typeface="微软雅黑" pitchFamily="34" charset="-120"/>
            </a:endParaRPr>
          </a:p>
          <a:p>
            <a:pPr latinLnBrk="1">
              <a:lnSpc>
                <a:spcPts val="3300"/>
              </a:lnSpc>
            </a:pPr>
            <a:r>
              <a:rPr lang="en-US" altLang="zh-CN" sz="2000" dirty="0" err="1">
                <a:solidFill>
                  <a:srgbClr val="000000"/>
                </a:solidFill>
                <a:latin typeface="微软雅黑" pitchFamily="34" charset="0"/>
                <a:ea typeface="楷体" pitchFamily="34" charset="-122"/>
                <a:cs typeface="微软雅黑" pitchFamily="34" charset="-120"/>
              </a:rPr>
              <a:t>世的信仰</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谋道不谋食</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忧道不忧贫</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论语</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卫灵公</a:t>
            </a:r>
            <a:r>
              <a:rPr lang="en-US" altLang="zh-CN" sz="200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ct val="150000"/>
              </a:lnSpc>
            </a:pPr>
            <a:endParaRPr lang="en-US" altLang="zh-CN" sz="2000" dirty="0"/>
          </a:p>
        </p:txBody>
      </p:sp>
    </p:spTree>
    <p:extLst>
      <p:ext uri="{BB962C8B-B14F-4D97-AF65-F5344CB8AC3E}">
        <p14:creationId xmlns:p14="http://schemas.microsoft.com/office/powerpoint/2010/main" val="1941901499"/>
      </p:ext>
    </p:extLst>
  </p:cSld>
  <p:clrMapOvr>
    <a:masterClrMapping/>
  </p:clrMapOvr>
  <p:transition>
    <p:fade/>
  </p:transition>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94_1#23121b708?sp=1&amp;pid=903d1f304&amp;color=0,0,0&amp;vtp=1&amp;bbb=1&amp;hb=1">
            <a:extLst>
              <a:ext uri="{FF2B5EF4-FFF2-40B4-BE49-F238E27FC236}">
                <a16:creationId xmlns:a16="http://schemas.microsoft.com/office/drawing/2014/main" id="{BFE263C4-2AFD-DD55-2F13-368D09B94DB1}"/>
              </a:ext>
            </a:extLst>
          </p:cNvPr>
          <p:cNvSpPr/>
          <p:nvPr/>
        </p:nvSpPr>
        <p:spPr>
          <a:xfrm>
            <a:off x="722376" y="972000"/>
            <a:ext cx="10753344" cy="5390134"/>
          </a:xfrm>
          <a:prstGeom prst="rect">
            <a:avLst/>
          </a:prstGeom>
          <a:noFill/>
          <a:ln/>
        </p:spPr>
        <p:txBody>
          <a:bodyPr wrap="none" lIns="0" tIns="0" rIns="0" bIns="0" rtlCol="0" anchor="t"/>
          <a:lstStyle/>
          <a:p>
            <a:pPr latinLnBrk="1">
              <a:lnSpc>
                <a:spcPts val="3300"/>
              </a:lnSpc>
            </a:pPr>
            <a:r>
              <a:rPr lang="en-US" altLang="zh-CN" sz="2000" b="0" i="0" dirty="0">
                <a:solidFill>
                  <a:srgbClr val="000000"/>
                </a:solidFill>
                <a:latin typeface="微软雅黑" pitchFamily="34" charset="0"/>
                <a:ea typeface="楷体" pitchFamily="34" charset="-122"/>
                <a:cs typeface="微软雅黑" pitchFamily="34" charset="-120"/>
              </a:rPr>
              <a:t>       </a:t>
            </a:r>
            <a:r>
              <a:rPr lang="en-US" altLang="zh-CN" sz="2000" b="0" i="0" dirty="0" err="1">
                <a:solidFill>
                  <a:srgbClr val="000000"/>
                </a:solidFill>
                <a:latin typeface="微软雅黑" pitchFamily="34" charset="0"/>
                <a:ea typeface="楷体" pitchFamily="34" charset="-122"/>
                <a:cs typeface="微软雅黑" pitchFamily="34" charset="-120"/>
              </a:rPr>
              <a:t>到了国家层面</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孔子将国家区分为有道之邦和无道之邦</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邦有道</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邦无道</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的划分</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300"/>
              </a:lnSpc>
            </a:pPr>
            <a:r>
              <a:rPr lang="en-US" altLang="zh-CN" sz="2000" b="0" i="0" dirty="0" err="1">
                <a:solidFill>
                  <a:srgbClr val="000000"/>
                </a:solidFill>
                <a:latin typeface="微软雅黑" pitchFamily="34" charset="0"/>
                <a:ea typeface="楷体" pitchFamily="34" charset="-122"/>
                <a:cs typeface="微软雅黑" pitchFamily="34" charset="-120"/>
              </a:rPr>
              <a:t>依据就是邦有道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礼乐征伐自天子出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邦无道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礼乐征伐自诸侯出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论语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季氏</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dirty="0" err="1">
                <a:solidFill>
                  <a:srgbClr val="000000"/>
                </a:solidFill>
                <a:latin typeface="微软雅黑" pitchFamily="34" charset="0"/>
                <a:ea typeface="楷体" pitchFamily="34" charset="-122"/>
                <a:cs typeface="微软雅黑" pitchFamily="34" charset="-120"/>
              </a:rPr>
              <a:t>也就是</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符合正义的国家</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其制礼作乐</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兴兵攻伐都由天子来定夺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而不符合正义的国家则由诸</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300"/>
              </a:lnSpc>
            </a:pPr>
            <a:r>
              <a:rPr lang="en-US" altLang="zh-CN" sz="2000" b="0" i="0" dirty="0" err="1">
                <a:solidFill>
                  <a:srgbClr val="000000"/>
                </a:solidFill>
                <a:latin typeface="微软雅黑" pitchFamily="34" charset="0"/>
                <a:ea typeface="楷体" pitchFamily="34" charset="-122"/>
                <a:cs typeface="微软雅黑" pitchFamily="34" charset="-120"/>
              </a:rPr>
              <a:t>侯来定夺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可以看出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孔子所说的</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正义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是基于秩序之上的</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符合</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礼</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的要求才具有合法性</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dirty="0" err="1">
                <a:solidFill>
                  <a:srgbClr val="000000"/>
                </a:solidFill>
                <a:latin typeface="微软雅黑" pitchFamily="34" charset="0"/>
                <a:ea typeface="楷体" pitchFamily="34" charset="-122"/>
                <a:cs typeface="微软雅黑" pitchFamily="34" charset="-120"/>
              </a:rPr>
              <a:t>孔子对于政权正义性和合法性的思考尤其体现在他对圣人德政的肯定与赞扬中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而这种</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有道</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dirty="0">
                <a:solidFill>
                  <a:srgbClr val="000000"/>
                </a:solidFill>
                <a:latin typeface="微软雅黑" pitchFamily="34" charset="0"/>
                <a:ea typeface="楷体" pitchFamily="34" charset="-122"/>
                <a:cs typeface="微软雅黑" pitchFamily="34" charset="-120"/>
              </a:rPr>
              <a:t>需要通过因袭三代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之精华来达到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行夏之时</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乘殷之辂</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服周之冕</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乐则</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韶</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卫灵公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有道的统治者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为政以德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不仅以德得天下</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更是以德治天下</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dirty="0" err="1">
                <a:solidFill>
                  <a:srgbClr val="000000"/>
                </a:solidFill>
                <a:latin typeface="微软雅黑" pitchFamily="34" charset="0"/>
                <a:ea typeface="楷体" pitchFamily="34" charset="-122"/>
                <a:cs typeface="微软雅黑" pitchFamily="34" charset="-120"/>
              </a:rPr>
              <a:t>在</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论语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泰伯</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篇中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孔子盛赞尧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大哉尧之为君也</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巍巍乎</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唯天为大</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唯尧则之</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荡荡乎</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dirty="0" err="1">
                <a:solidFill>
                  <a:srgbClr val="000000"/>
                </a:solidFill>
                <a:latin typeface="微软雅黑" pitchFamily="34" charset="0"/>
                <a:ea typeface="楷体" pitchFamily="34" charset="-122"/>
                <a:cs typeface="微软雅黑" pitchFamily="34" charset="-120"/>
              </a:rPr>
              <a:t>民无能名焉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巍巍乎其有成功也</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焕乎其有文章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盛赞舜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巍巍乎</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舜</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禹之有天下也</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300"/>
              </a:lnSpc>
            </a:pPr>
            <a:r>
              <a:rPr lang="en-US" altLang="zh-CN" sz="2000" b="0" i="0" dirty="0" err="1">
                <a:solidFill>
                  <a:srgbClr val="000000"/>
                </a:solidFill>
                <a:latin typeface="微软雅黑" pitchFamily="34" charset="0"/>
                <a:ea typeface="楷体" pitchFamily="34" charset="-122"/>
                <a:cs typeface="微软雅黑" pitchFamily="34" charset="-120"/>
              </a:rPr>
              <a:t>而不与焉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可以看出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统治者是否具有足够的德性也是孔子判断国家是否符合正义的重要指标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（摘编自王菁菁《柏拉图与孔子的正义观：比较与启示》）</a:t>
            </a:r>
            <a:endParaRPr lang="en-US" altLang="zh-CN" sz="2000" dirty="0"/>
          </a:p>
        </p:txBody>
      </p:sp>
    </p:spTree>
    <p:extLst>
      <p:ext uri="{BB962C8B-B14F-4D97-AF65-F5344CB8AC3E}">
        <p14:creationId xmlns:p14="http://schemas.microsoft.com/office/powerpoint/2010/main" val="2307384145"/>
      </p:ext>
    </p:extLst>
  </p:cSld>
  <p:clrMapOvr>
    <a:masterClrMapping/>
  </p:clrMapOvr>
  <p:transition>
    <p:fade/>
  </p:transition>
</p:sld>
</file>

<file path=ppt/slides/slide174.xml><?xml version="1.0" encoding="utf-8"?>
<p:sld xmlns:a="http://schemas.openxmlformats.org/drawingml/2006/main" xmlns:r="http://schemas.openxmlformats.org/officeDocument/2006/relationships" xmlns:p="http://schemas.openxmlformats.org/presentationml/2006/main">
  <p:cSld name="Slide 141&amp;si=141">
    <p:spTree>
      <p:nvGrpSpPr>
        <p:cNvPr id="1" name=""/>
        <p:cNvGrpSpPr/>
        <p:nvPr/>
      </p:nvGrpSpPr>
      <p:grpSpPr>
        <a:xfrm>
          <a:off x="0" y="0"/>
          <a:ext cx="0" cy="0"/>
          <a:chOff x="0" y="0"/>
          <a:chExt cx="0" cy="0"/>
        </a:xfrm>
      </p:grpSpPr>
      <p:sp>
        <p:nvSpPr>
          <p:cNvPr id="2" name="QM_5_BD.194_2#23121b708?sp=1&amp;pid=903d1f304&amp;color=0,0,0&amp;vtp=1&amp;bt=1&amp;bbb=1&amp;hb=1"/>
          <p:cNvSpPr/>
          <p:nvPr/>
        </p:nvSpPr>
        <p:spPr>
          <a:xfrm>
            <a:off x="722376" y="972000"/>
            <a:ext cx="10753344" cy="53340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500"/>
              </a:lnSpc>
            </a:pPr>
            <a:r>
              <a:rPr lang="en-US" altLang="zh-CN" sz="2000" b="0" i="0" dirty="0">
                <a:solidFill>
                  <a:srgbClr val="000000"/>
                </a:solidFill>
                <a:latin typeface="SimSun" panose="02010600030101010101" pitchFamily="2" charset="-122"/>
                <a:ea typeface="楷体" pitchFamily="34" charset="-122"/>
                <a:cs typeface="微软雅黑" pitchFamily="34" charset="-120"/>
              </a:rPr>
              <a:t>    </a:t>
            </a:r>
            <a:r>
              <a:rPr lang="en-US" altLang="zh-CN" sz="2000" b="0" i="0" dirty="0" err="1">
                <a:solidFill>
                  <a:srgbClr val="000000"/>
                </a:solidFill>
                <a:latin typeface="微软雅黑" pitchFamily="34" charset="0"/>
                <a:ea typeface="楷体" pitchFamily="34" charset="-122"/>
                <a:cs typeface="微软雅黑" pitchFamily="34" charset="-120"/>
              </a:rPr>
              <a:t>孔子在</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论语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季氏</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中提出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均</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丘也闻有国有家者</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不患寡而患</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500"/>
              </a:lnSpc>
            </a:pPr>
            <a:r>
              <a:rPr lang="en-US" altLang="zh-CN" sz="2000" b="0" i="0" dirty="0" err="1">
                <a:solidFill>
                  <a:srgbClr val="000000"/>
                </a:solidFill>
                <a:latin typeface="微软雅黑" pitchFamily="34" charset="0"/>
                <a:ea typeface="楷体" pitchFamily="34" charset="-122"/>
                <a:cs typeface="微软雅黑" pitchFamily="34" charset="-120"/>
              </a:rPr>
              <a:t>不均</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不患贫而患不安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盖均无贫</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和无寡</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安无倾</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夫如是</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故远人不服</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则修文德以来之</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dirty="0" err="1">
                <a:solidFill>
                  <a:srgbClr val="000000"/>
                </a:solidFill>
                <a:latin typeface="微软雅黑" pitchFamily="34" charset="0"/>
                <a:ea typeface="楷体" pitchFamily="34" charset="-122"/>
                <a:cs typeface="微软雅黑" pitchFamily="34" charset="-120"/>
              </a:rPr>
              <a:t>既来之</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则安之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dirty="0">
                <a:solidFill>
                  <a:srgbClr val="000000"/>
                </a:solidFill>
                <a:latin typeface="SimSun" panose="02010600030101010101" pitchFamily="2" charset="-122"/>
                <a:ea typeface="楷体"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我们认为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根据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均无贫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和无寡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安无倾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三者之间的有机联系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论语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季氏</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原文</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500"/>
              </a:lnSpc>
            </a:pPr>
            <a:r>
              <a:rPr lang="en-US" altLang="zh-CN" sz="2000" b="0" i="0" dirty="0" err="1">
                <a:solidFill>
                  <a:srgbClr val="000000"/>
                </a:solidFill>
                <a:latin typeface="微软雅黑" pitchFamily="34" charset="0"/>
                <a:ea typeface="楷体" pitchFamily="34" charset="-122"/>
                <a:cs typeface="微软雅黑" pitchFamily="34" charset="-120"/>
              </a:rPr>
              <a:t>可为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不患贫而患不均</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不患寡而患不和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不患倾而患不安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盖均无贫</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和无寡</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安无倾</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财富贫乏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各得其分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人口稀少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意为</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社会和谐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政权倾覆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民安邦宁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孔子认为相比担心财富贫</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500"/>
              </a:lnSpc>
            </a:pPr>
            <a:r>
              <a:rPr lang="en-US" altLang="zh-CN" sz="2000" b="0" i="0" dirty="0" err="1">
                <a:solidFill>
                  <a:srgbClr val="000000"/>
                </a:solidFill>
                <a:latin typeface="微软雅黑" pitchFamily="34" charset="0"/>
                <a:ea typeface="楷体" pitchFamily="34" charset="-122"/>
                <a:cs typeface="微软雅黑" pitchFamily="34" charset="-120"/>
              </a:rPr>
              <a:t>乏</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人口稀少</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政权倾覆</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更应担心财富分配的不均衡</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社会关系的不和谐以及人民生活的不安</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500"/>
              </a:lnSpc>
            </a:pPr>
            <a:r>
              <a:rPr lang="en-US" altLang="zh-CN" sz="2000" b="0" i="0" dirty="0" err="1">
                <a:solidFill>
                  <a:srgbClr val="000000"/>
                </a:solidFill>
                <a:latin typeface="微软雅黑" pitchFamily="34" charset="0"/>
                <a:ea typeface="楷体" pitchFamily="34" charset="-122"/>
                <a:cs typeface="微软雅黑" pitchFamily="34" charset="-120"/>
              </a:rPr>
              <a:t>定</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无论</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论语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季氏</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是否具有错漏补缀存疑的问题</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结合孔子对冉求说教的背景</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其体现出的</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500"/>
              </a:lnSpc>
            </a:pPr>
            <a:r>
              <a:rPr lang="en-US" altLang="zh-CN" sz="2000" b="0" i="0" dirty="0" err="1">
                <a:solidFill>
                  <a:srgbClr val="000000"/>
                </a:solidFill>
                <a:latin typeface="微软雅黑" pitchFamily="34" charset="0"/>
                <a:ea typeface="楷体" pitchFamily="34" charset="-122"/>
                <a:cs typeface="微软雅黑" pitchFamily="34" charset="-120"/>
              </a:rPr>
              <a:t>正是孔子深谙人民对公平正义的诉求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要求财富分配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各得其分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以此缩小贫富差距</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ct val="150000"/>
              </a:lnSpc>
            </a:pPr>
            <a:endParaRPr lang="en-US" altLang="zh-CN" sz="2000" dirty="0"/>
          </a:p>
        </p:txBody>
      </p:sp>
    </p:spTree>
  </p:cSld>
  <p:clrMapOvr>
    <a:masterClrMapping/>
  </p:clrMapOvr>
  <p:transition>
    <p:fade/>
  </p:transition>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94_2#23121b708?sp=1&amp;pid=903d1f304&amp;color=0,0,0&amp;vtp=1&amp;bt=1&amp;bbb=1&amp;hb=1">
            <a:extLst>
              <a:ext uri="{FF2B5EF4-FFF2-40B4-BE49-F238E27FC236}">
                <a16:creationId xmlns:a16="http://schemas.microsoft.com/office/drawing/2014/main" id="{4DB455F8-88CD-61C2-73DE-793DF53617F7}"/>
              </a:ext>
            </a:extLst>
          </p:cNvPr>
          <p:cNvSpPr/>
          <p:nvPr/>
        </p:nvSpPr>
        <p:spPr>
          <a:xfrm>
            <a:off x="722376" y="972000"/>
            <a:ext cx="10753344" cy="4145284"/>
          </a:xfrm>
          <a:prstGeom prst="rect">
            <a:avLst/>
          </a:prstGeom>
          <a:noFill/>
          <a:ln/>
        </p:spPr>
        <p:txBody>
          <a:bodyPr wrap="none" lIns="0" tIns="0" rIns="0" bIns="0" rtlCol="0" anchor="t"/>
          <a:lstStyle/>
          <a:p>
            <a:pPr latinLnBrk="1">
              <a:lnSpc>
                <a:spcPts val="3600"/>
              </a:lnSpc>
            </a:pPr>
            <a:r>
              <a:rPr lang="en-US" altLang="zh-CN" sz="2000" dirty="0">
                <a:solidFill>
                  <a:srgbClr val="000000"/>
                </a:solidFill>
                <a:latin typeface="微软雅黑" pitchFamily="34" charset="0"/>
                <a:ea typeface="楷体" pitchFamily="34" charset="-122"/>
                <a:cs typeface="微软雅黑" pitchFamily="34" charset="-120"/>
              </a:rPr>
              <a:t>体现社会公平</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实现社会之</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和</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但孔子认为此时所达到的</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和</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之深度仍然不够</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进而提出</a:t>
            </a:r>
            <a:endParaRPr lang="en-US" altLang="zh-CN" sz="200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即人口数量的问题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但孔子并不担心人口多寡而威胁到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相比人口数量</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他更担心人口质量</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确切地说</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是人的内在道德问题</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所以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的要求不能只停留于等级分</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配正义的经济社会之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要从经济社会之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上升到道德社会之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即进一步深化到</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内生道德正义层面</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在这个意义上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之高度在于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之根基在于</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仁性</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以</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仁</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界定社会秩序的合理性</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以</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仁</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肯定固有人性的平等性</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但是</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孔子认为具有高尚德</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行的人民还未达到</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的程度</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想要达到真正的</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还需要从内生道德需求之</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落实到</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a:solidFill>
                  <a:srgbClr val="000000"/>
                </a:solidFill>
                <a:latin typeface="微软雅黑" pitchFamily="34" charset="0"/>
                <a:ea typeface="楷体" pitchFamily="34" charset="-122"/>
                <a:cs typeface="微软雅黑" pitchFamily="34" charset="-120"/>
              </a:rPr>
              <a:t>外在物质需求之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所以</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必须坚持</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藏富于民</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的民本经济正义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鼓励人民自由生产</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保</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障人民利益</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增进人民福祉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民富则国富</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国富则民安</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本固则邦宁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3263501874"/>
      </p:ext>
    </p:extLst>
  </p:cSld>
  <p:clrMapOvr>
    <a:masterClrMapping/>
  </p:clrMapOvr>
  <p:transition>
    <p:fade/>
  </p:transition>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94_2#23121b708?sp=1&amp;pid=903d1f304&amp;color=0,0,0&amp;vtp=1&amp;bt=1&amp;bbb=1&amp;hb=1">
            <a:extLst>
              <a:ext uri="{FF2B5EF4-FFF2-40B4-BE49-F238E27FC236}">
                <a16:creationId xmlns:a16="http://schemas.microsoft.com/office/drawing/2014/main" id="{160DE01E-6EA0-0031-9DF6-546AD2ADDF29}"/>
              </a:ext>
            </a:extLst>
          </p:cNvPr>
          <p:cNvSpPr/>
          <p:nvPr/>
        </p:nvSpPr>
        <p:spPr>
          <a:xfrm>
            <a:off x="722376" y="972000"/>
            <a:ext cx="10753344" cy="1313434"/>
          </a:xfrm>
          <a:prstGeom prst="rect">
            <a:avLst/>
          </a:prstGeom>
          <a:noFill/>
          <a:ln/>
        </p:spPr>
        <p:txBody>
          <a:bodyPr wrap="none" lIns="0" tIns="0" rIns="0" bIns="0" rtlCol="0" anchor="t"/>
          <a:lstStyle/>
          <a:p>
            <a:pPr latinLnBrk="1">
              <a:lnSpc>
                <a:spcPts val="3600"/>
              </a:lnSpc>
            </a:pPr>
            <a:r>
              <a:rPr lang="en-US" altLang="zh-CN" sz="2000" dirty="0">
                <a:solidFill>
                  <a:srgbClr val="000000"/>
                </a:solidFill>
                <a:latin typeface="SimSun" panose="02010600030101010101" pitchFamily="2" charset="-122"/>
                <a:ea typeface="楷体" pitchFamily="34" charset="-122"/>
                <a:cs typeface="微软雅黑" pitchFamily="34" charset="-120"/>
              </a:rPr>
              <a:t>     </a:t>
            </a:r>
            <a:r>
              <a:rPr lang="en-US" altLang="zh-CN" sz="2000" dirty="0">
                <a:solidFill>
                  <a:srgbClr val="000000"/>
                </a:solidFill>
                <a:latin typeface="微软雅黑" pitchFamily="34" charset="0"/>
                <a:ea typeface="楷体" pitchFamily="34" charset="-122"/>
                <a:cs typeface="微软雅黑" pitchFamily="34" charset="-120"/>
              </a:rPr>
              <a:t>可见</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从孔子</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均</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和</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安</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的思想中提炼出</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各得其分</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的等级分配正义</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崇仁尚中</a:t>
            </a:r>
            <a:r>
              <a:rPr lang="en-US" altLang="zh-CN" sz="200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dirty="0" err="1">
                <a:solidFill>
                  <a:srgbClr val="000000"/>
                </a:solidFill>
                <a:latin typeface="微软雅黑" pitchFamily="34" charset="0"/>
                <a:ea typeface="楷体" pitchFamily="34" charset="-122"/>
                <a:cs typeface="微软雅黑" pitchFamily="34" charset="-120"/>
              </a:rPr>
              <a:t>的内生道德正义和</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藏富于民</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的民本经济正义</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均内含公平正义的思想意蕴</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均是公平正义的</a:t>
            </a:r>
            <a:endParaRPr lang="en-US" altLang="zh-CN" sz="200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dirty="0">
                <a:solidFill>
                  <a:srgbClr val="000000"/>
                </a:solidFill>
                <a:latin typeface="微软雅黑" pitchFamily="34" charset="0"/>
                <a:ea typeface="楷体" pitchFamily="34" charset="-122"/>
                <a:cs typeface="微软雅黑" pitchFamily="34" charset="-120"/>
              </a:rPr>
              <a:t>具体体现</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因此</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对孔子</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均</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和</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安</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的思想可作进一步解读</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以</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a:solidFill>
                  <a:srgbClr val="000000"/>
                </a:solidFill>
                <a:latin typeface="微软雅黑" pitchFamily="34" charset="0"/>
                <a:ea typeface="楷体" pitchFamily="34" charset="-122"/>
                <a:cs typeface="微软雅黑" pitchFamily="34" charset="-120"/>
              </a:rPr>
              <a:t>均</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为基</a:t>
            </a: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和</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为贵</a:t>
            </a:r>
            <a:r>
              <a:rPr lang="en-US" altLang="zh-CN" sz="200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dirty="0">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安</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为重</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将经济</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道德</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政治统一起来</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形成从</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各得其分</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的等级分配正义层面</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到</a:t>
            </a:r>
            <a:r>
              <a:rPr lang="en-US" altLang="zh-CN" sz="2000" dirty="0" err="1">
                <a:solidFill>
                  <a:srgbClr val="000000"/>
                </a:solidFill>
                <a:latin typeface="微软雅黑" pitchFamily="34" charset="0"/>
                <a:ea typeface="微软雅黑" pitchFamily="34" charset="-122"/>
                <a:cs typeface="微软雅黑" pitchFamily="34" charset="-120"/>
              </a:rPr>
              <a:t>“</a:t>
            </a:r>
            <a:r>
              <a:rPr lang="en-US" altLang="zh-CN" sz="2000" dirty="0" err="1">
                <a:solidFill>
                  <a:srgbClr val="000000"/>
                </a:solidFill>
                <a:latin typeface="微软雅黑" pitchFamily="34" charset="0"/>
                <a:ea typeface="楷体" pitchFamily="34" charset="-122"/>
                <a:cs typeface="微软雅黑" pitchFamily="34" charset="-120"/>
              </a:rPr>
              <a:t>崇</a:t>
            </a:r>
            <a:endParaRPr lang="en-US" altLang="zh-CN" sz="200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仁尚中</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的内生道德正义层面</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再到</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藏富于民</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的民本经济正义层面的理论逻辑</a:t>
            </a:r>
            <a:r>
              <a:rPr lang="en-US" altLang="zh-CN" sz="2000" b="0" i="0" dirty="0" err="1">
                <a:solidFill>
                  <a:srgbClr val="000000"/>
                </a:solidFill>
                <a:latin typeface="微软雅黑" pitchFamily="34" charset="0"/>
                <a:ea typeface="微软雅黑" pitchFamily="34" charset="-122"/>
                <a:cs typeface="微软雅黑" pitchFamily="34" charset="-120"/>
              </a:rPr>
              <a:t>，</a:t>
            </a:r>
            <a:r>
              <a:rPr lang="en-US" altLang="zh-CN" sz="2000" b="0" i="0" dirty="0" err="1">
                <a:solidFill>
                  <a:srgbClr val="000000"/>
                </a:solidFill>
                <a:latin typeface="微软雅黑" pitchFamily="34" charset="0"/>
                <a:ea typeface="楷体" pitchFamily="34" charset="-122"/>
                <a:cs typeface="微软雅黑" pitchFamily="34" charset="-120"/>
              </a:rPr>
              <a:t>建构出一套</a:t>
            </a:r>
            <a:endParaRPr lang="en-US" altLang="zh-CN" sz="2000" b="0" i="0" dirty="0">
              <a:solidFill>
                <a:srgbClr val="000000"/>
              </a:solidFill>
              <a:latin typeface="微软雅黑" pitchFamily="34" charset="0"/>
              <a:ea typeface="楷体"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楷体" pitchFamily="34" charset="-122"/>
                <a:cs typeface="微软雅黑" pitchFamily="34" charset="-120"/>
              </a:rPr>
              <a:t>有机联系的传统公平正义思想体系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（摘编自杨洁《论孔子“均、和、安”的公平正义思想》）</a:t>
            </a:r>
            <a:endParaRPr lang="en-US" altLang="zh-CN" sz="2000" dirty="0"/>
          </a:p>
        </p:txBody>
      </p:sp>
    </p:spTree>
    <p:extLst>
      <p:ext uri="{BB962C8B-B14F-4D97-AF65-F5344CB8AC3E}">
        <p14:creationId xmlns:p14="http://schemas.microsoft.com/office/powerpoint/2010/main" val="2359123244"/>
      </p:ext>
    </p:extLst>
  </p:cSld>
  <p:clrMapOvr>
    <a:masterClrMapping/>
  </p:clrMapOvr>
  <p:transition>
    <p:fade/>
  </p:transition>
</p:sld>
</file>

<file path=ppt/slides/slide177.xml><?xml version="1.0" encoding="utf-8"?>
<p:sld xmlns:a="http://schemas.openxmlformats.org/drawingml/2006/main" xmlns:r="http://schemas.openxmlformats.org/officeDocument/2006/relationships" xmlns:p="http://schemas.openxmlformats.org/presentationml/2006/main">
  <p:cSld name="Slide 142&amp;si=142">
    <p:spTree>
      <p:nvGrpSpPr>
        <p:cNvPr id="1" name=""/>
        <p:cNvGrpSpPr/>
        <p:nvPr/>
      </p:nvGrpSpPr>
      <p:grpSpPr>
        <a:xfrm>
          <a:off x="0" y="0"/>
          <a:ext cx="0" cy="0"/>
          <a:chOff x="0" y="0"/>
          <a:chExt cx="0" cy="0"/>
        </a:xfrm>
      </p:grpSpPr>
      <p:sp>
        <p:nvSpPr>
          <p:cNvPr id="2" name="QC_6_BD.195_1#120240114?pid=23121b708&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6.下列对材料相关内容的理解和分析，不正确的一项是（3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96_1#120240114.bracket?pid=23121b708&amp;color=0,0,0&amp;vpa=48&amp;vtp=1"/>
          <p:cNvSpPr/>
          <p:nvPr/>
        </p:nvSpPr>
        <p:spPr>
          <a:xfrm>
            <a:off x="7874064" y="961645"/>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95_2#120240114.choices?pid=23121b708&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A.孔子与柏拉图的相似点在于，他们谈论的正义既包括君子个人道德方面</a:t>
            </a:r>
            <a:r>
              <a:rPr lang="en-US" altLang="zh-CN" sz="2000" b="0" i="0">
                <a:solidFill>
                  <a:srgbClr val="000000"/>
                </a:solidFill>
                <a:latin typeface="微软雅黑" pitchFamily="34" charset="0"/>
                <a:ea typeface="微软雅黑" pitchFamily="34" charset="-122"/>
                <a:cs typeface="微软雅黑" pitchFamily="34" charset="-120"/>
              </a:rPr>
              <a:t>，又涵盖诸侯国政权合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法性方面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.孔子认为在个人伦理方面，“义”是为人处世的根基，“礼”是行为的规范，“道</a:t>
            </a:r>
            <a:r>
              <a:rPr lang="en-US" altLang="zh-CN" sz="2000" b="0" i="0">
                <a:solidFill>
                  <a:srgbClr val="000000"/>
                </a:solidFill>
                <a:latin typeface="微软雅黑" pitchFamily="34" charset="0"/>
                <a:ea typeface="微软雅黑" pitchFamily="34" charset="-122"/>
                <a:cs typeface="微软雅黑" pitchFamily="34" charset="-120"/>
              </a:rPr>
              <a:t>”是修身立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世的信仰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.材料二根据“均无贫”“和无寡”“安无倾”的有机联系，将《论语·季氏》原文重新组合</a:t>
            </a:r>
            <a:r>
              <a:rPr lang="en-US" altLang="zh-CN" sz="2000" b="0" i="0">
                <a:solidFill>
                  <a:srgbClr val="000000"/>
                </a:solidFill>
                <a:latin typeface="微软雅黑" pitchFamily="34" charset="0"/>
                <a:ea typeface="微软雅黑" pitchFamily="34" charset="-122"/>
                <a:cs typeface="微软雅黑" pitchFamily="34" charset="-120"/>
              </a:rPr>
              <a:t>，把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均”放在了首位。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.孔子在“和”的基础上提出人口数量问题，并认为人口多寡不会威胁到“和</a:t>
            </a:r>
            <a:r>
              <a:rPr lang="en-US" altLang="zh-CN" sz="2000" b="0" i="0">
                <a:solidFill>
                  <a:srgbClr val="000000"/>
                </a:solidFill>
                <a:latin typeface="微软雅黑" pitchFamily="34" charset="0"/>
                <a:ea typeface="微软雅黑" pitchFamily="34" charset="-122"/>
                <a:cs typeface="微软雅黑" pitchFamily="34" charset="-120"/>
              </a:rPr>
              <a:t>”，但人口质量会</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威胁到</a:t>
            </a:r>
            <a:r>
              <a:rPr lang="en-US" altLang="zh-CN" sz="2000" b="0" i="0" dirty="0">
                <a:solidFill>
                  <a:srgbClr val="000000"/>
                </a:solidFill>
                <a:latin typeface="微软雅黑" pitchFamily="34" charset="0"/>
                <a:ea typeface="微软雅黑" pitchFamily="34" charset="-122"/>
                <a:cs typeface="微软雅黑" pitchFamily="34" charset="-120"/>
              </a:rPr>
              <a:t>“和”。</a:t>
            </a:r>
            <a:endParaRPr lang="en-US" altLang="zh-CN" sz="2000" dirty="0"/>
          </a:p>
        </p:txBody>
      </p:sp>
      <p:sp>
        <p:nvSpPr>
          <p:cNvPr id="5" name="QC_6_AS.197_1#120240114?vop=1&amp;pid=23121b708&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本题考查筛选并整合文中的信息的能力。D项，“并认为人口多寡不会威胁到‘和</a:t>
            </a:r>
            <a:r>
              <a:rPr lang="en-US" altLang="zh-CN" sz="2000" b="0" i="0">
                <a:solidFill>
                  <a:srgbClr val="000000"/>
                </a:solidFill>
                <a:latin typeface="微软雅黑" pitchFamily="34" charset="0"/>
                <a:ea typeface="微软雅黑" pitchFamily="34" charset="-122"/>
                <a:cs typeface="微软雅黑" pitchFamily="34" charset="-120"/>
              </a:rPr>
              <a:t>’”错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。由材料二第2段中“但孔子并不担心人口多寡而威胁到‘和’”可知</a:t>
            </a:r>
            <a:r>
              <a:rPr lang="en-US" altLang="zh-CN" sz="2000" b="0" i="0">
                <a:solidFill>
                  <a:srgbClr val="000000"/>
                </a:solidFill>
                <a:latin typeface="微软雅黑" pitchFamily="34" charset="0"/>
                <a:ea typeface="微软雅黑" pitchFamily="34" charset="-122"/>
                <a:cs typeface="微软雅黑" pitchFamily="34" charset="-120"/>
              </a:rPr>
              <a:t>，人口多寡会威胁到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和”，但是孔子更担心人口质量。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8.xml><?xml version="1.0" encoding="utf-8"?>
<p:sld xmlns:a="http://schemas.openxmlformats.org/drawingml/2006/main" xmlns:r="http://schemas.openxmlformats.org/officeDocument/2006/relationships" xmlns:p="http://schemas.openxmlformats.org/presentationml/2006/main">
  <p:cSld name="Slide 143&amp;si=143">
    <p:spTree>
      <p:nvGrpSpPr>
        <p:cNvPr id="1" name=""/>
        <p:cNvGrpSpPr/>
        <p:nvPr/>
      </p:nvGrpSpPr>
      <p:grpSpPr>
        <a:xfrm>
          <a:off x="0" y="0"/>
          <a:ext cx="0" cy="0"/>
          <a:chOff x="0" y="0"/>
          <a:chExt cx="0" cy="0"/>
        </a:xfrm>
      </p:grpSpPr>
      <p:sp>
        <p:nvSpPr>
          <p:cNvPr id="2" name="QC_6_BD.198_1#1b4ef5fe0?pid=23121b708&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7.根据材料内容，下列说法不正确的一项是（3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99_1#1b4ef5fe0.bracket?pid=23121b708&amp;color=0,0,0&amp;vpa=49&amp;vtp=1"/>
          <p:cNvSpPr/>
          <p:nvPr/>
        </p:nvSpPr>
        <p:spPr>
          <a:xfrm>
            <a:off x="6616764" y="961645"/>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98_2#1b4ef5fe0.choices?pid=23121b708&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A.由“邦无道，‘礼乐征伐自诸侯出’”可知，孔子认为如果诸侯带兵出去打仗</a:t>
            </a:r>
            <a:r>
              <a:rPr lang="en-US" altLang="zh-CN" sz="2000" b="0" i="0">
                <a:solidFill>
                  <a:srgbClr val="000000"/>
                </a:solidFill>
                <a:latin typeface="微软雅黑" pitchFamily="34" charset="0"/>
                <a:ea typeface="微软雅黑" pitchFamily="34" charset="-122"/>
                <a:cs typeface="微软雅黑" pitchFamily="34" charset="-120"/>
              </a:rPr>
              <a:t>，是不符合正义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，因为这种行为打破了秩序。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.统治者是否具有足够的德性是孔子判断国家是否符合正义的重要指标</a:t>
            </a:r>
            <a:r>
              <a:rPr lang="en-US" altLang="zh-CN" sz="2000" b="0" i="0">
                <a:solidFill>
                  <a:srgbClr val="000000"/>
                </a:solidFill>
                <a:latin typeface="微软雅黑" pitchFamily="34" charset="0"/>
                <a:ea typeface="微软雅黑" pitchFamily="34" charset="-122"/>
                <a:cs typeface="微软雅黑" pitchFamily="34" charset="-120"/>
              </a:rPr>
              <a:t>，因此获得孔子赞扬的统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治者很可能在德政方面比较突出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.“均”要求财富分配“各得其分”，以此缩小贫富差距，体现社会公平，但“各得其分</a:t>
            </a:r>
            <a:r>
              <a:rPr lang="en-US" altLang="zh-CN" sz="2000" b="0" i="0">
                <a:solidFill>
                  <a:srgbClr val="000000"/>
                </a:solidFill>
                <a:latin typeface="微软雅黑" pitchFamily="34" charset="0"/>
                <a:ea typeface="微软雅黑" pitchFamily="34" charset="-122"/>
                <a:cs typeface="微软雅黑" pitchFamily="34" charset="-120"/>
              </a:rPr>
              <a:t>”不意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味着照顾懒惰</a:t>
            </a:r>
            <a:r>
              <a:rPr lang="en-US" altLang="zh-CN" sz="2000" b="0" i="0" dirty="0">
                <a:solidFill>
                  <a:srgbClr val="000000"/>
                </a:solidFill>
                <a:latin typeface="微软雅黑" pitchFamily="34" charset="0"/>
                <a:ea typeface="微软雅黑" pitchFamily="34" charset="-122"/>
                <a:cs typeface="微软雅黑" pitchFamily="34" charset="-120"/>
              </a:rPr>
              <a:t>，否则也是不公。</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.材料二认为孔子观点中“均”为基、“和”为贵、“安”为重，说明如果没有了“均</a:t>
            </a:r>
            <a:r>
              <a:rPr lang="en-US" altLang="zh-CN" sz="2000" b="0" i="0">
                <a:solidFill>
                  <a:srgbClr val="000000"/>
                </a:solidFill>
                <a:latin typeface="微软雅黑" pitchFamily="34" charset="0"/>
                <a:ea typeface="微软雅黑" pitchFamily="34" charset="-122"/>
                <a:cs typeface="微软雅黑" pitchFamily="34" charset="-120"/>
              </a:rPr>
              <a:t>”这个基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础</a:t>
            </a:r>
            <a:r>
              <a:rPr lang="en-US" altLang="zh-CN" sz="2000" b="0" i="0" dirty="0">
                <a:solidFill>
                  <a:srgbClr val="000000"/>
                </a:solidFill>
                <a:latin typeface="微软雅黑" pitchFamily="34" charset="0"/>
                <a:ea typeface="微软雅黑" pitchFamily="34" charset="-122"/>
                <a:cs typeface="微软雅黑" pitchFamily="34" charset="-120"/>
              </a:rPr>
              <a:t>，“和”与“安”都无从谈起。</a:t>
            </a:r>
            <a:endParaRPr lang="en-US" altLang="zh-CN" sz="2000" dirty="0"/>
          </a:p>
        </p:txBody>
      </p:sp>
      <p:sp>
        <p:nvSpPr>
          <p:cNvPr id="5" name="QC_6_AS.200_1#1b4ef5fe0?vop=1&amp;pid=23121b708&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本题考查分析概括作者在文中的观点态度的能力。A项</a:t>
            </a:r>
            <a:r>
              <a:rPr lang="en-US" altLang="zh-CN" sz="2000" b="0" i="0">
                <a:solidFill>
                  <a:srgbClr val="000000"/>
                </a:solidFill>
                <a:latin typeface="微软雅黑" pitchFamily="34" charset="0"/>
                <a:ea typeface="微软雅黑" pitchFamily="34" charset="-122"/>
                <a:cs typeface="微软雅黑" pitchFamily="34" charset="-120"/>
              </a:rPr>
              <a:t>，“孔子认为如果诸侯带兵出去打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仗</a:t>
            </a:r>
            <a:r>
              <a:rPr lang="en-US" altLang="zh-CN" sz="2000" b="0" i="0" dirty="0">
                <a:solidFill>
                  <a:srgbClr val="000000"/>
                </a:solidFill>
                <a:latin typeface="微软雅黑" pitchFamily="34" charset="0"/>
                <a:ea typeface="微软雅黑" pitchFamily="34" charset="-122"/>
                <a:cs typeface="微软雅黑" pitchFamily="34" charset="-120"/>
              </a:rPr>
              <a:t>，是不符合正义的”错误。由材料一第3段中“而不符合正义的国家则由诸侯来定夺”</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不符合正义的是作战的决策权在诸侯手中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9.xml><?xml version="1.0" encoding="utf-8"?>
<p:sld xmlns:a="http://schemas.openxmlformats.org/drawingml/2006/main" xmlns:r="http://schemas.openxmlformats.org/officeDocument/2006/relationships" xmlns:p="http://schemas.openxmlformats.org/presentationml/2006/main">
  <p:cSld name="Slide 144&amp;si=144">
    <p:spTree>
      <p:nvGrpSpPr>
        <p:cNvPr id="1" name=""/>
        <p:cNvGrpSpPr/>
        <p:nvPr/>
      </p:nvGrpSpPr>
      <p:grpSpPr>
        <a:xfrm>
          <a:off x="0" y="0"/>
          <a:ext cx="0" cy="0"/>
          <a:chOff x="0" y="0"/>
          <a:chExt cx="0" cy="0"/>
        </a:xfrm>
      </p:grpSpPr>
      <p:sp>
        <p:nvSpPr>
          <p:cNvPr id="2" name="QC_6_BD.201_1#f361a5e8c?pid=23121b70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8.下列选项，不适合作为论据来支撑材料一第二段观点的一项是（3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2_1#f361a5e8c.bracket?pid=23121b708&amp;color=0,0,0&amp;vpa=50&amp;vtp=1"/>
          <p:cNvSpPr/>
          <p:nvPr/>
        </p:nvSpPr>
        <p:spPr>
          <a:xfrm>
            <a:off x="8890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01_2#f361a5e8c.choices?pid=23121b70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A.见利思义，见危授命。——《论语·</a:t>
            </a:r>
            <a:r>
              <a:rPr lang="en-US" altLang="zh-CN" sz="2000" b="0" i="0">
                <a:solidFill>
                  <a:srgbClr val="000000"/>
                </a:solidFill>
                <a:latin typeface="微软雅黑" pitchFamily="34" charset="0"/>
                <a:ea typeface="微软雅黑" pitchFamily="34" charset="-122"/>
                <a:cs typeface="微软雅黑" pitchFamily="34" charset="-120"/>
              </a:rPr>
              <a:t>宪问》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.道不同，不相为谋。——《论语·卫灵公》</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.修己以安百姓。——《论语·</a:t>
            </a:r>
            <a:r>
              <a:rPr lang="en-US" altLang="zh-CN" sz="2000" b="0" i="0">
                <a:solidFill>
                  <a:srgbClr val="000000"/>
                </a:solidFill>
                <a:latin typeface="微软雅黑" pitchFamily="34" charset="0"/>
                <a:ea typeface="微软雅黑" pitchFamily="34" charset="-122"/>
                <a:cs typeface="微软雅黑" pitchFamily="34" charset="-120"/>
              </a:rPr>
              <a:t>宪问》</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.人无远虑，必有近忧。——《论语·卫灵公》</a:t>
            </a:r>
            <a:endParaRPr lang="en-US" altLang="zh-CN" sz="2000" dirty="0"/>
          </a:p>
        </p:txBody>
      </p:sp>
      <p:sp>
        <p:nvSpPr>
          <p:cNvPr id="5" name="QC_6_AS.203_1#f361a5e8c?vop=1&amp;pid=23121b708&amp;color=0,0,0&amp;vtp=1&amp;bbb=1&amp;hb=1"/>
          <p:cNvSpPr/>
          <p:nvPr/>
        </p:nvSpPr>
        <p:spPr>
          <a:xfrm>
            <a:off x="722376" y="237756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本题考查分析论点、论据的能力。材料一第2段观点：君子应遵循“道”“义”“礼</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伦理要求</a:t>
            </a:r>
            <a:r>
              <a:rPr lang="en-US" altLang="zh-CN" sz="2000" b="0" i="0" dirty="0">
                <a:solidFill>
                  <a:srgbClr val="000000"/>
                </a:solidFill>
                <a:latin typeface="微软雅黑" pitchFamily="34" charset="0"/>
                <a:ea typeface="微软雅黑" pitchFamily="34" charset="-122"/>
                <a:cs typeface="微软雅黑" pitchFamily="34" charset="-120"/>
              </a:rPr>
              <a:t>。A项，“见利思义”符合君子对“义”的要求。B项，“道不同，不相为谋</a:t>
            </a:r>
            <a:r>
              <a:rPr lang="en-US" altLang="zh-CN" sz="2000" b="0" i="0">
                <a:solidFill>
                  <a:srgbClr val="000000"/>
                </a:solidFill>
                <a:latin typeface="微软雅黑" pitchFamily="34" charset="0"/>
                <a:ea typeface="微软雅黑" pitchFamily="34" charset="-122"/>
                <a:cs typeface="微软雅黑" pitchFamily="34" charset="-120"/>
              </a:rPr>
              <a:t>”符合君子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a:t>
            </a:r>
            <a:r>
              <a:rPr lang="en-US" altLang="zh-CN" sz="2000" b="0" i="0" dirty="0">
                <a:solidFill>
                  <a:srgbClr val="000000"/>
                </a:solidFill>
                <a:latin typeface="微软雅黑" pitchFamily="34" charset="0"/>
                <a:ea typeface="微软雅黑" pitchFamily="34" charset="-122"/>
                <a:cs typeface="微软雅黑" pitchFamily="34" charset="-120"/>
              </a:rPr>
              <a:t>“道”的要求。C项，“修己”是君子对“礼”的要求。D项，“远虑”与“道”“义”“</a:t>
            </a:r>
            <a:r>
              <a:rPr lang="en-US" altLang="zh-CN" sz="2000" b="0" i="0">
                <a:solidFill>
                  <a:srgbClr val="000000"/>
                </a:solidFill>
                <a:latin typeface="微软雅黑" pitchFamily="34" charset="0"/>
                <a:ea typeface="微软雅黑" pitchFamily="34" charset="-122"/>
                <a:cs typeface="微软雅黑" pitchFamily="34" charset="-120"/>
              </a:rPr>
              <a:t>礼”</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无关</a:t>
            </a:r>
            <a:r>
              <a:rPr lang="en-US" altLang="zh-CN" sz="2000" b="0" i="0" dirty="0">
                <a:solidFill>
                  <a:srgbClr val="000000"/>
                </a:solidFill>
                <a:latin typeface="微软雅黑" pitchFamily="34" charset="0"/>
                <a:ea typeface="微软雅黑" pitchFamily="34" charset="-122"/>
                <a:cs typeface="微软雅黑" pitchFamily="34" charset="-120"/>
              </a:rPr>
              <a:t>，是对谋划方面的要求。故选D。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21_1#e2a589f08?vop=1&amp;pid=164e31727&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本题考查分析概括作者在文中的观点态度的能力。B项</a:t>
            </a:r>
            <a:r>
              <a:rPr lang="en-US" altLang="zh-CN" sz="2000" b="0" i="0">
                <a:solidFill>
                  <a:srgbClr val="000000"/>
                </a:solidFill>
                <a:latin typeface="微软雅黑" pitchFamily="34" charset="0"/>
                <a:ea typeface="微软雅黑" pitchFamily="34" charset="-122"/>
                <a:cs typeface="微软雅黑" pitchFamily="34" charset="-120"/>
              </a:rPr>
              <a:t>，“实现文艺生产的市场化转型是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新质生产力的根本</a:t>
            </a:r>
            <a:r>
              <a:rPr lang="en-US" altLang="zh-CN" sz="2000" b="0" i="0" dirty="0">
                <a:solidFill>
                  <a:srgbClr val="000000"/>
                </a:solidFill>
                <a:latin typeface="微软雅黑" pitchFamily="34" charset="0"/>
                <a:ea typeface="微软雅黑" pitchFamily="34" charset="-122"/>
                <a:cs typeface="微软雅黑" pitchFamily="34" charset="-120"/>
              </a:rPr>
              <a:t>”错误，根据材料一最后一段中“新质生产力的根本在于升级内容、</a:t>
            </a:r>
            <a:r>
              <a:rPr lang="en-US" altLang="zh-CN" sz="2000" b="0" i="0">
                <a:solidFill>
                  <a:srgbClr val="000000"/>
                </a:solidFill>
                <a:latin typeface="微软雅黑" pitchFamily="34" charset="0"/>
                <a:ea typeface="微软雅黑" pitchFamily="34" charset="-122"/>
                <a:cs typeface="微软雅黑" pitchFamily="34" charset="-120"/>
              </a:rPr>
              <a:t>提高品质，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以高质量发展不断优化文艺的供给机制</a:t>
            </a:r>
            <a:r>
              <a:rPr lang="en-US" altLang="zh-CN" sz="2000" b="0" i="0" dirty="0">
                <a:solidFill>
                  <a:srgbClr val="000000"/>
                </a:solidFill>
                <a:latin typeface="微软雅黑" pitchFamily="34" charset="0"/>
                <a:ea typeface="微软雅黑" pitchFamily="34" charset="-122"/>
                <a:cs typeface="微软雅黑" pitchFamily="34" charset="-120"/>
              </a:rPr>
              <a:t>，实现文艺生产从多到好、由粗至精的范式转换”</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市场化转型”不是新质生产力的根本。C项，“作为副产品的文艺”说法错误</a:t>
            </a:r>
            <a:r>
              <a:rPr lang="en-US" altLang="zh-CN" sz="2000" b="0" i="0">
                <a:solidFill>
                  <a:srgbClr val="000000"/>
                </a:solidFill>
                <a:latin typeface="微软雅黑" pitchFamily="34" charset="0"/>
                <a:ea typeface="微软雅黑" pitchFamily="34" charset="-122"/>
                <a:cs typeface="微软雅黑" pitchFamily="34" charset="-120"/>
              </a:rPr>
              <a:t>，既没有文本依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a:t>
            </a:r>
            <a:r>
              <a:rPr lang="en-US" altLang="zh-CN" sz="2000" b="0" i="0" dirty="0">
                <a:solidFill>
                  <a:srgbClr val="000000"/>
                </a:solidFill>
                <a:latin typeface="微软雅黑" pitchFamily="34" charset="0"/>
                <a:ea typeface="微软雅黑" pitchFamily="34" charset="-122"/>
                <a:cs typeface="微软雅黑" pitchFamily="34" charset="-120"/>
              </a:rPr>
              <a:t>，也不符合材料一最后一段中“文艺既是党和人民的一项重要事业</a:t>
            </a:r>
            <a:r>
              <a:rPr lang="en-US" altLang="zh-CN" sz="2000" b="0" i="0">
                <a:solidFill>
                  <a:srgbClr val="000000"/>
                </a:solidFill>
                <a:latin typeface="微软雅黑" pitchFamily="34" charset="0"/>
                <a:ea typeface="微软雅黑" pitchFamily="34" charset="-122"/>
                <a:cs typeface="微软雅黑" pitchFamily="34" charset="-120"/>
              </a:rPr>
              <a:t>，又是社会主义市场经济条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件下文化产业的重要一员</a:t>
            </a:r>
            <a:r>
              <a:rPr lang="en-US" altLang="zh-CN" sz="2000" b="0" i="0" dirty="0">
                <a:solidFill>
                  <a:srgbClr val="000000"/>
                </a:solidFill>
                <a:latin typeface="微软雅黑" pitchFamily="34" charset="0"/>
                <a:ea typeface="微软雅黑" pitchFamily="34" charset="-122"/>
                <a:cs typeface="微软雅黑" pitchFamily="34" charset="-120"/>
              </a:rPr>
              <a:t>”的论述。D项</a:t>
            </a:r>
            <a:r>
              <a:rPr lang="en-US" altLang="zh-CN" sz="2000" b="0" i="0">
                <a:solidFill>
                  <a:srgbClr val="000000"/>
                </a:solidFill>
                <a:latin typeface="微软雅黑" pitchFamily="34" charset="0"/>
                <a:ea typeface="微软雅黑" pitchFamily="34" charset="-122"/>
                <a:cs typeface="微软雅黑" pitchFamily="34" charset="-120"/>
              </a:rPr>
              <a:t>，“是文艺工作者借助新质生产力推动政治和经济发展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的重要方式之一</a:t>
            </a:r>
            <a:r>
              <a:rPr lang="en-US" altLang="zh-CN" sz="2000" b="0" i="0" dirty="0">
                <a:solidFill>
                  <a:srgbClr val="000000"/>
                </a:solidFill>
                <a:latin typeface="微软雅黑" pitchFamily="34" charset="0"/>
                <a:ea typeface="微软雅黑" pitchFamily="34" charset="-122"/>
                <a:cs typeface="微软雅黑" pitchFamily="34" charset="-120"/>
              </a:rPr>
              <a:t>”错误，由材料二最后一段中“在启发科技创新方向上</a:t>
            </a:r>
            <a:r>
              <a:rPr lang="en-US" altLang="zh-CN" sz="2000" b="0" i="0">
                <a:solidFill>
                  <a:srgbClr val="000000"/>
                </a:solidFill>
                <a:latin typeface="微软雅黑" pitchFamily="34" charset="0"/>
                <a:ea typeface="微软雅黑" pitchFamily="34" charset="-122"/>
                <a:cs typeface="微软雅黑" pitchFamily="34" charset="-120"/>
              </a:rPr>
              <a:t>，文艺工作者可从三方面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发挥作用</a:t>
            </a:r>
            <a:r>
              <a:rPr lang="en-US" altLang="zh-CN" sz="2000" b="0" i="0" dirty="0">
                <a:solidFill>
                  <a:srgbClr val="000000"/>
                </a:solidFill>
                <a:latin typeface="微软雅黑" pitchFamily="34" charset="0"/>
                <a:ea typeface="微软雅黑" pitchFamily="34" charset="-122"/>
                <a:cs typeface="微软雅黑" pitchFamily="34" charset="-120"/>
              </a:rPr>
              <a:t>。其一</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其三，大力发展各种题材和形式的科幻文艺</a:t>
            </a:r>
            <a:r>
              <a:rPr lang="en-US" altLang="zh-CN" sz="2000" b="0" i="0">
                <a:solidFill>
                  <a:srgbClr val="000000"/>
                </a:solidFill>
                <a:latin typeface="微软雅黑" pitchFamily="34" charset="0"/>
                <a:ea typeface="微软雅黑" pitchFamily="34" charset="-122"/>
                <a:cs typeface="微软雅黑" pitchFamily="34" charset="-120"/>
              </a:rPr>
              <a:t>，共同参与探索未来社会可能性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的事业</a:t>
            </a:r>
            <a:r>
              <a:rPr lang="en-US" altLang="zh-CN" sz="2000" b="0" i="0" dirty="0">
                <a:solidFill>
                  <a:srgbClr val="000000"/>
                </a:solidFill>
                <a:latin typeface="微软雅黑" pitchFamily="34" charset="0"/>
                <a:ea typeface="微软雅黑" pitchFamily="34" charset="-122"/>
                <a:cs typeface="微软雅黑" pitchFamily="34" charset="-120"/>
              </a:rPr>
              <a:t>”可知，应是“文艺工作者借助新质生产力启发科技创新的重要方式之一”。故选A。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0.xml><?xml version="1.0" encoding="utf-8"?>
<p:sld xmlns:a="http://schemas.openxmlformats.org/drawingml/2006/main" xmlns:r="http://schemas.openxmlformats.org/officeDocument/2006/relationships" xmlns:p="http://schemas.openxmlformats.org/presentationml/2006/main">
  <p:cSld name="Slide 145&amp;si=145">
    <p:spTree>
      <p:nvGrpSpPr>
        <p:cNvPr id="1" name=""/>
        <p:cNvGrpSpPr/>
        <p:nvPr/>
      </p:nvGrpSpPr>
      <p:grpSpPr>
        <a:xfrm>
          <a:off x="0" y="0"/>
          <a:ext cx="0" cy="0"/>
          <a:chOff x="0" y="0"/>
          <a:chExt cx="0" cy="0"/>
        </a:xfrm>
      </p:grpSpPr>
      <p:sp>
        <p:nvSpPr>
          <p:cNvPr id="2" name="QB_6_BD.204_1#dd7a3559a?sp=1&amp;pid=23121b708&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9.请根据材料二第二段，将概念填入相应的方框内，完成梳理概念关系的图表。（4分）</a:t>
            </a:r>
            <a:endParaRPr lang="en-US" altLang="zh-CN" sz="2000" dirty="0"/>
          </a:p>
        </p:txBody>
      </p:sp>
      <p:pic>
        <p:nvPicPr>
          <p:cNvPr id="3" name="QB_6_BD.204_2#dd7a3559a?pid=23121b70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46120" y="1513528"/>
            <a:ext cx="5696712" cy="2322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04_3#dd7a3559a?pid=23121b708&amp;color=0,0,0&amp;vtp=1&amp;bbb=1"/>
          <p:cNvSpPr/>
          <p:nvPr/>
        </p:nvSpPr>
        <p:spPr>
          <a:xfrm>
            <a:off x="722376" y="3964628"/>
            <a:ext cx="10753344" cy="405003"/>
          </a:xfrm>
          <a:prstGeom prst="rect">
            <a:avLst/>
          </a:prstGeom>
          <a:noFill/>
          <a:ln/>
        </p:spPr>
        <p:txBody>
          <a:bodyPr wrap="none" lIns="0" tIns="0" rIns="0" bIns="0" rtlCol="0" anchor="t"/>
          <a:lstStyle/>
          <a:p>
            <a:pPr algn="l" latinLnBrk="1">
              <a:lnSpc>
                <a:spcPts val="3600"/>
              </a:lnSpc>
            </a:pPr>
            <a:r>
              <a:rPr lang="en-US" altLang="zh-CN" sz="2000" i="0">
                <a:solidFill>
                  <a:srgbClr val="000000"/>
                </a:solidFill>
                <a:latin typeface="SimSun" pitchFamily="34" charset="0"/>
                <a:ea typeface="SimSun" pitchFamily="34" charset="-122"/>
                <a:cs typeface="SimSun" pitchFamily="34" charset="-120"/>
              </a:rPr>
              <a:t>_</a:t>
            </a:r>
            <a:r>
              <a:rPr lang="en-US" altLang="zh-CN" sz="2000" i="0" spc="-50">
                <a:solidFill>
                  <a:srgbClr val="000000"/>
                </a:solidFill>
                <a:latin typeface="SimSun" pitchFamily="34" charset="0"/>
                <a:ea typeface="SimSun" pitchFamily="34" charset="-122"/>
                <a:cs typeface="SimSun" pitchFamily="34" charset="-120"/>
              </a:rPr>
              <a:t>____________________________________________________________________________________</a:t>
            </a:r>
            <a:endParaRPr lang="en-US" altLang="zh-CN" sz="2000" spc="-50" dirty="0"/>
          </a:p>
        </p:txBody>
      </p:sp>
      <p:sp>
        <p:nvSpPr>
          <p:cNvPr id="5" name="QB_6_AN.205_1#dd7a3559a.blank?pid=23121b708&amp;color=0,0,0&amp;vpa=51&amp;vtp=1&amp;bbb=1"/>
          <p:cNvSpPr/>
          <p:nvPr/>
        </p:nvSpPr>
        <p:spPr>
          <a:xfrm>
            <a:off x="760476" y="3926528"/>
            <a:ext cx="10482263" cy="408559"/>
          </a:xfrm>
          <a:prstGeom prst="rect">
            <a:avLst/>
          </a:prstGeom>
          <a:noFill/>
          <a:ln/>
        </p:spPr>
        <p:txBody>
          <a:bodyPr wrap="none" lIns="0" tIns="0" rIns="0" bIns="0" rtlCol="0" anchor="t"/>
          <a:lstStyle/>
          <a:p>
            <a:pPr algn="ctr" latinLnBrk="1">
              <a:lnSpc>
                <a:spcPts val="3600"/>
              </a:lnSpc>
            </a:pPr>
            <a:r>
              <a:rPr lang="en-US" altLang="zh-CN" sz="2000" b="1" i="0" spc="-50" dirty="0">
                <a:solidFill>
                  <a:srgbClr val="00B050"/>
                </a:solidFill>
                <a:latin typeface="微软雅黑" pitchFamily="34" charset="0"/>
                <a:ea typeface="微软雅黑" pitchFamily="34" charset="-122"/>
                <a:cs typeface="微软雅黑" pitchFamily="34" charset="-120"/>
              </a:rPr>
              <a:t>①财富分配“各得其分”；②经济社会之“和”；③安；④外在物质需求之“安”（每处1分）</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81.xml><?xml version="1.0" encoding="utf-8"?>
<p:sld xmlns:a="http://schemas.openxmlformats.org/drawingml/2006/main" xmlns:r="http://schemas.openxmlformats.org/officeDocument/2006/relationships" xmlns:p="http://schemas.openxmlformats.org/presentationml/2006/main">
  <p:cSld name="Slide 146&amp;si=146">
    <p:spTree>
      <p:nvGrpSpPr>
        <p:cNvPr id="1" name=""/>
        <p:cNvGrpSpPr/>
        <p:nvPr/>
      </p:nvGrpSpPr>
      <p:grpSpPr>
        <a:xfrm>
          <a:off x="0" y="0"/>
          <a:ext cx="0" cy="0"/>
          <a:chOff x="0" y="0"/>
          <a:chExt cx="0" cy="0"/>
        </a:xfrm>
      </p:grpSpPr>
      <p:sp>
        <p:nvSpPr>
          <p:cNvPr id="2" name="QB_6_AS.206_1#dd7a3559a?vop=1&amp;pid=23121b708&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本题考查归纳内容要点的能力。①处，由材料二第2段中“‘均’要求财富分配</a:t>
            </a:r>
            <a:r>
              <a:rPr lang="en-US" altLang="zh-CN" sz="2000" b="0" i="0">
                <a:solidFill>
                  <a:srgbClr val="000000"/>
                </a:solidFill>
                <a:latin typeface="微软雅黑" pitchFamily="34" charset="0"/>
                <a:ea typeface="微软雅黑" pitchFamily="34" charset="-122"/>
                <a:cs typeface="微软雅黑" pitchFamily="34" charset="-120"/>
              </a:rPr>
              <a:t>‘各得其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dirty="0">
                <a:solidFill>
                  <a:srgbClr val="000000"/>
                </a:solidFill>
                <a:latin typeface="微软雅黑" pitchFamily="34" charset="0"/>
                <a:ea typeface="微软雅黑" pitchFamily="34" charset="-122"/>
                <a:cs typeface="微软雅黑" pitchFamily="34" charset="-120"/>
              </a:rPr>
              <a:t>’，以此缩小贫富差距，体现社会公平，实现社会之‘和’”及图表结构上的特点</a:t>
            </a:r>
            <a:r>
              <a:rPr lang="en-US" altLang="zh-CN" sz="2000" b="0" i="0">
                <a:solidFill>
                  <a:srgbClr val="000000"/>
                </a:solidFill>
                <a:latin typeface="微软雅黑" pitchFamily="34" charset="0"/>
                <a:ea typeface="微软雅黑" pitchFamily="34" charset="-122"/>
                <a:cs typeface="微软雅黑" pitchFamily="34" charset="-120"/>
              </a:rPr>
              <a:t>——先引入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观点字</a:t>
            </a:r>
            <a:r>
              <a:rPr lang="en-US" altLang="zh-CN" sz="2000" b="0" i="0" dirty="0">
                <a:solidFill>
                  <a:srgbClr val="000000"/>
                </a:solidFill>
                <a:latin typeface="微软雅黑" pitchFamily="34" charset="0"/>
                <a:ea typeface="微软雅黑" pitchFamily="34" charset="-122"/>
                <a:cs typeface="微软雅黑" pitchFamily="34" charset="-120"/>
              </a:rPr>
              <a:t>，再解释其特点，推知此处是特点诠释，所以填“财富分配‘各得其分’”。②处</a:t>
            </a:r>
            <a:r>
              <a:rPr lang="en-US" altLang="zh-CN" sz="2000" b="0" i="0">
                <a:solidFill>
                  <a:srgbClr val="000000"/>
                </a:solidFill>
                <a:latin typeface="微软雅黑" pitchFamily="34" charset="0"/>
                <a:ea typeface="微软雅黑" pitchFamily="34" charset="-122"/>
                <a:cs typeface="微软雅黑" pitchFamily="34" charset="-120"/>
              </a:rPr>
              <a:t>，由图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a:t>
            </a:r>
            <a:r>
              <a:rPr lang="en-US" altLang="zh-CN" sz="2000" b="0" i="0" dirty="0">
                <a:solidFill>
                  <a:srgbClr val="000000"/>
                </a:solidFill>
                <a:latin typeface="微软雅黑" pitchFamily="34" charset="0"/>
                <a:ea typeface="微软雅黑" pitchFamily="34" charset="-122"/>
                <a:cs typeface="微软雅黑" pitchFamily="34" charset="-120"/>
              </a:rPr>
              <a:t>“上升到道德社会之‘和’”及材料二第2段中“要从经济社会之‘和</a:t>
            </a:r>
            <a:r>
              <a:rPr lang="en-US" altLang="zh-CN" sz="2000" b="0" i="0">
                <a:solidFill>
                  <a:srgbClr val="000000"/>
                </a:solidFill>
                <a:latin typeface="微软雅黑" pitchFamily="34" charset="0"/>
                <a:ea typeface="微软雅黑" pitchFamily="34" charset="-122"/>
                <a:cs typeface="微软雅黑" pitchFamily="34" charset="-120"/>
              </a:rPr>
              <a:t>’上升到道德社会之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和’，即进一步深化到内生道德正义层面”可推知，此处填“经济社会之‘和’”。③处</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材料二第</a:t>
            </a:r>
            <a:r>
              <a:rPr lang="en-US" altLang="zh-CN" sz="2000" b="0" i="0" dirty="0">
                <a:solidFill>
                  <a:srgbClr val="000000"/>
                </a:solidFill>
                <a:latin typeface="微软雅黑" pitchFamily="34" charset="0"/>
                <a:ea typeface="微软雅黑" pitchFamily="34" charset="-122"/>
                <a:cs typeface="微软雅黑" pitchFamily="34" charset="-120"/>
              </a:rPr>
              <a:t>2段中“根据‘均无贫’‘和无寡’‘安无倾’三者之间的有机联系</a:t>
            </a:r>
            <a:r>
              <a:rPr lang="en-US" altLang="zh-CN" sz="2000" b="0" i="0">
                <a:solidFill>
                  <a:srgbClr val="000000"/>
                </a:solidFill>
                <a:latin typeface="微软雅黑" pitchFamily="34" charset="0"/>
                <a:ea typeface="微软雅黑" pitchFamily="34" charset="-122"/>
                <a:cs typeface="微软雅黑" pitchFamily="34" charset="-120"/>
              </a:rPr>
              <a:t>”以及图表里前两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个层面</a:t>
            </a:r>
            <a:r>
              <a:rPr lang="en-US" altLang="zh-CN" sz="2000" b="0" i="0" dirty="0">
                <a:solidFill>
                  <a:srgbClr val="000000"/>
                </a:solidFill>
                <a:latin typeface="微软雅黑" pitchFamily="34" charset="0"/>
                <a:ea typeface="微软雅黑" pitchFamily="34" charset="-122"/>
                <a:cs typeface="微软雅黑" pitchFamily="34" charset="-120"/>
              </a:rPr>
              <a:t>“均”“和”已经出现可推知，此处填“安”。④处，由图表中“内生道德需求之‘</a:t>
            </a:r>
            <a:r>
              <a:rPr lang="en-US" altLang="zh-CN" sz="2000" b="0" i="0">
                <a:solidFill>
                  <a:srgbClr val="000000"/>
                </a:solidFill>
                <a:latin typeface="微软雅黑" pitchFamily="34" charset="0"/>
                <a:ea typeface="微软雅黑" pitchFamily="34" charset="-122"/>
                <a:cs typeface="微软雅黑" pitchFamily="34" charset="-120"/>
              </a:rPr>
              <a:t>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落实到</a:t>
            </a:r>
            <a:r>
              <a:rPr lang="en-US" altLang="zh-CN" sz="2000" b="0" i="0" dirty="0">
                <a:solidFill>
                  <a:srgbClr val="000000"/>
                </a:solidFill>
                <a:latin typeface="微软雅黑" pitchFamily="34" charset="0"/>
                <a:ea typeface="微软雅黑" pitchFamily="34" charset="-122"/>
                <a:cs typeface="微软雅黑" pitchFamily="34" charset="-120"/>
              </a:rPr>
              <a:t>”及材料二第2段中“想要达到真正的‘安’还需要从内生道德需求之‘安</a:t>
            </a:r>
            <a:r>
              <a:rPr lang="en-US" altLang="zh-CN" sz="2000" b="0" i="0">
                <a:solidFill>
                  <a:srgbClr val="000000"/>
                </a:solidFill>
                <a:latin typeface="微软雅黑" pitchFamily="34" charset="0"/>
                <a:ea typeface="微软雅黑" pitchFamily="34" charset="-122"/>
                <a:cs typeface="微软雅黑" pitchFamily="34" charset="-120"/>
              </a:rPr>
              <a:t>’落实到外在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物质需求之</a:t>
            </a:r>
            <a:r>
              <a:rPr lang="en-US" altLang="zh-CN" sz="2000" b="0" i="0" dirty="0">
                <a:solidFill>
                  <a:srgbClr val="000000"/>
                </a:solidFill>
                <a:latin typeface="微软雅黑" pitchFamily="34" charset="0"/>
                <a:ea typeface="微软雅黑" pitchFamily="34" charset="-122"/>
                <a:cs typeface="微软雅黑" pitchFamily="34" charset="-120"/>
              </a:rPr>
              <a:t>‘安’”可推知，此处填“外在物质需求之‘安’”。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2.xml><?xml version="1.0" encoding="utf-8"?>
<p:sld xmlns:a="http://schemas.openxmlformats.org/drawingml/2006/main" xmlns:r="http://schemas.openxmlformats.org/officeDocument/2006/relationships" xmlns:p="http://schemas.openxmlformats.org/presentationml/2006/main">
  <p:cSld name="Slide 147&amp;si=147">
    <p:spTree>
      <p:nvGrpSpPr>
        <p:cNvPr id="1" name=""/>
        <p:cNvGrpSpPr/>
        <p:nvPr/>
      </p:nvGrpSpPr>
      <p:grpSpPr>
        <a:xfrm>
          <a:off x="0" y="0"/>
          <a:ext cx="0" cy="0"/>
          <a:chOff x="0" y="0"/>
          <a:chExt cx="0" cy="0"/>
        </a:xfrm>
      </p:grpSpPr>
      <p:sp>
        <p:nvSpPr>
          <p:cNvPr id="2" name="QB_6_BD.226_1#976c5f660?sp=1&amp;pid=23121b708&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10.请简要概括两则材料的论证思路。（6分）</a:t>
            </a:r>
            <a:endParaRPr lang="en-US" altLang="zh-CN" sz="2000" dirty="0"/>
          </a:p>
        </p:txBody>
      </p:sp>
      <p:sp>
        <p:nvSpPr>
          <p:cNvPr id="3" name="QB_6_BD.226_2#976c5f660?sp=1&amp;pid=23121b708&amp;color=0,0,0&amp;vtp=1&amp;bbb=1&amp;hb=1&amp;hltap=1"/>
          <p:cNvSpPr/>
          <p:nvPr/>
        </p:nvSpPr>
        <p:spPr>
          <a:xfrm>
            <a:off x="722376" y="1435169"/>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227_1#976c5f660?sp=1&amp;pid=23121b708&amp;color=0,0,0&amp;vtp=1&amp;bbb=1&amp;hb=1&amp;hla=1">
            <a:extLst>
              <a:ext uri="{FF2B5EF4-FFF2-40B4-BE49-F238E27FC236}">
                <a16:creationId xmlns:a16="http://schemas.microsoft.com/office/drawing/2014/main" id="{4F2DFC5D-FFF6-6D26-27EE-587BA3C28F9C}"/>
              </a:ext>
            </a:extLst>
          </p:cNvPr>
          <p:cNvSpPr/>
          <p:nvPr/>
        </p:nvSpPr>
        <p:spPr>
          <a:xfrm>
            <a:off x="722376" y="1409769"/>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材料一采用总分结构。（1分）先开门见山地提出“孔子的正义观主要是通过‘道’‘</a:t>
            </a:r>
            <a:r>
              <a:rPr lang="en-US" altLang="zh-CN" sz="2000" b="1" i="0">
                <a:solidFill>
                  <a:srgbClr val="00B050"/>
                </a:solidFill>
                <a:latin typeface="微软雅黑" pitchFamily="34" charset="0"/>
                <a:ea typeface="微软雅黑" pitchFamily="34" charset="-122"/>
                <a:cs typeface="微软雅黑" pitchFamily="34" charset="-120"/>
              </a:rPr>
              <a:t>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礼’等词表现出来的”观点，并与柏拉图的正义观进行比较；（1分）然后从个人伦理</a:t>
            </a:r>
            <a:r>
              <a:rPr lang="en-US" altLang="zh-CN" sz="2000" b="1" i="0">
                <a:solidFill>
                  <a:srgbClr val="00B050"/>
                </a:solidFill>
                <a:latin typeface="微软雅黑" pitchFamily="34" charset="0"/>
                <a:ea typeface="微软雅黑" pitchFamily="34" charset="-122"/>
                <a:cs typeface="微软雅黑" pitchFamily="34" charset="-120"/>
              </a:rPr>
              <a:t>、国家</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层面两个方面入手来论证孔子的正义观</a:t>
            </a:r>
            <a:r>
              <a:rPr lang="en-US" altLang="zh-CN" sz="2000" b="1" i="0" dirty="0">
                <a:solidFill>
                  <a:srgbClr val="00B050"/>
                </a:solidFill>
                <a:latin typeface="微软雅黑" pitchFamily="34" charset="0"/>
                <a:ea typeface="微软雅黑" pitchFamily="34" charset="-122"/>
                <a:cs typeface="微软雅黑" pitchFamily="34" charset="-120"/>
              </a:rPr>
              <a:t>。（1分）②材料二是“引论——本论——结论</a:t>
            </a:r>
            <a:r>
              <a:rPr lang="en-US" altLang="zh-CN" sz="2000" b="1" i="0">
                <a:solidFill>
                  <a:srgbClr val="00B050"/>
                </a:solidFill>
                <a:latin typeface="微软雅黑" pitchFamily="34" charset="0"/>
                <a:ea typeface="微软雅黑" pitchFamily="34" charset="-122"/>
                <a:cs typeface="微软雅黑" pitchFamily="34" charset="-120"/>
              </a:rPr>
              <a:t>”的层进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式结构</a:t>
            </a:r>
            <a:r>
              <a:rPr lang="en-US" altLang="zh-CN" sz="2000" b="1" i="0" dirty="0">
                <a:solidFill>
                  <a:srgbClr val="00B050"/>
                </a:solidFill>
                <a:latin typeface="微软雅黑" pitchFamily="34" charset="0"/>
                <a:ea typeface="微软雅黑" pitchFamily="34" charset="-122"/>
                <a:cs typeface="微软雅黑" pitchFamily="34" charset="-120"/>
              </a:rPr>
              <a:t>。（1分）首先提出孔子“均、和、安”的公平正义思想,（1分</a:t>
            </a:r>
            <a:r>
              <a:rPr lang="en-US" altLang="zh-CN" sz="2000" b="1" i="0">
                <a:solidFill>
                  <a:srgbClr val="00B050"/>
                </a:solidFill>
                <a:latin typeface="微软雅黑" pitchFamily="34" charset="0"/>
                <a:ea typeface="微软雅黑" pitchFamily="34" charset="-122"/>
                <a:cs typeface="微软雅黑" pitchFamily="34" charset="-120"/>
              </a:rPr>
              <a:t>）接着通过三重定义的逻</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辑递进分析</a:t>
            </a:r>
            <a:r>
              <a:rPr lang="en-US" altLang="zh-CN" sz="2000" b="1" i="0" dirty="0">
                <a:solidFill>
                  <a:srgbClr val="00B050"/>
                </a:solidFill>
                <a:latin typeface="微软雅黑" pitchFamily="34" charset="0"/>
                <a:ea typeface="微软雅黑" pitchFamily="34" charset="-122"/>
                <a:cs typeface="微软雅黑" pitchFamily="34" charset="-120"/>
              </a:rPr>
              <a:t>，构建传统公平正义思想体系。（1</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3.xml><?xml version="1.0" encoding="utf-8"?>
<p:sld xmlns:a="http://schemas.openxmlformats.org/drawingml/2006/main" xmlns:r="http://schemas.openxmlformats.org/officeDocument/2006/relationships" xmlns:p="http://schemas.openxmlformats.org/presentationml/2006/main">
  <p:cSld name="Slide 148&amp;si=148">
    <p:spTree>
      <p:nvGrpSpPr>
        <p:cNvPr id="1" name=""/>
        <p:cNvGrpSpPr/>
        <p:nvPr/>
      </p:nvGrpSpPr>
      <p:grpSpPr>
        <a:xfrm>
          <a:off x="0" y="0"/>
          <a:ext cx="0" cy="0"/>
          <a:chOff x="0" y="0"/>
          <a:chExt cx="0" cy="0"/>
        </a:xfrm>
      </p:grpSpPr>
      <p:sp>
        <p:nvSpPr>
          <p:cNvPr id="2" name="QB_6_AS.208_1#976c5f660?vop=1&amp;pid=23121b708&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本题考查分析文章结构的能力。材料一是总分结构，首先开门见山地提出观点“《</a:t>
            </a:r>
            <a:r>
              <a:rPr lang="en-US" altLang="zh-CN" sz="2000" b="0" i="0">
                <a:solidFill>
                  <a:srgbClr val="000000"/>
                </a:solidFill>
                <a:latin typeface="微软雅黑" pitchFamily="34" charset="0"/>
                <a:ea typeface="微软雅黑" pitchFamily="34" charset="-122"/>
                <a:cs typeface="微软雅黑" pitchFamily="34" charset="-120"/>
              </a:rPr>
              <a:t>论语》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中孔子的正义观主要是通过</a:t>
            </a:r>
            <a:r>
              <a:rPr lang="en-US" altLang="zh-CN" sz="2000" b="0" i="0" dirty="0">
                <a:solidFill>
                  <a:srgbClr val="000000"/>
                </a:solidFill>
                <a:latin typeface="微软雅黑" pitchFamily="34" charset="0"/>
                <a:ea typeface="微软雅黑" pitchFamily="34" charset="-122"/>
                <a:cs typeface="微软雅黑" pitchFamily="34" charset="-120"/>
              </a:rPr>
              <a:t>‘道’‘义’‘礼’等词表现出来的</a:t>
            </a:r>
            <a:r>
              <a:rPr lang="en-US" altLang="zh-CN" sz="2000" b="0" i="0">
                <a:solidFill>
                  <a:srgbClr val="000000"/>
                </a:solidFill>
                <a:latin typeface="微软雅黑" pitchFamily="34" charset="0"/>
                <a:ea typeface="微软雅黑" pitchFamily="34" charset="-122"/>
                <a:cs typeface="微软雅黑" pitchFamily="34" charset="-120"/>
              </a:rPr>
              <a:t>”，并与柏拉图的正义观进行比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a:t>
            </a:r>
            <a:r>
              <a:rPr lang="en-US" altLang="zh-CN" sz="2000" b="0" i="0" dirty="0">
                <a:solidFill>
                  <a:srgbClr val="000000"/>
                </a:solidFill>
                <a:latin typeface="微软雅黑" pitchFamily="34" charset="0"/>
                <a:ea typeface="微软雅黑" pitchFamily="34" charset="-122"/>
                <a:cs typeface="微软雅黑" pitchFamily="34" charset="-120"/>
              </a:rPr>
              <a:t>。根据“个人伦理方面”和“到了国家层面”可知，</a:t>
            </a:r>
            <a:r>
              <a:rPr lang="en-US" altLang="zh-CN" sz="2000" b="0" i="0">
                <a:solidFill>
                  <a:srgbClr val="000000"/>
                </a:solidFill>
                <a:latin typeface="微软雅黑" pitchFamily="34" charset="0"/>
                <a:ea typeface="微软雅黑" pitchFamily="34" charset="-122"/>
                <a:cs typeface="微软雅黑" pitchFamily="34" charset="-120"/>
              </a:rPr>
              <a:t>材料从个人伦理方面和国家层面两个方面，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大量引用</a:t>
            </a:r>
            <a:r>
              <a:rPr lang="en-US" altLang="zh-CN" sz="2000" b="0" i="0" dirty="0">
                <a:solidFill>
                  <a:srgbClr val="000000"/>
                </a:solidFill>
                <a:latin typeface="微软雅黑" pitchFamily="34" charset="0"/>
                <a:ea typeface="微软雅黑" pitchFamily="34" charset="-122"/>
                <a:cs typeface="微软雅黑" pitchFamily="34" charset="-120"/>
              </a:rPr>
              <a:t>《论语》中的句子，分析君子和小人等阶级间的“个人的正义</a:t>
            </a:r>
            <a:r>
              <a:rPr lang="en-US" altLang="zh-CN" sz="2000" b="0" i="0">
                <a:solidFill>
                  <a:srgbClr val="000000"/>
                </a:solidFill>
                <a:latin typeface="微软雅黑" pitchFamily="34" charset="0"/>
                <a:ea typeface="微软雅黑" pitchFamily="34" charset="-122"/>
                <a:cs typeface="微软雅黑" pitchFamily="34" charset="-120"/>
              </a:rPr>
              <a:t>”与孔子在对有道之邦和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无道之邦的评价中</a:t>
            </a:r>
            <a:r>
              <a:rPr lang="en-US" altLang="zh-CN" sz="2000" b="0" i="0" dirty="0">
                <a:solidFill>
                  <a:srgbClr val="000000"/>
                </a:solidFill>
                <a:latin typeface="微软雅黑" pitchFamily="34" charset="0"/>
                <a:ea typeface="微软雅黑" pitchFamily="34" charset="-122"/>
                <a:cs typeface="微软雅黑" pitchFamily="34" charset="-120"/>
              </a:rPr>
              <a:t>“对于政权正义性和合法性的思考”及“对圣人德政的肯定与赞扬</a:t>
            </a:r>
            <a:r>
              <a:rPr lang="en-US" altLang="zh-CN" sz="2000" b="0" i="0">
                <a:solidFill>
                  <a:srgbClr val="000000"/>
                </a:solidFill>
                <a:latin typeface="微软雅黑" pitchFamily="34" charset="0"/>
                <a:ea typeface="微软雅黑" pitchFamily="34" charset="-122"/>
                <a:cs typeface="微软雅黑" pitchFamily="34" charset="-120"/>
              </a:rPr>
              <a:t>”。材料二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首先提出</a:t>
            </a:r>
            <a:r>
              <a:rPr lang="en-US" altLang="zh-CN" sz="2000" b="0" i="0" dirty="0">
                <a:solidFill>
                  <a:srgbClr val="000000"/>
                </a:solidFill>
                <a:latin typeface="微软雅黑" pitchFamily="34" charset="0"/>
                <a:ea typeface="微软雅黑" pitchFamily="34" charset="-122"/>
                <a:cs typeface="微软雅黑" pitchFamily="34" charset="-120"/>
              </a:rPr>
              <a:t>“孔子在《论语·季氏》中提出‘均、和、安’的思想”这一分析对象，引用《论语</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的句子</a:t>
            </a:r>
            <a:r>
              <a:rPr lang="en-US" altLang="zh-CN" sz="2000" b="0" i="0" dirty="0">
                <a:solidFill>
                  <a:srgbClr val="000000"/>
                </a:solidFill>
                <a:latin typeface="微软雅黑" pitchFamily="34" charset="0"/>
                <a:ea typeface="微软雅黑" pitchFamily="34" charset="-122"/>
                <a:cs typeface="微软雅黑" pitchFamily="34" charset="-120"/>
              </a:rPr>
              <a:t>，再从“‘均无贫’‘和无寡’‘安无倾’三者之间的有机联系”去分析孔子的观点</a:t>
            </a:r>
            <a:r>
              <a:rPr lang="en-US" altLang="zh-CN" sz="2000" b="0" i="0">
                <a:solidFill>
                  <a:srgbClr val="000000"/>
                </a:solidFill>
                <a:latin typeface="微软雅黑" pitchFamily="34" charset="0"/>
                <a:ea typeface="微软雅黑" pitchFamily="34" charset="-122"/>
                <a:cs typeface="微软雅黑" pitchFamily="34" charset="-120"/>
              </a:rPr>
              <a:t>，提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炼出</a:t>
            </a:r>
            <a:r>
              <a:rPr lang="en-US" altLang="zh-CN" sz="2000" b="0" i="0" dirty="0">
                <a:solidFill>
                  <a:srgbClr val="000000"/>
                </a:solidFill>
                <a:latin typeface="微软雅黑" pitchFamily="34" charset="0"/>
                <a:ea typeface="微软雅黑" pitchFamily="34" charset="-122"/>
                <a:cs typeface="微软雅黑" pitchFamily="34" charset="-120"/>
              </a:rPr>
              <a:t>“‘各得其分’的等级分配正义、‘崇仁尚中’的内生道德正义和‘藏富于民</a:t>
            </a:r>
            <a:r>
              <a:rPr lang="en-US" altLang="zh-CN" sz="2000" b="0" i="0">
                <a:solidFill>
                  <a:srgbClr val="000000"/>
                </a:solidFill>
                <a:latin typeface="微软雅黑" pitchFamily="34" charset="0"/>
                <a:ea typeface="微软雅黑" pitchFamily="34" charset="-122"/>
                <a:cs typeface="微软雅黑" pitchFamily="34" charset="-120"/>
              </a:rPr>
              <a:t>’的民本经济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正义</a:t>
            </a:r>
            <a:r>
              <a:rPr lang="en-US" altLang="zh-CN" sz="2000" b="0" i="0" dirty="0">
                <a:solidFill>
                  <a:srgbClr val="000000"/>
                </a:solidFill>
                <a:latin typeface="微软雅黑" pitchFamily="34" charset="0"/>
                <a:ea typeface="微软雅黑" pitchFamily="34" charset="-122"/>
                <a:cs typeface="微软雅黑" pitchFamily="34" charset="-120"/>
              </a:rPr>
              <a:t>，均内含公平正义的思想意蕴，均是公平正义的具体体现”，进一步得出推论，即应</a:t>
            </a:r>
            <a:r>
              <a:rPr lang="en-US" altLang="zh-CN" sz="2000" b="0" i="0">
                <a:solidFill>
                  <a:srgbClr val="000000"/>
                </a:solidFill>
                <a:latin typeface="微软雅黑" pitchFamily="34" charset="0"/>
                <a:ea typeface="微软雅黑" pitchFamily="34" charset="-122"/>
                <a:cs typeface="微软雅黑" pitchFamily="34" charset="-120"/>
              </a:rPr>
              <a:t>“建构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出一套有机联系的传统公平正义思想体系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4.xml><?xml version="1.0" encoding="utf-8"?>
<p:sld xmlns:a="http://schemas.openxmlformats.org/drawingml/2006/main" xmlns:r="http://schemas.openxmlformats.org/officeDocument/2006/relationships" xmlns:p="http://schemas.openxmlformats.org/presentationml/2006/main">
  <p:cSld name="Slide 149&amp;si=149">
    <p:spTree>
      <p:nvGrpSpPr>
        <p:cNvPr id="1" name=""/>
        <p:cNvGrpSpPr/>
        <p:nvPr/>
      </p:nvGrpSpPr>
      <p:grpSpPr>
        <a:xfrm>
          <a:off x="0" y="0"/>
          <a:ext cx="0" cy="0"/>
          <a:chOff x="0" y="0"/>
          <a:chExt cx="0" cy="0"/>
        </a:xfrm>
      </p:grpSpPr>
      <p:sp>
        <p:nvSpPr>
          <p:cNvPr id="2" name="QM_5_EX.209_1#23121b708?vop=1&amp;pid=903d1f304&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209_3#23121b708?htil=1&amp;vop=1&amp;pid=903d1f30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0392" y="1568392"/>
            <a:ext cx="4818888"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EX.209_4#23121b708?htil=1&amp;vop=1&amp;pid=903d1f30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925312" y="1513528"/>
            <a:ext cx="5440680"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5.xml><?xml version="1.0" encoding="utf-8"?>
<p:sld xmlns:a="http://schemas.openxmlformats.org/drawingml/2006/main" xmlns:r="http://schemas.openxmlformats.org/officeDocument/2006/relationships" xmlns:p="http://schemas.openxmlformats.org/presentationml/2006/main">
  <p:cSld name="Slide 150&amp;si=150">
    <p:spTree>
      <p:nvGrpSpPr>
        <p:cNvPr id="1" name=""/>
        <p:cNvGrpSpPr/>
        <p:nvPr/>
      </p:nvGrpSpPr>
      <p:grpSpPr>
        <a:xfrm>
          <a:off x="0" y="0"/>
          <a:ext cx="0" cy="0"/>
          <a:chOff x="0" y="0"/>
          <a:chExt cx="0" cy="0"/>
        </a:xfrm>
      </p:grpSpPr>
      <p:pic>
        <p:nvPicPr>
          <p:cNvPr id="2" name="P_4_BD#0a7e98f4e?pid=0b86ee1fe&amp;color=0,0,0&amp;tib=255,255,255&amp;iip=2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0a7e98f4e?pid=0b86ee1fe&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0a7e98f4e?pid=0b86ee1fe&amp;color=0,0,0&amp;tib=255,255,255&amp;iip=3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e0be499be?pid=0b86ee1fe&amp;color=0,0,0&amp;vtp=1&amp;bbb=1"/>
          <p:cNvSpPr/>
          <p:nvPr/>
        </p:nvSpPr>
        <p:spPr>
          <a:xfrm>
            <a:off x="722376" y="1428883"/>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三、［山东德州2025开学考试］阅读下面的文字，完成11～15题。（19分）</a:t>
            </a:r>
            <a:endParaRPr lang="en-US" altLang="zh-CN" sz="2200" dirty="0"/>
          </a:p>
        </p:txBody>
      </p:sp>
      <p:sp>
        <p:nvSpPr>
          <p:cNvPr id="6" name="QM_5_BD.210_1#fe279e4e6?sp=1&amp;pid=e0be499be&amp;color=0,0,0&amp;vtp=1&amp;bbb=1&amp;hb=1"/>
          <p:cNvSpPr/>
          <p:nvPr/>
        </p:nvSpPr>
        <p:spPr>
          <a:xfrm>
            <a:off x="722376" y="1920690"/>
            <a:ext cx="10753344" cy="3599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在五千多年中华文明深厚基础上开辟和发展中国特色社会主义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把马克思主义基本原理同中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国具体实际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同中华优秀传统文化相结合是必由之路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这是我们在探索中国特色社会主义道路中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得出的规律性认识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我们一直强调把马克思主义基本原理同中国具体实际相结合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现在我们又明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确提出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第二个结合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我说过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如果没有中华五千年文明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哪里有什么中国特色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如果不是中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国特色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哪有我们今天这么成功的中国特色社会主义道路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只有立足波澜壮阔的中华五千多年文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明史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才能真正理解中国道路的历史必然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文化内涵与独特优势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历史正反两方面的经验表明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两个结合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是我们取得成功的最大法宝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186.xml><?xml version="1.0" encoding="utf-8"?>
<p:sld xmlns:a="http://schemas.openxmlformats.org/drawingml/2006/main" xmlns:r="http://schemas.openxmlformats.org/officeDocument/2006/relationships" xmlns:p="http://schemas.openxmlformats.org/presentationml/2006/main">
  <p:cSld name="Slide 151&amp;si=151">
    <p:spTree>
      <p:nvGrpSpPr>
        <p:cNvPr id="1" name=""/>
        <p:cNvGrpSpPr/>
        <p:nvPr/>
      </p:nvGrpSpPr>
      <p:grpSpPr>
        <a:xfrm>
          <a:off x="0" y="0"/>
          <a:ext cx="0" cy="0"/>
          <a:chOff x="0" y="0"/>
          <a:chExt cx="0" cy="0"/>
        </a:xfrm>
      </p:grpSpPr>
      <p:sp>
        <p:nvSpPr>
          <p:cNvPr id="2" name="QM_5_BD.210_2#fe279e4e6?pid=e0be499be&amp;color=0,0,0&amp;vtp=1&amp;bt=1&amp;bbb=1&amp;hb=1"/>
          <p:cNvSpPr/>
          <p:nvPr/>
        </p:nvSpPr>
        <p:spPr>
          <a:xfrm>
            <a:off x="722376" y="972000"/>
            <a:ext cx="10753344"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第一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的前提是彼此契合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不是硬凑在一起的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马克思主义和中华优秀传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统文化来源不同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但彼此存在高度的契合性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天下为公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讲信修睦的社会追求与共产主义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社会主义的理想信念相通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民为邦本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为政以德的治理思想与人民至上的政治观念相融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革故鼎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自强不息的担当与共产党人的革命精神相合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马克思主义从社会关系的角度把握人的本质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中华文化也把人安放在家国天下之中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都反对把人看作孤立的个体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相互契合才能有机结合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是在这个意义上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我们才说中国共产党既是马克思主义的坚定信仰者和践行者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又是中华优秀传</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统文化的忠实继承者和弘扬者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187.xml><?xml version="1.0" encoding="utf-8"?>
<p:sld xmlns:a="http://schemas.openxmlformats.org/drawingml/2006/main" xmlns:r="http://schemas.openxmlformats.org/officeDocument/2006/relationships" xmlns:p="http://schemas.openxmlformats.org/presentationml/2006/main">
  <p:cSld name="Slide 152&amp;si=152">
    <p:spTree>
      <p:nvGrpSpPr>
        <p:cNvPr id="1" name=""/>
        <p:cNvGrpSpPr/>
        <p:nvPr/>
      </p:nvGrpSpPr>
      <p:grpSpPr>
        <a:xfrm>
          <a:off x="0" y="0"/>
          <a:ext cx="0" cy="0"/>
          <a:chOff x="0" y="0"/>
          <a:chExt cx="0" cy="0"/>
        </a:xfrm>
      </p:grpSpPr>
      <p:sp>
        <p:nvSpPr>
          <p:cNvPr id="2" name="QM_5_BD.210_3#fe279e4e6?pid=e0be499be&amp;color=0,0,0&amp;vtp=1&amp;bt=1&amp;bbb=1&amp;hb=1"/>
          <p:cNvSpPr/>
          <p:nvPr/>
        </p:nvSpPr>
        <p:spPr>
          <a:xfrm>
            <a:off x="722376" y="972000"/>
            <a:ext cx="10753344" cy="4513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第二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的结果是互相成就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结合</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不是</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拼盘</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不是简单的</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物理反应</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而</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是深刻的</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化学反应</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造就了一个有机统一的新的文化生命体</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一方面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马克思主义把先进的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思想理论带到中国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以真理之光激活了中华文明的基因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引领中国走进现代世界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推动了中华文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明的生命更新和现代转型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从民本到民主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从九州共贯到中华民族共同体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从万物并育到人与自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然和谐共生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从富民厚生到共同富裕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中华文明别开生面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实现了从传统到现代的跨越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发展出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中华文明的现代形态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另一方面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中华优秀传统文化充实了马克思主义的文化生命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推动马克思</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主义不断实现中国化时代化的新飞跃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显示出日益鲜明的中国风格与中国气派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中国化马克思主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义成为中华文化和中国精神的时代精华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第二个结合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让马克思主义成为中国的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中华优秀传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统文化成为现代的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让经由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而形成的新文化成为中国式现代化的文化形态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摘编自习近平《在文化传承发展座谈会上的讲话》）</a:t>
            </a:r>
            <a:endParaRPr lang="en-US" altLang="zh-CN" sz="2000" dirty="0"/>
          </a:p>
        </p:txBody>
      </p:sp>
    </p:spTree>
  </p:cSld>
  <p:clrMapOvr>
    <a:masterClrMapping/>
  </p:clrMapOvr>
  <p:transition>
    <p:fade/>
  </p:transition>
</p:sld>
</file>

<file path=ppt/slides/slide188.xml><?xml version="1.0" encoding="utf-8"?>
<p:sld xmlns:a="http://schemas.openxmlformats.org/drawingml/2006/main" xmlns:r="http://schemas.openxmlformats.org/officeDocument/2006/relationships" xmlns:p="http://schemas.openxmlformats.org/presentationml/2006/main">
  <p:cSld name="Slide 153&amp;si=153">
    <p:spTree>
      <p:nvGrpSpPr>
        <p:cNvPr id="1" name=""/>
        <p:cNvGrpSpPr/>
        <p:nvPr/>
      </p:nvGrpSpPr>
      <p:grpSpPr>
        <a:xfrm>
          <a:off x="0" y="0"/>
          <a:ext cx="0" cy="0"/>
          <a:chOff x="0" y="0"/>
          <a:chExt cx="0" cy="0"/>
        </a:xfrm>
      </p:grpSpPr>
      <p:sp>
        <p:nvSpPr>
          <p:cNvPr id="2" name="QM_5_BD.210_4#fe279e4e6?pid=e0be499be&amp;color=0,0,0&amp;vtp=1&amp;bt=1&amp;bbb=1&amp;hb=1"/>
          <p:cNvSpPr/>
          <p:nvPr/>
        </p:nvSpPr>
        <p:spPr>
          <a:xfrm>
            <a:off x="722376" y="972000"/>
            <a:ext cx="10753344" cy="5054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文化的意义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在于总结人类生活实践的历史经验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引导实践主体创造新的生产方式和生活方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成为改变世界和改易人性的伟大力量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马克思指出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人的根本就是人本身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中国式现代化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的文化形态是尊重人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爱护人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发展人的人类新文化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中国式现代化的文化形态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以文化人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造就新时代的实践主体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马克思认为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最强大的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一种生产力是革命阶级本身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人们的社会历史始终只是他们的个体发展的历史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个人的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充分发展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最大的生产力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是生产力的决定因素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要充分激发全民族文化创新创造活力</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增强实现中华民族伟大复兴的精神力量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就必须培养兼具马克思主义与中华优秀传统文化深厚素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养的时代新人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这就要深入贯彻习近平总书记所指出的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把读马克思主义经典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悟马克思主义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原理当作一种生活习惯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当作一种精神追求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用经典涵养正气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淬炼思想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升华境界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指导实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从源远流长的历史连续性来认识中国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深刻理解古代中国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现代中国和未来中国的常</a:t>
            </a:r>
          </a:p>
          <a:p>
            <a:pPr latinLnBrk="1">
              <a:lnSpc>
                <a:spcPct val="150000"/>
              </a:lnSpc>
            </a:pPr>
            <a:endParaRPr lang="en-US" altLang="zh-CN" sz="2000" dirty="0"/>
          </a:p>
        </p:txBody>
      </p:sp>
    </p:spTree>
  </p:cSld>
  <p:clrMapOvr>
    <a:masterClrMapping/>
  </p:clrMapOvr>
  <p:transition>
    <p:fade/>
  </p:transition>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10_4#fe279e4e6?pid=e0be499be&amp;color=0,0,0&amp;vtp=1&amp;bt=1&amp;bbb=1&amp;hb=1">
            <a:extLst>
              <a:ext uri="{FF2B5EF4-FFF2-40B4-BE49-F238E27FC236}">
                <a16:creationId xmlns:a16="http://schemas.microsoft.com/office/drawing/2014/main" id="{A2330C10-5220-09FE-F072-7154E848F6DF}"/>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与变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实现精神上的独立自主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养成昂扬向上的风貌和理性平和的心态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我们要在具体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实践中把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两个结合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的思想内化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把习近平文化思想转化为现实主体的德性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形成新时代实践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主体的浩然正气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崇高境界和思想力量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中国式现代化的文化形态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化成天下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体现在推动文化繁荣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建设文化强国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建设中华民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族现代文明的全过程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人类社会有机体是一定的物质生活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社会生活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政治生活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精神生活与文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化形态相互交织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互动的整体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中国式现代化的文化形态体现于物质文明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政治文明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精神文明</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社会文明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生态文明之中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渗透于文化事业和文化产业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物质产品和精神产品之中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引导中华民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族创造全体人民共同富裕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物质文明和精神文明相协调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人与自然和谐共生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走和平发展道路的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人类文明新形态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中国式现代化的文化形态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在新的历史起点上传承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创新中华民族处理人与自然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人与社会</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人与自我的关系等问题的普遍智慧和生机活力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中华民族必然走自己的路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的文化表达</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extLst>
      <p:ext uri="{BB962C8B-B14F-4D97-AF65-F5344CB8AC3E}">
        <p14:creationId xmlns:p14="http://schemas.microsoft.com/office/powerpoint/2010/main" val="318114295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22_1#a49030d59?pid=164e3172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8.下列选项中，不能论证材料二文艺“以独有的方式</a:t>
            </a:r>
            <a:r>
              <a:rPr lang="en-US" altLang="zh-CN" sz="2000" b="0" i="0">
                <a:solidFill>
                  <a:srgbClr val="000000"/>
                </a:solidFill>
                <a:latin typeface="微软雅黑" pitchFamily="34" charset="0"/>
                <a:ea typeface="微软雅黑" pitchFamily="34" charset="-122"/>
                <a:cs typeface="微软雅黑" pitchFamily="34" charset="-120"/>
              </a:rPr>
              <a:t>，为新质生产力的发展提供源源不断的灵感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与动力</a:t>
            </a:r>
            <a:r>
              <a:rPr lang="en-US" altLang="zh-CN" sz="2000" b="0" i="0" dirty="0">
                <a:solidFill>
                  <a:srgbClr val="000000"/>
                </a:solidFill>
                <a:latin typeface="微软雅黑" pitchFamily="34" charset="0"/>
                <a:ea typeface="微软雅黑" pitchFamily="34" charset="-122"/>
                <a:cs typeface="微软雅黑" pitchFamily="34" charset="-120"/>
              </a:rPr>
              <a:t>”这个论断的一项是（3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a49030d59.bracket?pid=164e31727&amp;color=0,0,0&amp;vpa=6&amp;vtp=1"/>
          <p:cNvSpPr/>
          <p:nvPr/>
        </p:nvSpPr>
        <p:spPr>
          <a:xfrm>
            <a:off x="4868926"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2_2#a49030d59.choices?pid=164e31727&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A.通过文艺作品，营造创新光荣的良好社会氛围，激励广大劳动者积极投身于创新浪潮之中。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.通过关注社会重大科技进展，深入体察和思考社会的变化趋势，为科技创新方向提供思路。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.通过艺术熏陶培育劳动者的审美能力，提高人们的认知水平并激发创造力，赋能科技创新。</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.通过人工智能对人类艺术创造力模拟探索，进而创作出诗歌、书法、绘画等文艺作品。</a:t>
            </a:r>
            <a:endParaRPr lang="en-US" altLang="zh-CN" sz="2000" dirty="0"/>
          </a:p>
        </p:txBody>
      </p:sp>
      <p:sp>
        <p:nvSpPr>
          <p:cNvPr id="5" name="QC_5_AS.24_1#a49030d59?vop=1&amp;pid=164e31727&amp;color=0,0,0&amp;vtp=1&amp;bt=1&amp;bbb=1&amp;hb=1">
            <a:extLst>
              <a:ext uri="{FF2B5EF4-FFF2-40B4-BE49-F238E27FC236}">
                <a16:creationId xmlns:a16="http://schemas.microsoft.com/office/drawing/2014/main" id="{7CC57A75-1FDE-6532-9392-5E696E8F212C}"/>
              </a:ext>
            </a:extLst>
          </p:cNvPr>
          <p:cNvSpPr/>
          <p:nvPr/>
        </p:nvSpPr>
        <p:spPr>
          <a:xfrm>
            <a:off x="719328" y="3725117"/>
            <a:ext cx="10753344" cy="168731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本题考查分析论点、论据的能力。D项，表达的是人工智能成为艺术创作的主体，打破了</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人类是创作的主体的传统，不能用来论证“文艺‘以独有的方式，为新质生产力的发展提供源源</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不断的灵感与动力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bg/>
                                          </p:spTgt>
                                        </p:tgtEl>
                                        <p:attrNameLst>
                                          <p:attrName>style.visibility</p:attrName>
                                        </p:attrNameLst>
                                      </p:cBhvr>
                                      <p:to>
                                        <p:strVal val="visible"/>
                                      </p:to>
                                    </p:set>
                                    <p:animEffect transition="in" filter="fade">
                                      <p:cBhvr>
                                        <p:cTn id="13" dur="500"/>
                                        <p:tgtEl>
                                          <p:spTgt spid="5">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500"/>
                                        <p:tgtEl>
                                          <p:spTgt spid="5">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fade">
                                      <p:cBhvr>
                                        <p:cTn id="19" dur="500"/>
                                        <p:tgtEl>
                                          <p:spTgt spid="5">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210_4#fe279e4e6?pid=e0be499be&amp;color=0,0,0&amp;vtp=1&amp;bt=1&amp;bbb=1&amp;hb=1">
            <a:extLst>
              <a:ext uri="{FF2B5EF4-FFF2-40B4-BE49-F238E27FC236}">
                <a16:creationId xmlns:a16="http://schemas.microsoft.com/office/drawing/2014/main" id="{062CA6EF-9742-9689-7D86-6BDBCB36ADEB}"/>
              </a:ext>
            </a:extLst>
          </p:cNvPr>
          <p:cNvSpPr/>
          <p:nvPr/>
        </p:nvSpPr>
        <p:spPr>
          <a:xfrm>
            <a:off x="722376" y="972000"/>
            <a:ext cx="10753344" cy="26850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从人类文明史来说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中国式现代化的文化形态扬弃人类在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人的依赖关系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以物的依赖性为基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础的人的独立性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等历史阶段的文明成果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不断创造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建立在个人全面发展和他们共同的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社会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的生产能力成为从属于他们的社会财富这一基础上的自由个性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提供化解资本主义现代化的社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会危机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生态危机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精神危机等尖锐挑战的中国方案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回答人类走出资本主义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实现人类解放和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每个人自由而全面发展的中国之问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世界之问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人民之问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时代之问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摘编自杜运辉《创造中国式现代化的文化形态》）</a:t>
            </a:r>
            <a:endParaRPr lang="en-US" altLang="zh-CN" sz="2000" dirty="0"/>
          </a:p>
        </p:txBody>
      </p:sp>
    </p:spTree>
    <p:extLst>
      <p:ext uri="{BB962C8B-B14F-4D97-AF65-F5344CB8AC3E}">
        <p14:creationId xmlns:p14="http://schemas.microsoft.com/office/powerpoint/2010/main" val="3390513827"/>
      </p:ext>
    </p:extLst>
  </p:cSld>
  <p:clrMapOvr>
    <a:masterClrMapping/>
  </p:clrMapOvr>
  <p:transition>
    <p:fade/>
  </p:transition>
</p:sld>
</file>

<file path=ppt/slides/slide191.xml><?xml version="1.0" encoding="utf-8"?>
<p:sld xmlns:a="http://schemas.openxmlformats.org/drawingml/2006/main" xmlns:r="http://schemas.openxmlformats.org/officeDocument/2006/relationships" xmlns:p="http://schemas.openxmlformats.org/presentationml/2006/main">
  <p:cSld name="Slide 154&amp;si=154">
    <p:spTree>
      <p:nvGrpSpPr>
        <p:cNvPr id="1" name=""/>
        <p:cNvGrpSpPr/>
        <p:nvPr/>
      </p:nvGrpSpPr>
      <p:grpSpPr>
        <a:xfrm>
          <a:off x="0" y="0"/>
          <a:ext cx="0" cy="0"/>
          <a:chOff x="0" y="0"/>
          <a:chExt cx="0" cy="0"/>
        </a:xfrm>
      </p:grpSpPr>
      <p:sp>
        <p:nvSpPr>
          <p:cNvPr id="2" name="QC_6_BD.211_1#1f9339f9c?pid=fe279e4e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11.下列对材料相关内容的理解和分析，正确的一项是（3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12_1#1f9339f9c.bracket?pid=fe279e4e6&amp;color=0,0,0&amp;vpa=52&amp;vtp=1"/>
          <p:cNvSpPr/>
          <p:nvPr/>
        </p:nvSpPr>
        <p:spPr>
          <a:xfrm>
            <a:off x="778198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11_2#1f9339f9c.choices?pid=fe279e4e6&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A.我们一直以来立足于五千多年中华文明深厚基础，积极探索发展中国特色社会主义道路</a:t>
            </a:r>
            <a:r>
              <a:rPr lang="en-US" altLang="zh-CN" sz="2000" b="0" i="0">
                <a:solidFill>
                  <a:srgbClr val="000000"/>
                </a:solidFill>
                <a:latin typeface="微软雅黑" pitchFamily="34" charset="0"/>
                <a:ea typeface="微软雅黑" pitchFamily="34" charset="-122"/>
                <a:cs typeface="微软雅黑" pitchFamily="34" charset="-120"/>
              </a:rPr>
              <a:t>，“两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个结合</a:t>
            </a:r>
            <a:r>
              <a:rPr lang="en-US" altLang="zh-CN" sz="2000" b="0" i="0" dirty="0">
                <a:solidFill>
                  <a:srgbClr val="000000"/>
                </a:solidFill>
                <a:latin typeface="微软雅黑" pitchFamily="34" charset="0"/>
                <a:ea typeface="微软雅黑" pitchFamily="34" charset="-122"/>
                <a:cs typeface="微软雅黑" pitchFamily="34" charset="-120"/>
              </a:rPr>
              <a:t>”正是我们早已得出的规律性认识。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.马克思主义和中华优秀传统文化在理想信念、政治观念、</a:t>
            </a:r>
            <a:r>
              <a:rPr lang="en-US" altLang="zh-CN" sz="2000" b="0" i="0">
                <a:solidFill>
                  <a:srgbClr val="000000"/>
                </a:solidFill>
                <a:latin typeface="微软雅黑" pitchFamily="34" charset="0"/>
                <a:ea typeface="微软雅黑" pitchFamily="34" charset="-122"/>
                <a:cs typeface="微软雅黑" pitchFamily="34" charset="-120"/>
              </a:rPr>
              <a:t>人性本质等多方面有着高度的契合，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因而才促使中国共产党实现了</a:t>
            </a:r>
            <a:r>
              <a:rPr lang="en-US" altLang="zh-CN" sz="2000" b="0" i="0" dirty="0">
                <a:solidFill>
                  <a:srgbClr val="000000"/>
                </a:solidFill>
                <a:latin typeface="微软雅黑" pitchFamily="34" charset="0"/>
                <a:ea typeface="微软雅黑" pitchFamily="34" charset="-122"/>
                <a:cs typeface="微软雅黑" pitchFamily="34" charset="-120"/>
              </a:rPr>
              <a:t>“两个结合”。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.只有培养出兼具马克思主义与中华优秀传统文化深厚素养的时代新人</a:t>
            </a:r>
            <a:r>
              <a:rPr lang="en-US" altLang="zh-CN" sz="2000" b="0" i="0">
                <a:solidFill>
                  <a:srgbClr val="000000"/>
                </a:solidFill>
                <a:latin typeface="微软雅黑" pitchFamily="34" charset="0"/>
                <a:ea typeface="微软雅黑" pitchFamily="34" charset="-122"/>
                <a:cs typeface="微软雅黑" pitchFamily="34" charset="-120"/>
              </a:rPr>
              <a:t>，才能激发全民族文化创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新创造活力</a:t>
            </a:r>
            <a:r>
              <a:rPr lang="en-US" altLang="zh-CN" sz="2000" b="0" i="0" dirty="0">
                <a:solidFill>
                  <a:srgbClr val="000000"/>
                </a:solidFill>
                <a:latin typeface="微软雅黑" pitchFamily="34" charset="0"/>
                <a:ea typeface="微软雅黑" pitchFamily="34" charset="-122"/>
                <a:cs typeface="微软雅黑" pitchFamily="34" charset="-120"/>
              </a:rPr>
              <a:t>、增强实现中华民族伟大复兴的精神力量。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.中国式现代化的文化形态在不断地扬弃和创造中，逐步提供着化解危机的中国方案</a:t>
            </a:r>
            <a:r>
              <a:rPr lang="en-US" altLang="zh-CN" sz="2000" b="0" i="0">
                <a:solidFill>
                  <a:srgbClr val="000000"/>
                </a:solidFill>
                <a:latin typeface="微软雅黑" pitchFamily="34" charset="0"/>
                <a:ea typeface="微软雅黑" pitchFamily="34" charset="-122"/>
                <a:cs typeface="微软雅黑" pitchFamily="34" charset="-120"/>
              </a:rPr>
              <a:t>，回答人类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发展的中国之问</a:t>
            </a:r>
            <a:r>
              <a:rPr lang="en-US" altLang="zh-CN" sz="2000" b="0" i="0" dirty="0">
                <a:solidFill>
                  <a:srgbClr val="000000"/>
                </a:solidFill>
                <a:latin typeface="微软雅黑" pitchFamily="34" charset="0"/>
                <a:ea typeface="微软雅黑" pitchFamily="34" charset="-122"/>
                <a:cs typeface="微软雅黑" pitchFamily="34" charset="-120"/>
              </a:rPr>
              <a:t>、世界之问、人民之问、时代之问。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2.xml><?xml version="1.0" encoding="utf-8"?>
<p:sld xmlns:a="http://schemas.openxmlformats.org/drawingml/2006/main" xmlns:r="http://schemas.openxmlformats.org/officeDocument/2006/relationships" xmlns:p="http://schemas.openxmlformats.org/presentationml/2006/main">
  <p:cSld name="Slide 155&amp;si=155">
    <p:spTree>
      <p:nvGrpSpPr>
        <p:cNvPr id="1" name=""/>
        <p:cNvGrpSpPr/>
        <p:nvPr/>
      </p:nvGrpSpPr>
      <p:grpSpPr>
        <a:xfrm>
          <a:off x="0" y="0"/>
          <a:ext cx="0" cy="0"/>
          <a:chOff x="0" y="0"/>
          <a:chExt cx="0" cy="0"/>
        </a:xfrm>
      </p:grpSpPr>
      <p:sp>
        <p:nvSpPr>
          <p:cNvPr id="2" name="QC_6_AS.213_1#1f9339f9c?vop=1&amp;pid=fe279e4e6&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本题考查筛选并整合文中的信息的能力。A项，“一直以来”“早已得出”错误</a:t>
            </a:r>
            <a:r>
              <a:rPr lang="en-US" altLang="zh-CN" sz="2000" b="0" i="0">
                <a:solidFill>
                  <a:srgbClr val="000000"/>
                </a:solidFill>
                <a:latin typeface="微软雅黑" pitchFamily="34" charset="0"/>
                <a:ea typeface="微软雅黑" pitchFamily="34" charset="-122"/>
                <a:cs typeface="微软雅黑" pitchFamily="34" charset="-120"/>
              </a:rPr>
              <a:t>。根据材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料一第</a:t>
            </a:r>
            <a:r>
              <a:rPr lang="en-US" altLang="zh-CN" sz="2000" b="0" i="0" dirty="0">
                <a:solidFill>
                  <a:srgbClr val="000000"/>
                </a:solidFill>
                <a:latin typeface="微软雅黑" pitchFamily="34" charset="0"/>
                <a:ea typeface="微软雅黑" pitchFamily="34" charset="-122"/>
                <a:cs typeface="微软雅黑" pitchFamily="34" charset="-120"/>
              </a:rPr>
              <a:t>1段中“这是我们在探索中国特色社会主义道路中得出的规律性认识</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现在我们又明确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提出</a:t>
            </a:r>
            <a:r>
              <a:rPr lang="en-US" altLang="zh-CN" sz="2000" b="0" i="0" dirty="0">
                <a:solidFill>
                  <a:srgbClr val="000000"/>
                </a:solidFill>
                <a:latin typeface="微软雅黑" pitchFamily="34" charset="0"/>
                <a:ea typeface="微软雅黑" pitchFamily="34" charset="-122"/>
                <a:cs typeface="微软雅黑" pitchFamily="34" charset="-120"/>
              </a:rPr>
              <a:t>‘第二个结合’”可知，“两个结合</a:t>
            </a:r>
            <a:r>
              <a:rPr lang="en-US" altLang="zh-CN" sz="2000" b="0" i="0">
                <a:solidFill>
                  <a:srgbClr val="000000"/>
                </a:solidFill>
                <a:latin typeface="微软雅黑" pitchFamily="34" charset="0"/>
                <a:ea typeface="微软雅黑" pitchFamily="34" charset="-122"/>
                <a:cs typeface="微软雅黑" pitchFamily="34" charset="-120"/>
              </a:rPr>
              <a:t>”是我们在探索中国特色社会主义道路中得出的规律性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认识</a:t>
            </a:r>
            <a:r>
              <a:rPr lang="en-US" altLang="zh-CN" sz="2000" b="0" i="0" dirty="0">
                <a:solidFill>
                  <a:srgbClr val="000000"/>
                </a:solidFill>
                <a:latin typeface="微软雅黑" pitchFamily="34" charset="0"/>
                <a:ea typeface="微软雅黑" pitchFamily="34" charset="-122"/>
                <a:cs typeface="微软雅黑" pitchFamily="34" charset="-120"/>
              </a:rPr>
              <a:t>。B项，“人性本质”错误。由材料一第3段中“天下为公、讲信修睦</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与共产党人的革命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精神相合</a:t>
            </a:r>
            <a:r>
              <a:rPr lang="en-US" altLang="zh-CN" sz="2000" b="0" i="0" dirty="0">
                <a:solidFill>
                  <a:srgbClr val="000000"/>
                </a:solidFill>
                <a:latin typeface="微软雅黑" pitchFamily="34" charset="0"/>
                <a:ea typeface="微软雅黑" pitchFamily="34" charset="-122"/>
                <a:cs typeface="微软雅黑" pitchFamily="34" charset="-120"/>
              </a:rPr>
              <a:t>”可知，马克思主义和中华优秀传统文化在理想信念、政治观念</a:t>
            </a:r>
            <a:r>
              <a:rPr lang="en-US" altLang="zh-CN" sz="2000" b="0" i="0">
                <a:solidFill>
                  <a:srgbClr val="000000"/>
                </a:solidFill>
                <a:latin typeface="微软雅黑" pitchFamily="34" charset="0"/>
                <a:ea typeface="微软雅黑" pitchFamily="34" charset="-122"/>
                <a:cs typeface="微软雅黑" pitchFamily="34" charset="-120"/>
              </a:rPr>
              <a:t>、革命精神等方面有高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度的契合</a:t>
            </a:r>
            <a:r>
              <a:rPr lang="en-US" altLang="zh-CN" sz="2000" b="0" i="0" dirty="0">
                <a:solidFill>
                  <a:srgbClr val="000000"/>
                </a:solidFill>
                <a:latin typeface="微软雅黑" pitchFamily="34" charset="0"/>
                <a:ea typeface="微软雅黑" pitchFamily="34" charset="-122"/>
                <a:cs typeface="微软雅黑" pitchFamily="34" charset="-120"/>
              </a:rPr>
              <a:t>，而没有说到“人性本质”方面的契合。D项，“化解危机”错误</a:t>
            </a:r>
            <a:r>
              <a:rPr lang="en-US" altLang="zh-CN" sz="2000" b="0" i="0">
                <a:solidFill>
                  <a:srgbClr val="000000"/>
                </a:solidFill>
                <a:latin typeface="微软雅黑" pitchFamily="34" charset="0"/>
                <a:ea typeface="微软雅黑" pitchFamily="34" charset="-122"/>
                <a:cs typeface="微软雅黑" pitchFamily="34" charset="-120"/>
              </a:rPr>
              <a:t>。由材料二最后一段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“从人类文明史来说，中国式现代化的文化形态</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提供化解资本主义现代化的社会危机</a:t>
            </a:r>
            <a:r>
              <a:rPr lang="en-US" altLang="zh-CN" sz="2000" b="0" i="0">
                <a:solidFill>
                  <a:srgbClr val="000000"/>
                </a:solidFill>
                <a:latin typeface="微软雅黑" pitchFamily="34" charset="0"/>
                <a:ea typeface="微软雅黑" pitchFamily="34" charset="-122"/>
                <a:cs typeface="微软雅黑" pitchFamily="34" charset="-120"/>
              </a:rPr>
              <a:t>、生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态危机</a:t>
            </a:r>
            <a:r>
              <a:rPr lang="en-US" altLang="zh-CN" sz="2000" b="0" i="0" dirty="0">
                <a:solidFill>
                  <a:srgbClr val="000000"/>
                </a:solidFill>
                <a:latin typeface="微软雅黑" pitchFamily="34" charset="0"/>
                <a:ea typeface="微软雅黑" pitchFamily="34" charset="-122"/>
                <a:cs typeface="微软雅黑" pitchFamily="34" charset="-120"/>
              </a:rPr>
              <a:t>、精神危机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”可知，是为化解资本主义现代化的社会危机、生态危机</a:t>
            </a:r>
            <a:r>
              <a:rPr lang="en-US" altLang="zh-CN" sz="2000" b="0" i="0">
                <a:solidFill>
                  <a:srgbClr val="000000"/>
                </a:solidFill>
                <a:latin typeface="微软雅黑" pitchFamily="34" charset="0"/>
                <a:ea typeface="微软雅黑" pitchFamily="34" charset="-122"/>
                <a:cs typeface="微软雅黑" pitchFamily="34" charset="-120"/>
              </a:rPr>
              <a:t>、精神危机等提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供中国方案</a:t>
            </a:r>
            <a:r>
              <a:rPr lang="en-US" altLang="zh-CN" sz="2000" b="0" i="0" dirty="0">
                <a:solidFill>
                  <a:srgbClr val="000000"/>
                </a:solidFill>
                <a:latin typeface="微软雅黑" pitchFamily="34" charset="0"/>
                <a:ea typeface="微软雅黑" pitchFamily="34" charset="-122"/>
                <a:cs typeface="微软雅黑" pitchFamily="34" charset="-120"/>
              </a:rPr>
              <a:t>，而不是所有危机，选项扩大范围。故选C。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3.xml><?xml version="1.0" encoding="utf-8"?>
<p:sld xmlns:a="http://schemas.openxmlformats.org/drawingml/2006/main" xmlns:r="http://schemas.openxmlformats.org/officeDocument/2006/relationships" xmlns:p="http://schemas.openxmlformats.org/presentationml/2006/main">
  <p:cSld name="Slide 156&amp;si=156">
    <p:spTree>
      <p:nvGrpSpPr>
        <p:cNvPr id="1" name=""/>
        <p:cNvGrpSpPr/>
        <p:nvPr/>
      </p:nvGrpSpPr>
      <p:grpSpPr>
        <a:xfrm>
          <a:off x="0" y="0"/>
          <a:ext cx="0" cy="0"/>
          <a:chOff x="0" y="0"/>
          <a:chExt cx="0" cy="0"/>
        </a:xfrm>
      </p:grpSpPr>
      <p:sp>
        <p:nvSpPr>
          <p:cNvPr id="2" name="QC_6_BD.214_1#075066076?pid=fe279e4e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12.根据材料内容，下列说法不正确的一项是（3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15_1#075066076.bracket?pid=fe279e4e6&amp;color=0,0,0&amp;vpa=53&amp;vtp=1"/>
          <p:cNvSpPr/>
          <p:nvPr/>
        </p:nvSpPr>
        <p:spPr>
          <a:xfrm>
            <a:off x="676598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214_2#075066076.choices?pid=fe279e4e6&amp;color=0,0,0&amp;vtp=1&amp;bbb=1&amp;hb=1"/>
          <p:cNvSpPr/>
          <p:nvPr/>
        </p:nvSpPr>
        <p:spPr>
          <a:xfrm>
            <a:off x="722376" y="1436497"/>
            <a:ext cx="10753344" cy="3167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A.中华文化和马克思主义来源不同，又在理论色彩、社会背景诸方面存在差异</a:t>
            </a:r>
            <a:r>
              <a:rPr lang="en-US" altLang="zh-CN" sz="2000" b="0" i="0">
                <a:solidFill>
                  <a:srgbClr val="000000"/>
                </a:solidFill>
                <a:latin typeface="微软雅黑" pitchFamily="34" charset="0"/>
                <a:ea typeface="微软雅黑" pitchFamily="34" charset="-122"/>
                <a:cs typeface="微软雅黑" pitchFamily="34" charset="-120"/>
              </a:rPr>
              <a:t>，这为二者的有机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结合提供了可能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.在中国式现代化进程中，可借鉴马克思主义关于人与生产力关系的论断</a:t>
            </a:r>
            <a:r>
              <a:rPr lang="en-US" altLang="zh-CN" sz="2000" b="0" i="0">
                <a:solidFill>
                  <a:srgbClr val="000000"/>
                </a:solidFill>
                <a:latin typeface="微软雅黑" pitchFamily="34" charset="0"/>
                <a:ea typeface="微软雅黑" pitchFamily="34" charset="-122"/>
                <a:cs typeface="微软雅黑" pitchFamily="34" charset="-120"/>
              </a:rPr>
              <a:t>，从历史角度把握中国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的常与变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.中国式现代化的文化形态，体现了人类现代化的共同特征与中华文明突出特性的有机统一</a:t>
            </a:r>
            <a:r>
              <a:rPr lang="en-US" altLang="zh-CN" sz="2000" b="0" i="0">
                <a:solidFill>
                  <a:srgbClr val="000000"/>
                </a:solidFill>
                <a:latin typeface="微软雅黑" pitchFamily="34" charset="0"/>
                <a:ea typeface="微软雅黑" pitchFamily="34" charset="-122"/>
                <a:cs typeface="微软雅黑" pitchFamily="34" charset="-120"/>
              </a:rPr>
              <a:t>，充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满智慧和活力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spc="-100">
                <a:solidFill>
                  <a:srgbClr val="000000"/>
                </a:solidFill>
                <a:latin typeface="微软雅黑" pitchFamily="34" charset="0"/>
                <a:ea typeface="微软雅黑" pitchFamily="34" charset="-122"/>
                <a:cs typeface="微软雅黑" pitchFamily="34" charset="-120"/>
              </a:rPr>
              <a:t>D</a:t>
            </a:r>
            <a:r>
              <a:rPr lang="en-US" altLang="zh-CN" sz="2000" b="0" i="0" spc="-100" dirty="0">
                <a:solidFill>
                  <a:srgbClr val="000000"/>
                </a:solidFill>
                <a:latin typeface="微软雅黑" pitchFamily="34" charset="0"/>
                <a:ea typeface="微软雅黑" pitchFamily="34" charset="-122"/>
                <a:cs typeface="微软雅黑" pitchFamily="34" charset="-120"/>
              </a:rPr>
              <a:t>.中国式现代化文化形态作为人类文明新形态，要扬弃人类一些文明成果，体现出人与物的辩证统一。</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4.xml><?xml version="1.0" encoding="utf-8"?>
<p:sld xmlns:a="http://schemas.openxmlformats.org/drawingml/2006/main" xmlns:r="http://schemas.openxmlformats.org/officeDocument/2006/relationships" xmlns:p="http://schemas.openxmlformats.org/presentationml/2006/main">
  <p:cSld name="Slide 157&amp;si=157">
    <p:spTree>
      <p:nvGrpSpPr>
        <p:cNvPr id="1" name=""/>
        <p:cNvGrpSpPr/>
        <p:nvPr/>
      </p:nvGrpSpPr>
      <p:grpSpPr>
        <a:xfrm>
          <a:off x="0" y="0"/>
          <a:ext cx="0" cy="0"/>
          <a:chOff x="0" y="0"/>
          <a:chExt cx="0" cy="0"/>
        </a:xfrm>
      </p:grpSpPr>
      <p:sp>
        <p:nvSpPr>
          <p:cNvPr id="2" name="QC_6_AS.216_1#075066076?vop=1&amp;pid=fe279e4e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本题考查分析概括作者在文中的观点态度的能力。A项</a:t>
            </a:r>
            <a:r>
              <a:rPr lang="en-US" altLang="zh-CN" sz="2000" b="0" i="0">
                <a:solidFill>
                  <a:srgbClr val="000000"/>
                </a:solidFill>
                <a:latin typeface="微软雅黑" pitchFamily="34" charset="0"/>
                <a:ea typeface="微软雅黑" pitchFamily="34" charset="-122"/>
                <a:cs typeface="微软雅黑" pitchFamily="34" charset="-120"/>
              </a:rPr>
              <a:t>，“这为二者的有机结合提供了可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”错误。由材料一第3段中“马克思主义和中华优秀传统文化来源不同</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相互契合才能有机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a:t>
            </a:r>
            <a:r>
              <a:rPr lang="en-US" altLang="zh-CN" sz="2000" b="0" i="0" dirty="0">
                <a:solidFill>
                  <a:srgbClr val="000000"/>
                </a:solidFill>
                <a:latin typeface="微软雅黑" pitchFamily="34" charset="0"/>
                <a:ea typeface="微软雅黑" pitchFamily="34" charset="-122"/>
                <a:cs typeface="微软雅黑" pitchFamily="34" charset="-120"/>
              </a:rPr>
              <a:t>”可知，中华文化和马克思主义有机结合的原因是，二者在理想信念、政治观念</a:t>
            </a:r>
            <a:r>
              <a:rPr lang="en-US" altLang="zh-CN" sz="2000" b="0" i="0">
                <a:solidFill>
                  <a:srgbClr val="000000"/>
                </a:solidFill>
                <a:latin typeface="微软雅黑" pitchFamily="34" charset="0"/>
                <a:ea typeface="微软雅黑" pitchFamily="34" charset="-122"/>
                <a:cs typeface="微软雅黑" pitchFamily="34" charset="-120"/>
              </a:rPr>
              <a:t>、革命精神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等方面相互契合</a:t>
            </a:r>
            <a:r>
              <a:rPr lang="en-US" altLang="zh-CN" sz="2000" b="0" i="0" dirty="0">
                <a:solidFill>
                  <a:srgbClr val="000000"/>
                </a:solidFill>
                <a:latin typeface="微软雅黑" pitchFamily="34" charset="0"/>
                <a:ea typeface="微软雅黑" pitchFamily="34" charset="-122"/>
                <a:cs typeface="微软雅黑" pitchFamily="34" charset="-120"/>
              </a:rPr>
              <a:t>。选项不合逻辑。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5.xml><?xml version="1.0" encoding="utf-8"?>
<p:sld xmlns:a="http://schemas.openxmlformats.org/drawingml/2006/main" xmlns:r="http://schemas.openxmlformats.org/officeDocument/2006/relationships" xmlns:p="http://schemas.openxmlformats.org/presentationml/2006/main">
  <p:cSld name="Slide 158&amp;si=158">
    <p:spTree>
      <p:nvGrpSpPr>
        <p:cNvPr id="1" name=""/>
        <p:cNvGrpSpPr/>
        <p:nvPr/>
      </p:nvGrpSpPr>
      <p:grpSpPr>
        <a:xfrm>
          <a:off x="0" y="0"/>
          <a:ext cx="0" cy="0"/>
          <a:chOff x="0" y="0"/>
          <a:chExt cx="0" cy="0"/>
        </a:xfrm>
      </p:grpSpPr>
      <p:sp>
        <p:nvSpPr>
          <p:cNvPr id="2" name="QC_6_BD.217_1#a32c1154c?pid=fe279e4e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13.下列对材料一和材料二论证的相关分析，不正确的一项是（3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18_1#a32c1154c.bracket?pid=fe279e4e6&amp;color=0,0,0&amp;vpa=54&amp;vtp=1"/>
          <p:cNvSpPr/>
          <p:nvPr/>
        </p:nvSpPr>
        <p:spPr>
          <a:xfrm>
            <a:off x="854398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17_2#a32c1154c.choices?pid=fe279e4e6&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A.材料一采用总分结构，着重论证了“两个结合”中“第二个结合”的内容，条理清晰。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.材料一在论述马克思主义主要原理和中国优秀传统文化相互成就的观点时，更侧重后者的作用。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.材料二第四段在论证时侧重人类文明史角度，善于运用长句和排比修辞，增强了论证效果。</a:t>
            </a:r>
            <a:endParaRPr lang="en-US" altLang="zh-CN" sz="2000" dirty="0"/>
          </a:p>
          <a:p>
            <a:pPr latinLnBrk="1">
              <a:lnSpc>
                <a:spcPts val="3500"/>
              </a:lnSpc>
            </a:pPr>
            <a:r>
              <a:rPr lang="en-US" altLang="zh-CN" sz="2000" b="0" i="0" spc="-100">
                <a:solidFill>
                  <a:srgbClr val="000000"/>
                </a:solidFill>
                <a:latin typeface="微软雅黑" pitchFamily="34" charset="0"/>
                <a:ea typeface="微软雅黑" pitchFamily="34" charset="-122"/>
                <a:cs typeface="微软雅黑" pitchFamily="34" charset="-120"/>
              </a:rPr>
              <a:t>D</a:t>
            </a:r>
            <a:r>
              <a:rPr lang="en-US" altLang="zh-CN" sz="2000" b="0" i="0" spc="-100" dirty="0">
                <a:solidFill>
                  <a:srgbClr val="000000"/>
                </a:solidFill>
                <a:latin typeface="微软雅黑" pitchFamily="34" charset="0"/>
                <a:ea typeface="微软雅黑" pitchFamily="34" charset="-122"/>
                <a:cs typeface="微软雅黑" pitchFamily="34" charset="-120"/>
              </a:rPr>
              <a:t>.材料二主要运用了马克思和习近平的经典理论，在演绎推理中对中国式现代化的文化形态展开论述。</a:t>
            </a:r>
            <a:endParaRPr lang="en-US" altLang="zh-CN" sz="2000" spc="-100" dirty="0"/>
          </a:p>
        </p:txBody>
      </p:sp>
      <p:sp>
        <p:nvSpPr>
          <p:cNvPr id="5" name="QC_6_AS.219_1#a32c1154c?vop=1&amp;pid=fe279e4e6&amp;color=0,0,0&amp;vtp=1&amp;bbb=1&amp;hb=1"/>
          <p:cNvSpPr/>
          <p:nvPr/>
        </p:nvSpPr>
        <p:spPr>
          <a:xfrm>
            <a:off x="722376" y="3320161"/>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本题考查分析论点、论据和论证方法的能力。B项，“更侧重后者的作用”错误</a:t>
            </a:r>
            <a:r>
              <a:rPr lang="en-US" altLang="zh-CN" sz="2000" b="0" i="0">
                <a:solidFill>
                  <a:srgbClr val="000000"/>
                </a:solidFill>
                <a:latin typeface="微软雅黑" pitchFamily="34" charset="0"/>
                <a:ea typeface="微软雅黑" pitchFamily="34" charset="-122"/>
                <a:cs typeface="微软雅黑" pitchFamily="34" charset="-120"/>
              </a:rPr>
              <a:t>。由材料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一内容可知</a:t>
            </a:r>
            <a:r>
              <a:rPr lang="en-US" altLang="zh-CN" sz="2000" b="0" i="0" dirty="0">
                <a:solidFill>
                  <a:srgbClr val="000000"/>
                </a:solidFill>
                <a:latin typeface="微软雅黑" pitchFamily="34" charset="0"/>
                <a:ea typeface="微软雅黑" pitchFamily="34" charset="-122"/>
                <a:cs typeface="微软雅黑" pitchFamily="34" charset="-120"/>
              </a:rPr>
              <a:t>，马克思主义和中华优秀传统文化“结合”的结果是互相成就</a:t>
            </a:r>
            <a:r>
              <a:rPr lang="en-US" altLang="zh-CN" sz="2000" b="0" i="0">
                <a:solidFill>
                  <a:srgbClr val="000000"/>
                </a:solidFill>
                <a:latin typeface="微软雅黑" pitchFamily="34" charset="0"/>
                <a:ea typeface="微软雅黑" pitchFamily="34" charset="-122"/>
                <a:cs typeface="微软雅黑" pitchFamily="34" charset="-120"/>
              </a:rPr>
              <a:t>：马克思主义把先进的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思想理论带到中国</a:t>
            </a:r>
            <a:r>
              <a:rPr lang="en-US" altLang="zh-CN" sz="2000" b="0" i="0" dirty="0">
                <a:solidFill>
                  <a:srgbClr val="000000"/>
                </a:solidFill>
                <a:latin typeface="微软雅黑" pitchFamily="34" charset="0"/>
                <a:ea typeface="微软雅黑" pitchFamily="34" charset="-122"/>
                <a:cs typeface="微软雅黑" pitchFamily="34" charset="-120"/>
              </a:rPr>
              <a:t>，推动了中华文明的生命更新和现代转型</a:t>
            </a:r>
            <a:r>
              <a:rPr lang="en-US" altLang="zh-CN" sz="2000" b="0" i="0">
                <a:solidFill>
                  <a:srgbClr val="000000"/>
                </a:solidFill>
                <a:latin typeface="微软雅黑" pitchFamily="34" charset="0"/>
                <a:ea typeface="微软雅黑" pitchFamily="34" charset="-122"/>
                <a:cs typeface="微软雅黑" pitchFamily="34" charset="-120"/>
              </a:rPr>
              <a:t>；中华优秀传统文化充实了马克思主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义的文化生命</a:t>
            </a:r>
            <a:r>
              <a:rPr lang="en-US" altLang="zh-CN" sz="2000" b="0" i="0" dirty="0">
                <a:solidFill>
                  <a:srgbClr val="000000"/>
                </a:solidFill>
                <a:latin typeface="微软雅黑" pitchFamily="34" charset="0"/>
                <a:ea typeface="微软雅黑" pitchFamily="34" charset="-122"/>
                <a:cs typeface="微软雅黑" pitchFamily="34" charset="-120"/>
              </a:rPr>
              <a:t>，推动马克思主义不断实现中国化时代化的新飞跃。二者之间没有侧重。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6.xml><?xml version="1.0" encoding="utf-8"?>
<p:sld xmlns:a="http://schemas.openxmlformats.org/drawingml/2006/main" xmlns:r="http://schemas.openxmlformats.org/officeDocument/2006/relationships" xmlns:p="http://schemas.openxmlformats.org/presentationml/2006/main">
  <p:cSld name="Slide 159&amp;si=159">
    <p:spTree>
      <p:nvGrpSpPr>
        <p:cNvPr id="1" name=""/>
        <p:cNvGrpSpPr/>
        <p:nvPr/>
      </p:nvGrpSpPr>
      <p:grpSpPr>
        <a:xfrm>
          <a:off x="0" y="0"/>
          <a:ext cx="0" cy="0"/>
          <a:chOff x="0" y="0"/>
          <a:chExt cx="0" cy="0"/>
        </a:xfrm>
      </p:grpSpPr>
      <p:sp>
        <p:nvSpPr>
          <p:cNvPr id="2" name="QB_6_BD.226_1#578539dfb?sp=1&amp;pid=fe279e4e6&amp;color=0,0,0&amp;vtp=1&amp;bt=1&amp;bbb=1"/>
          <p:cNvSpPr/>
          <p:nvPr/>
        </p:nvSpPr>
        <p:spPr>
          <a:xfrm>
            <a:off x="722376" y="972000"/>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14.材料一第四段画横线的句子内涵丰富，表述生动，请进行分析。（4分）</a:t>
            </a:r>
            <a:endParaRPr lang="en-US" altLang="zh-CN" sz="2000" dirty="0"/>
          </a:p>
        </p:txBody>
      </p:sp>
      <p:sp>
        <p:nvSpPr>
          <p:cNvPr id="3" name="QB_6_BD.226_2#578539dfb?sp=1&amp;pid=fe279e4e6&amp;color=0,0,0&amp;vtp=1&amp;bbb=1&amp;hb=1&amp;hltap=1"/>
          <p:cNvSpPr/>
          <p:nvPr/>
        </p:nvSpPr>
        <p:spPr>
          <a:xfrm>
            <a:off x="722376" y="1412563"/>
            <a:ext cx="10753344" cy="1255713"/>
          </a:xfrm>
          <a:prstGeom prst="rect">
            <a:avLst/>
          </a:prstGeom>
          <a:noFill/>
          <a:ln/>
        </p:spPr>
        <p:txBody>
          <a:bodyPr wrap="none" lIns="0" tIns="0" rIns="0" bIns="0" rtlCol="0" anchor="t"/>
          <a:lstStyle/>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S.228_1#578539dfb?vop=1&amp;pid=fe279e4e6&amp;color=0,0,0&amp;vtp=1&amp;bbb=1&amp;hb=1"/>
          <p:cNvSpPr/>
          <p:nvPr/>
        </p:nvSpPr>
        <p:spPr>
          <a:xfrm>
            <a:off x="722376" y="2782449"/>
            <a:ext cx="10753344" cy="35010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本题考查理解文中重要句子的含意的能力</a:t>
            </a:r>
            <a:r>
              <a:rPr lang="en-US" altLang="zh-CN" sz="2000" b="0" i="0">
                <a:solidFill>
                  <a:srgbClr val="000000"/>
                </a:solidFill>
                <a:latin typeface="微软雅黑" pitchFamily="34" charset="0"/>
                <a:ea typeface="微软雅黑" pitchFamily="34" charset="-122"/>
                <a:cs typeface="微软雅黑" pitchFamily="34" charset="-120"/>
              </a:rPr>
              <a:t>。材料一是从两个角度来论证中华文化和马克思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主义的结合的</a:t>
            </a:r>
            <a:r>
              <a:rPr lang="en-US" altLang="zh-CN" sz="2000" b="0" i="0" dirty="0">
                <a:solidFill>
                  <a:srgbClr val="000000"/>
                </a:solidFill>
                <a:latin typeface="微软雅黑" pitchFamily="34" charset="0"/>
                <a:ea typeface="微软雅黑" pitchFamily="34" charset="-122"/>
                <a:cs typeface="微软雅黑" pitchFamily="34" charset="-120"/>
              </a:rPr>
              <a:t>，画线句所在位置是第二个角度——“结合”的结果是互相成就</a:t>
            </a:r>
            <a:r>
              <a:rPr lang="en-US" altLang="zh-CN" sz="2000" b="0" i="0">
                <a:solidFill>
                  <a:srgbClr val="000000"/>
                </a:solidFill>
                <a:latin typeface="微软雅黑" pitchFamily="34" charset="0"/>
                <a:ea typeface="微软雅黑" pitchFamily="34" charset="-122"/>
                <a:cs typeface="微软雅黑" pitchFamily="34" charset="-120"/>
              </a:rPr>
              <a:t>。画线句就是为了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论证</a:t>
            </a:r>
            <a:r>
              <a:rPr lang="en-US" altLang="zh-CN" sz="2000" b="0" i="0" dirty="0">
                <a:solidFill>
                  <a:srgbClr val="000000"/>
                </a:solidFill>
                <a:latin typeface="微软雅黑" pitchFamily="34" charset="0"/>
                <a:ea typeface="微软雅黑" pitchFamily="34" charset="-122"/>
                <a:cs typeface="微软雅黑" pitchFamily="34" charset="-120"/>
              </a:rPr>
              <a:t>“‘结合’的结果是互相成就”这一观点的。“‘结合’不是‘拼盘’”</a:t>
            </a:r>
            <a:r>
              <a:rPr lang="en-US" altLang="zh-CN" sz="2000" b="0" i="0">
                <a:solidFill>
                  <a:srgbClr val="000000"/>
                </a:solidFill>
                <a:latin typeface="微软雅黑" pitchFamily="34" charset="0"/>
                <a:ea typeface="微软雅黑" pitchFamily="34" charset="-122"/>
                <a:cs typeface="微软雅黑" pitchFamily="34" charset="-120"/>
              </a:rPr>
              <a:t>运用了比喻的手法，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认为二者的</a:t>
            </a:r>
            <a:r>
              <a:rPr lang="en-US" altLang="zh-CN" sz="2000" b="0" i="0" dirty="0">
                <a:solidFill>
                  <a:srgbClr val="000000"/>
                </a:solidFill>
                <a:latin typeface="微软雅黑" pitchFamily="34" charset="0"/>
                <a:ea typeface="微软雅黑" pitchFamily="34" charset="-122"/>
                <a:cs typeface="微软雅黑" pitchFamily="34" charset="-120"/>
              </a:rPr>
              <a:t>“结合”不是像拼盘那样松散；“不是简单的‘物理反应’，而是深刻的</a:t>
            </a:r>
            <a:r>
              <a:rPr lang="en-US" altLang="zh-CN" sz="2000" b="0" i="0">
                <a:solidFill>
                  <a:srgbClr val="000000"/>
                </a:solidFill>
                <a:latin typeface="微软雅黑" pitchFamily="34" charset="0"/>
                <a:ea typeface="微软雅黑" pitchFamily="34" charset="-122"/>
                <a:cs typeface="微软雅黑" pitchFamily="34" charset="-120"/>
              </a:rPr>
              <a:t>‘化学反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dirty="0">
                <a:solidFill>
                  <a:srgbClr val="000000"/>
                </a:solidFill>
                <a:latin typeface="微软雅黑" pitchFamily="34" charset="0"/>
                <a:ea typeface="微软雅黑" pitchFamily="34" charset="-122"/>
                <a:cs typeface="微软雅黑" pitchFamily="34" charset="-120"/>
              </a:rPr>
              <a:t>’”运用了比喻的手法，认为二者的“结合”不是浅层次的结合，而是有机统一</a:t>
            </a:r>
            <a:r>
              <a:rPr lang="en-US" altLang="zh-CN" sz="2000" b="0" i="0">
                <a:solidFill>
                  <a:srgbClr val="000000"/>
                </a:solidFill>
                <a:latin typeface="微软雅黑" pitchFamily="34" charset="0"/>
                <a:ea typeface="微软雅黑" pitchFamily="34" charset="-122"/>
                <a:cs typeface="微软雅黑" pitchFamily="34" charset="-120"/>
              </a:rPr>
              <a:t>、高度融合并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造就了新的文化生命体</a:t>
            </a:r>
            <a:r>
              <a:rPr lang="en-US" altLang="zh-CN" sz="2000" b="0" i="0" dirty="0">
                <a:solidFill>
                  <a:srgbClr val="000000"/>
                </a:solidFill>
                <a:latin typeface="微软雅黑" pitchFamily="34" charset="0"/>
                <a:ea typeface="微软雅黑" pitchFamily="34" charset="-122"/>
                <a:cs typeface="微软雅黑" pitchFamily="34" charset="-120"/>
              </a:rPr>
              <a:t>。这句话具有丰富内涵，其表述目的是想要说明</a:t>
            </a:r>
            <a:r>
              <a:rPr lang="en-US" altLang="zh-CN" sz="2000" b="0" i="0">
                <a:solidFill>
                  <a:srgbClr val="000000"/>
                </a:solidFill>
                <a:latin typeface="微软雅黑" pitchFamily="34" charset="0"/>
                <a:ea typeface="微软雅黑" pitchFamily="34" charset="-122"/>
                <a:cs typeface="微软雅黑" pitchFamily="34" charset="-120"/>
              </a:rPr>
              <a:t>“马克思主义基本原理同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中华优秀传统文化的结合是互相成就的</a:t>
            </a:r>
            <a:r>
              <a:rPr lang="en-US" altLang="zh-CN" sz="2000" b="0" i="0" dirty="0">
                <a:solidFill>
                  <a:srgbClr val="000000"/>
                </a:solidFill>
                <a:latin typeface="微软雅黑" pitchFamily="34" charset="0"/>
                <a:ea typeface="微软雅黑" pitchFamily="34" charset="-122"/>
                <a:cs typeface="微软雅黑" pitchFamily="34" charset="-120"/>
              </a:rPr>
              <a:t>”这个深奥的道理，运用了比喻的手法</a:t>
            </a:r>
            <a:r>
              <a:rPr lang="en-US" altLang="zh-CN" sz="2000" b="0" i="0">
                <a:solidFill>
                  <a:srgbClr val="000000"/>
                </a:solidFill>
                <a:latin typeface="微软雅黑" pitchFamily="34" charset="0"/>
                <a:ea typeface="微软雅黑" pitchFamily="34" charset="-122"/>
                <a:cs typeface="微软雅黑" pitchFamily="34" charset="-120"/>
              </a:rPr>
              <a:t>，将深奥晦涩的哲</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学理论比喻成我们日常所见的事物</a:t>
            </a:r>
            <a:r>
              <a:rPr lang="en-US" altLang="zh-CN" sz="2000" b="0" i="0" dirty="0">
                <a:solidFill>
                  <a:srgbClr val="000000"/>
                </a:solidFill>
                <a:latin typeface="微软雅黑" pitchFamily="34" charset="0"/>
                <a:ea typeface="微软雅黑" pitchFamily="34" charset="-122"/>
                <a:cs typeface="微软雅黑" pitchFamily="34" charset="-120"/>
              </a:rPr>
              <a:t>，从而达到深入浅出、通俗易懂、表述生动的效果。</a:t>
            </a:r>
            <a:endParaRPr lang="en-US" altLang="zh-CN" sz="2200" dirty="0"/>
          </a:p>
        </p:txBody>
      </p:sp>
      <p:sp>
        <p:nvSpPr>
          <p:cNvPr id="5" name="QB_6_AN.227_1#578539dfb?sp=1&amp;pid=fe279e4e6&amp;color=0,0,0&amp;vtp=1&amp;bbb=1&amp;hb=1&amp;hla=1">
            <a:extLst>
              <a:ext uri="{FF2B5EF4-FFF2-40B4-BE49-F238E27FC236}">
                <a16:creationId xmlns:a16="http://schemas.microsoft.com/office/drawing/2014/main" id="{1959295F-EFE3-3976-514D-B6531E8DF432}"/>
              </a:ext>
            </a:extLst>
          </p:cNvPr>
          <p:cNvSpPr/>
          <p:nvPr/>
        </p:nvSpPr>
        <p:spPr>
          <a:xfrm>
            <a:off x="722376" y="1387163"/>
            <a:ext cx="10753344" cy="1218184"/>
          </a:xfrm>
          <a:prstGeom prst="rect">
            <a:avLst/>
          </a:prstGeom>
          <a:noFill/>
          <a:ln/>
        </p:spPr>
        <p:txBody>
          <a:bodyPr wrap="none" lIns="0" tIns="0" rIns="0" bIns="0" rtlCol="0" anchor="t"/>
          <a:lstStyle/>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这句话说明了马克思主义基本原理同中华优秀传统文化的结合不是松散的、浅层次的结合</a:t>
            </a:r>
            <a:r>
              <a:rPr lang="en-US" altLang="zh-CN" sz="2000" b="1" i="0">
                <a:solidFill>
                  <a:srgbClr val="00B050"/>
                </a:solidFill>
                <a:latin typeface="微软雅黑" pitchFamily="34" charset="0"/>
                <a:ea typeface="微软雅黑" pitchFamily="34" charset="-122"/>
                <a:cs typeface="微软雅黑" pitchFamily="34" charset="-120"/>
              </a:rPr>
              <a:t>，而</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是有机统一</a:t>
            </a:r>
            <a:r>
              <a:rPr lang="en-US" altLang="zh-CN" sz="2000" b="1" i="0" dirty="0">
                <a:solidFill>
                  <a:srgbClr val="00B050"/>
                </a:solidFill>
                <a:latin typeface="微软雅黑" pitchFamily="34" charset="0"/>
                <a:ea typeface="微软雅黑" pitchFamily="34" charset="-122"/>
                <a:cs typeface="微软雅黑" pitchFamily="34" charset="-120"/>
              </a:rPr>
              <a:t>、高度融合并造就了新的文化生命体，内涵丰富。②运用了比喻的修辞手法</a:t>
            </a:r>
            <a:r>
              <a:rPr lang="en-US" altLang="zh-CN" sz="2000" b="1" i="0">
                <a:solidFill>
                  <a:srgbClr val="00B050"/>
                </a:solidFill>
                <a:latin typeface="微软雅黑" pitchFamily="34" charset="0"/>
                <a:ea typeface="微软雅黑" pitchFamily="34" charset="-122"/>
                <a:cs typeface="微软雅黑" pitchFamily="34" charset="-120"/>
              </a:rPr>
              <a:t>，将深奥</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晦涩的哲学理论阐释得深入浅出</a:t>
            </a:r>
            <a:r>
              <a:rPr lang="en-US" altLang="zh-CN" sz="2000" b="1" i="0" dirty="0">
                <a:solidFill>
                  <a:srgbClr val="00B050"/>
                </a:solidFill>
                <a:latin typeface="微软雅黑" pitchFamily="34" charset="0"/>
                <a:ea typeface="微软雅黑" pitchFamily="34" charset="-122"/>
                <a:cs typeface="微软雅黑" pitchFamily="34" charset="-120"/>
              </a:rPr>
              <a:t>，通俗易懂，表述生动。（每点2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Effect transition="in" filter="fade">
                                      <p:cBhvr>
                                        <p:cTn id="45"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97.xml><?xml version="1.0" encoding="utf-8"?>
<p:sld xmlns:a="http://schemas.openxmlformats.org/drawingml/2006/main" xmlns:r="http://schemas.openxmlformats.org/officeDocument/2006/relationships" xmlns:p="http://schemas.openxmlformats.org/presentationml/2006/main">
  <p:cSld name="Slide 160&amp;si=160">
    <p:spTree>
      <p:nvGrpSpPr>
        <p:cNvPr id="1" name=""/>
        <p:cNvGrpSpPr/>
        <p:nvPr/>
      </p:nvGrpSpPr>
      <p:grpSpPr>
        <a:xfrm>
          <a:off x="0" y="0"/>
          <a:ext cx="0" cy="0"/>
          <a:chOff x="0" y="0"/>
          <a:chExt cx="0" cy="0"/>
        </a:xfrm>
      </p:grpSpPr>
      <p:sp>
        <p:nvSpPr>
          <p:cNvPr id="2" name="QB_6_BD.226_1#b0c964d4d?sp=1&amp;pid=fe279e4e6&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15.两则材料都论述了中国式现代化的文化形态，它们是从哪些方面对此进行阐释的</a:t>
            </a:r>
            <a:r>
              <a:rPr lang="en-US" altLang="zh-CN" sz="2000" b="0" i="0">
                <a:solidFill>
                  <a:srgbClr val="000000"/>
                </a:solidFill>
                <a:latin typeface="微软雅黑" pitchFamily="34" charset="0"/>
                <a:ea typeface="微软雅黑" pitchFamily="34" charset="-122"/>
                <a:cs typeface="微软雅黑" pitchFamily="34" charset="-120"/>
              </a:rPr>
              <a:t>？请加以概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括</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6_BD.226_2#b0c964d4d?sp=1&amp;pid=fe279e4e6&amp;color=0,0,0&amp;vtp=1&amp;bbb=1&amp;hb=1&amp;hltap=1"/>
          <p:cNvSpPr/>
          <p:nvPr/>
        </p:nvSpPr>
        <p:spPr>
          <a:xfrm>
            <a:off x="722376" y="1882844"/>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227_1#b0c964d4d?sp=1&amp;pid=fe279e4e6&amp;color=0,0,0&amp;vtp=1&amp;bbb=1&amp;hb=1&amp;hla=1">
            <a:extLst>
              <a:ext uri="{FF2B5EF4-FFF2-40B4-BE49-F238E27FC236}">
                <a16:creationId xmlns:a16="http://schemas.microsoft.com/office/drawing/2014/main" id="{04C7F2F9-95BC-AA6E-2F05-1F29519BA013}"/>
              </a:ext>
            </a:extLst>
          </p:cNvPr>
          <p:cNvSpPr/>
          <p:nvPr/>
        </p:nvSpPr>
        <p:spPr>
          <a:xfrm>
            <a:off x="722376" y="1857444"/>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中国式现代化文化形态是由中华优秀传统文化同马克思主义相结合而形成的新文化。</a:t>
            </a:r>
            <a:r>
              <a:rPr lang="en-US" altLang="zh-CN" sz="2000" b="1" i="0">
                <a:solidFill>
                  <a:srgbClr val="00B050"/>
                </a:solidFill>
                <a:latin typeface="微软雅黑" pitchFamily="34" charset="0"/>
                <a:ea typeface="微软雅黑" pitchFamily="34" charset="-122"/>
                <a:cs typeface="微软雅黑" pitchFamily="34" charset="-120"/>
              </a:rPr>
              <a:t>②中国式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现代化的文化形态</a:t>
            </a:r>
            <a:r>
              <a:rPr lang="en-US" altLang="zh-CN" sz="2000" b="1" i="0" dirty="0">
                <a:solidFill>
                  <a:srgbClr val="00B050"/>
                </a:solidFill>
                <a:latin typeface="微软雅黑" pitchFamily="34" charset="0"/>
                <a:ea typeface="微软雅黑" pitchFamily="34" charset="-122"/>
                <a:cs typeface="微软雅黑" pitchFamily="34" charset="-120"/>
              </a:rPr>
              <a:t>“以文化人”，造就新时代具有浩然正气、</a:t>
            </a:r>
            <a:r>
              <a:rPr lang="en-US" altLang="zh-CN" sz="2000" b="1" i="0">
                <a:solidFill>
                  <a:srgbClr val="00B050"/>
                </a:solidFill>
                <a:latin typeface="微软雅黑" pitchFamily="34" charset="0"/>
                <a:ea typeface="微软雅黑" pitchFamily="34" charset="-122"/>
                <a:cs typeface="微软雅黑" pitchFamily="34" charset="-120"/>
              </a:rPr>
              <a:t>崇高境界和思想力量的实践主体。</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③</a:t>
            </a:r>
            <a:r>
              <a:rPr lang="en-US" altLang="zh-CN" sz="2000" b="1" i="0" dirty="0">
                <a:solidFill>
                  <a:srgbClr val="00B050"/>
                </a:solidFill>
                <a:latin typeface="微软雅黑" pitchFamily="34" charset="0"/>
                <a:ea typeface="微软雅黑" pitchFamily="34" charset="-122"/>
                <a:cs typeface="微软雅黑" pitchFamily="34" charset="-120"/>
              </a:rPr>
              <a:t>中国式现代化的文化形态“化成天下”，引导中华民族创造人类文明新形态，</a:t>
            </a:r>
            <a:r>
              <a:rPr lang="en-US" altLang="zh-CN" sz="2000" b="1" i="0">
                <a:solidFill>
                  <a:srgbClr val="00B050"/>
                </a:solidFill>
                <a:latin typeface="微软雅黑" pitchFamily="34" charset="0"/>
                <a:ea typeface="微软雅黑" pitchFamily="34" charset="-122"/>
                <a:cs typeface="微软雅黑" pitchFamily="34" charset="-120"/>
              </a:rPr>
              <a:t>并回答人类之问。</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8.xml><?xml version="1.0" encoding="utf-8"?>
<p:sld xmlns:a="http://schemas.openxmlformats.org/drawingml/2006/main" xmlns:r="http://schemas.openxmlformats.org/officeDocument/2006/relationships" xmlns:p="http://schemas.openxmlformats.org/presentationml/2006/main">
  <p:cSld name="Slide 161&amp;si=161">
    <p:spTree>
      <p:nvGrpSpPr>
        <p:cNvPr id="1" name=""/>
        <p:cNvGrpSpPr/>
        <p:nvPr/>
      </p:nvGrpSpPr>
      <p:grpSpPr>
        <a:xfrm>
          <a:off x="0" y="0"/>
          <a:ext cx="0" cy="0"/>
          <a:chOff x="0" y="0"/>
          <a:chExt cx="0" cy="0"/>
        </a:xfrm>
      </p:grpSpPr>
      <p:sp>
        <p:nvSpPr>
          <p:cNvPr id="2" name="QB_6_AS.223_1#b0c964d4d?vop=1&amp;pid=fe279e4e6&amp;color=0,0,0&amp;vtp=1&amp;bt=1&amp;bbb=1&amp;hb=1"/>
          <p:cNvSpPr/>
          <p:nvPr/>
        </p:nvSpPr>
        <p:spPr>
          <a:xfrm>
            <a:off x="722376" y="972000"/>
            <a:ext cx="10753344" cy="5041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a:t>
            </a:r>
            <a:r>
              <a:rPr lang="en-US" altLang="zh-CN" sz="2000" b="0" i="0">
                <a:solidFill>
                  <a:srgbClr val="000000"/>
                </a:solidFill>
                <a:latin typeface="微软雅黑" pitchFamily="34" charset="0"/>
                <a:ea typeface="微软雅黑" pitchFamily="34" charset="-122"/>
                <a:cs typeface="微软雅黑" pitchFamily="34" charset="-120"/>
              </a:rPr>
              <a:t>。本题要求概括两则材料对中国式现代化的文化形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态的阐释方向</a:t>
            </a:r>
            <a:r>
              <a:rPr lang="en-US" altLang="zh-CN" sz="2000" b="0" i="0" dirty="0">
                <a:solidFill>
                  <a:srgbClr val="000000"/>
                </a:solidFill>
                <a:latin typeface="微软雅黑" pitchFamily="34" charset="0"/>
                <a:ea typeface="微软雅黑" pitchFamily="34" charset="-122"/>
                <a:cs typeface="微软雅黑" pitchFamily="34" charset="-120"/>
              </a:rPr>
              <a:t>。解题需紧扣材料核心论点，梳理两则材料各自侧重的阐释维度</a:t>
            </a:r>
            <a:r>
              <a:rPr lang="en-US" altLang="zh-CN" sz="2000" b="0" i="0">
                <a:solidFill>
                  <a:srgbClr val="000000"/>
                </a:solidFill>
                <a:latin typeface="微软雅黑" pitchFamily="34" charset="0"/>
                <a:ea typeface="微软雅黑" pitchFamily="34" charset="-122"/>
                <a:cs typeface="微软雅黑" pitchFamily="34" charset="-120"/>
              </a:rPr>
              <a:t>。材料一重点论述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了文化形态的形成基础</a:t>
            </a:r>
            <a:r>
              <a:rPr lang="en-US" altLang="zh-CN" sz="2000" b="0" i="0" dirty="0">
                <a:solidFill>
                  <a:srgbClr val="000000"/>
                </a:solidFill>
                <a:latin typeface="微软雅黑" pitchFamily="34" charset="0"/>
                <a:ea typeface="微软雅黑" pitchFamily="34" charset="-122"/>
                <a:cs typeface="微软雅黑" pitchFamily="34" charset="-120"/>
              </a:rPr>
              <a:t>——通过“两个结合”生成新文化</a:t>
            </a:r>
            <a:r>
              <a:rPr lang="en-US" altLang="zh-CN" sz="2000" b="0" i="0">
                <a:solidFill>
                  <a:srgbClr val="000000"/>
                </a:solidFill>
                <a:latin typeface="微软雅黑" pitchFamily="34" charset="0"/>
                <a:ea typeface="微软雅黑" pitchFamily="34" charset="-122"/>
                <a:cs typeface="微软雅黑" pitchFamily="34" charset="-120"/>
              </a:rPr>
              <a:t>；材料二则侧重文化形态的实践功能与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作用</a:t>
            </a:r>
            <a:r>
              <a:rPr lang="en-US" altLang="zh-CN" sz="2000" b="0" i="0" dirty="0">
                <a:solidFill>
                  <a:srgbClr val="000000"/>
                </a:solidFill>
                <a:latin typeface="微软雅黑" pitchFamily="34" charset="0"/>
                <a:ea typeface="微软雅黑" pitchFamily="34" charset="-122"/>
                <a:cs typeface="微软雅黑" pitchFamily="34" charset="-120"/>
              </a:rPr>
              <a:t>——以文化人、化成天下，引领人类文明。由此可知</a:t>
            </a:r>
            <a:r>
              <a:rPr lang="en-US" altLang="zh-CN" sz="2000" b="0" i="0">
                <a:solidFill>
                  <a:srgbClr val="000000"/>
                </a:solidFill>
                <a:latin typeface="微软雅黑" pitchFamily="34" charset="0"/>
                <a:ea typeface="微软雅黑" pitchFamily="34" charset="-122"/>
                <a:cs typeface="微软雅黑" pitchFamily="34" charset="-120"/>
              </a:rPr>
              <a:t>，两则材料共同构建了中国式现代化文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化形态</a:t>
            </a:r>
            <a:r>
              <a:rPr lang="en-US" altLang="zh-CN" sz="2000" b="0" i="0" dirty="0">
                <a:solidFill>
                  <a:srgbClr val="000000"/>
                </a:solidFill>
                <a:latin typeface="微软雅黑" pitchFamily="34" charset="0"/>
                <a:ea typeface="微软雅黑" pitchFamily="34" charset="-122"/>
                <a:cs typeface="微软雅黑" pitchFamily="34" charset="-120"/>
              </a:rPr>
              <a:t>“生成—功能—价值”的完整逻辑。由材料一最后一段中“‘第二个结合</a:t>
            </a:r>
            <a:r>
              <a:rPr lang="en-US" altLang="zh-CN" sz="2000" b="0" i="0">
                <a:solidFill>
                  <a:srgbClr val="000000"/>
                </a:solidFill>
                <a:latin typeface="微软雅黑" pitchFamily="34" charset="0"/>
                <a:ea typeface="微软雅黑" pitchFamily="34" charset="-122"/>
                <a:cs typeface="微软雅黑" pitchFamily="34" charset="-120"/>
              </a:rPr>
              <a:t>’让马克思主义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成为中国的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形成的新文化成为中国式现代化的文化形态”可知</a:t>
            </a:r>
            <a:r>
              <a:rPr lang="en-US" altLang="zh-CN" sz="2000" b="0" i="0">
                <a:solidFill>
                  <a:srgbClr val="000000"/>
                </a:solidFill>
                <a:latin typeface="微软雅黑" pitchFamily="34" charset="0"/>
                <a:ea typeface="微软雅黑" pitchFamily="34" charset="-122"/>
                <a:cs typeface="微软雅黑" pitchFamily="34" charset="-120"/>
              </a:rPr>
              <a:t>，中华优秀传统文化和马克思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主义的深度结合是中国式现代化文化形态的形成基础</a:t>
            </a:r>
            <a:r>
              <a:rPr lang="en-US" altLang="zh-CN" sz="2000" b="0" i="0" dirty="0">
                <a:solidFill>
                  <a:srgbClr val="000000"/>
                </a:solidFill>
                <a:latin typeface="微软雅黑" pitchFamily="34" charset="0"/>
                <a:ea typeface="微软雅黑" pitchFamily="34" charset="-122"/>
                <a:cs typeface="微软雅黑" pitchFamily="34" charset="-120"/>
              </a:rPr>
              <a:t>。由材料二第2段中</a:t>
            </a:r>
            <a:r>
              <a:rPr lang="en-US" altLang="zh-CN" sz="2000" b="0" i="0">
                <a:solidFill>
                  <a:srgbClr val="000000"/>
                </a:solidFill>
                <a:latin typeface="微软雅黑" pitchFamily="34" charset="0"/>
                <a:ea typeface="微软雅黑" pitchFamily="34" charset="-122"/>
                <a:cs typeface="微软雅黑" pitchFamily="34" charset="-120"/>
              </a:rPr>
              <a:t>“中国式现代化的文化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形态</a:t>
            </a:r>
            <a:r>
              <a:rPr lang="en-US" altLang="zh-CN" sz="2000" b="0" i="0" dirty="0">
                <a:solidFill>
                  <a:srgbClr val="000000"/>
                </a:solidFill>
                <a:latin typeface="微软雅黑" pitchFamily="34" charset="0"/>
                <a:ea typeface="微软雅黑" pitchFamily="34" charset="-122"/>
                <a:cs typeface="微软雅黑" pitchFamily="34" charset="-120"/>
              </a:rPr>
              <a:t>‘以文化人’，造就新时代的实践主体”“我们要在具体实践中把‘两个结合</a:t>
            </a:r>
            <a:r>
              <a:rPr lang="en-US" altLang="zh-CN" sz="2000" b="0" i="0">
                <a:solidFill>
                  <a:srgbClr val="000000"/>
                </a:solidFill>
                <a:latin typeface="微软雅黑" pitchFamily="34" charset="0"/>
                <a:ea typeface="微软雅黑" pitchFamily="34" charset="-122"/>
                <a:cs typeface="微软雅黑" pitchFamily="34" charset="-120"/>
              </a:rPr>
              <a:t>’的思想内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形成新时代实践主体的浩然正气、崇高境界和思想力量”可知</a:t>
            </a:r>
            <a:r>
              <a:rPr lang="en-US" altLang="zh-CN" sz="2000" b="0" i="0">
                <a:solidFill>
                  <a:srgbClr val="000000"/>
                </a:solidFill>
                <a:latin typeface="微软雅黑" pitchFamily="34" charset="0"/>
                <a:ea typeface="微软雅黑" pitchFamily="34" charset="-122"/>
                <a:cs typeface="微软雅黑" pitchFamily="34" charset="-120"/>
              </a:rPr>
              <a:t>，中国式现代化的文化形态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通过</a:t>
            </a:r>
            <a:r>
              <a:rPr lang="en-US" altLang="zh-CN" sz="2000" b="0" i="0" dirty="0">
                <a:solidFill>
                  <a:srgbClr val="000000"/>
                </a:solidFill>
                <a:latin typeface="微软雅黑" pitchFamily="34" charset="0"/>
                <a:ea typeface="微软雅黑" pitchFamily="34" charset="-122"/>
                <a:cs typeface="微软雅黑" pitchFamily="34" charset="-120"/>
              </a:rPr>
              <a:t>“以文化人”，培养兼具马克思主义与中华优秀传统文化深厚素养的时代新人</a:t>
            </a:r>
            <a:r>
              <a:rPr lang="en-US" altLang="zh-CN" sz="2000" b="0" i="0">
                <a:solidFill>
                  <a:srgbClr val="000000"/>
                </a:solidFill>
                <a:latin typeface="微软雅黑" pitchFamily="34" charset="0"/>
                <a:ea typeface="微软雅黑" pitchFamily="34" charset="-122"/>
                <a:cs typeface="微软雅黑" pitchFamily="34" charset="-120"/>
              </a:rPr>
              <a:t>，塑造新时代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的实践主体</a:t>
            </a:r>
            <a:r>
              <a:rPr lang="en-US" altLang="zh-CN" sz="2000" b="0" i="0" dirty="0">
                <a:solidFill>
                  <a:srgbClr val="000000"/>
                </a:solidFill>
                <a:latin typeface="微软雅黑" pitchFamily="34" charset="0"/>
                <a:ea typeface="微软雅黑" pitchFamily="34" charset="-122"/>
                <a:cs typeface="微软雅黑" pitchFamily="34" charset="-120"/>
              </a:rPr>
              <a:t>，使其具有浩然正气、崇高境界和思想力量。材料二第3段强调</a:t>
            </a:r>
            <a:r>
              <a:rPr lang="en-US" altLang="zh-CN" sz="2000" b="0" i="0">
                <a:solidFill>
                  <a:srgbClr val="000000"/>
                </a:solidFill>
                <a:latin typeface="微软雅黑" pitchFamily="34" charset="0"/>
                <a:ea typeface="微软雅黑" pitchFamily="34" charset="-122"/>
                <a:cs typeface="微软雅黑" pitchFamily="34" charset="-120"/>
              </a:rPr>
              <a:t>“中国式现代化的文</a:t>
            </a: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23_1#b0c964d4d?vop=1&amp;pid=fe279e4e6&amp;color=0,0,0&amp;vtp=1&amp;bt=1&amp;bbb=1&amp;hb=1">
            <a:extLst>
              <a:ext uri="{FF2B5EF4-FFF2-40B4-BE49-F238E27FC236}">
                <a16:creationId xmlns:a16="http://schemas.microsoft.com/office/drawing/2014/main" id="{D28F2741-DB88-1ED7-1702-71EAC6BBE26E}"/>
              </a:ext>
            </a:extLst>
          </p:cNvPr>
          <p:cNvSpPr/>
          <p:nvPr/>
        </p:nvSpPr>
        <p:spPr>
          <a:xfrm>
            <a:off x="722376" y="972000"/>
            <a:ext cx="10753344" cy="17706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化形态</a:t>
            </a:r>
            <a:r>
              <a:rPr lang="en-US" altLang="zh-CN" sz="2000" b="0" i="0" dirty="0">
                <a:solidFill>
                  <a:srgbClr val="000000"/>
                </a:solidFill>
                <a:latin typeface="微软雅黑" pitchFamily="34" charset="0"/>
                <a:ea typeface="微软雅黑" pitchFamily="34" charset="-122"/>
                <a:cs typeface="微软雅黑" pitchFamily="34" charset="-120"/>
              </a:rPr>
              <a:t>‘化成天下’”，并指出其体现于五大文明之中，能够</a:t>
            </a:r>
            <a:r>
              <a:rPr lang="en-US" altLang="zh-CN" sz="2000" b="0" i="0">
                <a:solidFill>
                  <a:srgbClr val="000000"/>
                </a:solidFill>
                <a:latin typeface="微软雅黑" pitchFamily="34" charset="0"/>
                <a:ea typeface="微软雅黑" pitchFamily="34" charset="-122"/>
                <a:cs typeface="微软雅黑" pitchFamily="34" charset="-120"/>
              </a:rPr>
              <a:t>“引导中华民族创造全体人民共同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富裕</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走和平发展道路的人类文明新形态”；第4段从文化形态的价值入手</a:t>
            </a:r>
            <a:r>
              <a:rPr lang="en-US" altLang="zh-CN" sz="2000" b="0" i="0">
                <a:solidFill>
                  <a:srgbClr val="000000"/>
                </a:solidFill>
                <a:latin typeface="微软雅黑" pitchFamily="34" charset="0"/>
                <a:ea typeface="微软雅黑" pitchFamily="34" charset="-122"/>
                <a:cs typeface="微软雅黑" pitchFamily="34" charset="-120"/>
              </a:rPr>
              <a:t>，指出其提供化解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资本主义现代化危机的中国方案</a:t>
            </a:r>
            <a:r>
              <a:rPr lang="en-US" altLang="zh-CN" sz="2000" b="0" i="0" dirty="0">
                <a:solidFill>
                  <a:srgbClr val="000000"/>
                </a:solidFill>
                <a:latin typeface="微软雅黑" pitchFamily="34" charset="0"/>
                <a:ea typeface="微软雅黑" pitchFamily="34" charset="-122"/>
                <a:cs typeface="微软雅黑" pitchFamily="34" charset="-120"/>
              </a:rPr>
              <a:t>，回答人类之问。因此，中国式现代化的文化形态“</a:t>
            </a:r>
            <a:r>
              <a:rPr lang="en-US" altLang="zh-CN" sz="2000" b="0" i="0">
                <a:solidFill>
                  <a:srgbClr val="000000"/>
                </a:solidFill>
                <a:latin typeface="微软雅黑" pitchFamily="34" charset="0"/>
                <a:ea typeface="微软雅黑" pitchFamily="34" charset="-122"/>
                <a:cs typeface="微软雅黑" pitchFamily="34" charset="-120"/>
              </a:rPr>
              <a:t>化成天下”，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引导中华民族创造人类文明新形态</a:t>
            </a:r>
            <a:r>
              <a:rPr lang="en-US" altLang="zh-CN" sz="2000" b="0" i="0" dirty="0">
                <a:solidFill>
                  <a:srgbClr val="000000"/>
                </a:solidFill>
                <a:latin typeface="微软雅黑" pitchFamily="34" charset="0"/>
                <a:ea typeface="微软雅黑" pitchFamily="34" charset="-122"/>
                <a:cs typeface="微软雅黑" pitchFamily="34" charset="-120"/>
              </a:rPr>
              <a:t>，并回答人类之问。</a:t>
            </a:r>
            <a:endParaRPr lang="en-US" altLang="zh-CN" sz="2200" dirty="0"/>
          </a:p>
        </p:txBody>
      </p:sp>
    </p:spTree>
    <p:extLst>
      <p:ext uri="{BB962C8B-B14F-4D97-AF65-F5344CB8AC3E}">
        <p14:creationId xmlns:p14="http://schemas.microsoft.com/office/powerpoint/2010/main" val="21608464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23ecf7991.fixed?color=100,146,38&amp;vtp=1"/>
          <p:cNvSpPr/>
          <p:nvPr/>
        </p:nvSpPr>
        <p:spPr>
          <a:xfrm>
            <a:off x="5266944" y="905256"/>
            <a:ext cx="1627632"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一</a:t>
            </a:r>
            <a:endParaRPr lang="en-US" altLang="zh-CN" sz="7200" dirty="0"/>
          </a:p>
        </p:txBody>
      </p:sp>
      <p:sp>
        <p:nvSpPr>
          <p:cNvPr id="3" name="C_1_BD#23ecf7991.fixed?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理论的价值</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4_1#a49030d59?vop=1&amp;pid=164e31727&amp;color=0,0,0&amp;vtp=1&amp;bt=1&amp;bbb=1&amp;hb=1"/>
          <p:cNvSpPr/>
          <p:nvPr/>
        </p:nvSpPr>
        <p:spPr>
          <a:xfrm>
            <a:off x="722376" y="972000"/>
            <a:ext cx="10753344" cy="4577334"/>
          </a:xfrm>
          <a:prstGeom prst="rect">
            <a:avLst/>
          </a:prstGeom>
          <a:noFill/>
          <a:ln/>
        </p:spPr>
        <p:txBody>
          <a:bodyPr wrap="none" lIns="0" tIns="0" rIns="0" bIns="0" rtlCol="0" anchor="t"/>
          <a:lstStyle/>
          <a:p>
            <a:pPr latinLnBrk="1">
              <a:lnSpc>
                <a:spcPts val="37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准确判断理据关系的解题方法</a:t>
            </a:r>
            <a:endParaRPr lang="en-US" altLang="zh-CN" sz="2200" dirty="0"/>
          </a:p>
          <a:p>
            <a:pPr latinLnBrk="1">
              <a:lnSpc>
                <a:spcPts val="3700"/>
              </a:lnSpc>
            </a:pPr>
            <a:r>
              <a:rPr lang="en-US" altLang="zh-CN" sz="2000" b="0" i="0" dirty="0">
                <a:solidFill>
                  <a:srgbClr val="000000"/>
                </a:solidFill>
                <a:latin typeface="SimSun" panose="02010600030101010101" pitchFamily="2" charset="-122"/>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err="1">
                <a:solidFill>
                  <a:srgbClr val="000000"/>
                </a:solidFill>
                <a:latin typeface="微软雅黑" pitchFamily="34" charset="0"/>
                <a:ea typeface="微软雅黑" pitchFamily="34" charset="-122"/>
                <a:cs typeface="微软雅黑" pitchFamily="34" charset="-120"/>
              </a:rPr>
              <a:t>结合题干精准概括材料观点。有的题目会在题干中明确观点，有的则需要对相关材料进行</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概括整合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dirty="0">
                <a:solidFill>
                  <a:srgbClr val="000000"/>
                </a:solidFill>
                <a:latin typeface="SimSun" panose="02010600030101010101" pitchFamily="2" charset="-122"/>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err="1">
                <a:solidFill>
                  <a:srgbClr val="000000"/>
                </a:solidFill>
                <a:latin typeface="微软雅黑" pitchFamily="34" charset="0"/>
                <a:ea typeface="微软雅黑" pitchFamily="34" charset="-122"/>
                <a:cs typeface="微软雅黑" pitchFamily="34" charset="-120"/>
              </a:rPr>
              <a:t>理解选项内涵。抓住每个选项内容的关键信息点进行分析，把握选项论据涉及的对象及其</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本质特征，准确理解其内涵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a:p>
            <a:pPr latinLnBrk="1">
              <a:lnSpc>
                <a:spcPts val="3700"/>
              </a:lnSpc>
            </a:pPr>
            <a:r>
              <a:rPr lang="en-US" altLang="zh-CN" sz="2000" b="0" i="0" dirty="0">
                <a:solidFill>
                  <a:srgbClr val="000000"/>
                </a:solidFill>
                <a:latin typeface="SimSun" panose="02010600030101010101" pitchFamily="2" charset="-122"/>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③抓住契合点，准确判断。把握选项与观点之间的关系（相符、相反或无关），</a:t>
            </a:r>
            <a:r>
              <a:rPr lang="en-US" altLang="zh-CN" sz="2000" b="0" i="0" dirty="0" err="1">
                <a:solidFill>
                  <a:srgbClr val="000000"/>
                </a:solidFill>
                <a:latin typeface="微软雅黑" pitchFamily="34" charset="0"/>
                <a:ea typeface="微软雅黑" pitchFamily="34" charset="-122"/>
                <a:cs typeface="微软雅黑" pitchFamily="34" charset="-120"/>
              </a:rPr>
              <a:t>权衡比较</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选择最优项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00.xml><?xml version="1.0" encoding="utf-8"?>
<p:sld xmlns:a="http://schemas.openxmlformats.org/drawingml/2006/main" xmlns:r="http://schemas.openxmlformats.org/officeDocument/2006/relationships" xmlns:p="http://schemas.openxmlformats.org/presentationml/2006/main">
  <p:cSld name="Slide 162&amp;si=162">
    <p:spTree>
      <p:nvGrpSpPr>
        <p:cNvPr id="1" name=""/>
        <p:cNvGrpSpPr/>
        <p:nvPr/>
      </p:nvGrpSpPr>
      <p:grpSpPr>
        <a:xfrm>
          <a:off x="0" y="0"/>
          <a:ext cx="0" cy="0"/>
          <a:chOff x="0" y="0"/>
          <a:chExt cx="0" cy="0"/>
        </a:xfrm>
      </p:grpSpPr>
      <p:sp>
        <p:nvSpPr>
          <p:cNvPr id="2" name="QM_5_EX.224_1#fe279e4e6?vop=1&amp;pid=e0be499b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224_3#fe279e4e6?htil=1&amp;vop=1&amp;pid=e0be499b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2688" y="1513528"/>
            <a:ext cx="4956048"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EX.224_4#fe279e4e6?htil=1&amp;vop=1&amp;pid=e0be499b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336792" y="1586680"/>
            <a:ext cx="4882896"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01.xml><?xml version="1.0" encoding="utf-8"?>
<p:sld xmlns:a="http://schemas.openxmlformats.org/drawingml/2006/main" xmlns:r="http://schemas.openxmlformats.org/officeDocument/2006/relationships" xmlns:p="http://schemas.openxmlformats.org/presentationml/2006/main">
  <p:cSld name="Slide 163&amp;si=163">
    <p:spTree>
      <p:nvGrpSpPr>
        <p:cNvPr id="1" name=""/>
        <p:cNvGrpSpPr/>
        <p:nvPr/>
      </p:nvGrpSpPr>
      <p:grpSpPr>
        <a:xfrm>
          <a:off x="0" y="0"/>
          <a:ext cx="0" cy="0"/>
          <a:chOff x="0" y="0"/>
          <a:chExt cx="0" cy="0"/>
        </a:xfrm>
      </p:grpSpPr>
      <p:pic>
        <p:nvPicPr>
          <p:cNvPr id="2" name="P_4_BD#8d9b6eb6f?pid=12c5ba3e5&amp;color=0,0,0&amp;tib=255,255,255&amp;iip=3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0580"/>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8d9b6eb6f?pid=12c5ba3e5&amp;color=0,0,0&amp;vtp=1&amp;bt=1&amp;bbb=1"/>
          <p:cNvSpPr/>
          <p:nvPr/>
        </p:nvSpPr>
        <p:spPr>
          <a:xfrm>
            <a:off x="722377" y="972000"/>
            <a:ext cx="10749631" cy="50673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a:solidFill>
                  <a:srgbClr val="000000"/>
                </a:solidFill>
                <a:latin typeface="微软雅黑" pitchFamily="34" charset="0"/>
                <a:ea typeface="微软雅黑" pitchFamily="34" charset="-122"/>
                <a:cs typeface="微软雅黑" pitchFamily="34" charset="-120"/>
              </a:rPr>
              <a:t>：易</a:t>
            </a:r>
          </a:p>
          <a:p>
            <a:pPr marL="0" marR="0" lvl="0" indent="0" algn="ctr"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论共产党员的修养（节选）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strike="noStrike" kern="1200" cap="none" spc="0" normalizeH="0" baseline="0" noProof="0">
                <a:ln>
                  <a:noFill/>
                </a:ln>
                <a:solidFill>
                  <a:srgbClr val="000000"/>
                </a:solidFill>
                <a:effectLst/>
                <a:uLnTx/>
                <a:uFillTx/>
                <a:latin typeface="SimSun" panose="02010600030101010101" pitchFamily="2" charset="-122"/>
                <a:ea typeface="楷体"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无论是参加革命不久的共产党员</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或者是参加革命很久的共产党员</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要变成很好的政治上成</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熟的革命家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都必须经过长期革命斗争的锻炼</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必须在广大群众的革命斗争中</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在各种艰难困苦</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的境遇中</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去锻炼自己</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总结实践的经验</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加紧自己的修养</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提高自己的思想能力</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不要使自己</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失去对于新事物的知觉</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这样才能使自己变成品质优良</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政治坚强的革命家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strike="noStrike" kern="1200" cap="none" spc="0" normalizeH="0" baseline="0" noProof="0">
                <a:ln>
                  <a:noFill/>
                </a:ln>
                <a:solidFill>
                  <a:srgbClr val="000000"/>
                </a:solidFill>
                <a:effectLst/>
                <a:uLnTx/>
                <a:uFillTx/>
                <a:latin typeface="SimSun" panose="02010600030101010101" pitchFamily="2" charset="-122"/>
                <a:ea typeface="楷体"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孔子说</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吾十有五而志于学</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三十而立</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四十而不惑</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五十而知天命</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六十而耳顺</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七十而</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从心所欲</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不逾矩</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这个古代思想家在这里所说的是他自己修养的过程</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他并不承认自己是天</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生的</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圣人</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strike="noStrike" kern="1200" cap="none" spc="0" normalizeH="0" baseline="0" noProof="0">
                <a:ln>
                  <a:noFill/>
                </a:ln>
                <a:solidFill>
                  <a:srgbClr val="000000"/>
                </a:solidFill>
                <a:effectLst/>
                <a:uLnTx/>
                <a:uFillTx/>
                <a:latin typeface="SimSun" panose="02010600030101010101" pitchFamily="2" charset="-122"/>
                <a:ea typeface="楷体"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另一个古代思想家孟子也说过</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在历史上担当</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大任</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起过作用的人物</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都经过一个艰苦的</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锻炼过程</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这就是</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必先苦其心志</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劳其筋骨</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饿其体肤</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空乏其身</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行拂乱其所为</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所以动心</a:t>
            </a:r>
          </a:p>
          <a:p>
            <a:pPr algn="l" latinLnBrk="1">
              <a:lnSpc>
                <a:spcPct val="150000"/>
              </a:lnSpc>
            </a:pPr>
            <a:endParaRPr lang="en-US" altLang="zh-CN" sz="100" dirty="0"/>
          </a:p>
        </p:txBody>
      </p:sp>
    </p:spTree>
  </p:cSld>
  <p:clrMapOvr>
    <a:masterClrMapping/>
  </p:clrMapOvr>
  <p:transition>
    <p:fade/>
  </p:transition>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8d9b6eb6f?pid=12c5ba3e5&amp;color=0,0,0&amp;vtp=1&amp;bbb=1&amp;hb=1">
            <a:extLst>
              <a:ext uri="{FF2B5EF4-FFF2-40B4-BE49-F238E27FC236}">
                <a16:creationId xmlns:a16="http://schemas.microsoft.com/office/drawing/2014/main" id="{6DCAB594-AC9A-6AAD-68B7-1B4C884EBAC2}"/>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忍性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曾益其所不能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共产党员是要担负历史上空前未有的改造世界的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所以更必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须注意在革命斗争中的锻炼和修养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我们共产党员的修养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是无产阶级革命家所必须有的修养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我们的修养不能脱离革命的实践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不能脱离广大劳动群众的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特别是无产阶级群众的实际革命运动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毛泽东同志说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通过实践而发现真理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又通过实践而证实真理和发展真理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从感性认识而能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动地发展到理性认识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又从理性认识而能动地指导革命实践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改造主观世界和客观世界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再实践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这种形式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循环往复以至无穷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而实践和认识之每一循环的内容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都比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较地进到了高一级的程度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这就是辩证唯物论的全部认识论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这就是辩证唯物论的知行统一观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我们的党员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不但要在艰苦的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困难的以至失败的革命实践中来锻炼自己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加紧自己的修养</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而且要在顺利的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成功的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胜利的革命实践中来锻炼自己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加紧自己的修养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有些党员受不起成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功和胜利的鼓励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在胜利中昏头昏脑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因而放肆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骄傲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官僚化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以至动摇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腐化和堕落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完全</a:t>
            </a:r>
          </a:p>
          <a:p>
            <a:pPr latinLnBrk="1">
              <a:lnSpc>
                <a:spcPct val="150000"/>
              </a:lnSpc>
            </a:pPr>
            <a:endParaRPr lang="en-US" altLang="zh-CN" sz="2000" dirty="0"/>
          </a:p>
        </p:txBody>
      </p:sp>
    </p:spTree>
    <p:extLst>
      <p:ext uri="{BB962C8B-B14F-4D97-AF65-F5344CB8AC3E}">
        <p14:creationId xmlns:p14="http://schemas.microsoft.com/office/powerpoint/2010/main" val="2582628362"/>
      </p:ext>
    </p:extLst>
  </p:cSld>
  <p:clrMapOvr>
    <a:masterClrMapping/>
  </p:clrMapOvr>
  <p:transition>
    <p:fade/>
  </p:transition>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8d9b6eb6f?pid=12c5ba3e5&amp;color=0,0,0&amp;vtp=1&amp;bbb=1&amp;hb=1">
            <a:extLst>
              <a:ext uri="{FF2B5EF4-FFF2-40B4-BE49-F238E27FC236}">
                <a16:creationId xmlns:a16="http://schemas.microsoft.com/office/drawing/2014/main" id="{2D2B628A-3B15-C813-163F-E815B0196EB2}"/>
              </a:ext>
            </a:extLst>
          </p:cNvPr>
          <p:cNvSpPr/>
          <p:nvPr/>
        </p:nvSpPr>
        <p:spPr>
          <a:xfrm>
            <a:off x="722376" y="972000"/>
            <a:ext cx="10753344" cy="40693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失去他原有的革命性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这在我们共产党员中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是个别的常见的事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党内这种现象的存在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应该引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起我们党员严重的警惕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革命实践的锻炼和修养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无产阶级意识的锻炼和修养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对于每一个党员都是重要的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而在取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得政权以后更为重要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我们共产党不是天上掉下来的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而是从中国社会中产生的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每个党员都是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从中国社会中来的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并且今天还是生活在这个社会中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还经常和这个社会中一切不好的东西接触</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不论是无产阶级或是非无产阶级出身的党员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不论是老党员或是新党员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他们会或多或少地带有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旧社会的思想意识和习惯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这是不奇怪的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为了保持我们无产阶级的先锋战士的纯洁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提高我们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的革命品质和工作能力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每个党员都必须从各方面加强自己的锻炼和修养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721701650"/>
      </p:ext>
    </p:extLst>
  </p:cSld>
  <p:clrMapOvr>
    <a:masterClrMapping/>
  </p:clrMapOvr>
  <p:transition>
    <p:fade/>
  </p:transition>
</p:sld>
</file>

<file path=ppt/slides/slide204.xml><?xml version="1.0" encoding="utf-8"?>
<p:sld xmlns:a="http://schemas.openxmlformats.org/drawingml/2006/main" xmlns:r="http://schemas.openxmlformats.org/officeDocument/2006/relationships" xmlns:p="http://schemas.openxmlformats.org/presentationml/2006/main">
  <p:cSld name="Slide 164&amp;si=164">
    <p:spTree>
      <p:nvGrpSpPr>
        <p:cNvPr id="1" name=""/>
        <p:cNvGrpSpPr/>
        <p:nvPr/>
      </p:nvGrpSpPr>
      <p:grpSpPr>
        <a:xfrm>
          <a:off x="0" y="0"/>
          <a:ext cx="0" cy="0"/>
          <a:chOff x="0" y="0"/>
          <a:chExt cx="0" cy="0"/>
        </a:xfrm>
      </p:grpSpPr>
      <p:sp>
        <p:nvSpPr>
          <p:cNvPr id="2" name="P_4_BD#8d9b6eb6f?pid=12c5ba3e5&amp;color=0,0,0&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推荐理由：</a:t>
            </a:r>
            <a:r>
              <a:rPr lang="en-US" altLang="zh-CN" sz="2000" b="0" i="0" dirty="0">
                <a:solidFill>
                  <a:srgbClr val="000000"/>
                </a:solidFill>
                <a:latin typeface="微软雅黑" pitchFamily="34" charset="0"/>
                <a:ea typeface="微软雅黑" pitchFamily="34" charset="-122"/>
                <a:cs typeface="微软雅黑" pitchFamily="34" charset="-120"/>
              </a:rPr>
              <a:t>《论共产党员的修养》是刘少奇同志1939年7</a:t>
            </a:r>
            <a:r>
              <a:rPr lang="en-US" altLang="zh-CN" sz="2000" b="0" i="0">
                <a:solidFill>
                  <a:srgbClr val="000000"/>
                </a:solidFill>
                <a:latin typeface="微软雅黑" pitchFamily="34" charset="0"/>
                <a:ea typeface="微软雅黑" pitchFamily="34" charset="-122"/>
                <a:cs typeface="微软雅黑" pitchFamily="34" charset="-120"/>
              </a:rPr>
              <a:t>月在延安马克思列宁学院的演讲，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曾被列为中国共产党整风运动的学习文件。其第一次系统地阐明了共产党员的党性锻炼和修养的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问题</a:t>
            </a:r>
            <a:r>
              <a:rPr lang="en-US" altLang="zh-CN" sz="2000" b="0" i="0" dirty="0">
                <a:solidFill>
                  <a:srgbClr val="000000"/>
                </a:solidFill>
                <a:latin typeface="微软雅黑" pitchFamily="34" charset="0"/>
                <a:ea typeface="微软雅黑" pitchFamily="34" charset="-122"/>
                <a:cs typeface="微软雅黑" pitchFamily="34" charset="-120"/>
              </a:rPr>
              <a:t>，明确地提出了共产党增强党性的基本要求</a:t>
            </a:r>
            <a:r>
              <a:rPr lang="en-US" altLang="zh-CN" sz="2000" b="0" i="0">
                <a:solidFill>
                  <a:srgbClr val="000000"/>
                </a:solidFill>
                <a:latin typeface="微软雅黑" pitchFamily="34" charset="0"/>
                <a:ea typeface="微软雅黑" pitchFamily="34" charset="-122"/>
                <a:cs typeface="微软雅黑" pitchFamily="34" charset="-120"/>
              </a:rPr>
              <a:t>。其对于中国共产党的建设以及对教育和鼓舞一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代代共产党员在共产主义事业中创立伟大的革命业绩</a:t>
            </a:r>
            <a:r>
              <a:rPr lang="en-US" altLang="zh-CN" sz="2000" b="0" i="0" dirty="0">
                <a:solidFill>
                  <a:srgbClr val="000000"/>
                </a:solidFill>
                <a:latin typeface="微软雅黑" pitchFamily="34" charset="0"/>
                <a:ea typeface="微软雅黑" pitchFamily="34" charset="-122"/>
                <a:cs typeface="微软雅黑" pitchFamily="34" charset="-120"/>
              </a:rPr>
              <a:t>，具有重要作用。</a:t>
            </a:r>
            <a:endParaRPr lang="en-US" altLang="zh-CN" sz="2000" dirty="0"/>
          </a:p>
        </p:txBody>
      </p:sp>
    </p:spTree>
  </p:cSld>
  <p:clrMapOvr>
    <a:masterClrMapping/>
  </p:clrMapOvr>
  <p:transition>
    <p:fade/>
  </p:transition>
</p:sld>
</file>

<file path=ppt/slides/slide205.xml><?xml version="1.0" encoding="utf-8"?>
<p:sld xmlns:a="http://schemas.openxmlformats.org/drawingml/2006/main" xmlns:r="http://schemas.openxmlformats.org/officeDocument/2006/relationships" xmlns:p="http://schemas.openxmlformats.org/presentationml/2006/main">
  <p:cSld name="Slide 165&amp;si=165">
    <p:spTree>
      <p:nvGrpSpPr>
        <p:cNvPr id="1" name=""/>
        <p:cNvGrpSpPr/>
        <p:nvPr/>
      </p:nvGrpSpPr>
      <p:grpSpPr>
        <a:xfrm>
          <a:off x="0" y="0"/>
          <a:ext cx="0" cy="0"/>
          <a:chOff x="0" y="0"/>
          <a:chExt cx="0" cy="0"/>
        </a:xfrm>
      </p:grpSpPr>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5_BD.25_1#840d25848?sp=1&amp;pid=164e31727&amp;color=0,0,0&amp;vtp=1&amp;bt=1&amp;bbb=1&amp;hb=1"/>
          <p:cNvSpPr/>
          <p:nvPr/>
        </p:nvSpPr>
        <p:spPr>
          <a:xfrm>
            <a:off x="722376" y="97200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9.根据材料一第四段内容，在下面文段的横线处补写出恰当的内容，每处不超过15个字。（4分）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材料一第四段采用了</a:t>
            </a:r>
            <a:r>
              <a:rPr lang="en-US" altLang="zh-CN" sz="2000" b="0" i="0" u="sng"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式论证结构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先提出分论点</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再有条理地从文艺供给机制的优化</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文艺市场的现状与问题等方面展开分析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层次清楚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本段使用了</a:t>
            </a:r>
            <a:r>
              <a:rPr lang="en-US" altLang="zh-CN" sz="2000" b="0" i="0" u="sng"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u="sng" dirty="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楷体" pitchFamily="34" charset="-122"/>
                <a:cs typeface="微软雅黑" pitchFamily="34" charset="-120"/>
              </a:rPr>
              <a:t>两种论证方法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为阐明分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论点奠定了理论基础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且分析了目前文艺市场上文艺作品的质态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对比鲜明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增强了说服力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a:t>
            </a:r>
            <a:endParaRPr lang="en-US" altLang="zh-CN" sz="2000" dirty="0"/>
          </a:p>
        </p:txBody>
      </p:sp>
      <p:sp>
        <p:nvSpPr>
          <p:cNvPr id="3" name="QB_5_AN.26_1#840d25848.blank?pid=164e31727&amp;color=0,0,0&amp;vpa=7&amp;vtp=1&amp;bbb=1"/>
          <p:cNvSpPr/>
          <p:nvPr/>
        </p:nvSpPr>
        <p:spPr>
          <a:xfrm>
            <a:off x="757301" y="2756350"/>
            <a:ext cx="8601075"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①总分</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②新质生产力塑造文艺新格局</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③道理论证</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④举例论证（每处1分）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5_AS.27_1#840d25848?vop=1&amp;pid=164e31727&amp;color=0,0,0&amp;vtp=1&amp;bt=1&amp;bbb=1&amp;hb=1"/>
          <p:cNvSpPr/>
          <p:nvPr/>
        </p:nvSpPr>
        <p:spPr>
          <a:xfrm>
            <a:off x="722376" y="972000"/>
            <a:ext cx="10753344" cy="5418709"/>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本题考查分析文章结构、论点和论证方法的能力。解答本题，首先应分析论证结构</a:t>
            </a:r>
            <a:r>
              <a:rPr lang="en-US" altLang="zh-CN" sz="2000" b="0" i="0">
                <a:solidFill>
                  <a:srgbClr val="000000"/>
                </a:solidFill>
                <a:latin typeface="微软雅黑" pitchFamily="34" charset="0"/>
                <a:ea typeface="微软雅黑" pitchFamily="34" charset="-122"/>
                <a:cs typeface="微软雅黑" pitchFamily="34" charset="-120"/>
              </a:rPr>
              <a:t>、找准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论证方法</a:t>
            </a:r>
            <a:r>
              <a:rPr lang="en-US" altLang="zh-CN" sz="2000" b="0" i="0" dirty="0">
                <a:solidFill>
                  <a:srgbClr val="000000"/>
                </a:solidFill>
                <a:latin typeface="微软雅黑" pitchFamily="34" charset="0"/>
                <a:ea typeface="微软雅黑" pitchFamily="34" charset="-122"/>
                <a:cs typeface="微软雅黑" pitchFamily="34" charset="-120"/>
              </a:rPr>
              <a:t>，然后对应补充空缺处内容即可。先分析论证结构，</a:t>
            </a:r>
            <a:r>
              <a:rPr lang="en-US" altLang="zh-CN" sz="2000" b="0" i="0">
                <a:solidFill>
                  <a:srgbClr val="000000"/>
                </a:solidFill>
                <a:latin typeface="微软雅黑" pitchFamily="34" charset="0"/>
                <a:ea typeface="微软雅黑" pitchFamily="34" charset="-122"/>
                <a:cs typeface="微软雅黑" pitchFamily="34" charset="-120"/>
              </a:rPr>
              <a:t>材料一第四段开头提出观点——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新质生产力塑造文艺新格局</a:t>
            </a:r>
            <a:r>
              <a:rPr lang="en-US" altLang="zh-CN" sz="2000" b="0" i="0">
                <a:solidFill>
                  <a:srgbClr val="000000"/>
                </a:solidFill>
                <a:latin typeface="微软雅黑" pitchFamily="34" charset="0"/>
                <a:ea typeface="微软雅黑" pitchFamily="34" charset="-122"/>
                <a:cs typeface="微软雅黑" pitchFamily="34" charset="-120"/>
              </a:rPr>
              <a:t>”，接着结合习近平总书记的讲话阐述新质生产力在文艺事业和文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化产业方面的根本内容</a:t>
            </a:r>
            <a:r>
              <a:rPr lang="en-US" altLang="zh-CN" sz="2000" b="0" i="0" dirty="0">
                <a:solidFill>
                  <a:srgbClr val="000000"/>
                </a:solidFill>
                <a:latin typeface="微软雅黑" pitchFamily="34" charset="0"/>
                <a:ea typeface="微软雅黑" pitchFamily="34" charset="-122"/>
                <a:cs typeface="微软雅黑" pitchFamily="34" charset="-120"/>
              </a:rPr>
              <a:t>，并强调优化文艺供给机制的重要性</a:t>
            </a:r>
            <a:r>
              <a:rPr lang="en-US" altLang="zh-CN" sz="2000" b="0" i="0">
                <a:solidFill>
                  <a:srgbClr val="000000"/>
                </a:solidFill>
                <a:latin typeface="微软雅黑" pitchFamily="34" charset="0"/>
                <a:ea typeface="微软雅黑" pitchFamily="34" charset="-122"/>
                <a:cs typeface="微软雅黑" pitchFamily="34" charset="-120"/>
              </a:rPr>
              <a:t>；然后进一步分析当前文艺市场存在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的问题</a:t>
            </a:r>
            <a:r>
              <a:rPr lang="en-US" altLang="zh-CN" sz="2000" b="0" i="0" dirty="0">
                <a:solidFill>
                  <a:srgbClr val="000000"/>
                </a:solidFill>
                <a:latin typeface="微软雅黑" pitchFamily="34" charset="0"/>
                <a:ea typeface="微软雅黑" pitchFamily="34" charset="-122"/>
                <a:cs typeface="微软雅黑" pitchFamily="34" charset="-120"/>
              </a:rPr>
              <a:t>，如“数量多精品少”“快餐式消费”“一味追求发行量、收视率、点击率、</a:t>
            </a:r>
            <a:r>
              <a:rPr lang="en-US" altLang="zh-CN" sz="2000" b="0" i="0">
                <a:solidFill>
                  <a:srgbClr val="000000"/>
                </a:solidFill>
                <a:latin typeface="微软雅黑" pitchFamily="34" charset="0"/>
                <a:ea typeface="微软雅黑" pitchFamily="34" charset="-122"/>
                <a:cs typeface="微软雅黑" pitchFamily="34" charset="-120"/>
              </a:rPr>
              <a:t>票房收入”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a:t>
            </a:r>
            <a:r>
              <a:rPr lang="en-US" altLang="zh-CN" sz="2000" b="0" i="0" dirty="0">
                <a:solidFill>
                  <a:srgbClr val="000000"/>
                </a:solidFill>
                <a:latin typeface="微软雅黑" pitchFamily="34" charset="0"/>
                <a:ea typeface="微软雅黑" pitchFamily="34" charset="-122"/>
                <a:cs typeface="微软雅黑" pitchFamily="34" charset="-120"/>
              </a:rPr>
              <a:t>，并给出了解决问题的办法，提出衡量高质量文艺作品的三项标准；最后以《</a:t>
            </a:r>
            <a:r>
              <a:rPr lang="en-US" altLang="zh-CN" sz="2000" b="0" i="0">
                <a:solidFill>
                  <a:srgbClr val="000000"/>
                </a:solidFill>
                <a:latin typeface="微软雅黑" pitchFamily="34" charset="0"/>
                <a:ea typeface="微软雅黑" pitchFamily="34" charset="-122"/>
                <a:cs typeface="微软雅黑" pitchFamily="34" charset="-120"/>
              </a:rPr>
              <a:t>长安三万里》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永和九年》等优秀作品为例，证明观点。结合上面内容可知，第四段采用总分式结构</a:t>
            </a:r>
            <a:r>
              <a:rPr lang="en-US" altLang="zh-CN" sz="2000" b="0" i="0">
                <a:solidFill>
                  <a:srgbClr val="000000"/>
                </a:solidFill>
                <a:latin typeface="微软雅黑" pitchFamily="34" charset="0"/>
                <a:ea typeface="微软雅黑" pitchFamily="34" charset="-122"/>
                <a:cs typeface="微软雅黑" pitchFamily="34" charset="-120"/>
              </a:rPr>
              <a:t>，先总述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后分析</a:t>
            </a:r>
            <a:r>
              <a:rPr lang="en-US" altLang="zh-CN" sz="2000" b="0" i="0" dirty="0">
                <a:solidFill>
                  <a:srgbClr val="000000"/>
                </a:solidFill>
                <a:latin typeface="微软雅黑" pitchFamily="34" charset="0"/>
                <a:ea typeface="微软雅黑" pitchFamily="34" charset="-122"/>
                <a:cs typeface="微软雅黑" pitchFamily="34" charset="-120"/>
              </a:rPr>
              <a:t>，层次清晰。接着明确论证方法，本段使用了道理论证和举例论证</a:t>
            </a:r>
            <a:r>
              <a:rPr lang="en-US" altLang="zh-CN" sz="2000" b="0" i="0">
                <a:solidFill>
                  <a:srgbClr val="000000"/>
                </a:solidFill>
                <a:latin typeface="微软雅黑" pitchFamily="34" charset="0"/>
                <a:ea typeface="微软雅黑" pitchFamily="34" charset="-122"/>
                <a:cs typeface="微软雅黑" pitchFamily="34" charset="-120"/>
              </a:rPr>
              <a:t>。本段先引用了习近平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总书记的讲话</a:t>
            </a:r>
            <a:r>
              <a:rPr lang="en-US" altLang="zh-CN" sz="2000" b="0" i="0" dirty="0">
                <a:solidFill>
                  <a:srgbClr val="000000"/>
                </a:solidFill>
                <a:latin typeface="微软雅黑" pitchFamily="34" charset="0"/>
                <a:ea typeface="微软雅黑" pitchFamily="34" charset="-122"/>
                <a:cs typeface="微软雅黑" pitchFamily="34" charset="-120"/>
              </a:rPr>
              <a:t>，为文段的核心论点“新质生产力塑造文艺新格局”提供了权威的理论依据</a:t>
            </a:r>
            <a:r>
              <a:rPr lang="en-US" altLang="zh-CN" sz="2000" b="0" i="0">
                <a:solidFill>
                  <a:srgbClr val="000000"/>
                </a:solidFill>
                <a:latin typeface="微软雅黑" pitchFamily="34" charset="0"/>
                <a:ea typeface="微软雅黑" pitchFamily="34" charset="-122"/>
                <a:cs typeface="微软雅黑" pitchFamily="34" charset="-120"/>
              </a:rPr>
              <a:t>。然后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运用举例论证</a:t>
            </a:r>
            <a:r>
              <a:rPr lang="en-US" altLang="zh-CN" sz="2000" b="0" i="0" dirty="0">
                <a:solidFill>
                  <a:srgbClr val="000000"/>
                </a:solidFill>
                <a:latin typeface="微软雅黑" pitchFamily="34" charset="0"/>
                <a:ea typeface="微软雅黑" pitchFamily="34" charset="-122"/>
                <a:cs typeface="微软雅黑" pitchFamily="34" charset="-120"/>
              </a:rPr>
              <a:t>，举了文艺市场的现状，既有“数量多精品少、快餐式消费”等负面现象</a:t>
            </a:r>
            <a:r>
              <a:rPr lang="en-US" altLang="zh-CN" sz="2000" b="0" i="0">
                <a:solidFill>
                  <a:srgbClr val="000000"/>
                </a:solidFill>
                <a:latin typeface="微软雅黑" pitchFamily="34" charset="0"/>
                <a:ea typeface="微软雅黑" pitchFamily="34" charset="-122"/>
                <a:cs typeface="微软雅黑" pitchFamily="34" charset="-120"/>
              </a:rPr>
              <a:t>，又有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长安三万里》《永和九年》等优秀作品的成功案例，通过正反对比</a:t>
            </a:r>
            <a:r>
              <a:rPr lang="en-US" altLang="zh-CN" sz="2000" b="0" i="0">
                <a:solidFill>
                  <a:srgbClr val="000000"/>
                </a:solidFill>
                <a:latin typeface="微软雅黑" pitchFamily="34" charset="0"/>
                <a:ea typeface="微软雅黑" pitchFamily="34" charset="-122"/>
                <a:cs typeface="微软雅黑" pitchFamily="34" charset="-120"/>
              </a:rPr>
              <a:t>，清晰地展示了文艺市场中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存在的问题以及解决这些问题的办法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5_BD.28_1#cc1fcb3a2?sp=1&amp;pid=164e31727&amp;color=0,0,0&amp;vtp=1&amp;bt=1&amp;bbb=1&amp;hb=1"/>
          <p:cNvSpPr/>
          <p:nvPr/>
        </p:nvSpPr>
        <p:spPr>
          <a:xfrm>
            <a:off x="722376" y="972000"/>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10.材料一认为：人工智能与文艺的结合，开启了多种新的创作可能</a:t>
            </a:r>
            <a:r>
              <a:rPr lang="en-US" altLang="zh-CN" sz="2000" b="0" i="0">
                <a:solidFill>
                  <a:srgbClr val="000000"/>
                </a:solidFill>
                <a:latin typeface="微软雅黑" pitchFamily="34" charset="0"/>
                <a:ea typeface="微软雅黑" pitchFamily="34" charset="-122"/>
                <a:cs typeface="微软雅黑" pitchFamily="34" charset="-120"/>
              </a:rPr>
              <a:t>，并刷新了既有的文艺经验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与文艺知识</a:t>
            </a:r>
            <a:r>
              <a:rPr lang="en-US" altLang="zh-CN" sz="2000" b="0" i="0" dirty="0">
                <a:solidFill>
                  <a:srgbClr val="000000"/>
                </a:solidFill>
                <a:latin typeface="微软雅黑" pitchFamily="34" charset="0"/>
                <a:ea typeface="微软雅黑" pitchFamily="34" charset="-122"/>
                <a:cs typeface="微软雅黑" pitchFamily="34" charset="-120"/>
              </a:rPr>
              <a:t>。对于这种势不可挡的技术变革，我们无法“置身事外”。请结合材料一</a:t>
            </a:r>
            <a:r>
              <a:rPr lang="en-US" altLang="zh-CN" sz="2000" b="0" i="0">
                <a:solidFill>
                  <a:srgbClr val="000000"/>
                </a:solidFill>
                <a:latin typeface="微软雅黑" pitchFamily="34" charset="0"/>
                <a:ea typeface="微软雅黑" pitchFamily="34" charset="-122"/>
                <a:cs typeface="微软雅黑" pitchFamily="34" charset="-120"/>
              </a:rPr>
              <a:t>、二及以下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文字</a:t>
            </a:r>
            <a:r>
              <a:rPr lang="en-US" altLang="zh-CN" sz="2000" b="0" i="0" dirty="0">
                <a:solidFill>
                  <a:srgbClr val="000000"/>
                </a:solidFill>
                <a:latin typeface="微软雅黑" pitchFamily="34" charset="0"/>
                <a:ea typeface="微软雅黑" pitchFamily="34" charset="-122"/>
                <a:cs typeface="微软雅黑" pitchFamily="34" charset="-120"/>
              </a:rPr>
              <a:t>，简要谈谈你的认识。（6分）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文艺创作方法有一百条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一千条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但最根本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最关键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最牢靠的办法是扎根人民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扎根生活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习近平《在文艺工作座谈会上的讲话》</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要正确运用新的技术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新的手段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激发创意灵感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丰富文化内涵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表达思想情感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使文艺创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作呈现更有内涵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更有潜力的新境界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习近平《在中国文联十一大、中国作协十大开幕式上的讲话》</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5_BD.227_2#cc1fcb3a2?pid=164e31727&amp;color=0,0,0&amp;mp=1&amp;vtp=1&amp;bt=1&amp;bbb=1&amp;hb=1&amp;hltap=1"/>
          <p:cNvSpPr/>
          <p:nvPr/>
        </p:nvSpPr>
        <p:spPr>
          <a:xfrm>
            <a:off x="722376" y="997400"/>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226_1#cc1fcb3a2?pid=164e31727&amp;color=0,0,0&amp;mp=1&amp;vtp=1&amp;bt=1&amp;bbb=1&amp;hb=1&amp;hla=1">
            <a:extLst>
              <a:ext uri="{FF2B5EF4-FFF2-40B4-BE49-F238E27FC236}">
                <a16:creationId xmlns:a16="http://schemas.microsoft.com/office/drawing/2014/main" id="{F270274C-AE98-4C23-415C-9B4FAE89AEE0}"/>
              </a:ext>
            </a:extLst>
          </p:cNvPr>
          <p:cNvSpPr/>
          <p:nvPr/>
        </p:nvSpPr>
        <p:spPr>
          <a:xfrm>
            <a:off x="722376" y="972000"/>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充分认识新质生产力的发展，为文艺创作提供了崭新的创作素材，</a:t>
            </a:r>
            <a:r>
              <a:rPr lang="en-US" altLang="zh-CN" sz="2000" b="1" i="0">
                <a:solidFill>
                  <a:srgbClr val="00B050"/>
                </a:solidFill>
                <a:latin typeface="微软雅黑" pitchFamily="34" charset="0"/>
                <a:ea typeface="微软雅黑" pitchFamily="34" charset="-122"/>
                <a:cs typeface="微软雅黑" pitchFamily="34" charset="-120"/>
              </a:rPr>
              <a:t>催生出文艺新手段和新形式，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推动了新时代文艺高质量发展的客观事实</a:t>
            </a:r>
            <a:r>
              <a:rPr lang="en-US" altLang="zh-CN" sz="2000" b="1" i="0" dirty="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②清醒认识人工智能等现代科技介入文艺创作的两面</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性</a:t>
            </a:r>
            <a:r>
              <a:rPr lang="en-US" altLang="zh-CN" sz="2000" b="1" i="0" dirty="0">
                <a:solidFill>
                  <a:srgbClr val="00B050"/>
                </a:solidFill>
                <a:latin typeface="微软雅黑" pitchFamily="34" charset="0"/>
                <a:ea typeface="微软雅黑" pitchFamily="34" charset="-122"/>
                <a:cs typeface="微软雅黑" pitchFamily="34" charset="-120"/>
              </a:rPr>
              <a:t>，防止陷入滥用智能工具、流连忘返于机器文本的汪洋大海而无法自拔的语言游戏中。</a:t>
            </a:r>
            <a:r>
              <a:rPr lang="en-US" altLang="zh-CN" sz="2000" b="1" i="0">
                <a:solidFill>
                  <a:srgbClr val="00B050"/>
                </a:solidFill>
                <a:latin typeface="微软雅黑" pitchFamily="34" charset="0"/>
                <a:ea typeface="微软雅黑" pitchFamily="34" charset="-122"/>
                <a:cs typeface="微软雅黑" pitchFamily="34" charset="-120"/>
              </a:rPr>
              <a:t>③正确</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认识艺术与生活的辩证关系</a:t>
            </a:r>
            <a:r>
              <a:rPr lang="en-US" altLang="zh-CN" sz="2000" b="1" i="0" dirty="0">
                <a:solidFill>
                  <a:srgbClr val="00B050"/>
                </a:solidFill>
                <a:latin typeface="微软雅黑" pitchFamily="34" charset="0"/>
                <a:ea typeface="微软雅黑" pitchFamily="34" charset="-122"/>
                <a:cs typeface="微软雅黑" pitchFamily="34" charset="-120"/>
              </a:rPr>
              <a:t>，扎根人民和生活，汲取创作源泉；正确运用新技术、新手段</a:t>
            </a:r>
            <a:r>
              <a:rPr lang="en-US" altLang="zh-CN" sz="2000" b="1" i="0">
                <a:solidFill>
                  <a:srgbClr val="00B050"/>
                </a:solidFill>
                <a:latin typeface="微软雅黑" pitchFamily="34" charset="0"/>
                <a:ea typeface="微软雅黑" pitchFamily="34" charset="-122"/>
                <a:cs typeface="微软雅黑" pitchFamily="34" charset="-120"/>
              </a:rPr>
              <a:t>，倾心</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打造深受人民群众喜爱的文艺作品</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5_AS.29_1#cc1fcb3a2?vop=1&amp;pid=164e31727&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本题考查探究文本中的某些问题，提出自己的见解的能力。本题要求结合材料一</a:t>
            </a:r>
            <a:r>
              <a:rPr lang="en-US" altLang="zh-CN" sz="2000" b="0" i="0">
                <a:solidFill>
                  <a:srgbClr val="000000"/>
                </a:solidFill>
                <a:latin typeface="微软雅黑" pitchFamily="34" charset="0"/>
                <a:ea typeface="微软雅黑" pitchFamily="34" charset="-122"/>
                <a:cs typeface="微软雅黑" pitchFamily="34" charset="-120"/>
              </a:rPr>
              <a:t>、材料二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以及习近平总书记的讲话</a:t>
            </a:r>
            <a:r>
              <a:rPr lang="en-US" altLang="zh-CN" sz="2000" b="0" i="0" dirty="0">
                <a:solidFill>
                  <a:srgbClr val="000000"/>
                </a:solidFill>
                <a:latin typeface="微软雅黑" pitchFamily="34" charset="0"/>
                <a:ea typeface="微软雅黑" pitchFamily="34" charset="-122"/>
                <a:cs typeface="微软雅黑" pitchFamily="34" charset="-120"/>
              </a:rPr>
              <a:t>，分析对“人工智能与文艺的结合”的认识。首先应提取材料一</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二和题目中习近平总书记讲话的关键信息</a:t>
            </a:r>
            <a:r>
              <a:rPr lang="en-US" altLang="zh-CN" sz="2000" b="0" i="0" dirty="0">
                <a:solidFill>
                  <a:srgbClr val="000000"/>
                </a:solidFill>
                <a:latin typeface="微软雅黑" pitchFamily="34" charset="0"/>
                <a:ea typeface="微软雅黑" pitchFamily="34" charset="-122"/>
                <a:cs typeface="微软雅黑" pitchFamily="34" charset="-120"/>
              </a:rPr>
              <a:t>，然后结合要求分析。</a:t>
            </a:r>
            <a:endParaRPr lang="en-US" altLang="zh-CN" sz="2200" dirty="0"/>
          </a:p>
        </p:txBody>
      </p:sp>
      <p:graphicFrame>
        <p:nvGraphicFramePr>
          <p:cNvPr id="22" name="QB_5_AS.29_2#cc1fcb3a2?colgroup=24,15&amp;vop=1&amp;pid=164e31727&amp;color=0,0,0&amp;vtp=1&amp;bbb=1&amp;hb=1"/>
          <p:cNvGraphicFramePr>
            <a:graphicFrameLocks noGrp="1"/>
          </p:cNvGraphicFramePr>
          <p:nvPr>
            <p:extLst>
              <p:ext uri="{D42A27DB-BD31-4B8C-83A1-F6EECF244321}">
                <p14:modId xmlns:p14="http://schemas.microsoft.com/office/powerpoint/2010/main" val="724218898"/>
              </p:ext>
            </p:extLst>
          </p:nvPr>
        </p:nvGraphicFramePr>
        <p:xfrm>
          <a:off x="722376" y="2436183"/>
          <a:ext cx="10725912" cy="3255010"/>
        </p:xfrm>
        <a:graphic>
          <a:graphicData uri="http://schemas.openxmlformats.org/drawingml/2006/table">
            <a:tbl>
              <a:tblPr/>
              <a:tblGrid>
                <a:gridCol w="6547104">
                  <a:extLst>
                    <a:ext uri="{9D8B030D-6E8A-4147-A177-3AD203B41FA5}">
                      <a16:colId xmlns:a16="http://schemas.microsoft.com/office/drawing/2014/main" val="20000"/>
                    </a:ext>
                  </a:extLst>
                </a:gridCol>
                <a:gridCol w="4178808">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关键信息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解题要点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505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材料一第一段“新质生产力的发展</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推动新时代文艺高</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质量发展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第三段“人工智能与文艺的结合</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开启了多</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种新的创作可能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并刷新了既有的文艺经验与文艺知识”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新质生产力带来的机遇</a:t>
                      </a:r>
                      <a:r>
                        <a:rPr lang="en-US" altLang="zh-CN" sz="2000" b="0" i="0">
                          <a:solidFill>
                            <a:srgbClr val="000000"/>
                          </a:solidFill>
                          <a:latin typeface="微软雅黑" pitchFamily="34" charset="0"/>
                          <a:ea typeface="微软雅黑" pitchFamily="34" charset="-122"/>
                          <a:cs typeface="微软雅黑" pitchFamily="34" charset="-120"/>
                        </a:rPr>
                        <a:t>：人工智能</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等新技术为文艺创作提供了新的素</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催生出新的形式和手段</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推动</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了文艺高质量发展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材料一第三段“在文艺领域</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这表现为技术只是创作的辅</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助工具</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对于这种势不可挡的技术变革</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我们无法</a:t>
                      </a:r>
                      <a:r>
                        <a:rPr lang="en-US" altLang="zh-CN" sz="2000" b="0" i="0">
                          <a:solidFill>
                            <a:srgbClr val="000000"/>
                          </a:solidFill>
                          <a:latin typeface="微软雅黑" pitchFamily="34" charset="0"/>
                          <a:ea typeface="微软雅黑" pitchFamily="34" charset="-122"/>
                          <a:cs typeface="微软雅黑" pitchFamily="34" charset="-120"/>
                        </a:rPr>
                        <a:t>‘置</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身事外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人工智能的潜在风险</a:t>
                      </a:r>
                      <a:r>
                        <a:rPr lang="en-US" altLang="zh-CN" sz="2000" b="0" i="0">
                          <a:solidFill>
                            <a:srgbClr val="000000"/>
                          </a:solidFill>
                          <a:latin typeface="微软雅黑" pitchFamily="34" charset="0"/>
                          <a:ea typeface="微软雅黑" pitchFamily="34" charset="-122"/>
                          <a:cs typeface="微软雅黑" pitchFamily="34" charset="-120"/>
                        </a:rPr>
                        <a:t>：清醒认识人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工智能介入文艺创作的两面性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graphicFrame>
        <p:nvGraphicFramePr>
          <p:cNvPr id="23" name="QB_5_AS.29_3#cc1fcb3a2?colgroup=24,15&amp;vop=1&amp;pid=164e31727&amp;color=0,0,0&amp;mp=1&amp;vtp=1&amp;bt=1&amp;bbb=1&amp;hb=1"/>
          <p:cNvGraphicFramePr>
            <a:graphicFrameLocks noGrp="1"/>
          </p:cNvGraphicFramePr>
          <p:nvPr>
            <p:extLst>
              <p:ext uri="{D42A27DB-BD31-4B8C-83A1-F6EECF244321}">
                <p14:modId xmlns:p14="http://schemas.microsoft.com/office/powerpoint/2010/main" val="852649395"/>
              </p:ext>
            </p:extLst>
          </p:nvPr>
        </p:nvGraphicFramePr>
        <p:xfrm>
          <a:off x="722376" y="1511300"/>
          <a:ext cx="10725912" cy="2036191"/>
        </p:xfrm>
        <a:graphic>
          <a:graphicData uri="http://schemas.openxmlformats.org/drawingml/2006/table">
            <a:tbl>
              <a:tblPr/>
              <a:tblGrid>
                <a:gridCol w="6547104">
                  <a:extLst>
                    <a:ext uri="{9D8B030D-6E8A-4147-A177-3AD203B41FA5}">
                      <a16:colId xmlns:a16="http://schemas.microsoft.com/office/drawing/2014/main" val="20000"/>
                    </a:ext>
                  </a:extLst>
                </a:gridCol>
                <a:gridCol w="4178808">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关键信息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解题要点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505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材料二第二段“深入生活</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扎根人民</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创作富有时代气息</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的文艺作品</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大力讴歌代表新质生产力的新事物新风</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第三段“艺术技术化”与“技术艺术化</a:t>
                      </a:r>
                      <a:r>
                        <a:rPr lang="en-US" altLang="zh-CN" sz="2000" b="0" i="0">
                          <a:solidFill>
                            <a:srgbClr val="000000"/>
                          </a:solidFill>
                          <a:latin typeface="微软雅黑" pitchFamily="34" charset="0"/>
                          <a:ea typeface="微软雅黑" pitchFamily="34" charset="-122"/>
                          <a:cs typeface="微软雅黑" pitchFamily="34" charset="-120"/>
                        </a:rPr>
                        <a:t>”以及题目</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中习近平总书记的两则讲话内容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文艺创作的根本方向</a:t>
                      </a:r>
                      <a:r>
                        <a:rPr lang="en-US" altLang="zh-CN" sz="2000" b="0" i="0">
                          <a:solidFill>
                            <a:srgbClr val="000000"/>
                          </a:solidFill>
                          <a:latin typeface="微软雅黑" pitchFamily="34" charset="0"/>
                          <a:ea typeface="微软雅黑" pitchFamily="34" charset="-122"/>
                          <a:cs typeface="微软雅黑" pitchFamily="34" charset="-120"/>
                        </a:rPr>
                        <a:t>：文艺创作必</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须扎根人民和生活</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正确运用新技</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术</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创作出既有文化内涵又深受群</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众喜爱的作品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B_5_AS.29_3#cc1fcb3a2?colgroup=24,15&amp;vop=1&amp;pid=164e31727&amp;color=0,0,0&amp;mp=1&amp;vtp=1&amp;bt=1&amp;bbb=1">
            <a:extLst>
              <a:ext uri="{FF2B5EF4-FFF2-40B4-BE49-F238E27FC236}">
                <a16:creationId xmlns:a16="http://schemas.microsoft.com/office/drawing/2014/main" id="{B84C5920-2631-173F-E25B-C4444B6E0B29}"/>
              </a:ext>
            </a:extLst>
          </p:cNvPr>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C_2_BD#1e7a97ed8.fixed?pid=23ecf7991&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2_BD#1e7a97ed8.fixed?pid=23ecf7991&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改造我们的学习</a:t>
            </a:r>
            <a:endParaRPr lang="en-US" altLang="zh-CN" sz="44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P_4_BD#6b7d98639?pid=8c0ff035d&amp;color=0,0,0&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6b7d98639?pid=8c0ff035d&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6b7d98639?pid=8c0ff035d&amp;color=0,0,0&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30_1#2b551c97d?pid=8c0ff035d&amp;color=0,0,0&amp;vtp=1&amp;bbb=1&amp;hb=1"/>
          <p:cNvSpPr/>
          <p:nvPr/>
        </p:nvSpPr>
        <p:spPr>
          <a:xfrm>
            <a:off x="722376" y="1436693"/>
            <a:ext cx="10753344" cy="4610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［江苏海安2025开学检测改编］</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在知识的海洋中遨游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人们常以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脑袋像生了锈的机器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来形容学习状态的僵化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脑的运作机制远比这生动的比喻更为复杂和精妙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科学研究为我们揭示了学习的奥密之一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有效学习需要精心平衡专注与休息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放空</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的时间比例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虽然能带来短期的知识积累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但大脑也会逐渐疲惫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信息处理效率下降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具体而言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当连续专注时间超过</a:t>
            </a:r>
            <a:r>
              <a:rPr lang="en-US" altLang="zh-CN" sz="2000" b="0" i="0" dirty="0">
                <a:solidFill>
                  <a:srgbClr val="000000"/>
                </a:solidFill>
                <a:latin typeface="微软雅黑" pitchFamily="34" charset="0"/>
                <a:ea typeface="微软雅黑" pitchFamily="34" charset="-122"/>
                <a:cs typeface="微软雅黑" pitchFamily="34" charset="-120"/>
              </a:rPr>
              <a:t>90</a:t>
            </a:r>
            <a:r>
              <a:rPr lang="en-US" altLang="zh-CN" sz="2000" b="0" i="0" dirty="0">
                <a:solidFill>
                  <a:srgbClr val="000000"/>
                </a:solidFill>
                <a:latin typeface="微软雅黑" pitchFamily="34" charset="0"/>
                <a:ea typeface="楷体" pitchFamily="34" charset="-122"/>
                <a:cs typeface="微软雅黑" pitchFamily="34" charset="-120"/>
              </a:rPr>
              <a:t>分钟时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大脑的信息处理能力便会开始下降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处理效率断厓式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若不及时调整学习状态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学习效果将大打拆扣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那么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如何在专注与放空之间找到最佳平衡点呢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答案在于适时的休息与放松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当大脑发出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疲惫的信号时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不妨暂时放下手中的学习任务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给思维按下暂停键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这并非逃避学习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而是为了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让大脑得到充分的休息和恢复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就像电脑需要定期清理缓存以保持高效运行一样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大脑也需要通</a:t>
            </a:r>
          </a:p>
          <a:p>
            <a:pPr latinLnBrk="1">
              <a:lnSpc>
                <a:spcPct val="150000"/>
              </a:lnSpc>
            </a:pP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0_1#2b551c97d?pid=8c0ff035d&amp;color=0,0,0&amp;vtp=1&amp;bbb=1&amp;hb=1">
            <a:extLst>
              <a:ext uri="{FF2B5EF4-FFF2-40B4-BE49-F238E27FC236}">
                <a16:creationId xmlns:a16="http://schemas.microsoft.com/office/drawing/2014/main" id="{30E5743F-FF62-8FB7-17D8-7DC5B9B31651}"/>
              </a:ext>
            </a:extLst>
          </p:cNvPr>
          <p:cNvSpPr/>
          <p:nvPr/>
        </p:nvSpPr>
        <p:spPr>
          <a:xfrm>
            <a:off x="722376" y="972000"/>
            <a:ext cx="10753344" cy="26846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过适当的放空来释放压力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提升记忆留存率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根据研究表明</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适时的休息能显著提升大约</a:t>
            </a:r>
            <a:r>
              <a:rPr lang="en-US" altLang="zh-CN" sz="2000" b="0" i="0" u="sng" dirty="0">
                <a:solidFill>
                  <a:srgbClr val="000000"/>
                </a:solidFill>
                <a:latin typeface="微软雅黑" pitchFamily="34" charset="0"/>
                <a:ea typeface="微软雅黑" pitchFamily="34" charset="-122"/>
                <a:cs typeface="微软雅黑" pitchFamily="34" charset="-120"/>
              </a:rPr>
              <a:t>30</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左</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右的记忆效果</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这种张弛有度的学习方式</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被誉为</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间歇式充电</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除了平衡专注与放空的时间外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优化知识管理也是提升学习效率的重要一环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在信息爆炸的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有人对此持质疑态度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认为碎片化学习如同</a:t>
            </a:r>
            <a:r>
              <a:rPr lang="en-US" altLang="zh-CN" sz="2000" b="0" i="0">
                <a:solidFill>
                  <a:srgbClr val="000000"/>
                </a:solidFill>
                <a:latin typeface="微软雅黑" pitchFamily="34" charset="0"/>
                <a:ea typeface="微软雅黑" pitchFamily="34" charset="-122"/>
                <a:cs typeface="微软雅黑" pitchFamily="34" charset="-120"/>
              </a:rPr>
              <a:t>“____”，</a:t>
            </a:r>
            <a:r>
              <a:rPr lang="en-US" altLang="zh-CN" sz="2000" b="0" i="0">
                <a:solidFill>
                  <a:srgbClr val="000000"/>
                </a:solidFill>
                <a:latin typeface="微软雅黑" pitchFamily="34" charset="0"/>
                <a:ea typeface="楷体" pitchFamily="34" charset="-122"/>
                <a:cs typeface="微软雅黑" pitchFamily="34" charset="-120"/>
              </a:rPr>
              <a:t>难以形成系统的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知识体系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最新研究成果却给出了不同的答案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只要运用科学的知识管理方法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如借助思</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维导图等工具进行系统整合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将零散知识化零为整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便能构建起稳固而完整的认知网络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287027813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23bb46626.fixed?pid=23ecf7991&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_BD#23bb46626.fixed?pid=23ecf7991&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社会历史的决定性基础</a:t>
            </a:r>
            <a:endParaRPr lang="en-US" altLang="zh-CN" sz="4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5_BD.31_1#4b02a1acd?sp=1&amp;pid=2b551c97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1.请在文中括号内补写恰当的语句，使整段文字语意完整连贯，内容贴切，逻辑严密</a:t>
            </a:r>
            <a:r>
              <a:rPr lang="en-US" altLang="zh-CN" sz="2000" b="0" i="0">
                <a:solidFill>
                  <a:srgbClr val="000000"/>
                </a:solidFill>
                <a:latin typeface="微软雅黑" pitchFamily="34" charset="0"/>
                <a:ea typeface="微软雅黑" pitchFamily="34" charset="-122"/>
                <a:cs typeface="微软雅黑" pitchFamily="34" charset="-120"/>
              </a:rPr>
              <a:t>，每处不超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过</a:t>
            </a:r>
            <a:r>
              <a:rPr lang="en-US" altLang="zh-CN" sz="2000" b="0" i="0" dirty="0">
                <a:solidFill>
                  <a:srgbClr val="000000"/>
                </a:solidFill>
                <a:latin typeface="微软雅黑" pitchFamily="34" charset="0"/>
                <a:ea typeface="微软雅黑" pitchFamily="34" charset="-122"/>
                <a:cs typeface="微软雅黑" pitchFamily="34" charset="-120"/>
              </a:rPr>
              <a:t>12个字。（4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a:t>
            </a:r>
            <a:endParaRPr lang="en-US" altLang="zh-CN" sz="2000" dirty="0"/>
          </a:p>
        </p:txBody>
      </p:sp>
      <p:sp>
        <p:nvSpPr>
          <p:cNvPr id="4" name="QB_5_AN.32_1#4b02a1acd.blank?pid=2b551c97d&amp;color=0,0,0&amp;vpa=8&amp;vtp=1&amp;bbb=1"/>
          <p:cNvSpPr/>
          <p:nvPr/>
        </p:nvSpPr>
        <p:spPr>
          <a:xfrm>
            <a:off x="757301" y="1829250"/>
            <a:ext cx="7835900"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【示例】甲：长时间专注学习</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乙：碎片化学习成为常态（每处2分）</a:t>
            </a:r>
            <a:endParaRPr lang="en-US" altLang="zh-CN" sz="2000" dirty="0"/>
          </a:p>
        </p:txBody>
      </p:sp>
      <p:sp>
        <p:nvSpPr>
          <p:cNvPr id="5" name="QB_5_AS.33_1#4b02a1acd?vop=1&amp;pid=2b551c97d&amp;color=0,0,0&amp;vtp=1&amp;bbb=1&amp;hb=1"/>
          <p:cNvSpPr/>
          <p:nvPr/>
        </p:nvSpPr>
        <p:spPr>
          <a:xfrm>
            <a:off x="722376" y="237979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本题考查语言表达简明、连贯、准确的能力。甲处，结合前文</a:t>
            </a:r>
            <a:r>
              <a:rPr lang="en-US" altLang="zh-CN" sz="2000" b="0" i="0">
                <a:solidFill>
                  <a:srgbClr val="000000"/>
                </a:solidFill>
                <a:latin typeface="微软雅黑" pitchFamily="34" charset="0"/>
                <a:ea typeface="微软雅黑" pitchFamily="34" charset="-122"/>
                <a:cs typeface="微软雅黑" pitchFamily="34" charset="-120"/>
              </a:rPr>
              <a:t>“有效学习需要精心平衡专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注与休息</a:t>
            </a:r>
            <a:r>
              <a:rPr lang="en-US" altLang="zh-CN" sz="2000" b="0" i="0" dirty="0">
                <a:solidFill>
                  <a:srgbClr val="000000"/>
                </a:solidFill>
                <a:latin typeface="微软雅黑" pitchFamily="34" charset="0"/>
                <a:ea typeface="微软雅黑" pitchFamily="34" charset="-122"/>
                <a:cs typeface="微软雅黑" pitchFamily="34" charset="-120"/>
              </a:rPr>
              <a:t>（或‘放空’）的时间比例”和后文“虽然能带来短期的知识积累</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信息处理效率下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a:t>
            </a:r>
            <a:r>
              <a:rPr lang="en-US" altLang="zh-CN" sz="2000" b="0" i="0" dirty="0">
                <a:solidFill>
                  <a:srgbClr val="000000"/>
                </a:solidFill>
                <a:latin typeface="微软雅黑" pitchFamily="34" charset="0"/>
                <a:ea typeface="微软雅黑" pitchFamily="34" charset="-122"/>
                <a:cs typeface="微软雅黑" pitchFamily="34" charset="-120"/>
              </a:rPr>
              <a:t>”可知，语境是说长时间专注学习会导致大脑信息处理效率下降，故此处可填</a:t>
            </a:r>
            <a:r>
              <a:rPr lang="en-US" altLang="zh-CN" sz="2000" b="0" i="0">
                <a:solidFill>
                  <a:srgbClr val="000000"/>
                </a:solidFill>
                <a:latin typeface="微软雅黑" pitchFamily="34" charset="0"/>
                <a:ea typeface="微软雅黑" pitchFamily="34" charset="-122"/>
                <a:cs typeface="微软雅黑" pitchFamily="34" charset="-120"/>
              </a:rPr>
              <a:t>“长时间专注学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习</a:t>
            </a:r>
            <a:r>
              <a:rPr lang="en-US" altLang="zh-CN" sz="2000" b="0" i="0" dirty="0">
                <a:solidFill>
                  <a:srgbClr val="000000"/>
                </a:solidFill>
                <a:latin typeface="微软雅黑" pitchFamily="34" charset="0"/>
                <a:ea typeface="微软雅黑" pitchFamily="34" charset="-122"/>
                <a:cs typeface="微软雅黑" pitchFamily="34" charset="-120"/>
              </a:rPr>
              <a:t>”之类的语句。乙处，结合后文“然而，有人对此持质疑态度，认为碎片化学习</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此处是说在信息爆炸的时代</a:t>
            </a:r>
            <a:r>
              <a:rPr lang="en-US" altLang="zh-CN" sz="2000" b="0" i="0" dirty="0">
                <a:solidFill>
                  <a:srgbClr val="000000"/>
                </a:solidFill>
                <a:latin typeface="微软雅黑" pitchFamily="34" charset="0"/>
                <a:ea typeface="微软雅黑" pitchFamily="34" charset="-122"/>
                <a:cs typeface="微软雅黑" pitchFamily="34" charset="-120"/>
              </a:rPr>
              <a:t>，碎片化学习盛行，已成为生活中的常态，故可填</a:t>
            </a:r>
            <a:r>
              <a:rPr lang="en-US" altLang="zh-CN" sz="2000" b="0" i="0">
                <a:solidFill>
                  <a:srgbClr val="000000"/>
                </a:solidFill>
                <a:latin typeface="微软雅黑" pitchFamily="34" charset="0"/>
                <a:ea typeface="微软雅黑" pitchFamily="34" charset="-122"/>
                <a:cs typeface="微软雅黑" pitchFamily="34" charset="-120"/>
              </a:rPr>
              <a:t>“碎片化学习成为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常态</a:t>
            </a:r>
            <a:r>
              <a:rPr lang="en-US" altLang="zh-CN" sz="2000" b="0" i="0" dirty="0">
                <a:solidFill>
                  <a:srgbClr val="000000"/>
                </a:solidFill>
                <a:latin typeface="微软雅黑" pitchFamily="34" charset="0"/>
                <a:ea typeface="微软雅黑" pitchFamily="34" charset="-122"/>
                <a:cs typeface="微软雅黑" pitchFamily="34" charset="-120"/>
              </a:rPr>
              <a:t>”之类的语句。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5_AS.33_2#4b02a1acd?vop=1&amp;pid=2b551c97d&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语句补写“6看”</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看前后文内容；②看关联词；③看句子位置及语意关系；④看句式特点；⑤</a:t>
            </a:r>
            <a:r>
              <a:rPr lang="en-US" altLang="zh-CN" sz="2000" b="0" i="0">
                <a:solidFill>
                  <a:srgbClr val="000000"/>
                </a:solidFill>
                <a:latin typeface="微软雅黑" pitchFamily="34" charset="0"/>
                <a:ea typeface="微软雅黑" pitchFamily="34" charset="-122"/>
                <a:cs typeface="微软雅黑" pitchFamily="34" charset="-120"/>
              </a:rPr>
              <a:t>看标点符号；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微软雅黑" pitchFamily="34" charset="-122"/>
                <a:cs typeface="微软雅黑" pitchFamily="34" charset="-120"/>
              </a:rPr>
              <a:t>看题干中的字数限制。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5_BD.34_1#a77ffa48a?sp=1&amp;pid=2b551c97d&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2.文中第二段有多处错别字，请找出两处并加以改正。（4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a:t>
            </a:r>
            <a:endParaRPr lang="en-US" altLang="zh-CN" sz="2000" dirty="0"/>
          </a:p>
        </p:txBody>
      </p:sp>
      <p:sp>
        <p:nvSpPr>
          <p:cNvPr id="4" name="QB_5_AN.35_1#a77ffa48a.blank?pid=2b551c97d&amp;color=0,0,0&amp;vpa=9&amp;vtp=1&amp;bbb=1&amp;hb=1"/>
          <p:cNvSpPr/>
          <p:nvPr/>
        </p:nvSpPr>
        <p:spPr>
          <a:xfrm>
            <a:off x="722376" y="13911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①“密”改为“秘”；②“厓”改为“崖”；③“拆”改为“折”。（每处2分</a:t>
            </a:r>
            <a:r>
              <a:rPr lang="en-US" altLang="zh-CN" sz="2000" b="1" i="0">
                <a:solidFill>
                  <a:srgbClr val="00B050"/>
                </a:solidFill>
                <a:latin typeface="微软雅黑" pitchFamily="34" charset="0"/>
                <a:ea typeface="微软雅黑" pitchFamily="34" charset="-122"/>
                <a:cs typeface="微软雅黑" pitchFamily="34" charset="-120"/>
              </a:rPr>
              <a:t>，任答两处得满</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分</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p:txBody>
      </p:sp>
      <p:sp>
        <p:nvSpPr>
          <p:cNvPr id="5" name="QB_5_AS.36_1#a77ffa48a?vop=1&amp;pid=2b551c97d&amp;color=0,0,0&amp;vtp=1&amp;bbb=1&amp;hb=1"/>
          <p:cNvSpPr/>
          <p:nvPr/>
        </p:nvSpPr>
        <p:spPr>
          <a:xfrm>
            <a:off x="722376" y="237979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本题考查识记并正确书写现代常用规范汉字的能力。“奥密”应写作“奥秘</a:t>
            </a:r>
            <a:r>
              <a:rPr lang="en-US" altLang="zh-CN" sz="2000" b="0" i="0">
                <a:solidFill>
                  <a:srgbClr val="000000"/>
                </a:solidFill>
                <a:latin typeface="微软雅黑" pitchFamily="34" charset="0"/>
                <a:ea typeface="微软雅黑" pitchFamily="34" charset="-122"/>
                <a:cs typeface="微软雅黑" pitchFamily="34" charset="-120"/>
              </a:rPr>
              <a:t>”，意思是深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奥的尚未被认识的秘密</a:t>
            </a:r>
            <a:r>
              <a:rPr lang="en-US" altLang="zh-CN" sz="2000" b="0" i="0" dirty="0">
                <a:solidFill>
                  <a:srgbClr val="000000"/>
                </a:solidFill>
                <a:latin typeface="微软雅黑" pitchFamily="34" charset="0"/>
                <a:ea typeface="微软雅黑" pitchFamily="34" charset="-122"/>
                <a:cs typeface="微软雅黑" pitchFamily="34" charset="-120"/>
              </a:rPr>
              <a:t>。“断厓式”应写作“断崖式”，意思是（价格、数量等）</a:t>
            </a:r>
            <a:r>
              <a:rPr lang="en-US" altLang="zh-CN" sz="2000" b="0" i="0">
                <a:solidFill>
                  <a:srgbClr val="000000"/>
                </a:solidFill>
                <a:latin typeface="微软雅黑" pitchFamily="34" charset="0"/>
                <a:ea typeface="微软雅黑" pitchFamily="34" charset="-122"/>
                <a:cs typeface="微软雅黑" pitchFamily="34" charset="-120"/>
              </a:rPr>
              <a:t>下降呈直线的。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拆扣”应写作“折扣”，意思是在标价的基础上按成数降价的出售方式。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5_BD.37_1#9be1aa3fd?sp=1&amp;pid=2b551c97d&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3.文中“给思维按下暂停键”的表达生动形象，请简要分析。（5</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endParaRPr lang="en-US" altLang="zh-CN" sz="2000" dirty="0"/>
          </a:p>
        </p:txBody>
      </p:sp>
      <p:sp>
        <p:nvSpPr>
          <p:cNvPr id="4" name="QB_5_AN.38_1#9be1aa3fd.blank?pid=2b551c97d&amp;color=0,0,0&amp;vpa=10&amp;vtp=1&amp;bbb=1&amp;hb=1"/>
          <p:cNvSpPr/>
          <p:nvPr/>
        </p:nvSpPr>
        <p:spPr>
          <a:xfrm>
            <a:off x="722376" y="13911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【示例】“给思维按下暂停键”运用比喻修辞，（1分</a:t>
            </a:r>
            <a:r>
              <a:rPr lang="en-US" altLang="zh-CN" sz="2000" b="1" i="0">
                <a:solidFill>
                  <a:srgbClr val="00B050"/>
                </a:solidFill>
                <a:latin typeface="微软雅黑" pitchFamily="34" charset="0"/>
                <a:ea typeface="微软雅黑" pitchFamily="34" charset="-122"/>
                <a:cs typeface="微软雅黑" pitchFamily="34" charset="-120"/>
              </a:rPr>
              <a:t>）形象地表达了在学习过程中暂时停止思考</a:t>
            </a:r>
            <a:r>
              <a:rPr lang="en-US" altLang="zh-CN" sz="2000" b="1" i="0" dirty="0">
                <a:solidFill>
                  <a:srgbClr val="00B050"/>
                </a:solidFill>
                <a:latin typeface="微软雅黑" pitchFamily="34" charset="0"/>
                <a:ea typeface="微软雅黑" pitchFamily="34" charset="-122"/>
                <a:cs typeface="微软雅黑" pitchFamily="34" charset="-120"/>
              </a:rPr>
              <a:t>、让大脑得以休息的状态，（2分）突出了适时休息对大脑恢复高效学习的必要性。（2分）</a:t>
            </a:r>
            <a:endParaRPr lang="en-US" altLang="zh-CN" sz="2000" dirty="0"/>
          </a:p>
        </p:txBody>
      </p:sp>
      <p:sp>
        <p:nvSpPr>
          <p:cNvPr id="5" name="QB_5_AS.39_1#9be1aa3fd?vop=1&amp;pid=2b551c97d&amp;color=0,0,0&amp;vtp=1&amp;bbb=1&amp;hb=1"/>
          <p:cNvSpPr/>
          <p:nvPr/>
        </p:nvSpPr>
        <p:spPr>
          <a:xfrm>
            <a:off x="722376" y="237979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本题考查语言表达生动，正确使用常见的修辞手法的能力。从修辞角度看</a:t>
            </a:r>
            <a:r>
              <a:rPr lang="en-US" altLang="zh-CN" sz="2000" b="0" i="0">
                <a:solidFill>
                  <a:srgbClr val="000000"/>
                </a:solidFill>
                <a:latin typeface="微软雅黑" pitchFamily="34" charset="0"/>
                <a:ea typeface="微软雅黑" pitchFamily="34" charset="-122"/>
                <a:cs typeface="微软雅黑" pitchFamily="34" charset="-120"/>
              </a:rPr>
              <a:t>，“给思维按下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暂停键</a:t>
            </a:r>
            <a:r>
              <a:rPr lang="en-US" altLang="zh-CN" sz="2000" b="0" i="0" dirty="0">
                <a:solidFill>
                  <a:srgbClr val="000000"/>
                </a:solidFill>
                <a:latin typeface="微软雅黑" pitchFamily="34" charset="0"/>
                <a:ea typeface="微软雅黑" pitchFamily="34" charset="-122"/>
                <a:cs typeface="微软雅黑" pitchFamily="34" charset="-120"/>
              </a:rPr>
              <a:t>”将“思维”比作机器或设备，将大脑的休息比作“按下暂停键</a:t>
            </a:r>
            <a:r>
              <a:rPr lang="en-US" altLang="zh-CN" sz="2000" b="0" i="0">
                <a:solidFill>
                  <a:srgbClr val="000000"/>
                </a:solidFill>
                <a:latin typeface="微软雅黑" pitchFamily="34" charset="0"/>
                <a:ea typeface="微软雅黑" pitchFamily="34" charset="-122"/>
                <a:cs typeface="微软雅黑" pitchFamily="34" charset="-120"/>
              </a:rPr>
              <a:t>”，运用了比喻的修辞手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，形象地表达了在学习过程中暂停思考，让大脑适时休息的状态；从语义角度看</a:t>
            </a:r>
            <a:r>
              <a:rPr lang="en-US" altLang="zh-CN" sz="2000" b="0" i="0">
                <a:solidFill>
                  <a:srgbClr val="000000"/>
                </a:solidFill>
                <a:latin typeface="微软雅黑" pitchFamily="34" charset="0"/>
                <a:ea typeface="微软雅黑" pitchFamily="34" charset="-122"/>
                <a:cs typeface="微软雅黑" pitchFamily="34" charset="-120"/>
              </a:rPr>
              <a:t>，该表达强调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休息的主动性和暂时性</a:t>
            </a:r>
            <a:r>
              <a:rPr lang="en-US" altLang="zh-CN" sz="2000" b="0" i="0" dirty="0">
                <a:solidFill>
                  <a:srgbClr val="000000"/>
                </a:solidFill>
                <a:latin typeface="微软雅黑" pitchFamily="34" charset="0"/>
                <a:ea typeface="微软雅黑" pitchFamily="34" charset="-122"/>
                <a:cs typeface="微软雅黑" pitchFamily="34" charset="-120"/>
              </a:rPr>
              <a:t>，也就是说休息并非停止学习，而是为了让大脑得到休息和恢复</a:t>
            </a:r>
            <a:r>
              <a:rPr lang="en-US" altLang="zh-CN" sz="2000" b="0" i="0">
                <a:solidFill>
                  <a:srgbClr val="000000"/>
                </a:solidFill>
                <a:latin typeface="微软雅黑" pitchFamily="34" charset="0"/>
                <a:ea typeface="微软雅黑" pitchFamily="34" charset="-122"/>
                <a:cs typeface="微软雅黑" pitchFamily="34" charset="-120"/>
              </a:rPr>
              <a:t>，从而更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好地继续学习</a:t>
            </a:r>
            <a:r>
              <a:rPr lang="en-US" altLang="zh-CN" sz="2000" b="0" i="0" dirty="0">
                <a:solidFill>
                  <a:srgbClr val="000000"/>
                </a:solidFill>
                <a:latin typeface="微软雅黑" pitchFamily="34" charset="0"/>
                <a:ea typeface="微软雅黑" pitchFamily="34" charset="-122"/>
                <a:cs typeface="微软雅黑" pitchFamily="34" charset="-120"/>
              </a:rPr>
              <a:t>，这样的表达也避免把“休息”误解为“逃避学习”。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B_5_BD.40_1#10c775e1f?sp=1&amp;pid=2b551c97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4.文中画横线的句子有语病，请进行修改，使语言表达准确流畅。可少量增删词语</a:t>
            </a:r>
            <a:r>
              <a:rPr lang="en-US" altLang="zh-CN" sz="2000" b="0" i="0">
                <a:solidFill>
                  <a:srgbClr val="000000"/>
                </a:solidFill>
                <a:latin typeface="微软雅黑" pitchFamily="34" charset="0"/>
                <a:ea typeface="微软雅黑" pitchFamily="34" charset="-122"/>
                <a:cs typeface="微软雅黑" pitchFamily="34" charset="-120"/>
              </a:rPr>
              <a:t>，不得改变原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a:t>
            </a:r>
            <a:endParaRPr lang="en-US" altLang="zh-CN" sz="2000" dirty="0"/>
          </a:p>
        </p:txBody>
      </p:sp>
      <p:sp>
        <p:nvSpPr>
          <p:cNvPr id="4" name="QB_5_AN.41_1#10c775e1f.blank?pid=2b551c97d&amp;color=0,0,0&amp;vpa=11&amp;vtp=1&amp;bbb=1&amp;hb=1"/>
          <p:cNvSpPr/>
          <p:nvPr/>
        </p:nvSpPr>
        <p:spPr>
          <a:xfrm>
            <a:off x="722376" y="18483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【示例】研究表明，适时的休息能显著提升大约30%的记忆效果，这种张弛有度的学习方式</a:t>
            </a:r>
            <a:r>
              <a:rPr lang="en-US" altLang="zh-CN" sz="2000" b="1" i="0">
                <a:solidFill>
                  <a:srgbClr val="00B050"/>
                </a:solidFill>
                <a:latin typeface="微软雅黑" pitchFamily="34" charset="0"/>
                <a:ea typeface="微软雅黑" pitchFamily="34" charset="-122"/>
                <a:cs typeface="微软雅黑" pitchFamily="34" charset="-120"/>
              </a:rPr>
              <a:t>，被誉为</a:t>
            </a:r>
            <a:r>
              <a:rPr lang="en-US" altLang="zh-CN" sz="2000" b="1" i="0" dirty="0">
                <a:solidFill>
                  <a:srgbClr val="00B050"/>
                </a:solidFill>
                <a:latin typeface="微软雅黑" pitchFamily="34" charset="0"/>
                <a:ea typeface="微软雅黑" pitchFamily="34" charset="-122"/>
                <a:cs typeface="微软雅黑" pitchFamily="34" charset="-120"/>
              </a:rPr>
              <a:t>“间歇式充电”。（两处语病，每处2分）</a:t>
            </a:r>
            <a:endParaRPr lang="en-US" altLang="zh-CN" sz="2000" dirty="0"/>
          </a:p>
        </p:txBody>
      </p:sp>
      <p:sp>
        <p:nvSpPr>
          <p:cNvPr id="5" name="QB_5_AS.42_1#10c775e1f?vop=1&amp;pid=2b551c97d&amp;color=0,0,0&amp;vtp=1&amp;bbb=1&amp;hb=1"/>
          <p:cNvSpPr/>
          <p:nvPr/>
        </p:nvSpPr>
        <p:spPr>
          <a:xfrm>
            <a:off x="722376" y="283699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本题考查辨析并修改病句的能力。文中画横线的句子有两处语病：一是结构混乱</a:t>
            </a:r>
            <a:r>
              <a:rPr lang="en-US" altLang="zh-CN" sz="2000" b="0" i="0">
                <a:solidFill>
                  <a:srgbClr val="000000"/>
                </a:solidFill>
                <a:latin typeface="微软雅黑" pitchFamily="34" charset="0"/>
                <a:ea typeface="微软雅黑" pitchFamily="34" charset="-122"/>
                <a:cs typeface="微软雅黑" pitchFamily="34" charset="-120"/>
              </a:rPr>
              <a:t>，“根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”与“</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表明”句式杂糅，可改为“根据研究”或“研究表明”；二是成分赘余</a:t>
            </a:r>
            <a:r>
              <a:rPr lang="en-US" altLang="zh-CN" sz="2000" b="0" i="0">
                <a:solidFill>
                  <a:srgbClr val="000000"/>
                </a:solidFill>
                <a:latin typeface="微软雅黑" pitchFamily="34" charset="0"/>
                <a:ea typeface="微软雅黑" pitchFamily="34" charset="-122"/>
                <a:cs typeface="微软雅黑" pitchFamily="34" charset="-120"/>
              </a:rPr>
              <a:t>，“大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约</a:t>
            </a:r>
            <a:r>
              <a:rPr lang="en-US" altLang="zh-CN" sz="2000" b="0" i="0" dirty="0">
                <a:solidFill>
                  <a:srgbClr val="000000"/>
                </a:solidFill>
                <a:latin typeface="微软雅黑" pitchFamily="34" charset="0"/>
                <a:ea typeface="微软雅黑" pitchFamily="34" charset="-122"/>
                <a:cs typeface="微软雅黑" pitchFamily="34" charset="-120"/>
              </a:rPr>
              <a:t>30%左右”语义重复，可删去“大约”或“左右”。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3_1#104a6fd1b?pid=2b551c97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5.将下列俗语填入文中第四段横线处，恰当的一项是（3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4_1#104a6fd1b.bracket?pid=2b551c97d&amp;color=0,0,0&amp;vpa=12&amp;vtp=1"/>
          <p:cNvSpPr/>
          <p:nvPr/>
        </p:nvSpPr>
        <p:spPr>
          <a:xfrm>
            <a:off x="7632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3_2#104a6fd1b.choices?pid=2b551c97d&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3015029" algn="l"/>
                <a:tab pos="5483957" algn="l"/>
                <a:tab pos="8473586" algn="l"/>
              </a:tabLst>
            </a:pPr>
            <a:r>
              <a:rPr lang="en-US" altLang="zh-CN" sz="2000" b="0" i="0" dirty="0">
                <a:solidFill>
                  <a:srgbClr val="000000"/>
                </a:solidFill>
                <a:latin typeface="微软雅黑" pitchFamily="34" charset="0"/>
                <a:ea typeface="微软雅黑" pitchFamily="34" charset="-122"/>
                <a:cs typeface="微软雅黑" pitchFamily="34" charset="-120"/>
              </a:rPr>
              <a:t>A.吃不了</a:t>
            </a:r>
            <a:r>
              <a:rPr lang="en-US" altLang="zh-CN" sz="2000" b="0" i="0">
                <a:solidFill>
                  <a:srgbClr val="000000"/>
                </a:solidFill>
                <a:latin typeface="微软雅黑" pitchFamily="34" charset="0"/>
                <a:ea typeface="微软雅黑" pitchFamily="34" charset="-122"/>
                <a:cs typeface="微软雅黑" pitchFamily="34" charset="-120"/>
              </a:rPr>
              <a:t>，兜着走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B.猴子掰玉米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C.闭塞眼睛捉麻雀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.破罐子破摔</a:t>
            </a:r>
            <a:endParaRPr lang="en-US" altLang="zh-CN" sz="2000" dirty="0"/>
          </a:p>
        </p:txBody>
      </p:sp>
      <p:sp>
        <p:nvSpPr>
          <p:cNvPr id="5" name="QC_5_AS.45_1#104a6fd1b?vop=1&amp;pid=2b551c97d&amp;color=0,0,0&amp;vtp=1&amp;bbb=1"/>
          <p:cNvSpPr/>
          <p:nvPr/>
        </p:nvSpPr>
        <p:spPr>
          <a:xfrm>
            <a:off x="722376" y="187699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本题考查正确使用词语（包括熟语）的能力。解答此类题，首先应明确各俗语的意思。</a:t>
            </a:r>
            <a:endParaRPr lang="en-US" altLang="zh-CN" sz="2200" dirty="0"/>
          </a:p>
        </p:txBody>
      </p:sp>
      <p:graphicFrame>
        <p:nvGraphicFramePr>
          <p:cNvPr id="31" name="QC_5_AS.45_2#104a6fd1b?colgroup=7,33&amp;vop=1&amp;pid=2b551c97d&amp;color=0,0,0&amp;vtp=1&amp;bbb=1"/>
          <p:cNvGraphicFramePr>
            <a:graphicFrameLocks noGrp="1"/>
          </p:cNvGraphicFramePr>
          <p:nvPr>
            <p:extLst>
              <p:ext uri="{D42A27DB-BD31-4B8C-83A1-F6EECF244321}">
                <p14:modId xmlns:p14="http://schemas.microsoft.com/office/powerpoint/2010/main" val="823961730"/>
              </p:ext>
            </p:extLst>
          </p:nvPr>
        </p:nvGraphicFramePr>
        <p:xfrm>
          <a:off x="722376" y="2445385"/>
          <a:ext cx="10725912" cy="2123186"/>
        </p:xfrm>
        <a:graphic>
          <a:graphicData uri="http://schemas.openxmlformats.org/drawingml/2006/table">
            <a:tbl>
              <a:tblPr/>
              <a:tblGrid>
                <a:gridCol w="1965960">
                  <a:extLst>
                    <a:ext uri="{9D8B030D-6E8A-4147-A177-3AD203B41FA5}">
                      <a16:colId xmlns:a16="http://schemas.microsoft.com/office/drawing/2014/main" val="20000"/>
                    </a:ext>
                  </a:extLst>
                </a:gridCol>
                <a:gridCol w="8759952">
                  <a:extLst>
                    <a:ext uri="{9D8B030D-6E8A-4147-A177-3AD203B41FA5}">
                      <a16:colId xmlns:a16="http://schemas.microsoft.com/office/drawing/2014/main" val="20001"/>
                    </a:ext>
                  </a:extLst>
                </a:gridCol>
              </a:tblGrid>
              <a:tr h="417830">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俗</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释</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吃不了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兜着走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指出了问题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要承担一切后果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猴子掰玉米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形容人三心二意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见异思迁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闭塞眼睛捉麻雀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将眼睛蒙着捉麻雀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比喻不调查研究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瞎指挥的作风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破罐子破摔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比喻有了缺点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不加改正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任其自流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或反而有意朝更坏的方向发展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7" name="QC_5_AS.45_3#104a6fd1b?vop=1&amp;pid=2b551c97d&amp;color=0,0,0&amp;vtp=1&amp;bbb=1&amp;hb=1"/>
          <p:cNvSpPr/>
          <p:nvPr/>
        </p:nvSpPr>
        <p:spPr>
          <a:xfrm>
            <a:off x="722376" y="470598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然后结合语境进行分析。此处俗语用来形容“碎片化学习”，应选择能够描述“碎片化学习</a:t>
            </a:r>
            <a:r>
              <a:rPr lang="en-US" altLang="zh-CN" sz="2000" b="0" i="0">
                <a:solidFill>
                  <a:srgbClr val="000000"/>
                </a:solidFill>
                <a:latin typeface="微软雅黑" pitchFamily="34" charset="0"/>
                <a:ea typeface="微软雅黑" pitchFamily="34" charset="-122"/>
                <a:cs typeface="微软雅黑" pitchFamily="34" charset="-120"/>
              </a:rPr>
              <a:t>”难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以形成系统的知识体系的俗语</a:t>
            </a:r>
            <a:r>
              <a:rPr lang="en-US" altLang="zh-CN" sz="2000" b="0" i="0" dirty="0">
                <a:solidFill>
                  <a:srgbClr val="000000"/>
                </a:solidFill>
                <a:latin typeface="微软雅黑" pitchFamily="34" charset="0"/>
                <a:ea typeface="微软雅黑" pitchFamily="34" charset="-122"/>
                <a:cs typeface="微软雅黑" pitchFamily="34" charset="-120"/>
              </a:rPr>
              <a:t>，如猴子掰玉米，掰一个丢一个。故选B。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bg/>
                                          </p:spTgt>
                                        </p:tgtEl>
                                        <p:attrNameLst>
                                          <p:attrName>style.visibility</p:attrName>
                                        </p:attrNameLst>
                                      </p:cBhvr>
                                      <p:to>
                                        <p:strVal val="visible"/>
                                      </p:to>
                                    </p:set>
                                    <p:animEffect transition="in" filter="fade">
                                      <p:cBhvr>
                                        <p:cTn id="24" dur="500"/>
                                        <p:tgtEl>
                                          <p:spTgt spid="7">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Effect transition="in" filter="fade">
                                      <p:cBhvr>
                                        <p:cTn id="3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pic>
        <p:nvPicPr>
          <p:cNvPr id="2" name="P_4_BD#1a25662b3?pid=b579f0463&amp;color=0,0,0&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04512"/>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1a25662b3?pid=b579f0463&amp;color=0,0,0&amp;vtp=1&amp;bt=1&amp;bbb=1"/>
          <p:cNvSpPr/>
          <p:nvPr/>
        </p:nvSpPr>
        <p:spPr>
          <a:xfrm>
            <a:off x="722377" y="972000"/>
            <a:ext cx="10749630" cy="357378"/>
          </a:xfrm>
          <a:prstGeom prst="rect">
            <a:avLst/>
          </a:prstGeom>
          <a:noFill/>
          <a:ln/>
        </p:spPr>
        <p:txBody>
          <a:bodyPr wrap="none" lIns="0" tIns="0" rIns="0" bIns="0" rtlCol="0" anchor="t"/>
          <a:lstStyle/>
          <a:p>
            <a:pPr algn="l" latinLnBrk="1">
              <a:lnSpc>
                <a:spcPts val="31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1a25662b3?pid=b579f0463&amp;color=0,0,0&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981525"/>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46_1#edf3f7744?pid=b579f0463&amp;color=0,0,0&amp;vtp=1&amp;bbb=1"/>
          <p:cNvSpPr/>
          <p:nvPr/>
        </p:nvSpPr>
        <p:spPr>
          <a:xfrm>
            <a:off x="722376" y="1376876"/>
            <a:ext cx="10753344" cy="75425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［河南洛阳2025期末］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阅读下面的文字，完成6~10题。（19分）</a:t>
            </a:r>
            <a:endParaRPr lang="en-US" altLang="zh-CN" sz="2000" dirty="0"/>
          </a:p>
          <a:p>
            <a:pPr latinLnBrk="1">
              <a:lnSpc>
                <a:spcPts val="30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1"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M_4_BD.46_2#edf3f7744?sp=1&amp;pid=b579f0463&amp;color=0,0,0&amp;vtp=1&amp;bbb=1&amp;hb=1"/>
          <p:cNvSpPr/>
          <p:nvPr/>
        </p:nvSpPr>
        <p:spPr>
          <a:xfrm>
            <a:off x="722376" y="2171642"/>
            <a:ext cx="10753344" cy="4005453"/>
          </a:xfrm>
          <a:prstGeom prst="rect">
            <a:avLst/>
          </a:prstGeom>
          <a:noFill/>
          <a:ln/>
        </p:spPr>
        <p:txBody>
          <a:bodyPr wrap="none" lIns="0" tIns="0" rIns="0" bIns="0" rtlCol="0" anchor="t"/>
          <a:lstStyle/>
          <a:p>
            <a:pPr algn="ctr" latinLnBrk="1">
              <a:lnSpc>
                <a:spcPts val="3200"/>
              </a:lnSpc>
            </a:pPr>
            <a:r>
              <a:rPr lang="en-US" altLang="zh-CN" sz="2000" b="1" i="0" dirty="0">
                <a:solidFill>
                  <a:srgbClr val="000000"/>
                </a:solidFill>
                <a:latin typeface="微软雅黑" pitchFamily="34" charset="0"/>
                <a:ea typeface="微软雅黑" pitchFamily="34" charset="-122"/>
                <a:cs typeface="微软雅黑" pitchFamily="34" charset="-120"/>
              </a:rPr>
              <a:t>一</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没有调查，没有发言权</a:t>
            </a:r>
            <a:endParaRPr lang="en-US" altLang="zh-CN" sz="2000" dirty="0"/>
          </a:p>
          <a:p>
            <a:pPr latinLnBrk="1">
              <a:lnSpc>
                <a:spcPts val="32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你对于某个问题没有调查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就停止你对于某个问题的发言权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这不太野蛮了吗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一点也不野</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你对那个问题的现实情况和历史情况既然没有调查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不知底里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对于那个问题的发言便一定</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是瞎说一顿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瞎说一顿之不能解决问题是大家明了的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停止你的发言权有什么不公道呢</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许多的同志都成天地闭着眼睛在那里瞎说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这是共产党员的耻辱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岂有共产党员而可以闭着眼睛</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瞎说一顿的吗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2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要不得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2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要不得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2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注重调查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0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反对瞎说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M_4_BD.46_3#edf3f7744?sp=1&amp;pid=b579f0463&amp;color=0,0,0&amp;vtp=1&amp;bt=1&amp;bbb=1&amp;hb=1"/>
          <p:cNvSpPr/>
          <p:nvPr/>
        </p:nvSpPr>
        <p:spPr>
          <a:xfrm>
            <a:off x="722376" y="972000"/>
            <a:ext cx="10753344" cy="5067300"/>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二</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调查就是解决问题</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你对于那个问题不能解决吗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你就去调查那个问题的现状和它的历史吧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你完完全全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调查明白了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你对那个问题就有解决的办法了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一切结论产生于调查情况的末尾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而不是在它的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先头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只有蠢人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才是他一个人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或者邀集一堆人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不作调查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而只是冥思苦索地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想办法</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打主意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须知这是一定不能想出什么好办法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打出什么好主意的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换一句话说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他一定要产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生错办法和错主意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许多巡视员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许多游击队的领导者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许多新接任的工作干部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喜欢一到就宣布政见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看到一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点表面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一个枝节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就指手画脚地说这也不对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那也错误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这种纯主观地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瞎说一顿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实在是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最可恶没有的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他一定要弄坏事情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一定要失掉群众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一定不能解决问题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许多做领导工作的人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遇到困难问题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只是叹气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不能解决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他恼火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请求调动工作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理由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才力小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干不下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这是懦夫讲的话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迈开你的两脚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到你的工作范围的各部分各地方去走</a:t>
            </a:r>
          </a:p>
          <a:p>
            <a:pPr latinLnBrk="1">
              <a:lnSpc>
                <a:spcPct val="150000"/>
              </a:lnSpc>
            </a:pP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6_3#edf3f7744?sp=1&amp;pid=b579f0463&amp;color=0,0,0&amp;vtp=1&amp;bt=1&amp;bbb=1&amp;hb=1">
            <a:extLst>
              <a:ext uri="{FF2B5EF4-FFF2-40B4-BE49-F238E27FC236}">
                <a16:creationId xmlns:a16="http://schemas.microsoft.com/office/drawing/2014/main" id="{9DA8356B-A579-F4B0-0FD4-E4ABD78BEDB7}"/>
              </a:ext>
            </a:extLst>
          </p:cNvPr>
          <p:cNvSpPr/>
          <p:nvPr/>
        </p:nvSpPr>
        <p:spPr>
          <a:xfrm>
            <a:off x="722376" y="972000"/>
            <a:ext cx="10753344" cy="22147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学个孔夫子的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每事问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任凭什么才力小也能解决问题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因为你未出门时脑子是空的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来时脑子已经不是空的了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已经载来了解决问题的各种必要材料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问题就是这样子解决了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要出门吗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也不一定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可以召集那些明了情况的人来开个调查会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把你所谓困难问题的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来源</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找到手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弄明白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你的这个困难问题也就容易解决了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调查就像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十月怀胎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解决问题就像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一朝分娩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调查就是解决问题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2127744041"/>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M_4_BD.46_4#edf3f7744?sp=1&amp;pid=b579f0463&amp;color=0,0,0&amp;vtp=1&amp;bt=1&amp;bbb=1&amp;hb=1"/>
          <p:cNvSpPr/>
          <p:nvPr/>
        </p:nvSpPr>
        <p:spPr>
          <a:xfrm>
            <a:off x="722376" y="972000"/>
            <a:ext cx="10753344" cy="5054600"/>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三</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反对本本主义</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以为上了书的就是对的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文化落后的中国农民至今还存着这种心理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不谓共产党内讨论问题</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也还有人开口闭口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拿本本来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我们说上级领导机关的指示是正确的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决不单是因为它出于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上级领导机关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而是因为它的内容是适合于斗争中客观和主观情势的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是斗争所需要的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根据实际情况进行讨论和审察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一味盲目执行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这种单纯建立在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观念上的形式主义的态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度是很不对的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为什么党的策略路线总是不能深入群众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就是这种形式主义在那里作怪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盲目地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表面上完全无异议地执行上级的指示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这不是真正在执行上级的指示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这是反对上级指示或者对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上级指示怠工的最妙方法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spc="-50">
                <a:solidFill>
                  <a:srgbClr val="000000"/>
                </a:solidFill>
                <a:latin typeface="微软雅黑" pitchFamily="34" charset="0"/>
                <a:ea typeface="楷体" pitchFamily="34" charset="-122"/>
                <a:cs typeface="微软雅黑" pitchFamily="34" charset="-120"/>
              </a:rPr>
              <a:t>本本主义的社会科学研究法也同样是最危险的</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甚至可能走上反革命的道路</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中国有许多专门</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从书本上讨生活的从事社会科学研究的共产党员</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不是一批一批地成了反革命吗</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我们说马克思主</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义是对的</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决不是因为马克思这个人是什么</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先哲</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而是因为他的理论</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在我们的实践中</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在我</a:t>
            </a:r>
          </a:p>
          <a:p>
            <a:pPr latinLnBrk="1">
              <a:lnSpc>
                <a:spcPct val="150000"/>
              </a:lnSpc>
            </a:pP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P_4_BD#c357bd979?pid=4aa3491f2&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c357bd979?pid=4aa3491f2&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c357bd979?pid=4aa3491f2&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_1#f2bfaf4a1?pid=4aa3491f2&amp;color=0,0,0&amp;vtp=1&amp;bbb=1&amp;hb=1"/>
          <p:cNvSpPr/>
          <p:nvPr/>
        </p:nvSpPr>
        <p:spPr>
          <a:xfrm>
            <a:off x="722376" y="1436693"/>
            <a:ext cx="10753344" cy="4597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［河南南阳六校联考2025期末改编］</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恩格斯曾用一段话对伟大人物出现的必然性和偶然性进行了阐释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历史唯心主义夸大伟大人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物在历史上的作用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把伟大人物的出现看作一种纯粹的偶然现象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历史唯物主义科学地阐明人民</a:t>
            </a:r>
          </a:p>
          <a:p>
            <a:pPr latinLnBrk="1">
              <a:lnSpc>
                <a:spcPts val="3600"/>
              </a:lnSpc>
            </a:pPr>
            <a:r>
              <a:rPr lang="en-US" altLang="zh-CN" sz="2000" b="0" i="0" u="wavy">
                <a:solidFill>
                  <a:srgbClr val="000000"/>
                </a:solidFill>
                <a:latin typeface="微软雅黑" pitchFamily="34" charset="0"/>
                <a:ea typeface="楷体" pitchFamily="34" charset="-122"/>
                <a:cs typeface="微软雅黑" pitchFamily="34" charset="-120"/>
              </a:rPr>
              <a:t>群众和杰出人物的相互关系及其在历史上的作用的同时也从必然性和偶然性的相互关系中正确地</a:t>
            </a:r>
          </a:p>
          <a:p>
            <a:pPr latinLnBrk="1">
              <a:lnSpc>
                <a:spcPts val="3600"/>
              </a:lnSpc>
            </a:pPr>
            <a:r>
              <a:rPr lang="en-US" altLang="zh-CN" sz="2000" b="0" i="0" u="wavy">
                <a:solidFill>
                  <a:srgbClr val="000000"/>
                </a:solidFill>
                <a:latin typeface="微软雅黑" pitchFamily="34" charset="0"/>
                <a:ea typeface="楷体" pitchFamily="34" charset="-122"/>
                <a:cs typeface="微软雅黑" pitchFamily="34" charset="-120"/>
              </a:rPr>
              <a:t>论述了伟大人物的产生</a:t>
            </a:r>
            <a:r>
              <a:rPr lang="en-US" altLang="zh-CN" sz="2000" b="0" i="0" u="wavy">
                <a:solidFill>
                  <a:srgbClr val="000000"/>
                </a:solidFill>
                <a:latin typeface="微软雅黑" pitchFamily="34" charset="0"/>
                <a:ea typeface="微软雅黑" pitchFamily="34" charset="-122"/>
                <a:cs typeface="微软雅黑" pitchFamily="34" charset="-120"/>
              </a:rPr>
              <a:t>。</a:t>
            </a:r>
            <a:endParaRPr lang="en-US" altLang="zh-CN" sz="2000" u="wavy"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所谓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时势造英雄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当某个时代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某种斗争需要伟大人物时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这种人物就一定或早或晚地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出现</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伟大人物是为着完成某种历史任务为目的而产生的</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他的出现具有历史必然性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a:solidFill>
                  <a:srgbClr val="000000"/>
                </a:solidFill>
                <a:latin typeface="微软雅黑" pitchFamily="34" charset="0"/>
                <a:ea typeface="楷体" pitchFamily="34" charset="-122"/>
                <a:cs typeface="微软雅黑" pitchFamily="34" charset="-120"/>
              </a:rPr>
              <a:t>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果没有这种人物</a:t>
            </a: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楷体" pitchFamily="34" charset="-122"/>
                <a:cs typeface="微软雅黑" pitchFamily="34" charset="-120"/>
              </a:rPr>
              <a:t>时代必然会造出这样的人物来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a:solidFill>
                  <a:srgbClr val="000000"/>
                </a:solidFill>
                <a:latin typeface="微软雅黑" pitchFamily="34" charset="0"/>
                <a:ea typeface="楷体" pitchFamily="34" charset="-122"/>
                <a:cs typeface="微软雅黑" pitchFamily="34" charset="-120"/>
              </a:rPr>
              <a:t>如果某一伟大人物在完成历史任务时不幸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死去</a:t>
            </a:r>
            <a:r>
              <a:rPr lang="en-US" altLang="zh-CN" sz="2000" b="0" i="0" dirty="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楷体" pitchFamily="34" charset="-122"/>
                <a:cs typeface="微软雅黑" pitchFamily="34" charset="-120"/>
              </a:rPr>
              <a:t>实践就一定会再推举另一个人来代替他</a:t>
            </a:r>
            <a:r>
              <a:rPr lang="en-US" altLang="zh-CN" sz="2000" b="0" i="0" dirty="0">
                <a:solidFill>
                  <a:srgbClr val="000000"/>
                </a:solidFill>
                <a:latin typeface="微软雅黑" pitchFamily="34" charset="0"/>
                <a:ea typeface="微软雅黑" pitchFamily="34" charset="-122"/>
                <a:cs typeface="微软雅黑" pitchFamily="34" charset="-120"/>
              </a:rPr>
              <a:t>，⑦</a:t>
            </a:r>
            <a:r>
              <a:rPr lang="en-US" altLang="zh-CN" sz="2000" b="0" i="0" dirty="0">
                <a:solidFill>
                  <a:srgbClr val="000000"/>
                </a:solidFill>
                <a:latin typeface="微软雅黑" pitchFamily="34" charset="0"/>
                <a:ea typeface="楷体" pitchFamily="34" charset="-122"/>
                <a:cs typeface="微软雅黑" pitchFamily="34" charset="-120"/>
              </a:rPr>
              <a:t>继续完成未竟的事业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代替者在才能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性格等方面有差别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新的伟大人物的出现则是必然的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6_4#edf3f7744?sp=1&amp;pid=b579f0463&amp;color=0,0,0&amp;vtp=1&amp;bt=1&amp;bbb=1&amp;hb=1">
            <a:extLst>
              <a:ext uri="{FF2B5EF4-FFF2-40B4-BE49-F238E27FC236}">
                <a16:creationId xmlns:a16="http://schemas.microsoft.com/office/drawing/2014/main" id="{3FBCF831-A494-3B83-F8C9-7C361C6EEDF1}"/>
              </a:ext>
            </a:extLst>
          </p:cNvPr>
          <p:cNvSpPr/>
          <p:nvPr/>
        </p:nvSpPr>
        <p:spPr>
          <a:xfrm>
            <a:off x="722376" y="972000"/>
            <a:ext cx="10753344" cy="2697734"/>
          </a:xfrm>
          <a:prstGeom prst="rect">
            <a:avLst/>
          </a:prstGeom>
          <a:noFill/>
          <a:ln/>
        </p:spPr>
        <p:txBody>
          <a:bodyPr wrap="none" lIns="0" tIns="0" rIns="0" bIns="0" rtlCol="0" anchor="t"/>
          <a:lstStyle/>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们的斗争中</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证明了是对的</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我们的斗争需要马克思主义</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我们欢迎这个理论</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丝毫不存什么</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先</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哲</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一类的形式的甚至神秘的念头在里面</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读过马克思主义</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本本</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的许多人</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成了革命叛徒</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那</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些不识字的工人常常能够很好地掌握马克思主义</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马克思主义的</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本本</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是要学习的</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但是必须同</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我国的实际情况相结合</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我们需要</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本本</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但是一定要纠正脱离实际情况的本本主义</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怎样纠正这种本本主义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只有向实际情况作调查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摘自毛泽东《反对本本主义》）</a:t>
            </a:r>
            <a:endParaRPr lang="en-US" altLang="zh-CN" sz="2000" dirty="0"/>
          </a:p>
        </p:txBody>
      </p:sp>
    </p:spTree>
    <p:extLst>
      <p:ext uri="{BB962C8B-B14F-4D97-AF65-F5344CB8AC3E}">
        <p14:creationId xmlns:p14="http://schemas.microsoft.com/office/powerpoint/2010/main" val="3260409551"/>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M_4_BD.46_5#edf3f7744?sp=1&amp;pid=b579f0463&amp;color=0,0,0&amp;vtp=1&amp;bt=1&amp;bbb=1&amp;hb=1"/>
          <p:cNvSpPr/>
          <p:nvPr/>
        </p:nvSpPr>
        <p:spPr>
          <a:xfrm>
            <a:off x="722376" y="972000"/>
            <a:ext cx="10753344" cy="5067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反对本本主义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原题为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调查工作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是毛泽东同志</a:t>
            </a:r>
            <a:r>
              <a:rPr lang="en-US" altLang="zh-CN" sz="2000" b="0" i="0" dirty="0">
                <a:solidFill>
                  <a:srgbClr val="000000"/>
                </a:solidFill>
                <a:latin typeface="微软雅黑" pitchFamily="34" charset="0"/>
                <a:ea typeface="微软雅黑" pitchFamily="34" charset="-122"/>
                <a:cs typeface="微软雅黑" pitchFamily="34" charset="-120"/>
              </a:rPr>
              <a:t>1930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楷体" pitchFamily="34" charset="-122"/>
                <a:cs typeface="微软雅黑" pitchFamily="34" charset="-120"/>
              </a:rPr>
              <a:t>月为反对当时红军中的教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条主义思想而写的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在这篇著作中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毛泽东同志阐明了社会调查的重要意义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以及调查的目的</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对象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内容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方法和一些技术环节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揭露了教条主义脱离实际对革命造成的极大危害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没有调查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没有发言权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这句言简意赅的名言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集中体现了毛泽东同志对调查研究的深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刻认识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并不是所有人都能认识到这一点的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实践一再证明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调查研究做得好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就会推进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事业蓬勃发展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调查研究做得不好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就会给事业带来损害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红军第五次反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围剿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的失败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根据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地的丧失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就是这种不重视调查研究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凭主观臆断瞎指挥造成的恶果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调查就像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十月怀胎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解决问题就像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一朝分娩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调查就是解决问题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这段论述集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中体现了毛泽东同志调查的目的性和鲜明的问题导向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带着问题去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调研才有针对性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为着解决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调研才有实效性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毛泽东同志作调查研究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从来是奔着问题而去的</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6_5#edf3f7744?sp=1&amp;pid=b579f0463&amp;color=0,0,0&amp;vtp=1&amp;bt=1&amp;bbb=1&amp;hb=1">
            <a:extLst>
              <a:ext uri="{FF2B5EF4-FFF2-40B4-BE49-F238E27FC236}">
                <a16:creationId xmlns:a16="http://schemas.microsoft.com/office/drawing/2014/main" id="{16450737-428B-F432-8F0F-2948440DE876}"/>
              </a:ext>
            </a:extLst>
          </p:cNvPr>
          <p:cNvSpPr/>
          <p:nvPr/>
        </p:nvSpPr>
        <p:spPr>
          <a:xfrm>
            <a:off x="722376" y="972000"/>
            <a:ext cx="10753344" cy="49837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在寻乌调查中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毛泽东同志力求通过调查弄清当时的富农和商业状况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及时解决党在土地革命中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的路线问题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制定对中间阶级和中小商业者的具体政策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毛泽东同志不仅调查了农村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调查了城镇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尤其调查了城镇的商业和手工业状况及其历史发展过程和特点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为制定正确对待城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市贫民和商业资产阶级的政策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为确立土地分配限制富农的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抽肥补瘦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提供了实际依据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调查是为了掌握实际情况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倾听群众呼声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增强决策的科学性针对性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党的十八大以来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风建设成效显著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开展调研已经成为推进工作的有力抓手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在现实中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要不要调研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家一般没有异议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但面对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究竟该怎样调研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却时常莫衷一是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甚至仍存在一些调研徒有其表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劳民伤财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费力不小却收效甚微的现象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我们在向十九大确立的宏伟目标奋进中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面临着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许多不了解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不熟悉而又躲不开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绕不过的新情况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越是形势多变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情况复杂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越是需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要用好调查研究这个传家之宝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摘编自向贤彪《用好调查研究这个传家宝——重读〈反对本本主义〉》）</a:t>
            </a:r>
            <a:endParaRPr lang="en-US" altLang="zh-CN" sz="2000" dirty="0"/>
          </a:p>
        </p:txBody>
      </p:sp>
    </p:spTree>
    <p:extLst>
      <p:ext uri="{BB962C8B-B14F-4D97-AF65-F5344CB8AC3E}">
        <p14:creationId xmlns:p14="http://schemas.microsoft.com/office/powerpoint/2010/main" val="3045036179"/>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47_1#08709607b?pid=edf3f774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6.下列对材料相关内容的理解和分析，不正确的一项是（3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08709607b.bracket?pid=edf3f7744&amp;color=0,0,0&amp;vpa=13&amp;vtp=1"/>
          <p:cNvSpPr/>
          <p:nvPr/>
        </p:nvSpPr>
        <p:spPr>
          <a:xfrm>
            <a:off x="7886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7_2#08709607b.choices?pid=edf3f7744&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A.有的同志不调查现实情况和历史情况，闭着眼睛瞎说，停止这些同志的发言权是公道的。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.有些领导遇到解决不了的困难问题就叹气，找理由请求调动工作，这种行为是懦夫的表现。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.毛泽东在寻乌调查中弄清当时的状况，制定了正确对待城市贫民和商业资产阶级的政策。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.当前大家认为应该调研，但对“究竟该怎样调研”有不同看法，调研中仍有一些不良现象。</a:t>
            </a:r>
            <a:endParaRPr lang="en-US" altLang="zh-CN" sz="2000" dirty="0"/>
          </a:p>
        </p:txBody>
      </p:sp>
      <p:sp>
        <p:nvSpPr>
          <p:cNvPr id="5" name="QC_5_AS.49_1#08709607b?vop=1&amp;pid=edf3f7744&amp;color=0,0,0&amp;vtp=1&amp;bbb=1&amp;hb=1"/>
          <p:cNvSpPr/>
          <p:nvPr/>
        </p:nvSpPr>
        <p:spPr>
          <a:xfrm>
            <a:off x="722376" y="3320161"/>
            <a:ext cx="10753344" cy="13130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本题考查筛选并整合文中的信息的能力。C项</a:t>
            </a:r>
            <a:r>
              <a:rPr lang="en-US" altLang="zh-CN" sz="2000" b="0" i="0">
                <a:solidFill>
                  <a:srgbClr val="000000"/>
                </a:solidFill>
                <a:latin typeface="微软雅黑" pitchFamily="34" charset="0"/>
                <a:ea typeface="微软雅黑" pitchFamily="34" charset="-122"/>
                <a:cs typeface="微软雅黑" pitchFamily="34" charset="-120"/>
              </a:rPr>
              <a:t>，“制定了正确对待城市贫民和商业资产阶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级的政策</a:t>
            </a:r>
            <a:r>
              <a:rPr lang="en-US" altLang="zh-CN" sz="2000" b="0" i="0" dirty="0">
                <a:solidFill>
                  <a:srgbClr val="000000"/>
                </a:solidFill>
                <a:latin typeface="微软雅黑" pitchFamily="34" charset="0"/>
                <a:ea typeface="微软雅黑" pitchFamily="34" charset="-122"/>
                <a:cs typeface="微软雅黑" pitchFamily="34" charset="-120"/>
              </a:rPr>
              <a:t>”错误。材料二第3段中说的是毛泽东在寻乌调查中</a:t>
            </a:r>
            <a:r>
              <a:rPr lang="en-US" altLang="zh-CN" sz="2000" b="0" i="0">
                <a:solidFill>
                  <a:srgbClr val="000000"/>
                </a:solidFill>
                <a:latin typeface="微软雅黑" pitchFamily="34" charset="0"/>
                <a:ea typeface="微软雅黑" pitchFamily="34" charset="-122"/>
                <a:cs typeface="微软雅黑" pitchFamily="34" charset="-120"/>
              </a:rPr>
              <a:t>“为制定正确对待城市贫民和商业</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资产阶级的政策</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提供了实际依据”，并未阐述“制定了正确</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的政策”。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AS.49_2#08709607b?vop=1&amp;pid=edf3f7744&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信息筛选类客观题解题思路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整体把握全文，审清题干及选项。②题文比照阅读，勾画重点信息。③仔细分析比对</a:t>
            </a:r>
            <a:r>
              <a:rPr lang="en-US" altLang="zh-CN" sz="2000" b="0" i="0">
                <a:solidFill>
                  <a:srgbClr val="000000"/>
                </a:solidFill>
                <a:latin typeface="微软雅黑" pitchFamily="34" charset="0"/>
                <a:ea typeface="微软雅黑" pitchFamily="34" charset="-122"/>
                <a:cs typeface="微软雅黑" pitchFamily="34" charset="-120"/>
              </a:rPr>
              <a:t>，注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意细微差别</a:t>
            </a:r>
            <a:r>
              <a:rPr lang="en-US" altLang="zh-CN" sz="2000" b="0" i="0" dirty="0">
                <a:solidFill>
                  <a:srgbClr val="000000"/>
                </a:solidFill>
                <a:latin typeface="微软雅黑" pitchFamily="34" charset="0"/>
                <a:ea typeface="微软雅黑" pitchFamily="34" charset="-122"/>
                <a:cs typeface="微软雅黑" pitchFamily="34" charset="-120"/>
              </a:rPr>
              <a:t>，警惕“偷换概念”“曲解文意”“强加因果”“无中生有”等设错陷阱。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5_BD.50_1#7b89bfae8?pid=edf3f774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7.根据材料内容，下列说法正确的一项是（3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1_1#7b89bfae8.bracket?pid=edf3f7744&amp;color=0,0,0&amp;vpa=14&amp;vtp=1"/>
          <p:cNvSpPr/>
          <p:nvPr/>
        </p:nvSpPr>
        <p:spPr>
          <a:xfrm>
            <a:off x="6362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0_2#7b89bfae8.choices?pid=edf3f7744&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A.调查研究可以召集了解情况的人来开调查会，这样就可以解决问题，可见</a:t>
            </a:r>
            <a:r>
              <a:rPr lang="en-US" altLang="zh-CN" sz="2000" b="0" i="0">
                <a:solidFill>
                  <a:srgbClr val="000000"/>
                </a:solidFill>
                <a:latin typeface="微软雅黑" pitchFamily="34" charset="0"/>
                <a:ea typeface="微软雅黑" pitchFamily="34" charset="-122"/>
                <a:cs typeface="微软雅黑" pitchFamily="34" charset="-120"/>
              </a:rPr>
              <a:t>，调查研究不一定要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深入了解基层和群众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.本本主义的社会研究方法虽然是科学的，但不符合中国的实际，因此，也是最危险的</a:t>
            </a:r>
            <a:r>
              <a:rPr lang="en-US" altLang="zh-CN" sz="2000" b="0" i="0">
                <a:solidFill>
                  <a:srgbClr val="000000"/>
                </a:solidFill>
                <a:latin typeface="微软雅黑" pitchFamily="34" charset="0"/>
                <a:ea typeface="微软雅黑" pitchFamily="34" charset="-122"/>
                <a:cs typeface="微软雅黑" pitchFamily="34" charset="-120"/>
              </a:rPr>
              <a:t>，甚至可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能走上反革命的道路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.纯主观瞎说的“唯我”、以为上了书就正确的“唯书”、把上级的指示当作金科玉律的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”都是本本主义的表现。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.《反对党八股》是整顿党八股的文风，《改造我们的学习》是整顿主观主义的学风</a:t>
            </a:r>
            <a:r>
              <a:rPr lang="en-US" altLang="zh-CN" sz="2000" b="0" i="0">
                <a:solidFill>
                  <a:srgbClr val="000000"/>
                </a:solidFill>
                <a:latin typeface="微软雅黑" pitchFamily="34" charset="0"/>
                <a:ea typeface="微软雅黑" pitchFamily="34" charset="-122"/>
                <a:cs typeface="微软雅黑" pitchFamily="34" charset="-120"/>
              </a:rPr>
              <a:t>，《反对本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本主义</a:t>
            </a:r>
            <a:r>
              <a:rPr lang="en-US" altLang="zh-CN" sz="2000" b="0" i="0" dirty="0">
                <a:solidFill>
                  <a:srgbClr val="000000"/>
                </a:solidFill>
                <a:latin typeface="微软雅黑" pitchFamily="34" charset="0"/>
                <a:ea typeface="微软雅黑" pitchFamily="34" charset="-122"/>
                <a:cs typeface="微软雅黑" pitchFamily="34" charset="-120"/>
              </a:rPr>
              <a:t>》则兼而有之。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2_1#7b89bfae8?vop=1&amp;pid=edf3f7744&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本题考查分析概括作者在文中的观点态度的能力。A项</a:t>
            </a:r>
            <a:r>
              <a:rPr lang="en-US" altLang="zh-CN" sz="2000" b="0" i="0">
                <a:solidFill>
                  <a:srgbClr val="000000"/>
                </a:solidFill>
                <a:latin typeface="微软雅黑" pitchFamily="34" charset="0"/>
                <a:ea typeface="微软雅黑" pitchFamily="34" charset="-122"/>
                <a:cs typeface="微软雅黑" pitchFamily="34" charset="-120"/>
              </a:rPr>
              <a:t>，“调查研究不一定要深入了解基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层和群众</a:t>
            </a:r>
            <a:r>
              <a:rPr lang="en-US" altLang="zh-CN" sz="2000" b="0" i="0" dirty="0">
                <a:solidFill>
                  <a:srgbClr val="000000"/>
                </a:solidFill>
                <a:latin typeface="微软雅黑" pitchFamily="34" charset="0"/>
                <a:ea typeface="微软雅黑" pitchFamily="34" charset="-122"/>
                <a:cs typeface="微软雅黑" pitchFamily="34" charset="-120"/>
              </a:rPr>
              <a:t>”错误。根据材料一第二部分第3段中“召集那些明了情况的人来开个调查会</a:t>
            </a:r>
            <a:r>
              <a:rPr lang="en-US" altLang="zh-CN" sz="2000" b="0" i="0">
                <a:solidFill>
                  <a:srgbClr val="000000"/>
                </a:solidFill>
                <a:latin typeface="微软雅黑" pitchFamily="34" charset="0"/>
                <a:ea typeface="微软雅黑" pitchFamily="34" charset="-122"/>
                <a:cs typeface="微软雅黑" pitchFamily="34" charset="-120"/>
              </a:rPr>
              <a:t>，把你所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谓困难问题的</a:t>
            </a:r>
            <a:r>
              <a:rPr lang="en-US" altLang="zh-CN" sz="2000" b="0" i="0" dirty="0">
                <a:solidFill>
                  <a:srgbClr val="000000"/>
                </a:solidFill>
                <a:latin typeface="微软雅黑" pitchFamily="34" charset="0"/>
                <a:ea typeface="微软雅黑" pitchFamily="34" charset="-122"/>
                <a:cs typeface="微软雅黑" pitchFamily="34" charset="-120"/>
              </a:rPr>
              <a:t>‘来源’找到手，‘现状’弄明白</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，召集了解情况的人来开调查会也是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深入了解基层和群众”的一种办法。B项，“本本主义的社会研究方法虽然是科学的”</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根据材料一第三部分第</a:t>
            </a:r>
            <a:r>
              <a:rPr lang="en-US" altLang="zh-CN" sz="2000" b="0" i="0" dirty="0">
                <a:solidFill>
                  <a:srgbClr val="000000"/>
                </a:solidFill>
                <a:latin typeface="微软雅黑" pitchFamily="34" charset="0"/>
                <a:ea typeface="微软雅黑" pitchFamily="34" charset="-122"/>
                <a:cs typeface="微软雅黑" pitchFamily="34" charset="-120"/>
              </a:rPr>
              <a:t>2段中“本本主义的社会科学研究法也同样是最危险的</a:t>
            </a:r>
            <a:r>
              <a:rPr lang="en-US" altLang="zh-CN" sz="2000" b="0" i="0">
                <a:solidFill>
                  <a:srgbClr val="000000"/>
                </a:solidFill>
                <a:latin typeface="微软雅黑" pitchFamily="34" charset="0"/>
                <a:ea typeface="微软雅黑" pitchFamily="34" charset="-122"/>
                <a:cs typeface="微软雅黑" pitchFamily="34" charset="-120"/>
              </a:rPr>
              <a:t>，甚至可能走上反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革命的道路</a:t>
            </a:r>
            <a:r>
              <a:rPr lang="en-US" altLang="zh-CN" sz="2000" b="0" i="0" dirty="0">
                <a:solidFill>
                  <a:srgbClr val="000000"/>
                </a:solidFill>
                <a:latin typeface="微软雅黑" pitchFamily="34" charset="0"/>
                <a:ea typeface="微软雅黑" pitchFamily="34" charset="-122"/>
                <a:cs typeface="微软雅黑" pitchFamily="34" charset="-120"/>
              </a:rPr>
              <a:t>”可知，选项曲解文意。D项，“《反对本本主义》则兼而有之”错误</a:t>
            </a:r>
            <a:r>
              <a:rPr lang="en-US" altLang="zh-CN" sz="2000" b="0" i="0">
                <a:solidFill>
                  <a:srgbClr val="000000"/>
                </a:solidFill>
                <a:latin typeface="微软雅黑" pitchFamily="34" charset="0"/>
                <a:ea typeface="微软雅黑" pitchFamily="34" charset="-122"/>
                <a:cs typeface="微软雅黑" pitchFamily="34" charset="-120"/>
              </a:rPr>
              <a:t>。结合材料二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内容可知</a:t>
            </a:r>
            <a:r>
              <a:rPr lang="en-US" altLang="zh-CN" sz="2000" b="0" i="0" dirty="0">
                <a:solidFill>
                  <a:srgbClr val="000000"/>
                </a:solidFill>
                <a:latin typeface="微软雅黑" pitchFamily="34" charset="0"/>
                <a:ea typeface="微软雅黑" pitchFamily="34" charset="-122"/>
                <a:cs typeface="微软雅黑" pitchFamily="34" charset="-120"/>
              </a:rPr>
              <a:t>，《反对本本主义》主要是为了反对当时红军中的教条主义思想</a:t>
            </a:r>
            <a:r>
              <a:rPr lang="en-US" altLang="zh-CN" sz="2000" b="0" i="0">
                <a:solidFill>
                  <a:srgbClr val="000000"/>
                </a:solidFill>
                <a:latin typeface="微软雅黑" pitchFamily="34" charset="0"/>
                <a:ea typeface="微软雅黑" pitchFamily="34" charset="-122"/>
                <a:cs typeface="微软雅黑" pitchFamily="34" charset="-120"/>
              </a:rPr>
              <a:t>，重点强调了调查研究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的重要性</a:t>
            </a:r>
            <a:r>
              <a:rPr lang="en-US" altLang="zh-CN" sz="2000" b="0" i="0" dirty="0">
                <a:solidFill>
                  <a:srgbClr val="000000"/>
                </a:solidFill>
                <a:latin typeface="微软雅黑" pitchFamily="34" charset="0"/>
                <a:ea typeface="微软雅黑" pitchFamily="34" charset="-122"/>
                <a:cs typeface="微软雅黑" pitchFamily="34" charset="-120"/>
              </a:rPr>
              <a:t>。其并未涉及整顿党八股文风内容，不是“兼而有之”。故选C。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3_1#ee8082c41?pid=edf3f774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8.下列对材料论证的相关分析，不正确的一项是（3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4_1#ee8082c41.bracket?pid=edf3f7744&amp;color=0,0,0&amp;vpa=15&amp;vtp=1"/>
          <p:cNvSpPr/>
          <p:nvPr/>
        </p:nvSpPr>
        <p:spPr>
          <a:xfrm>
            <a:off x="7112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53_2#ee8082c41.choices?pid=edf3f7744&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A.材料一多用设问句和反问句，层层推进，便于阐明文中观点，也引起大家关注</a:t>
            </a:r>
            <a:r>
              <a:rPr lang="en-US" altLang="zh-CN" sz="2000" b="0" i="0">
                <a:solidFill>
                  <a:srgbClr val="000000"/>
                </a:solidFill>
                <a:latin typeface="微软雅黑" pitchFamily="34" charset="0"/>
                <a:ea typeface="微软雅黑" pitchFamily="34" charset="-122"/>
                <a:cs typeface="微软雅黑" pitchFamily="34" charset="-120"/>
              </a:rPr>
              <a:t>，还增强了文章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的气势和感染力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.材料一对比了读过马克思主义“本本”的人和不识字的工人的情况</a:t>
            </a:r>
            <a:r>
              <a:rPr lang="en-US" altLang="zh-CN" sz="2000" b="0" i="0">
                <a:solidFill>
                  <a:srgbClr val="000000"/>
                </a:solidFill>
                <a:latin typeface="微软雅黑" pitchFamily="34" charset="0"/>
                <a:ea typeface="微软雅黑" pitchFamily="34" charset="-122"/>
                <a:cs typeface="微软雅黑" pitchFamily="34" charset="-120"/>
              </a:rPr>
              <a:t>，说明学习理论需要同我国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的实际情况相结合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.材料二先评述毛泽东《反对本本主义》的内容意义，</a:t>
            </a:r>
            <a:r>
              <a:rPr lang="en-US" altLang="zh-CN" sz="2000" b="0" i="0">
                <a:solidFill>
                  <a:srgbClr val="000000"/>
                </a:solidFill>
                <a:latin typeface="微软雅黑" pitchFamily="34" charset="0"/>
                <a:ea typeface="微软雅黑" pitchFamily="34" charset="-122"/>
                <a:cs typeface="微软雅黑" pitchFamily="34" charset="-120"/>
              </a:rPr>
              <a:t>然后针对文章主要的两个观点进行分析，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最后阐述时代价值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.两则材料都强调了调查研究的重要性，都采用了多种论证方法，如举例论证、对比论证</a:t>
            </a:r>
            <a:r>
              <a:rPr lang="en-US" altLang="zh-CN" sz="2000" b="0" i="0">
                <a:solidFill>
                  <a:srgbClr val="000000"/>
                </a:solidFill>
                <a:latin typeface="微软雅黑" pitchFamily="34" charset="0"/>
                <a:ea typeface="微软雅黑" pitchFamily="34" charset="-122"/>
                <a:cs typeface="微软雅黑" pitchFamily="34" charset="-120"/>
              </a:rPr>
              <a:t>、道理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论证和比喻论证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5_1#ee8082c41?vop=1&amp;pid=edf3f7744&amp;color=0,0,0&amp;vtp=1&amp;bt=1&amp;bbb=1&amp;hb=1"/>
          <p:cNvSpPr/>
          <p:nvPr/>
        </p:nvSpPr>
        <p:spPr>
          <a:xfrm>
            <a:off x="722376" y="972000"/>
            <a:ext cx="10753344" cy="22274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本题考查分析论点、论据和论证方法的能力。D项，“都采用了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道理论证和比喻论证”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。材料一中运用了比喻论证，如“调查就像‘十月怀胎’，解决问题就像‘一朝分娩’”</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把调查和解决问题比作怀胎和分娩</a:t>
            </a:r>
            <a:r>
              <a:rPr lang="en-US" altLang="zh-CN" sz="2000" b="0" i="0" dirty="0">
                <a:solidFill>
                  <a:srgbClr val="000000"/>
                </a:solidFill>
                <a:latin typeface="微软雅黑" pitchFamily="34" charset="0"/>
                <a:ea typeface="微软雅黑" pitchFamily="34" charset="-122"/>
                <a:cs typeface="微软雅黑" pitchFamily="34" charset="-120"/>
              </a:rPr>
              <a:t>，生动形象地说明了调查与解决问题的关系</a:t>
            </a:r>
            <a:r>
              <a:rPr lang="en-US" altLang="zh-CN" sz="2000" b="0" i="0">
                <a:solidFill>
                  <a:srgbClr val="000000"/>
                </a:solidFill>
                <a:latin typeface="微软雅黑" pitchFamily="34" charset="0"/>
                <a:ea typeface="微软雅黑" pitchFamily="34" charset="-122"/>
                <a:cs typeface="微软雅黑" pitchFamily="34" charset="-120"/>
              </a:rPr>
              <a:t>，但没有运用道理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论证</a:t>
            </a:r>
            <a:r>
              <a:rPr lang="en-US" altLang="zh-CN" sz="2000" b="0" i="0" dirty="0">
                <a:solidFill>
                  <a:srgbClr val="000000"/>
                </a:solidFill>
                <a:latin typeface="微软雅黑" pitchFamily="34" charset="0"/>
                <a:ea typeface="微软雅黑" pitchFamily="34" charset="-122"/>
                <a:cs typeface="微软雅黑" pitchFamily="34" charset="-120"/>
              </a:rPr>
              <a:t>。材料二直接引用了</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“没有调查，没有发言权”“调查就像‘十月怀胎</a:t>
            </a:r>
            <a:r>
              <a:rPr lang="en-US" altLang="zh-CN" sz="2000" b="0" i="0">
                <a:solidFill>
                  <a:srgbClr val="000000"/>
                </a:solidFill>
                <a:latin typeface="微软雅黑" pitchFamily="34" charset="0"/>
                <a:ea typeface="微软雅黑" pitchFamily="34" charset="-122"/>
                <a:cs typeface="微软雅黑" pitchFamily="34" charset="-120"/>
              </a:rPr>
              <a:t>’，解决问题就像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一朝分娩’”</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等毛泽东同志的名言，属于道理论证，但没有运用比喻论证。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5_BD.56_1#f496219a8?sp=1&amp;pid=edf3f7744&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9.请根据材料，简要说明应如何做好调查研究。（4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endParaRPr lang="en-US" altLang="zh-CN" sz="2000" dirty="0"/>
          </a:p>
        </p:txBody>
      </p:sp>
      <p:sp>
        <p:nvSpPr>
          <p:cNvPr id="4" name="QB_5_AN.57_1#f496219a8.blank?pid=edf3f7744&amp;color=0,0,0&amp;vpa=16&amp;vtp=1&amp;bbb=1&amp;hb=1"/>
          <p:cNvSpPr/>
          <p:nvPr/>
        </p:nvSpPr>
        <p:spPr>
          <a:xfrm>
            <a:off x="722376" y="13911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①调查不能凭主观臆断。②要深入了解基层和群众（掌握实际情况、倾听群众呼声）。</a:t>
            </a:r>
            <a:r>
              <a:rPr lang="en-US" altLang="zh-CN" sz="2000" b="1" i="0">
                <a:solidFill>
                  <a:srgbClr val="00B050"/>
                </a:solidFill>
                <a:latin typeface="微软雅黑" pitchFamily="34" charset="0"/>
                <a:ea typeface="微软雅黑" pitchFamily="34" charset="-122"/>
                <a:cs typeface="微软雅黑" pitchFamily="34" charset="-120"/>
              </a:rPr>
              <a:t>③处理问题要根据实际情况</a:t>
            </a:r>
            <a:r>
              <a:rPr lang="en-US" altLang="zh-CN" sz="2000" b="1" i="0" dirty="0">
                <a:solidFill>
                  <a:srgbClr val="00B050"/>
                </a:solidFill>
                <a:latin typeface="微软雅黑" pitchFamily="34" charset="0"/>
                <a:ea typeface="微软雅黑" pitchFamily="34" charset="-122"/>
                <a:cs typeface="微软雅黑" pitchFamily="34" charset="-120"/>
              </a:rPr>
              <a:t>，不唯书，不唯上。④调查研究要有目的性和鲜明的问题导向。（每点1分）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f2bfaf4a1?pid=4aa3491f2&amp;color=0,0,0&amp;vtp=1&amp;bbb=1&amp;hb=1">
            <a:extLst>
              <a:ext uri="{FF2B5EF4-FFF2-40B4-BE49-F238E27FC236}">
                <a16:creationId xmlns:a16="http://schemas.microsoft.com/office/drawing/2014/main" id="{08E1B81B-6CDB-52C8-2961-BE73D9F1DEFA}"/>
              </a:ext>
            </a:extLst>
          </p:cNvPr>
          <p:cNvSpPr/>
          <p:nvPr/>
        </p:nvSpPr>
        <p:spPr>
          <a:xfrm>
            <a:off x="722376" y="972000"/>
            <a:ext cx="10753344" cy="26719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偶然性是一种相对的东西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它作为必然性的表现形式和补充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只能在各个必然过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程的交叉点上出现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而不是脱离必然性存在的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不是任何人在任何条件下都能成为伟大人物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人恰恰被社会选择为完成一定历史任务的伟大人物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是有条件的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从主观条件看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他所具备的才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素质使他比别人更加适合时代的需要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更能胜任时代的重任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从客观条件看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社会恰恰能为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他提供诸多施展才能的条件和机遇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楷体" pitchFamily="34" charset="-122"/>
                <a:cs typeface="微软雅黑" pitchFamily="34" charset="-120"/>
              </a:rPr>
              <a:t>把握必然性和偶然性的辩证关系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微软雅黑" pitchFamily="34" charset="-122"/>
                <a:cs typeface="微软雅黑" pitchFamily="34" charset="-120"/>
              </a:rPr>
              <a:t>D</a:t>
            </a:r>
            <a:r>
              <a:rPr lang="en-US" altLang="zh-CN" sz="2000" b="0" i="0">
                <a:solidFill>
                  <a:srgbClr val="000000"/>
                </a:solidFill>
                <a:latin typeface="微软雅黑" pitchFamily="34" charset="0"/>
                <a:ea typeface="楷体" pitchFamily="34" charset="-122"/>
                <a:cs typeface="微软雅黑" pitchFamily="34" charset="-120"/>
              </a:rPr>
              <a:t>能正确理解某</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一特定的伟大人物的产生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1319763870"/>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5_AS.58_1#f496219a8?vop=1&amp;pid=edf3f7744&amp;color=0,0,0&amp;vtp=1&amp;bt=1&amp;bbb=1&amp;hb=1"/>
          <p:cNvSpPr/>
          <p:nvPr/>
        </p:nvSpPr>
        <p:spPr>
          <a:xfrm>
            <a:off x="722376" y="972000"/>
            <a:ext cx="10753344" cy="5307584"/>
          </a:xfrm>
          <a:prstGeom prst="rect">
            <a:avLst/>
          </a:prstGeom>
          <a:noFill/>
          <a:ln/>
        </p:spPr>
        <p:txBody>
          <a:bodyPr wrap="none" lIns="0" tIns="0" rIns="0" bIns="0" rtlCol="0" anchor="t"/>
          <a:lstStyle/>
          <a:p>
            <a:pPr algn="l" latinLnBrk="1">
              <a:lnSpc>
                <a:spcPts val="31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本题考查筛选并整合文中的信息的能力。本题要求根据材料说明如何做好调查研究</a:t>
            </a:r>
            <a:r>
              <a:rPr lang="en-US" altLang="zh-CN" sz="2000" b="0" i="0">
                <a:solidFill>
                  <a:srgbClr val="000000"/>
                </a:solidFill>
                <a:latin typeface="微软雅黑" pitchFamily="34" charset="0"/>
                <a:ea typeface="微软雅黑" pitchFamily="34" charset="-122"/>
                <a:cs typeface="微软雅黑" pitchFamily="34" charset="-120"/>
              </a:rPr>
              <a:t>，解答</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本题需要从两则材料中提取与调查研究相关的方法和原则</a:t>
            </a:r>
            <a:r>
              <a:rPr lang="en-US" altLang="zh-CN" sz="2000" b="0" i="0" dirty="0">
                <a:solidFill>
                  <a:srgbClr val="000000"/>
                </a:solidFill>
                <a:latin typeface="微软雅黑" pitchFamily="34" charset="0"/>
                <a:ea typeface="微软雅黑" pitchFamily="34" charset="-122"/>
                <a:cs typeface="微软雅黑" pitchFamily="34" charset="-120"/>
              </a:rPr>
              <a:t>，并进行概括总结</a:t>
            </a:r>
            <a:r>
              <a:rPr lang="en-US" altLang="zh-CN" sz="2000" b="0" i="0">
                <a:solidFill>
                  <a:srgbClr val="000000"/>
                </a:solidFill>
                <a:latin typeface="微软雅黑" pitchFamily="34" charset="0"/>
                <a:ea typeface="微软雅黑" pitchFamily="34" charset="-122"/>
                <a:cs typeface="微软雅黑" pitchFamily="34" charset="-120"/>
              </a:rPr>
              <a:t>。材料一第一部分中</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你对于某个问题没有调查，就停止你对于某个问题的发言权”表明，在发表意见之前</a:t>
            </a:r>
            <a:r>
              <a:rPr lang="en-US" altLang="zh-CN" sz="2000" b="0" i="0">
                <a:solidFill>
                  <a:srgbClr val="000000"/>
                </a:solidFill>
                <a:latin typeface="微软雅黑" pitchFamily="34" charset="0"/>
                <a:ea typeface="微软雅黑" pitchFamily="34" charset="-122"/>
                <a:cs typeface="微软雅黑" pitchFamily="34" charset="-120"/>
              </a:rPr>
              <a:t>，必须先</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进行调查</a:t>
            </a:r>
            <a:r>
              <a:rPr lang="en-US" altLang="zh-CN" sz="2000" b="0" i="0" dirty="0">
                <a:solidFill>
                  <a:srgbClr val="000000"/>
                </a:solidFill>
                <a:latin typeface="微软雅黑" pitchFamily="34" charset="0"/>
                <a:ea typeface="微软雅黑" pitchFamily="34" charset="-122"/>
                <a:cs typeface="微软雅黑" pitchFamily="34" charset="-120"/>
              </a:rPr>
              <a:t>，了解问题的现实情况和历史背景，避免仅凭主观臆断而瞎说一顿；材料二第</a:t>
            </a:r>
            <a:r>
              <a:rPr lang="en-US" altLang="zh-CN" sz="2000" b="0" i="0">
                <a:solidFill>
                  <a:srgbClr val="000000"/>
                </a:solidFill>
                <a:latin typeface="微软雅黑" pitchFamily="34" charset="0"/>
                <a:ea typeface="微软雅黑" pitchFamily="34" charset="-122"/>
                <a:cs typeface="微软雅黑" pitchFamily="34" charset="-120"/>
              </a:rPr>
              <a:t>2段也指</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出</a:t>
            </a:r>
            <a:r>
              <a:rPr lang="en-US" altLang="zh-CN" sz="2000" b="0" i="0" dirty="0">
                <a:solidFill>
                  <a:srgbClr val="000000"/>
                </a:solidFill>
                <a:latin typeface="微软雅黑" pitchFamily="34" charset="0"/>
                <a:ea typeface="微软雅黑" pitchFamily="34" charset="-122"/>
                <a:cs typeface="微软雅黑" pitchFamily="34" charset="-120"/>
              </a:rPr>
              <a:t>“红军第五次反‘围剿’的失败、根据地的丧失，就是这种不重视调查研究</a:t>
            </a:r>
            <a:r>
              <a:rPr lang="en-US" altLang="zh-CN" sz="2000" b="0" i="0">
                <a:solidFill>
                  <a:srgbClr val="000000"/>
                </a:solidFill>
                <a:latin typeface="微软雅黑" pitchFamily="34" charset="0"/>
                <a:ea typeface="微软雅黑" pitchFamily="34" charset="-122"/>
                <a:cs typeface="微软雅黑" pitchFamily="34" charset="-120"/>
              </a:rPr>
              <a:t>，凭主观臆断瞎指</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挥造成的恶果</a:t>
            </a:r>
            <a:r>
              <a:rPr lang="en-US" altLang="zh-CN" sz="2000" b="0" i="0" dirty="0">
                <a:solidFill>
                  <a:srgbClr val="000000"/>
                </a:solidFill>
                <a:latin typeface="微软雅黑" pitchFamily="34" charset="0"/>
                <a:ea typeface="微软雅黑" pitchFamily="34" charset="-122"/>
                <a:cs typeface="微软雅黑" pitchFamily="34" charset="-120"/>
              </a:rPr>
              <a:t>”，因此说明调查不能凭主观臆断。结合材料一第二部分第3段中“</a:t>
            </a:r>
            <a:r>
              <a:rPr lang="en-US" altLang="zh-CN" sz="2000" b="0" i="0">
                <a:solidFill>
                  <a:srgbClr val="000000"/>
                </a:solidFill>
                <a:latin typeface="微软雅黑" pitchFamily="34" charset="0"/>
                <a:ea typeface="微软雅黑" pitchFamily="34" charset="-122"/>
                <a:cs typeface="微软雅黑" pitchFamily="34" charset="-120"/>
              </a:rPr>
              <a:t>迈开你的两脚，</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到你的工作范围的各部分各地方去走走</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”和材料二最后一段“调查是为了掌握实际情况</a:t>
            </a:r>
            <a:r>
              <a:rPr lang="en-US" altLang="zh-CN" sz="2000" b="0" i="0">
                <a:solidFill>
                  <a:srgbClr val="000000"/>
                </a:solidFill>
                <a:latin typeface="微软雅黑" pitchFamily="34" charset="0"/>
                <a:ea typeface="微软雅黑" pitchFamily="34" charset="-122"/>
                <a:cs typeface="微软雅黑" pitchFamily="34" charset="-120"/>
              </a:rPr>
              <a:t>、倾</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听群众呼声</a:t>
            </a:r>
            <a:r>
              <a:rPr lang="en-US" altLang="zh-CN" sz="2000" b="0" i="0" dirty="0">
                <a:solidFill>
                  <a:srgbClr val="000000"/>
                </a:solidFill>
                <a:latin typeface="微软雅黑" pitchFamily="34" charset="0"/>
                <a:ea typeface="微软雅黑" pitchFamily="34" charset="-122"/>
                <a:cs typeface="微软雅黑" pitchFamily="34" charset="-120"/>
              </a:rPr>
              <a:t>、增强决策的科学性针对性”可知，调查研究要深入了解基层和群众（</a:t>
            </a:r>
            <a:r>
              <a:rPr lang="en-US" altLang="zh-CN" sz="2000" b="0" i="0">
                <a:solidFill>
                  <a:srgbClr val="000000"/>
                </a:solidFill>
                <a:latin typeface="微软雅黑" pitchFamily="34" charset="0"/>
                <a:ea typeface="微软雅黑" pitchFamily="34" charset="-122"/>
                <a:cs typeface="微软雅黑" pitchFamily="34" charset="-120"/>
              </a:rPr>
              <a:t>掌握实际情况、</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倾听群众呼声</a:t>
            </a:r>
            <a:r>
              <a:rPr lang="en-US" altLang="zh-CN" sz="2000" b="0" i="0" dirty="0">
                <a:solidFill>
                  <a:srgbClr val="000000"/>
                </a:solidFill>
                <a:latin typeface="微软雅黑" pitchFamily="34" charset="0"/>
                <a:ea typeface="微软雅黑" pitchFamily="34" charset="-122"/>
                <a:cs typeface="微软雅黑" pitchFamily="34" charset="-120"/>
              </a:rPr>
              <a:t>）。材料一第三部分“反对本本主义”中毛泽东批评了本本主义的错误做法</a:t>
            </a:r>
            <a:r>
              <a:rPr lang="en-US" altLang="zh-CN" sz="2000" b="0" i="0">
                <a:solidFill>
                  <a:srgbClr val="000000"/>
                </a:solidFill>
                <a:latin typeface="微软雅黑" pitchFamily="34" charset="0"/>
                <a:ea typeface="微软雅黑" pitchFamily="34" charset="-122"/>
                <a:cs typeface="微软雅黑" pitchFamily="34" charset="-120"/>
              </a:rPr>
              <a:t>，指出</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马克思主义的‘本本’是要学习的，但是必须同我国的实际情况相结合。我们需要‘</a:t>
            </a:r>
            <a:r>
              <a:rPr lang="en-US" altLang="zh-CN" sz="2000" b="0" i="0">
                <a:solidFill>
                  <a:srgbClr val="000000"/>
                </a:solidFill>
                <a:latin typeface="微软雅黑" pitchFamily="34" charset="0"/>
                <a:ea typeface="微软雅黑" pitchFamily="34" charset="-122"/>
                <a:cs typeface="微软雅黑" pitchFamily="34" charset="-120"/>
              </a:rPr>
              <a:t>本本’，</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但是一定要纠正脱离实际情况的本本主义</a:t>
            </a:r>
            <a:r>
              <a:rPr lang="en-US" altLang="zh-CN" sz="2000" b="0" i="0" dirty="0">
                <a:solidFill>
                  <a:srgbClr val="000000"/>
                </a:solidFill>
                <a:latin typeface="微软雅黑" pitchFamily="34" charset="0"/>
                <a:ea typeface="微软雅黑" pitchFamily="34" charset="-122"/>
                <a:cs typeface="微软雅黑" pitchFamily="34" charset="-120"/>
              </a:rPr>
              <a:t>”，说明处理问题要根据实际情况，不唯书，</a:t>
            </a:r>
            <a:r>
              <a:rPr lang="en-US" altLang="zh-CN" sz="2000" b="0" i="0">
                <a:solidFill>
                  <a:srgbClr val="000000"/>
                </a:solidFill>
                <a:latin typeface="微软雅黑" pitchFamily="34" charset="0"/>
                <a:ea typeface="微软雅黑" pitchFamily="34" charset="-122"/>
                <a:cs typeface="微软雅黑" pitchFamily="34" charset="-120"/>
              </a:rPr>
              <a:t>不唯上。</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结合材料二第</a:t>
            </a:r>
            <a:r>
              <a:rPr lang="en-US" altLang="zh-CN" sz="2000" b="0" i="0" dirty="0">
                <a:solidFill>
                  <a:srgbClr val="000000"/>
                </a:solidFill>
                <a:latin typeface="微软雅黑" pitchFamily="34" charset="0"/>
                <a:ea typeface="微软雅黑" pitchFamily="34" charset="-122"/>
                <a:cs typeface="微软雅黑" pitchFamily="34" charset="-120"/>
              </a:rPr>
              <a:t>3段“这段论述集中体现了毛泽东同志调查的目的性和鲜明的问题导向</a:t>
            </a:r>
            <a:r>
              <a:rPr lang="en-US" altLang="zh-CN" sz="2000" b="0" i="0">
                <a:solidFill>
                  <a:srgbClr val="000000"/>
                </a:solidFill>
                <a:latin typeface="微软雅黑" pitchFamily="34" charset="0"/>
                <a:ea typeface="微软雅黑" pitchFamily="34" charset="-122"/>
                <a:cs typeface="微软雅黑" pitchFamily="34" charset="-120"/>
              </a:rPr>
              <a:t>。带着问题</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去</a:t>
            </a:r>
            <a:r>
              <a:rPr lang="en-US" altLang="zh-CN" sz="2000" b="0" i="0" dirty="0">
                <a:solidFill>
                  <a:srgbClr val="000000"/>
                </a:solidFill>
                <a:latin typeface="微软雅黑" pitchFamily="34" charset="0"/>
                <a:ea typeface="微软雅黑" pitchFamily="34" charset="-122"/>
                <a:cs typeface="微软雅黑" pitchFamily="34" charset="-120"/>
              </a:rPr>
              <a:t>，调研才有针对性；为着解决问题，调研才有实效性”可知</a:t>
            </a:r>
            <a:r>
              <a:rPr lang="en-US" altLang="zh-CN" sz="2000" b="0" i="0">
                <a:solidFill>
                  <a:srgbClr val="000000"/>
                </a:solidFill>
                <a:latin typeface="微软雅黑" pitchFamily="34" charset="0"/>
                <a:ea typeface="微软雅黑" pitchFamily="34" charset="-122"/>
                <a:cs typeface="微软雅黑" pitchFamily="34" charset="-120"/>
              </a:rPr>
              <a:t>，调查研究要有目的性和鲜明的问</a:t>
            </a:r>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题导向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5_BD.226_1#cdde85628?sp=1&amp;pid=edf3f7744&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10.毛泽东在《工作方法六十条（草案）》中指出：“文章和文件都应当具有这三种性质</a:t>
            </a:r>
            <a:r>
              <a:rPr lang="en-US" altLang="zh-CN" sz="2000" b="0" i="0">
                <a:solidFill>
                  <a:srgbClr val="000000"/>
                </a:solidFill>
                <a:latin typeface="微软雅黑" pitchFamily="34" charset="0"/>
                <a:ea typeface="微软雅黑" pitchFamily="34" charset="-122"/>
                <a:cs typeface="微软雅黑" pitchFamily="34" charset="-120"/>
              </a:rPr>
              <a:t>：准确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、鲜明性、生动性。”请结合材料一简要分析。（6分）</a:t>
            </a:r>
            <a:endParaRPr lang="en-US" altLang="zh-CN" sz="2000" dirty="0"/>
          </a:p>
        </p:txBody>
      </p:sp>
      <p:sp>
        <p:nvSpPr>
          <p:cNvPr id="3" name="QB_5_BD.226_2#cdde85628?sp=1&amp;pid=edf3f7744&amp;color=0,0,0&amp;vtp=1&amp;bbb=1&amp;hb=1&amp;hltap=1"/>
          <p:cNvSpPr/>
          <p:nvPr/>
        </p:nvSpPr>
        <p:spPr>
          <a:xfrm>
            <a:off x="722376" y="1882844"/>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227_1#cdde85628?sp=1&amp;pid=edf3f7744&amp;color=0,0,0&amp;vtp=1&amp;bbb=1&amp;hb=1&amp;hla=1">
            <a:extLst>
              <a:ext uri="{FF2B5EF4-FFF2-40B4-BE49-F238E27FC236}">
                <a16:creationId xmlns:a16="http://schemas.microsoft.com/office/drawing/2014/main" id="{FD86B486-FBE6-7AF9-FCDC-12376B13E0B7}"/>
              </a:ext>
            </a:extLst>
          </p:cNvPr>
          <p:cNvSpPr/>
          <p:nvPr/>
        </p:nvSpPr>
        <p:spPr>
          <a:xfrm>
            <a:off x="722376" y="1857444"/>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准确性：体现在阐述问题时运用限定性词语和使用逻辑性严密的词句。②鲜明性</a:t>
            </a:r>
            <a:r>
              <a:rPr lang="en-US" altLang="zh-CN" sz="2000" b="1" i="0">
                <a:solidFill>
                  <a:srgbClr val="00B050"/>
                </a:solidFill>
                <a:latin typeface="微软雅黑" pitchFamily="34" charset="0"/>
                <a:ea typeface="微软雅黑" pitchFamily="34" charset="-122"/>
                <a:cs typeface="微软雅黑" pitchFamily="34" charset="-120"/>
              </a:rPr>
              <a:t>：体现在表达</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观点的直接明了</a:t>
            </a:r>
            <a:r>
              <a:rPr lang="en-US" altLang="zh-CN" sz="2000" b="1" i="0" dirty="0">
                <a:solidFill>
                  <a:srgbClr val="00B050"/>
                </a:solidFill>
                <a:latin typeface="微软雅黑" pitchFamily="34" charset="0"/>
                <a:ea typeface="微软雅黑" pitchFamily="34" charset="-122"/>
                <a:cs typeface="微软雅黑" pitchFamily="34" charset="-120"/>
              </a:rPr>
              <a:t>，语气坚定；阐述言简意赅，明确有力。③生动性：体现在口语、熟语</a:t>
            </a:r>
            <a:r>
              <a:rPr lang="en-US" altLang="zh-CN" sz="2000" b="1" i="0">
                <a:solidFill>
                  <a:srgbClr val="00B050"/>
                </a:solidFill>
                <a:latin typeface="微软雅黑" pitchFamily="34" charset="0"/>
                <a:ea typeface="微软雅黑" pitchFamily="34" charset="-122"/>
                <a:cs typeface="微软雅黑" pitchFamily="34" charset="-120"/>
              </a:rPr>
              <a:t>、修辞和</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问句的运用上</a:t>
            </a:r>
            <a:r>
              <a:rPr lang="en-US" altLang="zh-CN" sz="2000" b="1" i="0" dirty="0">
                <a:solidFill>
                  <a:srgbClr val="00B050"/>
                </a:solidFill>
                <a:latin typeface="微软雅黑" pitchFamily="34" charset="0"/>
                <a:ea typeface="微软雅黑" pitchFamily="34" charset="-122"/>
                <a:cs typeface="微软雅黑" pitchFamily="34" charset="-120"/>
              </a:rPr>
              <a:t>，或通俗易懂或形象风趣。（每点2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5_AS.60_1#cdde85628?vop=1&amp;pid=edf3f7744&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本题考查对文本的某种特色作深度的思考和判断的能力</a:t>
            </a:r>
            <a:r>
              <a:rPr lang="en-US" altLang="zh-CN" sz="2000" b="0" i="0">
                <a:solidFill>
                  <a:srgbClr val="000000"/>
                </a:solidFill>
                <a:latin typeface="微软雅黑" pitchFamily="34" charset="0"/>
                <a:ea typeface="微软雅黑" pitchFamily="34" charset="-122"/>
                <a:cs typeface="微软雅黑" pitchFamily="34" charset="-120"/>
              </a:rPr>
              <a:t>。本题要求结合材料一分析文章的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准确性</a:t>
            </a:r>
            <a:r>
              <a:rPr lang="en-US" altLang="zh-CN" sz="2000" b="0" i="0" dirty="0">
                <a:solidFill>
                  <a:srgbClr val="000000"/>
                </a:solidFill>
                <a:latin typeface="微软雅黑" pitchFamily="34" charset="0"/>
                <a:ea typeface="微软雅黑" pitchFamily="34" charset="-122"/>
                <a:cs typeface="微软雅黑" pitchFamily="34" charset="-120"/>
              </a:rPr>
              <a:t>、鲜明性和生动性，这三种性质是文章写作的重要标准，分别对应文章内容的精确性</a:t>
            </a:r>
            <a:r>
              <a:rPr lang="en-US" altLang="zh-CN" sz="2000" b="0" i="0">
                <a:solidFill>
                  <a:srgbClr val="000000"/>
                </a:solidFill>
                <a:latin typeface="微软雅黑" pitchFamily="34" charset="0"/>
                <a:ea typeface="微软雅黑" pitchFamily="34" charset="-122"/>
                <a:cs typeface="微软雅黑" pitchFamily="34" charset="-120"/>
              </a:rPr>
              <a:t>、观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点的明确性和表达的吸引力</a:t>
            </a:r>
            <a:r>
              <a:rPr lang="en-US" altLang="zh-CN" sz="2000" b="0" i="0" dirty="0">
                <a:solidFill>
                  <a:srgbClr val="000000"/>
                </a:solidFill>
                <a:latin typeface="微软雅黑" pitchFamily="34" charset="0"/>
                <a:ea typeface="微软雅黑" pitchFamily="34" charset="-122"/>
                <a:cs typeface="微软雅黑" pitchFamily="34" charset="-120"/>
              </a:rPr>
              <a:t>。解答本题，需要结合具体的语言表达来体会这三种性质。</a:t>
            </a:r>
            <a:endParaRPr lang="en-US" altLang="zh-CN" sz="2200" dirty="0"/>
          </a:p>
        </p:txBody>
      </p:sp>
      <p:graphicFrame>
        <p:nvGraphicFramePr>
          <p:cNvPr id="45" name="QB_5_AS.60_2#cdde85628?colgroup=1,21,16&amp;vop=1&amp;pid=edf3f7744&amp;color=0,0,0&amp;vtp=1&amp;bbb=1&amp;hb=1"/>
          <p:cNvGraphicFramePr>
            <a:graphicFrameLocks noGrp="1"/>
          </p:cNvGraphicFramePr>
          <p:nvPr>
            <p:extLst>
              <p:ext uri="{D42A27DB-BD31-4B8C-83A1-F6EECF244321}">
                <p14:modId xmlns:p14="http://schemas.microsoft.com/office/powerpoint/2010/main" val="613943761"/>
              </p:ext>
            </p:extLst>
          </p:nvPr>
        </p:nvGraphicFramePr>
        <p:xfrm>
          <a:off x="722376" y="2436183"/>
          <a:ext cx="10716768" cy="3651250"/>
        </p:xfrm>
        <a:graphic>
          <a:graphicData uri="http://schemas.openxmlformats.org/drawingml/2006/table">
            <a:tbl>
              <a:tblPr/>
              <a:tblGrid>
                <a:gridCol w="630936">
                  <a:extLst>
                    <a:ext uri="{9D8B030D-6E8A-4147-A177-3AD203B41FA5}">
                      <a16:colId xmlns:a16="http://schemas.microsoft.com/office/drawing/2014/main" val="20000"/>
                    </a:ext>
                  </a:extLst>
                </a:gridCol>
                <a:gridCol w="5577840">
                  <a:extLst>
                    <a:ext uri="{9D8B030D-6E8A-4147-A177-3AD203B41FA5}">
                      <a16:colId xmlns:a16="http://schemas.microsoft.com/office/drawing/2014/main" val="20001"/>
                    </a:ext>
                  </a:extLst>
                </a:gridCol>
                <a:gridCol w="4507992">
                  <a:extLst>
                    <a:ext uri="{9D8B030D-6E8A-4147-A177-3AD203B41FA5}">
                      <a16:colId xmlns:a16="http://schemas.microsoft.com/office/drawing/2014/main" val="20002"/>
                    </a:ext>
                  </a:extLst>
                </a:gridCol>
              </a:tblGrid>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性</a:t>
                      </a:r>
                      <a:r>
                        <a:rPr lang="en-US" altLang="zh-CN" sz="2000" b="1" i="0">
                          <a:solidFill>
                            <a:srgbClr val="000000"/>
                          </a:solidFill>
                          <a:latin typeface="SimSun" pitchFamily="34" charset="0"/>
                          <a:ea typeface="SimSun" pitchFamily="34" charset="-122"/>
                          <a:cs typeface="SimSun" pitchFamily="34" charset="-120"/>
                        </a:rPr>
                        <a:t> </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具体语言示例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分</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rowSpan="2">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准</a:t>
                      </a:r>
                    </a:p>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确</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第一部分第1段</a:t>
                      </a:r>
                      <a:r>
                        <a:rPr lang="en-US" altLang="zh-CN" sz="2000" b="0" i="0">
                          <a:solidFill>
                            <a:srgbClr val="000000"/>
                          </a:solidFill>
                          <a:latin typeface="微软雅黑" pitchFamily="34" charset="0"/>
                          <a:ea typeface="微软雅黑" pitchFamily="34" charset="-122"/>
                          <a:cs typeface="微软雅黑" pitchFamily="34" charset="-120"/>
                        </a:rPr>
                        <a:t>“你对那个问题的现实情况和历</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史情况既然没有调查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不知底里</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对于那个问题</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的发言便一定是瞎说一顿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通过因果关系的表述</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准确地说明了调</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查与发言之间的关系</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体现了文章的准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确性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1505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第二部分第2段“许多巡视员</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许多游击队的领</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导者</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许多新接任的工作干部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喜欢一到就宣布</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政见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看到一点表面</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一个枝节</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就指手画脚地</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说这也不对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那也错误”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“许多”</a:t>
                      </a:r>
                      <a:r>
                        <a:rPr lang="en-US" altLang="zh-CN" sz="2000" b="0" i="0">
                          <a:solidFill>
                            <a:srgbClr val="000000"/>
                          </a:solidFill>
                          <a:latin typeface="微软雅黑" pitchFamily="34" charset="0"/>
                          <a:ea typeface="微软雅黑" pitchFamily="34" charset="-122"/>
                          <a:cs typeface="微软雅黑" pitchFamily="34" charset="-120"/>
                        </a:rPr>
                        <a:t>表明很多人都犯了这种错误</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但不是所有人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“一点”“一个</a:t>
                      </a:r>
                      <a:r>
                        <a:rPr lang="en-US" altLang="zh-CN" sz="2000" b="0" i="0">
                          <a:solidFill>
                            <a:srgbClr val="000000"/>
                          </a:solidFill>
                          <a:latin typeface="微软雅黑" pitchFamily="34" charset="0"/>
                          <a:ea typeface="微软雅黑" pitchFamily="34" charset="-122"/>
                          <a:cs typeface="微软雅黑" pitchFamily="34" charset="-120"/>
                        </a:rPr>
                        <a:t>”则强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调了这些人关注的是细枝末节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graphicFrame>
        <p:nvGraphicFramePr>
          <p:cNvPr id="46" name="QB_5_AS.60_3#cdde85628?colgroup=1,21,16&amp;vop=1&amp;pid=edf3f7744&amp;color=0,0,0&amp;mp=1&amp;vtp=1&amp;bt=1&amp;bbb=1&amp;hb=1"/>
          <p:cNvGraphicFramePr>
            <a:graphicFrameLocks noGrp="1"/>
          </p:cNvGraphicFramePr>
          <p:nvPr>
            <p:extLst>
              <p:ext uri="{D42A27DB-BD31-4B8C-83A1-F6EECF244321}">
                <p14:modId xmlns:p14="http://schemas.microsoft.com/office/powerpoint/2010/main" val="1660893034"/>
              </p:ext>
            </p:extLst>
          </p:nvPr>
        </p:nvGraphicFramePr>
        <p:xfrm>
          <a:off x="722376" y="1511300"/>
          <a:ext cx="10716768" cy="3711448"/>
        </p:xfrm>
        <a:graphic>
          <a:graphicData uri="http://schemas.openxmlformats.org/drawingml/2006/table">
            <a:tbl>
              <a:tblPr/>
              <a:tblGrid>
                <a:gridCol w="630936">
                  <a:extLst>
                    <a:ext uri="{9D8B030D-6E8A-4147-A177-3AD203B41FA5}">
                      <a16:colId xmlns:a16="http://schemas.microsoft.com/office/drawing/2014/main" val="20000"/>
                    </a:ext>
                  </a:extLst>
                </a:gridCol>
                <a:gridCol w="5577840">
                  <a:extLst>
                    <a:ext uri="{9D8B030D-6E8A-4147-A177-3AD203B41FA5}">
                      <a16:colId xmlns:a16="http://schemas.microsoft.com/office/drawing/2014/main" val="20001"/>
                    </a:ext>
                  </a:extLst>
                </a:gridCol>
                <a:gridCol w="4507992">
                  <a:extLst>
                    <a:ext uri="{9D8B030D-6E8A-4147-A177-3AD203B41FA5}">
                      <a16:colId xmlns:a16="http://schemas.microsoft.com/office/drawing/2014/main" val="20002"/>
                    </a:ext>
                  </a:extLst>
                </a:gridCol>
              </a:tblGrid>
              <a:tr h="817372">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性</a:t>
                      </a:r>
                      <a:r>
                        <a:rPr lang="en-US" altLang="zh-CN" sz="2000" b="1" i="0">
                          <a:solidFill>
                            <a:srgbClr val="000000"/>
                          </a:solidFill>
                          <a:latin typeface="SimSun" pitchFamily="34" charset="0"/>
                          <a:ea typeface="SimSun" pitchFamily="34" charset="-122"/>
                          <a:cs typeface="SimSun" pitchFamily="34" charset="-120"/>
                        </a:rPr>
                        <a:t> </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具体语言示例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分</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rowSpan="2">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鲜</a:t>
                      </a:r>
                    </a:p>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明</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“没有调查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没有发言权”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语言干脆有力</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毋庸置疑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第三部分第2段“我们需要‘本本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但是一定</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要纠正脱离实际情况的本本主义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“一定要”的表述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语气坚定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掷地有</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声地表明了观点态度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rowSpan="2">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生</a:t>
                      </a:r>
                    </a:p>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动</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“瞎说一顿”“闭着眼睛瞎说一顿”等口语表达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通俗易懂</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用老百姓常用语言表达了对</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不调查就发言”的否定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“调查就像‘十月怀胎’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解决问题就像</a:t>
                      </a:r>
                      <a:r>
                        <a:rPr lang="en-US" altLang="zh-CN" sz="2000" b="0" i="0">
                          <a:solidFill>
                            <a:srgbClr val="000000"/>
                          </a:solidFill>
                          <a:latin typeface="微软雅黑" pitchFamily="34" charset="0"/>
                          <a:ea typeface="微软雅黑" pitchFamily="34" charset="-122"/>
                          <a:cs typeface="微软雅黑" pitchFamily="34" charset="-120"/>
                        </a:rPr>
                        <a:t>‘一朝</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分娩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运用比喻修辞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使讲话内容通俗易懂</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富有感染力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2" name="QB_5_AS.60_3#cdde85628?colgroup=1,21,16&amp;vop=1&amp;pid=edf3f7744&amp;color=0,0,0&amp;mp=1&amp;vtp=1&amp;bt=1&amp;bbb=1">
            <a:extLst>
              <a:ext uri="{FF2B5EF4-FFF2-40B4-BE49-F238E27FC236}">
                <a16:creationId xmlns:a16="http://schemas.microsoft.com/office/drawing/2014/main" id="{37ED1515-7DEC-D7B2-7675-8F66EA2BCF05}"/>
              </a:ext>
            </a:extLst>
          </p:cNvPr>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C_2#0464531fa.fixed?pid=23ecf7991&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2_BD#0464531fa.fixed?pid=23ecf7991&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人的正确思想是从哪里来的？</a:t>
            </a:r>
            <a:endParaRPr lang="en-US" altLang="zh-CN" sz="4400" dirty="0"/>
          </a:p>
        </p:txBody>
      </p:sp>
    </p:spTree>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pic>
        <p:nvPicPr>
          <p:cNvPr id="2" name="P_4_BD#e0bf1cd99?pid=dc5d67aa1&amp;color=0,0,0&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e0bf1cd99?pid=dc5d67aa1&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e0bf1cd99?pid=dc5d67aa1&amp;color=0,0,0&amp;tib=255,255,255&amp;iip=1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0afc24076?pid=dc5d67aa1&amp;color=0,0,0&amp;vtp=1&amp;bbb=1"/>
          <p:cNvSpPr/>
          <p:nvPr/>
        </p:nvSpPr>
        <p:spPr>
          <a:xfrm>
            <a:off x="722376" y="1388052"/>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（一）语言文字运用Ⅰ（本题共3小题，11分）</a:t>
            </a:r>
            <a:endParaRPr lang="en-US" altLang="zh-CN" sz="2000" dirty="0"/>
          </a:p>
        </p:txBody>
      </p:sp>
      <p:sp>
        <p:nvSpPr>
          <p:cNvPr id="6" name="QM_5_BD.61_1#fd9c2d691?pid=0afc24076&amp;color=0,0,0&amp;vtp=1&amp;bbb=1&amp;hb=1"/>
          <p:cNvSpPr/>
          <p:nvPr/>
        </p:nvSpPr>
        <p:spPr>
          <a:xfrm>
            <a:off x="722376" y="1850205"/>
            <a:ext cx="10753344" cy="4140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阅读下面的文字，完成1～3题。</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破除迷信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反对伪科学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无疑是一项长期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复杂而又艰巨的任务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随着社会经济发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公民科学素养的提升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一些迷信活动又披上了时鲜热门的科学外衣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①</a:t>
            </a:r>
            <a:r>
              <a:rPr lang="en-US" altLang="zh-CN" sz="2000" b="0" i="0">
                <a:solidFill>
                  <a:srgbClr val="000000"/>
                </a:solidFill>
                <a:latin typeface="微软雅黑" pitchFamily="34" charset="0"/>
                <a:ea typeface="楷体" pitchFamily="34" charset="-122"/>
                <a:cs typeface="微软雅黑" pitchFamily="34" charset="-120"/>
              </a:rPr>
              <a:t>出现在人们视线中</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如有一个电子罗盘声称能够算命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测运势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尽管用上了</a:t>
            </a:r>
            <a:r>
              <a:rPr lang="en-US" altLang="zh-CN" sz="2000" b="0" i="0" dirty="0">
                <a:solidFill>
                  <a:srgbClr val="000000"/>
                </a:solidFill>
                <a:latin typeface="微软雅黑" pitchFamily="34" charset="0"/>
                <a:ea typeface="微软雅黑" pitchFamily="34" charset="-122"/>
                <a:cs typeface="微软雅黑" pitchFamily="34" charset="-120"/>
              </a:rPr>
              <a:t>App、</a:t>
            </a:r>
            <a:r>
              <a:rPr lang="en-US" altLang="zh-CN" sz="2000" b="0" i="0" dirty="0">
                <a:solidFill>
                  <a:srgbClr val="000000"/>
                </a:solidFill>
                <a:latin typeface="微软雅黑" pitchFamily="34" charset="0"/>
                <a:ea typeface="楷体" pitchFamily="34" charset="-122"/>
                <a:cs typeface="微软雅黑" pitchFamily="34" charset="-120"/>
              </a:rPr>
              <a:t>互联网等工具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却改变不了它伪科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学的本质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类似蹭热门科学的事件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在我们的生活中</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量子科技最火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量子鞋垫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牙刷甚至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防癌治癌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产品便很快问世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航天取得成功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相关的航天保健产品俯拾皆是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如果伪科学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封建迷信活动仅止步于娱乐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心理安慰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尚且为祸不烈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伪科学最大的危害就</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在于探寻客观世界规律的科学与不可认知论相糅合</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伤害人们的科学思维方式</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科学思维追求严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谨求实的精神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科学思维主张从实际出发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探求事物发展的内在规律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而伪科学往往借助科学的</a:t>
            </a:r>
          </a:p>
          <a:p>
            <a:pPr latinLnBrk="1">
              <a:lnSpc>
                <a:spcPct val="150000"/>
              </a:lnSpc>
            </a:pP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1_1#fd9c2d691?pid=0afc24076&amp;color=0,0,0&amp;vtp=1&amp;bbb=1&amp;hb=1">
            <a:extLst>
              <a:ext uri="{FF2B5EF4-FFF2-40B4-BE49-F238E27FC236}">
                <a16:creationId xmlns:a16="http://schemas.microsoft.com/office/drawing/2014/main" id="{892A3728-BB7A-86A4-92BA-B82B7AF0D3D5}"/>
              </a:ext>
            </a:extLst>
          </p:cNvPr>
          <p:cNvSpPr/>
          <p:nvPr/>
        </p:nvSpPr>
        <p:spPr>
          <a:xfrm>
            <a:off x="722376" y="972000"/>
            <a:ext cx="10753344" cy="17702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旗号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先入为主地确立观点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a:t>
            </a:r>
            <a:r>
              <a:rPr lang="en-US" altLang="zh-CN" sz="2000" b="0" i="0" u="sng"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地寻求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证明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通俗地说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科学是瞄准靶心再射箭</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而伪科</a:t>
            </a:r>
          </a:p>
          <a:p>
            <a:pPr latinLnBrk="1">
              <a:lnSpc>
                <a:spcPts val="3600"/>
              </a:lnSpc>
            </a:pPr>
            <a:r>
              <a:rPr lang="en-US" altLang="zh-CN" sz="2000" b="0" i="0" u="wavy">
                <a:solidFill>
                  <a:srgbClr val="000000"/>
                </a:solidFill>
                <a:latin typeface="微软雅黑" pitchFamily="34" charset="0"/>
                <a:ea typeface="楷体" pitchFamily="34" charset="-122"/>
                <a:cs typeface="微软雅黑" pitchFamily="34" charset="-120"/>
              </a:rPr>
              <a:t>学则是先射箭再画上靶心</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想要破除伪科学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就必须让公众知晓射箭的规则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科学的思维方式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尽管伪科学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封建迷信活动看起来仍有一定的生存土壤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但我相信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假以时日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随着公众科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学素养的提升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科学思维方式的确立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它们终会被驱除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2371055809"/>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6_BD.62_1#45bb6d333?sp=1&amp;pid=fd9c2d691&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1.请在文中横线处填入恰当的成语。（3</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a:t>
            </a:r>
            <a:r>
              <a:rPr kumimoji="0" lang="en-US" altLang="zh-CN" sz="2000" b="0" i="0" u="none" strike="noStrike" kern="1200" cap="none" spc="-5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______________________________________________________________________________________</a:t>
            </a:r>
            <a:endParaRPr lang="en-US" altLang="zh-CN" sz="2000" dirty="0"/>
          </a:p>
        </p:txBody>
      </p:sp>
      <p:sp>
        <p:nvSpPr>
          <p:cNvPr id="4" name="QB_6_AN.63_1#45bb6d333.blank?pid=fd9c2d691&amp;color=0,0,0&amp;vpa=17&amp;vtp=1&amp;bbb=1"/>
          <p:cNvSpPr/>
          <p:nvPr/>
        </p:nvSpPr>
        <p:spPr>
          <a:xfrm>
            <a:off x="760476" y="1372050"/>
            <a:ext cx="10726738" cy="385953"/>
          </a:xfrm>
          <a:prstGeom prst="rect">
            <a:avLst/>
          </a:prstGeom>
          <a:noFill/>
          <a:ln/>
        </p:spPr>
        <p:txBody>
          <a:bodyPr wrap="none" lIns="0" tIns="0" rIns="0" bIns="0" rtlCol="0" anchor="t"/>
          <a:lstStyle/>
          <a:p>
            <a:pPr algn="ctr" latinLnBrk="1">
              <a:lnSpc>
                <a:spcPts val="3400"/>
              </a:lnSpc>
            </a:pPr>
            <a:r>
              <a:rPr lang="en-US" altLang="zh-CN" sz="2000" b="1" i="0" spc="-50" dirty="0">
                <a:solidFill>
                  <a:srgbClr val="00B050"/>
                </a:solidFill>
                <a:latin typeface="微软雅黑" pitchFamily="34" charset="0"/>
                <a:ea typeface="微软雅黑" pitchFamily="34" charset="-122"/>
                <a:cs typeface="微软雅黑" pitchFamily="34" charset="-120"/>
              </a:rPr>
              <a:t>【示例】①改头换面</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②屡见不鲜</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③牵强附会（每处1分，如有符合语境的其他成语，也可给分）</a:t>
            </a:r>
            <a:endParaRPr lang="en-US" altLang="zh-CN" sz="2000" spc="-50" dirty="0"/>
          </a:p>
        </p:txBody>
      </p:sp>
      <p:sp>
        <p:nvSpPr>
          <p:cNvPr id="5" name="QB_6_AS.64_1#45bb6d333?vop=1&amp;pid=fd9c2d691&amp;color=0,0,0&amp;vtp=1&amp;bbb=1&amp;hb=1"/>
          <p:cNvSpPr/>
          <p:nvPr/>
        </p:nvSpPr>
        <p:spPr>
          <a:xfrm>
            <a:off x="722376" y="192259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本题考查正确使用词语（包括熟语）的能力。①处，结合前文中</a:t>
            </a:r>
            <a:r>
              <a:rPr lang="en-US" altLang="zh-CN" sz="2000" b="0" i="0">
                <a:solidFill>
                  <a:srgbClr val="000000"/>
                </a:solidFill>
                <a:latin typeface="微软雅黑" pitchFamily="34" charset="0"/>
                <a:ea typeface="微软雅黑" pitchFamily="34" charset="-122"/>
                <a:cs typeface="微软雅黑" pitchFamily="34" charset="-120"/>
              </a:rPr>
              <a:t>“一些迷信活动又披上了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时鲜热门的科学外衣</a:t>
            </a:r>
            <a:r>
              <a:rPr lang="en-US" altLang="zh-CN" sz="2000" b="0" i="0" dirty="0">
                <a:solidFill>
                  <a:srgbClr val="000000"/>
                </a:solidFill>
                <a:latin typeface="微软雅黑" pitchFamily="34" charset="0"/>
                <a:ea typeface="微软雅黑" pitchFamily="34" charset="-122"/>
                <a:cs typeface="微软雅黑" pitchFamily="34" charset="-120"/>
              </a:rPr>
              <a:t>”可知，此处是想表达“一些迷信活动”改变了形式，</a:t>
            </a:r>
            <a:r>
              <a:rPr lang="en-US" altLang="zh-CN" sz="2000" b="0" i="0">
                <a:solidFill>
                  <a:srgbClr val="000000"/>
                </a:solidFill>
                <a:latin typeface="微软雅黑" pitchFamily="34" charset="0"/>
                <a:ea typeface="微软雅黑" pitchFamily="34" charset="-122"/>
                <a:cs typeface="微软雅黑" pitchFamily="34" charset="-120"/>
              </a:rPr>
              <a:t>重新出现在人们面前，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故可填</a:t>
            </a:r>
            <a:r>
              <a:rPr lang="en-US" altLang="zh-CN" sz="2000" b="0" i="0" dirty="0">
                <a:solidFill>
                  <a:srgbClr val="000000"/>
                </a:solidFill>
                <a:latin typeface="微软雅黑" pitchFamily="34" charset="0"/>
                <a:ea typeface="微软雅黑" pitchFamily="34" charset="-122"/>
                <a:cs typeface="微软雅黑" pitchFamily="34" charset="-120"/>
              </a:rPr>
              <a:t>“改头换面”等成语。②处，前文提到电子罗盘用上了App、</a:t>
            </a:r>
            <a:r>
              <a:rPr lang="en-US" altLang="zh-CN" sz="2000" b="0" i="0">
                <a:solidFill>
                  <a:srgbClr val="000000"/>
                </a:solidFill>
                <a:latin typeface="微软雅黑" pitchFamily="34" charset="0"/>
                <a:ea typeface="微软雅黑" pitchFamily="34" charset="-122"/>
                <a:cs typeface="微软雅黑" pitchFamily="34" charset="-120"/>
              </a:rPr>
              <a:t>互联网等工具蹭热门科学，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结合后文中</a:t>
            </a:r>
            <a:r>
              <a:rPr lang="en-US" altLang="zh-CN" sz="2000" b="0" i="0" dirty="0">
                <a:solidFill>
                  <a:srgbClr val="000000"/>
                </a:solidFill>
                <a:latin typeface="微软雅黑" pitchFamily="34" charset="0"/>
                <a:ea typeface="微软雅黑" pitchFamily="34" charset="-122"/>
                <a:cs typeface="微软雅黑" pitchFamily="34" charset="-120"/>
              </a:rPr>
              <a:t>“量子鞋垫、牙刷甚至‘防癌治癌’产品便很快问世</a:t>
            </a:r>
            <a:r>
              <a:rPr lang="en-US" altLang="zh-CN" sz="2000" b="0" i="0">
                <a:solidFill>
                  <a:srgbClr val="000000"/>
                </a:solidFill>
                <a:latin typeface="微软雅黑" pitchFamily="34" charset="0"/>
                <a:ea typeface="微软雅黑" pitchFamily="34" charset="-122"/>
                <a:cs typeface="微软雅黑" pitchFamily="34" charset="-120"/>
              </a:rPr>
              <a:t>”“相关的航天保健产品俯拾皆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”可知，此处是说类似蹭热门科学的事件在我们的生活中还有很多，故可填“屡见不鲜</a:t>
            </a:r>
            <a:r>
              <a:rPr lang="en-US" altLang="zh-CN" sz="2000" b="0" i="0">
                <a:solidFill>
                  <a:srgbClr val="000000"/>
                </a:solidFill>
                <a:latin typeface="微软雅黑" pitchFamily="34" charset="0"/>
                <a:ea typeface="微软雅黑" pitchFamily="34" charset="-122"/>
                <a:cs typeface="微软雅黑" pitchFamily="34" charset="-120"/>
              </a:rPr>
              <a:t>”等成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a:t>
            </a:r>
            <a:r>
              <a:rPr lang="en-US" altLang="zh-CN" sz="2000" b="0" i="0" dirty="0">
                <a:solidFill>
                  <a:srgbClr val="000000"/>
                </a:solidFill>
                <a:latin typeface="微软雅黑" pitchFamily="34" charset="0"/>
                <a:ea typeface="微软雅黑" pitchFamily="34" charset="-122"/>
                <a:cs typeface="微软雅黑" pitchFamily="34" charset="-120"/>
              </a:rPr>
              <a:t>。③处，结合语境可知，此处想表达的是伪科学“先入为主地确立观点</a:t>
            </a:r>
            <a:r>
              <a:rPr lang="en-US" altLang="zh-CN" sz="2000" b="0" i="0">
                <a:solidFill>
                  <a:srgbClr val="000000"/>
                </a:solidFill>
                <a:latin typeface="微软雅黑" pitchFamily="34" charset="0"/>
                <a:ea typeface="微软雅黑" pitchFamily="34" charset="-122"/>
                <a:cs typeface="微软雅黑" pitchFamily="34" charset="-120"/>
              </a:rPr>
              <a:t>”，再借助科学的旗号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强行</a:t>
            </a:r>
            <a:r>
              <a:rPr lang="en-US" altLang="zh-CN" sz="2000" b="0" i="0" dirty="0">
                <a:solidFill>
                  <a:srgbClr val="000000"/>
                </a:solidFill>
                <a:latin typeface="微软雅黑" pitchFamily="34" charset="0"/>
                <a:ea typeface="微软雅黑" pitchFamily="34" charset="-122"/>
                <a:cs typeface="微软雅黑" pitchFamily="34" charset="-120"/>
              </a:rPr>
              <a:t>“证明”自己，故可填“牵强附会”等成语。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6_AS.64_2#45bb6d333?vop=1&amp;pid=fd9c2d691&amp;color=0,0,0&amp;mp=1&amp;vtp=1&amp;bt=1&amp;bbb=1&amp;hb=1"/>
          <p:cNvSpPr/>
          <p:nvPr/>
        </p:nvSpPr>
        <p:spPr>
          <a:xfrm>
            <a:off x="722376" y="972000"/>
            <a:ext cx="10753344" cy="5059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改头换面</a:t>
            </a:r>
            <a:r>
              <a:rPr lang="en-US" altLang="zh-CN" sz="2000" b="0" i="0" dirty="0">
                <a:solidFill>
                  <a:srgbClr val="000000"/>
                </a:solidFill>
                <a:latin typeface="微软雅黑" pitchFamily="34" charset="0"/>
                <a:ea typeface="微软雅黑" pitchFamily="34" charset="-122"/>
                <a:cs typeface="微软雅黑" pitchFamily="34" charset="-120"/>
              </a:rPr>
              <a:t>：比喻只改形式，不变内容（含贬义）。</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屡见不鲜</a:t>
            </a:r>
            <a:r>
              <a:rPr lang="en-US" altLang="zh-CN" sz="2000" b="0" i="0" dirty="0">
                <a:solidFill>
                  <a:srgbClr val="000000"/>
                </a:solidFill>
                <a:latin typeface="微软雅黑" pitchFamily="34" charset="0"/>
                <a:ea typeface="微软雅黑" pitchFamily="34" charset="-122"/>
                <a:cs typeface="微软雅黑" pitchFamily="34" charset="-120"/>
              </a:rPr>
              <a:t>：经常看见，并不新奇。</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牵强附会</a:t>
            </a:r>
            <a:r>
              <a:rPr lang="en-US" altLang="zh-CN" sz="2000" b="0" i="0" dirty="0">
                <a:solidFill>
                  <a:srgbClr val="000000"/>
                </a:solidFill>
                <a:latin typeface="微软雅黑" pitchFamily="34" charset="0"/>
                <a:ea typeface="微软雅黑" pitchFamily="34" charset="-122"/>
                <a:cs typeface="微软雅黑" pitchFamily="34" charset="-120"/>
              </a:rPr>
              <a:t>：把关系不大的事物勉强地扯在一起，加以比附。</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填写成语题解题方法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首先要通读文段内容</a:t>
            </a:r>
            <a:r>
              <a:rPr lang="en-US" altLang="zh-CN" sz="2000" b="0" i="0" dirty="0">
                <a:solidFill>
                  <a:srgbClr val="000000"/>
                </a:solidFill>
                <a:latin typeface="微软雅黑" pitchFamily="34" charset="0"/>
                <a:ea typeface="微软雅黑" pitchFamily="34" charset="-122"/>
                <a:cs typeface="微软雅黑" pitchFamily="34" charset="-120"/>
              </a:rPr>
              <a:t>,贯通文意，准确掌握文段的主题倾向与语言风格，</a:t>
            </a:r>
            <a:r>
              <a:rPr lang="en-US" altLang="zh-CN" sz="2000" b="0" i="0">
                <a:solidFill>
                  <a:srgbClr val="000000"/>
                </a:solidFill>
                <a:latin typeface="微软雅黑" pitchFamily="34" charset="0"/>
                <a:ea typeface="微软雅黑" pitchFamily="34" charset="-122"/>
                <a:cs typeface="微软雅黑" pitchFamily="34" charset="-120"/>
              </a:rPr>
              <a:t>从而避免表意不当、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感情色彩不当等问题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其次要细研空缺处前后的语句</a:t>
            </a:r>
            <a:r>
              <a:rPr lang="en-US" altLang="zh-CN" sz="2000" b="0" i="0" dirty="0">
                <a:solidFill>
                  <a:srgbClr val="000000"/>
                </a:solidFill>
                <a:latin typeface="微软雅黑" pitchFamily="34" charset="0"/>
                <a:ea typeface="微软雅黑" pitchFamily="34" charset="-122"/>
                <a:cs typeface="微软雅黑" pitchFamily="34" charset="-120"/>
              </a:rPr>
              <a:t>，找出空缺处所在语句的主干,</a:t>
            </a:r>
            <a:r>
              <a:rPr lang="en-US" altLang="zh-CN" sz="2000" b="0" i="0">
                <a:solidFill>
                  <a:srgbClr val="000000"/>
                </a:solidFill>
                <a:latin typeface="微软雅黑" pitchFamily="34" charset="0"/>
                <a:ea typeface="微软雅黑" pitchFamily="34" charset="-122"/>
                <a:cs typeface="微软雅黑" pitchFamily="34" charset="-120"/>
              </a:rPr>
              <a:t>明确所填成语在句中所作的成分。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补写时</a:t>
            </a:r>
            <a:r>
              <a:rPr lang="en-US" altLang="zh-CN" sz="2000" b="0" i="0" dirty="0">
                <a:solidFill>
                  <a:srgbClr val="000000"/>
                </a:solidFill>
                <a:latin typeface="微软雅黑" pitchFamily="34" charset="0"/>
                <a:ea typeface="微软雅黑" pitchFamily="34" charset="-122"/>
                <a:cs typeface="微软雅黑" pitchFamily="34" charset="-120"/>
              </a:rPr>
              <a:t>，注意搭配要得当，语法要规范。</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最后通读填入成语后的语句</a:t>
            </a:r>
            <a:r>
              <a:rPr lang="en-US" altLang="zh-CN" sz="2000" b="0" i="0" dirty="0">
                <a:solidFill>
                  <a:srgbClr val="000000"/>
                </a:solidFill>
                <a:latin typeface="微软雅黑" pitchFamily="34" charset="0"/>
                <a:ea typeface="微软雅黑" pitchFamily="34" charset="-122"/>
                <a:cs typeface="微软雅黑" pitchFamily="34" charset="-120"/>
              </a:rPr>
              <a:t>,检查其表意是否恰当、前后是否搭配、感情色彩是否相符</a:t>
            </a:r>
            <a:r>
              <a:rPr lang="en-US" altLang="zh-CN" sz="2000" b="0" i="0">
                <a:solidFill>
                  <a:srgbClr val="000000"/>
                </a:solidFill>
                <a:latin typeface="微软雅黑" pitchFamily="34" charset="0"/>
                <a:ea typeface="微软雅黑" pitchFamily="34" charset="-122"/>
                <a:cs typeface="微软雅黑" pitchFamily="34" charset="-120"/>
              </a:rPr>
              <a:t>、语意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是否连贯</a:t>
            </a:r>
            <a:r>
              <a:rPr lang="en-US" altLang="zh-CN" sz="2000" b="0" i="0" dirty="0">
                <a:solidFill>
                  <a:srgbClr val="000000"/>
                </a:solidFill>
                <a:latin typeface="微软雅黑" pitchFamily="34" charset="0"/>
                <a:ea typeface="微软雅黑" pitchFamily="34" charset="-122"/>
                <a:cs typeface="微软雅黑" pitchFamily="34" charset="-120"/>
              </a:rPr>
              <a:t>，最终确定答案。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6_BD.65_1#375a6c7f8?sp=1&amp;pid=fd9c2d69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2.文中画横线的句子有语病，请进行修改，使语言表达准确流畅。可少量增删词语</a:t>
            </a:r>
            <a:r>
              <a:rPr lang="en-US" altLang="zh-CN" sz="2000" b="0" i="0">
                <a:solidFill>
                  <a:srgbClr val="000000"/>
                </a:solidFill>
                <a:latin typeface="微软雅黑" pitchFamily="34" charset="0"/>
                <a:ea typeface="微软雅黑" pitchFamily="34" charset="-122"/>
                <a:cs typeface="微软雅黑" pitchFamily="34" charset="-120"/>
              </a:rPr>
              <a:t>，不得改变原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a:t>
            </a:r>
            <a:endParaRPr lang="en-US" altLang="zh-CN" sz="2000" dirty="0"/>
          </a:p>
        </p:txBody>
      </p:sp>
      <p:sp>
        <p:nvSpPr>
          <p:cNvPr id="4" name="QB_6_AN.66_1#375a6c7f8.blank?pid=fd9c2d691&amp;color=0,0,0&amp;vpa=18&amp;vtp=1&amp;bbb=1&amp;hb=1"/>
          <p:cNvSpPr/>
          <p:nvPr/>
        </p:nvSpPr>
        <p:spPr>
          <a:xfrm>
            <a:off x="722376" y="18483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【示例】伪科学最大的危害就在于把探寻客观世界规律的科学与不可认知论相糅合</a:t>
            </a:r>
            <a:r>
              <a:rPr lang="en-US" altLang="zh-CN" sz="2000" b="1" i="0">
                <a:solidFill>
                  <a:srgbClr val="00B050"/>
                </a:solidFill>
                <a:latin typeface="微软雅黑" pitchFamily="34" charset="0"/>
                <a:ea typeface="微软雅黑" pitchFamily="34" charset="-122"/>
                <a:cs typeface="微软雅黑" pitchFamily="34" charset="-120"/>
              </a:rPr>
              <a:t>，损害人们的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科学思维方式</a:t>
            </a:r>
            <a:r>
              <a:rPr lang="en-US" altLang="zh-CN" sz="2000" b="1" i="0" dirty="0">
                <a:solidFill>
                  <a:srgbClr val="00B050"/>
                </a:solidFill>
                <a:latin typeface="微软雅黑" pitchFamily="34" charset="0"/>
                <a:ea typeface="微软雅黑" pitchFamily="34" charset="-122"/>
                <a:cs typeface="微软雅黑" pitchFamily="34" charset="-120"/>
              </a:rPr>
              <a:t>。（两处语病，每处2分）</a:t>
            </a:r>
            <a:endParaRPr lang="en-US" altLang="zh-CN" sz="2000" dirty="0"/>
          </a:p>
        </p:txBody>
      </p:sp>
      <p:sp>
        <p:nvSpPr>
          <p:cNvPr id="5" name="QB_6_AS.67_1#375a6c7f8?vop=1&amp;pid=fd9c2d691&amp;color=0,0,0&amp;vtp=1&amp;bbb=1&amp;hb=1"/>
          <p:cNvSpPr/>
          <p:nvPr/>
        </p:nvSpPr>
        <p:spPr>
          <a:xfrm>
            <a:off x="722376" y="2836995"/>
            <a:ext cx="10753344" cy="13130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本题考查辨析并修改病句的能力。文中画横线的句子有两处语病：一是成分残缺</a:t>
            </a:r>
            <a:r>
              <a:rPr lang="en-US" altLang="zh-CN" sz="2000" b="0" i="0">
                <a:solidFill>
                  <a:srgbClr val="000000"/>
                </a:solidFill>
                <a:latin typeface="微软雅黑" pitchFamily="34" charset="0"/>
                <a:ea typeface="微软雅黑" pitchFamily="34" charset="-122"/>
                <a:cs typeface="微软雅黑" pitchFamily="34" charset="-120"/>
              </a:rPr>
              <a:t>，“探寻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客观世界规律的科学与不可认知论相糅合</a:t>
            </a:r>
            <a:r>
              <a:rPr lang="en-US" altLang="zh-CN" sz="2000" b="0" i="0" dirty="0">
                <a:solidFill>
                  <a:srgbClr val="000000"/>
                </a:solidFill>
                <a:latin typeface="微软雅黑" pitchFamily="34" charset="0"/>
                <a:ea typeface="微软雅黑" pitchFamily="34" charset="-122"/>
                <a:cs typeface="微软雅黑" pitchFamily="34" charset="-120"/>
              </a:rPr>
              <a:t>”缺少介词“把”，应在“探寻”前加“把</a:t>
            </a:r>
            <a:r>
              <a:rPr lang="en-US" altLang="zh-CN" sz="2000" b="0" i="0">
                <a:solidFill>
                  <a:srgbClr val="000000"/>
                </a:solidFill>
                <a:latin typeface="微软雅黑" pitchFamily="34" charset="0"/>
                <a:ea typeface="微软雅黑" pitchFamily="34" charset="-122"/>
                <a:cs typeface="微软雅黑" pitchFamily="34" charset="-120"/>
              </a:rPr>
              <a:t>”；二是搭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配不当</a:t>
            </a:r>
            <a:r>
              <a:rPr lang="en-US" altLang="zh-CN" sz="2000" b="0" i="0" dirty="0">
                <a:solidFill>
                  <a:srgbClr val="000000"/>
                </a:solidFill>
                <a:latin typeface="微软雅黑" pitchFamily="34" charset="0"/>
                <a:ea typeface="微软雅黑" pitchFamily="34" charset="-122"/>
                <a:cs typeface="微软雅黑" pitchFamily="34" charset="-120"/>
              </a:rPr>
              <a:t>，“伤害</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思维方式”可改为“损害</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思维方式”。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B_5_BD.226_1#1b76955fd?sp=1&amp;pid=f2bfaf4a1&amp;color=0,0,0&amp;vtp=1&amp;bt=1&amp;bbb=1&amp;hb=1"/>
          <p:cNvSpPr/>
          <p:nvPr/>
        </p:nvSpPr>
        <p:spPr>
          <a:xfrm>
            <a:off x="722376" y="972000"/>
            <a:ext cx="10753344" cy="834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1.文中画波浪线处是个长句，请改成三个连贯的短句。可以改变语序、少量增删词语</a:t>
            </a:r>
            <a:r>
              <a:rPr lang="en-US" altLang="zh-CN" sz="2000" b="0" i="0">
                <a:solidFill>
                  <a:srgbClr val="000000"/>
                </a:solidFill>
                <a:latin typeface="微软雅黑" pitchFamily="34" charset="0"/>
                <a:ea typeface="微软雅黑" pitchFamily="34" charset="-122"/>
                <a:cs typeface="微软雅黑" pitchFamily="34" charset="-120"/>
              </a:rPr>
              <a:t>，但不得改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变原意</a:t>
            </a:r>
            <a:r>
              <a:rPr lang="en-US" altLang="zh-CN" sz="2000" b="0" i="0" dirty="0">
                <a:solidFill>
                  <a:srgbClr val="000000"/>
                </a:solidFill>
                <a:latin typeface="微软雅黑" pitchFamily="34" charset="0"/>
                <a:ea typeface="微软雅黑" pitchFamily="34" charset="-122"/>
                <a:cs typeface="微软雅黑" pitchFamily="34" charset="-120"/>
              </a:rPr>
              <a:t>。（3分）</a:t>
            </a:r>
            <a:endParaRPr lang="en-US" altLang="zh-CN" sz="2000" dirty="0"/>
          </a:p>
        </p:txBody>
      </p:sp>
      <p:sp>
        <p:nvSpPr>
          <p:cNvPr id="3" name="QB_5_BD.226_2#1b76955fd?sp=1&amp;pid=f2bfaf4a1&amp;color=0,0,0&amp;vtp=1&amp;bbb=1&amp;hb=1&amp;hltap=1"/>
          <p:cNvSpPr/>
          <p:nvPr/>
        </p:nvSpPr>
        <p:spPr>
          <a:xfrm>
            <a:off x="722376" y="1862397"/>
            <a:ext cx="10753344" cy="1255713"/>
          </a:xfrm>
          <a:prstGeom prst="rect">
            <a:avLst/>
          </a:prstGeom>
          <a:noFill/>
          <a:ln/>
        </p:spPr>
        <p:txBody>
          <a:bodyPr wrap="none" lIns="0" tIns="0" rIns="0" bIns="0" rtlCol="0" anchor="t"/>
          <a:lstStyle/>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228_1#1b76955fd?vop=1&amp;pid=f2bfaf4a1&amp;color=0,0,0&amp;vtp=1&amp;bbb=1&amp;hb=1"/>
          <p:cNvSpPr/>
          <p:nvPr/>
        </p:nvSpPr>
        <p:spPr>
          <a:xfrm>
            <a:off x="722376" y="3232283"/>
            <a:ext cx="10753344" cy="3056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本题考查变换句式的能力。解答本题，首先应梳理句子内部的逻辑关系。“及”“</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表明句子间的并列关系</a:t>
            </a:r>
            <a:r>
              <a:rPr lang="en-US" altLang="zh-CN" sz="2000" b="0" i="0" dirty="0">
                <a:solidFill>
                  <a:srgbClr val="000000"/>
                </a:solidFill>
                <a:latin typeface="微软雅黑" pitchFamily="34" charset="0"/>
                <a:ea typeface="微软雅黑" pitchFamily="34" charset="-122"/>
                <a:cs typeface="微软雅黑" pitchFamily="34" charset="-120"/>
              </a:rPr>
              <a:t>；“历史唯物主义”作整个句子的主语，“阐明”和“论述</a:t>
            </a:r>
            <a:r>
              <a:rPr lang="en-US" altLang="zh-CN" sz="2000" b="0" i="0">
                <a:solidFill>
                  <a:srgbClr val="000000"/>
                </a:solidFill>
                <a:latin typeface="微软雅黑" pitchFamily="34" charset="0"/>
                <a:ea typeface="微软雅黑" pitchFamily="34" charset="-122"/>
                <a:cs typeface="微软雅黑" pitchFamily="34" charset="-120"/>
              </a:rPr>
              <a:t>”作并列关系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分句中的谓语</a:t>
            </a:r>
            <a:r>
              <a:rPr lang="en-US" altLang="zh-CN" sz="2000" b="0" i="0" dirty="0">
                <a:solidFill>
                  <a:srgbClr val="000000"/>
                </a:solidFill>
                <a:latin typeface="微软雅黑" pitchFamily="34" charset="0"/>
                <a:ea typeface="微软雅黑" pitchFamily="34" charset="-122"/>
                <a:cs typeface="微软雅黑" pitchFamily="34" charset="-120"/>
              </a:rPr>
              <a:t>，“人民群众和杰出人物的相互关系”和“其在历史上的作用”作“阐明”</a:t>
            </a:r>
            <a:r>
              <a:rPr lang="en-US" altLang="zh-CN" sz="2000" b="0" i="0">
                <a:solidFill>
                  <a:srgbClr val="000000"/>
                </a:solidFill>
                <a:latin typeface="微软雅黑" pitchFamily="34" charset="0"/>
                <a:ea typeface="微软雅黑" pitchFamily="34" charset="-122"/>
                <a:cs typeface="微软雅黑" pitchFamily="34" charset="-120"/>
              </a:rPr>
              <a:t>的宾语，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伟大人物的产生”作“论述”的宾语。然后根据逻辑关系拆分信息，整理答案。其中</a:t>
            </a:r>
            <a:r>
              <a:rPr lang="en-US" altLang="zh-CN" sz="2000" b="0" i="0">
                <a:solidFill>
                  <a:srgbClr val="000000"/>
                </a:solidFill>
                <a:latin typeface="微软雅黑" pitchFamily="34" charset="0"/>
                <a:ea typeface="微软雅黑" pitchFamily="34" charset="-122"/>
                <a:cs typeface="微软雅黑" pitchFamily="34" charset="-120"/>
              </a:rPr>
              <a:t>，历史唯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物主义对</a:t>
            </a:r>
            <a:r>
              <a:rPr lang="en-US" altLang="zh-CN" sz="2000" b="0" i="0" dirty="0">
                <a:solidFill>
                  <a:srgbClr val="000000"/>
                </a:solidFill>
                <a:latin typeface="微软雅黑" pitchFamily="34" charset="0"/>
                <a:ea typeface="微软雅黑" pitchFamily="34" charset="-122"/>
                <a:cs typeface="微软雅黑" pitchFamily="34" charset="-120"/>
              </a:rPr>
              <a:t>“相互关系”的阐明应放在句首，对“作用”的补充说明应放在第二句</a:t>
            </a:r>
            <a:r>
              <a:rPr lang="en-US" altLang="zh-CN" sz="2000" b="0" i="0">
                <a:solidFill>
                  <a:srgbClr val="000000"/>
                </a:solidFill>
                <a:latin typeface="微软雅黑" pitchFamily="34" charset="0"/>
                <a:ea typeface="微软雅黑" pitchFamily="34" charset="-122"/>
                <a:cs typeface="微软雅黑" pitchFamily="34" charset="-120"/>
              </a:rPr>
              <a:t>，最后说明对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伟大人物的产生”的论述。在拆分句子时，可适当添加“还”等词语</a:t>
            </a:r>
            <a:r>
              <a:rPr lang="en-US" altLang="zh-CN" sz="2000" b="0" i="0">
                <a:solidFill>
                  <a:srgbClr val="000000"/>
                </a:solidFill>
                <a:latin typeface="微软雅黑" pitchFamily="34" charset="0"/>
                <a:ea typeface="微软雅黑" pitchFamily="34" charset="-122"/>
                <a:cs typeface="微软雅黑" pitchFamily="34" charset="-120"/>
              </a:rPr>
              <a:t>，以保持句子的连贯性和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逻辑关系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5" name="QB_5_AN.227_1#1b76955fd?sp=1&amp;pid=f2bfaf4a1&amp;color=0,0,0&amp;vtp=1&amp;bbb=1&amp;hb=1&amp;hla=1">
            <a:extLst>
              <a:ext uri="{FF2B5EF4-FFF2-40B4-BE49-F238E27FC236}">
                <a16:creationId xmlns:a16="http://schemas.microsoft.com/office/drawing/2014/main" id="{546517CD-D959-523B-C01B-2E9984058EA9}"/>
              </a:ext>
            </a:extLst>
          </p:cNvPr>
          <p:cNvSpPr/>
          <p:nvPr/>
        </p:nvSpPr>
        <p:spPr>
          <a:xfrm>
            <a:off x="722376" y="1836997"/>
            <a:ext cx="10753344" cy="1218184"/>
          </a:xfrm>
          <a:prstGeom prst="rect">
            <a:avLst/>
          </a:prstGeom>
          <a:noFill/>
          <a:ln/>
        </p:spPr>
        <p:txBody>
          <a:bodyPr wrap="none" lIns="0" tIns="0" rIns="0" bIns="0" rtlCol="0" anchor="t"/>
          <a:lstStyle/>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示例】历史唯物主义科学地阐明了人民群众和杰出人物的相互关系，（1分</a:t>
            </a:r>
            <a:r>
              <a:rPr lang="en-US" altLang="zh-CN" sz="2000" b="1" i="0">
                <a:solidFill>
                  <a:srgbClr val="00B050"/>
                </a:solidFill>
                <a:latin typeface="微软雅黑" pitchFamily="34" charset="0"/>
                <a:ea typeface="微软雅黑" pitchFamily="34" charset="-122"/>
                <a:cs typeface="微软雅黑" pitchFamily="34" charset="-120"/>
              </a:rPr>
              <a:t>）还阐明了他们在</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历史上的作用</a:t>
            </a:r>
            <a:r>
              <a:rPr lang="en-US" altLang="zh-CN" sz="2000" b="1" i="0" dirty="0">
                <a:solidFill>
                  <a:srgbClr val="00B050"/>
                </a:solidFill>
                <a:latin typeface="微软雅黑" pitchFamily="34" charset="0"/>
                <a:ea typeface="微软雅黑" pitchFamily="34" charset="-122"/>
                <a:cs typeface="微软雅黑" pitchFamily="34" charset="-120"/>
              </a:rPr>
              <a:t>，（1分）</a:t>
            </a:r>
            <a:r>
              <a:rPr lang="en-US" altLang="zh-CN" sz="2000" b="1" i="0">
                <a:solidFill>
                  <a:srgbClr val="00B050"/>
                </a:solidFill>
                <a:latin typeface="微软雅黑" pitchFamily="34" charset="0"/>
                <a:ea typeface="微软雅黑" pitchFamily="34" charset="-122"/>
                <a:cs typeface="微软雅黑" pitchFamily="34" charset="-120"/>
              </a:rPr>
              <a:t>同时也从必然性和偶然性的相互关系中正确地论述了伟大人物的产生。</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1</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6_BD.226_1#df289289e?sp=1&amp;pid=fd9c2d691&amp;color=0,0,0&amp;vtp=1&amp;bt=1&amp;bbb=1&amp;hb=1&amp;hltap=1"/>
          <p:cNvSpPr/>
          <p:nvPr/>
        </p:nvSpPr>
        <p:spPr>
          <a:xfrm>
            <a:off x="722376" y="972000"/>
            <a:ext cx="10753344" cy="22177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3.文中画波浪线的句子使用了比喻和对比的手法，请结合语段简要分析其表达效果。（4分）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6_AN.227_1#df289289e?sp=1&amp;pid=fd9c2d691&amp;color=0,0,0&amp;vtp=1&amp;bt=1&amp;bbb=1&amp;hb=1&amp;hla=1">
            <a:extLst>
              <a:ext uri="{FF2B5EF4-FFF2-40B4-BE49-F238E27FC236}">
                <a16:creationId xmlns:a16="http://schemas.microsoft.com/office/drawing/2014/main" id="{829E4F9F-84BD-899D-572D-C2CA24DCF74E}"/>
              </a:ext>
            </a:extLst>
          </p:cNvPr>
          <p:cNvSpPr/>
          <p:nvPr/>
        </p:nvSpPr>
        <p:spPr>
          <a:xfrm>
            <a:off x="722376" y="1416501"/>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比喻：将科学比作“瞄准靶心再射箭”，将伪科学比作“先射箭再画上靶心</a:t>
            </a:r>
            <a:r>
              <a:rPr lang="en-US" altLang="zh-CN" sz="2000" b="1" i="0">
                <a:solidFill>
                  <a:srgbClr val="00B050"/>
                </a:solidFill>
                <a:latin typeface="微软雅黑" pitchFamily="34" charset="0"/>
                <a:ea typeface="微软雅黑" pitchFamily="34" charset="-122"/>
                <a:cs typeface="微软雅黑" pitchFamily="34" charset="-120"/>
              </a:rPr>
              <a:t>”，生动地说明了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科学思维严谨求实</a:t>
            </a:r>
            <a:r>
              <a:rPr lang="en-US" altLang="zh-CN" sz="2000" b="1" i="0" dirty="0">
                <a:solidFill>
                  <a:srgbClr val="00B050"/>
                </a:solidFill>
                <a:latin typeface="微软雅黑" pitchFamily="34" charset="0"/>
                <a:ea typeface="微软雅黑" pitchFamily="34" charset="-122"/>
                <a:cs typeface="微软雅黑" pitchFamily="34" charset="-120"/>
              </a:rPr>
              <a:t>，从实际出发探求事物发展的内在规律</a:t>
            </a:r>
            <a:r>
              <a:rPr lang="en-US" altLang="zh-CN" sz="2000" b="1" i="0">
                <a:solidFill>
                  <a:srgbClr val="00B050"/>
                </a:solidFill>
                <a:latin typeface="微软雅黑" pitchFamily="34" charset="0"/>
                <a:ea typeface="微软雅黑" pitchFamily="34" charset="-122"/>
                <a:cs typeface="微软雅黑" pitchFamily="34" charset="-120"/>
              </a:rPr>
              <a:t>，而伪科学先入为主地确立观点再强行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寻求</a:t>
            </a:r>
            <a:r>
              <a:rPr lang="en-US" altLang="zh-CN" sz="2000" b="1" i="0" dirty="0">
                <a:solidFill>
                  <a:srgbClr val="00B050"/>
                </a:solidFill>
                <a:latin typeface="微软雅黑" pitchFamily="34" charset="0"/>
                <a:ea typeface="微软雅黑" pitchFamily="34" charset="-122"/>
                <a:cs typeface="微软雅黑" pitchFamily="34" charset="-120"/>
              </a:rPr>
              <a:t>“证明”的特点，通俗易懂。②对比：将科学与伪科学的做法进行对比</a:t>
            </a:r>
            <a:r>
              <a:rPr lang="en-US" altLang="zh-CN" sz="2000" b="1" i="0">
                <a:solidFill>
                  <a:srgbClr val="00B050"/>
                </a:solidFill>
                <a:latin typeface="微软雅黑" pitchFamily="34" charset="0"/>
                <a:ea typeface="微软雅黑" pitchFamily="34" charset="-122"/>
                <a:cs typeface="微软雅黑" pitchFamily="34" charset="-120"/>
              </a:rPr>
              <a:t>，揭示两者的不同之</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处</a:t>
            </a:r>
            <a:r>
              <a:rPr lang="en-US" altLang="zh-CN" sz="2000" b="1" i="0" dirty="0">
                <a:solidFill>
                  <a:srgbClr val="00B050"/>
                </a:solidFill>
                <a:latin typeface="微软雅黑" pitchFamily="34" charset="0"/>
                <a:ea typeface="微软雅黑" pitchFamily="34" charset="-122"/>
                <a:cs typeface="微软雅黑" pitchFamily="34" charset="-120"/>
              </a:rPr>
              <a:t>，鲜明深刻。（每点2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B_6_AS.69_1#df289289e?vop=1&amp;pid=fd9c2d691&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本题考查正确使用常见的修辞手法的能力。题干提示手法为比喻和对比</a:t>
            </a:r>
            <a:r>
              <a:rPr lang="en-US" altLang="zh-CN" sz="2000" b="0" i="0">
                <a:solidFill>
                  <a:srgbClr val="000000"/>
                </a:solidFill>
                <a:latin typeface="微软雅黑" pitchFamily="34" charset="0"/>
                <a:ea typeface="微软雅黑" pitchFamily="34" charset="-122"/>
                <a:cs typeface="微软雅黑" pitchFamily="34" charset="-120"/>
              </a:rPr>
              <a:t>，需简要分析其构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成</a:t>
            </a:r>
            <a:r>
              <a:rPr lang="en-US" altLang="zh-CN" sz="2000" b="0" i="0" dirty="0">
                <a:solidFill>
                  <a:srgbClr val="000000"/>
                </a:solidFill>
                <a:latin typeface="微软雅黑" pitchFamily="34" charset="0"/>
                <a:ea typeface="微软雅黑" pitchFamily="34" charset="-122"/>
                <a:cs typeface="微软雅黑" pitchFamily="34" charset="-120"/>
              </a:rPr>
              <a:t>，再结合语段分析其表达效果。</a:t>
            </a:r>
            <a:endParaRPr lang="en-US" altLang="zh-CN" sz="2200" dirty="0"/>
          </a:p>
        </p:txBody>
      </p:sp>
      <p:graphicFrame>
        <p:nvGraphicFramePr>
          <p:cNvPr id="53" name="QB_6_AS.69_2#df289289e?colgroup=3,9,26&amp;vop=1&amp;pid=fd9c2d691&amp;color=0,0,0&amp;vtp=1&amp;bbb=1&amp;hb=1"/>
          <p:cNvGraphicFramePr>
            <a:graphicFrameLocks noGrp="1"/>
          </p:cNvGraphicFramePr>
          <p:nvPr>
            <p:extLst>
              <p:ext uri="{D42A27DB-BD31-4B8C-83A1-F6EECF244321}">
                <p14:modId xmlns:p14="http://schemas.microsoft.com/office/powerpoint/2010/main" val="3550996131"/>
              </p:ext>
            </p:extLst>
          </p:nvPr>
        </p:nvGraphicFramePr>
        <p:xfrm>
          <a:off x="722376" y="2017083"/>
          <a:ext cx="10716768" cy="2858770"/>
        </p:xfrm>
        <a:graphic>
          <a:graphicData uri="http://schemas.openxmlformats.org/drawingml/2006/table">
            <a:tbl>
              <a:tblPr/>
              <a:tblGrid>
                <a:gridCol w="941832">
                  <a:extLst>
                    <a:ext uri="{9D8B030D-6E8A-4147-A177-3AD203B41FA5}">
                      <a16:colId xmlns:a16="http://schemas.microsoft.com/office/drawing/2014/main" val="20000"/>
                    </a:ext>
                  </a:extLst>
                </a:gridCol>
                <a:gridCol w="2715768">
                  <a:extLst>
                    <a:ext uri="{9D8B030D-6E8A-4147-A177-3AD203B41FA5}">
                      <a16:colId xmlns:a16="http://schemas.microsoft.com/office/drawing/2014/main" val="20001"/>
                    </a:ext>
                  </a:extLst>
                </a:gridCol>
                <a:gridCol w="7059168">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手</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构</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表达效果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505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比喻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将科学比作</a:t>
                      </a:r>
                      <a:r>
                        <a:rPr lang="en-US" altLang="zh-CN" sz="2000" b="0" i="0">
                          <a:solidFill>
                            <a:srgbClr val="000000"/>
                          </a:solidFill>
                          <a:latin typeface="微软雅黑" pitchFamily="34" charset="0"/>
                          <a:ea typeface="微软雅黑" pitchFamily="34" charset="-122"/>
                          <a:cs typeface="微软雅黑" pitchFamily="34" charset="-120"/>
                        </a:rPr>
                        <a:t>“瞄准靶心</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再射箭”</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将伪科学比</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作“先射箭再画上靶</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通过射箭程序的截然不同</a:t>
                      </a:r>
                      <a:r>
                        <a:rPr lang="en-US" altLang="zh-CN" sz="2000" b="0" i="0">
                          <a:solidFill>
                            <a:srgbClr val="000000"/>
                          </a:solidFill>
                          <a:latin typeface="微软雅黑" pitchFamily="34" charset="0"/>
                          <a:ea typeface="微软雅黑" pitchFamily="34" charset="-122"/>
                          <a:cs typeface="微软雅黑" pitchFamily="34" charset="-120"/>
                        </a:rPr>
                        <a:t>,生动形象地说明了科学思维目标明</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,针对性强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具有严谨求实的作风</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强调其坚持实事求是的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原则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而伪科学先入为主地确立观点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虚假伪装,</a:t>
                      </a:r>
                      <a:r>
                        <a:rPr lang="en-US" altLang="zh-CN" sz="2000" b="0" i="0">
                          <a:solidFill>
                            <a:srgbClr val="000000"/>
                          </a:solidFill>
                          <a:latin typeface="微软雅黑" pitchFamily="34" charset="0"/>
                          <a:ea typeface="微软雅黑" pitchFamily="34" charset="-122"/>
                          <a:cs typeface="微软雅黑" pitchFamily="34" charset="-120"/>
                        </a:rPr>
                        <a:t>具有欺骗性,</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只能强行寻求</a:t>
                      </a:r>
                      <a:r>
                        <a:rPr lang="en-US" altLang="zh-CN" sz="2000" b="0" i="0" dirty="0">
                          <a:solidFill>
                            <a:srgbClr val="000000"/>
                          </a:solidFill>
                          <a:latin typeface="微软雅黑" pitchFamily="34" charset="0"/>
                          <a:ea typeface="微软雅黑" pitchFamily="34" charset="-122"/>
                          <a:cs typeface="微软雅黑" pitchFamily="34" charset="-120"/>
                        </a:rPr>
                        <a:t>“证明”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对比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将科学之“真</a:t>
                      </a:r>
                      <a:r>
                        <a:rPr lang="en-US" altLang="zh-CN" sz="2000" b="0" i="0">
                          <a:solidFill>
                            <a:srgbClr val="000000"/>
                          </a:solidFill>
                          <a:latin typeface="微软雅黑" pitchFamily="34" charset="0"/>
                          <a:ea typeface="微软雅黑" pitchFamily="34" charset="-122"/>
                          <a:cs typeface="微软雅黑" pitchFamily="34" charset="-120"/>
                        </a:rPr>
                        <a:t>”与伪科</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学之</a:t>
                      </a:r>
                      <a:r>
                        <a:rPr lang="en-US" altLang="zh-CN" sz="2000" b="0" i="0" dirty="0">
                          <a:solidFill>
                            <a:srgbClr val="000000"/>
                          </a:solidFill>
                          <a:latin typeface="微软雅黑" pitchFamily="34" charset="0"/>
                          <a:ea typeface="微软雅黑" pitchFamily="34" charset="-122"/>
                          <a:cs typeface="微软雅黑" pitchFamily="34" charset="-120"/>
                        </a:rPr>
                        <a:t>“伪”进行对比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前者严谨</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真实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后者伪装</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虚假</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真假相对</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形成鲜明的对</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通过对比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对二者内涵作了充分诠释</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效果鲜明而又深刻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C_4_BD#6036d07c2?pid=dc5d67aa1&amp;color=0,0,0&amp;vtp=1&amp;bt=1&amp;bbb=1"/>
          <p:cNvSpPr/>
          <p:nvPr/>
        </p:nvSpPr>
        <p:spPr>
          <a:xfrm>
            <a:off x="722376" y="969265"/>
            <a:ext cx="10753344" cy="376555"/>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（二）语言文字运用Ⅱ（本题共2小题，9分）</a:t>
            </a:r>
            <a:endParaRPr lang="en-US" altLang="zh-CN" sz="2000" dirty="0"/>
          </a:p>
        </p:txBody>
      </p:sp>
      <p:sp>
        <p:nvSpPr>
          <p:cNvPr id="3" name="QM_5_BD.70_1#3790df971?pid=6036d07c2&amp;color=0,0,0&amp;vtp=1&amp;bbb=1&amp;hb=1"/>
          <p:cNvSpPr/>
          <p:nvPr/>
        </p:nvSpPr>
        <p:spPr>
          <a:xfrm>
            <a:off x="722376" y="1386713"/>
            <a:ext cx="10753344" cy="49770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阅读下面的文字，完成4～5题。</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1961</a:t>
            </a:r>
            <a:r>
              <a:rPr lang="en-US" altLang="zh-CN" sz="2000" b="0" i="0" dirty="0">
                <a:solidFill>
                  <a:srgbClr val="000000"/>
                </a:solidFill>
                <a:latin typeface="微软雅黑" pitchFamily="34" charset="0"/>
                <a:ea typeface="楷体" pitchFamily="34" charset="-122"/>
                <a:cs typeface="微软雅黑" pitchFamily="34" charset="-120"/>
              </a:rPr>
              <a:t>年的大调研活动中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刘少奇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邓小平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陈云等同志的调研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作为实践毛泽东关于调</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查研究思想的精彩篇章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都有着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等鲜明特点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就是蹲下去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深入基层了解情况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调查研究要经过相当艰苦的工作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时间太短很难</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全面了解情况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刘少奇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邓小平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陈云等老一辈革命家都无一例外地选择了蹲点调查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集</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中一段时间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到基层单位去解剖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麻雀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进而发现问题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厘清思路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指导更大范围内的实践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就是亲力亲为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做了解基层的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常客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唯有此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调查者才能真正做到亲眼看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亲耳听</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亲自分析研究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得出结论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不官僚主义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善于听真话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听实话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调查研究不仅是工作方法</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更是密切联系群众的有效途径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如果没有满腔的热忱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没有眼睛向下的决心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没有求知的</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渴望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没有放下臭架子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甘当小学生的精神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是一定不能做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也一定做不好的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效</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就是重实效</a:t>
            </a:r>
            <a:r>
              <a:rPr lang="en-US" altLang="zh-CN" sz="2000" b="0" i="0" u="wavy">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u="wavy">
                <a:solidFill>
                  <a:srgbClr val="000000"/>
                </a:solidFill>
                <a:latin typeface="微软雅黑" pitchFamily="34" charset="0"/>
                <a:ea typeface="楷体" pitchFamily="34" charset="-122"/>
                <a:cs typeface="微软雅黑" pitchFamily="34" charset="-120"/>
              </a:rPr>
              <a:t>不为调查而调查</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善于解决问题</a:t>
            </a:r>
            <a:r>
              <a:rPr lang="en-US" altLang="zh-CN" sz="2000" b="0" i="0" u="wavy">
                <a:solidFill>
                  <a:srgbClr val="000000"/>
                </a:solidFill>
                <a:latin typeface="微软雅黑" pitchFamily="34" charset="0"/>
                <a:ea typeface="微软雅黑" pitchFamily="34" charset="-122"/>
                <a:cs typeface="微软雅黑" pitchFamily="34" charset="-120"/>
              </a:rPr>
              <a:t>。</a:t>
            </a:r>
            <a:endParaRPr lang="en-US" altLang="zh-CN" sz="2000" u="wavy" dirty="0"/>
          </a:p>
          <a:p>
            <a:pPr latinLnBrk="1">
              <a:lnSpc>
                <a:spcPts val="32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总之</a:t>
            </a:r>
            <a:r>
              <a:rPr lang="en-US" altLang="zh-CN" sz="2000" b="0" i="0" dirty="0">
                <a:solidFill>
                  <a:srgbClr val="000000"/>
                </a:solidFill>
                <a:latin typeface="微软雅黑" pitchFamily="34" charset="0"/>
                <a:ea typeface="微软雅黑" pitchFamily="34" charset="-122"/>
                <a:cs typeface="微软雅黑" pitchFamily="34" charset="-120"/>
              </a:rPr>
              <a:t>，1961</a:t>
            </a:r>
            <a:r>
              <a:rPr lang="en-US" altLang="zh-CN" sz="2000" b="0" i="0" dirty="0">
                <a:solidFill>
                  <a:srgbClr val="000000"/>
                </a:solidFill>
                <a:latin typeface="微软雅黑" pitchFamily="34" charset="0"/>
                <a:ea typeface="楷体" pitchFamily="34" charset="-122"/>
                <a:cs typeface="微软雅黑" pitchFamily="34" charset="-120"/>
              </a:rPr>
              <a:t>年的全党大调研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用事实证明了调查研究是谋事之基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成事之道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M_5_BD.70_1#3790df971?pid=6036d07c2&amp;color=0,0,0&amp;vtp=1&amp;bbb=1&amp;hb=1&amp;zzd= 12">
            <a:extLst>
              <a:ext uri="{FF2B5EF4-FFF2-40B4-BE49-F238E27FC236}">
                <a16:creationId xmlns:a16="http://schemas.microsoft.com/office/drawing/2014/main" id="{8809C484-AB74-7ABE-9158-FA17AAEDD4AE}"/>
              </a:ext>
            </a:extLst>
          </p:cNvPr>
          <p:cNvSpPr/>
          <p:nvPr/>
        </p:nvSpPr>
        <p:spPr>
          <a:xfrm>
            <a:off x="5148358" y="55904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5_BD.70_1#3790df971?pid=6036d07c2&amp;color=0,0,0&amp;vtp=1&amp;bbb=1&amp;hb=1&amp;zzd= 12">
            <a:extLst>
              <a:ext uri="{FF2B5EF4-FFF2-40B4-BE49-F238E27FC236}">
                <a16:creationId xmlns:a16="http://schemas.microsoft.com/office/drawing/2014/main" id="{28D1696A-840C-067A-0344-D82FA9DA32E5}"/>
              </a:ext>
            </a:extLst>
          </p:cNvPr>
          <p:cNvSpPr/>
          <p:nvPr/>
        </p:nvSpPr>
        <p:spPr>
          <a:xfrm>
            <a:off x="5402358" y="55904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BD.71_1#058894df9?pid=3790df97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4.下列句子中的“精神”和文中加点的词语“精神”的含义相同的一项是（3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2_1#058894df9.bracket?pid=3790df971&amp;color=0,0,0&amp;vpa=19&amp;vtp=1"/>
          <p:cNvSpPr/>
          <p:nvPr/>
        </p:nvSpPr>
        <p:spPr>
          <a:xfrm>
            <a:off x="991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1_2#058894df9.choices?pid=3790df971&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A.这孩子大大的眼睛，挺精神的。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.他昨晚很晚睡觉，但今早看起来很有精神。</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.人只要有一股不服输的精神，就会有光彩。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.该分公司迅速贯彻落实集团公司安全生产紧急视频会议精神。</a:t>
            </a:r>
            <a:endParaRPr lang="en-US" altLang="zh-CN" sz="2000" dirty="0"/>
          </a:p>
        </p:txBody>
      </p:sp>
      <p:sp>
        <p:nvSpPr>
          <p:cNvPr id="5" name="QC_6_AS.73_1#058894df9?vop=1&amp;pid=3790df971&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本题考查正确使用词语（包括熟语）的能力。文中加点的词语“精神”和C项中的“</a:t>
            </a:r>
            <a:r>
              <a:rPr lang="en-US" altLang="zh-CN" sz="2000" b="0" i="0">
                <a:solidFill>
                  <a:srgbClr val="000000"/>
                </a:solidFill>
                <a:latin typeface="微软雅黑" pitchFamily="34" charset="0"/>
                <a:ea typeface="微软雅黑" pitchFamily="34" charset="-122"/>
                <a:cs typeface="微软雅黑" pitchFamily="34" charset="-120"/>
              </a:rPr>
              <a:t>精神”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都是指人的意识</a:t>
            </a:r>
            <a:r>
              <a:rPr lang="en-US" altLang="zh-CN" sz="2000" b="0" i="0" dirty="0">
                <a:solidFill>
                  <a:srgbClr val="000000"/>
                </a:solidFill>
                <a:latin typeface="微软雅黑" pitchFamily="34" charset="0"/>
                <a:ea typeface="微软雅黑" pitchFamily="34" charset="-122"/>
                <a:cs typeface="微软雅黑" pitchFamily="34" charset="-120"/>
              </a:rPr>
              <a:t>、思维活动和一般心理状态。A项中的“精神”指活跃，有生气。B项中的“</a:t>
            </a:r>
            <a:r>
              <a:rPr lang="en-US" altLang="zh-CN" sz="2000" b="0" i="0">
                <a:solidFill>
                  <a:srgbClr val="000000"/>
                </a:solidFill>
                <a:latin typeface="微软雅黑" pitchFamily="34" charset="0"/>
                <a:ea typeface="微软雅黑" pitchFamily="34" charset="-122"/>
                <a:cs typeface="微软雅黑" pitchFamily="34" charset="-120"/>
              </a:rPr>
              <a:t>精神”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指表现出来的活力</a:t>
            </a:r>
            <a:r>
              <a:rPr lang="en-US" altLang="zh-CN" sz="2000" b="0" i="0" dirty="0">
                <a:solidFill>
                  <a:srgbClr val="000000"/>
                </a:solidFill>
                <a:latin typeface="微软雅黑" pitchFamily="34" charset="0"/>
                <a:ea typeface="微软雅黑" pitchFamily="34" charset="-122"/>
                <a:cs typeface="微软雅黑" pitchFamily="34" charset="-120"/>
              </a:rPr>
              <a:t>。D项中的“精神”指宗旨，主要的意义。故选C。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B_6_BD.74_1#aaebdf867?sp=1&amp;pid=3790df971&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5.仿照文中画波浪线语句的句式，在文中横线处填写恰当的内容。每处不超过8个字。（6</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a:t>
            </a:r>
            <a:endParaRPr lang="en-US" altLang="zh-CN" sz="2000" dirty="0"/>
          </a:p>
        </p:txBody>
      </p:sp>
      <p:sp>
        <p:nvSpPr>
          <p:cNvPr id="4" name="QB_6_AN.75_1#aaebdf867.blank?pid=3790df971&amp;color=0,0,0&amp;vpa=20&amp;vtp=1&amp;bbb=1"/>
          <p:cNvSpPr/>
          <p:nvPr/>
        </p:nvSpPr>
        <p:spPr>
          <a:xfrm>
            <a:off x="757301" y="1372050"/>
            <a:ext cx="7964488"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【示例】①不走马观花</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②不假手于人</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③实，就是作风实（每处2分）</a:t>
            </a:r>
            <a:endParaRPr lang="en-US" altLang="zh-CN" sz="2000" dirty="0"/>
          </a:p>
        </p:txBody>
      </p:sp>
      <p:sp>
        <p:nvSpPr>
          <p:cNvPr id="5" name="QB_6_AS.76_1#aaebdf867?vop=1&amp;pid=3790df971&amp;color=0,0,0&amp;vtp=1&amp;bbb=1&amp;hb=1"/>
          <p:cNvSpPr/>
          <p:nvPr/>
        </p:nvSpPr>
        <p:spPr>
          <a:xfrm>
            <a:off x="722376" y="1922595"/>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本题考查语言表达简明、连贯、准确和仿用句式的能力。①处</a:t>
            </a:r>
            <a:r>
              <a:rPr lang="en-US" altLang="zh-CN" sz="2000" b="0" i="0">
                <a:solidFill>
                  <a:srgbClr val="000000"/>
                </a:solidFill>
                <a:latin typeface="微软雅黑" pitchFamily="34" charset="0"/>
                <a:ea typeface="微软雅黑" pitchFamily="34" charset="-122"/>
                <a:cs typeface="微软雅黑" pitchFamily="34" charset="-120"/>
              </a:rPr>
              <a:t>，根据文中画波浪线语句的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句式可知</a:t>
            </a:r>
            <a:r>
              <a:rPr lang="en-US" altLang="zh-CN" sz="2000" b="0" i="0" dirty="0">
                <a:solidFill>
                  <a:srgbClr val="000000"/>
                </a:solidFill>
                <a:latin typeface="微软雅黑" pitchFamily="34" charset="0"/>
                <a:ea typeface="微软雅黑" pitchFamily="34" charset="-122"/>
                <a:cs typeface="微软雅黑" pitchFamily="34" charset="-120"/>
              </a:rPr>
              <a:t>，此处所填写的语句要与“不为调查而调查”的句式相仿，即否定句式；结合“蹲</a:t>
            </a:r>
            <a:r>
              <a:rPr lang="en-US" altLang="zh-CN" sz="2000" b="0" i="0">
                <a:solidFill>
                  <a:srgbClr val="000000"/>
                </a:solidFill>
                <a:latin typeface="微软雅黑" pitchFamily="34" charset="0"/>
                <a:ea typeface="微软雅黑" pitchFamily="34" charset="-122"/>
                <a:cs typeface="微软雅黑" pitchFamily="34" charset="-120"/>
              </a:rPr>
              <a:t>，就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是蹲下去</a:t>
            </a:r>
            <a:r>
              <a:rPr lang="en-US" altLang="zh-CN" sz="2000" b="0" i="0" dirty="0">
                <a:solidFill>
                  <a:srgbClr val="000000"/>
                </a:solidFill>
                <a:latin typeface="微软雅黑" pitchFamily="34" charset="0"/>
                <a:ea typeface="微软雅黑" pitchFamily="34" charset="-122"/>
                <a:cs typeface="微软雅黑" pitchFamily="34" charset="-120"/>
              </a:rPr>
              <a:t>”“深入基层了解情况</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指导更大范围内的实践”等内容可知，此处强调</a:t>
            </a:r>
            <a:r>
              <a:rPr lang="en-US" altLang="zh-CN" sz="2000" b="0" i="0">
                <a:solidFill>
                  <a:srgbClr val="000000"/>
                </a:solidFill>
                <a:latin typeface="微软雅黑" pitchFamily="34" charset="0"/>
                <a:ea typeface="微软雅黑" pitchFamily="34" charset="-122"/>
                <a:cs typeface="微软雅黑" pitchFamily="34" charset="-120"/>
              </a:rPr>
              <a:t>“全面了解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情况</a:t>
            </a:r>
            <a:r>
              <a:rPr lang="en-US" altLang="zh-CN" sz="2000" b="0" i="0" dirty="0">
                <a:solidFill>
                  <a:srgbClr val="000000"/>
                </a:solidFill>
                <a:latin typeface="微软雅黑" pitchFamily="34" charset="0"/>
                <a:ea typeface="微软雅黑" pitchFamily="34" charset="-122"/>
                <a:cs typeface="微软雅黑" pitchFamily="34" charset="-120"/>
              </a:rPr>
              <a:t>”，故可填“不走马观花”之类的语句。②处，同样要与“不为调查而调查”</a:t>
            </a:r>
            <a:r>
              <a:rPr lang="en-US" altLang="zh-CN" sz="2000" b="0" i="0">
                <a:solidFill>
                  <a:srgbClr val="000000"/>
                </a:solidFill>
                <a:latin typeface="微软雅黑" pitchFamily="34" charset="0"/>
                <a:ea typeface="微软雅黑" pitchFamily="34" charset="-122"/>
                <a:cs typeface="微软雅黑" pitchFamily="34" charset="-120"/>
              </a:rPr>
              <a:t>的句式相仿；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a:t>
            </a:r>
            <a:r>
              <a:rPr lang="en-US" altLang="zh-CN" sz="2000" b="0" i="0" dirty="0">
                <a:solidFill>
                  <a:srgbClr val="000000"/>
                </a:solidFill>
                <a:latin typeface="微软雅黑" pitchFamily="34" charset="0"/>
                <a:ea typeface="微软雅黑" pitchFamily="34" charset="-122"/>
                <a:cs typeface="微软雅黑" pitchFamily="34" charset="-120"/>
              </a:rPr>
              <a:t>“亲，就是亲力亲为”“做了解基层的‘常客’”等内容可知，此处强调“亲自去做</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可填</a:t>
            </a:r>
            <a:r>
              <a:rPr lang="en-US" altLang="zh-CN" sz="2000" b="0" i="0" dirty="0">
                <a:solidFill>
                  <a:srgbClr val="000000"/>
                </a:solidFill>
                <a:latin typeface="微软雅黑" pitchFamily="34" charset="0"/>
                <a:ea typeface="微软雅黑" pitchFamily="34" charset="-122"/>
                <a:cs typeface="微软雅黑" pitchFamily="34" charset="-120"/>
              </a:rPr>
              <a:t>“不假手于人”之类的语句。③处，要与“效，就是重实效”的句式相仿；结合</a:t>
            </a:r>
            <a:r>
              <a:rPr lang="en-US" altLang="zh-CN" sz="2000" b="0" i="0">
                <a:solidFill>
                  <a:srgbClr val="000000"/>
                </a:solidFill>
                <a:latin typeface="微软雅黑" pitchFamily="34" charset="0"/>
                <a:ea typeface="微软雅黑" pitchFamily="34" charset="-122"/>
                <a:cs typeface="微软雅黑" pitchFamily="34" charset="-120"/>
              </a:rPr>
              <a:t>“都有着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蹲、亲、实、效’等鲜明特点”“不官僚主义，善于听真话、听实话”等内容可知</a:t>
            </a:r>
            <a:r>
              <a:rPr lang="en-US" altLang="zh-CN" sz="2000" b="0" i="0">
                <a:solidFill>
                  <a:srgbClr val="000000"/>
                </a:solidFill>
                <a:latin typeface="微软雅黑" pitchFamily="34" charset="0"/>
                <a:ea typeface="微软雅黑" pitchFamily="34" charset="-122"/>
                <a:cs typeface="微软雅黑" pitchFamily="34" charset="-120"/>
              </a:rPr>
              <a:t>，此处要填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写的内容与</a:t>
            </a:r>
            <a:r>
              <a:rPr lang="en-US" altLang="zh-CN" sz="2000" b="0" i="0" dirty="0">
                <a:solidFill>
                  <a:srgbClr val="000000"/>
                </a:solidFill>
                <a:latin typeface="微软雅黑" pitchFamily="34" charset="0"/>
                <a:ea typeface="微软雅黑" pitchFamily="34" charset="-122"/>
                <a:cs typeface="微软雅黑" pitchFamily="34" charset="-120"/>
              </a:rPr>
              <a:t>“实”相关，故可填“实，就是作风实”之类的语句。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Effect transition="in" filter="fade">
                                      <p:cBhvr>
                                        <p:cTn id="39"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pic>
        <p:nvPicPr>
          <p:cNvPr id="2" name="P_4_BD#e52f85959?pid=71d4777f7&amp;color=0,0,0&amp;tib=255,255,255&amp;iip=1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e52f85959?pid=71d4777f7&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e52f85959?pid=71d4777f7&amp;color=0,0,0&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77_1#96d6297eb?pid=71d4777f7&amp;color=0,0,0&amp;vtp=1&amp;bbb=1"/>
          <p:cNvSpPr/>
          <p:nvPr/>
        </p:nvSpPr>
        <p:spPr>
          <a:xfrm>
            <a:off x="722376" y="143110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［湖南名校联盟2025月考］</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阅读下面的文字，完成6~10题。（19分）</a:t>
            </a:r>
            <a:endParaRPr lang="en-US" altLang="zh-CN" sz="2000" dirty="0"/>
          </a:p>
        </p:txBody>
      </p:sp>
      <p:sp>
        <p:nvSpPr>
          <p:cNvPr id="6" name="QM_4_BD.77_2#96d6297eb?sp=1&amp;pid=71d4777f7&amp;color=0,0,0&amp;vtp=1&amp;bbb=1&amp;hb=1"/>
          <p:cNvSpPr/>
          <p:nvPr/>
        </p:nvSpPr>
        <p:spPr>
          <a:xfrm>
            <a:off x="722376" y="1893893"/>
            <a:ext cx="10753344" cy="4140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正确认识科学技术是生产力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正确认识为社会主义服务的脑力劳动者是劳动人民的一部分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这对于迅速发展我们的科学事业有极其密切的关系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我们既然承认了这两个前提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在短短的二十多年中实现四个现代化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大大发展我们的生产力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当然就不能不大力发展科学研究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事业和科学教育事业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大力发扬科学技术工作者和教育工作者的革命积极性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新中国成立以来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我们的科学技术事业有了很大的发展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在经济建设和国防建设中发挥了重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大作用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这在旧中国简直是无法想象的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这个伟大成就是谁也不能否定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谁也无法否定的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必须清醒地看到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我们的科学技术水平同世界先进水平的差距还很大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科学技术力量还很薄弱</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远不能适应现代化建设的需要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7_2#96d6297eb?sp=1&amp;pid=71d4777f7&amp;color=0,0,0&amp;vtp=1&amp;bbb=1&amp;hb=1">
            <a:extLst>
              <a:ext uri="{FF2B5EF4-FFF2-40B4-BE49-F238E27FC236}">
                <a16:creationId xmlns:a16="http://schemas.microsoft.com/office/drawing/2014/main" id="{C95CE49C-BCBA-82FF-047B-1216AA1B1EB4}"/>
              </a:ext>
            </a:extLst>
          </p:cNvPr>
          <p:cNvSpPr/>
          <p:nvPr/>
        </p:nvSpPr>
        <p:spPr>
          <a:xfrm>
            <a:off x="722376" y="972000"/>
            <a:ext cx="10753344" cy="5486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我们现在的生产技术水平是什么状况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几亿人口搞饭吃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粮食问题还没有真正过关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铁工业的劳动生产率只有国外先进水平的几十分之一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新兴工业的差距就更大了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在这方面不用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说落后一二十年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即使落后八年十年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甚至三年五年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都是很大的差距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毛泽东同志经常教导我们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中国应当对于人类有较大的贡献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在科学技术方面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代曾经创造过辉煌的成就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四大发明对世界文明的进步起了伟大作用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但是我们祖先的成就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能用来坚定我们赶超世界先进水平的信心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而不能用来安慰我们现实的落后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我们现在在科学技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术方面的创造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同我们这样一个社会主义国家的地位是很不相称的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如实地指明这种落后状况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会不会使人们失去信心呢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这种人也可能有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这种人是连半点马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克思主义气味也没有的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对于我们无产阶级革命者来说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实事求是地说明情况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认真地去分析造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成这种情况的历史的和现实的原因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才能够正确制订我们的战略规划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部署我们的力量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才能够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更加激励我们奋发图强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尽快改变这种情况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也才能动员人们虚心学习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迅速掌握世界最新的科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学技术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506357045"/>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7_2#96d6297eb?sp=1&amp;pid=71d4777f7&amp;color=0,0,0&amp;vtp=1&amp;bbb=1&amp;hb=1">
            <a:extLst>
              <a:ext uri="{FF2B5EF4-FFF2-40B4-BE49-F238E27FC236}">
                <a16:creationId xmlns:a16="http://schemas.microsoft.com/office/drawing/2014/main" id="{101F4E43-E383-CE69-4C1A-8E6254B958F5}"/>
              </a:ext>
            </a:extLst>
          </p:cNvPr>
          <p:cNvSpPr/>
          <p:nvPr/>
        </p:nvSpPr>
        <p:spPr>
          <a:xfrm>
            <a:off x="722376" y="972000"/>
            <a:ext cx="10753344" cy="49706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认识落后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才能去改变落后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学习先进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才有可能赶超先进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提高我国的科学技术水平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然必须依靠我们自己努力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必须发展我们自己的创造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必须坚持独立自主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自力更生的方针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独立自主不是闭关自守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自力更生不是盲目排外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科学技术是人类共同创造的财富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任何一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个民族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都需要学习别的民族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别的国家的长处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学习人家的先进科学技术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仅因为今天科学技术落后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需要努力向外国学习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即使我们的科学技术赶上了世界先进水平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还要学习人家的长处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中国的革命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吸引着世界各国革命人民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与之共呼吸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中国的社会主义现代化建设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也已得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到并且必将进一步更广泛地得到世界各国人民的关注和支持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我们要积极开展国际学术交流活动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加强同世界各国科学界的友好往来和合作关系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对于一切在科学技术上帮助过我们的国际朋友</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我们表示衷心的感谢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摘自邓小平1978年3月18日《在全国科学大会开幕式上的讲话》）</a:t>
            </a:r>
            <a:endParaRPr lang="en-US" altLang="zh-CN" sz="2000" dirty="0"/>
          </a:p>
        </p:txBody>
      </p:sp>
    </p:spTree>
    <p:extLst>
      <p:ext uri="{BB962C8B-B14F-4D97-AF65-F5344CB8AC3E}">
        <p14:creationId xmlns:p14="http://schemas.microsoft.com/office/powerpoint/2010/main" val="2605037001"/>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M_4_BD.77_3#96d6297eb?sp=1&amp;pid=71d4777f7&amp;color=0,0,0&amp;vtp=1&amp;bt=1&amp;bbb=1&amp;hb=1"/>
          <p:cNvSpPr/>
          <p:nvPr/>
        </p:nvSpPr>
        <p:spPr>
          <a:xfrm>
            <a:off x="722376" y="972000"/>
            <a:ext cx="10753344" cy="53340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当前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新一轮科技革命和产业变革深入发展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科学研究向极宏观拓展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向极微观深入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向极</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端条件迈进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向极综合交叉发力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不断突破人类认知边界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技术创新进入前所未有的密集活跃期</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人工智能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量子技术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生物技术等前沿技术集中涌现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引发链式变革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与此同时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世界百年未有</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之大变局加速演进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科技革命与大国博弈相互交织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高技术领域成为国际竞争最前沿和主战场</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深刻重塑全球秩序和发展格局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虽然我国科技事业发展取得了长足进步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但原始创新能力还相对</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薄弱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一些关键核心技术受制于人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顶尖科技人才不足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必须进一步增强紧迫感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进一步加大科</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技创新力度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抢占科技竞争和未来发展制高点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党的二十大明确了以中国式现代化全面推进强国建设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民族复兴伟业的中心任务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中国式现</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代化要靠科技现代化作支撑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实现高质量发展要靠科技创新培育新动能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必须充分认识科技的战</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略先导地位和根本支撑作用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锚定</a:t>
            </a:r>
            <a:r>
              <a:rPr lang="en-US" altLang="zh-CN" sz="2000" b="0" i="0" dirty="0">
                <a:solidFill>
                  <a:srgbClr val="000000"/>
                </a:solidFill>
                <a:latin typeface="微软雅黑" pitchFamily="34" charset="0"/>
                <a:ea typeface="微软雅黑" pitchFamily="34" charset="-122"/>
                <a:cs typeface="微软雅黑" pitchFamily="34" charset="-120"/>
              </a:rPr>
              <a:t>2035</a:t>
            </a:r>
            <a:r>
              <a:rPr lang="en-US" altLang="zh-CN" sz="2000" b="0" i="0" dirty="0">
                <a:solidFill>
                  <a:srgbClr val="000000"/>
                </a:solidFill>
                <a:latin typeface="微软雅黑" pitchFamily="34" charset="0"/>
                <a:ea typeface="楷体" pitchFamily="34" charset="-122"/>
                <a:cs typeface="微软雅黑" pitchFamily="34" charset="-120"/>
              </a:rPr>
              <a:t>年建成科技强国的战略目标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加强顶层设计和统筹谋划</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加快实现高水平科技自立自强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7_3#96d6297eb?sp=1&amp;pid=71d4777f7&amp;color=0,0,0&amp;vtp=1&amp;bt=1&amp;bbb=1&amp;hb=1">
            <a:extLst>
              <a:ext uri="{FF2B5EF4-FFF2-40B4-BE49-F238E27FC236}">
                <a16:creationId xmlns:a16="http://schemas.microsoft.com/office/drawing/2014/main" id="{FD0071DA-E9D4-DC36-623B-44D53A9B2BB4}"/>
              </a:ext>
            </a:extLst>
          </p:cNvPr>
          <p:cNvSpPr/>
          <p:nvPr/>
        </p:nvSpPr>
        <p:spPr>
          <a:xfrm>
            <a:off x="722376" y="972000"/>
            <a:ext cx="10753344" cy="40693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我们要建成的科技强国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应当具有居于世界前列的科技实力和创新能力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支撑经济实力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防实力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综合国力整体跃升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增进人类福祉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推动全球发展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必须具备以下基本要素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一是拥有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强大的基础研究和原始创新能力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持续产出重大原创性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颠覆性科技成果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二是拥有强大的关键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核心技术攻关能力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有力支撑高质量发展和高水平安全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三是拥有强大的国际影响力和引领力</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成为世界重要科学中心和创新高地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四是拥有强大的高水平科技人才培养和集聚能力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不断壮大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国际顶尖科技人才队伍和国家战略科技力量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五是拥有强大的科技治理体系和治理能力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形成世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界一流的创新生态和科研环境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摘自习近平2024年6月24日《在全国科技大会、国家科学技术奖励大会</a:t>
            </a:r>
            <a:r>
              <a:rPr lang="en-US" altLang="zh-CN" sz="2000" b="0" i="0">
                <a:solidFill>
                  <a:srgbClr val="000000"/>
                </a:solidFill>
                <a:latin typeface="微软雅黑" pitchFamily="34" charset="0"/>
                <a:ea typeface="微软雅黑" pitchFamily="34" charset="-122"/>
                <a:cs typeface="微软雅黑" pitchFamily="34" charset="-120"/>
              </a:rPr>
              <a:t>、两院院士大会上</a:t>
            </a:r>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的讲话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296092949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5_BD.4_1#20111f0b4?sp=1&amp;pid=f2bfaf4a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2.文中第二段标序号的部分有两处表述不当，请指出其序号并修改，使语言准确流畅，</a:t>
            </a:r>
            <a:r>
              <a:rPr lang="en-US" altLang="zh-CN" sz="2000" b="0" i="0">
                <a:solidFill>
                  <a:srgbClr val="000000"/>
                </a:solidFill>
                <a:latin typeface="微软雅黑" pitchFamily="34" charset="0"/>
                <a:ea typeface="微软雅黑" pitchFamily="34" charset="-122"/>
                <a:cs typeface="微软雅黑" pitchFamily="34" charset="-120"/>
              </a:rPr>
              <a:t>逻辑严密，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不得改变原意</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a:t>
            </a:r>
            <a:endParaRPr lang="en-US" altLang="zh-CN" sz="2000" dirty="0"/>
          </a:p>
        </p:txBody>
      </p:sp>
      <p:sp>
        <p:nvSpPr>
          <p:cNvPr id="4" name="QB_5_AN.5_1#20111f0b4.blank?pid=f2bfaf4a1&amp;color=0,0,0&amp;vpa=1&amp;vtp=1&amp;bbb=1&amp;hb=1"/>
          <p:cNvSpPr/>
          <p:nvPr/>
        </p:nvSpPr>
        <p:spPr>
          <a:xfrm>
            <a:off x="722376" y="18483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【示例】语句①，可修改为：伟大人物是为着完成某种历史任务而产生的。语句⑤，</a:t>
            </a:r>
            <a:r>
              <a:rPr lang="en-US" altLang="zh-CN" sz="2000" b="1" i="0">
                <a:solidFill>
                  <a:srgbClr val="00B050"/>
                </a:solidFill>
                <a:latin typeface="微软雅黑" pitchFamily="34" charset="0"/>
                <a:ea typeface="微软雅黑" pitchFamily="34" charset="-122"/>
                <a:cs typeface="微软雅黑" pitchFamily="34" charset="-120"/>
              </a:rPr>
              <a:t>可修改为：</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如果某一伟大人物在完成历史任务前不幸死去</a:t>
            </a:r>
            <a:r>
              <a:rPr lang="en-US" altLang="zh-CN" sz="2000" b="1" i="0" dirty="0">
                <a:solidFill>
                  <a:srgbClr val="00B050"/>
                </a:solidFill>
                <a:latin typeface="微软雅黑" pitchFamily="34" charset="0"/>
                <a:ea typeface="微软雅黑" pitchFamily="34" charset="-122"/>
                <a:cs typeface="微软雅黑" pitchFamily="34" charset="-120"/>
              </a:rPr>
              <a:t>。（每处2分）</a:t>
            </a:r>
            <a:endParaRPr lang="en-US" altLang="zh-CN" sz="2000" dirty="0"/>
          </a:p>
        </p:txBody>
      </p:sp>
      <p:sp>
        <p:nvSpPr>
          <p:cNvPr id="5" name="QB_5_AS.6_1#20111f0b4?vop=1&amp;pid=f2bfaf4a1&amp;color=0,0,0&amp;vtp=1&amp;bbb=1&amp;hb=1"/>
          <p:cNvSpPr/>
          <p:nvPr/>
        </p:nvSpPr>
        <p:spPr>
          <a:xfrm>
            <a:off x="722376" y="28369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本题考查辨析并修改病句的能力。语句①结构混乱，“为着</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”和“以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为目的</a:t>
            </a:r>
            <a:r>
              <a:rPr lang="en-US" altLang="zh-CN" sz="2000" b="0" i="0">
                <a:solidFill>
                  <a:srgbClr val="000000"/>
                </a:solidFill>
                <a:latin typeface="微软雅黑" pitchFamily="34" charset="0"/>
                <a:ea typeface="微软雅黑" pitchFamily="34" charset="-122"/>
                <a:cs typeface="微软雅黑" pitchFamily="34" charset="-120"/>
              </a:rPr>
              <a:t>”句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式杂糅</a:t>
            </a:r>
            <a:r>
              <a:rPr lang="en-US" altLang="zh-CN" sz="2000" b="0" i="0" dirty="0">
                <a:solidFill>
                  <a:srgbClr val="000000"/>
                </a:solidFill>
                <a:latin typeface="微软雅黑" pitchFamily="34" charset="0"/>
                <a:ea typeface="微软雅黑" pitchFamily="34" charset="-122"/>
                <a:cs typeface="微软雅黑" pitchFamily="34" charset="-120"/>
              </a:rPr>
              <a:t>，可删去“为目的”。语句⑤不合逻辑，“完成历史任务时不幸死去”与</a:t>
            </a:r>
            <a:r>
              <a:rPr lang="en-US" altLang="zh-CN" sz="2000" b="0" i="0">
                <a:solidFill>
                  <a:srgbClr val="000000"/>
                </a:solidFill>
                <a:latin typeface="微软雅黑" pitchFamily="34" charset="0"/>
                <a:ea typeface="微软雅黑" pitchFamily="34" charset="-122"/>
                <a:cs typeface="微软雅黑" pitchFamily="34" charset="-120"/>
              </a:rPr>
              <a:t>“继续完成未竟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的事业</a:t>
            </a:r>
            <a:r>
              <a:rPr lang="en-US" altLang="zh-CN" sz="2000" b="0" i="0" dirty="0">
                <a:solidFill>
                  <a:srgbClr val="000000"/>
                </a:solidFill>
                <a:latin typeface="微软雅黑" pitchFamily="34" charset="0"/>
                <a:ea typeface="微软雅黑" pitchFamily="34" charset="-122"/>
                <a:cs typeface="微软雅黑" pitchFamily="34" charset="-120"/>
              </a:rPr>
              <a:t>”前后矛盾，此处应是说“在完成历史任务之前死去”，可将“完成历史任务时</a:t>
            </a:r>
            <a:r>
              <a:rPr lang="en-US" altLang="zh-CN" sz="2000" b="0" i="0">
                <a:solidFill>
                  <a:srgbClr val="000000"/>
                </a:solidFill>
                <a:latin typeface="微软雅黑" pitchFamily="34" charset="0"/>
                <a:ea typeface="微软雅黑" pitchFamily="34" charset="-122"/>
                <a:cs typeface="微软雅黑" pitchFamily="34" charset="-120"/>
              </a:rPr>
              <a:t>”改为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完成历史任务前”。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5_BD.78_1#5cf63fe4b?pid=96d6297e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6.下列对材料相关内容的理解与分析，不正确的一项是（3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9_1#5cf63fe4b.bracket?pid=96d6297eb&amp;color=0,0,0&amp;vpa=21&amp;vtp=1"/>
          <p:cNvSpPr/>
          <p:nvPr/>
        </p:nvSpPr>
        <p:spPr>
          <a:xfrm>
            <a:off x="788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8_2#5cf63fe4b.choices?pid=96d6297eb&amp;color=0,0,0&amp;vtp=1&amp;bbb=1&amp;hb=1"/>
          <p:cNvSpPr/>
          <p:nvPr/>
        </p:nvSpPr>
        <p:spPr>
          <a:xfrm>
            <a:off x="722376" y="1436497"/>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A.正确认识科学技术和为社会主义服务的脑力劳动者，与发展我们国家的科学事业有密切的关系。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.新中国成立近三十年来，我国的科技水平和生产技术水平落后国外一二十年，这是不争的事实。</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.材料一中的“马克思主义气味”，是指马克思主义中的“理论联系实际”“实事求是</a:t>
            </a:r>
            <a:r>
              <a:rPr lang="en-US" altLang="zh-CN" sz="2000" b="0" i="0">
                <a:solidFill>
                  <a:srgbClr val="000000"/>
                </a:solidFill>
                <a:latin typeface="微软雅黑" pitchFamily="34" charset="0"/>
                <a:ea typeface="微软雅黑" pitchFamily="34" charset="-122"/>
                <a:cs typeface="微软雅黑" pitchFamily="34" charset="-120"/>
              </a:rPr>
              <a:t>”的工作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spc="-100">
                <a:solidFill>
                  <a:srgbClr val="000000"/>
                </a:solidFill>
                <a:latin typeface="微软雅黑" pitchFamily="34" charset="0"/>
                <a:ea typeface="微软雅黑" pitchFamily="34" charset="-122"/>
                <a:cs typeface="微软雅黑" pitchFamily="34" charset="-120"/>
              </a:rPr>
              <a:t>D</a:t>
            </a:r>
            <a:r>
              <a:rPr lang="en-US" altLang="zh-CN" sz="2000" b="0" i="0" spc="-100" dirty="0">
                <a:solidFill>
                  <a:srgbClr val="000000"/>
                </a:solidFill>
                <a:latin typeface="微软雅黑" pitchFamily="34" charset="0"/>
                <a:ea typeface="微软雅黑" pitchFamily="34" charset="-122"/>
                <a:cs typeface="微软雅黑" pitchFamily="34" charset="-120"/>
              </a:rPr>
              <a:t>.材料二认为科技强大的国家，应该具有居于世界前列的科技实力和创新能力，以跃升国家综合实力。</a:t>
            </a:r>
            <a:endParaRPr lang="en-US" altLang="zh-CN" sz="2000" spc="-100" dirty="0"/>
          </a:p>
        </p:txBody>
      </p:sp>
      <p:sp>
        <p:nvSpPr>
          <p:cNvPr id="5" name="QC_5_AS.80_1#5cf63fe4b?vop=1&amp;pid=96d6297eb&amp;color=0,0,0&amp;vtp=1&amp;bbb=1&amp;hb=1"/>
          <p:cNvSpPr/>
          <p:nvPr/>
        </p:nvSpPr>
        <p:spPr>
          <a:xfrm>
            <a:off x="722376" y="37773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本题考查筛选并整合文中的信息的能力。B项</a:t>
            </a:r>
            <a:r>
              <a:rPr lang="en-US" altLang="zh-CN" sz="2000" b="0" i="0">
                <a:solidFill>
                  <a:srgbClr val="000000"/>
                </a:solidFill>
                <a:latin typeface="微软雅黑" pitchFamily="34" charset="0"/>
                <a:ea typeface="微软雅黑" pitchFamily="34" charset="-122"/>
                <a:cs typeface="微软雅黑" pitchFamily="34" charset="-120"/>
              </a:rPr>
              <a:t>，“我国的科技水平和生产技术水平落后国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外一二十年</a:t>
            </a:r>
            <a:r>
              <a:rPr lang="en-US" altLang="zh-CN" sz="2000" b="0" i="0" dirty="0">
                <a:solidFill>
                  <a:srgbClr val="000000"/>
                </a:solidFill>
                <a:latin typeface="微软雅黑" pitchFamily="34" charset="0"/>
                <a:ea typeface="微软雅黑" pitchFamily="34" charset="-122"/>
                <a:cs typeface="微软雅黑" pitchFamily="34" charset="-120"/>
              </a:rPr>
              <a:t>”错误。根据材料一第2、3段内容可知，原文中的“落后一二十年”为举例</a:t>
            </a:r>
            <a:r>
              <a:rPr lang="en-US" altLang="zh-CN" sz="2000" b="0" i="0">
                <a:solidFill>
                  <a:srgbClr val="000000"/>
                </a:solidFill>
                <a:latin typeface="微软雅黑" pitchFamily="34" charset="0"/>
                <a:ea typeface="微软雅黑" pitchFamily="34" charset="-122"/>
                <a:cs typeface="微软雅黑" pitchFamily="34" charset="-120"/>
              </a:rPr>
              <a:t>，是为了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说明当时我国生产技术水平与国外先进水平之间有很大的差距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5_BD.81_1#996b3888e?pid=96d6297e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7.根据材料内容，下列说法不正确的一项是（3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2_1#996b3888e.bracket?pid=96d6297eb&amp;color=0,0,0&amp;vpa=22&amp;vtp=1"/>
          <p:cNvSpPr/>
          <p:nvPr/>
        </p:nvSpPr>
        <p:spPr>
          <a:xfrm>
            <a:off x="6616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81_2#996b3888e.choices?pid=96d6297eb&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A.只要大力发展科学研究和科学教育事业，大力发扬科技工作者和教育工作者的革命积极性</a:t>
            </a:r>
            <a:r>
              <a:rPr lang="en-US" altLang="zh-CN" sz="2000" b="0" i="0">
                <a:solidFill>
                  <a:srgbClr val="000000"/>
                </a:solidFill>
                <a:latin typeface="微软雅黑" pitchFamily="34" charset="0"/>
                <a:ea typeface="微软雅黑" pitchFamily="34" charset="-122"/>
                <a:cs typeface="微软雅黑" pitchFamily="34" charset="-120"/>
              </a:rPr>
              <a:t>，我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们就可以大大发展我们的生产力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.任何一个民族、一个国家，只有不断地学习别的民族、别的国家的先进科学技术</a:t>
            </a:r>
            <a:r>
              <a:rPr lang="en-US" altLang="zh-CN" sz="2000" b="0" i="0">
                <a:solidFill>
                  <a:srgbClr val="000000"/>
                </a:solidFill>
                <a:latin typeface="微软雅黑" pitchFamily="34" charset="0"/>
                <a:ea typeface="微软雅黑" pitchFamily="34" charset="-122"/>
                <a:cs typeface="微软雅黑" pitchFamily="34" charset="-120"/>
              </a:rPr>
              <a:t>，才可以让自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己的科学技术水平赶超先进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.材料二虽然是演讲词的节选部分，但也能展示出习总书记思想深邃、思路开阔</a:t>
            </a:r>
            <a:r>
              <a:rPr lang="en-US" altLang="zh-CN" sz="2000" b="0" i="0">
                <a:solidFill>
                  <a:srgbClr val="000000"/>
                </a:solidFill>
                <a:latin typeface="微软雅黑" pitchFamily="34" charset="0"/>
                <a:ea typeface="微软雅黑" pitchFamily="34" charset="-122"/>
                <a:cs typeface="微软雅黑" pitchFamily="34" charset="-120"/>
              </a:rPr>
              <a:t>，讲话既有很强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的气场</a:t>
            </a:r>
            <a:r>
              <a:rPr lang="en-US" altLang="zh-CN" sz="2000" b="0" i="0" dirty="0">
                <a:solidFill>
                  <a:srgbClr val="000000"/>
                </a:solidFill>
                <a:latin typeface="微软雅黑" pitchFamily="34" charset="0"/>
                <a:ea typeface="微软雅黑" pitchFamily="34" charset="-122"/>
                <a:cs typeface="微软雅黑" pitchFamily="34" charset="-120"/>
              </a:rPr>
              <a:t>，又有很大气势的特点。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.两篇选文的作者都认为中国应当对于人类事业有贡献，在科学技术创新方面</a:t>
            </a:r>
            <a:r>
              <a:rPr lang="en-US" altLang="zh-CN" sz="2000" b="0" i="0">
                <a:solidFill>
                  <a:srgbClr val="000000"/>
                </a:solidFill>
                <a:latin typeface="微软雅黑" pitchFamily="34" charset="0"/>
                <a:ea typeface="微软雅黑" pitchFamily="34" charset="-122"/>
                <a:cs typeface="微软雅黑" pitchFamily="34" charset="-120"/>
              </a:rPr>
              <a:t>，要作出同我们社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会主义国家地位相称的成就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5_AS.83_1#996b3888e?vop=1&amp;pid=96d6297eb&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本题考查分析概括作者在文中的观点态度的能力。A项，“只要</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我们就可以大大发展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我们的生产力</a:t>
            </a:r>
            <a:r>
              <a:rPr lang="en-US" altLang="zh-CN" sz="2000" b="0" i="0" dirty="0">
                <a:solidFill>
                  <a:srgbClr val="000000"/>
                </a:solidFill>
                <a:latin typeface="微软雅黑" pitchFamily="34" charset="0"/>
                <a:ea typeface="微软雅黑" pitchFamily="34" charset="-122"/>
                <a:cs typeface="微软雅黑" pitchFamily="34" charset="-120"/>
              </a:rPr>
              <a:t>”错误。根据材料一第1段中“我们要在短短的二十多年中实现四个现代化</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育工作者的革命积极性</a:t>
            </a:r>
            <a:r>
              <a:rPr lang="en-US" altLang="zh-CN" sz="2000" b="0" i="0" dirty="0">
                <a:solidFill>
                  <a:srgbClr val="000000"/>
                </a:solidFill>
                <a:latin typeface="微软雅黑" pitchFamily="34" charset="0"/>
                <a:ea typeface="微软雅黑" pitchFamily="34" charset="-122"/>
                <a:cs typeface="微软雅黑" pitchFamily="34" charset="-120"/>
              </a:rPr>
              <a:t>”可知，“大力发展科学研究事业和科学教育事业</a:t>
            </a:r>
            <a:r>
              <a:rPr lang="en-US" altLang="zh-CN" sz="2000" b="0" i="0">
                <a:solidFill>
                  <a:srgbClr val="000000"/>
                </a:solidFill>
                <a:latin typeface="微软雅黑" pitchFamily="34" charset="0"/>
                <a:ea typeface="微软雅黑" pitchFamily="34" charset="-122"/>
                <a:cs typeface="微软雅黑" pitchFamily="34" charset="-120"/>
              </a:rPr>
              <a:t>，大力发扬科学技术工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作者和教育工作者的革命积极性</a:t>
            </a:r>
            <a:r>
              <a:rPr lang="en-US" altLang="zh-CN" sz="2000" b="0" i="0" dirty="0">
                <a:solidFill>
                  <a:srgbClr val="000000"/>
                </a:solidFill>
                <a:latin typeface="微软雅黑" pitchFamily="34" charset="0"/>
                <a:ea typeface="微软雅黑" pitchFamily="34" charset="-122"/>
                <a:cs typeface="微软雅黑" pitchFamily="34" charset="-120"/>
              </a:rPr>
              <a:t>”是“可以大大发展我们的生产力”的必要条件</a:t>
            </a:r>
            <a:r>
              <a:rPr lang="en-US" altLang="zh-CN" sz="2000" b="0" i="0">
                <a:solidFill>
                  <a:srgbClr val="000000"/>
                </a:solidFill>
                <a:latin typeface="微软雅黑" pitchFamily="34" charset="0"/>
                <a:ea typeface="微软雅黑" pitchFamily="34" charset="-122"/>
                <a:cs typeface="微软雅黑" pitchFamily="34" charset="-120"/>
              </a:rPr>
              <a:t>，还需要其他条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件</a:t>
            </a:r>
            <a:r>
              <a:rPr lang="en-US" altLang="zh-CN" sz="2000" b="0" i="0" dirty="0">
                <a:solidFill>
                  <a:srgbClr val="000000"/>
                </a:solidFill>
                <a:latin typeface="微软雅黑" pitchFamily="34" charset="0"/>
                <a:ea typeface="微软雅黑" pitchFamily="34" charset="-122"/>
                <a:cs typeface="微软雅黑" pitchFamily="34" charset="-120"/>
              </a:rPr>
              <a:t>。此处充分条件关系不成立。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C_5_BD.84_1#978486482?pid=96d6297e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8.下列选项中，不能支撑材料二相关观点的一项是（3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5_1#978486482.bracket?pid=96d6297eb&amp;color=0,0,0&amp;vpa=23&amp;vtp=1"/>
          <p:cNvSpPr/>
          <p:nvPr/>
        </p:nvSpPr>
        <p:spPr>
          <a:xfrm>
            <a:off x="737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84_2#978486482.choices?pid=96d6297e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A.2024年6月，中国“嫦娥六号”完成世界首次月背采样的壮举，带回月背样品1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935.3克。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.2020年11月，“奋斗者”号载人潜水器下潜深度达10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909米，创造了中国载人深潜新纪录。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.2023年，我国全社会科研经费超过3.3万亿元，是2012年的3.2倍，居世界第二位。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.近年来，北京、上海、粤港澳大湾区国际科技创新中心跻身全球科技创新集群前10位。</a:t>
            </a:r>
            <a:endParaRPr lang="en-US" altLang="zh-CN" sz="2000" dirty="0"/>
          </a:p>
        </p:txBody>
      </p:sp>
      <p:sp>
        <p:nvSpPr>
          <p:cNvPr id="5" name="QC_5_AS.86_1#978486482?vop=1&amp;pid=96d6297eb&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本题考查分析论点、论据的能力。材料二聚焦于新时代背景下科技强国建设</a:t>
            </a:r>
            <a:r>
              <a:rPr lang="en-US" altLang="zh-CN" sz="2000" b="0" i="0">
                <a:solidFill>
                  <a:srgbClr val="000000"/>
                </a:solidFill>
                <a:latin typeface="微软雅黑" pitchFamily="34" charset="0"/>
                <a:ea typeface="微软雅黑" pitchFamily="34" charset="-122"/>
                <a:cs typeface="微软雅黑" pitchFamily="34" charset="-120"/>
              </a:rPr>
              <a:t>，明确高水平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科技自立自强的目标和路径</a:t>
            </a:r>
            <a:r>
              <a:rPr lang="en-US" altLang="zh-CN" sz="2000" b="0" i="0" dirty="0">
                <a:solidFill>
                  <a:srgbClr val="000000"/>
                </a:solidFill>
                <a:latin typeface="微软雅黑" pitchFamily="34" charset="0"/>
                <a:ea typeface="微软雅黑" pitchFamily="34" charset="-122"/>
                <a:cs typeface="微软雅黑" pitchFamily="34" charset="-120"/>
              </a:rPr>
              <a:t>。A、B、D三项均可体现上述观点。C项</a:t>
            </a:r>
            <a:r>
              <a:rPr lang="en-US" altLang="zh-CN" sz="2000" b="0" i="0">
                <a:solidFill>
                  <a:srgbClr val="000000"/>
                </a:solidFill>
                <a:latin typeface="微软雅黑" pitchFamily="34" charset="0"/>
                <a:ea typeface="微软雅黑" pitchFamily="34" charset="-122"/>
                <a:cs typeface="微软雅黑" pitchFamily="34" charset="-120"/>
              </a:rPr>
              <a:t>，涉及我国全社会科研经费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提高</a:t>
            </a:r>
            <a:r>
              <a:rPr lang="en-US" altLang="zh-CN" sz="2000" b="0" i="0" dirty="0">
                <a:solidFill>
                  <a:srgbClr val="000000"/>
                </a:solidFill>
                <a:latin typeface="微软雅黑" pitchFamily="34" charset="0"/>
                <a:ea typeface="微软雅黑" pitchFamily="34" charset="-122"/>
                <a:cs typeface="微软雅黑" pitchFamily="34" charset="-120"/>
              </a:rPr>
              <a:t>，与材料二观点关联不大。故选C。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5_BD.226_1#12e8dc103?sp=1&amp;pid=96d6297e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9.请简要分析材料一的论证结构。（4分）</a:t>
            </a:r>
            <a:endParaRPr lang="en-US" altLang="zh-CN" sz="2000" dirty="0"/>
          </a:p>
        </p:txBody>
      </p:sp>
      <p:sp>
        <p:nvSpPr>
          <p:cNvPr id="3" name="QB_5_BD.226_2#12e8dc103?sp=1&amp;pid=96d6297eb&amp;color=0,0,0&amp;vtp=1&amp;bbb=1&amp;hb=1&amp;hltap=1"/>
          <p:cNvSpPr/>
          <p:nvPr/>
        </p:nvSpPr>
        <p:spPr>
          <a:xfrm>
            <a:off x="722376" y="1435169"/>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227_1#12e8dc103?sp=1&amp;pid=96d6297eb&amp;color=0,0,0&amp;vtp=1&amp;bbb=1&amp;hb=1&amp;hla=1">
            <a:extLst>
              <a:ext uri="{FF2B5EF4-FFF2-40B4-BE49-F238E27FC236}">
                <a16:creationId xmlns:a16="http://schemas.microsoft.com/office/drawing/2014/main" id="{09219CED-5796-B87E-4A37-5909C1188206}"/>
              </a:ext>
            </a:extLst>
          </p:cNvPr>
          <p:cNvSpPr/>
          <p:nvPr/>
        </p:nvSpPr>
        <p:spPr>
          <a:xfrm>
            <a:off x="722376" y="1409769"/>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材料一基本按照</a:t>
            </a:r>
            <a:r>
              <a:rPr lang="en-US" altLang="zh-CN" sz="2000" b="1" i="0" dirty="0">
                <a:solidFill>
                  <a:srgbClr val="00B050"/>
                </a:solidFill>
                <a:latin typeface="微软雅黑" pitchFamily="34" charset="0"/>
                <a:ea typeface="微软雅黑" pitchFamily="34" charset="-122"/>
                <a:cs typeface="微软雅黑" pitchFamily="34" charset="-120"/>
              </a:rPr>
              <a:t>“引论—本论—结论”的逻辑顺序组织全文。（1分）首先提出核心论点</a:t>
            </a:r>
            <a:r>
              <a:rPr lang="en-US" altLang="zh-CN" sz="2000" b="1" i="0">
                <a:solidFill>
                  <a:srgbClr val="00B050"/>
                </a:solidFill>
                <a:latin typeface="微软雅黑" pitchFamily="34" charset="0"/>
                <a:ea typeface="微软雅黑" pitchFamily="34" charset="-122"/>
                <a:cs typeface="微软雅黑" pitchFamily="34" charset="-120"/>
              </a:rPr>
              <a:t>，明确</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发展科学研究事业和科学教育事业的必要性</a:t>
            </a:r>
            <a:r>
              <a:rPr lang="en-US" altLang="zh-CN" sz="2000" b="1" i="0" dirty="0">
                <a:solidFill>
                  <a:srgbClr val="00B050"/>
                </a:solidFill>
                <a:latin typeface="微软雅黑" pitchFamily="34" charset="0"/>
                <a:ea typeface="微软雅黑" pitchFamily="34" charset="-122"/>
                <a:cs typeface="微软雅黑" pitchFamily="34" charset="-120"/>
              </a:rPr>
              <a:t>。（1分）然后分析我国科学技术的现状和差距</a:t>
            </a:r>
            <a:r>
              <a:rPr lang="en-US" altLang="zh-CN" sz="2000" b="1" i="0">
                <a:solidFill>
                  <a:srgbClr val="00B050"/>
                </a:solidFill>
                <a:latin typeface="微软雅黑" pitchFamily="34" charset="0"/>
                <a:ea typeface="微软雅黑" pitchFamily="34" charset="-122"/>
                <a:cs typeface="微软雅黑" pitchFamily="34" charset="-120"/>
              </a:rPr>
              <a:t>，并</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通过驳斥</a:t>
            </a:r>
            <a:r>
              <a:rPr lang="en-US" altLang="zh-CN" sz="2000" b="1" i="0" dirty="0">
                <a:solidFill>
                  <a:srgbClr val="00B050"/>
                </a:solidFill>
                <a:latin typeface="微软雅黑" pitchFamily="34" charset="0"/>
                <a:ea typeface="微软雅黑" pitchFamily="34" charset="-122"/>
                <a:cs typeface="微软雅黑" pitchFamily="34" charset="-120"/>
              </a:rPr>
              <a:t>“承认落后会丧失信心”的观点，强调“认识落后是改变落后的起点”。（1分</a:t>
            </a:r>
            <a:r>
              <a:rPr lang="en-US" altLang="zh-CN" sz="2000" b="1" i="0">
                <a:solidFill>
                  <a:srgbClr val="00B050"/>
                </a:solidFill>
                <a:latin typeface="微软雅黑" pitchFamily="34" charset="0"/>
                <a:ea typeface="微软雅黑" pitchFamily="34" charset="-122"/>
                <a:cs typeface="微软雅黑" pitchFamily="34" charset="-120"/>
              </a:rPr>
              <a:t>）最后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提出解决办法</a:t>
            </a:r>
            <a:r>
              <a:rPr lang="en-US" altLang="zh-CN" sz="2000" b="1" i="0" dirty="0">
                <a:solidFill>
                  <a:srgbClr val="00B050"/>
                </a:solidFill>
                <a:latin typeface="微软雅黑" pitchFamily="34" charset="0"/>
                <a:ea typeface="微软雅黑" pitchFamily="34" charset="-122"/>
                <a:cs typeface="微软雅黑" pitchFamily="34" charset="-120"/>
              </a:rPr>
              <a:t>，提高我国科技水平要坚持独立自主与对外开放相结合，</a:t>
            </a:r>
            <a:r>
              <a:rPr lang="en-US" altLang="zh-CN" sz="2000" b="1" i="0">
                <a:solidFill>
                  <a:srgbClr val="00B050"/>
                </a:solidFill>
                <a:latin typeface="微软雅黑" pitchFamily="34" charset="0"/>
                <a:ea typeface="微软雅黑" pitchFamily="34" charset="-122"/>
                <a:cs typeface="微软雅黑" pitchFamily="34" charset="-120"/>
              </a:rPr>
              <a:t>并呼吁国际合作。</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1</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B_5_AS.88_1#12e8dc103?vop=1&amp;pid=96d6297eb&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本题考查分析文章结构的能力。解答本题需要抓住各段中的关键词句概括段意</a:t>
            </a:r>
            <a:r>
              <a:rPr lang="en-US" altLang="zh-CN" sz="2000" b="0" i="0" spc="-50">
                <a:solidFill>
                  <a:srgbClr val="000000"/>
                </a:solidFill>
                <a:latin typeface="微软雅黑" pitchFamily="34" charset="0"/>
                <a:ea typeface="微软雅黑" pitchFamily="34" charset="-122"/>
                <a:cs typeface="微软雅黑" pitchFamily="34" charset="-120"/>
              </a:rPr>
              <a:t>，然后依据段</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落内容划分结构层次</a:t>
            </a:r>
            <a:r>
              <a:rPr lang="en-US" altLang="zh-CN" sz="2000" b="0" i="0" spc="-50" dirty="0">
                <a:solidFill>
                  <a:srgbClr val="000000"/>
                </a:solidFill>
                <a:latin typeface="微软雅黑" pitchFamily="34" charset="0"/>
                <a:ea typeface="微软雅黑" pitchFamily="34" charset="-122"/>
                <a:cs typeface="微软雅黑" pitchFamily="34" charset="-120"/>
              </a:rPr>
              <a:t>，最后根据结构层次概括材料的论证结构。材料一第1</a:t>
            </a:r>
            <a:r>
              <a:rPr lang="en-US" altLang="zh-CN" sz="2000" b="0" i="0" spc="-50">
                <a:solidFill>
                  <a:srgbClr val="000000"/>
                </a:solidFill>
                <a:latin typeface="微软雅黑" pitchFamily="34" charset="0"/>
                <a:ea typeface="微软雅黑" pitchFamily="34" charset="-122"/>
                <a:cs typeface="微软雅黑" pitchFamily="34" charset="-120"/>
              </a:rPr>
              <a:t>段首先提出两个前提，</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然后明确提出</a:t>
            </a:r>
            <a:r>
              <a:rPr lang="en-US" altLang="zh-CN" sz="2000" b="0" i="0" spc="-50" dirty="0">
                <a:solidFill>
                  <a:srgbClr val="000000"/>
                </a:solidFill>
                <a:latin typeface="微软雅黑" pitchFamily="34" charset="0"/>
                <a:ea typeface="微软雅黑" pitchFamily="34" charset="-122"/>
                <a:cs typeface="微软雅黑" pitchFamily="34" charset="-120"/>
              </a:rPr>
              <a:t>“大力发展科学研究事业和科学教育事业</a:t>
            </a:r>
            <a:r>
              <a:rPr lang="en-US" altLang="zh-CN" sz="2000" b="0" i="0" spc="-50">
                <a:solidFill>
                  <a:srgbClr val="000000"/>
                </a:solidFill>
                <a:latin typeface="微软雅黑" pitchFamily="34" charset="0"/>
                <a:ea typeface="微软雅黑" pitchFamily="34" charset="-122"/>
                <a:cs typeface="微软雅黑" pitchFamily="34" charset="-120"/>
              </a:rPr>
              <a:t>，大力发扬科学技术工作者和教育工作者的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革命积极性</a:t>
            </a:r>
            <a:r>
              <a:rPr lang="en-US" altLang="zh-CN" sz="2000" b="0" i="0" spc="-50" dirty="0">
                <a:solidFill>
                  <a:srgbClr val="000000"/>
                </a:solidFill>
                <a:latin typeface="微软雅黑" pitchFamily="34" charset="0"/>
                <a:ea typeface="微软雅黑" pitchFamily="34" charset="-122"/>
                <a:cs typeface="微软雅黑" pitchFamily="34" charset="-120"/>
              </a:rPr>
              <a:t>”的观点，这是文章的引论部分；接着第</a:t>
            </a:r>
            <a:r>
              <a:rPr lang="en-US" altLang="zh-CN" sz="2000" b="0" i="0" spc="-50">
                <a:solidFill>
                  <a:srgbClr val="000000"/>
                </a:solidFill>
                <a:latin typeface="微软雅黑" pitchFamily="34" charset="0"/>
                <a:ea typeface="微软雅黑" pitchFamily="34" charset="-122"/>
                <a:cs typeface="微软雅黑" pitchFamily="34" charset="-120"/>
              </a:rPr>
              <a:t>2、3段指出我国的科学技术水平的现状和与世</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界先进水平存在的差距</a:t>
            </a:r>
            <a:r>
              <a:rPr lang="en-US" altLang="zh-CN" sz="2000" b="0" i="0" spc="-50" dirty="0">
                <a:solidFill>
                  <a:srgbClr val="000000"/>
                </a:solidFill>
                <a:latin typeface="微软雅黑" pitchFamily="34" charset="0"/>
                <a:ea typeface="微软雅黑" pitchFamily="34" charset="-122"/>
                <a:cs typeface="微软雅黑" pitchFamily="34" charset="-120"/>
              </a:rPr>
              <a:t>，“同世界先进水平的差距还很大”“远不能适应现代化建设的需要</a:t>
            </a:r>
            <a:r>
              <a:rPr lang="en-US" altLang="zh-CN" sz="2000" b="0" i="0" spc="-50">
                <a:solidFill>
                  <a:srgbClr val="000000"/>
                </a:solidFill>
                <a:latin typeface="微软雅黑" pitchFamily="34" charset="0"/>
                <a:ea typeface="微软雅黑" pitchFamily="34" charset="-122"/>
                <a:cs typeface="微软雅黑" pitchFamily="34" charset="-120"/>
              </a:rPr>
              <a:t>”等表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现了差距大</a:t>
            </a:r>
            <a:r>
              <a:rPr lang="en-US" altLang="zh-CN" sz="2000" b="0" i="0" spc="-50" dirty="0">
                <a:solidFill>
                  <a:srgbClr val="000000"/>
                </a:solidFill>
                <a:latin typeface="微软雅黑" pitchFamily="34" charset="0"/>
                <a:ea typeface="微软雅黑" pitchFamily="34" charset="-122"/>
                <a:cs typeface="微软雅黑" pitchFamily="34" charset="-120"/>
              </a:rPr>
              <a:t>；又以“这种人是连半点马克思主义气味也没有的”来驳斥了</a:t>
            </a:r>
            <a:r>
              <a:rPr lang="en-US" altLang="zh-CN" sz="2000" b="0" i="0" spc="-50">
                <a:solidFill>
                  <a:srgbClr val="000000"/>
                </a:solidFill>
                <a:latin typeface="微软雅黑" pitchFamily="34" charset="0"/>
                <a:ea typeface="微软雅黑" pitchFamily="34" charset="-122"/>
                <a:cs typeface="微软雅黑" pitchFamily="34" charset="-120"/>
              </a:rPr>
              <a:t>“指明落后状况会使人们</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失去信心</a:t>
            </a:r>
            <a:r>
              <a:rPr lang="en-US" altLang="zh-CN" sz="2000" b="0" i="0" spc="-50" dirty="0">
                <a:solidFill>
                  <a:srgbClr val="000000"/>
                </a:solidFill>
                <a:latin typeface="微软雅黑" pitchFamily="34" charset="0"/>
                <a:ea typeface="微软雅黑" pitchFamily="34" charset="-122"/>
                <a:cs typeface="微软雅黑" pitchFamily="34" charset="-120"/>
              </a:rPr>
              <a:t>”的错误想法，进而提出“认识落后，才能去改变落后”的理念，</a:t>
            </a:r>
            <a:r>
              <a:rPr lang="en-US" altLang="zh-CN" sz="2000" b="0" i="0" spc="-50">
                <a:solidFill>
                  <a:srgbClr val="000000"/>
                </a:solidFill>
                <a:latin typeface="微软雅黑" pitchFamily="34" charset="0"/>
                <a:ea typeface="微软雅黑" pitchFamily="34" charset="-122"/>
                <a:cs typeface="微软雅黑" pitchFamily="34" charset="-120"/>
              </a:rPr>
              <a:t>这是文章的本论部分；</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最后从</a:t>
            </a:r>
            <a:r>
              <a:rPr lang="en-US" altLang="zh-CN" sz="2000" b="0" i="0" spc="-50" dirty="0">
                <a:solidFill>
                  <a:srgbClr val="000000"/>
                </a:solidFill>
                <a:latin typeface="微软雅黑" pitchFamily="34" charset="0"/>
                <a:ea typeface="微软雅黑" pitchFamily="34" charset="-122"/>
                <a:cs typeface="微软雅黑" pitchFamily="34" charset="-120"/>
              </a:rPr>
              <a:t>“坚持独立自主、自力更生的方针”“努力向外国学习”“学习人家的长处</a:t>
            </a:r>
            <a:r>
              <a:rPr lang="en-US" altLang="zh-CN" sz="2000" b="0" i="0" spc="-50">
                <a:solidFill>
                  <a:srgbClr val="000000"/>
                </a:solidFill>
                <a:latin typeface="微软雅黑" pitchFamily="34" charset="0"/>
                <a:ea typeface="微软雅黑" pitchFamily="34" charset="-122"/>
                <a:cs typeface="微软雅黑" pitchFamily="34" charset="-120"/>
              </a:rPr>
              <a:t>”等方面指出解</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决问题的办法</a:t>
            </a:r>
            <a:r>
              <a:rPr lang="en-US" altLang="zh-CN" sz="2000" b="0" i="0" spc="-50" dirty="0">
                <a:solidFill>
                  <a:srgbClr val="000000"/>
                </a:solidFill>
                <a:latin typeface="微软雅黑" pitchFamily="34" charset="0"/>
                <a:ea typeface="微软雅黑" pitchFamily="34" charset="-122"/>
                <a:cs typeface="微软雅黑" pitchFamily="34" charset="-120"/>
              </a:rPr>
              <a:t>，这是文章的结论。整体呈现了“引论—本论—结论”的结构形式。</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B_5_AS.88_2#12e8dc103?vop=1&amp;pid=96d6297eb&amp;color=0,0,0&amp;mp=1&amp;vtp=1&amp;bt=1&amp;bbb=1&amp;hb=1"/>
          <p:cNvSpPr/>
          <p:nvPr/>
        </p:nvSpPr>
        <p:spPr>
          <a:xfrm>
            <a:off x="722376" y="972000"/>
            <a:ext cx="10753344" cy="4551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梳理论述思路题的解题角度</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从标题入手。初读文本时，先看出处。通过分析标题，明确文本的中心话题</a:t>
            </a:r>
            <a:r>
              <a:rPr lang="en-US" altLang="zh-CN" sz="2000" b="0" i="0">
                <a:solidFill>
                  <a:srgbClr val="000000"/>
                </a:solidFill>
                <a:latin typeface="微软雅黑" pitchFamily="34" charset="0"/>
                <a:ea typeface="微软雅黑" pitchFamily="34" charset="-122"/>
                <a:cs typeface="微软雅黑" pitchFamily="34" charset="-120"/>
              </a:rPr>
              <a:t>。如果是多则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a:t>
            </a:r>
            <a:r>
              <a:rPr lang="en-US" altLang="zh-CN" sz="2000" b="0" i="0" dirty="0">
                <a:solidFill>
                  <a:srgbClr val="000000"/>
                </a:solidFill>
                <a:latin typeface="微软雅黑" pitchFamily="34" charset="0"/>
                <a:ea typeface="微软雅黑" pitchFamily="34" charset="-122"/>
                <a:cs typeface="微软雅黑" pitchFamily="34" charset="-120"/>
              </a:rPr>
              <a:t>，则通过分析标题中词语的异同来明确中心话题。</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从段落入手。细读文本，概括段意</a:t>
            </a:r>
            <a:r>
              <a:rPr lang="en-US" altLang="zh-CN" sz="2000" b="0" i="0">
                <a:solidFill>
                  <a:srgbClr val="000000"/>
                </a:solidFill>
                <a:latin typeface="微软雅黑" pitchFamily="34" charset="0"/>
                <a:ea typeface="微软雅黑" pitchFamily="34" charset="-122"/>
                <a:cs typeface="微软雅黑" pitchFamily="34" charset="-120"/>
              </a:rPr>
              <a:t>，细致分析段落中每句话之间的关系以及各段落之间的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联系</a:t>
            </a:r>
            <a:r>
              <a:rPr lang="en-US" altLang="zh-CN" sz="2000" b="0" i="0" dirty="0">
                <a:solidFill>
                  <a:srgbClr val="000000"/>
                </a:solidFill>
                <a:latin typeface="微软雅黑" pitchFamily="34" charset="0"/>
                <a:ea typeface="微软雅黑" pitchFamily="34" charset="-122"/>
                <a:cs typeface="微软雅黑" pitchFamily="34" charset="-120"/>
              </a:rPr>
              <a:t>，切分行文层次。</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从能体现文章结构思路的标志性词语入手。不同的关联词表达不同的关系</a:t>
            </a:r>
            <a:r>
              <a:rPr lang="en-US" altLang="zh-CN" sz="2000" b="0" i="0">
                <a:solidFill>
                  <a:srgbClr val="000000"/>
                </a:solidFill>
                <a:latin typeface="微软雅黑" pitchFamily="34" charset="0"/>
                <a:ea typeface="微软雅黑" pitchFamily="34" charset="-122"/>
                <a:cs typeface="微软雅黑" pitchFamily="34" charset="-120"/>
              </a:rPr>
              <a:t>，如顺序词能表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示主次轻重的顺序或问题的几个方面</a:t>
            </a:r>
            <a:r>
              <a:rPr lang="en-US" altLang="zh-CN" sz="2000" b="0" i="0" dirty="0">
                <a:solidFill>
                  <a:srgbClr val="000000"/>
                </a:solidFill>
                <a:latin typeface="微软雅黑" pitchFamily="34" charset="0"/>
                <a:ea typeface="微软雅黑" pitchFamily="34" charset="-122"/>
                <a:cs typeface="微软雅黑" pitchFamily="34" charset="-120"/>
              </a:rPr>
              <a:t>，如“首先”“其次”“此外”“同时”等；“总之</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此可见</a:t>
            </a:r>
            <a:r>
              <a:rPr lang="en-US" altLang="zh-CN" sz="2000" b="0" i="0" dirty="0">
                <a:solidFill>
                  <a:srgbClr val="000000"/>
                </a:solidFill>
                <a:latin typeface="微软雅黑" pitchFamily="34" charset="0"/>
                <a:ea typeface="微软雅黑" pitchFamily="34" charset="-122"/>
                <a:cs typeface="微软雅黑" pitchFamily="34" charset="-120"/>
              </a:rPr>
              <a:t>”表示结论，一般是表示“分总”关系。此外，指示代词、表范围的词、表类别的词</a:t>
            </a:r>
            <a:r>
              <a:rPr lang="en-US" altLang="zh-CN" sz="2000" b="0" i="0">
                <a:solidFill>
                  <a:srgbClr val="000000"/>
                </a:solidFill>
                <a:latin typeface="微软雅黑" pitchFamily="34" charset="0"/>
                <a:ea typeface="微软雅黑" pitchFamily="34" charset="-122"/>
                <a:cs typeface="微软雅黑" pitchFamily="34" charset="-120"/>
              </a:rPr>
              <a:t>、文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中不同地方反复出现的同义词或近义词等对我们厘清思路都有帮助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更多讲解详见</a:t>
            </a:r>
            <a:r>
              <a:rPr lang="en-US" altLang="zh-CN" sz="2000" b="0" i="0" dirty="0">
                <a:solidFill>
                  <a:srgbClr val="000000"/>
                </a:solidFill>
                <a:latin typeface="微软雅黑" pitchFamily="34" charset="0"/>
                <a:ea typeface="微软雅黑" pitchFamily="34" charset="-122"/>
                <a:cs typeface="微软雅黑" pitchFamily="34" charset="-120"/>
              </a:rPr>
              <a:t>《狂K重点》P3</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B_5_BD.226_1#375300052?sp=1&amp;pid=96d6297eb&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10.“理论联系实际”是中国共产党优良的思想作风</a:t>
            </a:r>
            <a:r>
              <a:rPr lang="en-US" altLang="zh-CN" sz="2000" b="0" i="0">
                <a:solidFill>
                  <a:srgbClr val="000000"/>
                </a:solidFill>
                <a:latin typeface="微软雅黑" pitchFamily="34" charset="0"/>
                <a:ea typeface="微软雅黑" pitchFamily="34" charset="-122"/>
                <a:cs typeface="微软雅黑" pitchFamily="34" charset="-120"/>
              </a:rPr>
              <a:t>，请分析这两则材料是如何展示我党领导人的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这种作风的</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5_BD.226_2#375300052?sp=1&amp;pid=96d6297eb&amp;color=0,0,0&amp;vtp=1&amp;bbb=1&amp;hb=1&amp;hltap=1"/>
          <p:cNvSpPr/>
          <p:nvPr/>
        </p:nvSpPr>
        <p:spPr>
          <a:xfrm>
            <a:off x="722376" y="1882844"/>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227_1#375300052?sp=1&amp;pid=96d6297eb&amp;color=0,0,0&amp;vtp=1&amp;bbb=1&amp;hb=1&amp;hla=1">
            <a:extLst>
              <a:ext uri="{FF2B5EF4-FFF2-40B4-BE49-F238E27FC236}">
                <a16:creationId xmlns:a16="http://schemas.microsoft.com/office/drawing/2014/main" id="{27D6F902-1895-41D6-E801-5803290DE474}"/>
              </a:ext>
            </a:extLst>
          </p:cNvPr>
          <p:cNvSpPr/>
          <p:nvPr/>
        </p:nvSpPr>
        <p:spPr>
          <a:xfrm>
            <a:off x="722376" y="1857444"/>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材料一从当时我国科技落后的实际出发，提出了发展科技和教育事业的主张</a:t>
            </a:r>
            <a:r>
              <a:rPr lang="en-US" altLang="zh-CN" sz="2000" b="1" i="0">
                <a:solidFill>
                  <a:srgbClr val="00B050"/>
                </a:solidFill>
                <a:latin typeface="微软雅黑" pitchFamily="34" charset="0"/>
                <a:ea typeface="微软雅黑" pitchFamily="34" charset="-122"/>
                <a:cs typeface="微软雅黑" pitchFamily="34" charset="-120"/>
              </a:rPr>
              <a:t>，强调独立自主与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学习国外先进技术相结合</a:t>
            </a:r>
            <a:r>
              <a:rPr lang="en-US" altLang="zh-CN" sz="2000" b="1" i="0" dirty="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②材料二从当前国际科技竞争的复杂形势和我国科技发展的实际状况</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出发</a:t>
            </a:r>
            <a:r>
              <a:rPr lang="en-US" altLang="zh-CN" sz="2000" b="1" i="0" dirty="0">
                <a:solidFill>
                  <a:srgbClr val="00B050"/>
                </a:solidFill>
                <a:latin typeface="微软雅黑" pitchFamily="34" charset="0"/>
                <a:ea typeface="微软雅黑" pitchFamily="34" charset="-122"/>
                <a:cs typeface="微软雅黑" pitchFamily="34" charset="-120"/>
              </a:rPr>
              <a:t>，提出加大科技创新力度和建成科技强国的战略目标和路径。</a:t>
            </a:r>
            <a:r>
              <a:rPr lang="en-US" altLang="zh-CN" sz="2000" b="1" i="0">
                <a:solidFill>
                  <a:srgbClr val="00B050"/>
                </a:solidFill>
                <a:latin typeface="微软雅黑" pitchFamily="34" charset="0"/>
                <a:ea typeface="微软雅黑" pitchFamily="34" charset="-122"/>
                <a:cs typeface="微软雅黑" pitchFamily="34" charset="-120"/>
              </a:rPr>
              <a:t>③两则材料都展示出党的领导</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人秉承我党优良作风</a:t>
            </a:r>
            <a:r>
              <a:rPr lang="en-US" altLang="zh-CN" sz="2000" b="1" i="0" dirty="0">
                <a:solidFill>
                  <a:srgbClr val="00B050"/>
                </a:solidFill>
                <a:latin typeface="微软雅黑" pitchFamily="34" charset="0"/>
                <a:ea typeface="微软雅黑" pitchFamily="34" charset="-122"/>
                <a:cs typeface="微软雅黑" pitchFamily="34" charset="-120"/>
              </a:rPr>
              <a:t>，从国家当下的现实情况出发，总结经验</a:t>
            </a:r>
            <a:r>
              <a:rPr lang="en-US" altLang="zh-CN" sz="2000" b="1" i="0">
                <a:solidFill>
                  <a:srgbClr val="00B050"/>
                </a:solidFill>
                <a:latin typeface="微软雅黑" pitchFamily="34" charset="0"/>
                <a:ea typeface="微软雅黑" pitchFamily="34" charset="-122"/>
                <a:cs typeface="微软雅黑" pitchFamily="34" charset="-120"/>
              </a:rPr>
              <a:t>，作出了高瞻远瞩的理论指导与战</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略部署</a:t>
            </a:r>
            <a:r>
              <a:rPr lang="en-US" altLang="zh-CN" sz="2000" b="1" i="0" dirty="0">
                <a:solidFill>
                  <a:srgbClr val="00B050"/>
                </a:solidFill>
                <a:latin typeface="微软雅黑" pitchFamily="34" charset="0"/>
                <a:ea typeface="微软雅黑" pitchFamily="34" charset="-122"/>
                <a:cs typeface="微软雅黑" pitchFamily="34" charset="-120"/>
              </a:rPr>
              <a:t>，引领中国科技强国的未来。（每点2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B_5_AS.90_1#375300052?vop=1&amp;pid=96d6297e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本题考查筛选并整合文中的信息的能力。解答本题，首先应理解“理论联系实际</a:t>
            </a:r>
            <a:r>
              <a:rPr lang="en-US" altLang="zh-CN" sz="2000" b="0" i="0">
                <a:solidFill>
                  <a:srgbClr val="000000"/>
                </a:solidFill>
                <a:latin typeface="微软雅黑" pitchFamily="34" charset="0"/>
                <a:ea typeface="微软雅黑" pitchFamily="34" charset="-122"/>
                <a:cs typeface="微软雅黑" pitchFamily="34" charset="-120"/>
              </a:rPr>
              <a:t>”的含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a:t>
            </a:r>
            <a:r>
              <a:rPr lang="en-US" altLang="zh-CN" sz="2000" b="0" i="0" dirty="0">
                <a:solidFill>
                  <a:srgbClr val="000000"/>
                </a:solidFill>
                <a:latin typeface="微软雅黑" pitchFamily="34" charset="0"/>
                <a:ea typeface="微软雅黑" pitchFamily="34" charset="-122"/>
                <a:cs typeface="微软雅黑" pitchFamily="34" charset="-120"/>
              </a:rPr>
              <a:t>——将理论与具体实践相结合，从实际出发制定理论，用理论指导实践，重点在于</a:t>
            </a:r>
            <a:r>
              <a:rPr lang="en-US" altLang="zh-CN" sz="2000" b="0" i="0">
                <a:solidFill>
                  <a:srgbClr val="000000"/>
                </a:solidFill>
                <a:latin typeface="微软雅黑" pitchFamily="34" charset="0"/>
                <a:ea typeface="微软雅黑" pitchFamily="34" charset="-122"/>
                <a:cs typeface="微软雅黑" pitchFamily="34" charset="-120"/>
              </a:rPr>
              <a:t>“从实际出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a:t>
            </a:r>
            <a:r>
              <a:rPr lang="en-US" altLang="zh-CN" sz="2000" b="0" i="0" dirty="0">
                <a:solidFill>
                  <a:srgbClr val="000000"/>
                </a:solidFill>
                <a:latin typeface="微软雅黑" pitchFamily="34" charset="0"/>
                <a:ea typeface="微软雅黑" pitchFamily="34" charset="-122"/>
                <a:cs typeface="微软雅黑" pitchFamily="34" charset="-120"/>
              </a:rPr>
              <a:t>”和“指导实践”；然后回到两则材料中找依据，最后再进行总结分析。</a:t>
            </a:r>
            <a:endParaRPr lang="en-US" altLang="zh-CN" sz="2200" dirty="0"/>
          </a:p>
        </p:txBody>
      </p:sp>
      <p:graphicFrame>
        <p:nvGraphicFramePr>
          <p:cNvPr id="67" name="QB_5_AS.90_2#375300052?colgroup=15,9,14&amp;vop=1&amp;pid=96d6297eb&amp;color=0,0,0&amp;vtp=1&amp;bbb=1&amp;hb=1"/>
          <p:cNvGraphicFramePr>
            <a:graphicFrameLocks noGrp="1"/>
          </p:cNvGraphicFramePr>
          <p:nvPr>
            <p:extLst>
              <p:ext uri="{D42A27DB-BD31-4B8C-83A1-F6EECF244321}">
                <p14:modId xmlns:p14="http://schemas.microsoft.com/office/powerpoint/2010/main" val="1681961457"/>
              </p:ext>
            </p:extLst>
          </p:nvPr>
        </p:nvGraphicFramePr>
        <p:xfrm>
          <a:off x="722376" y="2436183"/>
          <a:ext cx="10716768" cy="3621151"/>
        </p:xfrm>
        <a:graphic>
          <a:graphicData uri="http://schemas.openxmlformats.org/drawingml/2006/table">
            <a:tbl>
              <a:tblPr/>
              <a:tblGrid>
                <a:gridCol w="4041648">
                  <a:extLst>
                    <a:ext uri="{9D8B030D-6E8A-4147-A177-3AD203B41FA5}">
                      <a16:colId xmlns:a16="http://schemas.microsoft.com/office/drawing/2014/main" val="20000"/>
                    </a:ext>
                  </a:extLst>
                </a:gridCol>
                <a:gridCol w="2715768">
                  <a:extLst>
                    <a:ext uri="{9D8B030D-6E8A-4147-A177-3AD203B41FA5}">
                      <a16:colId xmlns:a16="http://schemas.microsoft.com/office/drawing/2014/main" val="20001"/>
                    </a:ext>
                  </a:extLst>
                </a:gridCol>
                <a:gridCol w="395935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实际情况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理论/主张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总结分析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000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材料一第2段中</a:t>
                      </a:r>
                      <a:r>
                        <a:rPr lang="en-US" altLang="zh-CN" sz="2000" b="0" i="0">
                          <a:solidFill>
                            <a:srgbClr val="000000"/>
                          </a:solidFill>
                          <a:latin typeface="微软雅黑" pitchFamily="34" charset="0"/>
                          <a:ea typeface="微软雅黑" pitchFamily="34" charset="-122"/>
                          <a:cs typeface="微软雅黑" pitchFamily="34" charset="-120"/>
                        </a:rPr>
                        <a:t>“我们的科学技术</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水平同世界先进水平的差距还很</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科学技术力量还很薄弱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远不</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能适应现代化建设的需要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材料一第1段中</a:t>
                      </a:r>
                      <a:r>
                        <a:rPr lang="en-US" altLang="zh-CN" sz="2000" b="0" i="0">
                          <a:solidFill>
                            <a:srgbClr val="000000"/>
                          </a:solidFill>
                          <a:latin typeface="微软雅黑" pitchFamily="34" charset="0"/>
                          <a:ea typeface="微软雅黑" pitchFamily="34" charset="-122"/>
                          <a:cs typeface="微软雅黑" pitchFamily="34" charset="-120"/>
                        </a:rPr>
                        <a:t>“大力</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发展科学研究事业和科</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学教育事业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第</a:t>
                      </a:r>
                      <a:r>
                        <a:rPr lang="en-US" altLang="zh-CN" sz="2000" b="0" i="0">
                          <a:solidFill>
                            <a:srgbClr val="000000"/>
                          </a:solidFill>
                          <a:latin typeface="微软雅黑" pitchFamily="34" charset="0"/>
                          <a:ea typeface="微软雅黑" pitchFamily="34" charset="-122"/>
                          <a:cs typeface="微软雅黑" pitchFamily="34" charset="-120"/>
                        </a:rPr>
                        <a:t>6段</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“必须坚持独立自主</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自力更生的方针”“努</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力向外国学习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综合来看</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两则材料都展示出党的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领导人秉承我党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理论联系实际”</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的优良作风</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分别从现实情况出</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指出不足之处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据此思考</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作</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出</a:t>
                      </a:r>
                      <a:r>
                        <a:rPr lang="en-US" altLang="zh-CN" sz="2000" b="0" i="0" dirty="0">
                          <a:solidFill>
                            <a:srgbClr val="000000"/>
                          </a:solidFill>
                          <a:latin typeface="微软雅黑" pitchFamily="34" charset="0"/>
                          <a:ea typeface="微软雅黑" pitchFamily="34" charset="-122"/>
                          <a:cs typeface="微软雅黑" pitchFamily="34" charset="-120"/>
                        </a:rPr>
                        <a:t>“独立自主</a:t>
                      </a:r>
                      <a:r>
                        <a:rPr lang="en-US" altLang="zh-CN" sz="2000" b="0" i="0">
                          <a:solidFill>
                            <a:srgbClr val="000000"/>
                          </a:solidFill>
                          <a:latin typeface="微软雅黑" pitchFamily="34" charset="0"/>
                          <a:ea typeface="微软雅黑" pitchFamily="34" charset="-122"/>
                          <a:cs typeface="微软雅黑" pitchFamily="34" charset="-120"/>
                        </a:rPr>
                        <a:t>”“努力向外国学</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习</a:t>
                      </a:r>
                      <a:r>
                        <a:rPr lang="en-US" altLang="zh-CN" sz="2000" b="0" i="0" dirty="0">
                          <a:solidFill>
                            <a:srgbClr val="000000"/>
                          </a:solidFill>
                          <a:latin typeface="微软雅黑" pitchFamily="34" charset="0"/>
                          <a:ea typeface="微软雅黑" pitchFamily="34" charset="-122"/>
                          <a:cs typeface="微软雅黑" pitchFamily="34" charset="-120"/>
                        </a:rPr>
                        <a:t>”和“科技强国</a:t>
                      </a:r>
                      <a:r>
                        <a:rPr lang="en-US" altLang="zh-CN" sz="2000" b="0" i="0">
                          <a:solidFill>
                            <a:srgbClr val="000000"/>
                          </a:solidFill>
                          <a:latin typeface="微软雅黑" pitchFamily="34" charset="0"/>
                          <a:ea typeface="微软雅黑" pitchFamily="34" charset="-122"/>
                          <a:cs typeface="微软雅黑" pitchFamily="34" charset="-120"/>
                        </a:rPr>
                        <a:t>”等高瞻远瞩的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理论指导与战略部署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引领中国科</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技强国的未来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graphicFrame>
        <p:nvGraphicFramePr>
          <p:cNvPr id="68" name="QB_5_AS.90_3#375300052?colgroup=15,9,14&amp;vop=1&amp;pid=96d6297eb&amp;color=0,0,0&amp;mp=1&amp;vtp=1&amp;bt=1&amp;bbb=1&amp;hb=1"/>
          <p:cNvGraphicFramePr>
            <a:graphicFrameLocks noGrp="1"/>
          </p:cNvGraphicFramePr>
          <p:nvPr>
            <p:extLst>
              <p:ext uri="{D42A27DB-BD31-4B8C-83A1-F6EECF244321}">
                <p14:modId xmlns:p14="http://schemas.microsoft.com/office/powerpoint/2010/main" val="3407978326"/>
              </p:ext>
            </p:extLst>
          </p:nvPr>
        </p:nvGraphicFramePr>
        <p:xfrm>
          <a:off x="722376" y="1511300"/>
          <a:ext cx="10716768" cy="3621151"/>
        </p:xfrm>
        <a:graphic>
          <a:graphicData uri="http://schemas.openxmlformats.org/drawingml/2006/table">
            <a:tbl>
              <a:tblPr/>
              <a:tblGrid>
                <a:gridCol w="4041648">
                  <a:extLst>
                    <a:ext uri="{9D8B030D-6E8A-4147-A177-3AD203B41FA5}">
                      <a16:colId xmlns:a16="http://schemas.microsoft.com/office/drawing/2014/main" val="20000"/>
                    </a:ext>
                  </a:extLst>
                </a:gridCol>
                <a:gridCol w="2715768">
                  <a:extLst>
                    <a:ext uri="{9D8B030D-6E8A-4147-A177-3AD203B41FA5}">
                      <a16:colId xmlns:a16="http://schemas.microsoft.com/office/drawing/2014/main" val="20001"/>
                    </a:ext>
                  </a:extLst>
                </a:gridCol>
                <a:gridCol w="395935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实际情况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理论/主张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总结分析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000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材料二第1段中</a:t>
                      </a:r>
                      <a:r>
                        <a:rPr lang="en-US" altLang="zh-CN" sz="2000" b="0" i="0">
                          <a:solidFill>
                            <a:srgbClr val="000000"/>
                          </a:solidFill>
                          <a:latin typeface="微软雅黑" pitchFamily="34" charset="0"/>
                          <a:ea typeface="微软雅黑" pitchFamily="34" charset="-122"/>
                          <a:cs typeface="微软雅黑" pitchFamily="34" charset="-120"/>
                        </a:rPr>
                        <a:t>“新一轮科技革命</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和产业变革深入发展”“世界百年</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未有之大变局加速演进</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高技术</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领域成为国际竞争最前沿和主战</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场”“虽然我国科技事业发展取得</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了长足进步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但原始创新能力还相</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对薄弱</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一些关键核心技术受制于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顶尖科技人才不足”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材料二第2段中</a:t>
                      </a:r>
                      <a:r>
                        <a:rPr lang="en-US" altLang="zh-CN" sz="2000" b="0" i="0">
                          <a:solidFill>
                            <a:srgbClr val="000000"/>
                          </a:solidFill>
                          <a:latin typeface="微软雅黑" pitchFamily="34" charset="0"/>
                          <a:ea typeface="微软雅黑" pitchFamily="34" charset="-122"/>
                          <a:cs typeface="微软雅黑" pitchFamily="34" charset="-120"/>
                        </a:rPr>
                        <a:t>“充分</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认识科技的战略先导地</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位和根本支撑作用</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锚</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定2035年建成科技强</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国的战略目标</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加强顶</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层设计和统筹谋划</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加</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快实现高水平科技自立</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自强</a:t>
                      </a:r>
                      <a:r>
                        <a:rPr lang="en-US" altLang="zh-CN" sz="2000" b="0" i="0" dirty="0">
                          <a:solidFill>
                            <a:srgbClr val="000000"/>
                          </a:solidFill>
                          <a:latin typeface="微软雅黑" pitchFamily="34" charset="0"/>
                          <a:ea typeface="微软雅黑" pitchFamily="34" charset="-122"/>
                          <a:cs typeface="微软雅黑" pitchFamily="34" charset="-120"/>
                        </a:rPr>
                        <a:t>”和第3段内容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综合来看</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两则材料都展示出党的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领导人秉承我党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理论联系实际”</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的优良作风</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分别从现实情况出</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指出不足之处</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据此思考</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作</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出</a:t>
                      </a:r>
                      <a:r>
                        <a:rPr lang="en-US" altLang="zh-CN" sz="2000" b="0" i="0" dirty="0">
                          <a:solidFill>
                            <a:srgbClr val="000000"/>
                          </a:solidFill>
                          <a:latin typeface="微软雅黑" pitchFamily="34" charset="0"/>
                          <a:ea typeface="微软雅黑" pitchFamily="34" charset="-122"/>
                          <a:cs typeface="微软雅黑" pitchFamily="34" charset="-120"/>
                        </a:rPr>
                        <a:t>“独立自主</a:t>
                      </a:r>
                      <a:r>
                        <a:rPr lang="en-US" altLang="zh-CN" sz="2000" b="0" i="0">
                          <a:solidFill>
                            <a:srgbClr val="000000"/>
                          </a:solidFill>
                          <a:latin typeface="微软雅黑" pitchFamily="34" charset="0"/>
                          <a:ea typeface="微软雅黑" pitchFamily="34" charset="-122"/>
                          <a:cs typeface="微软雅黑" pitchFamily="34" charset="-120"/>
                        </a:rPr>
                        <a:t>”“努力向外国学</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习</a:t>
                      </a:r>
                      <a:r>
                        <a:rPr lang="en-US" altLang="zh-CN" sz="2000" b="0" i="0" dirty="0">
                          <a:solidFill>
                            <a:srgbClr val="000000"/>
                          </a:solidFill>
                          <a:latin typeface="微软雅黑" pitchFamily="34" charset="0"/>
                          <a:ea typeface="微软雅黑" pitchFamily="34" charset="-122"/>
                          <a:cs typeface="微软雅黑" pitchFamily="34" charset="-120"/>
                        </a:rPr>
                        <a:t>”和“科技强国</a:t>
                      </a:r>
                      <a:r>
                        <a:rPr lang="en-US" altLang="zh-CN" sz="2000" b="0" i="0">
                          <a:solidFill>
                            <a:srgbClr val="000000"/>
                          </a:solidFill>
                          <a:latin typeface="微软雅黑" pitchFamily="34" charset="0"/>
                          <a:ea typeface="微软雅黑" pitchFamily="34" charset="-122"/>
                          <a:cs typeface="微软雅黑" pitchFamily="34" charset="-120"/>
                        </a:rPr>
                        <a:t>”等高瞻远瞩的</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理论指导与战略部署</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引领中国科</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技强国的未来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B_5_AS.90_3#375300052?colgroup=15,9,14&amp;vop=1&amp;pid=96d6297eb&amp;color=0,0,0&amp;mp=1&amp;vtp=1&amp;bt=1&amp;bbb=1">
            <a:extLst>
              <a:ext uri="{FF2B5EF4-FFF2-40B4-BE49-F238E27FC236}">
                <a16:creationId xmlns:a16="http://schemas.microsoft.com/office/drawing/2014/main" id="{E57A798F-0612-8983-1594-85A8B8ED09CD}"/>
              </a:ext>
            </a:extLst>
          </p:cNvPr>
          <p:cNvSpPr txBox="1"/>
          <p:nvPr/>
        </p:nvSpPr>
        <p:spPr>
          <a:xfrm>
            <a:off x="10926183"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fade">
                                      <p:cBhvr>
                                        <p:cTn id="1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5_BD.7_1#e29c3b263?sp=1&amp;pid=f2bfaf4a1&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3.请在文中横线处填入恰当的关联词语。（4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a:t>
            </a:r>
            <a:endParaRPr lang="en-US" altLang="zh-CN" sz="2000" dirty="0"/>
          </a:p>
        </p:txBody>
      </p:sp>
      <p:sp>
        <p:nvSpPr>
          <p:cNvPr id="4" name="QB_5_AN.8_1#e29c3b263.blank?pid=f2bfaf4a1&amp;color=0,0,0&amp;vpa=2&amp;vtp=1&amp;bbb=1"/>
          <p:cNvSpPr/>
          <p:nvPr/>
        </p:nvSpPr>
        <p:spPr>
          <a:xfrm>
            <a:off x="757301" y="1372050"/>
            <a:ext cx="4886325"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A虽然/尽管</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B但</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C只有</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D才（每处1分）</a:t>
            </a:r>
            <a:endParaRPr lang="en-US" altLang="zh-CN" sz="2000" dirty="0"/>
          </a:p>
        </p:txBody>
      </p:sp>
      <p:sp>
        <p:nvSpPr>
          <p:cNvPr id="5" name="QB_5_AS.9_1#e29c3b263?vop=1&amp;pid=f2bfaf4a1&amp;color=0,0,0&amp;vtp=1&amp;bbb=1&amp;hb=1"/>
          <p:cNvSpPr/>
          <p:nvPr/>
        </p:nvSpPr>
        <p:spPr>
          <a:xfrm>
            <a:off x="722376" y="1922595"/>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本题考查正确使用词语（包括熟语）的能力。第二段的核心观点是“时势造英雄</a:t>
            </a:r>
            <a:r>
              <a:rPr lang="en-US" altLang="zh-CN" sz="2000" b="0" i="0">
                <a:solidFill>
                  <a:srgbClr val="000000"/>
                </a:solidFill>
                <a:latin typeface="微软雅黑" pitchFamily="34" charset="0"/>
                <a:ea typeface="微软雅黑" pitchFamily="34" charset="-122"/>
                <a:cs typeface="微软雅黑" pitchFamily="34" charset="-120"/>
              </a:rPr>
              <a:t>”，强调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了伟大人物的出现具有历史必然性</a:t>
            </a:r>
            <a:r>
              <a:rPr lang="en-US" altLang="zh-CN" sz="2000" b="0" i="0" dirty="0">
                <a:solidFill>
                  <a:srgbClr val="000000"/>
                </a:solidFill>
                <a:latin typeface="微软雅黑" pitchFamily="34" charset="0"/>
                <a:ea typeface="微软雅黑" pitchFamily="34" charset="-122"/>
                <a:cs typeface="微软雅黑" pitchFamily="34" charset="-120"/>
              </a:rPr>
              <a:t>。A处后文“代替者在才能、品质、性格等方面有差别</a:t>
            </a:r>
            <a:r>
              <a:rPr lang="en-US" altLang="zh-CN" sz="2000" b="0" i="0">
                <a:solidFill>
                  <a:srgbClr val="000000"/>
                </a:solidFill>
                <a:latin typeface="微软雅黑" pitchFamily="34" charset="0"/>
                <a:ea typeface="微软雅黑" pitchFamily="34" charset="-122"/>
                <a:cs typeface="微软雅黑" pitchFamily="34" charset="-120"/>
              </a:rPr>
              <a:t>”是对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代替者个体特征的描述</a:t>
            </a:r>
            <a:r>
              <a:rPr lang="en-US" altLang="zh-CN" sz="2000" b="0" i="0" dirty="0">
                <a:solidFill>
                  <a:srgbClr val="000000"/>
                </a:solidFill>
                <a:latin typeface="微软雅黑" pitchFamily="34" charset="0"/>
                <a:ea typeface="微软雅黑" pitchFamily="34" charset="-122"/>
                <a:cs typeface="微软雅黑" pitchFamily="34" charset="-120"/>
              </a:rPr>
              <a:t>，表明代替者之间可能存在差异；B处后文</a:t>
            </a:r>
            <a:r>
              <a:rPr lang="en-US" altLang="zh-CN" sz="2000" b="0" i="0">
                <a:solidFill>
                  <a:srgbClr val="000000"/>
                </a:solidFill>
                <a:latin typeface="微软雅黑" pitchFamily="34" charset="0"/>
                <a:ea typeface="微软雅黑" pitchFamily="34" charset="-122"/>
                <a:cs typeface="微软雅黑" pitchFamily="34" charset="-120"/>
              </a:rPr>
              <a:t>“新的伟大人物的出现则是必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然的</a:t>
            </a:r>
            <a:r>
              <a:rPr lang="en-US" altLang="zh-CN" sz="2000" b="0" i="0" dirty="0">
                <a:solidFill>
                  <a:srgbClr val="000000"/>
                </a:solidFill>
                <a:latin typeface="微软雅黑" pitchFamily="34" charset="0"/>
                <a:ea typeface="微软雅黑" pitchFamily="34" charset="-122"/>
                <a:cs typeface="微软雅黑" pitchFamily="34" charset="-120"/>
              </a:rPr>
              <a:t>”是对整体趋势的判断，强调代替者的出现是必然的；从逻辑上看</a:t>
            </a:r>
            <a:r>
              <a:rPr lang="en-US" altLang="zh-CN" sz="2000" b="0" i="0">
                <a:solidFill>
                  <a:srgbClr val="000000"/>
                </a:solidFill>
                <a:latin typeface="微软雅黑" pitchFamily="34" charset="0"/>
                <a:ea typeface="微软雅黑" pitchFamily="34" charset="-122"/>
                <a:cs typeface="微软雅黑" pitchFamily="34" charset="-120"/>
              </a:rPr>
              <a:t>，逗号前后的内容存在一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种让步关系</a:t>
            </a:r>
            <a:r>
              <a:rPr lang="en-US" altLang="zh-CN" sz="2000" b="0" i="0" dirty="0">
                <a:solidFill>
                  <a:srgbClr val="000000"/>
                </a:solidFill>
                <a:latin typeface="微软雅黑" pitchFamily="34" charset="0"/>
                <a:ea typeface="微软雅黑" pitchFamily="34" charset="-122"/>
                <a:cs typeface="微软雅黑" pitchFamily="34" charset="-120"/>
              </a:rPr>
              <a:t>，即尽管存在个体差异，但整体趋势仍然是必然的，故A、B处可分别填入“虽然</a:t>
            </a:r>
            <a:r>
              <a:rPr lang="en-US" altLang="zh-CN" sz="2000" b="0" i="0">
                <a:solidFill>
                  <a:srgbClr val="000000"/>
                </a:solidFill>
                <a:latin typeface="微软雅黑" pitchFamily="34" charset="0"/>
                <a:ea typeface="微软雅黑" pitchFamily="34" charset="-122"/>
                <a:cs typeface="微软雅黑" pitchFamily="34" charset="-120"/>
              </a:rPr>
              <a:t>/尽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管</a:t>
            </a:r>
            <a:r>
              <a:rPr lang="en-US" altLang="zh-CN" sz="2000" b="0" i="0" dirty="0">
                <a:solidFill>
                  <a:srgbClr val="000000"/>
                </a:solidFill>
                <a:latin typeface="微软雅黑" pitchFamily="34" charset="0"/>
                <a:ea typeface="微软雅黑" pitchFamily="34" charset="-122"/>
                <a:cs typeface="微软雅黑" pitchFamily="34" charset="-120"/>
              </a:rPr>
              <a:t>”“但”等关联词语。C处，“可见”表明此句为总结句，结合语境可推知，作者认为</a:t>
            </a:r>
            <a:r>
              <a:rPr lang="en-US" altLang="zh-CN" sz="2000" b="0" i="0">
                <a:solidFill>
                  <a:srgbClr val="000000"/>
                </a:solidFill>
                <a:latin typeface="微软雅黑" pitchFamily="34" charset="0"/>
                <a:ea typeface="微软雅黑" pitchFamily="34" charset="-122"/>
                <a:cs typeface="微软雅黑" pitchFamily="34" charset="-120"/>
              </a:rPr>
              <a:t>“把握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必然性和偶然性的辩证关系</a:t>
            </a:r>
            <a:r>
              <a:rPr lang="en-US" altLang="zh-CN" sz="2000" b="0" i="0" dirty="0">
                <a:solidFill>
                  <a:srgbClr val="000000"/>
                </a:solidFill>
                <a:latin typeface="微软雅黑" pitchFamily="34" charset="0"/>
                <a:ea typeface="微软雅黑" pitchFamily="34" charset="-122"/>
                <a:cs typeface="微软雅黑" pitchFamily="34" charset="-120"/>
              </a:rPr>
              <a:t>”是“正确理解某一特定的伟大人物的产生”的必备前提，故C</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两处可分别填入</a:t>
            </a:r>
            <a:r>
              <a:rPr lang="en-US" altLang="zh-CN" sz="2000" b="0" i="0" dirty="0">
                <a:solidFill>
                  <a:srgbClr val="000000"/>
                </a:solidFill>
                <a:latin typeface="微软雅黑" pitchFamily="34" charset="0"/>
                <a:ea typeface="微软雅黑" pitchFamily="34" charset="-122"/>
                <a:cs typeface="微软雅黑" pitchFamily="34" charset="-120"/>
              </a:rPr>
              <a:t>“只有”“才”等关联词语。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Effect transition="in" filter="fade">
                                      <p:cBhvr>
                                        <p:cTn id="39"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C_2_BD#f3bc2ffba.fixed?pid=23ecf7991&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2_BD#f3bc2ffba.fixed?pid=23ecf7991&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实践是检验真理的唯一标准</a:t>
            </a:r>
            <a:endParaRPr lang="en-US" altLang="zh-CN" sz="44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pic>
        <p:nvPicPr>
          <p:cNvPr id="2" name="P_4_BD#3be825b4e?pid=d9f5bfcae&amp;color=0,0,0&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27372"/>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3be825b4e?pid=d9f5bfcae&amp;color=0,0,0&amp;vtp=1&amp;bt=1&amp;bbb=1"/>
          <p:cNvSpPr/>
          <p:nvPr/>
        </p:nvSpPr>
        <p:spPr>
          <a:xfrm>
            <a:off x="722377" y="972000"/>
            <a:ext cx="10749630" cy="385953"/>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3be825b4e?pid=d9f5bfcae&amp;color=0,0,0&amp;tib=255,255,255&amp;iip=1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04385"/>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91_1#c6b528aa6?pid=d9f5bfcae&amp;color=0,0,0&amp;vtp=1&amp;bbb=1&amp;hb=1"/>
          <p:cNvSpPr/>
          <p:nvPr/>
        </p:nvSpPr>
        <p:spPr>
          <a:xfrm>
            <a:off x="722376" y="1415611"/>
            <a:ext cx="10753344" cy="48895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［湖北黄冈十五校联考2025期中改编］</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阅读下面的文字，完成1~5题。（18分）</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好的理论文章一般都是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也就是用人民群众都能懂的话语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揭示主题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阐明思想</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让人们能理解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领会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换句话说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好的理论文章一般都具有深入浅出的特点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如何做到既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深</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浅出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既是一种文风问题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也是一种学风问题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清代史学家章学诚在其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文史通义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中将写文章的弊病归为十大类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分别是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剜肉为疮</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八面求圆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削趾适履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私署头衔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不达时势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同里铭旌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画蛇添足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优伶演剧</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井底天文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误学邯郸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可见多数皆为不切实际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空谈臆造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既不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浅出</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所致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现实中有些人写文章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故弄玄虚</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追求某些方面的一味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高大上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实则脱离实际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接地气</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有些人大玩辞藻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堆砌概念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好似振振有词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实则空疏无物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无的放矢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a:solidFill>
                  <a:srgbClr val="000000"/>
                </a:solidFill>
                <a:latin typeface="微软雅黑" pitchFamily="34" charset="0"/>
                <a:ea typeface="楷体" pitchFamily="34" charset="-122"/>
                <a:cs typeface="微软雅黑" pitchFamily="34" charset="-120"/>
              </a:rPr>
              <a:t>还有的过</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度句法结构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将理论文章写成标语式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口号体</a:t>
            </a:r>
            <a:r>
              <a:rPr lang="en-US" altLang="zh-CN" sz="2000" b="0" i="0" dirty="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楷体" pitchFamily="34" charset="-122"/>
                <a:cs typeface="微软雅黑" pitchFamily="34" charset="-120"/>
              </a:rPr>
              <a:t>使全文流于形式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读之自然无物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1_1#c6b528aa6?pid=d9f5bfcae&amp;color=0,0,0&amp;vtp=1&amp;bbb=1&amp;hb=1">
            <a:extLst>
              <a:ext uri="{FF2B5EF4-FFF2-40B4-BE49-F238E27FC236}">
                <a16:creationId xmlns:a16="http://schemas.microsoft.com/office/drawing/2014/main" id="{28538EF9-4704-7824-CF7E-8EC0C310EDBE}"/>
              </a:ext>
            </a:extLst>
          </p:cNvPr>
          <p:cNvSpPr/>
          <p:nvPr/>
        </p:nvSpPr>
        <p:spPr>
          <a:xfrm>
            <a:off x="722376" y="972000"/>
            <a:ext cx="10753344" cy="40562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孔子教导如何为人时提出要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文质斌斌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认为无论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质胜文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文胜质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都不太好</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其实写文章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也是如此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在写作方面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也可以换言为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浅出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就是具有高水平的理论意蕴与学术价值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浅出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就是要有容易为读者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为大众所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接受并理解的表达方式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只有学会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浅出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才能更好地使理论文章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读者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要做到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浅出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首先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在写作动机方面要诚实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要有诚恳传达理论要义的初忠与本意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能为写文章而写文章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为赋新词强说愁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甚至无病呻吟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要端正写作态度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努力将理论文章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写在祖国大地上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其次</a:t>
            </a:r>
            <a:r>
              <a:rPr lang="en-US" altLang="zh-CN" sz="2000" b="0" i="0" dirty="0">
                <a:solidFill>
                  <a:srgbClr val="000000"/>
                </a:solidFill>
                <a:latin typeface="微软雅黑" pitchFamily="34" charset="0"/>
                <a:ea typeface="微软雅黑" pitchFamily="34" charset="-122"/>
                <a:cs typeface="微软雅黑" pitchFamily="34" charset="-120"/>
              </a:rPr>
              <a:t>，____。</a:t>
            </a:r>
            <a:r>
              <a:rPr lang="en-US" altLang="zh-CN" sz="2000" b="0" i="0" dirty="0">
                <a:solidFill>
                  <a:srgbClr val="000000"/>
                </a:solidFill>
                <a:latin typeface="微软雅黑" pitchFamily="34" charset="0"/>
                <a:ea typeface="楷体" pitchFamily="34" charset="-122"/>
                <a:cs typeface="微软雅黑" pitchFamily="34" charset="-120"/>
              </a:rPr>
              <a:t>要陈言务去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赘言务去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使文意尽量顺民意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通民情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要以人民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大众可以理解的语言讲出深刻的道理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深遂的思想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在行文论述方面要札实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好的理论文</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不仅仅是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要进行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充分说理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最好是列举事实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1839887361"/>
      </p:ext>
    </p:extLst>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5_BD.92_1#670a874ae?pid=c6b528aa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1.填入文中第一段括号内的词语，不恰当的一项是（3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3_1#670a874ae.bracket?pid=c6b528aa6&amp;color=0,0,0&amp;vpa=24&amp;vtp=1"/>
          <p:cNvSpPr/>
          <p:nvPr/>
        </p:nvSpPr>
        <p:spPr>
          <a:xfrm>
            <a:off x="7378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92_2#670a874ae.choices?pid=c6b528aa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.平易近人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B.浅尝辄止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C.通俗易懂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.明白晓畅</a:t>
            </a:r>
            <a:endParaRPr lang="en-US" altLang="zh-CN" sz="2000" dirty="0"/>
          </a:p>
        </p:txBody>
      </p:sp>
      <p:sp>
        <p:nvSpPr>
          <p:cNvPr id="5" name="QC_5_AS.94_1#670a874ae?vop=1&amp;pid=c6b528aa6&amp;color=0,0,0&amp;vtp=1&amp;bbb=1&amp;hb=1"/>
          <p:cNvSpPr/>
          <p:nvPr/>
        </p:nvSpPr>
        <p:spPr>
          <a:xfrm>
            <a:off x="722376" y="193941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本题考查正确使用词语（包括熟语）的能力。解答本题需大致了解每个词语的意思</a:t>
            </a:r>
            <a:r>
              <a:rPr lang="en-US" altLang="zh-CN" sz="2000" b="0" i="0">
                <a:solidFill>
                  <a:srgbClr val="000000"/>
                </a:solidFill>
                <a:latin typeface="微软雅黑" pitchFamily="34" charset="0"/>
                <a:ea typeface="微软雅黑" pitchFamily="34" charset="-122"/>
                <a:cs typeface="微软雅黑" pitchFamily="34" charset="-120"/>
              </a:rPr>
              <a:t>，然后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结合语境进行判断</a:t>
            </a:r>
            <a:r>
              <a:rPr lang="en-US" altLang="zh-CN" sz="2000" b="0" i="0" dirty="0">
                <a:solidFill>
                  <a:srgbClr val="000000"/>
                </a:solidFill>
                <a:latin typeface="微软雅黑" pitchFamily="34" charset="0"/>
                <a:ea typeface="微软雅黑" pitchFamily="34" charset="-122"/>
                <a:cs typeface="微软雅黑" pitchFamily="34" charset="-120"/>
              </a:rPr>
              <a:t>。结合后文“用人民群众都能懂的话语</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让人们能理解、领会”可知</a:t>
            </a:r>
            <a:r>
              <a:rPr lang="en-US" altLang="zh-CN" sz="2000" b="0" i="0">
                <a:solidFill>
                  <a:srgbClr val="000000"/>
                </a:solidFill>
                <a:latin typeface="微软雅黑" pitchFamily="34" charset="0"/>
                <a:ea typeface="微软雅黑" pitchFamily="34" charset="-122"/>
                <a:cs typeface="微软雅黑" pitchFamily="34" charset="-120"/>
              </a:rPr>
              <a:t>，括号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内所填词语应表示好的理论文章一般都浅近明白</a:t>
            </a:r>
            <a:r>
              <a:rPr lang="en-US" altLang="zh-CN" sz="2000" b="0" i="0" dirty="0">
                <a:solidFill>
                  <a:srgbClr val="000000"/>
                </a:solidFill>
                <a:latin typeface="微软雅黑" pitchFamily="34" charset="0"/>
                <a:ea typeface="微软雅黑" pitchFamily="34" charset="-122"/>
                <a:cs typeface="微软雅黑" pitchFamily="34" charset="-120"/>
              </a:rPr>
              <a:t>，容易让人民群众读懂。“平易近人</a:t>
            </a:r>
            <a:r>
              <a:rPr lang="en-US" altLang="zh-CN" sz="2000" b="0" i="0">
                <a:solidFill>
                  <a:srgbClr val="000000"/>
                </a:solidFill>
                <a:latin typeface="微软雅黑" pitchFamily="34" charset="0"/>
                <a:ea typeface="微软雅黑" pitchFamily="34" charset="-122"/>
                <a:cs typeface="微软雅黑" pitchFamily="34" charset="-120"/>
              </a:rPr>
              <a:t>”“通俗易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懂</a:t>
            </a:r>
            <a:r>
              <a:rPr lang="en-US" altLang="zh-CN" sz="2000" b="0" i="0" dirty="0">
                <a:solidFill>
                  <a:srgbClr val="000000"/>
                </a:solidFill>
                <a:latin typeface="微软雅黑" pitchFamily="34" charset="0"/>
                <a:ea typeface="微软雅黑" pitchFamily="34" charset="-122"/>
                <a:cs typeface="微软雅黑" pitchFamily="34" charset="-120"/>
              </a:rPr>
              <a:t>”“明白晓畅”都符合语境。“浅尝辄止”不能用来形容好的理论文章浅显易懂。故选B。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5_AS.94_2#670a874ae?vop=1&amp;pid=c6b528aa6&amp;color=0,0,0&amp;mp=1&amp;vtp=1&amp;bt=1&amp;bbb=1"/>
          <p:cNvSpPr/>
          <p:nvPr/>
        </p:nvSpPr>
        <p:spPr>
          <a:xfrm>
            <a:off x="722376" y="972000"/>
            <a:ext cx="10753344" cy="2252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平易近人</a:t>
            </a:r>
            <a:r>
              <a:rPr lang="en-US" altLang="zh-CN" sz="2000" b="0" i="0" dirty="0">
                <a:solidFill>
                  <a:srgbClr val="000000"/>
                </a:solidFill>
                <a:latin typeface="微软雅黑" pitchFamily="34" charset="0"/>
                <a:ea typeface="微软雅黑" pitchFamily="34" charset="-122"/>
                <a:cs typeface="微软雅黑" pitchFamily="34" charset="-120"/>
              </a:rPr>
              <a:t>：态度谦逊和蔼，使人容易接近；（文字）浅显，容易了解。</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浅尝辄止</a:t>
            </a:r>
            <a:r>
              <a:rPr lang="en-US" altLang="zh-CN" sz="2000" b="0" i="0" dirty="0">
                <a:solidFill>
                  <a:srgbClr val="000000"/>
                </a:solidFill>
                <a:latin typeface="微软雅黑" pitchFamily="34" charset="0"/>
                <a:ea typeface="微软雅黑" pitchFamily="34" charset="-122"/>
                <a:cs typeface="微软雅黑" pitchFamily="34" charset="-120"/>
              </a:rPr>
              <a:t>：略微尝试一下就停下来，指对知识、问题等不做深入研究。</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通俗易懂</a:t>
            </a:r>
            <a:r>
              <a:rPr lang="en-US" altLang="zh-CN" sz="2000" b="0" i="0" dirty="0">
                <a:solidFill>
                  <a:srgbClr val="000000"/>
                </a:solidFill>
                <a:latin typeface="微软雅黑" pitchFamily="34" charset="0"/>
                <a:ea typeface="微软雅黑" pitchFamily="34" charset="-122"/>
                <a:cs typeface="微软雅黑" pitchFamily="34" charset="-120"/>
              </a:rPr>
              <a:t>：浅近平易，不艰深晦涩，一般人都能理解。</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明白晓畅</a:t>
            </a:r>
            <a:r>
              <a:rPr lang="en-US" altLang="zh-CN" sz="2000" b="0" i="0" dirty="0">
                <a:solidFill>
                  <a:srgbClr val="000000"/>
                </a:solidFill>
                <a:latin typeface="微软雅黑" pitchFamily="34" charset="0"/>
                <a:ea typeface="微软雅黑" pitchFamily="34" charset="-122"/>
                <a:cs typeface="微软雅黑" pitchFamily="34" charset="-120"/>
              </a:rPr>
              <a:t>：形容非常清楚明白。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5_BD.95_1#dc700c492?pid=c6b528aa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2.下列填入文中横线处的句子，衔接最恰当的一项是（3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6_1#dc700c492.bracket?pid=c6b528aa6&amp;color=0,0,0&amp;vpa=25&amp;vtp=1"/>
          <p:cNvSpPr/>
          <p:nvPr/>
        </p:nvSpPr>
        <p:spPr>
          <a:xfrm>
            <a:off x="7632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95_2#dc700c492.choices?pid=c6b528aa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.在语言运用方面要朴实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.在内容选择方面要新颖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C.在理论深度方面要专业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.在论证方法方面要严谨</a:t>
            </a:r>
            <a:endParaRPr lang="en-US" altLang="zh-CN" sz="2000" dirty="0"/>
          </a:p>
        </p:txBody>
      </p:sp>
      <p:sp>
        <p:nvSpPr>
          <p:cNvPr id="5" name="QC_5_AS.97_1#dc700c492?vop=1&amp;pid=c6b528aa6&amp;color=0,0,0&amp;vtp=1&amp;bbb=1&amp;hb=1"/>
          <p:cNvSpPr/>
          <p:nvPr/>
        </p:nvSpPr>
        <p:spPr>
          <a:xfrm>
            <a:off x="722376" y="2377567"/>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本题考查语言表达连贯的能力。结合后文“使文意尽量顺民意、通民情</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思想”</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此处强调理论文章语言要通俗</a:t>
            </a:r>
            <a:r>
              <a:rPr lang="en-US" altLang="zh-CN" sz="2000" b="0" i="0" dirty="0">
                <a:solidFill>
                  <a:srgbClr val="000000"/>
                </a:solidFill>
                <a:latin typeface="微软雅黑" pitchFamily="34" charset="0"/>
                <a:ea typeface="微软雅黑" pitchFamily="34" charset="-122"/>
                <a:cs typeface="微软雅黑" pitchFamily="34" charset="-120"/>
              </a:rPr>
              <a:t>，需点明“语言平实”的要求，故A项最符合文旨。B项</a:t>
            </a:r>
            <a:r>
              <a:rPr lang="en-US" altLang="zh-CN" sz="2000" b="0" i="0">
                <a:solidFill>
                  <a:srgbClr val="000000"/>
                </a:solidFill>
                <a:latin typeface="微软雅黑" pitchFamily="34" charset="0"/>
                <a:ea typeface="微软雅黑" pitchFamily="34" charset="-122"/>
                <a:cs typeface="微软雅黑" pitchFamily="34" charset="-120"/>
              </a:rPr>
              <a:t>，“在内容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选择方面要新颖</a:t>
            </a:r>
            <a:r>
              <a:rPr lang="en-US" altLang="zh-CN" sz="2000" b="0" i="0" dirty="0">
                <a:solidFill>
                  <a:srgbClr val="000000"/>
                </a:solidFill>
                <a:latin typeface="微软雅黑" pitchFamily="34" charset="0"/>
                <a:ea typeface="微软雅黑" pitchFamily="34" charset="-122"/>
                <a:cs typeface="微软雅黑" pitchFamily="34" charset="-120"/>
              </a:rPr>
              <a:t>”与文段强调的通俗易懂不符；C项，“在理论深度方面要专业”与文段中</a:t>
            </a:r>
            <a:r>
              <a:rPr lang="en-US" altLang="zh-CN" sz="2000" b="0" i="0">
                <a:solidFill>
                  <a:srgbClr val="000000"/>
                </a:solidFill>
                <a:latin typeface="微软雅黑" pitchFamily="34" charset="0"/>
                <a:ea typeface="微软雅黑" pitchFamily="34" charset="-122"/>
                <a:cs typeface="微软雅黑" pitchFamily="34" charset="-120"/>
              </a:rPr>
              <a:t>“要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以人民大众可以理解的语言讲出深刻的道理</a:t>
            </a:r>
            <a:r>
              <a:rPr lang="en-US" altLang="zh-CN" sz="2000" b="0" i="0" dirty="0">
                <a:solidFill>
                  <a:srgbClr val="000000"/>
                </a:solidFill>
                <a:latin typeface="微软雅黑" pitchFamily="34" charset="0"/>
                <a:ea typeface="微软雅黑" pitchFamily="34" charset="-122"/>
                <a:cs typeface="微软雅黑" pitchFamily="34" charset="-120"/>
              </a:rPr>
              <a:t>”不符。D项，“在论证方法方面要严谨</a:t>
            </a:r>
            <a:r>
              <a:rPr lang="en-US" altLang="zh-CN" sz="2000" b="0" i="0">
                <a:solidFill>
                  <a:srgbClr val="000000"/>
                </a:solidFill>
                <a:latin typeface="微软雅黑" pitchFamily="34" charset="0"/>
                <a:ea typeface="微软雅黑" pitchFamily="34" charset="-122"/>
                <a:cs typeface="微软雅黑" pitchFamily="34" charset="-120"/>
              </a:rPr>
              <a:t>”不是此处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论述的重点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B_5_BD.226_1#c61cc8b32?sp=1&amp;pid=c6b528aa6&amp;color=0,0,0&amp;vtp=1&amp;bt=1&amp;bbb=1"/>
          <p:cNvSpPr/>
          <p:nvPr/>
        </p:nvSpPr>
        <p:spPr>
          <a:xfrm>
            <a:off x="722376" y="972000"/>
            <a:ext cx="10895013"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3.文中第二段中“剜肉为疮”“削趾适履”用了哪种修辞手法？请结合文本分析其作用。（5分）</a:t>
            </a:r>
            <a:endParaRPr lang="en-US" altLang="zh-CN" sz="2000" dirty="0"/>
          </a:p>
        </p:txBody>
      </p:sp>
      <p:sp>
        <p:nvSpPr>
          <p:cNvPr id="3" name="QB_5_BD.226_2#c61cc8b32?sp=1&amp;pid=c6b528aa6&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228_1#c61cc8b32?vop=1&amp;pid=c6b528aa6&amp;color=0,0,0&amp;vtp=1&amp;bbb=1&amp;hb=1"/>
          <p:cNvSpPr/>
          <p:nvPr/>
        </p:nvSpPr>
        <p:spPr>
          <a:xfrm>
            <a:off x="722376" y="285306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本题考查正确使用常见的修辞手法的能力。解答本题前需先了解“剜肉为疮”“</a:t>
            </a:r>
            <a:r>
              <a:rPr lang="en-US" altLang="zh-CN" sz="2000" b="0" i="0">
                <a:solidFill>
                  <a:srgbClr val="000000"/>
                </a:solidFill>
                <a:latin typeface="微软雅黑" pitchFamily="34" charset="0"/>
                <a:ea typeface="微软雅黑" pitchFamily="34" charset="-122"/>
                <a:cs typeface="微软雅黑" pitchFamily="34" charset="-120"/>
              </a:rPr>
              <a:t>削趾适履”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的意思</a:t>
            </a:r>
            <a:r>
              <a:rPr lang="en-US" altLang="zh-CN" sz="2000" b="0" i="0" dirty="0">
                <a:solidFill>
                  <a:srgbClr val="000000"/>
                </a:solidFill>
                <a:latin typeface="微软雅黑" pitchFamily="34" charset="0"/>
                <a:ea typeface="微软雅黑" pitchFamily="34" charset="-122"/>
                <a:cs typeface="微软雅黑" pitchFamily="34" charset="-120"/>
              </a:rPr>
              <a:t>，然后结合上下文分析其使用的修辞手法及表达效果。“剜肉为疮”</a:t>
            </a:r>
            <a:r>
              <a:rPr lang="en-US" altLang="zh-CN" sz="2000" b="0" i="0">
                <a:solidFill>
                  <a:srgbClr val="000000"/>
                </a:solidFill>
                <a:latin typeface="微软雅黑" pitchFamily="34" charset="0"/>
                <a:ea typeface="微软雅黑" pitchFamily="34" charset="-122"/>
                <a:cs typeface="微软雅黑" pitchFamily="34" charset="-120"/>
              </a:rPr>
              <a:t>本来是说挖肉成疮，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比喻做事考虑不周</a:t>
            </a:r>
            <a:r>
              <a:rPr lang="en-US" altLang="zh-CN" sz="2000" b="0" i="0" dirty="0">
                <a:solidFill>
                  <a:srgbClr val="000000"/>
                </a:solidFill>
                <a:latin typeface="微软雅黑" pitchFamily="34" charset="0"/>
                <a:ea typeface="微软雅黑" pitchFamily="34" charset="-122"/>
                <a:cs typeface="微软雅黑" pitchFamily="34" charset="-120"/>
              </a:rPr>
              <a:t>，顾此失彼，反而让后果更严重。“削趾适履”指砍脚趾去适应鞋子</a:t>
            </a:r>
            <a:r>
              <a:rPr lang="en-US" altLang="zh-CN" sz="2000" b="0" i="0">
                <a:solidFill>
                  <a:srgbClr val="000000"/>
                </a:solidFill>
                <a:latin typeface="微软雅黑" pitchFamily="34" charset="0"/>
                <a:ea typeface="微软雅黑" pitchFamily="34" charset="-122"/>
                <a:cs typeface="微软雅黑" pitchFamily="34" charset="-120"/>
              </a:rPr>
              <a:t>，比喻不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合理地迁就现有条件或不顾具体条件生搬硬套</a:t>
            </a:r>
            <a:r>
              <a:rPr lang="en-US" altLang="zh-CN" sz="2000" b="0" i="0" dirty="0">
                <a:solidFill>
                  <a:srgbClr val="000000"/>
                </a:solidFill>
                <a:latin typeface="微软雅黑" pitchFamily="34" charset="0"/>
                <a:ea typeface="微软雅黑" pitchFamily="34" charset="-122"/>
                <a:cs typeface="微软雅黑" pitchFamily="34" charset="-120"/>
              </a:rPr>
              <a:t>。结合上下文，第二段在讲写文章的弊病</a:t>
            </a:r>
            <a:r>
              <a:rPr lang="en-US" altLang="zh-CN" sz="2000" b="0" i="0">
                <a:solidFill>
                  <a:srgbClr val="000000"/>
                </a:solidFill>
                <a:latin typeface="微软雅黑" pitchFamily="34" charset="0"/>
                <a:ea typeface="微软雅黑" pitchFamily="34" charset="-122"/>
                <a:cs typeface="微软雅黑" pitchFamily="34" charset="-120"/>
              </a:rPr>
              <a:t>，作者用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具体的行为</a:t>
            </a:r>
            <a:r>
              <a:rPr lang="en-US" altLang="zh-CN" sz="2000" b="0" i="0" dirty="0">
                <a:solidFill>
                  <a:srgbClr val="000000"/>
                </a:solidFill>
                <a:latin typeface="微软雅黑" pitchFamily="34" charset="0"/>
                <a:ea typeface="微软雅黑" pitchFamily="34" charset="-122"/>
                <a:cs typeface="微软雅黑" pitchFamily="34" charset="-120"/>
              </a:rPr>
              <a:t>“剜肉为疮”“削趾适履”比喻写文章时“不切实际、空谈臆造”的弊病</a:t>
            </a:r>
            <a:r>
              <a:rPr lang="en-US" altLang="zh-CN" sz="2000" b="0" i="0">
                <a:solidFill>
                  <a:srgbClr val="000000"/>
                </a:solidFill>
                <a:latin typeface="微软雅黑" pitchFamily="34" charset="0"/>
                <a:ea typeface="微软雅黑" pitchFamily="34" charset="-122"/>
                <a:cs typeface="微软雅黑" pitchFamily="34" charset="-120"/>
              </a:rPr>
              <a:t>，生动形象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地批判了脱离实际的文风</a:t>
            </a:r>
            <a:r>
              <a:rPr lang="en-US" altLang="zh-CN" sz="2000" b="0" i="0" dirty="0">
                <a:solidFill>
                  <a:srgbClr val="000000"/>
                </a:solidFill>
                <a:latin typeface="微软雅黑" pitchFamily="34" charset="0"/>
                <a:ea typeface="微软雅黑" pitchFamily="34" charset="-122"/>
                <a:cs typeface="微软雅黑" pitchFamily="34" charset="-120"/>
              </a:rPr>
              <a:t>，增强了说理的直观性和感染力，使说理更生动，容易理解。</a:t>
            </a:r>
            <a:endParaRPr lang="en-US" altLang="zh-CN" sz="2200" dirty="0"/>
          </a:p>
        </p:txBody>
      </p:sp>
      <p:sp>
        <p:nvSpPr>
          <p:cNvPr id="5" name="QB_5_AN.227_1#c61cc8b32?sp=1&amp;pid=c6b528aa6&amp;color=0,0,0&amp;vtp=1&amp;bbb=1&amp;hb=1&amp;hla=1">
            <a:extLst>
              <a:ext uri="{FF2B5EF4-FFF2-40B4-BE49-F238E27FC236}">
                <a16:creationId xmlns:a16="http://schemas.microsoft.com/office/drawing/2014/main" id="{89309599-ED60-9449-27C6-C69306E5B0AA}"/>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运用了比喻</a:t>
            </a:r>
            <a:r>
              <a:rPr lang="en-US" altLang="zh-CN" sz="2000" b="1" i="0" dirty="0">
                <a:solidFill>
                  <a:srgbClr val="00B050"/>
                </a:solidFill>
                <a:latin typeface="微软雅黑" pitchFamily="34" charset="0"/>
                <a:ea typeface="微软雅黑" pitchFamily="34" charset="-122"/>
                <a:cs typeface="微软雅黑" pitchFamily="34" charset="-120"/>
              </a:rPr>
              <a:t>。（1分）“剜肉为疮”比喻对文章妄加雕饰，结果适得其反；“削趾适履</a:t>
            </a:r>
            <a:r>
              <a:rPr lang="en-US" altLang="zh-CN" sz="2000" b="1" i="0">
                <a:solidFill>
                  <a:srgbClr val="00B050"/>
                </a:solidFill>
                <a:latin typeface="微软雅黑" pitchFamily="34" charset="0"/>
                <a:ea typeface="微软雅黑" pitchFamily="34" charset="-122"/>
                <a:cs typeface="微软雅黑" pitchFamily="34" charset="-120"/>
              </a:rPr>
              <a:t>”比喻不</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顾实际情况</a:t>
            </a:r>
            <a:r>
              <a:rPr lang="en-US" altLang="zh-CN" sz="2000" b="1" i="0" dirty="0">
                <a:solidFill>
                  <a:srgbClr val="00B050"/>
                </a:solidFill>
                <a:latin typeface="微软雅黑" pitchFamily="34" charset="0"/>
                <a:ea typeface="微软雅黑" pitchFamily="34" charset="-122"/>
                <a:cs typeface="微软雅黑" pitchFamily="34" charset="-120"/>
              </a:rPr>
              <a:t>，生搬硬套。（2分）生动形象地描绘了写文章时可能出现的弊病</a:t>
            </a:r>
            <a:r>
              <a:rPr lang="en-US" altLang="zh-CN" sz="2000" b="1" i="0">
                <a:solidFill>
                  <a:srgbClr val="00B050"/>
                </a:solidFill>
                <a:latin typeface="微软雅黑" pitchFamily="34" charset="0"/>
                <a:ea typeface="微软雅黑" pitchFamily="34" charset="-122"/>
                <a:cs typeface="微软雅黑" pitchFamily="34" charset="-120"/>
              </a:rPr>
              <a:t>，增强了文章的表</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现力和说服力</a:t>
            </a:r>
            <a:r>
              <a:rPr lang="en-US" altLang="zh-CN" sz="2000" b="1" i="0" dirty="0">
                <a:solidFill>
                  <a:srgbClr val="00B050"/>
                </a:solidFill>
                <a:latin typeface="微软雅黑" pitchFamily="34" charset="0"/>
                <a:ea typeface="微软雅黑" pitchFamily="34" charset="-122"/>
                <a:cs typeface="微软雅黑" pitchFamily="34" charset="-120"/>
              </a:rPr>
              <a:t>。（2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B_5_BD.100_1#7b363114d?sp=1&amp;pid=c6b528aa6&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4.文中第三段标序号的部分有两处表述不当，请指出其序号并作修改，使语言准确流畅</a:t>
            </a:r>
            <a:r>
              <a:rPr lang="en-US" altLang="zh-CN" sz="2000" b="0" i="0">
                <a:solidFill>
                  <a:srgbClr val="000000"/>
                </a:solidFill>
                <a:latin typeface="微软雅黑" pitchFamily="34" charset="0"/>
                <a:ea typeface="微软雅黑" pitchFamily="34" charset="-122"/>
                <a:cs typeface="微软雅黑" pitchFamily="34" charset="-120"/>
              </a:rPr>
              <a:t>，逻辑严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密</a:t>
            </a:r>
            <a:r>
              <a:rPr lang="en-US" altLang="zh-CN" sz="2000" b="0" i="0" dirty="0">
                <a:solidFill>
                  <a:srgbClr val="000000"/>
                </a:solidFill>
                <a:latin typeface="微软雅黑" pitchFamily="34" charset="0"/>
                <a:ea typeface="微软雅黑" pitchFamily="34" charset="-122"/>
                <a:cs typeface="微软雅黑" pitchFamily="34" charset="-120"/>
              </a:rPr>
              <a:t>，不得改变原意。（4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a:t>
            </a:r>
            <a:endParaRPr lang="en-US" altLang="zh-CN" sz="2000" dirty="0"/>
          </a:p>
        </p:txBody>
      </p:sp>
      <p:sp>
        <p:nvSpPr>
          <p:cNvPr id="4" name="QB_5_AN.101_1#7b363114d.blank?pid=c6b528aa6&amp;color=0,0,0&amp;vpa=26&amp;vtp=1&amp;bbb=1&amp;hb=1"/>
          <p:cNvSpPr/>
          <p:nvPr/>
        </p:nvSpPr>
        <p:spPr>
          <a:xfrm>
            <a:off x="722376" y="18483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【示例】语句②，修改为：一味追求某些方面的“高大上”，实则脱离实际，不接地气。语句</a:t>
            </a:r>
            <a:r>
              <a:rPr lang="en-US" altLang="zh-CN" sz="2000" b="1" i="0">
                <a:solidFill>
                  <a:srgbClr val="00B050"/>
                </a:solidFill>
                <a:latin typeface="微软雅黑" pitchFamily="34" charset="0"/>
                <a:ea typeface="微软雅黑" pitchFamily="34" charset="-122"/>
                <a:cs typeface="微软雅黑" pitchFamily="34" charset="-120"/>
              </a:rPr>
              <a:t>④，修改为</a:t>
            </a:r>
            <a:r>
              <a:rPr lang="en-US" altLang="zh-CN" sz="2000" b="1" i="0" dirty="0">
                <a:solidFill>
                  <a:srgbClr val="00B050"/>
                </a:solidFill>
                <a:latin typeface="微软雅黑" pitchFamily="34" charset="0"/>
                <a:ea typeface="微软雅黑" pitchFamily="34" charset="-122"/>
                <a:cs typeface="微软雅黑" pitchFamily="34" charset="-120"/>
              </a:rPr>
              <a:t>：还有的过度追求句法结构，将理论文章写成标语式、口号体。（每处2分）</a:t>
            </a:r>
            <a:endParaRPr lang="en-US" altLang="zh-CN" sz="2000" dirty="0"/>
          </a:p>
        </p:txBody>
      </p:sp>
      <p:sp>
        <p:nvSpPr>
          <p:cNvPr id="5" name="QB_5_AS.102_1#7b363114d?vop=1&amp;pid=c6b528aa6&amp;color=0,0,0&amp;vtp=1&amp;bbb=1&amp;hb=1"/>
          <p:cNvSpPr/>
          <p:nvPr/>
        </p:nvSpPr>
        <p:spPr>
          <a:xfrm>
            <a:off x="722376" y="283699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本题考查辨析并修改病句的能力。语句②语序不当，“一味”为副词，这里应修饰</a:t>
            </a:r>
            <a:r>
              <a:rPr lang="en-US" altLang="zh-CN" sz="2000" b="0" i="0">
                <a:solidFill>
                  <a:srgbClr val="000000"/>
                </a:solidFill>
                <a:latin typeface="微软雅黑" pitchFamily="34" charset="0"/>
                <a:ea typeface="微软雅黑" pitchFamily="34" charset="-122"/>
                <a:cs typeface="微软雅黑" pitchFamily="34" charset="-120"/>
              </a:rPr>
              <a:t>“追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求</a:t>
            </a:r>
            <a:r>
              <a:rPr lang="en-US" altLang="zh-CN" sz="2000" b="0" i="0" dirty="0">
                <a:solidFill>
                  <a:srgbClr val="000000"/>
                </a:solidFill>
                <a:latin typeface="微软雅黑" pitchFamily="34" charset="0"/>
                <a:ea typeface="微软雅黑" pitchFamily="34" charset="-122"/>
                <a:cs typeface="微软雅黑" pitchFamily="34" charset="-120"/>
              </a:rPr>
              <a:t>”，故可将“一味”放在“追求”前。语句④成分残缺，“还有的过度句法结构”</a:t>
            </a:r>
            <a:r>
              <a:rPr lang="en-US" altLang="zh-CN" sz="2000" b="0" i="0">
                <a:solidFill>
                  <a:srgbClr val="000000"/>
                </a:solidFill>
                <a:latin typeface="微软雅黑" pitchFamily="34" charset="0"/>
                <a:ea typeface="微软雅黑" pitchFamily="34" charset="-122"/>
                <a:cs typeface="微软雅黑" pitchFamily="34" charset="-120"/>
              </a:rPr>
              <a:t>缺少谓语，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可在</a:t>
            </a:r>
            <a:r>
              <a:rPr lang="en-US" altLang="zh-CN" sz="2000" b="0" i="0" dirty="0">
                <a:solidFill>
                  <a:srgbClr val="000000"/>
                </a:solidFill>
                <a:latin typeface="微软雅黑" pitchFamily="34" charset="0"/>
                <a:ea typeface="微软雅黑" pitchFamily="34" charset="-122"/>
                <a:cs typeface="微软雅黑" pitchFamily="34" charset="-120"/>
              </a:rPr>
              <a:t>“过度”后加动词“讲究”或“追求”。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B_5_BD.103_1#ecb23c9f5?sp=1&amp;pid=c6b528aa6&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5.文中第四、五两段中有若干错别字，请找出其中三处并改正。（3</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a:t>
            </a:r>
            <a:endParaRPr lang="en-US" altLang="zh-CN" sz="2000" dirty="0"/>
          </a:p>
        </p:txBody>
      </p:sp>
      <p:sp>
        <p:nvSpPr>
          <p:cNvPr id="4" name="QB_5_AN.104_1#ecb23c9f5.blank?pid=c6b528aa6&amp;color=0,0,0&amp;vpa=27&amp;vtp=1&amp;bbb=1&amp;hb=1"/>
          <p:cNvSpPr/>
          <p:nvPr/>
        </p:nvSpPr>
        <p:spPr>
          <a:xfrm>
            <a:off x="722376" y="13911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①“斌”改为“彬”；②“忠”改为“衷”；③“遂”改为“邃”；④“札”改为“</a:t>
            </a:r>
            <a:r>
              <a:rPr lang="en-US" altLang="zh-CN" sz="2000" b="1" i="0">
                <a:solidFill>
                  <a:srgbClr val="00B050"/>
                </a:solidFill>
                <a:latin typeface="微软雅黑" pitchFamily="34" charset="0"/>
                <a:ea typeface="微软雅黑" pitchFamily="34" charset="-122"/>
                <a:cs typeface="微软雅黑" pitchFamily="34" charset="-120"/>
              </a:rPr>
              <a:t>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每处1分，任选三处即可）</a:t>
            </a:r>
            <a:endParaRPr lang="en-US" altLang="zh-CN" sz="2000" dirty="0"/>
          </a:p>
        </p:txBody>
      </p:sp>
      <p:sp>
        <p:nvSpPr>
          <p:cNvPr id="5" name="QB_5_AS.105_1#ecb23c9f5?vop=1&amp;pid=c6b528aa6&amp;color=0,0,0&amp;vtp=1&amp;bbb=1&amp;hb=1"/>
          <p:cNvSpPr/>
          <p:nvPr/>
        </p:nvSpPr>
        <p:spPr>
          <a:xfrm>
            <a:off x="722376" y="23797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本题考查识记并正确书写现代常用规范汉字的能力。“文质斌斌”应写作“</a:t>
            </a:r>
            <a:r>
              <a:rPr lang="en-US" altLang="zh-CN" sz="2000" b="0" i="0">
                <a:solidFill>
                  <a:srgbClr val="000000"/>
                </a:solidFill>
                <a:latin typeface="微软雅黑" pitchFamily="34" charset="0"/>
                <a:ea typeface="微软雅黑" pitchFamily="34" charset="-122"/>
                <a:cs typeface="微软雅黑" pitchFamily="34" charset="-120"/>
              </a:rPr>
              <a:t>文质彬彬”，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文质彬彬”原形容人既文雅又朴实，后来形容人文雅有礼貌。“初忠”应写作“初衷</a:t>
            </a:r>
            <a:r>
              <a:rPr lang="en-US" altLang="zh-CN" sz="2000" b="0" i="0">
                <a:solidFill>
                  <a:srgbClr val="000000"/>
                </a:solidFill>
                <a:latin typeface="微软雅黑" pitchFamily="34" charset="0"/>
                <a:ea typeface="微软雅黑" pitchFamily="34" charset="-122"/>
                <a:cs typeface="微软雅黑" pitchFamily="34" charset="-120"/>
              </a:rPr>
              <a:t>”，“初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衷</a:t>
            </a:r>
            <a:r>
              <a:rPr lang="en-US" altLang="zh-CN" sz="2000" b="0" i="0" dirty="0">
                <a:solidFill>
                  <a:srgbClr val="000000"/>
                </a:solidFill>
                <a:latin typeface="微软雅黑" pitchFamily="34" charset="0"/>
                <a:ea typeface="微软雅黑" pitchFamily="34" charset="-122"/>
                <a:cs typeface="微软雅黑" pitchFamily="34" charset="-120"/>
              </a:rPr>
              <a:t>”指最初的心愿。“深遂”应写作“深邃”，“深邃”指深奥。“札实”应写作“</a:t>
            </a:r>
            <a:r>
              <a:rPr lang="en-US" altLang="zh-CN" sz="2000" b="0" i="0">
                <a:solidFill>
                  <a:srgbClr val="000000"/>
                </a:solidFill>
                <a:latin typeface="微软雅黑" pitchFamily="34" charset="0"/>
                <a:ea typeface="微软雅黑" pitchFamily="34" charset="-122"/>
                <a:cs typeface="微软雅黑" pitchFamily="34" charset="-120"/>
              </a:rPr>
              <a:t>扎实”，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扎实”指结实，（工作、学问等）实在，踏实。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pic>
        <p:nvPicPr>
          <p:cNvPr id="2" name="P_4_BD#b57101739?pid=749f518b7&amp;color=0,0,0&amp;tib=255,255,255&amp;iip=1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b57101739?pid=749f518b7&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b57101739?pid=749f518b7&amp;color=0,0,0&amp;tib=255,255,255&amp;iip=1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06_1#273c9d079?pid=749f518b7&amp;color=0,0,0&amp;vtp=1&amp;bbb=1"/>
          <p:cNvSpPr/>
          <p:nvPr/>
        </p:nvSpPr>
        <p:spPr>
          <a:xfrm>
            <a:off x="722376" y="143110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［陕西西安陕西师大附中2025期中］</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阅读下面的文字，完成6~10题。（19分）</a:t>
            </a:r>
            <a:endParaRPr lang="en-US" altLang="zh-CN" sz="2000" dirty="0"/>
          </a:p>
        </p:txBody>
      </p:sp>
      <p:sp>
        <p:nvSpPr>
          <p:cNvPr id="6" name="QM_4_BD.106_2#273c9d079?sp=1&amp;pid=749f518b7&amp;color=0,0,0&amp;vtp=1&amp;bbb=1&amp;hb=1"/>
          <p:cNvSpPr/>
          <p:nvPr/>
        </p:nvSpPr>
        <p:spPr>
          <a:xfrm>
            <a:off x="722376" y="1893893"/>
            <a:ext cx="10753344" cy="4140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马克思主义者认为人类社会的生产活动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是一步又一步地由低级向高级发展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不论对于自然界方面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对于社会方面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也都是一步又一步地由低级向高级发展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即由浅入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由片面到更多的方面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在很长的历史时期内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大家对于社会的历史只能限于片面的了解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一方面是由于剥削阶级的偏见经常歪曲社会的历史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另方面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则由于生产规模的狭小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限制了人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们的眼界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人们能够对于社会历史的发展作全面的历史的了解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把对于社会的认识变成了科学</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这只是到了伴随巨大生产力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大工业而出现近代无产阶级的时候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这就是马克思主义的科学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马克思主义者认为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只有人们的社会实践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才是人们对于外界认识的真理性的标准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实际的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情形是这样的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只有在社会实践过程中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物质生产过程中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阶级斗争过程中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科学实验过程中</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ct val="150000"/>
              </a:lnSpc>
            </a:pP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10_1#9501e1e85?pid=f2bfaf4a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4.将下列语句填入文中括号内，最恰当的一项是（3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9501e1e85.bracket?pid=f2bfaf4a1&amp;color=0,0,0&amp;vpa=3&amp;vtp=1"/>
          <p:cNvSpPr/>
          <p:nvPr/>
        </p:nvSpPr>
        <p:spPr>
          <a:xfrm>
            <a:off x="712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9501e1e85.choices?pid=f2bfaf4a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.伟大人物是否具有超越常人的能力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.历史发展由必然性和偶然性共同决定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C.怎样理解伟大人物出现的偶然性呢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.怎样理解伟大人物出现的必然性呢</a:t>
            </a:r>
            <a:endParaRPr lang="en-US" altLang="zh-CN" sz="2000" dirty="0"/>
          </a:p>
        </p:txBody>
      </p:sp>
      <p:sp>
        <p:nvSpPr>
          <p:cNvPr id="5" name="QC_5_AS.12_1#9501e1e85?vop=1&amp;pid=f2bfaf4a1&amp;color=0,0,0&amp;vtp=1&amp;bbb=1&amp;hb=1"/>
          <p:cNvSpPr/>
          <p:nvPr/>
        </p:nvSpPr>
        <p:spPr>
          <a:xfrm>
            <a:off x="722376" y="2377567"/>
            <a:ext cx="10753344" cy="17702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本题考查语言表达连贯的能力。结合括号后的“？”可知，此处所填应是一个疑问句</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B项。通读全文可知，文章采用的是总分式论证结构，第一段提出中心论点</a:t>
            </a:r>
            <a:r>
              <a:rPr lang="en-US" altLang="zh-CN" sz="2000" b="0" i="0">
                <a:solidFill>
                  <a:srgbClr val="000000"/>
                </a:solidFill>
                <a:latin typeface="微软雅黑" pitchFamily="34" charset="0"/>
                <a:ea typeface="微软雅黑" pitchFamily="34" charset="-122"/>
                <a:cs typeface="微软雅黑" pitchFamily="34" charset="-120"/>
              </a:rPr>
              <a:t>“伟大人物出现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的必然性和偶然性</a:t>
            </a:r>
            <a:r>
              <a:rPr lang="en-US" altLang="zh-CN" sz="2000" b="0" i="0" dirty="0">
                <a:solidFill>
                  <a:srgbClr val="000000"/>
                </a:solidFill>
                <a:latin typeface="微软雅黑" pitchFamily="34" charset="0"/>
                <a:ea typeface="微软雅黑" pitchFamily="34" charset="-122"/>
                <a:cs typeface="微软雅黑" pitchFamily="34" charset="-120"/>
              </a:rPr>
              <a:t>”，第二段分述伟大人物出现的必然性，结合括号后</a:t>
            </a:r>
            <a:r>
              <a:rPr lang="en-US" altLang="zh-CN" sz="2000" b="0" i="0">
                <a:solidFill>
                  <a:srgbClr val="000000"/>
                </a:solidFill>
                <a:latin typeface="微软雅黑" pitchFamily="34" charset="0"/>
                <a:ea typeface="微软雅黑" pitchFamily="34" charset="-122"/>
                <a:cs typeface="微软雅黑" pitchFamily="34" charset="-120"/>
              </a:rPr>
              <a:t>“偶然性是一种相对的东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西</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”可知，第三段主要论述的应是伟大人物出现的偶然性。故选C。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6_2#273c9d079?sp=1&amp;pid=749f518b7&amp;color=0,0,0&amp;vtp=1&amp;bbb=1&amp;hb=1">
            <a:extLst>
              <a:ext uri="{FF2B5EF4-FFF2-40B4-BE49-F238E27FC236}">
                <a16:creationId xmlns:a16="http://schemas.microsoft.com/office/drawing/2014/main" id="{0A2C33E1-E331-2F4D-E34C-90190EE30C22}"/>
              </a:ext>
            </a:extLst>
          </p:cNvPr>
          <p:cNvSpPr/>
          <p:nvPr/>
        </p:nvSpPr>
        <p:spPr>
          <a:xfrm>
            <a:off x="722376" y="972000"/>
            <a:ext cx="10753344" cy="5418709"/>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人们达到了思想中所预想的结果时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人们的认识才被证实了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人们要想得到工作的胜利即得到预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想的结果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一定要使自己的思想合于客观外界的规律性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如果不合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就会在实践中失败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过失败之后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也就从失败取得教训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改正自己的思想使之适合于外界的规律性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人们就能变失败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为胜利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失败者成功之母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吃一堑长一智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就是这个道理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辩证唯物论的认识论把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实践提到第一的地位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认为人的认识一点也不能离开实践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排斥一切否认实践重要性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使认识离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开实践的错误理论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列宁这样说过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实践高于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理论的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因为它不但有普遍性的品格</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而且还有直接现实性的品格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马克思主义的哲学辩证唯物论有两个最显著的特点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一个是它的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阶级性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公然申明辩证唯物论是为无产阶级服务的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再一个是它的实践性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强调理论对于实践的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依赖关系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理论的基础是实践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又转过来为实践服务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判定认识或理论之是否真理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不是依主观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上觉得如何而定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而是依客观上社会实践的结果如何而定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真理的标准只能是社会的实践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的观点是辩证唯物论的认识论之第一的和基本的观点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摘自毛泽东《实践论》）</a:t>
            </a:r>
            <a:endParaRPr lang="en-US" altLang="zh-CN" sz="2000" dirty="0"/>
          </a:p>
        </p:txBody>
      </p:sp>
    </p:spTree>
    <p:extLst>
      <p:ext uri="{BB962C8B-B14F-4D97-AF65-F5344CB8AC3E}">
        <p14:creationId xmlns:p14="http://schemas.microsoft.com/office/powerpoint/2010/main" val="4028466120"/>
      </p:ext>
    </p:extLst>
  </p:cSld>
  <p:clrMapOvr>
    <a:masterClrMapping/>
  </p:clrMapOvr>
  <p:transition>
    <p:fade/>
  </p:transition>
</p:sld>
</file>

<file path=ppt/slides/slide91.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M_4_BD.106_3#273c9d079?sp=1&amp;pid=749f518b7&amp;color=0,0,0&amp;vtp=1&amp;bt=1&amp;bbb=1&amp;hb=1"/>
          <p:cNvSpPr/>
          <p:nvPr/>
        </p:nvSpPr>
        <p:spPr>
          <a:xfrm>
            <a:off x="722376" y="972000"/>
            <a:ext cx="10753344" cy="4610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走过大革命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土地革命战争的腥风血雨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颠沛曲折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深受右倾机会主义错误和王明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教条主义之苦的中国共产党人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面对形势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任务的急剧转变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却仍有教条主义者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披着马列主义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的外衣迷惑了广大的同志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理论强党刻不容缓</a:t>
            </a:r>
            <a:r>
              <a:rPr lang="en-US" altLang="zh-CN" sz="2000" b="0" i="0" dirty="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毛泽东写出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以此作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为讲稿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毛泽东在抗大深入浅出讲授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用生动的例证讲解深奥的哲学原理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中华人民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共和国成立后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经修改完善</a:t>
            </a:r>
            <a:r>
              <a:rPr lang="en-US" altLang="zh-CN" sz="2000" b="0" i="0" dirty="0">
                <a:solidFill>
                  <a:srgbClr val="000000"/>
                </a:solidFill>
                <a:latin typeface="微软雅黑" pitchFamily="34" charset="0"/>
                <a:ea typeface="微软雅黑" pitchFamily="34" charset="-122"/>
                <a:cs typeface="微软雅黑" pitchFamily="34" charset="-120"/>
              </a:rPr>
              <a:t>，1950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29</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刊发于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人民日报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头版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作为毛泽东思想的哲学基础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为形成中国共产党人的思想路线和思想方法提供了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重要的理论依据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围绕认识的来源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人类的生产活动是最基本的实践活动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是决定其他一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切活动的东西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6_3#273c9d079?sp=1&amp;pid=749f518b7&amp;color=0,0,0&amp;vtp=1&amp;bt=1&amp;bbb=1&amp;hb=1">
            <a:extLst>
              <a:ext uri="{FF2B5EF4-FFF2-40B4-BE49-F238E27FC236}">
                <a16:creationId xmlns:a16="http://schemas.microsoft.com/office/drawing/2014/main" id="{B32AF180-C51A-FBA7-4F7E-B455ACF2E7AB}"/>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的副标题是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论认识和实践的关系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知和行的关系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凸显出阐述认识和实践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即中国传统文化中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的关系是此文的重点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在现实社会生活中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人行为方式的基本特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点是先思后行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以知统行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正所谓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三思而后行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这就容易错误认为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认识是先于实践产生的</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认识决定实践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为了驳斥这一错误观点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开篇即阐明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马克思以前的唯物论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离开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人的社会性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离开人的历史发展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去观察认识问题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因此不能了解认识对社会实践的依赖关系</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即认识对生产和阶级斗争的依赖关系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进而揭示出在认识和实践的关系中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归根结底是实践决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而不是认识决定实践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围绕认识的本质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只有人们的社会实践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才是人们对于外界认识的真理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性的标准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在马克思主义哲学产生之前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围绕认识的本质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唯心主义先验论认为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人的认识是一种主观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自生的东西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不可知主义的怀疑论认为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人的认识是否正确反映了客观事物是无法证明的</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extLst>
      <p:ext uri="{BB962C8B-B14F-4D97-AF65-F5344CB8AC3E}">
        <p14:creationId xmlns:p14="http://schemas.microsoft.com/office/powerpoint/2010/main" val="971028863"/>
      </p:ext>
    </p:extLst>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06_3#273c9d079?sp=1&amp;pid=749f518b7&amp;color=0,0,0&amp;vtp=1&amp;bt=1&amp;bbb=1&amp;hb=1">
            <a:extLst>
              <a:ext uri="{FF2B5EF4-FFF2-40B4-BE49-F238E27FC236}">
                <a16:creationId xmlns:a16="http://schemas.microsoft.com/office/drawing/2014/main" id="{84826A5A-0469-EF31-7E00-366A0DF8490E}"/>
              </a:ext>
            </a:extLst>
          </p:cNvPr>
          <p:cNvSpPr/>
          <p:nvPr/>
        </p:nvSpPr>
        <p:spPr>
          <a:xfrm>
            <a:off x="722376" y="972000"/>
            <a:ext cx="10753344" cy="40435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旧唯物主义的直观论认为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认识是人脑对客观世界的反映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这种反映是认识者消极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被动接受客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观事物刺激的过程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针对这些错误观点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马克思主义哲学明确指出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认识的本质是以实践为基础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的主体对客体的能动反映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正如列宁在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哲学笔记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人的意识不仅反映客观世界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且创造客观世界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实践论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将此通俗阐述为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人们要想得到工作的胜利即得到预想的结果</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一定要使自己的思想合于客观外界的规律性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如果不合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就会在实践中失败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并深刻总结出</a:t>
            </a:r>
            <a:r>
              <a:rPr lang="en-US" altLang="zh-CN" sz="2000" b="0" i="0">
                <a:solidFill>
                  <a:srgbClr val="000000"/>
                </a:solidFill>
                <a:latin typeface="微软雅黑" pitchFamily="34" charset="0"/>
                <a:ea typeface="微软雅黑" pitchFamily="34" charset="-122"/>
                <a:cs typeface="微软雅黑" pitchFamily="34" charset="-120"/>
              </a:rPr>
              <a:t>，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判定认识或理论之是否真理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不是依主观上觉得如何而定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而是依客观上社会实践的结果如何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从而一锤定音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真理的标准只能是社会的实践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实践的观点是辩证唯物论的认识论之第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一和基本的观点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摘编自路军《“实践是真理的标准”——重温毛泽东〈实践论〉》）</a:t>
            </a:r>
            <a:endParaRPr lang="en-US" altLang="zh-CN" sz="2000" dirty="0"/>
          </a:p>
        </p:txBody>
      </p:sp>
    </p:spTree>
    <p:extLst>
      <p:ext uri="{BB962C8B-B14F-4D97-AF65-F5344CB8AC3E}">
        <p14:creationId xmlns:p14="http://schemas.microsoft.com/office/powerpoint/2010/main" val="1698939941"/>
      </p:ext>
    </p:extLst>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5_BD.107_1#7cb98e642?pid=273c9d07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6.下列对材料相关内容的理解和分析，不正确的一项是（3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8_1#7cb98e642.bracket?pid=273c9d079&amp;color=0,0,0&amp;vpa=28&amp;vtp=1"/>
          <p:cNvSpPr/>
          <p:nvPr/>
        </p:nvSpPr>
        <p:spPr>
          <a:xfrm>
            <a:off x="788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7_2#7cb98e642.choices?pid=273c9d079&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A.由于剥削阶级对社会历史的歪曲和人们眼界的局限，人们对社会历史的了解不够全面</a:t>
            </a:r>
            <a:r>
              <a:rPr lang="en-US" altLang="zh-CN" sz="2000" b="0" i="0">
                <a:solidFill>
                  <a:srgbClr val="000000"/>
                </a:solidFill>
                <a:latin typeface="微软雅黑" pitchFamily="34" charset="0"/>
                <a:ea typeface="微软雅黑" pitchFamily="34" charset="-122"/>
                <a:cs typeface="微软雅黑" pitchFamily="34" charset="-120"/>
              </a:rPr>
              <a:t>，马克思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主义的科学能够有效解决这一问题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.列宁说过，实践有普遍性和现实性，它是高于理论认识的，人的认识一点也不能离开实践</a:t>
            </a:r>
            <a:r>
              <a:rPr lang="en-US" altLang="zh-CN" sz="2000" b="0" i="0">
                <a:solidFill>
                  <a:srgbClr val="000000"/>
                </a:solidFill>
                <a:latin typeface="微软雅黑" pitchFamily="34" charset="0"/>
                <a:ea typeface="微软雅黑" pitchFamily="34" charset="-122"/>
                <a:cs typeface="微软雅黑" pitchFamily="34" charset="-120"/>
              </a:rPr>
              <a:t>，否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认或离开实践都是错误的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.《实践论》是在教条主义等危害党的发展的社会背景下写出来的，具有一定的社会基础</a:t>
            </a:r>
            <a:r>
              <a:rPr lang="en-US" altLang="zh-CN" sz="2000" b="0" i="0">
                <a:solidFill>
                  <a:srgbClr val="000000"/>
                </a:solidFill>
                <a:latin typeface="微软雅黑" pitchFamily="34" charset="0"/>
                <a:ea typeface="微软雅黑" pitchFamily="34" charset="-122"/>
                <a:cs typeface="微软雅黑" pitchFamily="34" charset="-120"/>
              </a:rPr>
              <a:t>，也有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深厚的马克思主义作为理论基础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.毛泽东认为马克思以前的唯物论出现过问题，它脱离了人的社会性和历史发展去观察问题</a:t>
            </a:r>
            <a:r>
              <a:rPr lang="en-US" altLang="zh-CN" sz="2000" b="0" i="0">
                <a:solidFill>
                  <a:srgbClr val="000000"/>
                </a:solidFill>
                <a:latin typeface="微软雅黑" pitchFamily="34" charset="0"/>
                <a:ea typeface="微软雅黑" pitchFamily="34" charset="-122"/>
                <a:cs typeface="微软雅黑" pitchFamily="34" charset="-120"/>
              </a:rPr>
              <a:t>，未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能认识到认识和社会实践的关系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5_AS.109_1#7cb98e642?vop=1&amp;pid=273c9d079&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本题考查筛选并整合文中的信息的能力。B项，“列宁说过</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人的认识一点也不能离开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实践</a:t>
            </a:r>
            <a:r>
              <a:rPr lang="en-US" altLang="zh-CN" sz="2000" b="0" i="0" dirty="0">
                <a:solidFill>
                  <a:srgbClr val="000000"/>
                </a:solidFill>
                <a:latin typeface="微软雅黑" pitchFamily="34" charset="0"/>
                <a:ea typeface="微软雅黑" pitchFamily="34" charset="-122"/>
                <a:cs typeface="微软雅黑" pitchFamily="34" charset="-120"/>
              </a:rPr>
              <a:t>，否认或离开实践都是错误的”错误。结合材料一第2段中</a:t>
            </a:r>
            <a:r>
              <a:rPr lang="en-US" altLang="zh-CN" sz="2000" b="0" i="0">
                <a:solidFill>
                  <a:srgbClr val="000000"/>
                </a:solidFill>
                <a:latin typeface="微软雅黑" pitchFamily="34" charset="0"/>
                <a:ea typeface="微软雅黑" pitchFamily="34" charset="-122"/>
                <a:cs typeface="微软雅黑" pitchFamily="34" charset="-120"/>
              </a:rPr>
              <a:t>“辩证唯物论的认识论把实践提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到第一的地位</a:t>
            </a:r>
            <a:r>
              <a:rPr lang="en-US" altLang="zh-CN" sz="2000" b="0" i="0" dirty="0">
                <a:solidFill>
                  <a:srgbClr val="000000"/>
                </a:solidFill>
                <a:latin typeface="微软雅黑" pitchFamily="34" charset="0"/>
                <a:ea typeface="微软雅黑" pitchFamily="34" charset="-122"/>
                <a:cs typeface="微软雅黑" pitchFamily="34" charset="-120"/>
              </a:rPr>
              <a:t>，认为人的认识一点也不能离开实践</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错误理论”和列宁说过的话可知</a:t>
            </a:r>
            <a:r>
              <a:rPr lang="en-US" altLang="zh-CN" sz="2000" b="0" i="0">
                <a:solidFill>
                  <a:srgbClr val="000000"/>
                </a:solidFill>
                <a:latin typeface="微软雅黑" pitchFamily="34" charset="0"/>
                <a:ea typeface="微软雅黑" pitchFamily="34" charset="-122"/>
                <a:cs typeface="微软雅黑" pitchFamily="34" charset="-120"/>
              </a:rPr>
              <a:t>，“人的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认识一点也不能离开实践</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错误的”不是列宁说的，选项张冠李戴。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C_5_BD.110_1#09d772f56?pid=273c9d07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7.根据材料内容，下列说法正确的一项是（3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1_1#09d772f56.bracket?pid=273c9d079&amp;color=0,0,0&amp;vpa=29&amp;vtp=1"/>
          <p:cNvSpPr/>
          <p:nvPr/>
        </p:nvSpPr>
        <p:spPr>
          <a:xfrm>
            <a:off x="6350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10_2#09d772f56.choices?pid=273c9d079&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A.我们先有预想，然后要通过实践来验证，如果实践失败</a:t>
            </a:r>
            <a:r>
              <a:rPr lang="en-US" altLang="zh-CN" sz="2000" b="0" i="0">
                <a:solidFill>
                  <a:srgbClr val="000000"/>
                </a:solidFill>
                <a:latin typeface="微软雅黑" pitchFamily="34" charset="0"/>
                <a:ea typeface="微软雅黑" pitchFamily="34" charset="-122"/>
                <a:cs typeface="微软雅黑" pitchFamily="34" charset="-120"/>
              </a:rPr>
              <a:t>，那就说明该预想一定不符合客观外界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的规律性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.我们衡量真理的标准只能是社会的实践，如果这个理论只是猜想阶段，并未得到实践验证</a:t>
            </a:r>
            <a:r>
              <a:rPr lang="en-US" altLang="zh-CN" sz="2000" b="0" i="0">
                <a:solidFill>
                  <a:srgbClr val="000000"/>
                </a:solidFill>
                <a:latin typeface="微软雅黑" pitchFamily="34" charset="0"/>
                <a:ea typeface="微软雅黑" pitchFamily="34" charset="-122"/>
                <a:cs typeface="微软雅黑" pitchFamily="34" charset="-120"/>
              </a:rPr>
              <a:t>，那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么它就是错误的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.《实践论》的观点本质上是对“知”和“行”的关系的探讨，传统的先思后行是错误观点</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实践论》中倡导的方式与传统的行为方式截然不同。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.小刘在参与项目的实践过程中产生了认知，这些认知会指导后面的实践</a:t>
            </a:r>
            <a:r>
              <a:rPr lang="en-US" altLang="zh-CN" sz="2000" b="0" i="0">
                <a:solidFill>
                  <a:srgbClr val="000000"/>
                </a:solidFill>
                <a:latin typeface="微软雅黑" pitchFamily="34" charset="0"/>
                <a:ea typeface="微软雅黑" pitchFamily="34" charset="-122"/>
                <a:cs typeface="微软雅黑" pitchFamily="34" charset="-120"/>
              </a:rPr>
              <a:t>，同时在实践中又增加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新的认知</a:t>
            </a:r>
            <a:r>
              <a:rPr lang="en-US" altLang="zh-CN" sz="2000" b="0" i="0" dirty="0">
                <a:solidFill>
                  <a:srgbClr val="000000"/>
                </a:solidFill>
                <a:latin typeface="微软雅黑" pitchFamily="34" charset="0"/>
                <a:ea typeface="微软雅黑" pitchFamily="34" charset="-122"/>
                <a:cs typeface="微软雅黑" pitchFamily="34" charset="-120"/>
              </a:rPr>
              <a:t>，如此有利于做好项目。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sp>
        <p:nvSpPr>
          <p:cNvPr id="2" name="QC_5_AS.112_1#09d772f56?vop=1&amp;pid=273c9d079&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本题考查分析概括作者在文中的观点态度的能力。A项，“如果实践失败</a:t>
            </a:r>
            <a:r>
              <a:rPr lang="en-US" altLang="zh-CN" sz="2000" b="0" i="0">
                <a:solidFill>
                  <a:srgbClr val="000000"/>
                </a:solidFill>
                <a:latin typeface="微软雅黑" pitchFamily="34" charset="0"/>
                <a:ea typeface="微软雅黑" pitchFamily="34" charset="-122"/>
                <a:cs typeface="微软雅黑" pitchFamily="34" charset="-120"/>
              </a:rPr>
              <a:t>，那就说明该预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想一定不符合客观外界的规律性</a:t>
            </a:r>
            <a:r>
              <a:rPr lang="en-US" altLang="zh-CN" sz="2000" b="0" i="0" dirty="0">
                <a:solidFill>
                  <a:srgbClr val="000000"/>
                </a:solidFill>
                <a:latin typeface="微软雅黑" pitchFamily="34" charset="0"/>
                <a:ea typeface="微软雅黑" pitchFamily="34" charset="-122"/>
                <a:cs typeface="微软雅黑" pitchFamily="34" charset="-120"/>
              </a:rPr>
              <a:t>”错误。结合材料一第2段中</a:t>
            </a:r>
            <a:r>
              <a:rPr lang="en-US" altLang="zh-CN" sz="2000" b="0" i="0">
                <a:solidFill>
                  <a:srgbClr val="000000"/>
                </a:solidFill>
                <a:latin typeface="微软雅黑" pitchFamily="34" charset="0"/>
                <a:ea typeface="微软雅黑" pitchFamily="34" charset="-122"/>
                <a:cs typeface="微软雅黑" pitchFamily="34" charset="-120"/>
              </a:rPr>
              <a:t>“一定要使自己的思想合于客观外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界的规律性</a:t>
            </a:r>
            <a:r>
              <a:rPr lang="en-US" altLang="zh-CN" sz="2000" b="0" i="0" dirty="0">
                <a:solidFill>
                  <a:srgbClr val="000000"/>
                </a:solidFill>
                <a:latin typeface="微软雅黑" pitchFamily="34" charset="0"/>
                <a:ea typeface="微软雅黑" pitchFamily="34" charset="-122"/>
                <a:cs typeface="微软雅黑" pitchFamily="34" charset="-120"/>
              </a:rPr>
              <a:t>，如果不合，就会在实践中失败”可知，文中表述的是“思想</a:t>
            </a:r>
            <a:r>
              <a:rPr lang="en-US" altLang="zh-CN" sz="2000" b="0" i="0">
                <a:solidFill>
                  <a:srgbClr val="000000"/>
                </a:solidFill>
                <a:latin typeface="微软雅黑" pitchFamily="34" charset="0"/>
                <a:ea typeface="微软雅黑" pitchFamily="34" charset="-122"/>
                <a:cs typeface="微软雅黑" pitchFamily="34" charset="-120"/>
              </a:rPr>
              <a:t>”符合客观外界的规律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性与否</a:t>
            </a:r>
            <a:r>
              <a:rPr lang="en-US" altLang="zh-CN" sz="2000" b="0" i="0" dirty="0">
                <a:solidFill>
                  <a:srgbClr val="000000"/>
                </a:solidFill>
                <a:latin typeface="微软雅黑" pitchFamily="34" charset="0"/>
                <a:ea typeface="微软雅黑" pitchFamily="34" charset="-122"/>
                <a:cs typeface="微软雅黑" pitchFamily="34" charset="-120"/>
              </a:rPr>
              <a:t>，不是“预想”，选项偷换概念。B项，“如果这个理论只是猜想阶段</a:t>
            </a:r>
            <a:r>
              <a:rPr lang="en-US" altLang="zh-CN" sz="2000" b="0" i="0">
                <a:solidFill>
                  <a:srgbClr val="000000"/>
                </a:solidFill>
                <a:latin typeface="微软雅黑" pitchFamily="34" charset="0"/>
                <a:ea typeface="微软雅黑" pitchFamily="34" charset="-122"/>
                <a:cs typeface="微软雅黑" pitchFamily="34" charset="-120"/>
              </a:rPr>
              <a:t>，并未得到实践验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证</a:t>
            </a:r>
            <a:r>
              <a:rPr lang="en-US" altLang="zh-CN" sz="2000" b="0" i="0" dirty="0">
                <a:solidFill>
                  <a:srgbClr val="000000"/>
                </a:solidFill>
                <a:latin typeface="微软雅黑" pitchFamily="34" charset="0"/>
                <a:ea typeface="微软雅黑" pitchFamily="34" charset="-122"/>
                <a:cs typeface="微软雅黑" pitchFamily="34" charset="-120"/>
              </a:rPr>
              <a:t>，那么它就是错误的”错误。材料一最后一段中说的是“真理的标准只能是社会的实践</a:t>
            </a:r>
            <a:r>
              <a:rPr lang="en-US" altLang="zh-CN" sz="2000" b="0" i="0">
                <a:solidFill>
                  <a:srgbClr val="000000"/>
                </a:solidFill>
                <a:latin typeface="微软雅黑" pitchFamily="34" charset="0"/>
                <a:ea typeface="微软雅黑" pitchFamily="34" charset="-122"/>
                <a:cs typeface="微软雅黑" pitchFamily="34" charset="-120"/>
              </a:rPr>
              <a:t>”，猜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想阶段还没有经过实践</a:t>
            </a:r>
            <a:r>
              <a:rPr lang="en-US" altLang="zh-CN" sz="2000" b="0" i="0" dirty="0">
                <a:solidFill>
                  <a:srgbClr val="000000"/>
                </a:solidFill>
                <a:latin typeface="微软雅黑" pitchFamily="34" charset="0"/>
                <a:ea typeface="微软雅黑" pitchFamily="34" charset="-122"/>
                <a:cs typeface="微软雅黑" pitchFamily="34" charset="-120"/>
              </a:rPr>
              <a:t>，不能直接下结论认为它是错误的。C项，“</a:t>
            </a:r>
            <a:r>
              <a:rPr lang="en-US" altLang="zh-CN" sz="2000" b="0" i="0">
                <a:solidFill>
                  <a:srgbClr val="000000"/>
                </a:solidFill>
                <a:latin typeface="微软雅黑" pitchFamily="34" charset="0"/>
                <a:ea typeface="微软雅黑" pitchFamily="34" charset="-122"/>
                <a:cs typeface="微软雅黑" pitchFamily="34" charset="-120"/>
              </a:rPr>
              <a:t>传统的先思后行是错误观点”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，根据材料二第4段中“在现实社会生活中，人行为方式的基本特点是先思后行</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这就容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易错误认为</a:t>
            </a:r>
            <a:r>
              <a:rPr lang="en-US" altLang="zh-CN" sz="2000" b="0" i="0" dirty="0">
                <a:solidFill>
                  <a:srgbClr val="000000"/>
                </a:solidFill>
                <a:latin typeface="微软雅黑" pitchFamily="34" charset="0"/>
                <a:ea typeface="微软雅黑" pitchFamily="34" charset="-122"/>
                <a:cs typeface="微软雅黑" pitchFamily="34" charset="-120"/>
              </a:rPr>
              <a:t>，认识是先于实践产生的，认识决定实践”可知，“先思后行”是一种行为方式</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种行为方式容易产生</a:t>
            </a:r>
            <a:r>
              <a:rPr lang="en-US" altLang="zh-CN" sz="2000" b="0" i="0" dirty="0">
                <a:solidFill>
                  <a:srgbClr val="000000"/>
                </a:solidFill>
                <a:latin typeface="微软雅黑" pitchFamily="34" charset="0"/>
                <a:ea typeface="微软雅黑" pitchFamily="34" charset="-122"/>
                <a:cs typeface="微软雅黑" pitchFamily="34" charset="-120"/>
              </a:rPr>
              <a:t>“认识决定实践”的错误观点，而不是“先思后行”是错误观点。故选D。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5_BD.113_1#0158c23ca?pid=273c9d079&amp;color=0,0,0&amp;vtp=1&amp;bt=1&amp;bbb=1"/>
          <p:cNvSpPr/>
          <p:nvPr/>
        </p:nvSpPr>
        <p:spPr>
          <a:xfrm>
            <a:off x="722376" y="969264"/>
            <a:ext cx="10942638"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8.下列选项最难以支撑材料二中毛泽东“深入浅出讲授《实践论》”说法的一项是（3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4_1#0158c23ca.bracket?pid=273c9d079&amp;color=0,0,0&amp;vpa=30&amp;vtp=1"/>
          <p:cNvSpPr/>
          <p:nvPr/>
        </p:nvSpPr>
        <p:spPr>
          <a:xfrm>
            <a:off x="10922064" y="969264"/>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13_2#0158c23ca.choices?pid=273c9d079&amp;color=0,0,0&amp;vtp=1&amp;bbb=1&amp;hb=1"/>
          <p:cNvSpPr/>
          <p:nvPr/>
        </p:nvSpPr>
        <p:spPr>
          <a:xfrm>
            <a:off x="722376" y="1436497"/>
            <a:ext cx="10753344" cy="4551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A.人在实践过程中，开始只是看到过程中各个事物的现象方面</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外面的人们到延安来考察</a:t>
            </a:r>
            <a:r>
              <a:rPr lang="en-US" altLang="zh-CN" sz="2000" b="0" i="0">
                <a:solidFill>
                  <a:srgbClr val="000000"/>
                </a:solidFill>
                <a:latin typeface="微软雅黑" pitchFamily="34" charset="0"/>
                <a:ea typeface="微软雅黑" pitchFamily="34" charset="-122"/>
                <a:cs typeface="微软雅黑" pitchFamily="34" charset="-120"/>
              </a:rPr>
              <a:t>，头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一二天</a:t>
            </a:r>
            <a:r>
              <a:rPr lang="en-US" altLang="zh-CN" sz="2000" b="0" i="0" dirty="0">
                <a:solidFill>
                  <a:srgbClr val="000000"/>
                </a:solidFill>
                <a:latin typeface="微软雅黑" pitchFamily="34" charset="0"/>
                <a:ea typeface="微软雅黑" pitchFamily="34" charset="-122"/>
                <a:cs typeface="微软雅黑" pitchFamily="34" charset="-120"/>
              </a:rPr>
              <a:t>，他们看到了延安的地形、街道、屋宇，接触了许多的人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听到了各种说话</a:t>
            </a:r>
            <a:r>
              <a:rPr lang="en-US" altLang="zh-CN" sz="2000" b="0" i="0">
                <a:solidFill>
                  <a:srgbClr val="000000"/>
                </a:solidFill>
                <a:latin typeface="微软雅黑" pitchFamily="34" charset="0"/>
                <a:ea typeface="微软雅黑" pitchFamily="34" charset="-122"/>
                <a:cs typeface="微软雅黑" pitchFamily="34" charset="-120"/>
              </a:rPr>
              <a:t>，看到了各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种文件</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这叫做认识的感性阶段。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.社会实践的继续</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使用判断和推理的方法，就可产生出合乎论理的结论来。《三国演义</a:t>
            </a:r>
            <a:r>
              <a:rPr lang="en-US" altLang="zh-CN" sz="2000" b="0" i="0">
                <a:solidFill>
                  <a:srgbClr val="000000"/>
                </a:solidFill>
                <a:latin typeface="微软雅黑" pitchFamily="34" charset="0"/>
                <a:ea typeface="微软雅黑" pitchFamily="34" charset="-122"/>
                <a:cs typeface="微软雅黑" pitchFamily="34" charset="-120"/>
              </a:rPr>
              <a:t>》上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所谓</a:t>
            </a:r>
            <a:r>
              <a:rPr lang="en-US" altLang="zh-CN" sz="2000" b="0" i="0" dirty="0">
                <a:solidFill>
                  <a:srgbClr val="000000"/>
                </a:solidFill>
                <a:latin typeface="微软雅黑" pitchFamily="34" charset="0"/>
                <a:ea typeface="微软雅黑" pitchFamily="34" charset="-122"/>
                <a:cs typeface="微软雅黑" pitchFamily="34" charset="-120"/>
              </a:rPr>
              <a:t>“眉头一皱计上心来”，我们普通说话所谓“让我想一想</a:t>
            </a:r>
            <a:r>
              <a:rPr lang="en-US" altLang="zh-CN" sz="2000" b="0" i="0">
                <a:solidFill>
                  <a:srgbClr val="000000"/>
                </a:solidFill>
                <a:latin typeface="微软雅黑" pitchFamily="34" charset="0"/>
                <a:ea typeface="微软雅黑" pitchFamily="34" charset="-122"/>
                <a:cs typeface="微软雅黑" pitchFamily="34" charset="-120"/>
              </a:rPr>
              <a:t>”，就是人在脑子中运用概念以作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判断和推理的工夫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.你要知道梨子的滋味，你就得变个梨子，亲口吃一吃</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你要知道革命的理论和方法</a:t>
            </a:r>
            <a:r>
              <a:rPr lang="en-US" altLang="zh-CN" sz="2000" b="0" i="0">
                <a:solidFill>
                  <a:srgbClr val="000000"/>
                </a:solidFill>
                <a:latin typeface="微软雅黑" pitchFamily="34" charset="0"/>
                <a:ea typeface="微软雅黑" pitchFamily="34" charset="-122"/>
                <a:cs typeface="微软雅黑" pitchFamily="34" charset="-120"/>
              </a:rPr>
              <a:t>，你就得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参加革命</a:t>
            </a:r>
            <a:r>
              <a:rPr lang="en-US" altLang="zh-CN" sz="2000" b="0" i="0" dirty="0">
                <a:solidFill>
                  <a:srgbClr val="000000"/>
                </a:solidFill>
                <a:latin typeface="微软雅黑" pitchFamily="34" charset="0"/>
                <a:ea typeface="微软雅黑" pitchFamily="34" charset="-122"/>
                <a:cs typeface="微软雅黑" pitchFamily="34" charset="-120"/>
              </a:rPr>
              <a:t>。一切真知都是从直接经验发源的。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.随着日本帝国主义侵略日益加深，中日间的民族矛盾成为主要矛盾</a:t>
            </a:r>
            <a:r>
              <a:rPr lang="en-US" altLang="zh-CN" sz="2000" b="0" i="0">
                <a:solidFill>
                  <a:srgbClr val="000000"/>
                </a:solidFill>
                <a:latin typeface="微软雅黑" pitchFamily="34" charset="0"/>
                <a:ea typeface="微软雅黑" pitchFamily="34" charset="-122"/>
                <a:cs typeface="微软雅黑" pitchFamily="34" charset="-120"/>
              </a:rPr>
              <a:t>，国内阶级矛盾降到次要地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，要勇敢抛弃关门主义。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9.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C_5_AS.115_1#0158c23ca?vop=1&amp;pid=273c9d079&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本题考查分析论点、论据的能力。本题可结合材料二“毛泽东在抗大深入浅出讲授</a:t>
            </a:r>
            <a:r>
              <a:rPr lang="en-US" altLang="zh-CN" sz="2000" b="0" i="0">
                <a:solidFill>
                  <a:srgbClr val="000000"/>
                </a:solidFill>
                <a:latin typeface="微软雅黑" pitchFamily="34" charset="0"/>
                <a:ea typeface="微软雅黑" pitchFamily="34" charset="-122"/>
                <a:cs typeface="微软雅黑" pitchFamily="34" charset="-120"/>
              </a:rPr>
              <a:t>《实践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论</a:t>
            </a:r>
            <a:r>
              <a:rPr lang="en-US" altLang="zh-CN" sz="2000" b="0" i="0" dirty="0">
                <a:solidFill>
                  <a:srgbClr val="000000"/>
                </a:solidFill>
                <a:latin typeface="微软雅黑" pitchFamily="34" charset="0"/>
                <a:ea typeface="微软雅黑" pitchFamily="34" charset="-122"/>
                <a:cs typeface="微软雅黑" pitchFamily="34" charset="-120"/>
              </a:rPr>
              <a:t>》，用生动的例证讲解深奥的哲学原理”分析。A项，</a:t>
            </a:r>
            <a:r>
              <a:rPr lang="en-US" altLang="zh-CN" sz="2000" b="0" i="0">
                <a:solidFill>
                  <a:srgbClr val="000000"/>
                </a:solidFill>
                <a:latin typeface="微软雅黑" pitchFamily="34" charset="0"/>
                <a:ea typeface="微软雅黑" pitchFamily="34" charset="-122"/>
                <a:cs typeface="微软雅黑" pitchFamily="34" charset="-120"/>
              </a:rPr>
              <a:t>用延安考察实例论述实践中的认知过程，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生动形象地表明认识的感性阶段的特点</a:t>
            </a:r>
            <a:r>
              <a:rPr lang="en-US" altLang="zh-CN" sz="2000" b="0" i="0" dirty="0">
                <a:solidFill>
                  <a:srgbClr val="000000"/>
                </a:solidFill>
                <a:latin typeface="微软雅黑" pitchFamily="34" charset="0"/>
                <a:ea typeface="微软雅黑" pitchFamily="34" charset="-122"/>
                <a:cs typeface="微软雅黑" pitchFamily="34" charset="-120"/>
              </a:rPr>
              <a:t>。B项，用《三国演义》和生活中的常见行为</a:t>
            </a:r>
            <a:r>
              <a:rPr lang="en-US" altLang="zh-CN" sz="2000" b="0" i="0">
                <a:solidFill>
                  <a:srgbClr val="000000"/>
                </a:solidFill>
                <a:latin typeface="微软雅黑" pitchFamily="34" charset="0"/>
                <a:ea typeface="微软雅黑" pitchFamily="34" charset="-122"/>
                <a:cs typeface="微软雅黑" pitchFamily="34" charset="-120"/>
              </a:rPr>
              <a:t>，形象地阐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述认识的第二个阶段</a:t>
            </a:r>
            <a:r>
              <a:rPr lang="en-US" altLang="zh-CN" sz="2000" b="0" i="0" dirty="0">
                <a:solidFill>
                  <a:srgbClr val="000000"/>
                </a:solidFill>
                <a:latin typeface="微软雅黑" pitchFamily="34" charset="0"/>
                <a:ea typeface="微软雅黑" pitchFamily="34" charset="-122"/>
                <a:cs typeface="微软雅黑" pitchFamily="34" charset="-120"/>
              </a:rPr>
              <a:t>。C项，用类比的方法，深入浅出论证“</a:t>
            </a:r>
            <a:r>
              <a:rPr lang="en-US" altLang="zh-CN" sz="2000" b="0" i="0">
                <a:solidFill>
                  <a:srgbClr val="000000"/>
                </a:solidFill>
                <a:latin typeface="微软雅黑" pitchFamily="34" charset="0"/>
                <a:ea typeface="微软雅黑" pitchFamily="34" charset="-122"/>
                <a:cs typeface="微软雅黑" pitchFamily="34" charset="-120"/>
              </a:rPr>
              <a:t>一切真知都是从直接经验发源的”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的道理</a:t>
            </a:r>
            <a:r>
              <a:rPr lang="en-US" altLang="zh-CN" sz="2000" b="0" i="0" dirty="0">
                <a:solidFill>
                  <a:srgbClr val="000000"/>
                </a:solidFill>
                <a:latin typeface="微软雅黑" pitchFamily="34" charset="0"/>
                <a:ea typeface="微软雅黑" pitchFamily="34" charset="-122"/>
                <a:cs typeface="微软雅黑" pitchFamily="34" charset="-120"/>
              </a:rPr>
              <a:t>。D项，表述随着形势变化，矛盾主次地位改变，进而提出行动要求</a:t>
            </a:r>
            <a:r>
              <a:rPr lang="en-US" altLang="zh-CN" sz="2000" b="0" i="0">
                <a:solidFill>
                  <a:srgbClr val="000000"/>
                </a:solidFill>
                <a:latin typeface="微软雅黑" pitchFamily="34" charset="0"/>
                <a:ea typeface="微软雅黑" pitchFamily="34" charset="-122"/>
                <a:cs typeface="微软雅黑" pitchFamily="34" charset="-120"/>
              </a:rPr>
              <a:t>，选项并没有采用深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入浅出的方式讲授哲学原理</a:t>
            </a:r>
            <a:r>
              <a:rPr lang="en-US" altLang="zh-CN" sz="2000" b="0" i="0" dirty="0">
                <a:solidFill>
                  <a:srgbClr val="000000"/>
                </a:solidFill>
                <a:latin typeface="微软雅黑" pitchFamily="34" charset="0"/>
                <a:ea typeface="微软雅黑" pitchFamily="34" charset="-122"/>
                <a:cs typeface="微软雅黑" pitchFamily="34" charset="-120"/>
              </a:rPr>
              <a:t>。故选D。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16</TotalTime>
  <Words>15345</Words>
  <Application>Microsoft Office PowerPoint</Application>
  <PresentationFormat>宽屏</PresentationFormat>
  <Paragraphs>2093</Paragraphs>
  <Slides>205</Slides>
  <Notes>166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205</vt:i4>
      </vt:variant>
    </vt:vector>
  </HeadingPairs>
  <TitlesOfParts>
    <vt:vector size="215" baseType="lpstr">
      <vt:lpstr>等线 (正文)</vt:lpstr>
      <vt:lpstr>仿宋</vt:lpstr>
      <vt:lpstr>汉仪舒圆黑简体</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4</cp:revision>
  <dcterms:created xsi:type="dcterms:W3CDTF">2025-08-04T09:38:29Z</dcterms:created>
  <dcterms:modified xsi:type="dcterms:W3CDTF">2025-08-04T10:44:29Z</dcterms:modified>
  <cp:category/>
  <cp:contentStatus/>
</cp:coreProperties>
</file>