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2"/>
  </p:notesMasterIdLst>
  <p:sldIdLst>
    <p:sldId id="256" r:id="rId2"/>
    <p:sldId id="257" r:id="rId3"/>
    <p:sldId id="258" r:id="rId4"/>
    <p:sldId id="306" r:id="rId5"/>
    <p:sldId id="307" r:id="rId6"/>
    <p:sldId id="308" r:id="rId7"/>
    <p:sldId id="309" r:id="rId8"/>
    <p:sldId id="259" r:id="rId9"/>
    <p:sldId id="260" r:id="rId10"/>
    <p:sldId id="261" r:id="rId11"/>
    <p:sldId id="262" r:id="rId12"/>
    <p:sldId id="263" r:id="rId13"/>
    <p:sldId id="264" r:id="rId14"/>
    <p:sldId id="265" r:id="rId15"/>
    <p:sldId id="266" r:id="rId16"/>
    <p:sldId id="267" r:id="rId17"/>
    <p:sldId id="268" r:id="rId18"/>
    <p:sldId id="269" r:id="rId19"/>
    <p:sldId id="310" r:id="rId20"/>
    <p:sldId id="311" r:id="rId21"/>
    <p:sldId id="312" r:id="rId22"/>
    <p:sldId id="313" r:id="rId23"/>
    <p:sldId id="270" r:id="rId24"/>
    <p:sldId id="271" r:id="rId25"/>
    <p:sldId id="272" r:id="rId26"/>
    <p:sldId id="273" r:id="rId27"/>
    <p:sldId id="274" r:id="rId28"/>
    <p:sldId id="275" r:id="rId29"/>
    <p:sldId id="276" r:id="rId30"/>
    <p:sldId id="277" r:id="rId31"/>
    <p:sldId id="278" r:id="rId32"/>
    <p:sldId id="279" r:id="rId33"/>
    <p:sldId id="280" r:id="rId34"/>
    <p:sldId id="281" r:id="rId35"/>
    <p:sldId id="282" r:id="rId36"/>
    <p:sldId id="283" r:id="rId37"/>
    <p:sldId id="284" r:id="rId38"/>
    <p:sldId id="285" r:id="rId39"/>
    <p:sldId id="286" r:id="rId40"/>
    <p:sldId id="287" r:id="rId41"/>
    <p:sldId id="314" r:id="rId42"/>
    <p:sldId id="288" r:id="rId43"/>
    <p:sldId id="289" r:id="rId44"/>
    <p:sldId id="290" r:id="rId45"/>
    <p:sldId id="291" r:id="rId46"/>
    <p:sldId id="292" r:id="rId47"/>
    <p:sldId id="293" r:id="rId48"/>
    <p:sldId id="294" r:id="rId49"/>
    <p:sldId id="315" r:id="rId50"/>
    <p:sldId id="295" r:id="rId51"/>
    <p:sldId id="296" r:id="rId52"/>
    <p:sldId id="297" r:id="rId53"/>
    <p:sldId id="298" r:id="rId54"/>
    <p:sldId id="299" r:id="rId55"/>
    <p:sldId id="300" r:id="rId56"/>
    <p:sldId id="301" r:id="rId57"/>
    <p:sldId id="302" r:id="rId58"/>
    <p:sldId id="303" r:id="rId59"/>
    <p:sldId id="304" r:id="rId60"/>
    <p:sldId id="305" r:id="rId6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40281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8886ee41bb33c17b50bab09#tid=68904eeb15638a000923269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语文 选择性必修 中册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BD.5_1#0b59db49c?pid=01167f48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2.根据材料内容，下列说法不正确的一项是（3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0b59db49c.bracket?pid=01167f48a&amp;color=0,0,0&amp;vpa=2&amp;vtp=1"/>
          <p:cNvSpPr/>
          <p:nvPr/>
        </p:nvSpPr>
        <p:spPr>
          <a:xfrm>
            <a:off x="6616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5_2#0b59db49c.choices?pid=01167f48a&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A.数字技术创新不仅改进现有产品、服务以及流程，也涉及创造，即新产品或服务的开发。</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.新型工业化与传统工业化的最主要区别是其生产方式是智能化、数字化还是依赖传统。</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.数字技术通过精准匹配需求端，有效配置市场资源来降本增效，赋能新型工业化发展。</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.通过实时监测和优化监控管理，数字化技术帮助提升能源利用率，实现绿色低碳生产。</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AS.7_1#0b59db49c?vop=1&amp;pid=01167f48a&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本题考查分析概括作者在文中的观点态度的能力。B项，“最主要区别是</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”错误</a:t>
            </a:r>
            <a:r>
              <a:rPr lang="en-US" altLang="zh-CN" sz="2000" b="0" i="0">
                <a:solidFill>
                  <a:srgbClr val="000000"/>
                </a:solidFill>
                <a:latin typeface="微软雅黑" pitchFamily="34" charset="0"/>
                <a:ea typeface="微软雅黑" pitchFamily="34" charset="-122"/>
                <a:cs typeface="微软雅黑" pitchFamily="34" charset="-120"/>
              </a:rPr>
              <a:t>，根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据材料第</a:t>
            </a:r>
            <a:r>
              <a:rPr lang="en-US" altLang="zh-CN" sz="2000" b="0" i="0" dirty="0">
                <a:solidFill>
                  <a:srgbClr val="000000"/>
                </a:solidFill>
                <a:latin typeface="微软雅黑" pitchFamily="34" charset="0"/>
                <a:ea typeface="微软雅黑" pitchFamily="34" charset="-122"/>
                <a:cs typeface="微软雅黑" pitchFamily="34" charset="-120"/>
              </a:rPr>
              <a:t>2段中“不同于低效能传统工业化道路</a:t>
            </a:r>
            <a:r>
              <a:rPr lang="en-US" altLang="zh-CN" sz="2000" b="0" i="0">
                <a:solidFill>
                  <a:srgbClr val="000000"/>
                </a:solidFill>
                <a:latin typeface="微软雅黑" pitchFamily="34" charset="0"/>
                <a:ea typeface="微软雅黑" pitchFamily="34" charset="-122"/>
                <a:cs typeface="微软雅黑" pitchFamily="34" charset="-120"/>
              </a:rPr>
              <a:t>，新型工业化是以数字化和智能化为特征的工业</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化</a:t>
            </a:r>
            <a:r>
              <a:rPr lang="en-US" altLang="zh-CN" sz="2000" b="0" i="0" dirty="0">
                <a:solidFill>
                  <a:srgbClr val="000000"/>
                </a:solidFill>
                <a:latin typeface="微软雅黑" pitchFamily="34" charset="0"/>
                <a:ea typeface="微软雅黑" pitchFamily="34" charset="-122"/>
                <a:cs typeface="微软雅黑" pitchFamily="34" charset="-120"/>
              </a:rPr>
              <a:t>”可知，这是新型工业化的特征，但不能就此说这是与传统工业化的“最主要区别”。</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BD.8_1#708340d91?pid=01167f48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3.下列选项中不符合新型工业化特征的一项是（3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9_1#708340d91.bracket?pid=01167f48a&amp;color=0,0,0&amp;vpa=3&amp;vtp=1"/>
          <p:cNvSpPr/>
          <p:nvPr/>
        </p:nvSpPr>
        <p:spPr>
          <a:xfrm>
            <a:off x="6858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8_2#708340d91.choices?pid=01167f48a&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A.通过开发显示工业大模型，将AI技术深度融入生产过程中，提升工厂的生产效率</a:t>
            </a:r>
            <a:r>
              <a:rPr lang="en-US" altLang="zh-CN" sz="2000" b="0" i="0">
                <a:solidFill>
                  <a:srgbClr val="000000"/>
                </a:solidFill>
                <a:latin typeface="微软雅黑" pitchFamily="34" charset="0"/>
                <a:ea typeface="微软雅黑" pitchFamily="34" charset="-122"/>
                <a:cs typeface="微软雅黑" pitchFamily="34" charset="-120"/>
              </a:rPr>
              <a:t>，推动产业的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数字化转型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.采用低能耗的生产工艺和回收利用系统，例如使用节能的电机和设备，</a:t>
            </a:r>
            <a:r>
              <a:rPr lang="en-US" altLang="zh-CN" sz="2000" b="0" i="0">
                <a:solidFill>
                  <a:srgbClr val="000000"/>
                </a:solidFill>
                <a:latin typeface="微软雅黑" pitchFamily="34" charset="0"/>
                <a:ea typeface="微软雅黑" pitchFamily="34" charset="-122"/>
                <a:cs typeface="微软雅黑" pitchFamily="34" charset="-120"/>
              </a:rPr>
              <a:t>减少能源消耗和排放，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推动可持续发展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.产业园区推动数实融合，以信息化带动工业化，</a:t>
            </a:r>
            <a:r>
              <a:rPr lang="en-US" altLang="zh-CN" sz="2000" b="0" i="0">
                <a:solidFill>
                  <a:srgbClr val="000000"/>
                </a:solidFill>
                <a:latin typeface="微软雅黑" pitchFamily="34" charset="0"/>
                <a:ea typeface="微软雅黑" pitchFamily="34" charset="-122"/>
                <a:cs typeface="微软雅黑" pitchFamily="34" charset="-120"/>
              </a:rPr>
              <a:t>通过信息化手段提升工业生产效率和管理水平，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实现跨越式发展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.采取流水线生产方式，通过将生产过程分解为一系列标准化步骤</a:t>
            </a:r>
            <a:r>
              <a:rPr lang="en-US" altLang="zh-CN" sz="2000" b="0" i="0">
                <a:solidFill>
                  <a:srgbClr val="000000"/>
                </a:solidFill>
                <a:latin typeface="微软雅黑" pitchFamily="34" charset="0"/>
                <a:ea typeface="微软雅黑" pitchFamily="34" charset="-122"/>
                <a:cs typeface="微软雅黑" pitchFamily="34" charset="-120"/>
              </a:rPr>
              <a:t>，使大规模生产更加高效和经</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济</a:t>
            </a:r>
            <a:r>
              <a:rPr lang="en-US" altLang="zh-CN" sz="2000" b="0" i="0" dirty="0">
                <a:solidFill>
                  <a:srgbClr val="000000"/>
                </a:solidFill>
                <a:latin typeface="微软雅黑" pitchFamily="34" charset="0"/>
                <a:ea typeface="微软雅黑" pitchFamily="34" charset="-122"/>
                <a:cs typeface="微软雅黑" pitchFamily="34" charset="-120"/>
              </a:rPr>
              <a:t>，降低生产成本。</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0_1#708340d91?vop=1&amp;pid=01167f48a&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本题考查分析论点、论据的能力。D项，描述的是传统的流水线生产方式</a:t>
            </a:r>
            <a:r>
              <a:rPr lang="en-US" altLang="zh-CN" sz="2000" b="0" i="0" spc="-50">
                <a:solidFill>
                  <a:srgbClr val="000000"/>
                </a:solidFill>
                <a:latin typeface="微软雅黑" pitchFamily="34" charset="0"/>
                <a:ea typeface="微软雅黑" pitchFamily="34" charset="-122"/>
                <a:cs typeface="微软雅黑" pitchFamily="34" charset="-120"/>
              </a:rPr>
              <a:t>，这种方式虽然可</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以提高生产效率</a:t>
            </a:r>
            <a:r>
              <a:rPr lang="en-US" altLang="zh-CN" sz="2000" b="0" i="0" spc="-50" dirty="0">
                <a:solidFill>
                  <a:srgbClr val="000000"/>
                </a:solidFill>
                <a:latin typeface="微软雅黑" pitchFamily="34" charset="0"/>
                <a:ea typeface="微软雅黑" pitchFamily="34" charset="-122"/>
                <a:cs typeface="微软雅黑" pitchFamily="34" charset="-120"/>
              </a:rPr>
              <a:t>，但它并不具备新型工业化所强调的数字化和智能化特征</a:t>
            </a:r>
            <a:r>
              <a:rPr lang="en-US" altLang="zh-CN" sz="2000" b="0" i="0" spc="-50">
                <a:solidFill>
                  <a:srgbClr val="000000"/>
                </a:solidFill>
                <a:latin typeface="微软雅黑" pitchFamily="34" charset="0"/>
                <a:ea typeface="微软雅黑" pitchFamily="34" charset="-122"/>
                <a:cs typeface="微软雅黑" pitchFamily="34" charset="-120"/>
              </a:rPr>
              <a:t>。新型工业化更侧重于利</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用数字技术和智能化手段来优化生产过程</a:t>
            </a:r>
            <a:r>
              <a:rPr lang="en-US" altLang="zh-CN" sz="2000" b="0" i="0" spc="-50" dirty="0">
                <a:solidFill>
                  <a:srgbClr val="000000"/>
                </a:solidFill>
                <a:latin typeface="微软雅黑" pitchFamily="34" charset="0"/>
                <a:ea typeface="微软雅黑" pitchFamily="34" charset="-122"/>
                <a:cs typeface="微软雅黑" pitchFamily="34" charset="-120"/>
              </a:rPr>
              <a:t>，而不是简单地依赖传统的标准化和大规模生产方式。</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B_5_BD.11_1#e03496dd9?sp=1&amp;pid=01167f48a&amp;color=0,0,0&amp;vtp=1&amp;bt=1&amp;bbb=1&amp;hb=1"/>
          <p:cNvSpPr/>
          <p:nvPr/>
        </p:nvSpPr>
        <p:spPr>
          <a:xfrm>
            <a:off x="722376" y="972000"/>
            <a:ext cx="10753344" cy="31418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4.请根据材料第六段，在横线处补写出下面文字的空缺部分。（4分）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数字技术创新在各大企业推动绿色生产中发挥了关键作用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譬如国电智深通过自主研发的</a:t>
            </a:r>
            <a:r>
              <a:rPr lang="en-US" altLang="zh-CN" sz="2000" b="0" i="0">
                <a:solidFill>
                  <a:srgbClr val="000000"/>
                </a:solidFill>
                <a:latin typeface="微软雅黑" pitchFamily="34" charset="0"/>
                <a:ea typeface="微软雅黑" pitchFamily="34" charset="-122"/>
                <a:cs typeface="微软雅黑" pitchFamily="34" charset="-120"/>
              </a:rPr>
              <a:t>ED</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PF-NT</a:t>
            </a:r>
            <a:r>
              <a:rPr lang="en-US" altLang="zh-CN" sz="2000" b="0" i="0" dirty="0">
                <a:solidFill>
                  <a:srgbClr val="000000"/>
                </a:solidFill>
                <a:latin typeface="微软雅黑" pitchFamily="34" charset="0"/>
                <a:ea typeface="楷体" pitchFamily="34" charset="-122"/>
                <a:cs typeface="微软雅黑" pitchFamily="34" charset="-120"/>
              </a:rPr>
              <a:t>分散控制系统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将大数据应用于电厂等能源企业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利用</a:t>
            </a:r>
            <a:r>
              <a:rPr lang="en-US" altLang="zh-CN" sz="2000" b="0" i="0" u="sng" dirty="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楷体" pitchFamily="34" charset="-122"/>
                <a:cs typeface="微软雅黑" pitchFamily="34" charset="-120"/>
              </a:rPr>
              <a:t>来提高发电效率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降低煤耗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宝</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武钢铁以人工智能技术打造智能工厂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楷体" pitchFamily="34" charset="-122"/>
                <a:cs typeface="微软雅黑" pitchFamily="34" charset="-120"/>
              </a:rPr>
              <a:t>能源消耗和污染物排放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实现了绿色生产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京东通过区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块链技术构建绿色供应链平台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楷体" pitchFamily="34" charset="-122"/>
                <a:cs typeface="微软雅黑" pitchFamily="34" charset="-120"/>
              </a:rPr>
              <a:t>商品的原材料采购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运输等环节</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确保供应链各环节符</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合环保标准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数字技术的应用推动了产业的绿色升级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实现</a:t>
            </a:r>
            <a:r>
              <a:rPr lang="en-US" altLang="zh-CN" sz="2000" b="0" i="0" u="sng" dirty="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______________________________________________________________</a:t>
            </a:r>
            <a:endParaRPr lang="en-US" altLang="zh-CN" sz="2000" dirty="0"/>
          </a:p>
        </p:txBody>
      </p:sp>
      <p:sp>
        <p:nvSpPr>
          <p:cNvPr id="3" name="QB_5_AN.12_1#e03496dd9.blank?pid=01167f48a&amp;color=0,0,0&amp;vpa=4&amp;vtp=1&amp;bbb=1"/>
          <p:cNvSpPr/>
          <p:nvPr/>
        </p:nvSpPr>
        <p:spPr>
          <a:xfrm>
            <a:off x="757301" y="3670750"/>
            <a:ext cx="7839075" cy="385953"/>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①工业数字化</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②实时监测</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③监控管理</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④绿色低碳生产（每处1分）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B_5_AS.13_1#e03496dd9?vop=1&amp;pid=01167f48a&amp;color=0,0,0&amp;vtp=1&amp;bt=1&amp;bbb=1&amp;hb=1"/>
          <p:cNvSpPr/>
          <p:nvPr/>
        </p:nvSpPr>
        <p:spPr>
          <a:xfrm>
            <a:off x="722376" y="972000"/>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本题考查筛选并整合文中的信息的能力。由题干可知，本题的答题区间在第6段</a:t>
            </a:r>
            <a:r>
              <a:rPr lang="en-US" altLang="zh-CN" sz="2000" b="0" i="0">
                <a:solidFill>
                  <a:srgbClr val="000000"/>
                </a:solidFill>
                <a:latin typeface="微软雅黑" pitchFamily="34" charset="0"/>
                <a:ea typeface="微软雅黑" pitchFamily="34" charset="-122"/>
                <a:cs typeface="微软雅黑" pitchFamily="34" charset="-120"/>
              </a:rPr>
              <a:t>，可通过</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比对题目语段与材料第</a:t>
            </a:r>
            <a:r>
              <a:rPr lang="en-US" altLang="zh-CN" sz="2000" b="0" i="0" dirty="0">
                <a:solidFill>
                  <a:srgbClr val="000000"/>
                </a:solidFill>
                <a:latin typeface="微软雅黑" pitchFamily="34" charset="0"/>
                <a:ea typeface="微软雅黑" pitchFamily="34" charset="-122"/>
                <a:cs typeface="微软雅黑" pitchFamily="34" charset="-120"/>
              </a:rPr>
              <a:t>6段的信息作答。</a:t>
            </a:r>
            <a:endParaRPr lang="en-US" altLang="zh-CN" sz="2200" dirty="0"/>
          </a:p>
        </p:txBody>
      </p:sp>
      <p:graphicFrame>
        <p:nvGraphicFramePr>
          <p:cNvPr id="12" name="QB_5_AS.13_2#e03496dd9?colgroup=17,17,4&amp;vop=1&amp;pid=01167f48a&amp;color=0,0,0&amp;vtp=1&amp;bbb=1&amp;hb=1"/>
          <p:cNvGraphicFramePr>
            <a:graphicFrameLocks noGrp="1"/>
          </p:cNvGraphicFramePr>
          <p:nvPr>
            <p:extLst>
              <p:ext uri="{D42A27DB-BD31-4B8C-83A1-F6EECF244321}">
                <p14:modId xmlns:p14="http://schemas.microsoft.com/office/powerpoint/2010/main" val="69195836"/>
              </p:ext>
            </p:extLst>
          </p:nvPr>
        </p:nvGraphicFramePr>
        <p:xfrm>
          <a:off x="722376" y="2017083"/>
          <a:ext cx="10725912" cy="4107688"/>
        </p:xfrm>
        <a:graphic>
          <a:graphicData uri="http://schemas.openxmlformats.org/drawingml/2006/table">
            <a:tbl>
              <a:tblPr/>
              <a:tblGrid>
                <a:gridCol w="4727448">
                  <a:extLst>
                    <a:ext uri="{9D8B030D-6E8A-4147-A177-3AD203B41FA5}">
                      <a16:colId xmlns:a16="http://schemas.microsoft.com/office/drawing/2014/main" val="20000"/>
                    </a:ext>
                  </a:extLst>
                </a:gridCol>
                <a:gridCol w="4727448">
                  <a:extLst>
                    <a:ext uri="{9D8B030D-6E8A-4147-A177-3AD203B41FA5}">
                      <a16:colId xmlns:a16="http://schemas.microsoft.com/office/drawing/2014/main" val="20001"/>
                    </a:ext>
                  </a:extLst>
                </a:gridCol>
                <a:gridCol w="1271016">
                  <a:extLst>
                    <a:ext uri="{9D8B030D-6E8A-4147-A177-3AD203B41FA5}">
                      <a16:colId xmlns:a16="http://schemas.microsoft.com/office/drawing/2014/main" val="20002"/>
                    </a:ext>
                  </a:extLst>
                </a:gridCol>
              </a:tblGrid>
              <a:tr h="421132">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题目语段关键信息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材料第6段相关信息</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1" i="0">
                          <a:solidFill>
                            <a:srgbClr val="000000"/>
                          </a:solidFill>
                          <a:latin typeface="微软雅黑" pitchFamily="34" charset="0"/>
                          <a:ea typeface="微软雅黑" pitchFamily="34" charset="-122"/>
                          <a:cs typeface="微软雅黑" pitchFamily="34" charset="-120"/>
                        </a:rPr>
                        <a:t>答</a:t>
                      </a:r>
                      <a:r>
                        <a:rPr lang="en-US" altLang="zh-CN" sz="2000" b="1"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案</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218819">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EDPF-NT分散控制系统</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利用</a:t>
                      </a:r>
                      <a:r>
                        <a:rPr lang="en-US" altLang="zh-CN" sz="2000" b="0" i="0" u="sng">
                          <a:solidFill>
                            <a:srgbClr val="000000"/>
                          </a:solidFill>
                          <a:latin typeface="微软雅黑" pitchFamily="34" charset="0"/>
                          <a:ea typeface="微软雅黑" pitchFamily="34" charset="-122"/>
                          <a:cs typeface="微软雅黑" pitchFamily="34" charset="-120"/>
                        </a:rPr>
                        <a:t>①</a:t>
                      </a:r>
                      <a:r>
                        <a:rPr lang="en-US" altLang="zh-CN" sz="2000" b="0"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来提</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高发电效率</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降低煤耗</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数字技术创新通过工业数字化来控制城市</a:t>
                      </a:r>
                    </a:p>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碳排放强度</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最终支持构建低碳零碳负碳</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体系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工业数字</a:t>
                      </a:r>
                    </a:p>
                    <a:p>
                      <a:pPr marL="0" lvl="0" indent="0" algn="ctr"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化</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22579">
                <a:tc>
                  <a:txBody>
                    <a:bodyPr/>
                    <a:lstStyle/>
                    <a:p>
                      <a:pPr marL="0" indent="0" algn="l" latinLnBrk="1" hangingPunct="0">
                        <a:lnSpc>
                          <a:spcPts val="32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能源消耗和污染物排放</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实现了绿色</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生产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数字技术可以实时监测生产所需要的能源</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量</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污染物排放量</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降低污染排放</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实时监测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822579">
                <a:tc>
                  <a:txBody>
                    <a:bodyPr/>
                    <a:lstStyle/>
                    <a:p>
                      <a:pPr marL="0" indent="0" algn="l" latinLnBrk="1" hangingPunct="0">
                        <a:lnSpc>
                          <a:spcPts val="32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商品的原材料采购</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生产</a:t>
                      </a:r>
                      <a:r>
                        <a:rPr lang="en-US" altLang="zh-CN" sz="2000" b="0" i="0" spc="-10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运输等环</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节</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确保供应链各环节符合环保标准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数字技术帮助企业更好地监控管理供应商</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的环保工作</a:t>
                      </a:r>
                      <a:r>
                        <a:rPr lang="en-US" altLang="zh-CN" sz="2000" b="0" i="0" spc="-10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更完善地管理运输和物流</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latinLnBrk="1" hangingPunct="0">
                        <a:lnSpc>
                          <a:spcPts val="3000"/>
                        </a:lnSpc>
                      </a:pPr>
                      <a:r>
                        <a:rPr lang="en-US" altLang="zh-CN" sz="2000" b="0" i="0" dirty="0">
                          <a:solidFill>
                            <a:srgbClr val="000000"/>
                          </a:solidFill>
                          <a:latin typeface="微软雅黑" pitchFamily="34" charset="0"/>
                          <a:ea typeface="微软雅黑" pitchFamily="34" charset="-122"/>
                          <a:cs typeface="微软雅黑" pitchFamily="34" charset="-120"/>
                        </a:rPr>
                        <a:t>监控管理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822579">
                <a:tc>
                  <a:txBody>
                    <a:bodyPr/>
                    <a:lstStyle/>
                    <a:p>
                      <a:pPr marL="0" indent="0" algn="l"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数字技术的应用推动了产业的绿色升级</a:t>
                      </a:r>
                      <a:r>
                        <a:rPr lang="en-US" altLang="zh-CN" sz="2000" b="0" i="0" spc="-100">
                          <a:solidFill>
                            <a:srgbClr val="000000"/>
                          </a:solidFill>
                          <a:latin typeface="微软雅黑" pitchFamily="34" charset="0"/>
                          <a:ea typeface="微软雅黑" pitchFamily="34" charset="-122"/>
                          <a:cs typeface="微软雅黑" pitchFamily="34" charset="-120"/>
                        </a:rPr>
                        <a:t>，</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实现</a:t>
                      </a:r>
                      <a:r>
                        <a:rPr lang="en-US" altLang="zh-CN" sz="2000" b="0" i="0">
                          <a:solidFill>
                            <a:srgbClr val="000000"/>
                          </a:solidFill>
                          <a:latin typeface="SimSun" pitchFamily="34" charset="0"/>
                          <a:ea typeface="SimSun" pitchFamily="34" charset="-122"/>
                          <a:cs typeface="SimSun" pitchFamily="34" charset="-120"/>
                        </a:rPr>
                        <a:t> </a:t>
                      </a:r>
                      <a:r>
                        <a:rPr lang="en-US" altLang="zh-CN" sz="2000" b="0" i="0" u="sng" dirty="0">
                          <a:solidFill>
                            <a:srgbClr val="000000"/>
                          </a:solidFill>
                          <a:latin typeface="微软雅黑" pitchFamily="34" charset="0"/>
                          <a:ea typeface="微软雅黑" pitchFamily="34" charset="-122"/>
                          <a:cs typeface="微软雅黑" pitchFamily="34" charset="-120"/>
                        </a:rPr>
                        <a:t>④</a:t>
                      </a:r>
                      <a:r>
                        <a:rPr lang="en-US" altLang="zh-CN" sz="100" b="0" i="0" u="sng" kern="0" spc="-99900" dirty="0">
                          <a:solidFill>
                            <a:srgbClr val="FFFFFF"/>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SimSun" pitchFamily="34" charset="0"/>
                          <a:ea typeface="SimSun" pitchFamily="34" charset="-122"/>
                          <a:cs typeface="SimSun" pitchFamily="34" charset="-120"/>
                        </a:rPr>
                        <a:t> </a:t>
                      </a:r>
                      <a:r>
                        <a:rPr lang="en-US" altLang="zh-CN" sz="100" b="0" i="0" u="sng" kern="0" spc="-99900" dirty="0">
                          <a:solidFill>
                            <a:srgbClr val="FFFFFF"/>
                          </a:solidFill>
                          <a:latin typeface="微软雅黑" pitchFamily="34" charset="0"/>
                          <a:ea typeface="微软雅黑" pitchFamily="34" charset="-122"/>
                          <a:cs typeface="微软雅黑"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latinLnBrk="1" hangingPunct="0">
                        <a:lnSpc>
                          <a:spcPts val="3200"/>
                        </a:lnSpc>
                      </a:pPr>
                      <a:r>
                        <a:rPr lang="en-US" altLang="zh-CN" sz="2000" b="0" i="0" dirty="0">
                          <a:solidFill>
                            <a:srgbClr val="000000"/>
                          </a:solidFill>
                          <a:latin typeface="微软雅黑" pitchFamily="34" charset="0"/>
                          <a:ea typeface="微软雅黑" pitchFamily="34" charset="-122"/>
                          <a:cs typeface="微软雅黑" pitchFamily="34" charset="-120"/>
                        </a:rPr>
                        <a:t>通过应用数字化技术</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从而实现绿色低</a:t>
                      </a:r>
                    </a:p>
                    <a:p>
                      <a:pPr marL="0" lvl="0" indent="0" algn="l"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碳生产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latinLnBrk="1" hangingPunct="0">
                        <a:lnSpc>
                          <a:spcPts val="3200"/>
                        </a:lnSpc>
                      </a:pPr>
                      <a:r>
                        <a:rPr lang="en-US" altLang="zh-CN" sz="2000" b="0" i="0">
                          <a:solidFill>
                            <a:srgbClr val="000000"/>
                          </a:solidFill>
                          <a:latin typeface="微软雅黑" pitchFamily="34" charset="0"/>
                          <a:ea typeface="微软雅黑" pitchFamily="34" charset="-122"/>
                          <a:cs typeface="微软雅黑" pitchFamily="34" charset="-120"/>
                        </a:rPr>
                        <a:t>绿色低碳</a:t>
                      </a:r>
                    </a:p>
                    <a:p>
                      <a:pPr marL="0" lvl="0" indent="0" algn="ctr" latinLnBrk="1" hangingPunct="0">
                        <a:lnSpc>
                          <a:spcPts val="3000"/>
                        </a:lnSpc>
                      </a:pPr>
                      <a:r>
                        <a:rPr lang="en-US" altLang="zh-CN" sz="2000" b="0" i="0">
                          <a:solidFill>
                            <a:srgbClr val="000000"/>
                          </a:solidFill>
                          <a:latin typeface="微软雅黑" pitchFamily="34" charset="0"/>
                          <a:ea typeface="微软雅黑" pitchFamily="34" charset="-122"/>
                          <a:cs typeface="微软雅黑" pitchFamily="34" charset="-120"/>
                        </a:rPr>
                        <a:t>生产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B_5_BD.80_1#e8860433f?sp=1&amp;pid=01167f48a&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5.数字化和智能化时代已经到来的当下，企业如何才能实现新型工业化转型</a:t>
            </a:r>
            <a:r>
              <a:rPr lang="en-US" altLang="zh-CN" sz="2000" b="0" i="0">
                <a:solidFill>
                  <a:srgbClr val="000000"/>
                </a:solidFill>
                <a:latin typeface="微软雅黑" pitchFamily="34" charset="0"/>
                <a:ea typeface="微软雅黑" pitchFamily="34" charset="-122"/>
                <a:cs typeface="微软雅黑" pitchFamily="34" charset="-120"/>
              </a:rPr>
              <a:t>？请结合材料谈谈你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的理解</a:t>
            </a:r>
            <a:r>
              <a:rPr lang="en-US" altLang="zh-CN" sz="2000" b="0" i="0" dirty="0">
                <a:solidFill>
                  <a:srgbClr val="000000"/>
                </a:solidFill>
                <a:latin typeface="微软雅黑" pitchFamily="34" charset="0"/>
                <a:ea typeface="微软雅黑" pitchFamily="34" charset="-122"/>
                <a:cs typeface="微软雅黑" pitchFamily="34" charset="-120"/>
              </a:rPr>
              <a:t>。（6分）</a:t>
            </a:r>
            <a:endParaRPr lang="en-US" altLang="zh-CN" sz="2000" dirty="0"/>
          </a:p>
        </p:txBody>
      </p:sp>
      <p:sp>
        <p:nvSpPr>
          <p:cNvPr id="3" name="QB_5_BD.80_2#e8860433f?sp=1&amp;pid=01167f48a&amp;color=0,0,0&amp;vtp=1&amp;bbb=1&amp;hb=1&amp;hltap=1"/>
          <p:cNvSpPr/>
          <p:nvPr/>
        </p:nvSpPr>
        <p:spPr>
          <a:xfrm>
            <a:off x="722376" y="1882844"/>
            <a:ext cx="10753344" cy="17478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81_1#e8860433f?sp=1&amp;pid=01167f48a&amp;color=0,0,0&amp;vtp=1&amp;bbb=1&amp;hb=1&amp;hla=1">
            <a:extLst>
              <a:ext uri="{FF2B5EF4-FFF2-40B4-BE49-F238E27FC236}">
                <a16:creationId xmlns:a16="http://schemas.microsoft.com/office/drawing/2014/main" id="{D4FA2141-6EDA-7221-4A42-D896290AE3A3}"/>
              </a:ext>
            </a:extLst>
          </p:cNvPr>
          <p:cNvSpPr/>
          <p:nvPr/>
        </p:nvSpPr>
        <p:spPr>
          <a:xfrm>
            <a:off x="722376" y="1857444"/>
            <a:ext cx="10753344" cy="1732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新型工业化强调高科技含量和优良经济效益。企业要紧跟市场趋势，</a:t>
            </a:r>
            <a:r>
              <a:rPr lang="en-US" altLang="zh-CN" sz="2000" b="1" i="0">
                <a:solidFill>
                  <a:srgbClr val="00B050"/>
                </a:solidFill>
                <a:latin typeface="微软雅黑" pitchFamily="34" charset="0"/>
                <a:ea typeface="微软雅黑" pitchFamily="34" charset="-122"/>
                <a:cs typeface="微软雅黑" pitchFamily="34" charset="-120"/>
              </a:rPr>
              <a:t>不断优化升级产品结构。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②</a:t>
            </a:r>
            <a:r>
              <a:rPr lang="en-US" altLang="zh-CN" sz="2000" b="1" i="0" dirty="0">
                <a:solidFill>
                  <a:srgbClr val="00B050"/>
                </a:solidFill>
                <a:latin typeface="微软雅黑" pitchFamily="34" charset="0"/>
                <a:ea typeface="微软雅黑" pitchFamily="34" charset="-122"/>
                <a:cs typeface="微软雅黑" pitchFamily="34" charset="-120"/>
              </a:rPr>
              <a:t>新型工业化要求低资源消耗和环境污染。企业要注重环保和可持续发展，实现绿色生产。</a:t>
            </a:r>
            <a:r>
              <a:rPr lang="en-US" altLang="zh-CN" sz="2000" b="1" i="0">
                <a:solidFill>
                  <a:srgbClr val="00B050"/>
                </a:solidFill>
                <a:latin typeface="微软雅黑" pitchFamily="34" charset="0"/>
                <a:ea typeface="微软雅黑" pitchFamily="34" charset="-122"/>
                <a:cs typeface="微软雅黑" pitchFamily="34" charset="-120"/>
              </a:rPr>
              <a:t>③新</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型工业化发展的重要手段是数字技术创新</a:t>
            </a:r>
            <a:r>
              <a:rPr lang="en-US" altLang="zh-CN" sz="2000" b="1" i="0" dirty="0">
                <a:solidFill>
                  <a:srgbClr val="00B050"/>
                </a:solidFill>
                <a:latin typeface="微软雅黑" pitchFamily="34" charset="0"/>
                <a:ea typeface="微软雅黑" pitchFamily="34" charset="-122"/>
                <a:cs typeface="微软雅黑" pitchFamily="34" charset="-120"/>
              </a:rPr>
              <a:t>。企业要注重数字技术的研发和应用</a:t>
            </a:r>
            <a:r>
              <a:rPr lang="en-US" altLang="zh-CN" sz="2000" b="1" i="0">
                <a:solidFill>
                  <a:srgbClr val="00B050"/>
                </a:solidFill>
                <a:latin typeface="微软雅黑" pitchFamily="34" charset="0"/>
                <a:ea typeface="微软雅黑" pitchFamily="34" charset="-122"/>
                <a:cs typeface="微软雅黑" pitchFamily="34" charset="-120"/>
              </a:rPr>
              <a:t>，推动企业的转型</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升级和高质量发展</a:t>
            </a:r>
            <a:r>
              <a:rPr lang="en-US" altLang="zh-CN" sz="2000" b="1" i="0" dirty="0">
                <a:solidFill>
                  <a:srgbClr val="00B050"/>
                </a:solidFill>
                <a:latin typeface="微软雅黑" pitchFamily="34" charset="0"/>
                <a:ea typeface="微软雅黑" pitchFamily="34" charset="-122"/>
                <a:cs typeface="微软雅黑" pitchFamily="34" charset="-120"/>
              </a:rPr>
              <a:t>。（每点2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QB_5_AS.15_1#e8860433f?vop=1&amp;pid=01167f48a&amp;color=0,0,0&amp;vtp=1&amp;bt=1&amp;bbb=1&amp;hb=1"/>
          <p:cNvSpPr/>
          <p:nvPr/>
        </p:nvSpPr>
        <p:spPr>
          <a:xfrm>
            <a:off x="722376" y="972000"/>
            <a:ext cx="10753344" cy="5307584"/>
          </a:xfrm>
          <a:prstGeom prst="rect">
            <a:avLst/>
          </a:prstGeom>
          <a:noFill/>
          <a:ln/>
        </p:spPr>
        <p:txBody>
          <a:bodyPr wrap="none" lIns="0" tIns="0" rIns="0" bIns="0" rtlCol="0" anchor="t"/>
          <a:lstStyle/>
          <a:p>
            <a:pPr algn="l" latinLnBrk="1">
              <a:lnSpc>
                <a:spcPts val="31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本题考查探究文本中的某些问题，提出自己的见解的能力</a:t>
            </a:r>
            <a:r>
              <a:rPr lang="en-US" altLang="zh-CN" sz="2000" b="0" i="0">
                <a:solidFill>
                  <a:srgbClr val="000000"/>
                </a:solidFill>
                <a:latin typeface="微软雅黑" pitchFamily="34" charset="0"/>
                <a:ea typeface="微软雅黑" pitchFamily="34" charset="-122"/>
                <a:cs typeface="微软雅黑" pitchFamily="34" charset="-120"/>
              </a:rPr>
              <a:t>。材料主要讨论了新型工业化的</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内涵</a:t>
            </a:r>
            <a:r>
              <a:rPr lang="en-US" altLang="zh-CN" sz="2000" b="0" i="0" dirty="0">
                <a:solidFill>
                  <a:srgbClr val="000000"/>
                </a:solidFill>
                <a:latin typeface="微软雅黑" pitchFamily="34" charset="0"/>
                <a:ea typeface="微软雅黑" pitchFamily="34" charset="-122"/>
                <a:cs typeface="微软雅黑" pitchFamily="34" charset="-120"/>
              </a:rPr>
              <a:t>、数字技术创新的作用及其对企业的赋能路径</a:t>
            </a:r>
            <a:r>
              <a:rPr lang="en-US" altLang="zh-CN" sz="2000" b="0" i="0">
                <a:solidFill>
                  <a:srgbClr val="000000"/>
                </a:solidFill>
                <a:latin typeface="微软雅黑" pitchFamily="34" charset="0"/>
                <a:ea typeface="微软雅黑" pitchFamily="34" charset="-122"/>
                <a:cs typeface="微软雅黑" pitchFamily="34" charset="-120"/>
              </a:rPr>
              <a:t>，同时指出了我国新型工业化当前面临的挑战</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和应对措施</a:t>
            </a:r>
            <a:r>
              <a:rPr lang="en-US" altLang="zh-CN" sz="2000" b="0" i="0" dirty="0">
                <a:solidFill>
                  <a:srgbClr val="000000"/>
                </a:solidFill>
                <a:latin typeface="微软雅黑" pitchFamily="34" charset="0"/>
                <a:ea typeface="微软雅黑" pitchFamily="34" charset="-122"/>
                <a:cs typeface="微软雅黑" pitchFamily="34" charset="-120"/>
              </a:rPr>
              <a:t>。解答本题，需结合新型工业化的内涵和材料中与企业相关的具体措施作答</a:t>
            </a:r>
            <a:r>
              <a:rPr lang="en-US" altLang="zh-CN" sz="2000" b="0" i="0">
                <a:solidFill>
                  <a:srgbClr val="000000"/>
                </a:solidFill>
                <a:latin typeface="微软雅黑" pitchFamily="34" charset="0"/>
                <a:ea typeface="微软雅黑" pitchFamily="34" charset="-122"/>
                <a:cs typeface="微软雅黑" pitchFamily="34" charset="-120"/>
              </a:rPr>
              <a:t>。由材料</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第</a:t>
            </a:r>
            <a:r>
              <a:rPr lang="en-US" altLang="zh-CN" sz="2000" b="0" i="0" dirty="0">
                <a:solidFill>
                  <a:srgbClr val="000000"/>
                </a:solidFill>
                <a:latin typeface="微软雅黑" pitchFamily="34" charset="0"/>
                <a:ea typeface="微软雅黑" pitchFamily="34" charset="-122"/>
                <a:cs typeface="微软雅黑" pitchFamily="34" charset="-120"/>
              </a:rPr>
              <a:t>2段内容可知，新型工业化“以高科技含量、优良经济效益、</a:t>
            </a:r>
            <a:r>
              <a:rPr lang="en-US" altLang="zh-CN" sz="2000" b="0" i="0">
                <a:solidFill>
                  <a:srgbClr val="000000"/>
                </a:solidFill>
                <a:latin typeface="微软雅黑" pitchFamily="34" charset="0"/>
                <a:ea typeface="微软雅黑" pitchFamily="34" charset="-122"/>
                <a:cs typeface="微软雅黑" pitchFamily="34" charset="-120"/>
              </a:rPr>
              <a:t>低资源消耗和环境污染为特点”，</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结合材料第</a:t>
            </a:r>
            <a:r>
              <a:rPr lang="en-US" altLang="zh-CN" sz="2000" b="0" i="0" dirty="0">
                <a:solidFill>
                  <a:srgbClr val="000000"/>
                </a:solidFill>
                <a:latin typeface="微软雅黑" pitchFamily="34" charset="0"/>
                <a:ea typeface="微软雅黑" pitchFamily="34" charset="-122"/>
                <a:cs typeface="微软雅黑" pitchFamily="34" charset="-120"/>
              </a:rPr>
              <a:t>4段中“数字情境下的企业能够更高效地整合内外信息资源</a:t>
            </a:r>
            <a:r>
              <a:rPr lang="en-US" altLang="zh-CN" sz="2000" b="0" i="0">
                <a:solidFill>
                  <a:srgbClr val="000000"/>
                </a:solidFill>
                <a:latin typeface="微软雅黑" pitchFamily="34" charset="0"/>
                <a:ea typeface="微软雅黑" pitchFamily="34" charset="-122"/>
                <a:cs typeface="微软雅黑" pitchFamily="34" charset="-120"/>
              </a:rPr>
              <a:t>，从而更好结合不同消费</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群体需求对产品进行改造升级</a:t>
            </a:r>
            <a:r>
              <a:rPr lang="en-US" altLang="zh-CN" sz="2000" b="0" i="0" dirty="0">
                <a:solidFill>
                  <a:srgbClr val="000000"/>
                </a:solidFill>
                <a:latin typeface="微软雅黑" pitchFamily="34" charset="0"/>
                <a:ea typeface="微软雅黑" pitchFamily="34" charset="-122"/>
                <a:cs typeface="微软雅黑" pitchFamily="34" charset="-120"/>
              </a:rPr>
              <a:t>”和第5段中“在产业融合方面</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在产业链供应链方面</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合理</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匹配市场资源的供需关系</a:t>
            </a:r>
            <a:r>
              <a:rPr lang="en-US" altLang="zh-CN" sz="2000" b="0" i="0" dirty="0">
                <a:solidFill>
                  <a:srgbClr val="000000"/>
                </a:solidFill>
                <a:latin typeface="微软雅黑" pitchFamily="34" charset="0"/>
                <a:ea typeface="微软雅黑" pitchFamily="34" charset="-122"/>
                <a:cs typeface="微软雅黑" pitchFamily="34" charset="-120"/>
              </a:rPr>
              <a:t>”可知，新型工业化强调高科技含量和优良经济效益</a:t>
            </a:r>
            <a:r>
              <a:rPr lang="en-US" altLang="zh-CN" sz="2000" b="0" i="0">
                <a:solidFill>
                  <a:srgbClr val="000000"/>
                </a:solidFill>
                <a:latin typeface="微软雅黑" pitchFamily="34" charset="0"/>
                <a:ea typeface="微软雅黑" pitchFamily="34" charset="-122"/>
                <a:cs typeface="微软雅黑" pitchFamily="34" charset="-120"/>
              </a:rPr>
              <a:t>，企业实现新型工</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业化转型要紧跟市场趋势</a:t>
            </a:r>
            <a:r>
              <a:rPr lang="en-US" altLang="zh-CN" sz="2000" b="0" i="0" dirty="0">
                <a:solidFill>
                  <a:srgbClr val="000000"/>
                </a:solidFill>
                <a:latin typeface="微软雅黑" pitchFamily="34" charset="0"/>
                <a:ea typeface="微软雅黑" pitchFamily="34" charset="-122"/>
                <a:cs typeface="微软雅黑" pitchFamily="34" charset="-120"/>
              </a:rPr>
              <a:t>，优化产业结构。由材料倒数第二段中</a:t>
            </a:r>
            <a:r>
              <a:rPr lang="en-US" altLang="zh-CN" sz="2000" b="0" i="0">
                <a:solidFill>
                  <a:srgbClr val="000000"/>
                </a:solidFill>
                <a:latin typeface="微软雅黑" pitchFamily="34" charset="0"/>
                <a:ea typeface="微软雅黑" pitchFamily="34" charset="-122"/>
                <a:cs typeface="微软雅黑" pitchFamily="34" charset="-120"/>
              </a:rPr>
              <a:t>“数字技术创新为企业实现可持</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续发展和绿色制造提供了新途径</a:t>
            </a:r>
            <a:r>
              <a:rPr lang="en-US" altLang="zh-CN" sz="2000" b="0" i="0" dirty="0">
                <a:solidFill>
                  <a:srgbClr val="000000"/>
                </a:solidFill>
                <a:latin typeface="微软雅黑" pitchFamily="34" charset="0"/>
                <a:ea typeface="微软雅黑" pitchFamily="34" charset="-122"/>
                <a:cs typeface="微软雅黑" pitchFamily="34" charset="-120"/>
              </a:rPr>
              <a:t>”“通过应用数字化技术</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从而实现绿色低碳生产”可知</a:t>
            </a:r>
            <a:r>
              <a:rPr lang="en-US" altLang="zh-CN" sz="2000" b="0" i="0">
                <a:solidFill>
                  <a:srgbClr val="000000"/>
                </a:solidFill>
                <a:latin typeface="微软雅黑" pitchFamily="34" charset="0"/>
                <a:ea typeface="微软雅黑" pitchFamily="34" charset="-122"/>
                <a:cs typeface="微软雅黑" pitchFamily="34" charset="-120"/>
              </a:rPr>
              <a:t>，新</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型工业化要求低资源消耗和环境污染</a:t>
            </a:r>
            <a:r>
              <a:rPr lang="en-US" altLang="zh-CN" sz="2000" b="0" i="0" dirty="0">
                <a:solidFill>
                  <a:srgbClr val="000000"/>
                </a:solidFill>
                <a:latin typeface="微软雅黑" pitchFamily="34" charset="0"/>
                <a:ea typeface="微软雅黑" pitchFamily="34" charset="-122"/>
                <a:cs typeface="微软雅黑" pitchFamily="34" charset="-120"/>
              </a:rPr>
              <a:t>，企业要注重环保和可持续发展，实现绿色生产</a:t>
            </a:r>
            <a:r>
              <a:rPr lang="en-US" altLang="zh-CN" sz="2000" b="0" i="0">
                <a:solidFill>
                  <a:srgbClr val="000000"/>
                </a:solidFill>
                <a:latin typeface="微软雅黑" pitchFamily="34" charset="0"/>
                <a:ea typeface="微软雅黑" pitchFamily="34" charset="-122"/>
                <a:cs typeface="微软雅黑" pitchFamily="34" charset="-120"/>
              </a:rPr>
              <a:t>。由材料第</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5</a:t>
            </a:r>
            <a:r>
              <a:rPr lang="en-US" altLang="zh-CN" sz="2000" b="0" i="0" dirty="0">
                <a:solidFill>
                  <a:srgbClr val="000000"/>
                </a:solidFill>
                <a:latin typeface="微软雅黑" pitchFamily="34" charset="0"/>
                <a:ea typeface="微软雅黑" pitchFamily="34" charset="-122"/>
                <a:cs typeface="微软雅黑" pitchFamily="34" charset="-120"/>
              </a:rPr>
              <a:t>段中“数字技术创新推动企业升级人力资本结构</a:t>
            </a:r>
            <a:r>
              <a:rPr lang="en-US" altLang="zh-CN" sz="2000" b="0" i="0">
                <a:solidFill>
                  <a:srgbClr val="000000"/>
                </a:solidFill>
                <a:latin typeface="微软雅黑" pitchFamily="34" charset="0"/>
                <a:ea typeface="微软雅黑" pitchFamily="34" charset="-122"/>
                <a:cs typeface="微软雅黑" pitchFamily="34" charset="-120"/>
              </a:rPr>
              <a:t>，通过不断吸纳和培养数字化人才促进数字技</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术和业务有机融合</a:t>
            </a:r>
            <a:r>
              <a:rPr lang="en-US" altLang="zh-CN" sz="2000" b="0" i="0" dirty="0">
                <a:solidFill>
                  <a:srgbClr val="000000"/>
                </a:solidFill>
                <a:latin typeface="微软雅黑" pitchFamily="34" charset="0"/>
                <a:ea typeface="微软雅黑" pitchFamily="34" charset="-122"/>
                <a:cs typeface="微软雅黑" pitchFamily="34" charset="-120"/>
              </a:rPr>
              <a:t>”可知，数字技术创新是企业在数字经济时代的一种创新方式</a:t>
            </a:r>
            <a:r>
              <a:rPr lang="en-US" altLang="zh-CN" sz="2000" b="0" i="0">
                <a:solidFill>
                  <a:srgbClr val="000000"/>
                </a:solidFill>
                <a:latin typeface="微软雅黑" pitchFamily="34" charset="0"/>
                <a:ea typeface="微软雅黑" pitchFamily="34" charset="-122"/>
                <a:cs typeface="微软雅黑" pitchFamily="34" charset="-120"/>
              </a:rPr>
              <a:t>，能够推动企业</a:t>
            </a:r>
          </a:p>
          <a:p>
            <a:pPr latinLnBrk="1">
              <a:lnSpc>
                <a:spcPts val="3000"/>
              </a:lnSpc>
            </a:pPr>
            <a:r>
              <a:rPr lang="en-US" altLang="zh-CN" sz="2000" b="0" i="0">
                <a:solidFill>
                  <a:srgbClr val="000000"/>
                </a:solidFill>
                <a:latin typeface="微软雅黑" pitchFamily="34" charset="0"/>
                <a:ea typeface="微软雅黑" pitchFamily="34" charset="-122"/>
                <a:cs typeface="微软雅黑" pitchFamily="34" charset="-120"/>
              </a:rPr>
              <a:t>升级人力资本结构</a:t>
            </a:r>
            <a:r>
              <a:rPr lang="en-US" altLang="zh-CN" sz="2000" b="0" i="0" dirty="0">
                <a:solidFill>
                  <a:srgbClr val="000000"/>
                </a:solidFill>
                <a:latin typeface="微软雅黑" pitchFamily="34" charset="0"/>
                <a:ea typeface="微软雅黑" pitchFamily="34" charset="-122"/>
                <a:cs typeface="微软雅黑" pitchFamily="34" charset="-120"/>
              </a:rPr>
              <a:t>，促进数字技术和业务有机融合。企业应注重数字技术的研发和应用</a:t>
            </a:r>
            <a:r>
              <a:rPr lang="en-US" altLang="zh-CN" sz="2000" b="0" i="0">
                <a:solidFill>
                  <a:srgbClr val="000000"/>
                </a:solidFill>
                <a:latin typeface="微软雅黑" pitchFamily="34" charset="0"/>
                <a:ea typeface="微软雅黑" pitchFamily="34" charset="-122"/>
                <a:cs typeface="微软雅黑" pitchFamily="34" charset="-120"/>
              </a:rPr>
              <a:t>，推动自</a:t>
            </a:r>
          </a:p>
          <a:p>
            <a:pPr latinLnBrk="1">
              <a:lnSpc>
                <a:spcPts val="2900"/>
              </a:lnSpc>
            </a:pPr>
            <a:r>
              <a:rPr lang="en-US" altLang="zh-CN" sz="2000" b="0" i="0">
                <a:solidFill>
                  <a:srgbClr val="000000"/>
                </a:solidFill>
                <a:latin typeface="微软雅黑" pitchFamily="34" charset="0"/>
                <a:ea typeface="微软雅黑" pitchFamily="34" charset="-122"/>
                <a:cs typeface="微软雅黑" pitchFamily="34" charset="-120"/>
              </a:rPr>
              <a:t>身转型升级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
                                            <p:txEl>
                                              <p:pRg st="13" end="13"/>
                                            </p:txEl>
                                          </p:spTgt>
                                        </p:tgtEl>
                                        <p:attrNameLst>
                                          <p:attrName>style.visibility</p:attrName>
                                        </p:attrNameLst>
                                      </p:cBhvr>
                                      <p:to>
                                        <p:strVal val="visible"/>
                                      </p:to>
                                    </p:set>
                                    <p:animEffect transition="in" filter="fade">
                                      <p:cBhvr>
                                        <p:cTn id="49" dur="500"/>
                                        <p:tgtEl>
                                          <p:spTgt spid="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C_3_BD#0473831f4?pid=66929e92f&amp;color=0,0,0&amp;vtp=1&amp;bt=1&amp;bbb=1"/>
          <p:cNvSpPr/>
          <p:nvPr/>
        </p:nvSpPr>
        <p:spPr>
          <a:xfrm>
            <a:off x="722376" y="969265"/>
            <a:ext cx="10753344" cy="399415"/>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（二）阅读Ⅱ（本题共4小题，16分）</a:t>
            </a:r>
            <a:endParaRPr lang="en-US" altLang="zh-CN" sz="2000" dirty="0"/>
          </a:p>
        </p:txBody>
      </p:sp>
      <p:sp>
        <p:nvSpPr>
          <p:cNvPr id="3" name="QM_4_BD.16_1#ee1b3dc35?pid=0473831f4&amp;color=0,0,0&amp;vtp=1&amp;bbb=1"/>
          <p:cNvSpPr/>
          <p:nvPr/>
        </p:nvSpPr>
        <p:spPr>
          <a:xfrm>
            <a:off x="722376" y="1418247"/>
            <a:ext cx="10753344" cy="395478"/>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[江西新余2025期末]</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阅读下面的文字，完成6～9题。</a:t>
            </a:r>
            <a:endParaRPr lang="en-US" altLang="zh-CN" sz="2000" dirty="0"/>
          </a:p>
        </p:txBody>
      </p:sp>
      <p:sp>
        <p:nvSpPr>
          <p:cNvPr id="4" name="QM_4_BD.16_2#ee1b3dc35?sp=1&amp;pid=0473831f4&amp;color=0,0,0&amp;vtp=1&amp;bbb=1&amp;hb=1"/>
          <p:cNvSpPr/>
          <p:nvPr/>
        </p:nvSpPr>
        <p:spPr>
          <a:xfrm>
            <a:off x="722376" y="1864490"/>
            <a:ext cx="10753344" cy="45720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文本一：</a:t>
            </a:r>
            <a:endParaRPr lang="en-US" altLang="zh-CN" sz="2000" dirty="0"/>
          </a:p>
          <a:p>
            <a:pPr algn="ctr" latinLnBrk="1">
              <a:lnSpc>
                <a:spcPts val="3600"/>
              </a:lnSpc>
            </a:pPr>
            <a:r>
              <a:rPr lang="en-US" altLang="zh-CN" sz="2000" b="1" i="0">
                <a:solidFill>
                  <a:srgbClr val="000000"/>
                </a:solidFill>
                <a:latin typeface="微软雅黑" pitchFamily="34" charset="0"/>
                <a:ea typeface="微软雅黑" pitchFamily="34" charset="-122"/>
                <a:cs typeface="微软雅黑" pitchFamily="34" charset="-120"/>
              </a:rPr>
              <a:t>等</a:t>
            </a:r>
            <a:endParaRPr lang="en-US" altLang="zh-CN" sz="2000" dirty="0"/>
          </a:p>
          <a:p>
            <a:pPr algn="ct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迟子建</a:t>
            </a:r>
            <a:endParaRPr lang="en-US" altLang="zh-CN" sz="2000" dirty="0"/>
          </a:p>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风把屋檐下已经干枯了的艾蒿吹下来了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它从窗前划过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就像一条灵巧的腿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轻快地跳过一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格一格的窗棂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这艾蒿是端午节时妈妈插上去的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说是辟邪</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姐姐在灶上做饭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我蹲在灶前用炉钩子调理火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算是个小小的司火女神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弟弟呢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他在后屋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逗着笼中的鸟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他叫嚷得比鸟还欢实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姐姐一会儿嫌我把火捅得太大了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一会儿又嫌我没有把火</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挑旺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也不怪她发牢骚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锅里炒着的菜本应该用旺火的时候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我却把柴火往灶口撤了撤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锅底的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火就蔫蔫巴巴了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而她煮苞米面粥急需文火的时候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我把火侍弄得蓬蓬勃勃的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比除夕夜的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焰火还盛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6_2#ee1b3dc35?sp=1&amp;pid=0473831f4&amp;color=0,0,0&amp;vtp=1&amp;bbb=1&amp;hb=1">
            <a:extLst>
              <a:ext uri="{FF2B5EF4-FFF2-40B4-BE49-F238E27FC236}">
                <a16:creationId xmlns:a16="http://schemas.microsoft.com/office/drawing/2014/main" id="{C15F6599-652A-6BF8-01E3-30B4DF33680D}"/>
              </a:ext>
            </a:extLst>
          </p:cNvPr>
          <p:cNvSpPr/>
          <p:nvPr/>
        </p:nvSpPr>
        <p:spPr>
          <a:xfrm>
            <a:off x="722376" y="972000"/>
            <a:ext cx="10753344" cy="50673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灶房的门开着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我在听风声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风声越来越大的时候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天色也暗淡得厉害了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突然灶房骤然亮</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了一下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这短暂而巨大的明亮使屋子仿佛颤动了一下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是闪电出现了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跟着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雷声轰隆隆地炸响</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门被震得咣当咣当地叫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看来雨要来了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要下雨了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快去关窗户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姐姐吩咐我</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我撇下炉钩子跑到院子时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雨点已经东一颗西一颗地坠下来了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我飞快地关窗户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看到一窗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的黑云像一群乌鸦似的盘踞着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鸡架里的鸡个个都缩着脖子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它们喜欢风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但不喜欢雨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风能梳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理羽毛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而雨则会使羽毛变得凌乱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我把窗台上的肥皂盒拿回屋子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一旦它潲了雨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被泡化了</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我们就别想有干净衣服穿了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饭菜做妥了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姐姐正一样一样地往屋中央的八仙桌子上摆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灶膛里金灿灿的火炭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它们明媚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晶莹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散发着颤动的热气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那块大的如熟透的苹果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而小的则如鲜浓欲滴的草莓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这懒洋洋的火</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多半用来温水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爸爸妈妈回家后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总要洗上一把脸的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以往爸爸在我们小镇学校当校长的时候是</a:t>
            </a:r>
          </a:p>
          <a:p>
            <a:pPr latinLnBrk="1">
              <a:lnSpc>
                <a:spcPct val="150000"/>
              </a:lnSpc>
            </a:pPr>
            <a:endParaRPr lang="en-US" altLang="zh-CN" sz="2000" dirty="0"/>
          </a:p>
        </p:txBody>
      </p:sp>
    </p:spTree>
    <p:extLst>
      <p:ext uri="{BB962C8B-B14F-4D97-AF65-F5344CB8AC3E}">
        <p14:creationId xmlns:p14="http://schemas.microsoft.com/office/powerpoint/2010/main" val="1062913208"/>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1#f7a0b49d7.fixed?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p:sp>
        <p:nvSpPr>
          <p:cNvPr id="3" name="C_1_BD#f7a0b49d7.fixed?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学段综合检测卷</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6_2#ee1b3dc35?sp=1&amp;pid=0473831f4&amp;color=0,0,0&amp;vtp=1&amp;bbb=1&amp;hb=1">
            <a:extLst>
              <a:ext uri="{FF2B5EF4-FFF2-40B4-BE49-F238E27FC236}">
                <a16:creationId xmlns:a16="http://schemas.microsoft.com/office/drawing/2014/main" id="{D4EC52EE-BEF0-1489-E472-E99510969AE9}"/>
              </a:ext>
            </a:extLst>
          </p:cNvPr>
          <p:cNvSpPr/>
          <p:nvPr/>
        </p:nvSpPr>
        <p:spPr>
          <a:xfrm>
            <a:off x="722376" y="972000"/>
            <a:ext cx="10753344" cy="46101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不用洗的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可半个月前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他因与工宣队的队长吵起来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被告到县教育局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教育局又把他的恶劣言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论上报到县委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他被撤职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自从他被发配到县城粮库当装卸工后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总是灰头土脸地回来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他不洗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是没法吃饭的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温水除了供他们洗漱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还用来刷碗</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关了窗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又关了灶房的门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雨就强大起来了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雨声很大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仿佛炉膛上开了的水在哗哗叫</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又</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仿佛一群大嗓门的婴儿被打了屁股在哭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天色昏暗了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玻璃窗上弥漫着一波一波的雨水</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使窗外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的景致变得模糊了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到吃饭的时辰了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可爸爸妈妈都没有回来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饭桌上的晚饭同往常一样</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一大盆金黄色的苞米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面粥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一盘炒土豆丝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一碗黄酱和一把青葱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此外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还有一碟淋了香油的杏黄色卜留克咸菜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咸</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菜里拌了些辣椒丝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所以看上去就像一片黄土地上生长的一簇簇红柳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看上去十分明媚</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弟弟从后屋来到前屋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他瞥了一眼饭桌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嘟囔了一句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又是这些破饭</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1213140681"/>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6_2#ee1b3dc35?sp=1&amp;pid=0473831f4&amp;color=0,0,0&amp;vtp=1&amp;bbb=1&amp;hb=1">
            <a:extLst>
              <a:ext uri="{FF2B5EF4-FFF2-40B4-BE49-F238E27FC236}">
                <a16:creationId xmlns:a16="http://schemas.microsoft.com/office/drawing/2014/main" id="{7ACB534E-56D3-94CF-1B51-54A95BCEE602}"/>
              </a:ext>
            </a:extLst>
          </p:cNvPr>
          <p:cNvSpPr/>
          <p:nvPr/>
        </p:nvSpPr>
        <p:spPr>
          <a:xfrm>
            <a:off x="722376" y="972000"/>
            <a:ext cx="10753344" cy="46101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弟弟十岁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我十二岁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姐姐十五岁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也许是他小的缘故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什么都看不惯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他的蓝布衫是双排</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扣的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其中有一排扣只剩下了一颗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它看上去就像坚守最后一班岗的老兵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其余的扣都被他玩丢</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他眼睛不大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厚眼皮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一说话就爱撇嘴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且老是气冲冲的样子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他喜欢在外面跑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接触风和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阳光的时候多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所以他的脸很黑</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弟弟说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今天这雨真大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我得把五彩线放了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等他放完五彩线回来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已经是个落汤鸡了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他把湿衣服脱下来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蹲在灶前去烤火</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一边烤火</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一边打喷嚏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火炭的热气就像鞭子一样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把他衣服里的癞皮狗似的汗腥气给驱赶出来了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姐姐从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里屋将头探向灶房数落他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别烤了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难闻死了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说完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她从立柜里面为他找出一件干爽衣裳</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那衣裳的兜口和袖口都打着补丁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领子也被磨破了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弟弟把湿衣服扔进洗衣盆中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换上干净衣裳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他问姐姐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你不把五彩线给放了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1390464805"/>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6_2#ee1b3dc35?sp=1&amp;pid=0473831f4&amp;color=0,0,0&amp;vtp=1&amp;bbb=1&amp;hb=1">
            <a:extLst>
              <a:ext uri="{FF2B5EF4-FFF2-40B4-BE49-F238E27FC236}">
                <a16:creationId xmlns:a16="http://schemas.microsoft.com/office/drawing/2014/main" id="{87DD5ED5-0B0A-2F1C-E16D-FAD2C9B0711E}"/>
              </a:ext>
            </a:extLst>
          </p:cNvPr>
          <p:cNvSpPr/>
          <p:nvPr/>
        </p:nvSpPr>
        <p:spPr>
          <a:xfrm>
            <a:off x="722376" y="972000"/>
            <a:ext cx="10753344" cy="45392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姐姐垂头斜着眼看了一下左手腕上的五彩线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她带着凄怨的语气说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我哪有那个福气</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过</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些天山货下来了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我还得进山去采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我要是把五彩线剪断了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到时候碰到长虫来咬我怎么办</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听她的口气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那五彩线就是锁住毒蛇咽喉的铁锁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她轻易不能丢了这护身符</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的确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作为长女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她比我和弟弟承担了更多的家务活儿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喂鸡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做饭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挑水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收拾屋子</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此</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野生的浆果和蘑菇下来的时候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她还得进山去采摘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雷声和闪电就像一匹匹快马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马蹄过处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乌云被击得七零八落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雨渐渐小了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天空也微微露</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出亮色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不过即使乌云全部消散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天也亮堂不起来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因为已是向晚时分了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姐姐对着桌上的饭皱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眉头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担心雨如果停不下来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会耽误爸爸妈妈回家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那样她又得把已经端上桌的饭重新拿到灶房</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热了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有删改）</a:t>
            </a:r>
            <a:endParaRPr lang="en-US" altLang="zh-CN" sz="2000" dirty="0"/>
          </a:p>
        </p:txBody>
      </p:sp>
    </p:spTree>
    <p:extLst>
      <p:ext uri="{BB962C8B-B14F-4D97-AF65-F5344CB8AC3E}">
        <p14:creationId xmlns:p14="http://schemas.microsoft.com/office/powerpoint/2010/main" val="1927955318"/>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M_4_BD.16_3#ee1b3dc35?sp=1&amp;pid=0473831f4&amp;color=0,0,0&amp;vtp=1&amp;bt=1&amp;bbb=1&amp;hb=1"/>
          <p:cNvSpPr/>
          <p:nvPr/>
        </p:nvSpPr>
        <p:spPr>
          <a:xfrm>
            <a:off x="722376" y="972000"/>
            <a:ext cx="10753344" cy="541870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文本二：</a:t>
            </a:r>
            <a:endParaRPr lang="en-US" altLang="zh-CN" sz="2000" dirty="0"/>
          </a:p>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如果说诗意是艺术的话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那么小说家当然不能放弃对诗意的追求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在这里我要特别强调</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从来没有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将来也不会在作品中回避苦难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我也从来没有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将来也不会在作品中放弃诗意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苦难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中的诗意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在我眼里是文学的王冠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没有描写苦难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诗意怎会呈现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温暖也是一样</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没有冷作为底衬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没有用笔化解寒凉</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它从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何而来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如果作品一味地展览苦难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却没有希望的微光闪烁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这样的苦难就是真的苦难了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而如</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果苦难里有柔软的光影浮动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苦难就不是深渊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它会散发着湿漉漉的动人的光泽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所以我很喜欢</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弘一法师临终手书的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悲欣交集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它道出了人生的真相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也道出了艺术的真谛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我的体悟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就是我们不要把个人的痛苦放大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一定要想到众生的这种苦难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那么你的作品会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获得一种升华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一种沉淀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从文学意义上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艺术意义上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这种沉淀就是一种艺术上的飞翔</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特别重要的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一定要经过长时间的历练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很多东西在一个瞬间把你唤醒</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才能和艺术融合</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选自迟子建《关于写作的十二则体会》，有删改）</a:t>
            </a:r>
            <a:endParaRPr lang="en-US" altLang="zh-CN" sz="20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C_5_BD.17_1#b11f55430?pid=ee1b3dc35&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6.下列对文本一相关内容的理解，不正确的一项是（3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8_1#b11f55430.bracket?pid=ee1b3dc35&amp;color=0,0,0&amp;vpa=5&amp;vtp=1"/>
          <p:cNvSpPr/>
          <p:nvPr/>
        </p:nvSpPr>
        <p:spPr>
          <a:xfrm>
            <a:off x="7378764" y="969265"/>
            <a:ext cx="3746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17_2#b11f55430.choices?pid=ee1b3dc35&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A.风雨交加的傍晚，“我们”做饭等待爸妈回家，“我”因分心惦记爸妈而掌握不好火候</a:t>
            </a:r>
            <a:r>
              <a:rPr lang="en-US" altLang="zh-CN" sz="2000" b="0" i="0">
                <a:solidFill>
                  <a:srgbClr val="000000"/>
                </a:solidFill>
                <a:latin typeface="微软雅黑" pitchFamily="34" charset="0"/>
                <a:ea typeface="微软雅黑" pitchFamily="34" charset="-122"/>
                <a:cs typeface="微软雅黑" pitchFamily="34" charset="-120"/>
              </a:rPr>
              <a:t>，姐姐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因此不停抱怨</a:t>
            </a:r>
            <a:r>
              <a:rPr lang="en-US" altLang="zh-CN" sz="2000" b="0" i="0" dirty="0">
                <a:solidFill>
                  <a:srgbClr val="000000"/>
                </a:solidFill>
                <a:latin typeface="微软雅黑" pitchFamily="34" charset="0"/>
                <a:ea typeface="微软雅黑" pitchFamily="34" charset="-122"/>
                <a:cs typeface="微软雅黑" pitchFamily="34" charset="-120"/>
              </a:rPr>
              <a:t>“我”。</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.听到风声越来越大，还打起了雷，“我”跑去关窗户时还注意收回窗台上的肥皂盒</a:t>
            </a:r>
            <a:r>
              <a:rPr lang="en-US" altLang="zh-CN" sz="2000" b="0" i="0">
                <a:solidFill>
                  <a:srgbClr val="000000"/>
                </a:solidFill>
                <a:latin typeface="微软雅黑" pitchFamily="34" charset="0"/>
                <a:ea typeface="微软雅黑" pitchFamily="34" charset="-122"/>
                <a:cs typeface="微软雅黑" pitchFamily="34" charset="-120"/>
              </a:rPr>
              <a:t>，表现出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我”的懂事细心。</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.弟弟看见桌上的饭菜后，嘟囔这是“破饭”，不仅展现了弟弟对饭菜简单清淡的不满</a:t>
            </a:r>
            <a:r>
              <a:rPr lang="en-US" altLang="zh-CN" sz="2000" b="0" i="0">
                <a:solidFill>
                  <a:srgbClr val="000000"/>
                </a:solidFill>
                <a:latin typeface="微软雅黑" pitchFamily="34" charset="0"/>
                <a:ea typeface="微软雅黑" pitchFamily="34" charset="-122"/>
                <a:cs typeface="微软雅黑" pitchFamily="34" charset="-120"/>
              </a:rPr>
              <a:t>，也体现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出家里生活的困顿</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.姐姐不肯轻易剪断左手腕上的五彩线，说自己要在进山采山货时防蛇，语气虽有抱怨</a:t>
            </a:r>
            <a:r>
              <a:rPr lang="en-US" altLang="zh-CN" sz="2000" b="0" i="0">
                <a:solidFill>
                  <a:srgbClr val="000000"/>
                </a:solidFill>
                <a:latin typeface="微软雅黑" pitchFamily="34" charset="0"/>
                <a:ea typeface="微软雅黑" pitchFamily="34" charset="-122"/>
                <a:cs typeface="微软雅黑" pitchFamily="34" charset="-120"/>
              </a:rPr>
              <a:t>，但也恰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恰说明她能够担责</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S.19_1#b11f55430?vop=1&amp;pid=ee1b3dc35&amp;color=0,0,0&amp;vtp=1&amp;bbb=1&amp;hb=1"/>
          <p:cNvSpPr/>
          <p:nvPr/>
        </p:nvSpPr>
        <p:spPr>
          <a:xfrm>
            <a:off x="722376" y="5148961"/>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本题考查分析文章内容的能力。A项，“‘我’因分心惦记爸妈而掌握不好火候”</a:t>
            </a:r>
            <a:r>
              <a:rPr lang="en-US" altLang="zh-CN" sz="2000" b="0" i="0">
                <a:solidFill>
                  <a:srgbClr val="000000"/>
                </a:solidFill>
                <a:latin typeface="微软雅黑" pitchFamily="34" charset="0"/>
                <a:ea typeface="微软雅黑" pitchFamily="34" charset="-122"/>
                <a:cs typeface="微软雅黑" pitchFamily="34" charset="-120"/>
              </a:rPr>
              <a:t>错误。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文中并未指明</a:t>
            </a:r>
            <a:r>
              <a:rPr lang="en-US" altLang="zh-CN" sz="2000" b="0" i="0" dirty="0">
                <a:solidFill>
                  <a:srgbClr val="000000"/>
                </a:solidFill>
                <a:latin typeface="微软雅黑" pitchFamily="34" charset="0"/>
                <a:ea typeface="微软雅黑" pitchFamily="34" charset="-122"/>
                <a:cs typeface="微软雅黑" pitchFamily="34" charset="-120"/>
              </a:rPr>
              <a:t>“我”掌握不好火候的原因，可能是被天气变化吸引。</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C_5_BD.20_1#6025c01d2?pid=ee1b3dc35&amp;color=0,0,0&amp;vtp=1&amp;bt=1&amp;bbb=1"/>
          <p:cNvSpPr/>
          <p:nvPr/>
        </p:nvSpPr>
        <p:spPr>
          <a:xfrm>
            <a:off x="722376" y="969265"/>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7.下列对文本艺术特色的分析鉴赏，不正确的一项是（3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1_1#6025c01d2.bracket?pid=ee1b3dc35&amp;color=0,0,0&amp;vpa=6&amp;vtp=1"/>
          <p:cNvSpPr/>
          <p:nvPr/>
        </p:nvSpPr>
        <p:spPr>
          <a:xfrm>
            <a:off x="7632764" y="961645"/>
            <a:ext cx="3746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A</a:t>
            </a:r>
            <a:endParaRPr lang="en-US" altLang="zh-CN" sz="2000" dirty="0"/>
          </a:p>
        </p:txBody>
      </p:sp>
      <p:sp>
        <p:nvSpPr>
          <p:cNvPr id="4" name="QC_5_BD.20_2#6025c01d2.choices?pid=ee1b3dc35&amp;color=0,0,0&amp;vtp=1&amp;bbb=1&amp;hb=1"/>
          <p:cNvSpPr/>
          <p:nvPr/>
        </p:nvSpPr>
        <p:spPr>
          <a:xfrm>
            <a:off x="722376" y="1412367"/>
            <a:ext cx="10753344" cy="3501009"/>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A.天气变化是文本一的线索，贯串小说中姐姐做饭、弟弟放“五彩线”、姐弟讨论“</a:t>
            </a:r>
            <a:r>
              <a:rPr lang="en-US" altLang="zh-CN" sz="2000" b="0" i="0">
                <a:solidFill>
                  <a:srgbClr val="000000"/>
                </a:solidFill>
                <a:latin typeface="微软雅黑" pitchFamily="34" charset="0"/>
                <a:ea typeface="微软雅黑" pitchFamily="34" charset="-122"/>
                <a:cs typeface="微软雅黑" pitchFamily="34" charset="-120"/>
              </a:rPr>
              <a:t>放五彩线”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等情节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.文本一对弟弟蓝布衫的扣子进行了仔细刻画，而“有一排扣只剩下了一颗</a:t>
            </a:r>
            <a:r>
              <a:rPr lang="en-US" altLang="zh-CN" sz="2000" b="0" i="0">
                <a:solidFill>
                  <a:srgbClr val="000000"/>
                </a:solidFill>
                <a:latin typeface="微软雅黑" pitchFamily="34" charset="0"/>
                <a:ea typeface="微软雅黑" pitchFamily="34" charset="-122"/>
                <a:cs typeface="微软雅黑" pitchFamily="34" charset="-120"/>
              </a:rPr>
              <a:t>”的细节突出了弟弟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的淘气</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.文本一最后一段景物描写与人物感情交融</a:t>
            </a:r>
            <a:r>
              <a:rPr lang="en-US" altLang="zh-CN" sz="2000" b="0" i="0">
                <a:solidFill>
                  <a:srgbClr val="000000"/>
                </a:solidFill>
                <a:latin typeface="微软雅黑" pitchFamily="34" charset="0"/>
                <a:ea typeface="微软雅黑" pitchFamily="34" charset="-122"/>
                <a:cs typeface="微软雅黑" pitchFamily="34" charset="-120"/>
              </a:rPr>
              <a:t>，以天空的阴暗衬托姐姐对大雨阻挡爸妈回家吃饭的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担忧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.文本二第一段将“苦难中的诗意”比作“文学的王冠</a:t>
            </a:r>
            <a:r>
              <a:rPr lang="en-US" altLang="zh-CN" sz="2000" b="0" i="0">
                <a:solidFill>
                  <a:srgbClr val="000000"/>
                </a:solidFill>
                <a:latin typeface="微软雅黑" pitchFamily="34" charset="0"/>
                <a:ea typeface="微软雅黑" pitchFamily="34" charset="-122"/>
                <a:cs typeface="微软雅黑" pitchFamily="34" charset="-120"/>
              </a:rPr>
              <a:t>”，表现了迟子建对作品要结合苦难与诗</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意的认可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S.22_1#6025c01d2?vop=1&amp;pid=ee1b3dc35&amp;color=0,0,0&amp;vtp=1&amp;bbb=1&amp;hb=1"/>
          <p:cNvSpPr/>
          <p:nvPr/>
        </p:nvSpPr>
        <p:spPr>
          <a:xfrm>
            <a:off x="722376" y="4996307"/>
            <a:ext cx="10753344" cy="12785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本题考查分析作品的体裁特征和表现手法的能力。A项，“天气变化是文本一的线索</a:t>
            </a:r>
            <a:r>
              <a:rPr lang="en-US" altLang="zh-CN" sz="2000" b="0" i="0">
                <a:solidFill>
                  <a:srgbClr val="000000"/>
                </a:solidFill>
                <a:latin typeface="微软雅黑" pitchFamily="34" charset="0"/>
                <a:ea typeface="微软雅黑" pitchFamily="34" charset="-122"/>
                <a:cs typeface="微软雅黑" pitchFamily="34" charset="-120"/>
              </a:rPr>
              <a:t>”错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误</a:t>
            </a:r>
            <a:r>
              <a:rPr lang="en-US" altLang="zh-CN" sz="2000" b="0" i="0" dirty="0">
                <a:solidFill>
                  <a:srgbClr val="000000"/>
                </a:solidFill>
                <a:latin typeface="微软雅黑" pitchFamily="34" charset="0"/>
                <a:ea typeface="微软雅黑" pitchFamily="34" charset="-122"/>
                <a:cs typeface="微软雅黑" pitchFamily="34" charset="-120"/>
              </a:rPr>
              <a:t>。文本一中天气变化虽作为环境背景存在，但并非贯串全文的线索</a:t>
            </a:r>
            <a:r>
              <a:rPr lang="en-US" altLang="zh-CN" sz="2000" b="0" i="0">
                <a:solidFill>
                  <a:srgbClr val="000000"/>
                </a:solidFill>
                <a:latin typeface="微软雅黑" pitchFamily="34" charset="0"/>
                <a:ea typeface="微软雅黑" pitchFamily="34" charset="-122"/>
                <a:cs typeface="微软雅黑" pitchFamily="34" charset="-120"/>
              </a:rPr>
              <a:t>。情节的核心是家庭成员等</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待父母归家的日常场景</a:t>
            </a:r>
            <a:r>
              <a:rPr lang="en-US" altLang="zh-CN" sz="2000" b="0" i="0" dirty="0">
                <a:solidFill>
                  <a:srgbClr val="000000"/>
                </a:solidFill>
                <a:latin typeface="微软雅黑" pitchFamily="34" charset="0"/>
                <a:ea typeface="微软雅黑" pitchFamily="34" charset="-122"/>
                <a:cs typeface="微软雅黑" pitchFamily="34" charset="-120"/>
              </a:rPr>
              <a:t>，以及姐弟互动中展现的生活细节。</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QB_5_BD.80_1#23ad181b9?sp=1&amp;pid=ee1b3dc35&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8.文本一描写风雨雷电的语言极富感染力，这一效果是如何取得的？（4分）</a:t>
            </a:r>
            <a:endParaRPr lang="en-US" altLang="zh-CN" sz="2000" dirty="0"/>
          </a:p>
        </p:txBody>
      </p:sp>
      <p:sp>
        <p:nvSpPr>
          <p:cNvPr id="3" name="QB_5_BD.80_2#23ad181b9?sp=1&amp;pid=ee1b3dc35&amp;color=0,0,0&amp;vtp=1&amp;bbb=1&amp;hb=1&amp;hltap=1"/>
          <p:cNvSpPr/>
          <p:nvPr/>
        </p:nvSpPr>
        <p:spPr>
          <a:xfrm>
            <a:off x="722376" y="1435169"/>
            <a:ext cx="10753344" cy="12906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81_1#23ad181b9?sp=1&amp;pid=ee1b3dc35&amp;color=0,0,0&amp;vtp=1&amp;bbb=1&amp;hb=1&amp;hla=1">
            <a:extLst>
              <a:ext uri="{FF2B5EF4-FFF2-40B4-BE49-F238E27FC236}">
                <a16:creationId xmlns:a16="http://schemas.microsoft.com/office/drawing/2014/main" id="{068D4992-05C9-C151-85C7-247726937B31}"/>
              </a:ext>
            </a:extLst>
          </p:cNvPr>
          <p:cNvSpPr/>
          <p:nvPr/>
        </p:nvSpPr>
        <p:spPr>
          <a:xfrm>
            <a:off x="722376" y="1409769"/>
            <a:ext cx="10753344" cy="12531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运用比喻修辞，如“黑云像一群乌鸦似的盘踞着”“雨声很大</a:t>
            </a:r>
            <a:r>
              <a:rPr lang="en-US" altLang="zh-CN" sz="2000" b="1" i="0">
                <a:solidFill>
                  <a:srgbClr val="00B050"/>
                </a:solidFill>
                <a:latin typeface="微软雅黑" pitchFamily="34" charset="0"/>
                <a:ea typeface="微软雅黑" pitchFamily="34" charset="-122"/>
                <a:cs typeface="微软雅黑" pitchFamily="34" charset="-120"/>
              </a:rPr>
              <a:t>，仿佛炉膛上开了的水在哗哗</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叫</a:t>
            </a:r>
            <a:r>
              <a:rPr lang="en-US" altLang="zh-CN" sz="2000" b="1" i="0" dirty="0">
                <a:solidFill>
                  <a:srgbClr val="00B050"/>
                </a:solidFill>
                <a:latin typeface="微软雅黑" pitchFamily="34" charset="0"/>
                <a:ea typeface="微软雅黑" pitchFamily="34" charset="-122"/>
                <a:cs typeface="微软雅黑" pitchFamily="34" charset="-120"/>
              </a:rPr>
              <a:t>”，使风雨雷电更形象；②使用拟声词，“轰隆隆”“咣当咣当”等，</a:t>
            </a:r>
            <a:r>
              <a:rPr lang="en-US" altLang="zh-CN" sz="2000" b="1" i="0">
                <a:solidFill>
                  <a:srgbClr val="00B050"/>
                </a:solidFill>
                <a:latin typeface="微软雅黑" pitchFamily="34" charset="0"/>
                <a:ea typeface="微软雅黑" pitchFamily="34" charset="-122"/>
                <a:cs typeface="微软雅黑" pitchFamily="34" charset="-120"/>
              </a:rPr>
              <a:t>增强画面感和真实感。</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p:sp>
        <p:nvSpPr>
          <p:cNvPr id="2" name="QB_5_AS.24_1#23ad181b9?vop=1&amp;pid=ee1b3dc35&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本题考查品味精彩的语言表达艺术的能力。解答本题，需要先找出文中描写“</a:t>
            </a:r>
            <a:r>
              <a:rPr lang="en-US" altLang="zh-CN" sz="2000" b="0" i="0">
                <a:solidFill>
                  <a:srgbClr val="000000"/>
                </a:solidFill>
                <a:latin typeface="微软雅黑" pitchFamily="34" charset="0"/>
                <a:ea typeface="微软雅黑" pitchFamily="34" charset="-122"/>
                <a:cs typeface="微软雅黑" pitchFamily="34" charset="-120"/>
              </a:rPr>
              <a:t>风雨雷电”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的语句</a:t>
            </a:r>
            <a:r>
              <a:rPr lang="en-US" altLang="zh-CN" sz="2000" b="0" i="0" dirty="0">
                <a:solidFill>
                  <a:srgbClr val="000000"/>
                </a:solidFill>
                <a:latin typeface="微软雅黑" pitchFamily="34" charset="0"/>
                <a:ea typeface="微软雅黑" pitchFamily="34" charset="-122"/>
                <a:cs typeface="微软雅黑" pitchFamily="34" charset="-120"/>
              </a:rPr>
              <a:t>，然后从修辞手法、词语运用等方面入手分析</a:t>
            </a:r>
            <a:r>
              <a:rPr lang="en-US" altLang="zh-CN" sz="2000" b="0" i="0">
                <a:solidFill>
                  <a:srgbClr val="000000"/>
                </a:solidFill>
                <a:latin typeface="微软雅黑" pitchFamily="34" charset="0"/>
                <a:ea typeface="微软雅黑" pitchFamily="34" charset="-122"/>
                <a:cs typeface="微软雅黑" pitchFamily="34" charset="-120"/>
              </a:rPr>
              <a:t>。文本一中对风雨雷电的描写主要集中在第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1、3、5、7、16</a:t>
            </a:r>
            <a:r>
              <a:rPr lang="en-US" altLang="zh-CN" sz="2000" b="0" i="0" dirty="0">
                <a:solidFill>
                  <a:srgbClr val="000000"/>
                </a:solidFill>
                <a:latin typeface="微软雅黑" pitchFamily="34" charset="0"/>
                <a:ea typeface="微软雅黑" pitchFamily="34" charset="-122"/>
                <a:cs typeface="微软雅黑" pitchFamily="34" charset="-120"/>
              </a:rPr>
              <a:t>段。修辞手法上，形容风“像一条灵巧的腿，</a:t>
            </a:r>
            <a:r>
              <a:rPr lang="en-US" altLang="zh-CN" sz="2000" b="0" i="0">
                <a:solidFill>
                  <a:srgbClr val="000000"/>
                </a:solidFill>
                <a:latin typeface="微软雅黑" pitchFamily="34" charset="0"/>
                <a:ea typeface="微软雅黑" pitchFamily="34" charset="-122"/>
                <a:cs typeface="微软雅黑" pitchFamily="34" charset="-120"/>
              </a:rPr>
              <a:t>轻快地跳过一格一格的窗棂”、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形容黑云</a:t>
            </a:r>
            <a:r>
              <a:rPr lang="en-US" altLang="zh-CN" sz="2000" b="0" i="0" dirty="0">
                <a:solidFill>
                  <a:srgbClr val="000000"/>
                </a:solidFill>
                <a:latin typeface="微软雅黑" pitchFamily="34" charset="0"/>
                <a:ea typeface="微软雅黑" pitchFamily="34" charset="-122"/>
                <a:cs typeface="微软雅黑" pitchFamily="34" charset="-120"/>
              </a:rPr>
              <a:t>“像一群乌鸦似的盘踞着”、形容雨声“仿佛炉膛上开了的水在哗哗叫</a:t>
            </a:r>
            <a:r>
              <a:rPr lang="en-US" altLang="zh-CN" sz="2000" b="0" i="0">
                <a:solidFill>
                  <a:srgbClr val="000000"/>
                </a:solidFill>
                <a:latin typeface="微软雅黑" pitchFamily="34" charset="0"/>
                <a:ea typeface="微软雅黑" pitchFamily="34" charset="-122"/>
                <a:cs typeface="微软雅黑" pitchFamily="34" charset="-120"/>
              </a:rPr>
              <a:t>，又仿佛一群大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嗓门的婴儿被打了屁股在哭</a:t>
            </a:r>
            <a:r>
              <a:rPr lang="en-US" altLang="zh-CN" sz="2000" b="0" i="0" dirty="0">
                <a:solidFill>
                  <a:srgbClr val="000000"/>
                </a:solidFill>
                <a:latin typeface="微软雅黑" pitchFamily="34" charset="0"/>
                <a:ea typeface="微软雅黑" pitchFamily="34" charset="-122"/>
                <a:cs typeface="微软雅黑" pitchFamily="34" charset="-120"/>
              </a:rPr>
              <a:t>”、形容雷声和闪电“就像一匹匹快马”，</a:t>
            </a:r>
            <a:r>
              <a:rPr lang="en-US" altLang="zh-CN" sz="2000" b="0" i="0">
                <a:solidFill>
                  <a:srgbClr val="000000"/>
                </a:solidFill>
                <a:latin typeface="微软雅黑" pitchFamily="34" charset="0"/>
                <a:ea typeface="微软雅黑" pitchFamily="34" charset="-122"/>
                <a:cs typeface="微软雅黑" pitchFamily="34" charset="-120"/>
              </a:rPr>
              <a:t>运用了比喻的修辞手法，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将自然现象与生活场景结合</a:t>
            </a:r>
            <a:r>
              <a:rPr lang="en-US" altLang="zh-CN" sz="2000" b="0" i="0" dirty="0">
                <a:solidFill>
                  <a:srgbClr val="000000"/>
                </a:solidFill>
                <a:latin typeface="微软雅黑" pitchFamily="34" charset="0"/>
                <a:ea typeface="微软雅黑" pitchFamily="34" charset="-122"/>
                <a:cs typeface="微软雅黑" pitchFamily="34" charset="-120"/>
              </a:rPr>
              <a:t>，生动形象，使读者更易感知风雨雷电的形象。词语运用上</a:t>
            </a:r>
            <a:r>
              <a:rPr lang="en-US" altLang="zh-CN" sz="2000" b="0" i="0">
                <a:solidFill>
                  <a:srgbClr val="000000"/>
                </a:solidFill>
                <a:latin typeface="微软雅黑" pitchFamily="34" charset="0"/>
                <a:ea typeface="微软雅黑" pitchFamily="34" charset="-122"/>
                <a:cs typeface="微软雅黑" pitchFamily="34" charset="-120"/>
              </a:rPr>
              <a:t>，使用了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拟声词</a:t>
            </a:r>
            <a:r>
              <a:rPr lang="en-US" altLang="zh-CN" sz="2000" b="0" i="0" dirty="0">
                <a:solidFill>
                  <a:srgbClr val="000000"/>
                </a:solidFill>
                <a:latin typeface="微软雅黑" pitchFamily="34" charset="0"/>
                <a:ea typeface="微软雅黑" pitchFamily="34" charset="-122"/>
                <a:cs typeface="微软雅黑" pitchFamily="34" charset="-120"/>
              </a:rPr>
              <a:t>，如雷声是“轰隆隆地炸响”，“门被震得咣当咣当地叫”，雨声是“哗哗叫</a:t>
            </a:r>
            <a:r>
              <a:rPr lang="en-US" altLang="zh-CN" sz="2000" b="0" i="0">
                <a:solidFill>
                  <a:srgbClr val="000000"/>
                </a:solidFill>
                <a:latin typeface="微软雅黑" pitchFamily="34" charset="0"/>
                <a:ea typeface="微软雅黑" pitchFamily="34" charset="-122"/>
                <a:cs typeface="微软雅黑" pitchFamily="34" charset="-120"/>
              </a:rPr>
              <a:t>”，这些声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音描写增强了画面的临场感</a:t>
            </a:r>
            <a:r>
              <a:rPr lang="en-US" altLang="zh-CN" sz="2000" b="0" i="0" dirty="0">
                <a:solidFill>
                  <a:srgbClr val="000000"/>
                </a:solidFill>
                <a:latin typeface="微软雅黑" pitchFamily="34" charset="0"/>
                <a:ea typeface="微软雅黑" pitchFamily="34" charset="-122"/>
                <a:cs typeface="微软雅黑" pitchFamily="34" charset="-120"/>
              </a:rPr>
              <a:t>，让读者如闻其声。</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B_5_BD.80_1#7dc118a6d?sp=1&amp;pid=ee1b3dc35&amp;color=0,0,0&amp;vtp=1&amp;bt=1&amp;bbb=1&amp;hb=1&amp;hltap=1"/>
          <p:cNvSpPr/>
          <p:nvPr/>
        </p:nvSpPr>
        <p:spPr>
          <a:xfrm>
            <a:off x="722376" y="972000"/>
            <a:ext cx="10753344" cy="2217738"/>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9.文本二中，迟子建认为好文章应该是“苦难里有柔软的光影浮动</a:t>
            </a:r>
            <a:r>
              <a:rPr lang="en-US" altLang="zh-CN" sz="2000" b="0" i="0">
                <a:solidFill>
                  <a:srgbClr val="000000"/>
                </a:solidFill>
                <a:latin typeface="微软雅黑" pitchFamily="34" charset="0"/>
                <a:ea typeface="微软雅黑" pitchFamily="34" charset="-122"/>
                <a:cs typeface="微软雅黑" pitchFamily="34" charset="-120"/>
              </a:rPr>
              <a:t>”，请谈谈文本一是如何实践</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这一主张的</a:t>
            </a:r>
            <a:r>
              <a:rPr lang="en-US" altLang="zh-CN" sz="2000" b="0" i="0" dirty="0">
                <a:solidFill>
                  <a:srgbClr val="000000"/>
                </a:solidFill>
                <a:latin typeface="微软雅黑" pitchFamily="34" charset="0"/>
                <a:ea typeface="微软雅黑" pitchFamily="34" charset="-122"/>
                <a:cs typeface="微软雅黑" pitchFamily="34" charset="-120"/>
              </a:rPr>
              <a:t>。（6分）</a:t>
            </a:r>
            <a:endParaRPr lang="en-US" altLang="zh-CN" sz="2000" dirty="0"/>
          </a:p>
          <a:p>
            <a:pPr latinLnBrk="1">
              <a:lnSpc>
                <a:spcPts val="37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3" name="QB_5_AN.81_1#7dc118a6d?sp=1&amp;pid=ee1b3dc35&amp;color=0,0,0&amp;vtp=1&amp;bt=1&amp;bbb=1&amp;hb=1&amp;hla=1">
            <a:extLst>
              <a:ext uri="{FF2B5EF4-FFF2-40B4-BE49-F238E27FC236}">
                <a16:creationId xmlns:a16="http://schemas.microsoft.com/office/drawing/2014/main" id="{0B93C572-F5DD-42D2-E8B4-DB468CF468B8}"/>
              </a:ext>
            </a:extLst>
          </p:cNvPr>
          <p:cNvSpPr/>
          <p:nvPr/>
        </p:nvSpPr>
        <p:spPr>
          <a:xfrm>
            <a:off x="722376" y="1873701"/>
            <a:ext cx="10753344" cy="12880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文本一中家庭遭遇爸爸被撤职，生活困顿，这是苦难；②家人间相互关心</a:t>
            </a:r>
            <a:r>
              <a:rPr lang="en-US" altLang="zh-CN" sz="2000" b="1" i="0">
                <a:solidFill>
                  <a:srgbClr val="00B050"/>
                </a:solidFill>
                <a:latin typeface="微软雅黑" pitchFamily="34" charset="0"/>
                <a:ea typeface="微软雅黑" pitchFamily="34" charset="-122"/>
                <a:cs typeface="微软雅黑" pitchFamily="34" charset="-120"/>
              </a:rPr>
              <a:t>，如姐姐为弟弟找干</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爽衣裳</a:t>
            </a:r>
            <a:r>
              <a:rPr lang="en-US" altLang="zh-CN" sz="2000" b="1" i="0" dirty="0">
                <a:solidFill>
                  <a:srgbClr val="00B050"/>
                </a:solidFill>
                <a:latin typeface="微软雅黑" pitchFamily="34" charset="0"/>
                <a:ea typeface="微软雅黑" pitchFamily="34" charset="-122"/>
                <a:cs typeface="微软雅黑" pitchFamily="34" charset="-120"/>
              </a:rPr>
              <a:t>，“我们”等待爸妈回家，充满温暖；③“我”和弟弟的天真行为、姐弟间的对话</a:t>
            </a:r>
            <a:r>
              <a:rPr lang="en-US" altLang="zh-CN" sz="2000" b="1" i="0">
                <a:solidFill>
                  <a:srgbClr val="00B050"/>
                </a:solidFill>
                <a:latin typeface="微软雅黑" pitchFamily="34" charset="0"/>
                <a:ea typeface="微软雅黑" pitchFamily="34" charset="-122"/>
                <a:cs typeface="微软雅黑" pitchFamily="34" charset="-120"/>
              </a:rPr>
              <a:t>，为生</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活增添乐趣</a:t>
            </a:r>
            <a:r>
              <a:rPr lang="en-US" altLang="zh-CN" sz="2000" b="1" i="0" dirty="0">
                <a:solidFill>
                  <a:srgbClr val="00B050"/>
                </a:solidFill>
                <a:latin typeface="微软雅黑" pitchFamily="34" charset="0"/>
                <a:ea typeface="微软雅黑" pitchFamily="34" charset="-122"/>
                <a:cs typeface="微软雅黑" pitchFamily="34" charset="-120"/>
              </a:rPr>
              <a:t>，展现出“柔软的光影”。（每点2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B_5_AS.26_1#7dc118a6d?vop=1&amp;pid=ee1b3dc35&amp;color=0,0,0&amp;vtp=1&amp;bt=1&amp;bbb=1&amp;hb=1"/>
          <p:cNvSpPr/>
          <p:nvPr/>
        </p:nvSpPr>
        <p:spPr>
          <a:xfrm>
            <a:off x="722376" y="972000"/>
            <a:ext cx="10753344" cy="4983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本题考查对文本的某种特色作深度的思考和判断的能力。解答本题</a:t>
            </a:r>
            <a:r>
              <a:rPr lang="en-US" altLang="zh-CN" sz="2000" b="0" i="0">
                <a:solidFill>
                  <a:srgbClr val="000000"/>
                </a:solidFill>
                <a:latin typeface="微软雅黑" pitchFamily="34" charset="0"/>
                <a:ea typeface="微软雅黑" pitchFamily="34" charset="-122"/>
                <a:cs typeface="微软雅黑" pitchFamily="34" charset="-120"/>
              </a:rPr>
              <a:t>，首先要结合文本二的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核心观点</a:t>
            </a:r>
            <a:r>
              <a:rPr lang="en-US" altLang="zh-CN" sz="2000" b="0" i="0" dirty="0">
                <a:solidFill>
                  <a:srgbClr val="000000"/>
                </a:solidFill>
                <a:latin typeface="微软雅黑" pitchFamily="34" charset="0"/>
                <a:ea typeface="微软雅黑" pitchFamily="34" charset="-122"/>
                <a:cs typeface="微软雅黑" pitchFamily="34" charset="-120"/>
              </a:rPr>
              <a:t>，理解题干中“苦难里有柔软的光影浮动”的意思</a:t>
            </a:r>
            <a:r>
              <a:rPr lang="en-US" altLang="zh-CN" sz="2000" b="0" i="0">
                <a:solidFill>
                  <a:srgbClr val="000000"/>
                </a:solidFill>
                <a:latin typeface="微软雅黑" pitchFamily="34" charset="0"/>
                <a:ea typeface="微软雅黑" pitchFamily="34" charset="-122"/>
                <a:cs typeface="微软雅黑" pitchFamily="34" charset="-120"/>
              </a:rPr>
              <a:t>；然后定位文本一中相关内容进行分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析</a:t>
            </a:r>
            <a:r>
              <a:rPr lang="en-US" altLang="zh-CN" sz="2000" b="0" i="0" dirty="0">
                <a:solidFill>
                  <a:srgbClr val="000000"/>
                </a:solidFill>
                <a:latin typeface="微软雅黑" pitchFamily="34" charset="0"/>
                <a:ea typeface="微软雅黑" pitchFamily="34" charset="-122"/>
                <a:cs typeface="微软雅黑" pitchFamily="34" charset="-120"/>
              </a:rPr>
              <a:t>。文本二的核心观点是苦难需与诗意交融，故“苦难里有柔软的光影浮动</a:t>
            </a:r>
            <a:r>
              <a:rPr lang="en-US" altLang="zh-CN" sz="2000" b="0" i="0">
                <a:solidFill>
                  <a:srgbClr val="000000"/>
                </a:solidFill>
                <a:latin typeface="微软雅黑" pitchFamily="34" charset="0"/>
                <a:ea typeface="微软雅黑" pitchFamily="34" charset="-122"/>
                <a:cs typeface="微软雅黑" pitchFamily="34" charset="-120"/>
              </a:rPr>
              <a:t>”是说好文章中应既</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有苦难</a:t>
            </a:r>
            <a:r>
              <a:rPr lang="en-US" altLang="zh-CN" sz="2000" b="0" i="0" dirty="0">
                <a:solidFill>
                  <a:srgbClr val="000000"/>
                </a:solidFill>
                <a:latin typeface="微软雅黑" pitchFamily="34" charset="0"/>
                <a:ea typeface="微软雅黑" pitchFamily="34" charset="-122"/>
                <a:cs typeface="微软雅黑" pitchFamily="34" charset="-120"/>
              </a:rPr>
              <a:t>，又有温情。因此，需要在文本一中找出关于“苦难”与“温情”的内容进行分析</a:t>
            </a:r>
            <a:r>
              <a:rPr lang="en-US" altLang="zh-CN" sz="2000" b="0" i="0">
                <a:solidFill>
                  <a:srgbClr val="000000"/>
                </a:solidFill>
                <a:latin typeface="微软雅黑" pitchFamily="34" charset="0"/>
                <a:ea typeface="微软雅黑" pitchFamily="34" charset="-122"/>
                <a:cs typeface="微软雅黑" pitchFamily="34" charset="-120"/>
              </a:rPr>
              <a:t>。有关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苦难”，“我”的父亲因与工宣队队长的争端，从校长变为“灰头土脸”的粮库装卸工</a:t>
            </a:r>
            <a:r>
              <a:rPr lang="en-US" altLang="zh-CN" sz="2000" b="0" i="0">
                <a:solidFill>
                  <a:srgbClr val="000000"/>
                </a:solidFill>
                <a:latin typeface="微软雅黑" pitchFamily="34" charset="0"/>
                <a:ea typeface="微软雅黑" pitchFamily="34" charset="-122"/>
                <a:cs typeface="微软雅黑" pitchFamily="34" charset="-120"/>
              </a:rPr>
              <a:t>，暗含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了劳动的艰辛与尊严的损伤</a:t>
            </a:r>
            <a:r>
              <a:rPr lang="en-US" altLang="zh-CN" sz="2000" b="0" i="0" dirty="0">
                <a:solidFill>
                  <a:srgbClr val="000000"/>
                </a:solidFill>
                <a:latin typeface="微软雅黑" pitchFamily="34" charset="0"/>
                <a:ea typeface="微软雅黑" pitchFamily="34" charset="-122"/>
                <a:cs typeface="微软雅黑" pitchFamily="34" charset="-120"/>
              </a:rPr>
              <a:t>；晚餐仅有“苞米面粥”“炒土豆丝”以及打补丁的旧衣等</a:t>
            </a:r>
            <a:r>
              <a:rPr lang="en-US" altLang="zh-CN" sz="2000" b="0" i="0">
                <a:solidFill>
                  <a:srgbClr val="000000"/>
                </a:solidFill>
                <a:latin typeface="微软雅黑" pitchFamily="34" charset="0"/>
                <a:ea typeface="微软雅黑" pitchFamily="34" charset="-122"/>
                <a:cs typeface="微软雅黑" pitchFamily="34" charset="-120"/>
              </a:rPr>
              <a:t>，凸显了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生活拮据</a:t>
            </a:r>
            <a:r>
              <a:rPr lang="en-US" altLang="zh-CN" sz="2000" b="0" i="0" dirty="0">
                <a:solidFill>
                  <a:srgbClr val="000000"/>
                </a:solidFill>
                <a:latin typeface="微软雅黑" pitchFamily="34" charset="0"/>
                <a:ea typeface="微软雅黑" pitchFamily="34" charset="-122"/>
                <a:cs typeface="微软雅黑" pitchFamily="34" charset="-120"/>
              </a:rPr>
              <a:t>；长姐需要进山采山货补贴家用，暗示了生活压力。有关温情</a:t>
            </a:r>
            <a:r>
              <a:rPr lang="en-US" altLang="zh-CN" sz="2000" b="0" i="0">
                <a:solidFill>
                  <a:srgbClr val="000000"/>
                </a:solidFill>
                <a:latin typeface="微软雅黑" pitchFamily="34" charset="0"/>
                <a:ea typeface="微软雅黑" pitchFamily="34" charset="-122"/>
                <a:cs typeface="微软雅黑" pitchFamily="34" charset="-120"/>
              </a:rPr>
              <a:t>，姐姐嘴上责备弟弟烤火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难闻”，却默默为他找干爽衣裳；全家等待父母归来的场景，隐含牵挂与团圆期盼</a:t>
            </a:r>
            <a:r>
              <a:rPr lang="en-US" altLang="zh-CN" sz="2000" b="0" i="0">
                <a:solidFill>
                  <a:srgbClr val="000000"/>
                </a:solidFill>
                <a:latin typeface="微软雅黑" pitchFamily="34" charset="0"/>
                <a:ea typeface="微软雅黑" pitchFamily="34" charset="-122"/>
                <a:cs typeface="微软雅黑" pitchFamily="34" charset="-120"/>
              </a:rPr>
              <a:t>，等待本身</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就是亲情的联结</a:t>
            </a:r>
            <a:r>
              <a:rPr lang="en-US" altLang="zh-CN" sz="2000" b="0" i="0" dirty="0">
                <a:solidFill>
                  <a:srgbClr val="000000"/>
                </a:solidFill>
                <a:latin typeface="微软雅黑" pitchFamily="34" charset="0"/>
                <a:ea typeface="微软雅黑" pitchFamily="34" charset="-122"/>
                <a:cs typeface="微软雅黑" pitchFamily="34" charset="-120"/>
              </a:rPr>
              <a:t>。同时，弟弟放五彩线的童趣，写出了孩子对习俗的执着与冒雨玩耍的憨态</a:t>
            </a:r>
            <a:r>
              <a:rPr lang="en-US" altLang="zh-CN" sz="2000" b="0" i="0">
                <a:solidFill>
                  <a:srgbClr val="000000"/>
                </a:solidFill>
                <a:latin typeface="微软雅黑" pitchFamily="34" charset="0"/>
                <a:ea typeface="微软雅黑" pitchFamily="34" charset="-122"/>
                <a:cs typeface="微软雅黑" pitchFamily="34" charset="-120"/>
              </a:rPr>
              <a:t>，为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压抑的氛围增添鲜活气息</a:t>
            </a:r>
            <a:r>
              <a:rPr lang="en-US" altLang="zh-CN" sz="2000" b="0" i="0" dirty="0">
                <a:solidFill>
                  <a:srgbClr val="000000"/>
                </a:solidFill>
                <a:latin typeface="微软雅黑" pitchFamily="34" charset="0"/>
                <a:ea typeface="微软雅黑" pitchFamily="34" charset="-122"/>
                <a:cs typeface="微软雅黑" pitchFamily="34" charset="-120"/>
              </a:rPr>
              <a:t>；姐弟对话中的略带迷信的童言童语</a:t>
            </a:r>
            <a:r>
              <a:rPr lang="en-US" altLang="zh-CN" sz="2000" b="0" i="0">
                <a:solidFill>
                  <a:srgbClr val="000000"/>
                </a:solidFill>
                <a:latin typeface="微软雅黑" pitchFamily="34" charset="0"/>
                <a:ea typeface="微软雅黑" pitchFamily="34" charset="-122"/>
                <a:cs typeface="微软雅黑" pitchFamily="34" charset="-120"/>
              </a:rPr>
              <a:t>，也展现出在苦难中仍未泯灭的生</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活想象</a:t>
            </a:r>
            <a:r>
              <a:rPr lang="en-US" altLang="zh-CN" sz="2000" b="0" i="0" dirty="0">
                <a:solidFill>
                  <a:srgbClr val="000000"/>
                </a:solidFill>
                <a:latin typeface="微软雅黑" pitchFamily="34" charset="0"/>
                <a:ea typeface="微软雅黑" pitchFamily="34" charset="-122"/>
                <a:cs typeface="微软雅黑" pitchFamily="34" charset="-120"/>
              </a:rPr>
              <a:t>，为文章增添了诗意与温情。</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P_2_BD#5d478e50d?pid=f7a0b49d7&amp;color=0,0,0&amp;vtp=1&amp;bt=1&amp;bbb=1"/>
          <p:cNvSpPr/>
          <p:nvPr/>
        </p:nvSpPr>
        <p:spPr>
          <a:xfrm>
            <a:off x="722376" y="972000"/>
            <a:ext cx="10753344" cy="405003"/>
          </a:xfrm>
          <a:prstGeom prst="rect">
            <a:avLst/>
          </a:prstGeom>
          <a:noFill/>
          <a:ln/>
        </p:spPr>
        <p:txBody>
          <a:bodyPr wrap="none" lIns="0" tIns="0" rIns="0" bIns="0" rtlCol="0" anchor="t"/>
          <a:lstStyle/>
          <a:p>
            <a:pPr algn="ct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考试时间</a:t>
            </a:r>
            <a:r>
              <a:rPr lang="en-US" altLang="zh-CN" sz="2000" b="0" i="0" dirty="0">
                <a:solidFill>
                  <a:srgbClr val="000000"/>
                </a:solidFill>
                <a:latin typeface="微软雅黑" pitchFamily="34" charset="0"/>
                <a:ea typeface="微软雅黑" pitchFamily="34" charset="-122"/>
                <a:cs typeface="微软雅黑" pitchFamily="34" charset="-120"/>
              </a:rPr>
              <a:t>:150</a:t>
            </a:r>
            <a:r>
              <a:rPr lang="en-US" altLang="zh-CN" sz="2000" b="0" i="0" dirty="0">
                <a:solidFill>
                  <a:srgbClr val="000000"/>
                </a:solidFill>
                <a:latin typeface="微软雅黑" pitchFamily="34" charset="0"/>
                <a:ea typeface="楷体" pitchFamily="34" charset="-122"/>
                <a:cs typeface="微软雅黑" pitchFamily="34" charset="-120"/>
              </a:rPr>
              <a:t>分钟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满分</a:t>
            </a:r>
            <a:r>
              <a:rPr lang="en-US" altLang="zh-CN" sz="2000" b="0" i="0" dirty="0">
                <a:solidFill>
                  <a:srgbClr val="000000"/>
                </a:solidFill>
                <a:latin typeface="微软雅黑" pitchFamily="34" charset="0"/>
                <a:ea typeface="微软雅黑" pitchFamily="34" charset="-122"/>
                <a:cs typeface="微软雅黑" pitchFamily="34" charset="-120"/>
              </a:rPr>
              <a:t>:150</a:t>
            </a:r>
            <a:r>
              <a:rPr lang="en-US" altLang="zh-CN" sz="2000" b="0" i="0" dirty="0">
                <a:solidFill>
                  <a:srgbClr val="000000"/>
                </a:solidFill>
                <a:latin typeface="微软雅黑" pitchFamily="34" charset="0"/>
                <a:ea typeface="楷体" pitchFamily="34" charset="-122"/>
                <a:cs typeface="微软雅黑" pitchFamily="34" charset="-120"/>
              </a:rPr>
              <a:t>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C_2_BD#66929e92f?sp=1&amp;pid=f7a0b49d7&amp;color=0,0,0&amp;vtp=1&amp;bbb=1"/>
          <p:cNvSpPr/>
          <p:nvPr/>
        </p:nvSpPr>
        <p:spPr>
          <a:xfrm>
            <a:off x="722376" y="1430915"/>
            <a:ext cx="10753344" cy="849376"/>
          </a:xfrm>
          <a:prstGeom prst="rect">
            <a:avLst/>
          </a:prstGeom>
          <a:noFill/>
          <a:ln/>
        </p:spPr>
        <p:txBody>
          <a:bodyPr wrap="none" lIns="0" tIns="0" rIns="0" bIns="0" rtlCol="0" anchor="t"/>
          <a:lstStyle/>
          <a:p>
            <a:pPr algn="l" latinLnBrk="1">
              <a:lnSpc>
                <a:spcPts val="3900"/>
              </a:lnSpc>
            </a:pPr>
            <a:r>
              <a:rPr lang="en-US" altLang="zh-CN" sz="2200" b="0" i="0" dirty="0">
                <a:solidFill>
                  <a:srgbClr val="000000"/>
                </a:solidFill>
                <a:latin typeface="微软雅黑" pitchFamily="34" charset="0"/>
                <a:ea typeface="微软雅黑" pitchFamily="34" charset="-122"/>
                <a:cs typeface="微软雅黑" pitchFamily="34" charset="-120"/>
              </a:rPr>
              <a:t>一、阅读（72分）</a:t>
            </a:r>
            <a:endParaRPr lang="en-US" altLang="zh-CN" sz="2200" dirty="0"/>
          </a:p>
        </p:txBody>
      </p:sp>
      <p:sp>
        <p:nvSpPr>
          <p:cNvPr id="4" name="C_3_BD#0c7a6c090?pid=66929e92f&amp;color=0,0,0&amp;vtp=1&amp;bbb=1"/>
          <p:cNvSpPr/>
          <p:nvPr/>
        </p:nvSpPr>
        <p:spPr>
          <a:xfrm>
            <a:off x="722376" y="1927380"/>
            <a:ext cx="10753344" cy="8128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（一）阅读Ⅰ（本题共5小题，19分）</a:t>
            </a:r>
            <a:endParaRPr lang="en-US" altLang="zh-CN" sz="2000" dirty="0"/>
          </a:p>
        </p:txBody>
      </p:sp>
      <p:sp>
        <p:nvSpPr>
          <p:cNvPr id="5" name="QM_4_BD.1_1#01167f48a?pid=0c7a6c090&amp;color=0,0,0&amp;vtp=1&amp;bbb=1&amp;hb=1"/>
          <p:cNvSpPr/>
          <p:nvPr/>
        </p:nvSpPr>
        <p:spPr>
          <a:xfrm>
            <a:off x="722376" y="2383097"/>
            <a:ext cx="10753344" cy="36830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［江苏盐城八校联考2025期末］</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阅读下面的文字，完成1～5题。</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自改革开放以来我国处于高速工业化进程之中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至今已完成向工业经济大国的转变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新一轮</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科技革命和产业变革深入发展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在此形势之下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为扭转我国过早去工业化的倾向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推动新型工业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信息化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城镇化和农业现代化协同发展是必由之路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党的二十届三中全会指出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要加快推进</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新型工业化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培育壮大先进制造业集群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推动制造业高端化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智能化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绿色化发展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不同于低效能传统工业化道路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新型工业化是以数字化和智能化为特征的工业化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是紧密结</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合中国实际发展情况与世界整体局势后所提出的概念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新型工业化以高科技含量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优良经济效益</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低资源消耗和环境污染为特点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充分发挥人力资源优势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为我国发展开辟出一条新的道路</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100"/>
              </a:lnSpc>
            </a:pPr>
            <a:endParaRPr lang="en-US" altLang="zh-CN" sz="20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C_3_BD#136a851a9?pid=66929e92f&amp;color=0,0,0&amp;vtp=1&amp;bt=1&amp;bbb=1"/>
          <p:cNvSpPr/>
          <p:nvPr/>
        </p:nvSpPr>
        <p:spPr>
          <a:xfrm>
            <a:off x="722376" y="969264"/>
            <a:ext cx="10753344" cy="8128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（三）阅读Ⅲ（本题共5小题，22分）</a:t>
            </a:r>
            <a:endParaRPr lang="en-US" altLang="zh-CN" sz="2000" dirty="0"/>
          </a:p>
        </p:txBody>
      </p:sp>
      <p:sp>
        <p:nvSpPr>
          <p:cNvPr id="3" name="QM_4_BD.27_1#43b55eb1e?pid=136a851a9&amp;color=0,0,0&amp;vtp=1&amp;bbb=1"/>
          <p:cNvSpPr/>
          <p:nvPr/>
        </p:nvSpPr>
        <p:spPr>
          <a:xfrm>
            <a:off x="722376" y="1421793"/>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阅读下面的文言文，完成10～14题。</a:t>
            </a:r>
            <a:endParaRPr lang="en-US" altLang="zh-CN" sz="2000" dirty="0"/>
          </a:p>
        </p:txBody>
      </p:sp>
      <p:sp>
        <p:nvSpPr>
          <p:cNvPr id="4" name="QM_4_BD.27_2#43b55eb1e?sp=1&amp;pid=136a851a9&amp;color=0,0,0&amp;vtp=1&amp;bbb=1&amp;hb=1"/>
          <p:cNvSpPr/>
          <p:nvPr/>
        </p:nvSpPr>
        <p:spPr>
          <a:xfrm>
            <a:off x="722376" y="1884172"/>
            <a:ext cx="10753344" cy="26977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材料一：</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浮扁舟以适楚兮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过屈原之遗宫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览江上之重山兮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曰惟子之故乡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伊昔放逐兮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渡江涛而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南迁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去家千里兮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生无所归而死无以为坟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悲夫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人固有一死兮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处死之为难</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徘徊江上欲去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而未决兮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俯千仞之惊湍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怀沙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以自伤兮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嗟子独何以为心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忽终章之惨烈兮</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逝将去此</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而沉吟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节选自苏轼《屈原庙赋》）</a:t>
            </a:r>
            <a:endParaRPr lang="en-US" altLang="zh-CN" sz="2000" dirty="0"/>
          </a:p>
        </p:txBody>
      </p:sp>
      <p:sp>
        <p:nvSpPr>
          <p:cNvPr id="5" name="QM_4_BD.27_2#43b55eb1e?sp=1&amp;pid=136a851a9&amp;color=0,0,0&amp;vtp=1&amp;bbb=1&amp;hb=1&amp;zzd= 3">
            <a:extLst>
              <a:ext uri="{FF2B5EF4-FFF2-40B4-BE49-F238E27FC236}">
                <a16:creationId xmlns:a16="http://schemas.microsoft.com/office/drawing/2014/main" id="{EFCD36A2-25DF-FEE4-6F9D-158FECE806B0}"/>
              </a:ext>
            </a:extLst>
          </p:cNvPr>
          <p:cNvSpPr/>
          <p:nvPr/>
        </p:nvSpPr>
        <p:spPr>
          <a:xfrm>
            <a:off x="2354358" y="2823972"/>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4_BD.27_3#43b55eb1e?sp=1&amp;pid=136a851a9&amp;color=0,0,0&amp;vtp=1&amp;bt=1&amp;bbb=1&amp;hb=1"/>
              <p:cNvSpPr/>
              <p:nvPr/>
            </p:nvSpPr>
            <p:spPr>
              <a:xfrm>
                <a:off x="722376" y="972000"/>
                <a:ext cx="10753344" cy="5034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材料二：</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扬雄少而好学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博览无所不见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默而好深湛之思</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清静亡为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少耆欲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家产不过十金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乏无</a:t>
                </a:r>
              </a:p>
              <a:p>
                <a:pP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儋石</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之储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晏如也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自有大度</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非圣哲之书不好也</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非其意</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虽富贵不事也</a:t>
                </a:r>
                <a:r>
                  <a:rPr lang="en-US" altLang="zh-CN" sz="2000" b="0" i="0" u="sng"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雄尝好辞赋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先是时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蜀有司马相如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作赋甚弘丽温雅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雄心壮之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每作赋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常拟之以为式</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又怪屈原文过相如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至不容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离骚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自投江而死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悲其文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读之未尝不流涕也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以为君子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得时则大行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不得时则龙蛇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遇不遇命也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何必湛身哉</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雄年四十余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自蜀来至游京师大司马车骑将军王音奇其文雅召以为门下史荐雄待诏</a:t>
                </a:r>
                <a:r>
                  <a:rPr lang="en-US" altLang="zh-CN" sz="2000" b="0" i="0" u="wavy">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羽猎赋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除为郎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给事黄门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与王莽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刘歆并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哀帝之初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又与董贤同官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哀</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平间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贤皆为三公</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权倾人主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所荐莫不拔擢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而雄三世不徙官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及莽篡位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谈说之士用符</a:t>
                </a:r>
              </a:p>
              <a:p>
                <a:pP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命</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称功德获封爵者甚众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雄复不侯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以耆老久次转为大夫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恬于势利乃如是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节选自《汉书·扬雄传》）</a:t>
                </a:r>
                <a:endParaRPr lang="en-US" altLang="zh-CN" sz="2000" dirty="0"/>
              </a:p>
            </p:txBody>
          </p:sp>
        </mc:Choice>
        <mc:Fallback>
          <p:sp>
            <p:nvSpPr>
              <p:cNvPr id="2" name="QM_4_BD.27_3#43b55eb1e?sp=1&amp;pid=136a851a9&amp;color=0,0,0&amp;vtp=1&amp;bt=1&amp;bbb=1&amp;hb=1"/>
              <p:cNvSpPr>
                <a:spLocks noRot="1" noChangeAspect="1" noMove="1" noResize="1" noEditPoints="1" noAdjustHandles="1" noChangeArrowheads="1" noChangeShapeType="1" noTextEdit="1"/>
              </p:cNvSpPr>
              <p:nvPr/>
            </p:nvSpPr>
            <p:spPr>
              <a:xfrm>
                <a:off x="722376" y="972000"/>
                <a:ext cx="10753344" cy="5034534"/>
              </a:xfrm>
              <a:prstGeom prst="rect">
                <a:avLst/>
              </a:prstGeom>
              <a:blipFill>
                <a:blip r:embed="rId3"/>
                <a:stretch>
                  <a:fillRect l="-1474" r="-3175" b="-3027"/>
                </a:stretch>
              </a:blipFill>
              <a:ln/>
            </p:spPr>
            <p:txBody>
              <a:bodyPr/>
              <a:lstStyle/>
              <a:p>
                <a:r>
                  <a:rPr lang="zh-CN" altLang="en-US">
                    <a:noFill/>
                  </a:rPr>
                  <a:t> </a:t>
                </a:r>
              </a:p>
            </p:txBody>
          </p:sp>
        </mc:Fallback>
      </mc:AlternateContent>
      <p:sp>
        <p:nvSpPr>
          <p:cNvPr id="3" name="QM_4_BD.27_3#43b55eb1e?sp=1&amp;pid=136a851a9&amp;color=0,0,0&amp;vtp=1&amp;bt=1&amp;bbb=1&amp;hb=1&amp;zzd= 3">
            <a:extLst>
              <a:ext uri="{FF2B5EF4-FFF2-40B4-BE49-F238E27FC236}">
                <a16:creationId xmlns:a16="http://schemas.microsoft.com/office/drawing/2014/main" id="{00E9B228-B8F6-A4E3-CDC9-A5A3B57021A8}"/>
              </a:ext>
            </a:extLst>
          </p:cNvPr>
          <p:cNvSpPr/>
          <p:nvPr/>
        </p:nvSpPr>
        <p:spPr>
          <a:xfrm>
            <a:off x="7434358" y="19118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QM_4_BD.27_3#43b55eb1e?sp=1&amp;pid=136a851a9&amp;color=0,0,0&amp;vtp=1&amp;bt=1&amp;bbb=1&amp;hb=1&amp;zzd= 7">
            <a:extLst>
              <a:ext uri="{FF2B5EF4-FFF2-40B4-BE49-F238E27FC236}">
                <a16:creationId xmlns:a16="http://schemas.microsoft.com/office/drawing/2014/main" id="{5F5C60C9-A0DD-D5A5-C0B5-775CB060F84E}"/>
              </a:ext>
            </a:extLst>
          </p:cNvPr>
          <p:cNvSpPr/>
          <p:nvPr/>
        </p:nvSpPr>
        <p:spPr>
          <a:xfrm>
            <a:off x="7180358" y="33088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M_4_BD.27_4#43b55eb1e?sp=1&amp;pid=136a851a9&amp;color=0,0,0&amp;vtp=1&amp;bt=1&amp;bbb=1&amp;hb=1"/>
          <p:cNvSpPr/>
          <p:nvPr/>
        </p:nvSpPr>
        <p:spPr>
          <a:xfrm>
            <a:off x="722376" y="972000"/>
            <a:ext cx="10753344" cy="36117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材料三：</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人臣之义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以忠正为高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以伏节为贤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故有危言以存国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杀身以成仁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是以伍子胥不恨于浮</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比干不悔于剖心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然后忠立而行成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荣显而名著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若夫怀道以迷国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佯愚而不言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颠则不能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危则不能安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婉娩以顺上</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逡巡以避患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虽保黄耇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终寿百年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盖志士之所耻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愚夫之所贱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今若屈原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膺忠贞之质</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直若砥矢</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言若丹青</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进不隐其谋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退不顾其命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此诚绝世之行</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俊彦之英也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节选自王逸《楚辞章句序》）</a:t>
            </a:r>
            <a:endParaRPr lang="en-US" altLang="zh-CN" sz="2000" dirty="0"/>
          </a:p>
          <a:p>
            <a:pPr latinLnBrk="1">
              <a:lnSpc>
                <a:spcPts val="3400"/>
              </a:lnSpc>
            </a:pPr>
            <a:r>
              <a:rPr lang="en-US" altLang="zh-CN" sz="2000" b="1" i="0">
                <a:solidFill>
                  <a:srgbClr val="000000"/>
                </a:solidFill>
                <a:latin typeface="SimSun" panose="02010600030101010101" pitchFamily="2" charset="-122"/>
                <a:ea typeface="微软雅黑" pitchFamily="34" charset="-122"/>
                <a:cs typeface="微软雅黑" pitchFamily="34" charset="-120"/>
              </a:rPr>
              <a:t>    </a:t>
            </a:r>
            <a:r>
              <a:rPr lang="en-US" altLang="zh-CN" sz="2000" b="1" i="0" spc="-50">
                <a:solidFill>
                  <a:srgbClr val="000000"/>
                </a:solidFill>
                <a:latin typeface="微软雅黑" pitchFamily="34" charset="0"/>
                <a:ea typeface="微软雅黑" pitchFamily="34" charset="-122"/>
                <a:cs typeface="微软雅黑" pitchFamily="34" charset="-120"/>
              </a:rPr>
              <a:t>【</a:t>
            </a:r>
            <a:r>
              <a:rPr lang="en-US" altLang="zh-CN" sz="2000" b="1" i="0" spc="-50" dirty="0">
                <a:solidFill>
                  <a:srgbClr val="000000"/>
                </a:solidFill>
                <a:latin typeface="微软雅黑" pitchFamily="34" charset="0"/>
                <a:ea typeface="微软雅黑" pitchFamily="34" charset="-122"/>
                <a:cs typeface="微软雅黑" pitchFamily="34" charset="-120"/>
              </a:rPr>
              <a:t>注】</a:t>
            </a:r>
            <a:r>
              <a:rPr lang="en-US" altLang="zh-CN" sz="2000" b="0" i="0" spc="-50" dirty="0">
                <a:solidFill>
                  <a:srgbClr val="000000"/>
                </a:solidFill>
                <a:latin typeface="微软雅黑" pitchFamily="34" charset="0"/>
                <a:ea typeface="微软雅黑" pitchFamily="34" charset="-122"/>
                <a:cs typeface="微软雅黑" pitchFamily="34" charset="-120"/>
              </a:rPr>
              <a:t>①儋石：两石为一儋，指数量少。②符命：古代指天赐吉祥给人君的凭证，即祥瑞之物。</a:t>
            </a:r>
            <a:endParaRPr lang="en-US" altLang="zh-CN" sz="2000" spc="-50" dirty="0"/>
          </a:p>
        </p:txBody>
      </p:sp>
      <p:sp>
        <p:nvSpPr>
          <p:cNvPr id="3" name="QM_4_BD.27_4#43b55eb1e?sp=1&amp;pid=136a851a9&amp;color=0,0,0&amp;vtp=1&amp;bt=1&amp;bbb=1&amp;hb=1&amp;zzd= 5">
            <a:extLst>
              <a:ext uri="{FF2B5EF4-FFF2-40B4-BE49-F238E27FC236}">
                <a16:creationId xmlns:a16="http://schemas.microsoft.com/office/drawing/2014/main" id="{A3005184-23D9-63E1-DD0F-812D23B9A875}"/>
              </a:ext>
            </a:extLst>
          </p:cNvPr>
          <p:cNvSpPr/>
          <p:nvPr/>
        </p:nvSpPr>
        <p:spPr>
          <a:xfrm>
            <a:off x="4386358" y="28262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QM_4_BD.27_4#43b55eb1e?sp=1&amp;pid=136a851a9&amp;color=0,0,0&amp;vtp=1&amp;bt=1&amp;bbb=1&amp;hb=1&amp;zzd= 5">
            <a:extLst>
              <a:ext uri="{FF2B5EF4-FFF2-40B4-BE49-F238E27FC236}">
                <a16:creationId xmlns:a16="http://schemas.microsoft.com/office/drawing/2014/main" id="{BAC5B159-0840-74A2-1709-058B1749C9DB}"/>
              </a:ext>
            </a:extLst>
          </p:cNvPr>
          <p:cNvSpPr/>
          <p:nvPr/>
        </p:nvSpPr>
        <p:spPr>
          <a:xfrm>
            <a:off x="4640358" y="28262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O_5_BD.28_1#d6bff9cd2?sp=1&amp;pid=43b55eb1e&amp;color=0,0,0&amp;vtp=1&amp;bt=1&amp;bb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10.材料二中画波浪线的部分有三处需要断句，请将下面相应位置的答案标号涂黑。（3分）</a:t>
            </a:r>
            <a:endParaRPr lang="en-US" altLang="zh-CN" sz="2000" dirty="0"/>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自蜀来</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楷体" pitchFamily="34" charset="-122"/>
                <a:cs typeface="微软雅黑" pitchFamily="34" charset="-120"/>
              </a:rPr>
              <a:t>至游</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楷体" pitchFamily="34" charset="-122"/>
                <a:cs typeface="微软雅黑" pitchFamily="34" charset="-120"/>
              </a:rPr>
              <a:t>京师</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楷体" pitchFamily="34" charset="-122"/>
                <a:cs typeface="微软雅黑" pitchFamily="34" charset="-120"/>
              </a:rPr>
              <a:t>大司马车骑将军王音</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a:solidFill>
                  <a:srgbClr val="000000"/>
                </a:solidFill>
                <a:latin typeface="微软雅黑" pitchFamily="34" charset="0"/>
                <a:ea typeface="楷体" pitchFamily="34" charset="-122"/>
                <a:cs typeface="微软雅黑" pitchFamily="34" charset="-120"/>
              </a:rPr>
              <a:t>奇其文雅</a:t>
            </a:r>
            <a:r>
              <a:rPr lang="en-US" altLang="zh-CN" sz="2000" b="0" i="0">
                <a:solidFill>
                  <a:srgbClr val="000000"/>
                </a:solidFill>
                <a:latin typeface="微软雅黑" pitchFamily="34" charset="0"/>
                <a:ea typeface="微软雅黑" pitchFamily="34" charset="-122"/>
                <a:cs typeface="微软雅黑" pitchFamily="34" charset="-120"/>
              </a:rPr>
              <a:t>E</a:t>
            </a:r>
            <a:r>
              <a:rPr lang="en-US" altLang="zh-CN" sz="2000" b="0" i="0">
                <a:solidFill>
                  <a:srgbClr val="000000"/>
                </a:solidFill>
                <a:latin typeface="微软雅黑" pitchFamily="34" charset="0"/>
                <a:ea typeface="楷体" pitchFamily="34" charset="-122"/>
                <a:cs typeface="微软雅黑" pitchFamily="34" charset="-120"/>
              </a:rPr>
              <a:t>召以为</a:t>
            </a:r>
            <a:r>
              <a:rPr lang="en-US" altLang="zh-CN" sz="2000" b="0" i="0">
                <a:solidFill>
                  <a:srgbClr val="000000"/>
                </a:solidFill>
                <a:latin typeface="微软雅黑" pitchFamily="34" charset="0"/>
                <a:ea typeface="微软雅黑" pitchFamily="34" charset="-122"/>
                <a:cs typeface="微软雅黑" pitchFamily="34" charset="-120"/>
              </a:rPr>
              <a:t>F</a:t>
            </a:r>
            <a:r>
              <a:rPr lang="en-US" altLang="zh-CN" sz="2000" b="0" i="0">
                <a:solidFill>
                  <a:srgbClr val="000000"/>
                </a:solidFill>
                <a:latin typeface="微软雅黑" pitchFamily="34" charset="0"/>
                <a:ea typeface="楷体" pitchFamily="34" charset="-122"/>
                <a:cs typeface="微软雅黑" pitchFamily="34" charset="-120"/>
              </a:rPr>
              <a:t>门下史</a:t>
            </a:r>
            <a:r>
              <a:rPr lang="en-US" altLang="zh-CN" sz="2000" b="0" i="0">
                <a:solidFill>
                  <a:srgbClr val="000000"/>
                </a:solidFill>
                <a:latin typeface="微软雅黑" pitchFamily="34" charset="0"/>
                <a:ea typeface="微软雅黑" pitchFamily="34" charset="-122"/>
                <a:cs typeface="微软雅黑" pitchFamily="34" charset="-120"/>
              </a:rPr>
              <a:t>G荐雄待诏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O_5_AN.29_1#d6bff9cd2?vop=1&amp;pid=43b55eb1e&amp;color=0,0,0&amp;vtp=1&amp;bbb=1"/>
          <p:cNvSpPr/>
          <p:nvPr/>
        </p:nvSpPr>
        <p:spPr>
          <a:xfrm>
            <a:off x="722376" y="1871287"/>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CEG</a:t>
            </a:r>
            <a:endParaRPr lang="en-US" altLang="zh-CN" sz="2000" dirty="0"/>
          </a:p>
        </p:txBody>
      </p:sp>
      <p:sp>
        <p:nvSpPr>
          <p:cNvPr id="4" name="QO_5_AS.30_1#d6bff9cd2?vop=1&amp;pid=43b55eb1e&amp;color=0,0,0&amp;vtp=1&amp;bbb=1&amp;hb=1"/>
          <p:cNvSpPr/>
          <p:nvPr/>
        </p:nvSpPr>
        <p:spPr>
          <a:xfrm>
            <a:off x="722376" y="2379795"/>
            <a:ext cx="10753344" cy="1326134"/>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本题考查文言文断句的能力。“自蜀来至游京师”是状中结构，省略了主语，语意完整</a:t>
            </a:r>
            <a:r>
              <a:rPr lang="en-US" altLang="zh-CN" sz="2000" b="0" i="0" spc="-50">
                <a:solidFill>
                  <a:srgbClr val="000000"/>
                </a:solidFill>
                <a:latin typeface="微软雅黑" pitchFamily="34" charset="0"/>
                <a:ea typeface="微软雅黑" pitchFamily="34" charset="-122"/>
                <a:cs typeface="微软雅黑" pitchFamily="34" charset="-120"/>
              </a:rPr>
              <a:t>，故</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应在</a:t>
            </a:r>
            <a:r>
              <a:rPr lang="en-US" altLang="zh-CN" sz="2000" b="0" i="0" spc="-50" dirty="0">
                <a:solidFill>
                  <a:srgbClr val="000000"/>
                </a:solidFill>
                <a:latin typeface="微软雅黑" pitchFamily="34" charset="0"/>
                <a:ea typeface="微软雅黑" pitchFamily="34" charset="-122"/>
                <a:cs typeface="微软雅黑" pitchFamily="34" charset="-120"/>
              </a:rPr>
              <a:t>“京师”后C处断开。“大司马车骑将军王音”为主语，“奇”为谓语，“其文雅”</a:t>
            </a:r>
            <a:r>
              <a:rPr lang="en-US" altLang="zh-CN" sz="2000" b="0" i="0" spc="-50">
                <a:solidFill>
                  <a:srgbClr val="000000"/>
                </a:solidFill>
                <a:latin typeface="微软雅黑" pitchFamily="34" charset="0"/>
                <a:ea typeface="微软雅黑" pitchFamily="34" charset="-122"/>
                <a:cs typeface="微软雅黑" pitchFamily="34" charset="-120"/>
              </a:rPr>
              <a:t>为宾语，</a:t>
            </a:r>
          </a:p>
          <a:p>
            <a:pPr latinLnBrk="1">
              <a:lnSpc>
                <a:spcPts val="3500"/>
              </a:lnSpc>
            </a:pPr>
            <a:r>
              <a:rPr lang="en-US" altLang="zh-CN" sz="2000" b="0" i="0" spc="-50">
                <a:solidFill>
                  <a:srgbClr val="000000"/>
                </a:solidFill>
                <a:latin typeface="微软雅黑" pitchFamily="34" charset="0"/>
                <a:ea typeface="微软雅黑" pitchFamily="34" charset="-122"/>
                <a:cs typeface="微软雅黑" pitchFamily="34" charset="-120"/>
              </a:rPr>
              <a:t>结构完整</a:t>
            </a:r>
            <a:r>
              <a:rPr lang="en-US" altLang="zh-CN" sz="2000" b="0" i="0" spc="-50" dirty="0">
                <a:solidFill>
                  <a:srgbClr val="000000"/>
                </a:solidFill>
                <a:latin typeface="微软雅黑" pitchFamily="34" charset="0"/>
                <a:ea typeface="微软雅黑" pitchFamily="34" charset="-122"/>
                <a:cs typeface="微软雅黑" pitchFamily="34" charset="-120"/>
              </a:rPr>
              <a:t>，故应在“雅”后E处断开。“门下史”是“召以为”的宾语，应在“史”后G处断开。</a:t>
            </a:r>
            <a:endParaRPr lang="en-US" altLang="zh-CN" sz="2200" spc="-50" dirty="0"/>
          </a:p>
        </p:txBody>
      </p:sp>
      <p:sp>
        <p:nvSpPr>
          <p:cNvPr id="5" name="QO_5_BD.28_1#d6bff9cd2?sp=1&amp;pid=43b55eb1e&amp;color=0,0,0&amp;vtp=1&amp;bt=1&amp;bbb=1&amp;ib=1">
            <a:extLst>
              <a:ext uri="{FF2B5EF4-FFF2-40B4-BE49-F238E27FC236}">
                <a16:creationId xmlns:a16="http://schemas.microsoft.com/office/drawing/2014/main" id="{100347A6-80C6-87FA-0A7B-EFFEE584383E}"/>
              </a:ext>
            </a:extLst>
          </p:cNvPr>
          <p:cNvSpPr/>
          <p:nvPr/>
        </p:nvSpPr>
        <p:spPr>
          <a:xfrm>
            <a:off x="1484376" y="1480000"/>
            <a:ext cx="179451" cy="385953"/>
          </a:xfrm>
          <a:prstGeom prst="rect">
            <a:avLst/>
          </a:prstGeom>
          <a:solidFill>
            <a:schemeClr val="accent1">
              <a:alpha val="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O_5_BD.28_1#d6bff9cd2?sp=1&amp;pid=43b55eb1e&amp;color=0,0,0&amp;vtp=1&amp;bt=1&amp;bbb=1&amp;ib=1">
            <a:extLst>
              <a:ext uri="{FF2B5EF4-FFF2-40B4-BE49-F238E27FC236}">
                <a16:creationId xmlns:a16="http://schemas.microsoft.com/office/drawing/2014/main" id="{B6B477F8-A277-AAF0-B027-F0A84F390A67}"/>
              </a:ext>
            </a:extLst>
          </p:cNvPr>
          <p:cNvSpPr/>
          <p:nvPr/>
        </p:nvSpPr>
        <p:spPr>
          <a:xfrm>
            <a:off x="2171764" y="1480000"/>
            <a:ext cx="158813" cy="385953"/>
          </a:xfrm>
          <a:prstGeom prst="rect">
            <a:avLst/>
          </a:prstGeom>
          <a:solidFill>
            <a:schemeClr val="accent1">
              <a:alpha val="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O_5_BD.28_1#d6bff9cd2?sp=1&amp;pid=43b55eb1e&amp;color=0,0,0&amp;vtp=1&amp;bt=1&amp;bbb=1&amp;ib=1">
            <a:extLst>
              <a:ext uri="{FF2B5EF4-FFF2-40B4-BE49-F238E27FC236}">
                <a16:creationId xmlns:a16="http://schemas.microsoft.com/office/drawing/2014/main" id="{D23667B2-A626-493A-02E1-93691E4E9648}"/>
              </a:ext>
            </a:extLst>
          </p:cNvPr>
          <p:cNvSpPr/>
          <p:nvPr/>
        </p:nvSpPr>
        <p:spPr>
          <a:xfrm>
            <a:off x="2838514" y="1480000"/>
            <a:ext cx="169926" cy="385953"/>
          </a:xfrm>
          <a:prstGeom prst="rect">
            <a:avLst/>
          </a:prstGeom>
          <a:solidFill>
            <a:schemeClr val="accent1">
              <a:alpha val="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O_5_BD.28_1#d6bff9cd2?sp=1&amp;pid=43b55eb1e&amp;color=0,0,0&amp;vtp=1&amp;bt=1&amp;bbb=1&amp;ib=1">
            <a:extLst>
              <a:ext uri="{FF2B5EF4-FFF2-40B4-BE49-F238E27FC236}">
                <a16:creationId xmlns:a16="http://schemas.microsoft.com/office/drawing/2014/main" id="{F8F64BFF-C942-4E96-BB49-13401FB5809E}"/>
              </a:ext>
            </a:extLst>
          </p:cNvPr>
          <p:cNvSpPr/>
          <p:nvPr/>
        </p:nvSpPr>
        <p:spPr>
          <a:xfrm>
            <a:off x="5294376" y="1480000"/>
            <a:ext cx="193739" cy="385953"/>
          </a:xfrm>
          <a:prstGeom prst="rect">
            <a:avLst/>
          </a:prstGeom>
          <a:solidFill>
            <a:schemeClr val="accent1">
              <a:alpha val="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O_5_BD.28_1#d6bff9cd2?sp=1&amp;pid=43b55eb1e&amp;color=0,0,0&amp;vtp=1&amp;bt=1&amp;bbb=1&amp;ib=1">
            <a:extLst>
              <a:ext uri="{FF2B5EF4-FFF2-40B4-BE49-F238E27FC236}">
                <a16:creationId xmlns:a16="http://schemas.microsoft.com/office/drawing/2014/main" id="{C1C42BA9-D142-05B9-017D-31A73A9882B6}"/>
              </a:ext>
            </a:extLst>
          </p:cNvPr>
          <p:cNvSpPr/>
          <p:nvPr/>
        </p:nvSpPr>
        <p:spPr>
          <a:xfrm>
            <a:off x="6504051" y="1480000"/>
            <a:ext cx="139764" cy="385953"/>
          </a:xfrm>
          <a:prstGeom prst="rect">
            <a:avLst/>
          </a:prstGeom>
          <a:solidFill>
            <a:schemeClr val="accent1">
              <a:alpha val="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O_5_BD.28_1#d6bff9cd2?sp=1&amp;pid=43b55eb1e&amp;color=0,0,0&amp;vtp=1&amp;bt=1&amp;bbb=1&amp;ib=1">
            <a:extLst>
              <a:ext uri="{FF2B5EF4-FFF2-40B4-BE49-F238E27FC236}">
                <a16:creationId xmlns:a16="http://schemas.microsoft.com/office/drawing/2014/main" id="{C743BF91-690B-8747-9980-35B5457315A6}"/>
              </a:ext>
            </a:extLst>
          </p:cNvPr>
          <p:cNvSpPr/>
          <p:nvPr/>
        </p:nvSpPr>
        <p:spPr>
          <a:xfrm>
            <a:off x="7405751" y="1480000"/>
            <a:ext cx="135001" cy="385953"/>
          </a:xfrm>
          <a:prstGeom prst="rect">
            <a:avLst/>
          </a:prstGeom>
          <a:solidFill>
            <a:schemeClr val="accent1">
              <a:alpha val="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O_5_BD.28_1#d6bff9cd2?sp=1&amp;pid=43b55eb1e&amp;color=0,0,0&amp;vtp=1&amp;bt=1&amp;bbb=1&amp;ib=1">
            <a:extLst>
              <a:ext uri="{FF2B5EF4-FFF2-40B4-BE49-F238E27FC236}">
                <a16:creationId xmlns:a16="http://schemas.microsoft.com/office/drawing/2014/main" id="{2F228C68-553B-3F63-52E8-BF3AF23E8875}"/>
              </a:ext>
            </a:extLst>
          </p:cNvPr>
          <p:cNvSpPr/>
          <p:nvPr/>
        </p:nvSpPr>
        <p:spPr>
          <a:xfrm>
            <a:off x="8302689" y="1480000"/>
            <a:ext cx="188976" cy="385953"/>
          </a:xfrm>
          <a:prstGeom prst="rect">
            <a:avLst/>
          </a:prstGeom>
          <a:solidFill>
            <a:schemeClr val="accent1">
              <a:alpha val="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C_5_BD.31_1#1286a34ee?pid=43b55eb1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11.下列对材料中加点的词语及相关内容的解说，不正确的一项是（3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2_1#1286a34ee.bracket?pid=43b55eb1e&amp;color=0,0,0&amp;vpa=7&amp;vtp=1"/>
          <p:cNvSpPr/>
          <p:nvPr/>
        </p:nvSpPr>
        <p:spPr>
          <a:xfrm>
            <a:off x="9039289"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31_2#1286a34ee.choices?pid=43b55eb1e&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A.“浮扁舟以适楚兮”与《赤壁赋》“而吾与子之所共适”两句中“适”的意思不同。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.“清静亡为”与《苏武传》“空自苦亡人之地”两句中的“亡”意思相同。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.“悲其文”的“悲”与《人皆有不忍人之心》中“无羞恶之心”的“羞恶”用法相同。</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.“逡巡以避患”与《过秦论》“九国之师，逡巡而不敢进”两句中的“逡巡”意思不同。</a:t>
            </a:r>
            <a:endParaRPr lang="en-US" altLang="zh-CN" sz="2000" dirty="0"/>
          </a:p>
        </p:txBody>
      </p:sp>
      <p:sp>
        <p:nvSpPr>
          <p:cNvPr id="5" name="QC_5_AS.33_1#1286a34ee?vop=1&amp;pid=43b55eb1e&amp;color=0,0,0&amp;vtp=1&amp;bbb=1&amp;hb=1"/>
          <p:cNvSpPr/>
          <p:nvPr/>
        </p:nvSpPr>
        <p:spPr>
          <a:xfrm>
            <a:off x="722376" y="3320161"/>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本题考查理解常见文言实词在文中的含义的能力。D项，“意思不同”错误</a:t>
            </a:r>
            <a:r>
              <a:rPr lang="en-US" altLang="zh-CN" sz="2000" b="0" i="0">
                <a:solidFill>
                  <a:srgbClr val="000000"/>
                </a:solidFill>
                <a:latin typeface="微软雅黑" pitchFamily="34" charset="0"/>
                <a:ea typeface="微软雅黑" pitchFamily="34" charset="-122"/>
                <a:cs typeface="微软雅黑" pitchFamily="34" charset="-120"/>
              </a:rPr>
              <a:t>。二者都是</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有所顾虑而徘徊不敢前进”的意思。</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C_5_BD.34_1#47abf4646?pid=43b55eb1e&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12.下列对材料有关内容的概述，不正确的一项是（3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5_1#47abf4646.bracket?pid=43b55eb1e&amp;color=0,0,0&amp;vpa=8&amp;vtp=1"/>
          <p:cNvSpPr/>
          <p:nvPr/>
        </p:nvSpPr>
        <p:spPr>
          <a:xfrm>
            <a:off x="727398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34_2#47abf4646.choices?pid=43b55eb1e&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A.苏轼乘小船经过屈原的故居时</a:t>
            </a:r>
            <a:r>
              <a:rPr lang="en-US" altLang="zh-CN" sz="2000" b="0" i="0">
                <a:solidFill>
                  <a:srgbClr val="000000"/>
                </a:solidFill>
                <a:latin typeface="微软雅黑" pitchFamily="34" charset="0"/>
                <a:ea typeface="微软雅黑" pitchFamily="34" charset="-122"/>
                <a:cs typeface="微软雅黑" pitchFamily="34" charset="-120"/>
              </a:rPr>
              <a:t>，想到了屈原被放逐后生无归宿死无墓地的悲哀以及他死前作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怀沙》来自伤怀抱。</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.扬雄少时爱好学习，博览群书，喜欢沉思，虽然家中十分贫困，但他对此安之若素</a:t>
            </a:r>
            <a:r>
              <a:rPr lang="en-US" altLang="zh-CN" sz="2000" b="0" i="0">
                <a:solidFill>
                  <a:srgbClr val="000000"/>
                </a:solidFill>
                <a:latin typeface="微软雅黑" pitchFamily="34" charset="0"/>
                <a:ea typeface="微软雅黑" pitchFamily="34" charset="-122"/>
                <a:cs typeface="微软雅黑" pitchFamily="34" charset="-120"/>
              </a:rPr>
              <a:t>，始终保持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着淡泊名利的美好品质</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.扬雄曾经爱好辞赋，并把作赋壮丽典雅的司马相如作为模仿的榜样</a:t>
            </a:r>
            <a:r>
              <a:rPr lang="en-US" altLang="zh-CN" sz="2000" b="0" i="0">
                <a:solidFill>
                  <a:srgbClr val="000000"/>
                </a:solidFill>
                <a:latin typeface="微软雅黑" pitchFamily="34" charset="0"/>
                <a:ea typeface="微软雅黑" pitchFamily="34" charset="-122"/>
                <a:cs typeface="微软雅黑" pitchFamily="34" charset="-120"/>
              </a:rPr>
              <a:t>，又因屈原的文才超过司马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相如而不接纳屈原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.王逸认为不为国家作贡献、不能直言进谏、国家危难时不能使之稳定的有才能的人，</a:t>
            </a:r>
            <a:r>
              <a:rPr lang="en-US" altLang="zh-CN" sz="2000" b="0" i="0">
                <a:solidFill>
                  <a:srgbClr val="000000"/>
                </a:solidFill>
                <a:latin typeface="微软雅黑" pitchFamily="34" charset="0"/>
                <a:ea typeface="微软雅黑" pitchFamily="34" charset="-122"/>
                <a:cs typeface="微软雅黑" pitchFamily="34" charset="-120"/>
              </a:rPr>
              <a:t>即使长寿，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也得不到有志之士的认可</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QC_5_AS.36_1#47abf4646?vop=1&amp;pid=43b55eb1e&amp;color=0,0,0&amp;vtp=1&amp;bt=1&amp;bbb=1&amp;hb=1"/>
          <p:cNvSpPr/>
          <p:nvPr/>
        </p:nvSpPr>
        <p:spPr>
          <a:xfrm>
            <a:off x="722376" y="972000"/>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本题考查归纳内容要点，概括中心意思的能力。C项</a:t>
            </a:r>
            <a:r>
              <a:rPr lang="en-US" altLang="zh-CN" sz="2000" b="0" i="0">
                <a:solidFill>
                  <a:srgbClr val="000000"/>
                </a:solidFill>
                <a:latin typeface="微软雅黑" pitchFamily="34" charset="0"/>
                <a:ea typeface="微软雅黑" pitchFamily="34" charset="-122"/>
                <a:cs typeface="微软雅黑" pitchFamily="34" charset="-120"/>
              </a:rPr>
              <a:t>，“又因屈原的文才超过司马相如而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不接纳屈原</a:t>
            </a:r>
            <a:r>
              <a:rPr lang="en-US" altLang="zh-CN" sz="2000" b="0" i="0" dirty="0">
                <a:solidFill>
                  <a:srgbClr val="000000"/>
                </a:solidFill>
                <a:latin typeface="微软雅黑" pitchFamily="34" charset="0"/>
                <a:ea typeface="微软雅黑" pitchFamily="34" charset="-122"/>
                <a:cs typeface="微软雅黑" pitchFamily="34" charset="-120"/>
              </a:rPr>
              <a:t>”错误。材料二中“又怪屈原文过相如，至不容”是说世人不容纳屈原</a:t>
            </a:r>
            <a:r>
              <a:rPr lang="en-US" altLang="zh-CN" sz="2000" b="0" i="0">
                <a:solidFill>
                  <a:srgbClr val="000000"/>
                </a:solidFill>
                <a:latin typeface="微软雅黑" pitchFamily="34" charset="0"/>
                <a:ea typeface="微软雅黑" pitchFamily="34" charset="-122"/>
                <a:cs typeface="微软雅黑" pitchFamily="34" charset="-120"/>
              </a:rPr>
              <a:t>，结合后文扬</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雄为屈原的文章感到悲伤可推知</a:t>
            </a:r>
            <a:r>
              <a:rPr lang="en-US" altLang="zh-CN" sz="2000" b="0" i="0" dirty="0">
                <a:solidFill>
                  <a:srgbClr val="000000"/>
                </a:solidFill>
                <a:latin typeface="微软雅黑" pitchFamily="34" charset="0"/>
                <a:ea typeface="微软雅黑" pitchFamily="34" charset="-122"/>
                <a:cs typeface="微软雅黑" pitchFamily="34" charset="-120"/>
              </a:rPr>
              <a:t>，扬雄没有不接纳屈原。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O_5_BD.37_1#8f5afc058?pid=43b55eb1e&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13.把材料中画横线的句子翻译成现代汉语。（8分）</a:t>
            </a:r>
            <a:endParaRPr lang="en-US" altLang="zh-CN" sz="2000" dirty="0"/>
          </a:p>
        </p:txBody>
      </p:sp>
      <p:sp>
        <p:nvSpPr>
          <p:cNvPr id="3" name="QB_6_BD.38_1#7dc2443af?sp=1&amp;pid=8f5afc058&amp;color=0,0,0&amp;vtp=1&amp;bbb=1"/>
          <p:cNvSpPr/>
          <p:nvPr/>
        </p:nvSpPr>
        <p:spPr>
          <a:xfrm>
            <a:off x="722376" y="1435169"/>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（1）自有大度，非圣哲之书不好也；非其意，</a:t>
            </a:r>
            <a:r>
              <a:rPr lang="en-US" altLang="zh-CN" sz="2000" b="0" i="0">
                <a:solidFill>
                  <a:srgbClr val="000000"/>
                </a:solidFill>
                <a:latin typeface="微软雅黑" pitchFamily="34" charset="0"/>
                <a:ea typeface="微软雅黑" pitchFamily="34" charset="-122"/>
                <a:cs typeface="微软雅黑" pitchFamily="34" charset="-120"/>
              </a:rPr>
              <a:t>虽富贵不事也。</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a:t>
            </a:r>
            <a:endParaRPr lang="en-US" altLang="zh-CN" sz="2000" dirty="0"/>
          </a:p>
        </p:txBody>
      </p:sp>
      <p:sp>
        <p:nvSpPr>
          <p:cNvPr id="5" name="QB_6_AN.39_1#7dc2443af.blank?pid=8f5afc058&amp;color=0,0,0&amp;vpa=9&amp;vtp=1&amp;bbb=1&amp;hb=1"/>
          <p:cNvSpPr/>
          <p:nvPr/>
        </p:nvSpPr>
        <p:spPr>
          <a:xfrm>
            <a:off x="722376" y="1854269"/>
            <a:ext cx="10753344" cy="856234"/>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（扬雄）自身胸怀开阔，不是圣贤的书就不喜欢；不符合自己心意（的事</a:t>
            </a:r>
            <a:r>
              <a:rPr lang="en-US" altLang="zh-CN" sz="2000" b="1" i="0">
                <a:solidFill>
                  <a:srgbClr val="00B050"/>
                </a:solidFill>
                <a:latin typeface="微软雅黑" pitchFamily="34" charset="0"/>
                <a:ea typeface="微软雅黑" pitchFamily="34" charset="-122"/>
                <a:cs typeface="微软雅黑" pitchFamily="34" charset="-120"/>
              </a:rPr>
              <a:t>），即使能富贵也不去</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做</a:t>
            </a:r>
            <a:r>
              <a:rPr lang="en-US" altLang="zh-CN" sz="2000" b="1" i="0" dirty="0">
                <a:solidFill>
                  <a:srgbClr val="00B050"/>
                </a:solidFill>
                <a:latin typeface="微软雅黑" pitchFamily="34" charset="0"/>
                <a:ea typeface="微软雅黑" pitchFamily="34" charset="-122"/>
                <a:cs typeface="微软雅黑" pitchFamily="34" charset="-120"/>
              </a:rPr>
              <a:t>。（译出大意给2分；“大度”“意”两处，每译对一处给1分）</a:t>
            </a:r>
            <a:endParaRPr lang="en-US" altLang="zh-CN" sz="2000" dirty="0"/>
          </a:p>
        </p:txBody>
      </p:sp>
      <p:sp>
        <p:nvSpPr>
          <p:cNvPr id="6" name="QB_6_AS.40_1#7dc2443af?vop=1&amp;pid=8f5afc058&amp;color=0,0,0&amp;vtp=1&amp;bbb=1"/>
          <p:cNvSpPr/>
          <p:nvPr/>
        </p:nvSpPr>
        <p:spPr>
          <a:xfrm>
            <a:off x="722376" y="2776607"/>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大度：胸怀开阔。意：心意。</a:t>
            </a:r>
            <a:endParaRPr lang="en-US" altLang="zh-CN" sz="2200" dirty="0"/>
          </a:p>
        </p:txBody>
      </p:sp>
      <p:sp>
        <p:nvSpPr>
          <p:cNvPr id="7" name="QB_6_BD.41_1#9c2e4cc32?sp=1&amp;pid=8f5afc058&amp;color=0,0,0&amp;vtp=1&amp;bbb=1"/>
          <p:cNvSpPr/>
          <p:nvPr/>
        </p:nvSpPr>
        <p:spPr>
          <a:xfrm>
            <a:off x="722376" y="3232663"/>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（2）膺忠贞之质，直若砥矢，</a:t>
            </a:r>
            <a:r>
              <a:rPr lang="en-US" altLang="zh-CN" sz="2000" b="0" i="0">
                <a:solidFill>
                  <a:srgbClr val="000000"/>
                </a:solidFill>
                <a:latin typeface="微软雅黑" pitchFamily="34" charset="0"/>
                <a:ea typeface="微软雅黑" pitchFamily="34" charset="-122"/>
                <a:cs typeface="微软雅黑" pitchFamily="34" charset="-120"/>
              </a:rPr>
              <a:t>言若丹青。</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a:t>
            </a:r>
            <a:endParaRPr lang="en-US" altLang="zh-CN" sz="2000" dirty="0"/>
          </a:p>
        </p:txBody>
      </p:sp>
      <p:sp>
        <p:nvSpPr>
          <p:cNvPr id="9" name="QB_6_AN.42_1#9c2e4cc32.blank?pid=8f5afc058&amp;color=0,0,0&amp;vpa=10&amp;vtp=1&amp;bbb=1&amp;hb=1"/>
          <p:cNvSpPr/>
          <p:nvPr/>
        </p:nvSpPr>
        <p:spPr>
          <a:xfrm>
            <a:off x="722376" y="3651763"/>
            <a:ext cx="10753344" cy="856234"/>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怀有忠诚正直的品质，正直得如磨刀石和箭，言语如同丹青（般鲜明）。（译出大意给2</a:t>
            </a:r>
            <a:r>
              <a:rPr lang="en-US" altLang="zh-CN" sz="2000" b="1" i="0">
                <a:solidFill>
                  <a:srgbClr val="00B050"/>
                </a:solidFill>
                <a:latin typeface="微软雅黑" pitchFamily="34" charset="0"/>
                <a:ea typeface="微软雅黑" pitchFamily="34" charset="-122"/>
                <a:cs typeface="微软雅黑" pitchFamily="34" charset="-120"/>
              </a:rPr>
              <a:t>分；</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膺”“砥矢”两处，每译对一处给1分）</a:t>
            </a:r>
            <a:endParaRPr lang="en-US" altLang="zh-CN" sz="2000" dirty="0"/>
          </a:p>
        </p:txBody>
      </p:sp>
      <p:sp>
        <p:nvSpPr>
          <p:cNvPr id="10" name="QB_6_AS.43_1#9c2e4cc32?vop=1&amp;pid=8f5afc058&amp;color=0,0,0&amp;vtp=1&amp;bbb=1"/>
          <p:cNvSpPr/>
          <p:nvPr/>
        </p:nvSpPr>
        <p:spPr>
          <a:xfrm>
            <a:off x="722376" y="456991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膺：怀有。砥矢：磨刀石和箭。</a:t>
            </a:r>
            <a:endParaRPr lang="en-US" altLang="zh-CN" sz="2200" dirty="0"/>
          </a:p>
        </p:txBody>
      </p:sp>
      <p:sp>
        <p:nvSpPr>
          <p:cNvPr id="11" name="QO_5_AS.44_1#8f5afc058?vop=1&amp;pid=43b55eb1e&amp;color=0,0,0&amp;vtp=1&amp;bbb=1"/>
          <p:cNvSpPr/>
          <p:nvPr/>
        </p:nvSpPr>
        <p:spPr>
          <a:xfrm>
            <a:off x="722376" y="5053907"/>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本题考查理解并翻译文中的句子的能力。</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fade">
                                      <p:cBhvr>
                                        <p:cTn id="18" dur="500"/>
                                        <p:tgtEl>
                                          <p:spTgt spid="6">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
                                            <p:bg/>
                                          </p:spTgt>
                                        </p:tgtEl>
                                        <p:attrNameLst>
                                          <p:attrName>style.visibility</p:attrName>
                                        </p:attrNameLst>
                                      </p:cBhvr>
                                      <p:to>
                                        <p:strVal val="visible"/>
                                      </p:to>
                                    </p:set>
                                    <p:animEffect transition="in" filter="fade">
                                      <p:cBhvr>
                                        <p:cTn id="26" dur="500"/>
                                        <p:tgtEl>
                                          <p:spTgt spid="9">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animEffect transition="in" filter="fade">
                                      <p:cBhvr>
                                        <p:cTn id="29" dur="500"/>
                                        <p:tgtEl>
                                          <p:spTgt spid="9">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
                                            <p:txEl>
                                              <p:pRg st="1" end="1"/>
                                            </p:txEl>
                                          </p:spTgt>
                                        </p:tgtEl>
                                        <p:attrNameLst>
                                          <p:attrName>style.visibility</p:attrName>
                                        </p:attrNameLst>
                                      </p:cBhvr>
                                      <p:to>
                                        <p:strVal val="visible"/>
                                      </p:to>
                                    </p:set>
                                    <p:animEffect transition="in" filter="fade">
                                      <p:cBhvr>
                                        <p:cTn id="32" dur="500"/>
                                        <p:tgtEl>
                                          <p:spTgt spid="9">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bg/>
                                          </p:spTgt>
                                        </p:tgtEl>
                                        <p:attrNameLst>
                                          <p:attrName>style.visibility</p:attrName>
                                        </p:attrNameLst>
                                      </p:cBhvr>
                                      <p:to>
                                        <p:strVal val="visible"/>
                                      </p:to>
                                    </p:set>
                                    <p:animEffect transition="in" filter="fade">
                                      <p:cBhvr>
                                        <p:cTn id="37" dur="500"/>
                                        <p:tgtEl>
                                          <p:spTgt spid="10">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0">
                                            <p:txEl>
                                              <p:pRg st="0" end="0"/>
                                            </p:txEl>
                                          </p:spTgt>
                                        </p:tgtEl>
                                        <p:attrNameLst>
                                          <p:attrName>style.visibility</p:attrName>
                                        </p:attrNameLst>
                                      </p:cBhvr>
                                      <p:to>
                                        <p:strVal val="visible"/>
                                      </p:to>
                                    </p:set>
                                    <p:animEffect transition="in" filter="fade">
                                      <p:cBhvr>
                                        <p:cTn id="40" dur="500"/>
                                        <p:tgtEl>
                                          <p:spTgt spid="10">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1">
                                            <p:bg/>
                                          </p:spTgt>
                                        </p:tgtEl>
                                        <p:attrNameLst>
                                          <p:attrName>style.visibility</p:attrName>
                                        </p:attrNameLst>
                                      </p:cBhvr>
                                      <p:to>
                                        <p:strVal val="visible"/>
                                      </p:to>
                                    </p:set>
                                    <p:animEffect transition="in" filter="fade">
                                      <p:cBhvr>
                                        <p:cTn id="45" dur="500"/>
                                        <p:tgtEl>
                                          <p:spTgt spid="11">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1">
                                            <p:txEl>
                                              <p:pRg st="0" end="0"/>
                                            </p:txEl>
                                          </p:spTgt>
                                        </p:tgtEl>
                                        <p:attrNameLst>
                                          <p:attrName>style.visibility</p:attrName>
                                        </p:attrNameLst>
                                      </p:cBhvr>
                                      <p:to>
                                        <p:strVal val="visible"/>
                                      </p:to>
                                    </p:set>
                                    <p:animEffect transition="in" filter="fade">
                                      <p:cBhvr>
                                        <p:cTn id="48"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9" grpId="0" build="p" animBg="1"/>
      <p:bldP spid="10" grpId="0" build="p" animBg="1"/>
      <p:bldP spid="11"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B_5_BD.80_1#aa1c07a3e?sp=1&amp;pid=43b55eb1e&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14.苏轼、扬雄和王逸对屈原投江的看法分别是什么？请结合材料简要说明。（5分）</a:t>
            </a:r>
            <a:endParaRPr lang="en-US" altLang="zh-CN" sz="2000" dirty="0"/>
          </a:p>
        </p:txBody>
      </p:sp>
      <p:sp>
        <p:nvSpPr>
          <p:cNvPr id="3" name="QB_5_BD.80_2#aa1c07a3e?sp=1&amp;pid=43b55eb1e&amp;color=0,0,0&amp;vtp=1&amp;bbb=1&amp;hb=1&amp;hltap=1"/>
          <p:cNvSpPr/>
          <p:nvPr/>
        </p:nvSpPr>
        <p:spPr>
          <a:xfrm>
            <a:off x="722376" y="1435169"/>
            <a:ext cx="10753344" cy="12906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N.81_1#aa1c07a3e?sp=1&amp;pid=43b55eb1e&amp;color=0,0,0&amp;vtp=1&amp;bbb=1&amp;hb=1&amp;hla=1">
            <a:extLst>
              <a:ext uri="{FF2B5EF4-FFF2-40B4-BE49-F238E27FC236}">
                <a16:creationId xmlns:a16="http://schemas.microsoft.com/office/drawing/2014/main" id="{2293ABC0-66EC-3F62-D565-7FC8CFFBEEB3}"/>
              </a:ext>
            </a:extLst>
          </p:cNvPr>
          <p:cNvSpPr/>
          <p:nvPr/>
        </p:nvSpPr>
        <p:spPr>
          <a:xfrm>
            <a:off x="722376" y="1409769"/>
            <a:ext cx="10753344" cy="12531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苏轼对屈原因孤愤无奈、悲伤绝望而投江感到遗憾和同情。②扬雄不赞同屈原投江</a:t>
            </a:r>
            <a:r>
              <a:rPr lang="en-US" altLang="zh-CN" sz="2000" b="1" i="0">
                <a:solidFill>
                  <a:srgbClr val="00B050"/>
                </a:solidFill>
                <a:latin typeface="微软雅黑" pitchFamily="34" charset="0"/>
                <a:ea typeface="微软雅黑" pitchFamily="34" charset="-122"/>
                <a:cs typeface="微软雅黑" pitchFamily="34" charset="-120"/>
              </a:rPr>
              <a:t>，他认为君</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子应顺势而为</a:t>
            </a:r>
            <a:r>
              <a:rPr lang="en-US" altLang="zh-CN" sz="2000" b="1" i="0" dirty="0">
                <a:solidFill>
                  <a:srgbClr val="00B050"/>
                </a:solidFill>
                <a:latin typeface="微软雅黑" pitchFamily="34" charset="0"/>
                <a:ea typeface="微软雅黑" pitchFamily="34" charset="-122"/>
                <a:cs typeface="微软雅黑" pitchFamily="34" charset="-120"/>
              </a:rPr>
              <a:t>，不必投江而死。③王逸肯定了屈原投江，他认为这是臣子贤德的行为，</a:t>
            </a:r>
            <a:r>
              <a:rPr lang="en-US" altLang="zh-CN" sz="2000" b="1" i="0">
                <a:solidFill>
                  <a:srgbClr val="00B050"/>
                </a:solidFill>
                <a:latin typeface="微软雅黑" pitchFamily="34" charset="0"/>
                <a:ea typeface="微软雅黑" pitchFamily="34" charset="-122"/>
                <a:cs typeface="微软雅黑" pitchFamily="34" charset="-120"/>
              </a:rPr>
              <a:t>值得称颂。</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答出一点给1分，答出两点给3分，答出三点给5</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B_5_AS.46_1#aa1c07a3e?vop=1&amp;pid=43b55eb1e&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本题考查筛选并整合文中信息的能力。由材料一中“赋《怀沙》以自伤兮</a:t>
            </a:r>
            <a:r>
              <a:rPr lang="en-US" altLang="zh-CN" sz="2000" b="0" i="0">
                <a:solidFill>
                  <a:srgbClr val="000000"/>
                </a:solidFill>
                <a:latin typeface="微软雅黑" pitchFamily="34" charset="0"/>
                <a:ea typeface="微软雅黑" pitchFamily="34" charset="-122"/>
                <a:cs typeface="微软雅黑" pitchFamily="34" charset="-120"/>
              </a:rPr>
              <a:t>，嗟子独何以为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心</a:t>
            </a:r>
            <a:r>
              <a:rPr lang="en-US" altLang="zh-CN" sz="2000" b="0" i="0" dirty="0">
                <a:solidFill>
                  <a:srgbClr val="000000"/>
                </a:solidFill>
                <a:latin typeface="微软雅黑" pitchFamily="34" charset="0"/>
                <a:ea typeface="微软雅黑" pitchFamily="34" charset="-122"/>
                <a:cs typeface="微软雅黑" pitchFamily="34" charset="-120"/>
              </a:rPr>
              <a:t>。忽终章之惨烈兮，逝将去此而沉吟”可知，苏轼感叹屈原赋《怀沙》自伤</a:t>
            </a:r>
            <a:r>
              <a:rPr lang="en-US" altLang="zh-CN" sz="2000" b="0" i="0">
                <a:solidFill>
                  <a:srgbClr val="000000"/>
                </a:solidFill>
                <a:latin typeface="微软雅黑" pitchFamily="34" charset="0"/>
                <a:ea typeface="微软雅黑" pitchFamily="34" charset="-122"/>
                <a:cs typeface="微软雅黑" pitchFamily="34" charset="-120"/>
              </a:rPr>
              <a:t>，对其最终选择投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江的惨烈结局感到痛心和同情</a:t>
            </a:r>
            <a:r>
              <a:rPr lang="en-US" altLang="zh-CN" sz="2000" b="0" i="0" dirty="0">
                <a:solidFill>
                  <a:srgbClr val="000000"/>
                </a:solidFill>
                <a:latin typeface="微软雅黑" pitchFamily="34" charset="0"/>
                <a:ea typeface="微软雅黑" pitchFamily="34" charset="-122"/>
                <a:cs typeface="微软雅黑" pitchFamily="34" charset="-120"/>
              </a:rPr>
              <a:t>，体现出他对屈原这一行为的悲悯情怀</a:t>
            </a:r>
            <a:r>
              <a:rPr lang="en-US" altLang="zh-CN" sz="2000" b="0" i="0">
                <a:solidFill>
                  <a:srgbClr val="000000"/>
                </a:solidFill>
                <a:latin typeface="微软雅黑" pitchFamily="34" charset="0"/>
                <a:ea typeface="微软雅黑" pitchFamily="34" charset="-122"/>
                <a:cs typeface="微软雅黑" pitchFamily="34" charset="-120"/>
              </a:rPr>
              <a:t>，能深切感受到苏轼为屈原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的命运而叹息</a:t>
            </a:r>
            <a:r>
              <a:rPr lang="en-US" altLang="zh-CN" sz="2000" b="0" i="0" dirty="0">
                <a:solidFill>
                  <a:srgbClr val="000000"/>
                </a:solidFill>
                <a:latin typeface="微软雅黑" pitchFamily="34" charset="0"/>
                <a:ea typeface="微软雅黑" pitchFamily="34" charset="-122"/>
                <a:cs typeface="微软雅黑" pitchFamily="34" charset="-120"/>
              </a:rPr>
              <a:t>。扬雄觉得君子应该“得时则大行，不得时则龙蛇”，即顺应时势</a:t>
            </a:r>
            <a:r>
              <a:rPr lang="en-US" altLang="zh-CN" sz="2000" b="0" i="0">
                <a:solidFill>
                  <a:srgbClr val="000000"/>
                </a:solidFill>
                <a:latin typeface="微软雅黑" pitchFamily="34" charset="0"/>
                <a:ea typeface="微软雅黑" pitchFamily="34" charset="-122"/>
                <a:cs typeface="微软雅黑" pitchFamily="34" charset="-120"/>
              </a:rPr>
              <a:t>，能施展抱负时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就积极行动</a:t>
            </a:r>
            <a:r>
              <a:rPr lang="en-US" altLang="zh-CN" sz="2000" b="0" i="0" dirty="0">
                <a:solidFill>
                  <a:srgbClr val="000000"/>
                </a:solidFill>
                <a:latin typeface="微软雅黑" pitchFamily="34" charset="0"/>
                <a:ea typeface="微软雅黑" pitchFamily="34" charset="-122"/>
                <a:cs typeface="微软雅黑" pitchFamily="34" charset="-120"/>
              </a:rPr>
              <a:t>，不能施展时就应该隐忍潜藏，而不应该选择投江这种极端的方式</a:t>
            </a:r>
            <a:r>
              <a:rPr lang="en-US" altLang="zh-CN" sz="2000" b="0" i="0">
                <a:solidFill>
                  <a:srgbClr val="000000"/>
                </a:solidFill>
                <a:latin typeface="微软雅黑" pitchFamily="34" charset="0"/>
                <a:ea typeface="微软雅黑" pitchFamily="34" charset="-122"/>
                <a:cs typeface="微软雅黑" pitchFamily="34" charset="-120"/>
              </a:rPr>
              <a:t>，所以扬雄不赞同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屈原投江</a:t>
            </a:r>
            <a:r>
              <a:rPr lang="en-US" altLang="zh-CN" sz="2000" b="0" i="0" dirty="0">
                <a:solidFill>
                  <a:srgbClr val="000000"/>
                </a:solidFill>
                <a:latin typeface="微软雅黑" pitchFamily="34" charset="0"/>
                <a:ea typeface="微软雅黑" pitchFamily="34" charset="-122"/>
                <a:cs typeface="微软雅黑" pitchFamily="34" charset="-120"/>
              </a:rPr>
              <a:t>。由材料三中“今若屈原，膺忠贞之质，直若砥矢，言若丹青，进不隐其谋</a:t>
            </a:r>
            <a:r>
              <a:rPr lang="en-US" altLang="zh-CN" sz="2000" b="0" i="0">
                <a:solidFill>
                  <a:srgbClr val="000000"/>
                </a:solidFill>
                <a:latin typeface="微软雅黑" pitchFamily="34" charset="0"/>
                <a:ea typeface="微软雅黑" pitchFamily="34" charset="-122"/>
                <a:cs typeface="微软雅黑" pitchFamily="34" charset="-120"/>
              </a:rPr>
              <a:t>，退不顾其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命</a:t>
            </a:r>
            <a:r>
              <a:rPr lang="en-US" altLang="zh-CN" sz="2000" b="0" i="0" dirty="0">
                <a:solidFill>
                  <a:srgbClr val="000000"/>
                </a:solidFill>
                <a:latin typeface="微软雅黑" pitchFamily="34" charset="0"/>
                <a:ea typeface="微软雅黑" pitchFamily="34" charset="-122"/>
                <a:cs typeface="微软雅黑" pitchFamily="34" charset="-120"/>
              </a:rPr>
              <a:t>。此诚绝世之行，俊彦之英也”可知，王逸从屈原的忠贞品质、正直言行等方面进行评价</a:t>
            </a:r>
            <a:r>
              <a:rPr lang="en-US" altLang="zh-CN" sz="2000" b="0" i="0">
                <a:solidFill>
                  <a:srgbClr val="000000"/>
                </a:solidFill>
                <a:latin typeface="微软雅黑" pitchFamily="34" charset="0"/>
                <a:ea typeface="微软雅黑" pitchFamily="34" charset="-122"/>
                <a:cs typeface="微软雅黑" pitchFamily="34" charset="-120"/>
              </a:rPr>
              <a:t>，认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为屈原投江是为了坚守自己的操守和信念</a:t>
            </a:r>
            <a:r>
              <a:rPr lang="en-US" altLang="zh-CN" sz="2000" b="0" i="0" dirty="0">
                <a:solidFill>
                  <a:srgbClr val="000000"/>
                </a:solidFill>
                <a:latin typeface="微软雅黑" pitchFamily="34" charset="0"/>
                <a:ea typeface="微软雅黑" pitchFamily="34" charset="-122"/>
                <a:cs typeface="微软雅黑" pitchFamily="34" charset="-120"/>
              </a:rPr>
              <a:t>，这是一种值得钦佩的绝世行为</a:t>
            </a:r>
            <a:r>
              <a:rPr lang="en-US" altLang="zh-CN" sz="2000" b="0" i="0">
                <a:solidFill>
                  <a:srgbClr val="000000"/>
                </a:solidFill>
                <a:latin typeface="微软雅黑" pitchFamily="34" charset="0"/>
                <a:ea typeface="微软雅黑" pitchFamily="34" charset="-122"/>
                <a:cs typeface="微软雅黑" pitchFamily="34" charset="-120"/>
              </a:rPr>
              <a:t>，体现了屈原的高尚人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格和伟大精神</a:t>
            </a:r>
            <a:r>
              <a:rPr lang="en-US" altLang="zh-CN" sz="2000" b="0" i="0" dirty="0">
                <a:solidFill>
                  <a:srgbClr val="000000"/>
                </a:solidFill>
                <a:latin typeface="微软雅黑" pitchFamily="34" charset="0"/>
                <a:ea typeface="微软雅黑" pitchFamily="34" charset="-122"/>
                <a:cs typeface="微软雅黑" pitchFamily="34" charset="-120"/>
              </a:rPr>
              <a:t>，是志士仁人应有的表现，所以王逸肯定了屈原投江的行为。</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01167f48a?pid=0c7a6c090&amp;color=0,0,0&amp;vtp=1&amp;bbb=1&amp;hb=1">
            <a:extLst>
              <a:ext uri="{FF2B5EF4-FFF2-40B4-BE49-F238E27FC236}">
                <a16:creationId xmlns:a16="http://schemas.microsoft.com/office/drawing/2014/main" id="{84FAC272-94D3-37E3-ADCA-A1245364C4B0}"/>
              </a:ext>
            </a:extLst>
          </p:cNvPr>
          <p:cNvSpPr/>
          <p:nvPr/>
        </p:nvSpPr>
        <p:spPr>
          <a:xfrm>
            <a:off x="722376" y="972000"/>
            <a:ext cx="10753344" cy="50419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创新是引领发展的主要动力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数字战略则是构建新发展格局和推动我国经济高质量发展的重要手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段</a:t>
            </a:r>
            <a:r>
              <a:rPr lang="en-US" altLang="zh-CN" sz="2000" b="0" i="0">
                <a:solidFill>
                  <a:srgbClr val="000000"/>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十二五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十三五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国家战略性新兴产业发展规划不断强调发展云计算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人工智能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数据等新一代创新工程的重要作用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数据作为新型生产要素</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对传统生产方式的改革产生深远影</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响</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数字资产价值将变得可量化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评估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交互</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成为工业企业数字化转型的重要推动力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随着技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术应用场景的扩展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数字技术创新将继续深化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在中国特色社会主义工业化道路上产生多维度的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影响</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以大数据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人工智能为代表的数字技术正在重塑甚至推翻原有的工业生产方式和组织形式</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中高技术产业利润实现超高速增长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并且数字技术创新能够促进多个产业融合发展</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有助于全要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素生产率的提升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数字技术概念首次提出时被定义为利用数字化技术和信息通信技术来高效处理</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传输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储存和管理数据的一种技术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数字技术创新具有智能化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高效化和可持续化的特点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是企</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业在数字经济时代的一种创新方式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其表现形式为制造新产品或形成新服务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将数字化能力嵌入</a:t>
            </a:r>
          </a:p>
          <a:p>
            <a:pPr latinLnBrk="1">
              <a:lnSpc>
                <a:spcPct val="150000"/>
              </a:lnSpc>
            </a:pPr>
            <a:endParaRPr lang="en-US" altLang="zh-CN" sz="2000" dirty="0"/>
          </a:p>
        </p:txBody>
      </p:sp>
    </p:spTree>
    <p:extLst>
      <p:ext uri="{BB962C8B-B14F-4D97-AF65-F5344CB8AC3E}">
        <p14:creationId xmlns:p14="http://schemas.microsoft.com/office/powerpoint/2010/main" val="90625984"/>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B_5_AS.46_2#aa1c07a3e?vop=1&amp;pid=43b55eb1e&amp;color=0,0,0&amp;mp=1&amp;vtp=1&amp;bt=1&amp;bbb=1&amp;hb=1"/>
          <p:cNvSpPr/>
          <p:nvPr/>
        </p:nvSpPr>
        <p:spPr>
          <a:xfrm>
            <a:off x="722376" y="972000"/>
            <a:ext cx="10753344" cy="50800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【参考译文】</a:t>
            </a:r>
            <a:endParaRPr lang="en-US" altLang="zh-CN" sz="2000" dirty="0"/>
          </a:p>
          <a:p>
            <a:pPr latinLnBrk="1">
              <a:lnSpc>
                <a:spcPts val="3700"/>
              </a:lnSpc>
            </a:pPr>
            <a:r>
              <a:rPr lang="en-US" altLang="zh-CN" sz="2000" b="1" i="0">
                <a:solidFill>
                  <a:srgbClr val="000000"/>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1"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我）乘小船来到楚地，经过屈原的故居。看着江上重叠的山峦，说这便是你的故乡</a:t>
            </a:r>
            <a:r>
              <a:rPr lang="en-US" altLang="zh-CN" sz="2000" b="0" i="0">
                <a:solidFill>
                  <a:srgbClr val="000000"/>
                </a:solidFill>
                <a:latin typeface="微软雅黑" pitchFamily="34" charset="0"/>
                <a:ea typeface="微软雅黑" pitchFamily="34" charset="-122"/>
                <a:cs typeface="微软雅黑" pitchFamily="34" charset="-120"/>
              </a:rPr>
              <a:t>。当年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你被放逐</a:t>
            </a:r>
            <a:r>
              <a:rPr lang="en-US" altLang="zh-CN" sz="2000" b="0" i="0" dirty="0">
                <a:solidFill>
                  <a:srgbClr val="000000"/>
                </a:solidFill>
                <a:latin typeface="微软雅黑" pitchFamily="34" charset="0"/>
                <a:ea typeface="微软雅黑" pitchFamily="34" charset="-122"/>
                <a:cs typeface="微软雅黑" pitchFamily="34" charset="-120"/>
              </a:rPr>
              <a:t>，渡过波涛汹涌的江水向南放逐。离开家园千里，</a:t>
            </a:r>
            <a:r>
              <a:rPr lang="en-US" altLang="zh-CN" sz="2000" b="0" i="0">
                <a:solidFill>
                  <a:srgbClr val="000000"/>
                </a:solidFill>
                <a:latin typeface="微软雅黑" pitchFamily="34" charset="0"/>
                <a:ea typeface="微软雅黑" pitchFamily="34" charset="-122"/>
                <a:cs typeface="微软雅黑" pitchFamily="34" charset="-120"/>
              </a:rPr>
              <a:t>生没有归宿而死没有什么作为墓地。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悲哀啊</a:t>
            </a:r>
            <a:r>
              <a:rPr lang="en-US" altLang="zh-CN" sz="2000" b="0" i="0" dirty="0">
                <a:solidFill>
                  <a:srgbClr val="000000"/>
                </a:solidFill>
                <a:latin typeface="微软雅黑" pitchFamily="34" charset="0"/>
                <a:ea typeface="微软雅黑" pitchFamily="34" charset="-122"/>
                <a:cs typeface="微软雅黑" pitchFamily="34" charset="-120"/>
              </a:rPr>
              <a:t>！人本来有一死，但面对死却很难。（你）在江边徘徊不定</a:t>
            </a:r>
            <a:r>
              <a:rPr lang="en-US" altLang="zh-CN" sz="2000" b="0" i="0">
                <a:solidFill>
                  <a:srgbClr val="000000"/>
                </a:solidFill>
                <a:latin typeface="微软雅黑" pitchFamily="34" charset="0"/>
                <a:ea typeface="微软雅黑" pitchFamily="34" charset="-122"/>
                <a:cs typeface="微软雅黑" pitchFamily="34" charset="-120"/>
              </a:rPr>
              <a:t>，想离开人间又还没有下定决</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心</a:t>
            </a:r>
            <a:r>
              <a:rPr lang="en-US" altLang="zh-CN" sz="2000" b="0" i="0" dirty="0">
                <a:solidFill>
                  <a:srgbClr val="000000"/>
                </a:solidFill>
                <a:latin typeface="微软雅黑" pitchFamily="34" charset="0"/>
                <a:ea typeface="微软雅黑" pitchFamily="34" charset="-122"/>
                <a:cs typeface="微软雅黑" pitchFamily="34" charset="-120"/>
              </a:rPr>
              <a:t>，俯看极深的急流。你创作《怀沙》自伤怀抱，令人叹息你为什么独抱着自沉的心意</a:t>
            </a:r>
            <a:r>
              <a:rPr lang="en-US" altLang="zh-CN" sz="2000" b="0" i="0">
                <a:solidFill>
                  <a:srgbClr val="000000"/>
                </a:solidFill>
                <a:latin typeface="微软雅黑" pitchFamily="34" charset="0"/>
                <a:ea typeface="微软雅黑" pitchFamily="34" charset="-122"/>
                <a:cs typeface="微软雅黑" pitchFamily="34" charset="-120"/>
              </a:rPr>
              <a:t>。诗的结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尾陡然惨烈至极</a:t>
            </a:r>
            <a:r>
              <a:rPr lang="en-US" altLang="zh-CN" sz="2000" b="0" i="0" dirty="0">
                <a:solidFill>
                  <a:srgbClr val="000000"/>
                </a:solidFill>
                <a:latin typeface="微软雅黑" pitchFamily="34" charset="0"/>
                <a:ea typeface="微软雅黑" pitchFamily="34" charset="-122"/>
                <a:cs typeface="微软雅黑" pitchFamily="34" charset="-120"/>
              </a:rPr>
              <a:t>，你决心离开人世却沉吟犹豫。</a:t>
            </a:r>
            <a:endParaRPr lang="en-US" altLang="zh-CN" sz="2000" dirty="0"/>
          </a:p>
          <a:p>
            <a:pPr latinLnBrk="1">
              <a:lnSpc>
                <a:spcPts val="3700"/>
              </a:lnSpc>
            </a:pPr>
            <a:r>
              <a:rPr lang="en-US" altLang="zh-CN" sz="2000" b="1" i="0">
                <a:solidFill>
                  <a:srgbClr val="000000"/>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材料二</a:t>
            </a:r>
            <a:r>
              <a:rPr lang="en-US" altLang="zh-CN" sz="2000" b="1"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扬雄从小喜欢学习</a:t>
            </a:r>
            <a:r>
              <a:rPr lang="en-US" altLang="zh-CN" sz="2000" b="0" i="0" dirty="0">
                <a:solidFill>
                  <a:srgbClr val="000000"/>
                </a:solidFill>
                <a:latin typeface="微软雅黑" pitchFamily="34" charset="0"/>
                <a:ea typeface="微软雅黑" pitchFamily="34" charset="-122"/>
                <a:cs typeface="微软雅黑" pitchFamily="34" charset="-120"/>
              </a:rPr>
              <a:t>，博览群书，没有什么书是他没看过的。（他）静默喜欢沉思，</a:t>
            </a:r>
            <a:r>
              <a:rPr lang="en-US" altLang="zh-CN" sz="2000" b="0" i="0">
                <a:solidFill>
                  <a:srgbClr val="000000"/>
                </a:solidFill>
                <a:latin typeface="微软雅黑" pitchFamily="34" charset="0"/>
                <a:ea typeface="微软雅黑" pitchFamily="34" charset="-122"/>
                <a:cs typeface="微软雅黑" pitchFamily="34" charset="-120"/>
              </a:rPr>
              <a:t>清静无为，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没有什么嗜好欲望</a:t>
            </a:r>
            <a:r>
              <a:rPr lang="en-US" altLang="zh-CN" sz="2000" b="0" i="0" dirty="0">
                <a:solidFill>
                  <a:srgbClr val="000000"/>
                </a:solidFill>
                <a:latin typeface="微软雅黑" pitchFamily="34" charset="0"/>
                <a:ea typeface="微软雅黑" pitchFamily="34" charset="-122"/>
                <a:cs typeface="微软雅黑" pitchFamily="34" charset="-120"/>
              </a:rPr>
              <a:t>。家中财产不过十金，贫困得没有一石余粮，（但他）安然自若。</a:t>
            </a:r>
            <a:r>
              <a:rPr lang="en-US" altLang="zh-CN" sz="2000" b="0" i="0" u="sng" dirty="0">
                <a:solidFill>
                  <a:srgbClr val="000000"/>
                </a:solidFill>
                <a:latin typeface="微软雅黑" pitchFamily="34" charset="0"/>
                <a:ea typeface="微软雅黑" pitchFamily="34" charset="-122"/>
                <a:cs typeface="微软雅黑" pitchFamily="34" charset="-120"/>
              </a:rPr>
              <a:t>（扬雄</a:t>
            </a:r>
            <a:r>
              <a:rPr lang="en-US" altLang="zh-CN" sz="2000" b="0" i="0" u="sng">
                <a:solidFill>
                  <a:srgbClr val="000000"/>
                </a:solidFill>
                <a:latin typeface="微软雅黑" pitchFamily="34" charset="0"/>
                <a:ea typeface="微软雅黑" pitchFamily="34" charset="-122"/>
                <a:cs typeface="微软雅黑" pitchFamily="34" charset="-120"/>
              </a:rPr>
              <a:t>）自</a:t>
            </a:r>
          </a:p>
          <a:p>
            <a:pPr latinLnBrk="1">
              <a:lnSpc>
                <a:spcPts val="3600"/>
              </a:lnSpc>
            </a:pPr>
            <a:r>
              <a:rPr lang="en-US" altLang="zh-CN" sz="2000" b="0" i="0" u="sng">
                <a:solidFill>
                  <a:srgbClr val="000000"/>
                </a:solidFill>
                <a:latin typeface="微软雅黑" pitchFamily="34" charset="0"/>
                <a:ea typeface="微软雅黑" pitchFamily="34" charset="-122"/>
                <a:cs typeface="微软雅黑" pitchFamily="34" charset="-120"/>
              </a:rPr>
              <a:t>身胸怀开阔</a:t>
            </a:r>
            <a:r>
              <a:rPr lang="en-US" altLang="zh-CN" sz="2000" b="0" i="0" u="sng" dirty="0">
                <a:solidFill>
                  <a:srgbClr val="000000"/>
                </a:solidFill>
                <a:latin typeface="微软雅黑" pitchFamily="34" charset="0"/>
                <a:ea typeface="微软雅黑" pitchFamily="34" charset="-122"/>
                <a:cs typeface="微软雅黑" pitchFamily="34" charset="-120"/>
              </a:rPr>
              <a:t>，不是圣贤的书就不喜欢；不符合自己心意（的事），即使能富贵也不去做。</a:t>
            </a:r>
            <a:endParaRPr lang="en-US" altLang="zh-CN" sz="2000" dirty="0"/>
          </a:p>
          <a:p>
            <a:pPr latinLnBrk="1">
              <a:lnSpc>
                <a:spcPct val="150000"/>
              </a:lnSpc>
            </a:pP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6_2#aa1c07a3e?vop=1&amp;pid=43b55eb1e&amp;color=0,0,0&amp;mp=1&amp;vtp=1&amp;bt=1&amp;bbb=1&amp;hb=1">
            <a:extLst>
              <a:ext uri="{FF2B5EF4-FFF2-40B4-BE49-F238E27FC236}">
                <a16:creationId xmlns:a16="http://schemas.microsoft.com/office/drawing/2014/main" id="{462E0C5C-4339-1C44-072E-E9598120F074}"/>
              </a:ext>
            </a:extLst>
          </p:cNvPr>
          <p:cNvSpPr/>
          <p:nvPr/>
        </p:nvSpPr>
        <p:spPr>
          <a:xfrm>
            <a:off x="722376" y="972000"/>
            <a:ext cx="10753344" cy="4526534"/>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扬雄曾经喜好辞赋</a:t>
            </a:r>
            <a:r>
              <a:rPr lang="en-US" altLang="zh-CN" sz="2000" b="0" i="0" dirty="0">
                <a:solidFill>
                  <a:srgbClr val="000000"/>
                </a:solidFill>
                <a:latin typeface="微软雅黑" pitchFamily="34" charset="0"/>
                <a:ea typeface="微软雅黑" pitchFamily="34" charset="-122"/>
                <a:cs typeface="微软雅黑" pitchFamily="34" charset="-120"/>
              </a:rPr>
              <a:t>。此前，蜀地有位司马相如，作赋非常宏伟华丽、温润典雅</a:t>
            </a:r>
            <a:r>
              <a:rPr lang="en-US" altLang="zh-CN" sz="2000" b="0" i="0">
                <a:solidFill>
                  <a:srgbClr val="000000"/>
                </a:solidFill>
                <a:latin typeface="微软雅黑" pitchFamily="34" charset="0"/>
                <a:ea typeface="微软雅黑" pitchFamily="34" charset="-122"/>
                <a:cs typeface="微软雅黑" pitchFamily="34" charset="-120"/>
              </a:rPr>
              <a:t>，扬雄心中很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佩服他</a:t>
            </a:r>
            <a:r>
              <a:rPr lang="en-US" altLang="zh-CN" sz="2000" b="0" i="0" dirty="0">
                <a:solidFill>
                  <a:srgbClr val="000000"/>
                </a:solidFill>
                <a:latin typeface="微软雅黑" pitchFamily="34" charset="0"/>
                <a:ea typeface="微软雅黑" pitchFamily="34" charset="-122"/>
                <a:cs typeface="微软雅黑" pitchFamily="34" charset="-120"/>
              </a:rPr>
              <a:t>，每次作赋，常把他作为榜样模仿。又惊讶屈原的文才超过相如，却至于不被容纳</a:t>
            </a:r>
            <a:r>
              <a:rPr lang="en-US" altLang="zh-CN" sz="2000" b="0" i="0">
                <a:solidFill>
                  <a:srgbClr val="000000"/>
                </a:solidFill>
                <a:latin typeface="微软雅黑" pitchFamily="34" charset="0"/>
                <a:ea typeface="微软雅黑" pitchFamily="34" charset="-122"/>
                <a:cs typeface="微软雅黑" pitchFamily="34" charset="-120"/>
              </a:rPr>
              <a:t>，作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离骚》，自己投江而死。（扬雄）为他的文章感到悲伤，读时没有不流泪的。（扬雄</a:t>
            </a:r>
            <a:r>
              <a:rPr lang="en-US" altLang="zh-CN" sz="2000" b="0" i="0">
                <a:solidFill>
                  <a:srgbClr val="000000"/>
                </a:solidFill>
                <a:latin typeface="微软雅黑" pitchFamily="34" charset="0"/>
                <a:ea typeface="微软雅黑" pitchFamily="34" charset="-122"/>
                <a:cs typeface="微软雅黑" pitchFamily="34" charset="-120"/>
              </a:rPr>
              <a:t>）认为君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子时势顺利就大有作为</a:t>
            </a:r>
            <a:r>
              <a:rPr lang="en-US" altLang="zh-CN" sz="2000" b="0" i="0" dirty="0">
                <a:solidFill>
                  <a:srgbClr val="000000"/>
                </a:solidFill>
                <a:latin typeface="微软雅黑" pitchFamily="34" charset="0"/>
                <a:ea typeface="微软雅黑" pitchFamily="34" charset="-122"/>
                <a:cs typeface="微软雅黑" pitchFamily="34" charset="-120"/>
              </a:rPr>
              <a:t>，时势不顺就应像龙蛇蛰伏，机遇好不好是命，何必自己投水呢！</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起初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扬雄四十多岁时，</a:t>
            </a:r>
            <a:r>
              <a:rPr lang="en-US" altLang="zh-CN" sz="2000" b="0" i="0" u="wavy">
                <a:solidFill>
                  <a:srgbClr val="000000"/>
                </a:solidFill>
                <a:latin typeface="微软雅黑" pitchFamily="34" charset="0"/>
                <a:ea typeface="微软雅黑" pitchFamily="34" charset="-122"/>
                <a:cs typeface="微软雅黑" pitchFamily="34" charset="-120"/>
              </a:rPr>
              <a:t>从蜀地来游京师</a:t>
            </a:r>
            <a:r>
              <a:rPr lang="en-US" altLang="zh-CN" sz="2000" b="0" i="0" u="wavy" dirty="0">
                <a:solidFill>
                  <a:srgbClr val="000000"/>
                </a:solidFill>
                <a:latin typeface="微软雅黑" pitchFamily="34" charset="0"/>
                <a:ea typeface="微软雅黑" pitchFamily="34" charset="-122"/>
                <a:cs typeface="微软雅黑" pitchFamily="34" charset="-120"/>
              </a:rPr>
              <a:t>，大司马车骑将军王音对他的文才感到惊奇</a:t>
            </a:r>
            <a:r>
              <a:rPr lang="en-US" altLang="zh-CN" sz="2000" b="0" i="0" u="wavy">
                <a:solidFill>
                  <a:srgbClr val="000000"/>
                </a:solidFill>
                <a:latin typeface="微软雅黑" pitchFamily="34" charset="0"/>
                <a:ea typeface="微软雅黑" pitchFamily="34" charset="-122"/>
                <a:cs typeface="微软雅黑" pitchFamily="34" charset="-120"/>
              </a:rPr>
              <a:t>，就把</a:t>
            </a:r>
          </a:p>
          <a:p>
            <a:pPr latinLnBrk="1">
              <a:lnSpc>
                <a:spcPts val="3600"/>
              </a:lnSpc>
            </a:pPr>
            <a:r>
              <a:rPr lang="en-US" altLang="zh-CN" sz="2000" b="0" i="0" u="wavy">
                <a:solidFill>
                  <a:srgbClr val="000000"/>
                </a:solidFill>
                <a:latin typeface="微软雅黑" pitchFamily="34" charset="0"/>
                <a:ea typeface="微软雅黑" pitchFamily="34" charset="-122"/>
                <a:cs typeface="微软雅黑" pitchFamily="34" charset="-120"/>
              </a:rPr>
              <a:t>他召来任命为门下史</a:t>
            </a:r>
            <a:r>
              <a:rPr lang="en-US" altLang="zh-CN" sz="2000" b="0" i="0" u="wavy" dirty="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微软雅黑" pitchFamily="34" charset="-122"/>
                <a:cs typeface="微软雅黑" pitchFamily="34" charset="-120"/>
              </a:rPr>
              <a:t>推荐扬雄待诏。</a:t>
            </a:r>
            <a:r>
              <a:rPr lang="en-US" altLang="zh-CN" sz="2000" b="0" i="0">
                <a:solidFill>
                  <a:srgbClr val="000000"/>
                </a:solidFill>
                <a:latin typeface="微软雅黑" pitchFamily="34" charset="0"/>
                <a:ea typeface="微软雅黑" pitchFamily="34" charset="-122"/>
                <a:cs typeface="微软雅黑" pitchFamily="34" charset="-120"/>
              </a:rPr>
              <a:t>一年多后</a:t>
            </a:r>
            <a:r>
              <a:rPr lang="en-US" altLang="zh-CN" sz="2000" b="0" i="0" dirty="0">
                <a:solidFill>
                  <a:srgbClr val="000000"/>
                </a:solidFill>
                <a:latin typeface="微软雅黑" pitchFamily="34" charset="0"/>
                <a:ea typeface="微软雅黑" pitchFamily="34" charset="-122"/>
                <a:cs typeface="微软雅黑" pitchFamily="34" charset="-120"/>
              </a:rPr>
              <a:t>，（扬雄）上奏《羽猎赋》，拜为郎官</a:t>
            </a:r>
            <a:r>
              <a:rPr lang="en-US" altLang="zh-CN" sz="2000" b="0" i="0">
                <a:solidFill>
                  <a:srgbClr val="000000"/>
                </a:solidFill>
                <a:latin typeface="微软雅黑" pitchFamily="34" charset="0"/>
                <a:ea typeface="微软雅黑" pitchFamily="34" charset="-122"/>
                <a:cs typeface="微软雅黑" pitchFamily="34" charset="-120"/>
              </a:rPr>
              <a:t>，给事黄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门</a:t>
            </a:r>
            <a:r>
              <a:rPr lang="en-US" altLang="zh-CN" sz="2000" b="0" i="0" dirty="0">
                <a:solidFill>
                  <a:srgbClr val="000000"/>
                </a:solidFill>
                <a:latin typeface="微软雅黑" pitchFamily="34" charset="0"/>
                <a:ea typeface="微软雅黑" pitchFamily="34" charset="-122"/>
                <a:cs typeface="微软雅黑" pitchFamily="34" charset="-120"/>
              </a:rPr>
              <a:t>，和王莽、刘歆并列。哀帝初，又和董贤同官。成帝、哀帝、平帝年间，王莽</a:t>
            </a:r>
            <a:r>
              <a:rPr lang="en-US" altLang="zh-CN" sz="2000" b="0" i="0">
                <a:solidFill>
                  <a:srgbClr val="000000"/>
                </a:solidFill>
                <a:latin typeface="微软雅黑" pitchFamily="34" charset="0"/>
                <a:ea typeface="微软雅黑" pitchFamily="34" charset="-122"/>
                <a:cs typeface="微软雅黑" pitchFamily="34" charset="-120"/>
              </a:rPr>
              <a:t>、董贤都做了三</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公</a:t>
            </a:r>
            <a:r>
              <a:rPr lang="en-US" altLang="zh-CN" sz="2000" b="0" i="0" dirty="0">
                <a:solidFill>
                  <a:srgbClr val="000000"/>
                </a:solidFill>
                <a:latin typeface="微软雅黑" pitchFamily="34" charset="0"/>
                <a:ea typeface="微软雅黑" pitchFamily="34" charset="-122"/>
                <a:cs typeface="微软雅黑" pitchFamily="34" charset="-120"/>
              </a:rPr>
              <a:t>，权力超过人君，他们推荐的人没有不被提拔的，但扬雄三代不升官。等到王莽篡位</a:t>
            </a:r>
            <a:r>
              <a:rPr lang="en-US" altLang="zh-CN" sz="2000" b="0" i="0">
                <a:solidFill>
                  <a:srgbClr val="000000"/>
                </a:solidFill>
                <a:latin typeface="微软雅黑" pitchFamily="34" charset="0"/>
                <a:ea typeface="微软雅黑" pitchFamily="34" charset="-122"/>
                <a:cs typeface="微软雅黑" pitchFamily="34" charset="-120"/>
              </a:rPr>
              <a:t>，论谈者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用符命赞美其功德而被封爵的人很多</a:t>
            </a:r>
            <a:r>
              <a:rPr lang="en-US" altLang="zh-CN" sz="2000" b="0" i="0" dirty="0">
                <a:solidFill>
                  <a:srgbClr val="000000"/>
                </a:solidFill>
                <a:latin typeface="微软雅黑" pitchFamily="34" charset="0"/>
                <a:ea typeface="微软雅黑" pitchFamily="34" charset="-122"/>
                <a:cs typeface="微软雅黑" pitchFamily="34" charset="-120"/>
              </a:rPr>
              <a:t>，扬雄仍不被封侯，因年纪大而渐升为大夫</a:t>
            </a:r>
            <a:r>
              <a:rPr lang="en-US" altLang="zh-CN" sz="2000" b="0" i="0">
                <a:solidFill>
                  <a:srgbClr val="000000"/>
                </a:solidFill>
                <a:latin typeface="微软雅黑" pitchFamily="34" charset="0"/>
                <a:ea typeface="微软雅黑" pitchFamily="34" charset="-122"/>
                <a:cs typeface="微软雅黑" pitchFamily="34" charset="-120"/>
              </a:rPr>
              <a:t>，他就是如此淡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泊名利</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extLst>
      <p:ext uri="{BB962C8B-B14F-4D97-AF65-F5344CB8AC3E}">
        <p14:creationId xmlns:p14="http://schemas.microsoft.com/office/powerpoint/2010/main" val="413498119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B_5_AS.46_3#aa1c07a3e?vop=1&amp;pid=43b55eb1e&amp;color=0,0,0&amp;mp=1&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材料三：</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人臣的本分</a:t>
            </a:r>
            <a:r>
              <a:rPr lang="en-US" altLang="zh-CN" sz="2000" b="0" i="0" dirty="0">
                <a:solidFill>
                  <a:srgbClr val="000000"/>
                </a:solidFill>
                <a:latin typeface="微软雅黑" pitchFamily="34" charset="0"/>
                <a:ea typeface="微软雅黑" pitchFamily="34" charset="-122"/>
                <a:cs typeface="微软雅黑" pitchFamily="34" charset="-120"/>
              </a:rPr>
              <a:t>，以忠诚正直为崇高品质，以殉节为贤德。所以有人说正直的话来保全国家</a:t>
            </a:r>
            <a:r>
              <a:rPr lang="en-US" altLang="zh-CN" sz="2000" b="0" i="0">
                <a:solidFill>
                  <a:srgbClr val="000000"/>
                </a:solidFill>
                <a:latin typeface="微软雅黑" pitchFamily="34" charset="0"/>
                <a:ea typeface="微软雅黑" pitchFamily="34" charset="-122"/>
                <a:cs typeface="微软雅黑" pitchFamily="34" charset="-120"/>
              </a:rPr>
              <a:t>，牺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牲自己来成全仁德</a:t>
            </a:r>
            <a:r>
              <a:rPr lang="en-US" altLang="zh-CN" sz="2000" b="0" i="0" dirty="0">
                <a:solidFill>
                  <a:srgbClr val="000000"/>
                </a:solidFill>
                <a:latin typeface="微软雅黑" pitchFamily="34" charset="0"/>
                <a:ea typeface="微软雅黑" pitchFamily="34" charset="-122"/>
                <a:cs typeface="微软雅黑" pitchFamily="34" charset="-120"/>
              </a:rPr>
              <a:t>。因此伍子胥不因尸体浮于江中而遗憾，比干不因被破胸掏心而后悔</a:t>
            </a:r>
            <a:r>
              <a:rPr lang="en-US" altLang="zh-CN" sz="2000" b="0" i="0">
                <a:solidFill>
                  <a:srgbClr val="000000"/>
                </a:solidFill>
                <a:latin typeface="微软雅黑" pitchFamily="34" charset="0"/>
                <a:ea typeface="微软雅黑" pitchFamily="34" charset="-122"/>
                <a:cs typeface="微软雅黑" pitchFamily="34" charset="-120"/>
              </a:rPr>
              <a:t>，这样以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后忠诚之心确立</a:t>
            </a:r>
            <a:r>
              <a:rPr lang="en-US" altLang="zh-CN" sz="2000" b="0" i="0" dirty="0">
                <a:solidFill>
                  <a:srgbClr val="000000"/>
                </a:solidFill>
                <a:latin typeface="微软雅黑" pitchFamily="34" charset="0"/>
                <a:ea typeface="微软雅黑" pitchFamily="34" charset="-122"/>
                <a:cs typeface="微软雅黑" pitchFamily="34" charset="-120"/>
              </a:rPr>
              <a:t>，美好的品行成就，荣耀彰显而名声显著。至于有治道才能却不效力国家</a:t>
            </a:r>
            <a:r>
              <a:rPr lang="en-US" altLang="zh-CN" sz="2000" b="0" i="0">
                <a:solidFill>
                  <a:srgbClr val="000000"/>
                </a:solidFill>
                <a:latin typeface="微软雅黑" pitchFamily="34" charset="0"/>
                <a:ea typeface="微软雅黑" pitchFamily="34" charset="-122"/>
                <a:cs typeface="微软雅黑" pitchFamily="34" charset="-120"/>
              </a:rPr>
              <a:t>，假装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痴愚而不直言</a:t>
            </a:r>
            <a:r>
              <a:rPr lang="en-US" altLang="zh-CN" sz="2000" b="0" i="0" dirty="0">
                <a:solidFill>
                  <a:srgbClr val="000000"/>
                </a:solidFill>
                <a:latin typeface="微软雅黑" pitchFamily="34" charset="0"/>
                <a:ea typeface="微软雅黑" pitchFamily="34" charset="-122"/>
                <a:cs typeface="微软雅黑" pitchFamily="34" charset="-120"/>
              </a:rPr>
              <a:t>，国家颠覆却不能扶持，国家有了危险而不能使之稳定，温顺地去顺应主上</a:t>
            </a:r>
            <a:r>
              <a:rPr lang="en-US" altLang="zh-CN" sz="2000" b="0" i="0">
                <a:solidFill>
                  <a:srgbClr val="000000"/>
                </a:solidFill>
                <a:latin typeface="微软雅黑" pitchFamily="34" charset="0"/>
                <a:ea typeface="微软雅黑" pitchFamily="34" charset="-122"/>
                <a:cs typeface="微软雅黑" pitchFamily="34" charset="-120"/>
              </a:rPr>
              <a:t>，迟疑</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徘徊地去躲避祸患</a:t>
            </a:r>
            <a:r>
              <a:rPr lang="en-US" altLang="zh-CN" sz="2000" b="0" i="0" dirty="0">
                <a:solidFill>
                  <a:srgbClr val="000000"/>
                </a:solidFill>
                <a:latin typeface="微软雅黑" pitchFamily="34" charset="0"/>
                <a:ea typeface="微软雅黑" pitchFamily="34" charset="-122"/>
                <a:cs typeface="微软雅黑" pitchFamily="34" charset="-120"/>
              </a:rPr>
              <a:t>，即使能够长寿，活到一百岁，大概也是有志之士所耻辱的</a:t>
            </a:r>
            <a:r>
              <a:rPr lang="en-US" altLang="zh-CN" sz="2000" b="0" i="0">
                <a:solidFill>
                  <a:srgbClr val="000000"/>
                </a:solidFill>
                <a:latin typeface="微软雅黑" pitchFamily="34" charset="0"/>
                <a:ea typeface="微软雅黑" pitchFamily="34" charset="-122"/>
                <a:cs typeface="微软雅黑" pitchFamily="34" charset="-120"/>
              </a:rPr>
              <a:t>，愚昧的人所轻视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a:t>
            </a:r>
            <a:r>
              <a:rPr lang="en-US" altLang="zh-CN" sz="2000" b="0" i="0" dirty="0">
                <a:solidFill>
                  <a:srgbClr val="000000"/>
                </a:solidFill>
                <a:latin typeface="微软雅黑" pitchFamily="34" charset="0"/>
                <a:ea typeface="微软雅黑" pitchFamily="34" charset="-122"/>
                <a:cs typeface="微软雅黑" pitchFamily="34" charset="-120"/>
              </a:rPr>
              <a:t>。如今像屈原这样，</a:t>
            </a:r>
            <a:r>
              <a:rPr lang="en-US" altLang="zh-CN" sz="2000" b="0" i="0" u="sng" dirty="0">
                <a:solidFill>
                  <a:srgbClr val="000000"/>
                </a:solidFill>
                <a:latin typeface="微软雅黑" pitchFamily="34" charset="0"/>
                <a:ea typeface="微软雅黑" pitchFamily="34" charset="-122"/>
                <a:cs typeface="微软雅黑" pitchFamily="34" charset="-120"/>
              </a:rPr>
              <a:t>怀有忠诚正直的品质，正直得如磨刀石和箭，言语如同丹青（</a:t>
            </a:r>
            <a:r>
              <a:rPr lang="en-US" altLang="zh-CN" sz="2000" b="0" i="0" u="sng">
                <a:solidFill>
                  <a:srgbClr val="000000"/>
                </a:solidFill>
                <a:latin typeface="微软雅黑" pitchFamily="34" charset="0"/>
                <a:ea typeface="微软雅黑" pitchFamily="34" charset="-122"/>
                <a:cs typeface="微软雅黑" pitchFamily="34" charset="-120"/>
              </a:rPr>
              <a:t>般鲜明）</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为官不隐藏自己的谋略</a:t>
            </a:r>
            <a:r>
              <a:rPr lang="en-US" altLang="zh-CN" sz="2000" b="0" i="0" dirty="0">
                <a:solidFill>
                  <a:srgbClr val="000000"/>
                </a:solidFill>
                <a:latin typeface="微软雅黑" pitchFamily="34" charset="0"/>
                <a:ea typeface="微软雅黑" pitchFamily="34" charset="-122"/>
                <a:cs typeface="微软雅黑" pitchFamily="34" charset="-120"/>
              </a:rPr>
              <a:t>，离官也不顾及自己的性命。这实在是绝代的品行、杰出的英豪啊。</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C_3_BD#15e28029e?pid=66929e92f&amp;color=0,0,0&amp;vtp=1&amp;bt=1&amp;bbb=1"/>
          <p:cNvSpPr/>
          <p:nvPr/>
        </p:nvSpPr>
        <p:spPr>
          <a:xfrm>
            <a:off x="722376" y="969264"/>
            <a:ext cx="10753344" cy="8128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（四）阅读Ⅳ（本题共2小题，9分）</a:t>
            </a:r>
            <a:endParaRPr lang="en-US" altLang="zh-CN" sz="2000" dirty="0"/>
          </a:p>
        </p:txBody>
      </p:sp>
      <mc:AlternateContent xmlns:mc="http://schemas.openxmlformats.org/markup-compatibility/2006">
        <mc:Choice xmlns:a14="http://schemas.microsoft.com/office/drawing/2010/main" Requires="a14">
          <p:sp>
            <p:nvSpPr>
              <p:cNvPr id="3" name="QM_4_BD.47_1#de74dd002?pid=15e28029e&amp;color=0,0,0&amp;vtp=1&amp;bbb=1"/>
              <p:cNvSpPr/>
              <p:nvPr/>
            </p:nvSpPr>
            <p:spPr>
              <a:xfrm>
                <a:off x="722376" y="1421384"/>
                <a:ext cx="10753344" cy="31926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阅读下面这首宋词，完成15～16题。</a:t>
                </a:r>
                <a:endParaRPr lang="en-US" altLang="zh-CN" sz="2000" dirty="0"/>
              </a:p>
              <a:p>
                <a:pPr algn="ct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虞</a:t>
                </a:r>
                <a:r>
                  <a:rPr lang="en-US" altLang="zh-CN" sz="2000" b="1" i="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美</a:t>
                </a:r>
                <a:r>
                  <a:rPr lang="en-US" altLang="zh-CN" sz="2000" b="1"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人</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向子𬤇</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与赵正之宛丘执别</a:t>
                </a:r>
                <a:r>
                  <a:rPr lang="en-US" altLang="zh-CN" sz="2000" b="0" i="0" dirty="0">
                    <a:solidFill>
                      <a:srgbClr val="000000"/>
                    </a:solidFill>
                    <a:latin typeface="微软雅黑" pitchFamily="34" charset="0"/>
                    <a:ea typeface="微软雅黑" pitchFamily="34" charset="-122"/>
                    <a:cs typeface="微软雅黑" pitchFamily="34" charset="-120"/>
                  </a:rPr>
                  <a:t>，俯仰十有余年。匆谩相逢，又尔语别，作是词以送之。时正之被召。</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淮阳堂上曾相对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笑把姚黄</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①</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十年离乱有深忧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白发萧萧同见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渚江秋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履声细听知何处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欲上星辰去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清寒初溢暮云收</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②</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更看碧天如水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月如流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注】①姚黄：牡丹品种。②苏轼有诗句“暮云收尽溢清寒”。</a:t>
                </a:r>
                <a:endParaRPr lang="en-US" altLang="zh-CN" sz="2000" dirty="0"/>
              </a:p>
            </p:txBody>
          </p:sp>
        </mc:Choice>
        <mc:Fallback>
          <p:sp>
            <p:nvSpPr>
              <p:cNvPr id="3" name="QM_4_BD.47_1#de74dd002?pid=15e28029e&amp;color=0,0,0&amp;vtp=1&amp;bbb=1"/>
              <p:cNvSpPr>
                <a:spLocks noRot="1" noChangeAspect="1" noMove="1" noResize="1" noEditPoints="1" noAdjustHandles="1" noChangeArrowheads="1" noChangeShapeType="1" noTextEdit="1"/>
              </p:cNvSpPr>
              <p:nvPr/>
            </p:nvSpPr>
            <p:spPr>
              <a:xfrm>
                <a:off x="722376" y="1421384"/>
                <a:ext cx="10753344" cy="3192653"/>
              </a:xfrm>
              <a:prstGeom prst="rect">
                <a:avLst/>
              </a:prstGeom>
              <a:blipFill>
                <a:blip r:embed="rId3"/>
                <a:stretch>
                  <a:fillRect b="-4962"/>
                </a:stretch>
              </a:blipFill>
              <a:ln/>
            </p:spPr>
            <p:txBody>
              <a:bodyPr/>
              <a:lstStyle/>
              <a:p>
                <a:r>
                  <a:rPr lang="zh-CN" altLang="en-US">
                    <a:noFill/>
                  </a:rPr>
                  <a:t> </a:t>
                </a:r>
              </a:p>
            </p:txBody>
          </p:sp>
        </mc:Fallback>
      </mc:AlternateContent>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QC_5_BD.48_1#b35267938?pid=de74dd002&amp;color=0,0,0&amp;mp=1&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15.下列对这首词的理解和赏析，不正确的一项是（3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9_1#b35267938.bracket?pid=de74dd002&amp;color=0,0,0&amp;mp=1&amp;vpa=11&amp;vtp=1"/>
          <p:cNvSpPr/>
          <p:nvPr/>
        </p:nvSpPr>
        <p:spPr>
          <a:xfrm>
            <a:off x="727398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8_2#b35267938.choices?pid=de74dd002&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A.词前的小序，不仅交代了写作的背景、缘由，还有助于拓展词作的内容。</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.词人回忆往昔和友人饮酒欣赏牡丹的欢快场景，凸显出二人深厚的情谊。</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.词中将“白发萧萧”与“渚江秋”对照来写，表现年老相遇的欣喜之情。</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.词的上片追昔抚今，情感深沉悲凉，下片则另开生面，提升了情感格调。</a:t>
            </a:r>
            <a:endParaRPr lang="en-US" altLang="zh-CN" sz="2000" dirty="0"/>
          </a:p>
        </p:txBody>
      </p:sp>
      <p:sp>
        <p:nvSpPr>
          <p:cNvPr id="5" name="QC_5_AS.50_1#b35267938?vop=1&amp;pid=de74dd002&amp;color=0,0,0&amp;vtp=1&amp;bbb=1&amp;hb=1"/>
          <p:cNvSpPr/>
          <p:nvPr/>
        </p:nvSpPr>
        <p:spPr>
          <a:xfrm>
            <a:off x="722376" y="3320161"/>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本题考查鉴赏古代诗歌的能力。C项，“表现年老相遇的欣喜之情”错误</a:t>
            </a:r>
            <a:r>
              <a:rPr lang="en-US" altLang="zh-CN" sz="2000" b="0" i="0">
                <a:solidFill>
                  <a:srgbClr val="000000"/>
                </a:solidFill>
                <a:latin typeface="微软雅黑" pitchFamily="34" charset="0"/>
                <a:ea typeface="微软雅黑" pitchFamily="34" charset="-122"/>
                <a:cs typeface="微软雅黑" pitchFamily="34" charset="-120"/>
              </a:rPr>
              <a:t>。两人头发花白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且面对秋江之景</a:t>
            </a:r>
            <a:r>
              <a:rPr lang="en-US" altLang="zh-CN" sz="2000" b="0" i="0" dirty="0">
                <a:solidFill>
                  <a:srgbClr val="000000"/>
                </a:solidFill>
                <a:latin typeface="微软雅黑" pitchFamily="34" charset="0"/>
                <a:ea typeface="微软雅黑" pitchFamily="34" charset="-122"/>
                <a:cs typeface="微软雅黑" pitchFamily="34" charset="-120"/>
              </a:rPr>
              <a:t>，表现的是“离乱后的深忧”。</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B_5_BD.80_1#761f1bfe4?sp=1&amp;pid=de74dd002&amp;color=0,0,0&amp;vtp=1&amp;bt=1&amp;bbb=1&amp;hb=1&amp;hltap=1"/>
          <p:cNvSpPr/>
          <p:nvPr/>
        </p:nvSpPr>
        <p:spPr>
          <a:xfrm>
            <a:off x="722376" y="972000"/>
            <a:ext cx="10753344" cy="1760538"/>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16.有人评价向子𬤇此词有苏轼“旷达飘逸”的特色，请结合全词谈一谈你的理解。（6分）</a:t>
            </a:r>
            <a:endParaRPr lang="en-US" altLang="zh-CN" sz="2000" dirty="0"/>
          </a:p>
          <a:p>
            <a:pPr latinLnBrk="1">
              <a:lnSpc>
                <a:spcPts val="37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3" name="QB_5_AS.82_1#761f1bfe4?vop=1&amp;pid=de74dd002&amp;color=0,0,0&amp;vtp=1&amp;bbb=1&amp;hb=1"/>
          <p:cNvSpPr/>
          <p:nvPr/>
        </p:nvSpPr>
        <p:spPr>
          <a:xfrm>
            <a:off x="722376" y="2849885"/>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本题考查鉴赏古代诗歌的语言的能力。小序“与赵正之宛丘执别，俯仰十有余年</a:t>
            </a:r>
            <a:r>
              <a:rPr lang="en-US" altLang="zh-CN" sz="2000" b="0" i="0">
                <a:solidFill>
                  <a:srgbClr val="000000"/>
                </a:solidFill>
                <a:latin typeface="微软雅黑" pitchFamily="34" charset="0"/>
                <a:ea typeface="微软雅黑" pitchFamily="34" charset="-122"/>
                <a:cs typeface="微软雅黑" pitchFamily="34" charset="-120"/>
              </a:rPr>
              <a:t>。匆谩相</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逢</a:t>
            </a:r>
            <a:r>
              <a:rPr lang="en-US" altLang="zh-CN" sz="2000" b="0" i="0" dirty="0">
                <a:solidFill>
                  <a:srgbClr val="000000"/>
                </a:solidFill>
                <a:latin typeface="微软雅黑" pitchFamily="34" charset="0"/>
                <a:ea typeface="微软雅黑" pitchFamily="34" charset="-122"/>
                <a:cs typeface="微软雅黑" pitchFamily="34" charset="-120"/>
              </a:rPr>
              <a:t>，又尔语别”交代了这首词的写作背景。词人和友人久别重逢，现在又要分别，虽然</a:t>
            </a:r>
            <a:r>
              <a:rPr lang="en-US" altLang="zh-CN" sz="2000" b="0" i="0">
                <a:solidFill>
                  <a:srgbClr val="000000"/>
                </a:solidFill>
                <a:latin typeface="微软雅黑" pitchFamily="34" charset="0"/>
                <a:ea typeface="微软雅黑" pitchFamily="34" charset="-122"/>
                <a:cs typeface="微软雅黑" pitchFamily="34" charset="-120"/>
              </a:rPr>
              <a:t>“十年离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乱有深忧</a:t>
            </a:r>
            <a:r>
              <a:rPr lang="en-US" altLang="zh-CN" sz="2000" b="0" i="0" dirty="0">
                <a:solidFill>
                  <a:srgbClr val="000000"/>
                </a:solidFill>
                <a:latin typeface="微软雅黑" pitchFamily="34" charset="0"/>
                <a:ea typeface="微软雅黑" pitchFamily="34" charset="-122"/>
                <a:cs typeface="微软雅黑" pitchFamily="34" charset="-120"/>
              </a:rPr>
              <a:t>”，但词人未沉陷在离乱之忧中不能自拔，而是“履声细听知何处？欲上星辰去</a:t>
            </a:r>
            <a:r>
              <a:rPr lang="en-US" altLang="zh-CN" sz="2000" b="0" i="0">
                <a:solidFill>
                  <a:srgbClr val="000000"/>
                </a:solidFill>
                <a:latin typeface="微软雅黑" pitchFamily="34" charset="0"/>
                <a:ea typeface="微软雅黑" pitchFamily="34" charset="-122"/>
                <a:cs typeface="微软雅黑" pitchFamily="34" charset="-120"/>
              </a:rPr>
              <a:t>”，展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现超然气度</a:t>
            </a:r>
            <a:r>
              <a:rPr lang="en-US" altLang="zh-CN" sz="2000" b="0" i="0" dirty="0">
                <a:solidFill>
                  <a:srgbClr val="000000"/>
                </a:solidFill>
                <a:latin typeface="微软雅黑" pitchFamily="34" charset="0"/>
                <a:ea typeface="微软雅黑" pitchFamily="34" charset="-122"/>
                <a:cs typeface="微软雅黑" pitchFamily="34" charset="-120"/>
              </a:rPr>
              <a:t>，“更看碧天如水、月如流”，则展现出天地永恒的豁达观，</a:t>
            </a:r>
            <a:r>
              <a:rPr lang="en-US" altLang="zh-CN" sz="2000" b="0" i="0">
                <a:solidFill>
                  <a:srgbClr val="000000"/>
                </a:solidFill>
                <a:latin typeface="微软雅黑" pitchFamily="34" charset="0"/>
                <a:ea typeface="微软雅黑" pitchFamily="34" charset="-122"/>
                <a:cs typeface="微软雅黑" pitchFamily="34" charset="-120"/>
              </a:rPr>
              <a:t>体现其旷达的胸襟。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清寒初溢暮云收”化用苏轼“暮云收尽溢清寒”的诗意，词人借助“清寒”“暮云”“</a:t>
            </a:r>
            <a:r>
              <a:rPr lang="en-US" altLang="zh-CN" sz="2000" b="0" i="0">
                <a:solidFill>
                  <a:srgbClr val="000000"/>
                </a:solidFill>
                <a:latin typeface="微软雅黑" pitchFamily="34" charset="0"/>
                <a:ea typeface="微软雅黑" pitchFamily="34" charset="-122"/>
                <a:cs typeface="微软雅黑" pitchFamily="34" charset="-120"/>
              </a:rPr>
              <a:t>碧天”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月”等空灵意象，描绘出夜幕降临，云气散尽，寒气初降，碧天高远，</a:t>
            </a:r>
            <a:r>
              <a:rPr lang="en-US" altLang="zh-CN" sz="2000" b="0" i="0">
                <a:solidFill>
                  <a:srgbClr val="000000"/>
                </a:solidFill>
                <a:latin typeface="微软雅黑" pitchFamily="34" charset="0"/>
                <a:ea typeface="微软雅黑" pitchFamily="34" charset="-122"/>
                <a:cs typeface="微软雅黑" pitchFamily="34" charset="-120"/>
              </a:rPr>
              <a:t>月色如洗的清幽画面，</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借景物描写展现其飘逸的词境</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
        <p:nvSpPr>
          <p:cNvPr id="4" name="QB_5_AN.81_1#761f1bfe4?sp=1&amp;pid=de74dd002&amp;color=0,0,0&amp;vtp=1&amp;bt=1&amp;bbb=1&amp;hb=1&amp;hla=1">
            <a:extLst>
              <a:ext uri="{FF2B5EF4-FFF2-40B4-BE49-F238E27FC236}">
                <a16:creationId xmlns:a16="http://schemas.microsoft.com/office/drawing/2014/main" id="{B1E1EA24-35E8-B723-FCCB-6D3D60E5733B}"/>
              </a:ext>
            </a:extLst>
          </p:cNvPr>
          <p:cNvSpPr/>
          <p:nvPr/>
        </p:nvSpPr>
        <p:spPr>
          <a:xfrm>
            <a:off x="722376" y="1416501"/>
            <a:ext cx="10753344" cy="12880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词人与友人久别重逢后又要离别，但并未沉陷在离乱之忧中不能自拔，而是欲上星辰</a:t>
            </a:r>
            <a:r>
              <a:rPr lang="en-US" altLang="zh-CN" sz="2000" b="1" i="0">
                <a:solidFill>
                  <a:srgbClr val="00B050"/>
                </a:solidFill>
                <a:latin typeface="微软雅黑" pitchFamily="34" charset="0"/>
                <a:ea typeface="微软雅黑" pitchFamily="34" charset="-122"/>
                <a:cs typeface="微软雅黑" pitchFamily="34" charset="-120"/>
              </a:rPr>
              <a:t>，赏玩清</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月</a:t>
            </a:r>
            <a:r>
              <a:rPr lang="en-US" altLang="zh-CN" sz="2000" b="1" i="0" dirty="0">
                <a:solidFill>
                  <a:srgbClr val="00B050"/>
                </a:solidFill>
                <a:latin typeface="微软雅黑" pitchFamily="34" charset="0"/>
                <a:ea typeface="微软雅黑" pitchFamily="34" charset="-122"/>
                <a:cs typeface="微软雅黑" pitchFamily="34" charset="-120"/>
              </a:rPr>
              <a:t>，体现其旷达的胸襟。②词人化用苏轼诗句，</a:t>
            </a:r>
            <a:r>
              <a:rPr lang="en-US" altLang="zh-CN" sz="2000" b="1" i="0">
                <a:solidFill>
                  <a:srgbClr val="00B050"/>
                </a:solidFill>
                <a:latin typeface="微软雅黑" pitchFamily="34" charset="0"/>
                <a:ea typeface="微软雅黑" pitchFamily="34" charset="-122"/>
                <a:cs typeface="微软雅黑" pitchFamily="34" charset="-120"/>
              </a:rPr>
              <a:t>描绘碧蓝天空和皎洁月光交相映衬的清幽画面，</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展现其飘逸的词境</a:t>
            </a:r>
            <a:r>
              <a:rPr lang="en-US" altLang="zh-CN" sz="2000" b="1" i="0" dirty="0">
                <a:solidFill>
                  <a:srgbClr val="00B050"/>
                </a:solidFill>
                <a:latin typeface="微软雅黑" pitchFamily="34" charset="0"/>
                <a:ea typeface="微软雅黑" pitchFamily="34" charset="-122"/>
                <a:cs typeface="微软雅黑" pitchFamily="34" charset="-120"/>
              </a:rPr>
              <a:t>。（每点3</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Effect transition="in" filter="fade">
                                      <p:cBhvr>
                                        <p:cTn id="21" dur="500"/>
                                        <p:tgtEl>
                                          <p:spTgt spid="3">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fade">
                                      <p:cBhvr>
                                        <p:cTn id="27" dur="500"/>
                                        <p:tgtEl>
                                          <p:spTgt spid="3">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500"/>
                                        <p:tgtEl>
                                          <p:spTgt spid="3">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500"/>
                                        <p:tgtEl>
                                          <p:spTgt spid="3">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500"/>
                                        <p:tgtEl>
                                          <p:spTgt spid="3">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500"/>
                                        <p:tgtEl>
                                          <p:spTgt spid="3">
                                            <p:txEl>
                                              <p:pRg st="5" end="5"/>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B_5_AS.52_2#761f1bfe4?vop=1&amp;pid=de74dd002&amp;color=0,0,0&amp;mp=1&amp;vtp=1&amp;bt=1&amp;bbb=1&amp;hb=1"/>
          <p:cNvSpPr/>
          <p:nvPr/>
        </p:nvSpPr>
        <p:spPr>
          <a:xfrm>
            <a:off x="722376" y="972000"/>
            <a:ext cx="10753344" cy="31676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【诗意速览】</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当年在淮阳堂上</a:t>
            </a:r>
            <a:r>
              <a:rPr lang="en-US" altLang="zh-CN" sz="2000" b="0" i="0" dirty="0">
                <a:solidFill>
                  <a:srgbClr val="000000"/>
                </a:solidFill>
                <a:latin typeface="微软雅黑" pitchFamily="34" charset="0"/>
                <a:ea typeface="微软雅黑" pitchFamily="34" charset="-122"/>
                <a:cs typeface="微软雅黑" pitchFamily="34" charset="-120"/>
              </a:rPr>
              <a:t>，我们曾经相对而坐，一边欢笑一边欣赏着美丽的牡丹，畅饮酣醉</a:t>
            </a:r>
            <a:r>
              <a:rPr lang="en-US" altLang="zh-CN" sz="2000" b="0" i="0">
                <a:solidFill>
                  <a:srgbClr val="000000"/>
                </a:solidFill>
                <a:latin typeface="微软雅黑" pitchFamily="34" charset="0"/>
                <a:ea typeface="微软雅黑" pitchFamily="34" charset="-122"/>
                <a:cs typeface="微软雅黑" pitchFamily="34" charset="-120"/>
              </a:rPr>
              <a:t>。十年的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离乱生活</a:t>
            </a:r>
            <a:r>
              <a:rPr lang="en-US" altLang="zh-CN" sz="2000" b="0" i="0" dirty="0">
                <a:solidFill>
                  <a:srgbClr val="000000"/>
                </a:solidFill>
                <a:latin typeface="微软雅黑" pitchFamily="34" charset="0"/>
                <a:ea typeface="微软雅黑" pitchFamily="34" charset="-122"/>
                <a:cs typeface="微软雅黑" pitchFamily="34" charset="-120"/>
              </a:rPr>
              <a:t>，让我们心中充满了深深的忧虑。如今再见，你我都已白发苍苍</a:t>
            </a:r>
            <a:r>
              <a:rPr lang="en-US" altLang="zh-CN" sz="2000" b="0" i="0">
                <a:solidFill>
                  <a:srgbClr val="000000"/>
                </a:solidFill>
                <a:latin typeface="微软雅黑" pitchFamily="34" charset="0"/>
                <a:ea typeface="微软雅黑" pitchFamily="34" charset="-122"/>
                <a:cs typeface="微软雅黑" pitchFamily="34" charset="-120"/>
              </a:rPr>
              <a:t>，一起看着江渚之上苍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茫的秋色</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仔细聆听那细微的脚步声</a:t>
            </a:r>
            <a:r>
              <a:rPr lang="en-US" altLang="zh-CN" sz="2000" b="0" i="0" dirty="0">
                <a:solidFill>
                  <a:srgbClr val="000000"/>
                </a:solidFill>
                <a:latin typeface="微软雅黑" pitchFamily="34" charset="0"/>
                <a:ea typeface="微软雅黑" pitchFamily="34" charset="-122"/>
                <a:cs typeface="微软雅黑" pitchFamily="34" charset="-120"/>
              </a:rPr>
              <a:t>，却不知它将去往何处。仿佛是要登上星辰，</a:t>
            </a:r>
            <a:r>
              <a:rPr lang="en-US" altLang="zh-CN" sz="2000" b="0" i="0">
                <a:solidFill>
                  <a:srgbClr val="000000"/>
                </a:solidFill>
                <a:latin typeface="微软雅黑" pitchFamily="34" charset="0"/>
                <a:ea typeface="微软雅黑" pitchFamily="34" charset="-122"/>
                <a:cs typeface="微软雅黑" pitchFamily="34" charset="-120"/>
              </a:rPr>
              <a:t>飞向那遥远的天际。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傍晚时分</a:t>
            </a:r>
            <a:r>
              <a:rPr lang="en-US" altLang="zh-CN" sz="2000" b="0" i="0" dirty="0">
                <a:solidFill>
                  <a:srgbClr val="000000"/>
                </a:solidFill>
                <a:latin typeface="微软雅黑" pitchFamily="34" charset="0"/>
                <a:ea typeface="微软雅黑" pitchFamily="34" charset="-122"/>
                <a:cs typeface="微软雅黑" pitchFamily="34" charset="-120"/>
              </a:rPr>
              <a:t>，寒意渐渐弥漫开来，暮云也渐渐散去。抬头望去，那清澈的天空如同一汪清水</a:t>
            </a:r>
            <a:r>
              <a:rPr lang="en-US" altLang="zh-CN" sz="2000" b="0" i="0">
                <a:solidFill>
                  <a:srgbClr val="000000"/>
                </a:solidFill>
                <a:latin typeface="微软雅黑" pitchFamily="34" charset="0"/>
                <a:ea typeface="微软雅黑" pitchFamily="34" charset="-122"/>
                <a:cs typeface="微软雅黑" pitchFamily="34" charset="-120"/>
              </a:rPr>
              <a:t>，而月</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亮则如流水般清澈透明</a:t>
            </a:r>
            <a:r>
              <a:rPr lang="en-US" altLang="zh-CN" sz="2000" b="0" i="0" dirty="0">
                <a:solidFill>
                  <a:srgbClr val="000000"/>
                </a:solidFill>
                <a:latin typeface="微软雅黑" pitchFamily="34" charset="0"/>
                <a:ea typeface="微软雅黑" pitchFamily="34" charset="-122"/>
                <a:cs typeface="微软雅黑" pitchFamily="34" charset="-120"/>
              </a:rPr>
              <a:t>，静静地悬挂在天际。</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7.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C_3_BD#942936885?pid=66929e92f&amp;color=0,0,0&amp;vtp=1&amp;bt=1&amp;bbb=1"/>
          <p:cNvSpPr/>
          <p:nvPr/>
        </p:nvSpPr>
        <p:spPr>
          <a:xfrm>
            <a:off x="722376" y="969265"/>
            <a:ext cx="10753344" cy="401701"/>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（五）名篇名句默写（本题共1小题，6分）</a:t>
            </a:r>
            <a:endParaRPr lang="en-US" altLang="zh-CN" sz="2000" dirty="0"/>
          </a:p>
        </p:txBody>
      </p:sp>
      <p:pic>
        <p:nvPicPr>
          <p:cNvPr id="3" name="QO_5_BD.53_1#67ef4d942?htil=1&amp;pid=942936885&amp;color=0,0,0&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183544" y="1497838"/>
            <a:ext cx="1225296" cy="127101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O_4_BD.53_2#67ef4d942?htil=1&amp;pid=942936885&amp;color=0,0,0&amp;vtp=1&amp;bbb=1&amp;hs=1"/>
          <p:cNvSpPr/>
          <p:nvPr/>
        </p:nvSpPr>
        <p:spPr>
          <a:xfrm>
            <a:off x="722376" y="1415542"/>
            <a:ext cx="9390888"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17.补写出下列句子中的空缺部分。（6分）</a:t>
            </a:r>
            <a:endParaRPr lang="en-US" altLang="zh-CN" sz="2000" dirty="0"/>
          </a:p>
        </p:txBody>
      </p:sp>
      <p:sp>
        <p:nvSpPr>
          <p:cNvPr id="5" name="QB_5_BD.54_1#ae0ae5433?htil=1&amp;pid=67ef4d942&amp;color=0,0,0&amp;vtp=1&amp;bbb=1&amp;hb=1&amp;hs=1"/>
          <p:cNvSpPr/>
          <p:nvPr/>
        </p:nvSpPr>
        <p:spPr>
          <a:xfrm>
            <a:off x="722376" y="1869821"/>
            <a:ext cx="9390888"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（1）晓雪看见园中遍地的落花，想到春天将尽，不禁产生淡淡的悲伤</a:t>
            </a:r>
            <a:r>
              <a:rPr lang="en-US" altLang="zh-CN" sz="2000" b="0" i="0">
                <a:solidFill>
                  <a:srgbClr val="000000"/>
                </a:solidFill>
                <a:latin typeface="微软雅黑" pitchFamily="34" charset="0"/>
                <a:ea typeface="微软雅黑" pitchFamily="34" charset="-122"/>
                <a:cs typeface="微软雅黑" pitchFamily="34" charset="-120"/>
              </a:rPr>
              <a:t>，她信口吟出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了张若虚</a:t>
            </a:r>
            <a:r>
              <a:rPr lang="en-US" altLang="zh-CN" sz="2000" b="0" i="0" dirty="0">
                <a:solidFill>
                  <a:srgbClr val="000000"/>
                </a:solidFill>
                <a:latin typeface="微软雅黑" pitchFamily="34" charset="0"/>
                <a:ea typeface="微软雅黑" pitchFamily="34" charset="-122"/>
                <a:cs typeface="微软雅黑" pitchFamily="34" charset="-120"/>
              </a:rPr>
              <a:t>《春江花月夜》</a:t>
            </a:r>
            <a:r>
              <a:rPr lang="en-US" altLang="zh-CN" sz="2000" b="0" i="0">
                <a:solidFill>
                  <a:srgbClr val="000000"/>
                </a:solidFill>
                <a:latin typeface="微软雅黑" pitchFamily="34" charset="0"/>
                <a:ea typeface="微软雅黑" pitchFamily="34" charset="-122"/>
                <a:cs typeface="微软雅黑" pitchFamily="34" charset="-120"/>
              </a:rPr>
              <a:t>中关于春日落花的名句“</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i="0">
                <a:solidFill>
                  <a:srgbClr val="000000"/>
                </a:solidFill>
                <a:latin typeface="SimSun" pitchFamily="34" charset="0"/>
                <a:ea typeface="SimSun" pitchFamily="34" charset="-122"/>
                <a:cs typeface="SimSun" pitchFamily="34" charset="-120"/>
              </a:rPr>
              <a:t>___________</a:t>
            </a:r>
          </a:p>
          <a:p>
            <a:pPr latinLnBrk="1">
              <a:lnSpc>
                <a:spcPts val="3400"/>
              </a:lnSpc>
            </a:pPr>
            <a:r>
              <a:rPr lang="en-US" altLang="zh-CN" sz="2000" i="0">
                <a:solidFill>
                  <a:srgbClr val="000000"/>
                </a:solidFill>
                <a:latin typeface="SimSun" pitchFamily="34" charset="0"/>
                <a:ea typeface="SimSun" pitchFamily="34" charset="-122"/>
                <a:cs typeface="SimSun" pitchFamily="34" charset="-120"/>
              </a:rPr>
              <a:t>_____</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6" name="QB_5_AN.55_1#ae0ae5433.blank?pid=67ef4d942&amp;color=0,0,0&amp;vpa=12&amp;vtp=1&amp;bbb=1"/>
          <p:cNvSpPr/>
          <p:nvPr/>
        </p:nvSpPr>
        <p:spPr>
          <a:xfrm>
            <a:off x="6319901" y="2298065"/>
            <a:ext cx="1962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昨夜闲潭梦落花</a:t>
            </a:r>
            <a:endParaRPr lang="en-US" altLang="zh-CN" sz="2000" dirty="0"/>
          </a:p>
        </p:txBody>
      </p:sp>
      <p:sp>
        <p:nvSpPr>
          <p:cNvPr id="7" name="QB_5_AN.56_1#ae0ae5433.blank?pid=67ef4d942&amp;color=0,0,0&amp;vpa=13&amp;vtp=1&amp;bbb=1&amp;hb=1"/>
          <p:cNvSpPr/>
          <p:nvPr/>
        </p:nvSpPr>
        <p:spPr>
          <a:xfrm>
            <a:off x="722376" y="2298065"/>
            <a:ext cx="9390888" cy="846709"/>
          </a:xfrm>
          <a:prstGeom prst="rect">
            <a:avLst/>
          </a:prstGeom>
          <a:noFill/>
          <a:ln/>
        </p:spPr>
        <p:txBody>
          <a:bodyPr wrap="square" lIns="0" tIns="0" rIns="0" bIns="0" rtlCol="0" anchor="t"/>
          <a:lstStyle/>
          <a:p>
            <a:pPr latinLnBrk="1">
              <a:lnSpc>
                <a:spcPts val="3600"/>
              </a:lnSpc>
            </a:pPr>
            <a:r>
              <a:rPr lang="en-US" altLang="zh-CN" sz="2000" b="1" i="0">
                <a:solidFill>
                  <a:srgbClr val="00B050"/>
                </a:solidFill>
                <a:latin typeface="SimSun" panose="02010600030101010101" pitchFamily="2" charset="-122"/>
                <a:ea typeface="微软雅黑" pitchFamily="34" charset="-122"/>
                <a:cs typeface="微软雅黑" pitchFamily="34" charset="-120"/>
              </a:rPr>
              <a:t>                                                               </a:t>
            </a:r>
            <a:r>
              <a:rPr lang="en-US" altLang="zh-CN" sz="2000" b="1" i="0">
                <a:solidFill>
                  <a:srgbClr val="00B050"/>
                </a:solidFill>
                <a:latin typeface="微软雅黑" pitchFamily="34" charset="0"/>
                <a:ea typeface="微软雅黑" pitchFamily="34" charset="-122"/>
                <a:cs typeface="微软雅黑" pitchFamily="34" charset="-120"/>
              </a:rPr>
              <a:t>可怜春半不</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还家</a:t>
            </a:r>
            <a:endParaRPr lang="en-US" altLang="zh-CN" sz="2000" dirty="0"/>
          </a:p>
        </p:txBody>
      </p:sp>
      <p:sp>
        <p:nvSpPr>
          <p:cNvPr id="8" name="QB_5_BD.57_1#a07a1c0d2?pid=67ef4d942&amp;color=0,0,0&amp;vtp=1&amp;bbb=1&amp;hb=1&amp;hs=1"/>
          <p:cNvSpPr/>
          <p:nvPr/>
        </p:nvSpPr>
        <p:spPr>
          <a:xfrm>
            <a:off x="722376" y="3219577"/>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（2）老师布置了一篇以“梦”为话题的作文，小刚想引用李贺《李凭箜篌引》中带有“梦</a:t>
            </a:r>
            <a:r>
              <a:rPr lang="en-US" altLang="zh-CN" sz="2000" b="0" i="0">
                <a:solidFill>
                  <a:srgbClr val="000000"/>
                </a:solidFill>
                <a:latin typeface="微软雅黑" pitchFamily="34" charset="0"/>
                <a:ea typeface="微软雅黑" pitchFamily="34" charset="-122"/>
                <a:cs typeface="微软雅黑" pitchFamily="34" charset="-120"/>
              </a:rPr>
              <a:t>”字</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的“</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i="0">
                <a:solidFill>
                  <a:srgbClr val="000000"/>
                </a:solidFill>
                <a:latin typeface="SimSun" pitchFamily="34" charset="0"/>
                <a:ea typeface="SimSun" pitchFamily="34" charset="-122"/>
                <a:cs typeface="SimSun" pitchFamily="34" charset="-120"/>
              </a:rPr>
              <a:t>________________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两句诗来增加文化底蕴。</a:t>
            </a:r>
            <a:endParaRPr lang="en-US" altLang="zh-CN" sz="2000" dirty="0"/>
          </a:p>
        </p:txBody>
      </p:sp>
      <p:sp>
        <p:nvSpPr>
          <p:cNvPr id="9" name="QB_5_AN.58_1#a07a1c0d2.blank?pid=67ef4d942&amp;color=0,0,0&amp;vpa=14&amp;vtp=1&amp;bbb=1"/>
          <p:cNvSpPr/>
          <p:nvPr/>
        </p:nvSpPr>
        <p:spPr>
          <a:xfrm>
            <a:off x="1239901" y="3626485"/>
            <a:ext cx="196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梦入神山教神妪</a:t>
            </a:r>
            <a:endParaRPr lang="en-US" altLang="zh-CN" sz="2000" dirty="0"/>
          </a:p>
        </p:txBody>
      </p:sp>
      <p:sp>
        <p:nvSpPr>
          <p:cNvPr id="10" name="QB_5_AN.59_1#a07a1c0d2.blank?pid=67ef4d942&amp;color=0,0,0&amp;vpa=15&amp;vtp=1&amp;bbb=1"/>
          <p:cNvSpPr/>
          <p:nvPr/>
        </p:nvSpPr>
        <p:spPr>
          <a:xfrm>
            <a:off x="3525901" y="3626485"/>
            <a:ext cx="196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老鱼跳波瘦蛟舞</a:t>
            </a:r>
            <a:endParaRPr lang="en-US" altLang="zh-CN" sz="2000" dirty="0"/>
          </a:p>
        </p:txBody>
      </p:sp>
      <p:sp>
        <p:nvSpPr>
          <p:cNvPr id="11" name="QO_5_BD.60_1#6122fcfe2?sp=1&amp;pid=67ef4d942&amp;color=0,0,0&amp;vtp=1&amp;bbb=1"/>
          <p:cNvSpPr/>
          <p:nvPr/>
        </p:nvSpPr>
        <p:spPr>
          <a:xfrm>
            <a:off x="722376" y="4114927"/>
            <a:ext cx="10753344" cy="395478"/>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（3）与右图内容相契合的古诗文名句，可以是“____，</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___”。</a:t>
            </a:r>
            <a:endParaRPr lang="en-US" altLang="zh-CN" sz="2000" dirty="0"/>
          </a:p>
        </p:txBody>
      </p:sp>
      <p:sp>
        <p:nvSpPr>
          <p:cNvPr id="12" name="QO_5_AN.61_1#6122fcfe2?vop=1&amp;pid=67ef4d942&amp;color=0,0,0&amp;vtp=1&amp;bbb=1"/>
          <p:cNvSpPr/>
          <p:nvPr/>
        </p:nvSpPr>
        <p:spPr>
          <a:xfrm>
            <a:off x="722376" y="4572762"/>
            <a:ext cx="10753344" cy="1300353"/>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【示例一】庄生晓梦迷蝴蝶</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望帝春心托杜鹃</a:t>
            </a:r>
            <a:endParaRPr lang="en-US" altLang="zh-CN" sz="2000" dirty="0"/>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示例二】其间旦暮闻何物</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杜鹃啼血猿哀鸣</a:t>
            </a:r>
            <a:endParaRPr lang="en-US" altLang="zh-CN" sz="2000" dirty="0"/>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示例三】杨花落尽子规啼</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闻道龙标过五溪（每空1分）</a:t>
            </a:r>
            <a:endParaRPr lang="en-US" altLang="zh-CN" sz="2000" dirty="0"/>
          </a:p>
        </p:txBody>
      </p:sp>
      <p:sp>
        <p:nvSpPr>
          <p:cNvPr id="13" name="QO_4_AS.62_1#67ef4d942?vop=1&amp;pid=942936885&amp;color=0,0,0&amp;vtp=1&amp;bbb=1"/>
          <p:cNvSpPr/>
          <p:nvPr/>
        </p:nvSpPr>
        <p:spPr>
          <a:xfrm>
            <a:off x="722376" y="5903913"/>
            <a:ext cx="10753344" cy="42526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本题考查默写常见的名句名篇的能力。易错字：（1）潭；（2）妪，蛟。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Effect transition="in" filter="fade">
                                      <p:cBhvr>
                                        <p:cTn id="21" dur="500"/>
                                        <p:tgtEl>
                                          <p:spTgt spid="7">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
                                            <p:bg/>
                                          </p:spTgt>
                                        </p:tgtEl>
                                        <p:attrNameLst>
                                          <p:attrName>style.visibility</p:attrName>
                                        </p:attrNameLst>
                                      </p:cBhvr>
                                      <p:to>
                                        <p:strVal val="visible"/>
                                      </p:to>
                                    </p:set>
                                    <p:animEffect transition="in" filter="fade">
                                      <p:cBhvr>
                                        <p:cTn id="26" dur="500"/>
                                        <p:tgtEl>
                                          <p:spTgt spid="9">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animEffect transition="in" filter="fade">
                                      <p:cBhvr>
                                        <p:cTn id="29" dur="500"/>
                                        <p:tgtEl>
                                          <p:spTgt spid="9">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0">
                                            <p:bg/>
                                          </p:spTgt>
                                        </p:tgtEl>
                                        <p:attrNameLst>
                                          <p:attrName>style.visibility</p:attrName>
                                        </p:attrNameLst>
                                      </p:cBhvr>
                                      <p:to>
                                        <p:strVal val="visible"/>
                                      </p:to>
                                    </p:set>
                                    <p:animEffect transition="in" filter="fade">
                                      <p:cBhvr>
                                        <p:cTn id="34" dur="500"/>
                                        <p:tgtEl>
                                          <p:spTgt spid="10">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Effect transition="in" filter="fade">
                                      <p:cBhvr>
                                        <p:cTn id="37" dur="500"/>
                                        <p:tgtEl>
                                          <p:spTgt spid="10">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2">
                                            <p:bg/>
                                          </p:spTgt>
                                        </p:tgtEl>
                                        <p:attrNameLst>
                                          <p:attrName>style.visibility</p:attrName>
                                        </p:attrNameLst>
                                      </p:cBhvr>
                                      <p:to>
                                        <p:strVal val="visible"/>
                                      </p:to>
                                    </p:set>
                                    <p:animEffect transition="in" filter="fade">
                                      <p:cBhvr>
                                        <p:cTn id="42" dur="500"/>
                                        <p:tgtEl>
                                          <p:spTgt spid="12">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2">
                                            <p:txEl>
                                              <p:pRg st="0" end="0"/>
                                            </p:txEl>
                                          </p:spTgt>
                                        </p:tgtEl>
                                        <p:attrNameLst>
                                          <p:attrName>style.visibility</p:attrName>
                                        </p:attrNameLst>
                                      </p:cBhvr>
                                      <p:to>
                                        <p:strVal val="visible"/>
                                      </p:to>
                                    </p:set>
                                    <p:animEffect transition="in" filter="fade">
                                      <p:cBhvr>
                                        <p:cTn id="45" dur="500"/>
                                        <p:tgtEl>
                                          <p:spTgt spid="12">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
                                            <p:txEl>
                                              <p:pRg st="1" end="1"/>
                                            </p:txEl>
                                          </p:spTgt>
                                        </p:tgtEl>
                                        <p:attrNameLst>
                                          <p:attrName>style.visibility</p:attrName>
                                        </p:attrNameLst>
                                      </p:cBhvr>
                                      <p:to>
                                        <p:strVal val="visible"/>
                                      </p:to>
                                    </p:set>
                                    <p:animEffect transition="in" filter="fade">
                                      <p:cBhvr>
                                        <p:cTn id="48" dur="500"/>
                                        <p:tgtEl>
                                          <p:spTgt spid="12">
                                            <p:txEl>
                                              <p:pRg st="1" end="1"/>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
                                            <p:txEl>
                                              <p:pRg st="2" end="2"/>
                                            </p:txEl>
                                          </p:spTgt>
                                        </p:tgtEl>
                                        <p:attrNameLst>
                                          <p:attrName>style.visibility</p:attrName>
                                        </p:attrNameLst>
                                      </p:cBhvr>
                                      <p:to>
                                        <p:strVal val="visible"/>
                                      </p:to>
                                    </p:set>
                                    <p:animEffect transition="in" filter="fade">
                                      <p:cBhvr>
                                        <p:cTn id="51" dur="500"/>
                                        <p:tgtEl>
                                          <p:spTgt spid="12">
                                            <p:txEl>
                                              <p:pRg st="2" end="2"/>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3">
                                            <p:bg/>
                                          </p:spTgt>
                                        </p:tgtEl>
                                        <p:attrNameLst>
                                          <p:attrName>style.visibility</p:attrName>
                                        </p:attrNameLst>
                                      </p:cBhvr>
                                      <p:to>
                                        <p:strVal val="visible"/>
                                      </p:to>
                                    </p:set>
                                    <p:animEffect transition="in" filter="fade">
                                      <p:cBhvr>
                                        <p:cTn id="56" dur="500"/>
                                        <p:tgtEl>
                                          <p:spTgt spid="13">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3">
                                            <p:txEl>
                                              <p:pRg st="0" end="0"/>
                                            </p:txEl>
                                          </p:spTgt>
                                        </p:tgtEl>
                                        <p:attrNameLst>
                                          <p:attrName>style.visibility</p:attrName>
                                        </p:attrNameLst>
                                      </p:cBhvr>
                                      <p:to>
                                        <p:strVal val="visible"/>
                                      </p:to>
                                    </p:set>
                                    <p:animEffect transition="in" filter="fade">
                                      <p:cBhvr>
                                        <p:cTn id="59"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P spid="9" grpId="0" build="p" animBg="1"/>
      <p:bldP spid="10" grpId="0" build="p" animBg="1"/>
      <p:bldP spid="12" grpId="0" build="p" animBg="1"/>
      <p:bldP spid="13" grpId="0" build="p" animBg="1"/>
    </p:bldLst>
  </p:timing>
</p:sld>
</file>

<file path=ppt/slides/slide48.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C_2_BD#32c62d141?sp=1&amp;pid=f7a0b49d7&amp;color=0,0,0&amp;mp=1&amp;vtp=1&amp;bt=1&amp;bbb=1"/>
          <p:cNvSpPr/>
          <p:nvPr/>
        </p:nvSpPr>
        <p:spPr>
          <a:xfrm>
            <a:off x="722376" y="969264"/>
            <a:ext cx="10753344" cy="849376"/>
          </a:xfrm>
          <a:prstGeom prst="rect">
            <a:avLst/>
          </a:prstGeom>
          <a:noFill/>
          <a:ln/>
        </p:spPr>
        <p:txBody>
          <a:bodyPr wrap="none" lIns="0" tIns="0" rIns="0" bIns="0" rtlCol="0" anchor="t"/>
          <a:lstStyle/>
          <a:p>
            <a:pPr algn="l" latinLnBrk="1">
              <a:lnSpc>
                <a:spcPts val="3900"/>
              </a:lnSpc>
            </a:pPr>
            <a:r>
              <a:rPr lang="en-US" altLang="zh-CN" sz="2200" b="0" i="0" dirty="0">
                <a:solidFill>
                  <a:srgbClr val="000000"/>
                </a:solidFill>
                <a:latin typeface="微软雅黑" pitchFamily="34" charset="0"/>
                <a:ea typeface="微软雅黑" pitchFamily="34" charset="-122"/>
                <a:cs typeface="微软雅黑" pitchFamily="34" charset="-120"/>
              </a:rPr>
              <a:t>二、语言文字运用（本题共5小题，18分）</a:t>
            </a:r>
            <a:endParaRPr lang="en-US" altLang="zh-CN" sz="2200" dirty="0"/>
          </a:p>
        </p:txBody>
      </p:sp>
      <p:sp>
        <p:nvSpPr>
          <p:cNvPr id="3" name="QM_3_BD.63_1#9e6a442e2?pid=32c62d141&amp;color=0,0,0&amp;vtp=1&amp;bbb=1&amp;hb=1"/>
          <p:cNvSpPr/>
          <p:nvPr/>
        </p:nvSpPr>
        <p:spPr>
          <a:xfrm>
            <a:off x="722376" y="1463294"/>
            <a:ext cx="10753344" cy="45974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[山东济宁2025期中]</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阅读下面的文字，完成18～22题。</a:t>
            </a:r>
            <a:endParaRPr lang="en-US" altLang="zh-CN" sz="2000" dirty="0"/>
          </a:p>
          <a:p>
            <a:pPr latinLnBrk="1">
              <a:lnSpc>
                <a:spcPts val="3700"/>
              </a:lnSpc>
            </a:pPr>
            <a:r>
              <a:rPr lang="en-US" altLang="zh-CN" sz="2000" b="0" i="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蒹葭苍苍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白露为霜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所谓伊人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在水一方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诗经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里充满浪漫情愫的吟唱流传千年</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也让人们对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蒹葭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一词耳熟能详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蒹葭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并非一种植物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而是两种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是我们通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常说的荻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就是芦苇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二者均为禾本科多年生草本植物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生长在水边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沼泽等潮湿环境</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尽管生长环境相同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形态容易混淆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但二者有明显区别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荻有根状茎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茎是实心的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株高通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常在</a:t>
            </a:r>
            <a:r>
              <a:rPr lang="en-US" altLang="zh-CN" sz="2000" b="0" i="0" dirty="0">
                <a:solidFill>
                  <a:srgbClr val="000000"/>
                </a:solidFill>
                <a:latin typeface="微软雅黑" pitchFamily="34" charset="0"/>
                <a:ea typeface="微软雅黑" pitchFamily="34" charset="-122"/>
                <a:cs typeface="微软雅黑" pitchFamily="34" charset="-120"/>
              </a:rPr>
              <a:t>0.5</a:t>
            </a:r>
            <a:r>
              <a:rPr lang="en-US" altLang="zh-CN" sz="2000" b="0" i="0" dirty="0">
                <a:solidFill>
                  <a:srgbClr val="000000"/>
                </a:solidFill>
                <a:latin typeface="微软雅黑" pitchFamily="34" charset="0"/>
                <a:ea typeface="楷体" pitchFamily="34" charset="-122"/>
                <a:cs typeface="微软雅黑" pitchFamily="34" charset="-120"/>
              </a:rPr>
              <a:t>至</a:t>
            </a:r>
            <a:r>
              <a:rPr lang="en-US" altLang="zh-CN" sz="2000" b="0" i="0" dirty="0">
                <a:solidFill>
                  <a:srgbClr val="000000"/>
                </a:solidFill>
                <a:latin typeface="微软雅黑" pitchFamily="34" charset="0"/>
                <a:ea typeface="微软雅黑" pitchFamily="34" charset="-122"/>
                <a:cs typeface="微软雅黑" pitchFamily="34" charset="-120"/>
              </a:rPr>
              <a:t>2</a:t>
            </a:r>
            <a:r>
              <a:rPr lang="en-US" altLang="zh-CN" sz="2000" b="0" i="0" dirty="0">
                <a:solidFill>
                  <a:srgbClr val="000000"/>
                </a:solidFill>
                <a:latin typeface="微软雅黑" pitchFamily="34" charset="0"/>
                <a:ea typeface="楷体" pitchFamily="34" charset="-122"/>
                <a:cs typeface="微软雅黑" pitchFamily="34" charset="-120"/>
              </a:rPr>
              <a:t>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芦苇也有粗壮的根状茎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茎中空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株高可达</a:t>
            </a:r>
            <a:r>
              <a:rPr lang="en-US" altLang="zh-CN" sz="2000" b="0" i="0" dirty="0">
                <a:solidFill>
                  <a:srgbClr val="000000"/>
                </a:solidFill>
                <a:latin typeface="微软雅黑" pitchFamily="34" charset="0"/>
                <a:ea typeface="微软雅黑" pitchFamily="34" charset="-122"/>
                <a:cs typeface="微软雅黑" pitchFamily="34" charset="-120"/>
              </a:rPr>
              <a:t>3</a:t>
            </a:r>
            <a:r>
              <a:rPr lang="en-US" altLang="zh-CN" sz="2000" b="0" i="0" dirty="0">
                <a:solidFill>
                  <a:srgbClr val="000000"/>
                </a:solidFill>
                <a:latin typeface="微软雅黑" pitchFamily="34" charset="0"/>
                <a:ea typeface="楷体" pitchFamily="34" charset="-122"/>
                <a:cs typeface="微软雅黑" pitchFamily="34" charset="-120"/>
              </a:rPr>
              <a:t>至</a:t>
            </a:r>
            <a:r>
              <a:rPr lang="en-US" altLang="zh-CN" sz="2000" b="0" i="0" dirty="0">
                <a:solidFill>
                  <a:srgbClr val="000000"/>
                </a:solidFill>
                <a:latin typeface="微软雅黑" pitchFamily="34" charset="0"/>
                <a:ea typeface="微软雅黑" pitchFamily="34" charset="-122"/>
                <a:cs typeface="微软雅黑" pitchFamily="34" charset="-120"/>
              </a:rPr>
              <a:t>4</a:t>
            </a:r>
            <a:r>
              <a:rPr lang="en-US" altLang="zh-CN" sz="2000" b="0" i="0" dirty="0">
                <a:solidFill>
                  <a:srgbClr val="000000"/>
                </a:solidFill>
                <a:latin typeface="微软雅黑" pitchFamily="34" charset="0"/>
                <a:ea typeface="楷体" pitchFamily="34" charset="-122"/>
                <a:cs typeface="微软雅黑" pitchFamily="34" charset="-120"/>
              </a:rPr>
              <a:t>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清代学者吴其濬在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植物名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实图考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中写道</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强脆而心实者为荻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柔纤而中虚者为苇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另外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甲</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荻的叶子近乎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线状披针形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边缘较锋利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花序舒展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对生于各个分支上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花穗呈黄白色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远远望去像羽毛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芦</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苇的叶呈带状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较宽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花序在各个分支顶端呈分叉状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花穗接近麻色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远远望去</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宛如顶上插了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一根狼牙棒</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63_1#9e6a442e2?pid=32c62d141&amp;color=0,0,0&amp;vtp=1&amp;bbb=1&amp;hb=1">
            <a:extLst>
              <a:ext uri="{FF2B5EF4-FFF2-40B4-BE49-F238E27FC236}">
                <a16:creationId xmlns:a16="http://schemas.microsoft.com/office/drawing/2014/main" id="{2260B311-F75E-2F90-CE5E-840049326A80}"/>
              </a:ext>
            </a:extLst>
          </p:cNvPr>
          <p:cNvSpPr/>
          <p:nvPr/>
        </p:nvSpPr>
        <p:spPr>
          <a:xfrm>
            <a:off x="722376" y="972000"/>
            <a:ext cx="10753344" cy="4526153"/>
          </a:xfrm>
          <a:prstGeom prst="rect">
            <a:avLst/>
          </a:prstGeom>
          <a:noFill/>
          <a:ln/>
        </p:spPr>
        <p:txBody>
          <a:bodyPr wrap="none" lIns="0" tIns="0" rIns="0" bIns="0" rtlCol="0" anchor="t"/>
          <a:lstStyle/>
          <a:p>
            <a:pPr algn="l"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荻和芦苇在我国分布广泛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古人很早就在日常生活中利用它们了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有记载显示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戍边将士常</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将破碎后的荻和入泥中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用来夯筑城墙及护堤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以增加建筑强度</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初春时芦苇的嫩芽可作为蔬菜</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食用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新鲜的芦苇叶子是包粽子的好材料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芦苇茎叶还能用来编制苇帘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苇席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由于富含纤维素</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荻与芦苇都是造纸的原料</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在生态系统中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乙</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楷体" pitchFamily="34" charset="-122"/>
                <a:cs typeface="微软雅黑" pitchFamily="34" charset="-120"/>
              </a:rPr>
              <a:t>作为湿地生态中的重要生物群落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②</a:t>
            </a:r>
            <a:r>
              <a:rPr lang="en-US" altLang="zh-CN" sz="2000" b="0" i="0">
                <a:solidFill>
                  <a:srgbClr val="000000"/>
                </a:solidFill>
                <a:latin typeface="微软雅黑" pitchFamily="34" charset="0"/>
                <a:ea typeface="楷体" pitchFamily="34" charset="-122"/>
                <a:cs typeface="微软雅黑" pitchFamily="34" charset="-120"/>
              </a:rPr>
              <a:t>荻和芦苇有着很好的水质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净化作用</a:t>
            </a:r>
            <a:r>
              <a:rPr lang="en-US" altLang="zh-CN" sz="2000" b="0" i="0" dirty="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楷体" pitchFamily="34" charset="-122"/>
                <a:cs typeface="微软雅黑" pitchFamily="34" charset="-120"/>
              </a:rPr>
              <a:t>它们发达的地下根系能固土保水</a:t>
            </a:r>
            <a:r>
              <a:rPr lang="en-US" altLang="zh-CN" sz="2000" b="0" i="0" dirty="0">
                <a:solidFill>
                  <a:srgbClr val="000000"/>
                </a:solidFill>
                <a:latin typeface="微软雅黑" pitchFamily="34" charset="0"/>
                <a:ea typeface="微软雅黑" pitchFamily="34" charset="-122"/>
                <a:cs typeface="微软雅黑" pitchFamily="34" charset="-120"/>
              </a:rPr>
              <a:t>，④</a:t>
            </a:r>
            <a:r>
              <a:rPr lang="en-US" altLang="zh-CN" sz="2000" b="0" i="0">
                <a:solidFill>
                  <a:srgbClr val="000000"/>
                </a:solidFill>
                <a:latin typeface="微软雅黑" pitchFamily="34" charset="0"/>
                <a:ea typeface="楷体" pitchFamily="34" charset="-122"/>
                <a:cs typeface="微软雅黑" pitchFamily="34" charset="-120"/>
              </a:rPr>
              <a:t>地上部分的茎叶为其他生物不仅提供生存空间</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⑤</a:t>
            </a:r>
            <a:r>
              <a:rPr lang="en-US" altLang="zh-CN" sz="2000" b="0" i="0" dirty="0">
                <a:solidFill>
                  <a:srgbClr val="000000"/>
                </a:solidFill>
                <a:latin typeface="微软雅黑" pitchFamily="34" charset="0"/>
                <a:ea typeface="楷体" pitchFamily="34" charset="-122"/>
                <a:cs typeface="微软雅黑" pitchFamily="34" charset="-120"/>
              </a:rPr>
              <a:t>在枯萎后还可以增加土壤有机质</a:t>
            </a:r>
            <a:r>
              <a:rPr lang="en-US" altLang="zh-CN" sz="2000" b="0" i="0" dirty="0">
                <a:solidFill>
                  <a:srgbClr val="000000"/>
                </a:solidFill>
                <a:latin typeface="微软雅黑" pitchFamily="34" charset="0"/>
                <a:ea typeface="微软雅黑" pitchFamily="34" charset="-122"/>
                <a:cs typeface="微软雅黑" pitchFamily="34" charset="-120"/>
              </a:rPr>
              <a:t>，⑥</a:t>
            </a:r>
            <a:r>
              <a:rPr lang="en-US" altLang="zh-CN" sz="2000" b="0" i="0" dirty="0">
                <a:solidFill>
                  <a:srgbClr val="000000"/>
                </a:solidFill>
                <a:latin typeface="微软雅黑" pitchFamily="34" charset="0"/>
                <a:ea typeface="楷体" pitchFamily="34" charset="-122"/>
                <a:cs typeface="微软雅黑" pitchFamily="34" charset="-120"/>
              </a:rPr>
              <a:t>是改良盐碱地的首选植物</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站在秋日的夕阳下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看溪边芦苇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繁繁茂茂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微软雅黑" pitchFamily="34" charset="-122"/>
                <a:cs typeface="微软雅黑" pitchFamily="34" charset="-120"/>
              </a:rPr>
              <a:t>A</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它们集群而生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但又独立成长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互不牵扯</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更不依附什么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秋风漫卷时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不会轻易被折断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起伏的银波没有一点媚态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没有一点</a:t>
            </a:r>
            <a:r>
              <a:rPr lang="en-US" altLang="zh-CN" sz="2000" b="0" i="0" u="sng" dirty="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它们用</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摇曳显示着生命的独立和倔强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像自由的精灵</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extLst>
      <p:ext uri="{BB962C8B-B14F-4D97-AF65-F5344CB8AC3E}">
        <p14:creationId xmlns:p14="http://schemas.microsoft.com/office/powerpoint/2010/main" val="234568138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01167f48a?pid=0c7a6c090&amp;color=0,0,0&amp;vtp=1&amp;bbb=1&amp;hb=1">
            <a:extLst>
              <a:ext uri="{FF2B5EF4-FFF2-40B4-BE49-F238E27FC236}">
                <a16:creationId xmlns:a16="http://schemas.microsoft.com/office/drawing/2014/main" id="{DF501F0A-27D1-6E3D-55BB-B10CDB997C79}"/>
              </a:ext>
            </a:extLst>
          </p:cNvPr>
          <p:cNvSpPr/>
          <p:nvPr/>
        </p:nvSpPr>
        <p:spPr>
          <a:xfrm>
            <a:off x="722376" y="972000"/>
            <a:ext cx="10753344" cy="50419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纯物理组件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也有学者将其称为利用或创造现有产品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服务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流程或企业商业模式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从而获得固</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无线和增值的新型事物的活动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结合新型工业化的特征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数字技术创新通过三条路径赋能新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型工业化发展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首先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数字技术创新提升工业生产综合效益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推动新型工业化实现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第一新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数字技术能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够嵌入企业的运营管理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产品创新以及生产制造等过程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帮助企业实现降本增效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企业通过人工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智能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云计算等数字技术改变传统的运营管理模式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提高组织效率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数字情境下的企业能够更高</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效地整合内外信息资源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从而更好结合不同消费群体需求对产品进行改造升级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同时数字技术的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加入使得产品创新对企业成长的正向推动作用更加显著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在生产方面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智能制造生产模式是制造</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业实现质的有效提升和量的合理增长的有效途径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极大程度上提高了生产效率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数字技术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创新使得企业在数字化背景下提高效率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并且更精准地实现产品创新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升级生产模式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从而扩大</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企业利润空间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扭转过早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过快去工业化趋势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赋能新型工业化发展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1360481277"/>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B_4_BD.64_1#1e9bd6828?sp=1&amp;pid=9e6a442e2&amp;color=0,0,0&amp;vtp=1&amp;bt=1&amp;bbb=1&amp;h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18.请在文中括号内补写恰当的语句，使整段文字语意完整连贯，内容贴切，逻辑严密</a:t>
            </a:r>
            <a:r>
              <a:rPr lang="en-US" altLang="zh-CN" sz="2000" b="0" i="0">
                <a:solidFill>
                  <a:srgbClr val="000000"/>
                </a:solidFill>
                <a:latin typeface="微软雅黑" pitchFamily="34" charset="0"/>
                <a:ea typeface="微软雅黑" pitchFamily="34" charset="-122"/>
                <a:cs typeface="微软雅黑" pitchFamily="34" charset="-120"/>
              </a:rPr>
              <a:t>，每处不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超过</a:t>
            </a:r>
            <a:r>
              <a:rPr lang="en-US" altLang="zh-CN" sz="2000" b="0" i="0" dirty="0">
                <a:solidFill>
                  <a:srgbClr val="000000"/>
                </a:solidFill>
                <a:latin typeface="微软雅黑" pitchFamily="34" charset="0"/>
                <a:ea typeface="微软雅黑" pitchFamily="34" charset="-122"/>
                <a:cs typeface="微软雅黑" pitchFamily="34" charset="-120"/>
              </a:rPr>
              <a:t>12个字。（4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a:t>
            </a:r>
            <a:r>
              <a:rPr kumimoji="0" lang="en-US" altLang="zh-CN" sz="2000" b="0" i="0" u="none" strike="noStrike" kern="1200" cap="none" spc="-5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_____________________________________________________________________________________</a:t>
            </a:r>
            <a:endParaRPr lang="en-US" altLang="zh-CN" sz="2000" dirty="0"/>
          </a:p>
        </p:txBody>
      </p:sp>
      <p:sp>
        <p:nvSpPr>
          <p:cNvPr id="4" name="QB_4_AN.65_1#1e9bd6828.blank?pid=9e6a442e2&amp;color=0,0,0&amp;vpa=16&amp;vtp=1&amp;bbb=1"/>
          <p:cNvSpPr/>
          <p:nvPr/>
        </p:nvSpPr>
        <p:spPr>
          <a:xfrm>
            <a:off x="760476" y="1829250"/>
            <a:ext cx="10604500" cy="385953"/>
          </a:xfrm>
          <a:prstGeom prst="rect">
            <a:avLst/>
          </a:prstGeom>
          <a:noFill/>
          <a:ln/>
        </p:spPr>
        <p:txBody>
          <a:bodyPr wrap="none" lIns="0" tIns="0" rIns="0" bIns="0" rtlCol="0" anchor="t"/>
          <a:lstStyle/>
          <a:p>
            <a:pPr algn="ctr" latinLnBrk="1">
              <a:lnSpc>
                <a:spcPts val="3400"/>
              </a:lnSpc>
            </a:pPr>
            <a:r>
              <a:rPr lang="en-US" altLang="zh-CN" sz="2000" b="1" i="0" spc="-50" dirty="0">
                <a:solidFill>
                  <a:srgbClr val="00B050"/>
                </a:solidFill>
                <a:latin typeface="微软雅黑" pitchFamily="34" charset="0"/>
                <a:ea typeface="微软雅黑" pitchFamily="34" charset="-122"/>
                <a:cs typeface="微软雅黑" pitchFamily="34" charset="-120"/>
              </a:rPr>
              <a:t>【示例】甲：二者的叶与花也有明显差异</a:t>
            </a:r>
            <a:r>
              <a:rPr lang="en-US" altLang="zh-CN" sz="2000" b="1" i="0" spc="-50" dirty="0">
                <a:solidFill>
                  <a:srgbClr val="00B050"/>
                </a:solidFill>
                <a:latin typeface="SimSun" pitchFamily="34" charset="0"/>
                <a:ea typeface="SimSun" pitchFamily="34" charset="-122"/>
                <a:cs typeface="SimSun" pitchFamily="34" charset="-120"/>
              </a:rPr>
              <a:t> </a:t>
            </a:r>
            <a:r>
              <a:rPr lang="en-US" altLang="zh-CN" sz="2000" b="1" i="0" spc="-50" dirty="0">
                <a:solidFill>
                  <a:srgbClr val="00B050"/>
                </a:solidFill>
                <a:latin typeface="微软雅黑" pitchFamily="34" charset="0"/>
                <a:ea typeface="微软雅黑" pitchFamily="34" charset="-122"/>
                <a:cs typeface="微软雅黑" pitchFamily="34" charset="-120"/>
              </a:rPr>
              <a:t>乙：“蒹葭”也发挥（承担）着重要作用（每处2分）</a:t>
            </a:r>
            <a:endParaRPr lang="en-US" altLang="zh-CN" sz="2000" spc="-50" dirty="0"/>
          </a:p>
        </p:txBody>
      </p:sp>
      <p:sp>
        <p:nvSpPr>
          <p:cNvPr id="5" name="QB_4_AS.66_1#1e9bd6828?vop=1&amp;pid=9e6a442e2&amp;color=0,0,0&amp;vtp=1&amp;bbb=1&amp;hb=1"/>
          <p:cNvSpPr/>
          <p:nvPr/>
        </p:nvSpPr>
        <p:spPr>
          <a:xfrm>
            <a:off x="722376" y="2379795"/>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本题考查语言表达简明、连贯、准确的能力。甲处，前文提到荻和芦苇有明显区别</a:t>
            </a:r>
            <a:r>
              <a:rPr lang="en-US" altLang="zh-CN" sz="2000" b="0" i="0">
                <a:solidFill>
                  <a:srgbClr val="000000"/>
                </a:solidFill>
                <a:latin typeface="微软雅黑" pitchFamily="34" charset="0"/>
                <a:ea typeface="微软雅黑" pitchFamily="34" charset="-122"/>
                <a:cs typeface="微软雅黑" pitchFamily="34" charset="-120"/>
              </a:rPr>
              <a:t>，且上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文已对二者的根状茎</a:t>
            </a:r>
            <a:r>
              <a:rPr lang="en-US" altLang="zh-CN" sz="2000" b="0" i="0" dirty="0">
                <a:solidFill>
                  <a:srgbClr val="000000"/>
                </a:solidFill>
                <a:latin typeface="微软雅黑" pitchFamily="34" charset="0"/>
                <a:ea typeface="微软雅黑" pitchFamily="34" charset="-122"/>
                <a:cs typeface="微软雅黑" pitchFamily="34" charset="-120"/>
              </a:rPr>
              <a:t>、株高进行了对比，后文又分别对二者的叶子和花等进行了详细描述</a:t>
            </a:r>
            <a:r>
              <a:rPr lang="en-US" altLang="zh-CN" sz="2000" b="0" i="0">
                <a:solidFill>
                  <a:srgbClr val="000000"/>
                </a:solidFill>
                <a:latin typeface="微软雅黑" pitchFamily="34" charset="0"/>
                <a:ea typeface="微软雅黑" pitchFamily="34" charset="-122"/>
                <a:cs typeface="微软雅黑" pitchFamily="34" charset="-120"/>
              </a:rPr>
              <a:t>，故此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处应总说二者的叶与花存在差异</a:t>
            </a:r>
            <a:r>
              <a:rPr lang="en-US" altLang="zh-CN" sz="2000" b="0" i="0" dirty="0">
                <a:solidFill>
                  <a:srgbClr val="000000"/>
                </a:solidFill>
                <a:latin typeface="微软雅黑" pitchFamily="34" charset="0"/>
                <a:ea typeface="微软雅黑" pitchFamily="34" charset="-122"/>
                <a:cs typeface="微软雅黑" pitchFamily="34" charset="-120"/>
              </a:rPr>
              <a:t>，可填“二者的叶与花也有明显差异”之类的语句。乙处</a:t>
            </a:r>
            <a:r>
              <a:rPr lang="en-US" altLang="zh-CN" sz="2000" b="0" i="0">
                <a:solidFill>
                  <a:srgbClr val="000000"/>
                </a:solidFill>
                <a:latin typeface="微软雅黑" pitchFamily="34" charset="0"/>
                <a:ea typeface="微软雅黑" pitchFamily="34" charset="-122"/>
                <a:cs typeface="微软雅黑" pitchFamily="34" charset="-120"/>
              </a:rPr>
              <a:t>，上文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介绍了荻和芦苇在我国分布广泛且古人很早就在日常生活中利用它们，下文又具体介绍了它们在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生态系统中的作用</a:t>
            </a:r>
            <a:r>
              <a:rPr lang="en-US" altLang="zh-CN" sz="2000" b="0" i="0" dirty="0">
                <a:solidFill>
                  <a:srgbClr val="000000"/>
                </a:solidFill>
                <a:latin typeface="微软雅黑" pitchFamily="34" charset="0"/>
                <a:ea typeface="微软雅黑" pitchFamily="34" charset="-122"/>
                <a:cs typeface="微软雅黑" pitchFamily="34" charset="-120"/>
              </a:rPr>
              <a:t>，故此处应承接上文在生活中的利用，开启下文在生态系统中的作用</a:t>
            </a:r>
            <a:r>
              <a:rPr lang="en-US" altLang="zh-CN" sz="2000" b="0" i="0">
                <a:solidFill>
                  <a:srgbClr val="000000"/>
                </a:solidFill>
                <a:latin typeface="微软雅黑" pitchFamily="34" charset="0"/>
                <a:ea typeface="微软雅黑" pitchFamily="34" charset="-122"/>
                <a:cs typeface="微软雅黑" pitchFamily="34" charset="-120"/>
              </a:rPr>
              <a:t>，可填</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蒹葭’也发挥（承担）着重要作用”之类的语句。</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fade">
                                      <p:cBhvr>
                                        <p:cTn id="33"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B_4_BD.67_1#172294e04?sp=1&amp;pid=9e6a442e2&amp;color=0,0,0&amp;vtp=1&amp;bt=1&amp;bbb=1&amp;hb=1"/>
          <p:cNvSpPr/>
          <p:nvPr/>
        </p:nvSpPr>
        <p:spPr>
          <a:xfrm>
            <a:off x="722376" y="972000"/>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19.文中第四段标序号的部分有两处表述不当，请指出其序号并作修改，</a:t>
            </a:r>
            <a:r>
              <a:rPr lang="en-US" altLang="zh-CN" sz="2000" b="0" i="0">
                <a:solidFill>
                  <a:srgbClr val="000000"/>
                </a:solidFill>
                <a:latin typeface="微软雅黑" pitchFamily="34" charset="0"/>
                <a:ea typeface="微软雅黑" pitchFamily="34" charset="-122"/>
                <a:cs typeface="微软雅黑" pitchFamily="34" charset="-120"/>
              </a:rPr>
              <a:t>使语言表达准确流畅，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逻辑严密</a:t>
            </a:r>
            <a:r>
              <a:rPr lang="en-US" altLang="zh-CN" sz="2000" b="0" i="0" dirty="0">
                <a:solidFill>
                  <a:srgbClr val="000000"/>
                </a:solidFill>
                <a:latin typeface="微软雅黑" pitchFamily="34" charset="0"/>
                <a:ea typeface="微软雅黑" pitchFamily="34" charset="-122"/>
                <a:cs typeface="微软雅黑" pitchFamily="34" charset="-120"/>
              </a:rPr>
              <a:t>，不得改变原意。（4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a:t>
            </a:r>
            <a:endParaRPr lang="en-US" altLang="zh-CN" sz="2000" dirty="0"/>
          </a:p>
        </p:txBody>
      </p:sp>
      <p:sp>
        <p:nvSpPr>
          <p:cNvPr id="4" name="QB_4_AN.68_1#172294e04.blank?pid=9e6a442e2&amp;color=0,0,0&amp;vpa=17&amp;vtp=1&amp;bbb=1&amp;hb=1"/>
          <p:cNvSpPr/>
          <p:nvPr/>
        </p:nvSpPr>
        <p:spPr>
          <a:xfrm>
            <a:off x="722376" y="1848300"/>
            <a:ext cx="10753344" cy="856234"/>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语句④，修改为“地上部分的茎叶不仅为其他生物提供生存空间”。语句⑥，修改为</a:t>
            </a:r>
            <a:r>
              <a:rPr lang="en-US" altLang="zh-CN" sz="2000" b="1" i="0">
                <a:solidFill>
                  <a:srgbClr val="00B050"/>
                </a:solidFill>
                <a:latin typeface="微软雅黑" pitchFamily="34" charset="0"/>
                <a:ea typeface="微软雅黑" pitchFamily="34" charset="-122"/>
                <a:cs typeface="微软雅黑" pitchFamily="34" charset="-120"/>
              </a:rPr>
              <a:t>“对改良盐</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碱地有良好的作用</a:t>
            </a:r>
            <a:r>
              <a:rPr lang="en-US" altLang="zh-CN" sz="2000" b="1" i="0" dirty="0">
                <a:solidFill>
                  <a:srgbClr val="00B050"/>
                </a:solidFill>
                <a:latin typeface="微软雅黑" pitchFamily="34" charset="0"/>
                <a:ea typeface="微软雅黑" pitchFamily="34" charset="-122"/>
                <a:cs typeface="微软雅黑" pitchFamily="34" charset="-120"/>
              </a:rPr>
              <a:t>”或补充主语“荻和芦苇”。（每处2分）</a:t>
            </a:r>
            <a:endParaRPr lang="en-US" altLang="zh-CN" sz="2000" dirty="0"/>
          </a:p>
        </p:txBody>
      </p:sp>
      <p:sp>
        <p:nvSpPr>
          <p:cNvPr id="5" name="QB_4_AS.69_1#172294e04?vop=1&amp;pid=9e6a442e2&amp;color=0,0,0&amp;vtp=1&amp;bbb=1&amp;hb=1"/>
          <p:cNvSpPr/>
          <p:nvPr/>
        </p:nvSpPr>
        <p:spPr>
          <a:xfrm>
            <a:off x="722376" y="2836995"/>
            <a:ext cx="10753344" cy="1313053"/>
          </a:xfrm>
          <a:prstGeom prst="rect">
            <a:avLst/>
          </a:prstGeom>
          <a:noFill/>
          <a:ln/>
        </p:spPr>
        <p:txBody>
          <a:bodyPr wrap="none" lIns="0" tIns="0" rIns="0" bIns="0" rtlCol="0" anchor="t"/>
          <a:lstStyle/>
          <a:p>
            <a:pPr algn="l" latinLnBrk="1">
              <a:lnSpc>
                <a:spcPts val="3700"/>
              </a:lnSpc>
            </a:pPr>
            <a:r>
              <a:rPr lang="en-US" altLang="zh-CN" sz="2200" b="1" i="0" spc="-50" dirty="0">
                <a:solidFill>
                  <a:srgbClr val="639319"/>
                </a:solidFill>
                <a:latin typeface="微软雅黑" pitchFamily="34" charset="0"/>
                <a:ea typeface="微软雅黑" pitchFamily="34" charset="-122"/>
                <a:cs typeface="微软雅黑" pitchFamily="34" charset="-120"/>
              </a:rPr>
              <a:t>解析</a:t>
            </a:r>
            <a:r>
              <a:rPr lang="en-US" altLang="zh-CN" sz="2200" b="1" i="0" spc="-50" dirty="0">
                <a:solidFill>
                  <a:srgbClr val="639319"/>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本题考查辨析并修改病句的能力。语句④语序不当，关联词位置错误，应将“不仅</a:t>
            </a:r>
            <a:r>
              <a:rPr lang="en-US" altLang="zh-CN" sz="2000" b="0" i="0" spc="-50">
                <a:solidFill>
                  <a:srgbClr val="000000"/>
                </a:solidFill>
                <a:latin typeface="微软雅黑" pitchFamily="34" charset="0"/>
                <a:ea typeface="微软雅黑" pitchFamily="34" charset="-122"/>
                <a:cs typeface="微软雅黑" pitchFamily="34" charset="-120"/>
              </a:rPr>
              <a:t>”放在</a:t>
            </a:r>
          </a:p>
          <a:p>
            <a:pPr latinLnBrk="1">
              <a:lnSpc>
                <a:spcPts val="3600"/>
              </a:lnSpc>
            </a:pPr>
            <a:r>
              <a:rPr lang="en-US" altLang="zh-CN" sz="2000" b="0" i="0" spc="-5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微软雅黑" pitchFamily="34" charset="0"/>
                <a:ea typeface="微软雅黑" pitchFamily="34" charset="-122"/>
                <a:cs typeface="微软雅黑" pitchFamily="34" charset="-120"/>
              </a:rPr>
              <a:t>为其他生物”之前。语句⑥搭配不当，⑥句的主语是前文中的“地上部分的茎叶”，与“</a:t>
            </a:r>
            <a:r>
              <a:rPr lang="en-US" altLang="zh-CN" sz="2000" b="0" i="0" spc="-50">
                <a:solidFill>
                  <a:srgbClr val="000000"/>
                </a:solidFill>
                <a:latin typeface="微软雅黑" pitchFamily="34" charset="0"/>
                <a:ea typeface="微软雅黑" pitchFamily="34" charset="-122"/>
                <a:cs typeface="微软雅黑" pitchFamily="34" charset="-120"/>
              </a:rPr>
              <a:t>是</a:t>
            </a:r>
            <a:r>
              <a:rPr lang="en-US" altLang="zh-CN" sz="2000" b="0" i="0" spc="-50">
                <a:solidFill>
                  <a:srgbClr val="000000"/>
                </a:solidFill>
                <a:latin typeface="SimSun" panose="02010600030101010101" pitchFamily="2" charset="-122"/>
                <a:ea typeface="微软雅黑" pitchFamily="34" charset="-122"/>
                <a:cs typeface="微软雅黑" pitchFamily="34" charset="-120"/>
              </a:rPr>
              <a:t>……</a:t>
            </a:r>
          </a:p>
          <a:p>
            <a:pPr latinLnBrk="1">
              <a:lnSpc>
                <a:spcPts val="3400"/>
              </a:lnSpc>
            </a:pPr>
            <a:r>
              <a:rPr lang="en-US" altLang="zh-CN" sz="2000" b="0" i="0" spc="-50">
                <a:solidFill>
                  <a:srgbClr val="000000"/>
                </a:solidFill>
                <a:latin typeface="微软雅黑" pitchFamily="34" charset="0"/>
                <a:ea typeface="微软雅黑" pitchFamily="34" charset="-122"/>
                <a:cs typeface="微软雅黑" pitchFamily="34" charset="-120"/>
              </a:rPr>
              <a:t>首选植物</a:t>
            </a:r>
            <a:r>
              <a:rPr lang="en-US" altLang="zh-CN" sz="2000" b="0" i="0" spc="-50" dirty="0">
                <a:solidFill>
                  <a:srgbClr val="000000"/>
                </a:solidFill>
                <a:latin typeface="微软雅黑" pitchFamily="34" charset="0"/>
                <a:ea typeface="微软雅黑" pitchFamily="34" charset="-122"/>
                <a:cs typeface="微软雅黑" pitchFamily="34" charset="-120"/>
              </a:rPr>
              <a:t>”</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搭配不当，可改为</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“对改良盐碱地有良好的作用”</a:t>
            </a:r>
            <a:r>
              <a:rPr lang="en-US" altLang="zh-CN" sz="2000" b="0" i="0" spc="-50" dirty="0">
                <a:solidFill>
                  <a:srgbClr val="000000"/>
                </a:solidFill>
                <a:latin typeface="SimSun" pitchFamily="34" charset="0"/>
                <a:ea typeface="SimSun" pitchFamily="34" charset="-122"/>
                <a:cs typeface="SimSun" pitchFamily="34" charset="-120"/>
              </a:rPr>
              <a:t> </a:t>
            </a:r>
            <a:r>
              <a:rPr lang="en-US" altLang="zh-CN" sz="2000" b="0" i="0" spc="-50" dirty="0">
                <a:solidFill>
                  <a:srgbClr val="000000"/>
                </a:solidFill>
                <a:latin typeface="微软雅黑" pitchFamily="34" charset="0"/>
                <a:ea typeface="微软雅黑" pitchFamily="34" charset="-122"/>
                <a:cs typeface="微软雅黑" pitchFamily="34" charset="-120"/>
              </a:rPr>
              <a:t>或补充主语“荻和芦苇”。</a:t>
            </a:r>
            <a:endParaRPr lang="en-US" altLang="zh-CN" sz="22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B_4_BD.70_1#d7f97a574?sp=1&amp;pid=9e6a442e2&amp;color=0,0,0&amp;vtp=1&amp;bt=1&amp;bb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20.请在文中画横线处填入恰当的成语。（2</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a:t>
            </a:r>
            <a:endParaRPr lang="en-US" altLang="zh-CN" sz="2000" dirty="0"/>
          </a:p>
        </p:txBody>
      </p:sp>
      <p:sp>
        <p:nvSpPr>
          <p:cNvPr id="4" name="QB_4_AN.71_1#d7f97a574.blank?pid=9e6a442e2&amp;color=0,0,0&amp;vpa=18&amp;vtp=1&amp;bbb=1"/>
          <p:cNvSpPr/>
          <p:nvPr/>
        </p:nvSpPr>
        <p:spPr>
          <a:xfrm>
            <a:off x="757301" y="1372050"/>
            <a:ext cx="9469438" cy="385953"/>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【示例】A生机勃勃</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B矫揉造作（每处1分，如有符合语境的其他成语，也可给分）</a:t>
            </a:r>
            <a:endParaRPr lang="en-US" altLang="zh-CN" sz="2000" dirty="0"/>
          </a:p>
        </p:txBody>
      </p:sp>
      <p:sp>
        <p:nvSpPr>
          <p:cNvPr id="5" name="QB_4_AS.72_1#d7f97a574?vop=1&amp;pid=9e6a442e2&amp;color=0,0,0&amp;vtp=1&amp;bbb=1&amp;hb=1"/>
          <p:cNvSpPr/>
          <p:nvPr/>
        </p:nvSpPr>
        <p:spPr>
          <a:xfrm>
            <a:off x="722376" y="1922595"/>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本题考查正确使用词语（包括熟语）的能力。A处，由前文“站在秋日的夕阳下</a:t>
            </a:r>
            <a:r>
              <a:rPr lang="en-US" altLang="zh-CN" sz="2000" b="0" i="0">
                <a:solidFill>
                  <a:srgbClr val="000000"/>
                </a:solidFill>
                <a:latin typeface="微软雅黑" pitchFamily="34" charset="0"/>
                <a:ea typeface="微软雅黑" pitchFamily="34" charset="-122"/>
                <a:cs typeface="微软雅黑" pitchFamily="34" charset="-120"/>
              </a:rPr>
              <a:t>，看溪边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芦苇</a:t>
            </a:r>
            <a:r>
              <a:rPr lang="en-US" altLang="zh-CN" sz="2000" b="0" i="0" dirty="0">
                <a:solidFill>
                  <a:srgbClr val="000000"/>
                </a:solidFill>
                <a:latin typeface="微软雅黑" pitchFamily="34" charset="0"/>
                <a:ea typeface="微软雅黑" pitchFamily="34" charset="-122"/>
                <a:cs typeface="微软雅黑" pitchFamily="34" charset="-120"/>
              </a:rPr>
              <a:t>，繁繁茂茂”可知，此处突出芦苇茂盛、充满生命力的样子，故可填“生机勃勃”</a:t>
            </a:r>
            <a:r>
              <a:rPr lang="en-US" altLang="zh-CN" sz="2000" b="0" i="0">
                <a:solidFill>
                  <a:srgbClr val="000000"/>
                </a:solidFill>
                <a:latin typeface="微软雅黑" pitchFamily="34" charset="0"/>
                <a:ea typeface="微软雅黑" pitchFamily="34" charset="-122"/>
                <a:cs typeface="微软雅黑" pitchFamily="34" charset="-120"/>
              </a:rPr>
              <a:t>等成语。</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处，由前文“不会轻易被折断，起伏的银波没有一点媚态，没有一点”可知</a:t>
            </a:r>
            <a:r>
              <a:rPr lang="en-US" altLang="zh-CN" sz="2000" b="0" i="0">
                <a:solidFill>
                  <a:srgbClr val="000000"/>
                </a:solidFill>
                <a:latin typeface="微软雅黑" pitchFamily="34" charset="0"/>
                <a:ea typeface="微软雅黑" pitchFamily="34" charset="-122"/>
                <a:cs typeface="微软雅黑" pitchFamily="34" charset="-120"/>
              </a:rPr>
              <a:t>，此处形容秋风中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的芦苇没有一点屈服</a:t>
            </a:r>
            <a:r>
              <a:rPr lang="en-US" altLang="zh-CN" sz="2000" b="0" i="0" dirty="0">
                <a:solidFill>
                  <a:srgbClr val="000000"/>
                </a:solidFill>
                <a:latin typeface="微软雅黑" pitchFamily="34" charset="0"/>
                <a:ea typeface="微软雅黑" pitchFamily="34" charset="-122"/>
                <a:cs typeface="微软雅黑" pitchFamily="34" charset="-120"/>
              </a:rPr>
              <a:t>、做作之态，故可填“矫揉造作”“奴颜婢膝”等成语。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QB_4_AS.72_2#d7f97a574?vop=1&amp;pid=9e6a442e2&amp;color=0,0,0&amp;mp=1&amp;vtp=1&amp;bt=1&amp;bbb=1"/>
          <p:cNvSpPr/>
          <p:nvPr/>
        </p:nvSpPr>
        <p:spPr>
          <a:xfrm>
            <a:off x="722376" y="972000"/>
            <a:ext cx="10753344" cy="13130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【词语积累】</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生机勃勃</a:t>
            </a:r>
            <a:r>
              <a:rPr lang="en-US" altLang="zh-CN" sz="2000" b="0" i="0" dirty="0">
                <a:solidFill>
                  <a:srgbClr val="000000"/>
                </a:solidFill>
                <a:latin typeface="微软雅黑" pitchFamily="34" charset="0"/>
                <a:ea typeface="微软雅黑" pitchFamily="34" charset="-122"/>
                <a:cs typeface="微软雅黑" pitchFamily="34" charset="-120"/>
              </a:rPr>
              <a:t>：形容充满生命力并富有朝气。</a:t>
            </a:r>
            <a:endParaRPr lang="en-US" altLang="zh-CN" sz="20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矫揉造作</a:t>
            </a:r>
            <a:r>
              <a:rPr lang="en-US" altLang="zh-CN" sz="2000" b="0" i="0" dirty="0">
                <a:solidFill>
                  <a:srgbClr val="000000"/>
                </a:solidFill>
                <a:latin typeface="微软雅黑" pitchFamily="34" charset="0"/>
                <a:ea typeface="微软雅黑" pitchFamily="34" charset="-122"/>
                <a:cs typeface="微软雅黑" pitchFamily="34" charset="-120"/>
              </a:rPr>
              <a:t>：把弯的弄直，把直的弄弯，来制造器物。形容过分做作，极不自然。</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B_4_BD.80_1#61cbe8b76?sp=1&amp;pid=9e6a442e2&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21.最后一段能否删掉？请表明你的观点并简要说明理由。（4分）</a:t>
            </a:r>
            <a:endParaRPr lang="en-US" altLang="zh-CN" sz="2000" dirty="0"/>
          </a:p>
        </p:txBody>
      </p:sp>
      <p:sp>
        <p:nvSpPr>
          <p:cNvPr id="3" name="QB_4_BD.80_2#61cbe8b76?sp=1&amp;pid=9e6a442e2&amp;color=0,0,0&amp;vtp=1&amp;bbb=1&amp;hb=1&amp;hltap=1"/>
          <p:cNvSpPr/>
          <p:nvPr/>
        </p:nvSpPr>
        <p:spPr>
          <a:xfrm>
            <a:off x="722376" y="1435169"/>
            <a:ext cx="10753344" cy="26622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4_AN.81_1#61cbe8b76?sp=1&amp;pid=9e6a442e2&amp;color=0,0,0&amp;vtp=1&amp;bbb=1&amp;hb=1&amp;hla=1">
            <a:extLst>
              <a:ext uri="{FF2B5EF4-FFF2-40B4-BE49-F238E27FC236}">
                <a16:creationId xmlns:a16="http://schemas.microsoft.com/office/drawing/2014/main" id="{AF41FA0C-E6A1-DAF0-DAEE-A8855E2539B1}"/>
              </a:ext>
            </a:extLst>
          </p:cNvPr>
          <p:cNvSpPr/>
          <p:nvPr/>
        </p:nvSpPr>
        <p:spPr>
          <a:xfrm>
            <a:off x="722376" y="1409769"/>
            <a:ext cx="10753344" cy="26215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示例一】能删掉。科普小品文应以科学性和知识性为主，文学化的表达不能喧宾夺主</a:t>
            </a:r>
            <a:r>
              <a:rPr lang="en-US" altLang="zh-CN" sz="2000" b="1" i="0">
                <a:solidFill>
                  <a:srgbClr val="00B050"/>
                </a:solidFill>
                <a:latin typeface="微软雅黑" pitchFamily="34" charset="0"/>
                <a:ea typeface="微软雅黑" pitchFamily="34" charset="-122"/>
                <a:cs typeface="微软雅黑" pitchFamily="34" charset="-120"/>
              </a:rPr>
              <a:t>，最后一</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段的文学描写与前文以说明为主的语言风格不一致</a:t>
            </a:r>
            <a:r>
              <a:rPr lang="en-US" altLang="zh-CN" sz="2000" b="1" i="0" dirty="0">
                <a:solidFill>
                  <a:srgbClr val="00B050"/>
                </a:solidFill>
                <a:latin typeface="微软雅黑" pitchFamily="34" charset="0"/>
                <a:ea typeface="微软雅黑" pitchFamily="34" charset="-122"/>
                <a:cs typeface="微软雅黑" pitchFamily="34" charset="-120"/>
              </a:rPr>
              <a:t>，也没有顾及说明对象中的荻</a:t>
            </a:r>
            <a:r>
              <a:rPr lang="en-US" altLang="zh-CN" sz="2000" b="1" i="0">
                <a:solidFill>
                  <a:srgbClr val="00B050"/>
                </a:solidFill>
                <a:latin typeface="微软雅黑" pitchFamily="34" charset="0"/>
                <a:ea typeface="微软雅黑" pitchFamily="34" charset="-122"/>
                <a:cs typeface="微软雅黑" pitchFamily="34" charset="-120"/>
              </a:rPr>
              <a:t>，偏离了对两种</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植物的全面介绍</a:t>
            </a:r>
            <a:r>
              <a:rPr lang="en-US" altLang="zh-CN" sz="2000" b="1" i="0" dirty="0">
                <a:solidFill>
                  <a:srgbClr val="00B050"/>
                </a:solidFill>
                <a:latin typeface="微软雅黑" pitchFamily="34" charset="0"/>
                <a:ea typeface="微软雅黑" pitchFamily="34" charset="-122"/>
                <a:cs typeface="微软雅黑" pitchFamily="34" charset="-120"/>
              </a:rPr>
              <a:t>。</a:t>
            </a:r>
            <a:endParaRPr lang="en-US" altLang="zh-CN" sz="100" dirty="0"/>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示例二】不能删掉。这则文字属科学小品文，末段描写芦苇给人以审美感受</a:t>
            </a:r>
            <a:r>
              <a:rPr lang="en-US" altLang="zh-CN" sz="2000" b="1" i="0">
                <a:solidFill>
                  <a:srgbClr val="00B050"/>
                </a:solidFill>
                <a:latin typeface="微软雅黑" pitchFamily="34" charset="0"/>
                <a:ea typeface="微软雅黑" pitchFamily="34" charset="-122"/>
                <a:cs typeface="微软雅黑" pitchFamily="34" charset="-120"/>
              </a:rPr>
              <a:t>，使读者在文学描</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写中获得科学知识</a:t>
            </a:r>
            <a:r>
              <a:rPr lang="en-US" altLang="zh-CN" sz="2000" b="1" i="0" dirty="0">
                <a:solidFill>
                  <a:srgbClr val="00B050"/>
                </a:solidFill>
                <a:latin typeface="微软雅黑" pitchFamily="34" charset="0"/>
                <a:ea typeface="微软雅黑" pitchFamily="34" charset="-122"/>
                <a:cs typeface="微软雅黑" pitchFamily="34" charset="-120"/>
              </a:rPr>
              <a:t>，增强了材料的文学气息（可读性、艺术性），并且与文章开篇相呼应</a:t>
            </a:r>
            <a:r>
              <a:rPr lang="en-US" altLang="zh-CN" sz="2000" b="1" i="0">
                <a:solidFill>
                  <a:srgbClr val="00B050"/>
                </a:solidFill>
                <a:latin typeface="微软雅黑" pitchFamily="34" charset="0"/>
                <a:ea typeface="微软雅黑" pitchFamily="34" charset="-122"/>
                <a:cs typeface="微软雅黑" pitchFamily="34" charset="-120"/>
              </a:rPr>
              <a:t>，使文</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章结构完整</a:t>
            </a:r>
            <a:r>
              <a:rPr lang="en-US" altLang="zh-CN" sz="2000" b="1" i="0" dirty="0">
                <a:solidFill>
                  <a:srgbClr val="00B050"/>
                </a:solidFill>
                <a:latin typeface="微软雅黑" pitchFamily="34" charset="0"/>
                <a:ea typeface="微软雅黑" pitchFamily="34" charset="-122"/>
                <a:cs typeface="微软雅黑" pitchFamily="34" charset="-120"/>
              </a:rPr>
              <a:t>，应该保留。（观点1分，理由3分，</a:t>
            </a:r>
            <a:r>
              <a:rPr lang="en-US" altLang="zh-CN" sz="2000" b="1" i="0">
                <a:solidFill>
                  <a:srgbClr val="00B050"/>
                </a:solidFill>
                <a:latin typeface="微软雅黑" pitchFamily="34" charset="0"/>
                <a:ea typeface="微软雅黑" pitchFamily="34" charset="-122"/>
                <a:cs typeface="微软雅黑" pitchFamily="34" charset="-120"/>
              </a:rPr>
              <a:t>言之成理即可）</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xEl>
                                              <p:pRg st="5" end="5"/>
                                            </p:txEl>
                                          </p:spTgt>
                                        </p:tgtEl>
                                        <p:attrNameLst>
                                          <p:attrName>style.visibility</p:attrName>
                                        </p:attrNameLst>
                                      </p:cBhvr>
                                      <p:to>
                                        <p:strVal val="visible"/>
                                      </p:to>
                                    </p:set>
                                    <p:animEffect transition="in" filter="fade">
                                      <p:cBhvr>
                                        <p:cTn id="25"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
        <p:nvSpPr>
          <p:cNvPr id="2" name="QB_4_AS.74_1#61cbe8b76?vop=1&amp;pid=9e6a442e2&amp;color=0,0,0&amp;vtp=1&amp;bt=1&amp;bbb=1&amp;hb=1"/>
          <p:cNvSpPr/>
          <p:nvPr/>
        </p:nvSpPr>
        <p:spPr>
          <a:xfrm>
            <a:off x="722376" y="972000"/>
            <a:ext cx="10753344" cy="4526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本题考查语言表达准确、鲜明的能力。本题是一道开放性试题，回答“能删掉”或</a:t>
            </a:r>
            <a:r>
              <a:rPr lang="en-US" altLang="zh-CN" sz="2000" b="0" i="0">
                <a:solidFill>
                  <a:srgbClr val="000000"/>
                </a:solidFill>
                <a:latin typeface="微软雅黑" pitchFamily="34" charset="0"/>
                <a:ea typeface="微软雅黑" pitchFamily="34" charset="-122"/>
                <a:cs typeface="微软雅黑" pitchFamily="34" charset="-120"/>
              </a:rPr>
              <a:t>“不能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删掉</a:t>
            </a:r>
            <a:r>
              <a:rPr lang="en-US" altLang="zh-CN" sz="2000" b="0" i="0" dirty="0">
                <a:solidFill>
                  <a:srgbClr val="000000"/>
                </a:solidFill>
                <a:latin typeface="微软雅黑" pitchFamily="34" charset="0"/>
                <a:ea typeface="微软雅黑" pitchFamily="34" charset="-122"/>
                <a:cs typeface="微软雅黑" pitchFamily="34" charset="-120"/>
              </a:rPr>
              <a:t>”均可。若回答“能删掉”，可结合“荻有根状茎，茎是实心的，株高通常在0.5至2米</a:t>
            </a:r>
            <a:r>
              <a:rPr lang="en-US" altLang="zh-CN" sz="2000" b="0" i="0">
                <a:solidFill>
                  <a:srgbClr val="000000"/>
                </a:solidFill>
                <a:latin typeface="微软雅黑" pitchFamily="34" charset="0"/>
                <a:ea typeface="微软雅黑" pitchFamily="34" charset="-122"/>
                <a:cs typeface="微软雅黑" pitchFamily="34" charset="-120"/>
              </a:rPr>
              <a:t>；芦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苇也有粗壮的根状茎</a:t>
            </a:r>
            <a:r>
              <a:rPr lang="en-US" altLang="zh-CN" sz="2000" b="0" i="0" dirty="0">
                <a:solidFill>
                  <a:srgbClr val="000000"/>
                </a:solidFill>
                <a:latin typeface="微软雅黑" pitchFamily="34" charset="0"/>
                <a:ea typeface="微软雅黑" pitchFamily="34" charset="-122"/>
                <a:cs typeface="微软雅黑" pitchFamily="34" charset="-120"/>
              </a:rPr>
              <a:t>，茎中空，株高可达3至4米”“荻和芦苇在我国分布广泛</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以增加建筑强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度</a:t>
            </a:r>
            <a:r>
              <a:rPr lang="en-US" altLang="zh-CN" sz="2000" b="0" i="0" dirty="0">
                <a:solidFill>
                  <a:srgbClr val="000000"/>
                </a:solidFill>
                <a:latin typeface="微软雅黑" pitchFamily="34" charset="0"/>
                <a:ea typeface="微软雅黑" pitchFamily="34" charset="-122"/>
                <a:cs typeface="微软雅黑" pitchFamily="34" charset="-120"/>
              </a:rPr>
              <a:t>”等内容分析，文本为科普小品文，而科普小品应以科学性和知识性为主</a:t>
            </a:r>
            <a:r>
              <a:rPr lang="en-US" altLang="zh-CN" sz="2000" b="0" i="0">
                <a:solidFill>
                  <a:srgbClr val="000000"/>
                </a:solidFill>
                <a:latin typeface="微软雅黑" pitchFamily="34" charset="0"/>
                <a:ea typeface="微软雅黑" pitchFamily="34" charset="-122"/>
                <a:cs typeface="微软雅黑" pitchFamily="34" charset="-120"/>
              </a:rPr>
              <a:t>，文学化的表达不能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喧宾夺主</a:t>
            </a:r>
            <a:r>
              <a:rPr lang="en-US" altLang="zh-CN" sz="2000" b="0" i="0" dirty="0">
                <a:solidFill>
                  <a:srgbClr val="000000"/>
                </a:solidFill>
                <a:latin typeface="微软雅黑" pitchFamily="34" charset="0"/>
                <a:ea typeface="微软雅黑" pitchFamily="34" charset="-122"/>
                <a:cs typeface="微软雅黑" pitchFamily="34" charset="-120"/>
              </a:rPr>
              <a:t>，最后一段的文学描写与前文以说明为主的语言风格不一致，且只描述了芦苇</a:t>
            </a:r>
            <a:r>
              <a:rPr lang="en-US" altLang="zh-CN" sz="2000" b="0" i="0">
                <a:solidFill>
                  <a:srgbClr val="000000"/>
                </a:solidFill>
                <a:latin typeface="微软雅黑" pitchFamily="34" charset="0"/>
                <a:ea typeface="微软雅黑" pitchFamily="34" charset="-122"/>
                <a:cs typeface="微软雅黑" pitchFamily="34" charset="-120"/>
              </a:rPr>
              <a:t>，未提及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荻</a:t>
            </a:r>
            <a:r>
              <a:rPr lang="en-US" altLang="zh-CN" sz="2000" b="0" i="0" dirty="0">
                <a:solidFill>
                  <a:srgbClr val="000000"/>
                </a:solidFill>
                <a:latin typeface="微软雅黑" pitchFamily="34" charset="0"/>
                <a:ea typeface="微软雅黑" pitchFamily="34" charset="-122"/>
                <a:cs typeface="微软雅黑" pitchFamily="34" charset="-120"/>
              </a:rPr>
              <a:t>，偏离了对两种植物的全面介绍。若回答“不能删掉”，可结合本文属科学小品文</a:t>
            </a:r>
            <a:r>
              <a:rPr lang="en-US" altLang="zh-CN" sz="2000" b="0" i="0">
                <a:solidFill>
                  <a:srgbClr val="000000"/>
                </a:solidFill>
                <a:latin typeface="微软雅黑" pitchFamily="34" charset="0"/>
                <a:ea typeface="微软雅黑" pitchFamily="34" charset="-122"/>
                <a:cs typeface="微软雅黑" pitchFamily="34" charset="-120"/>
              </a:rPr>
              <a:t>（文艺性说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明文</a:t>
            </a:r>
            <a:r>
              <a:rPr lang="en-US" altLang="zh-CN" sz="2000" b="0" i="0" dirty="0">
                <a:solidFill>
                  <a:srgbClr val="000000"/>
                </a:solidFill>
                <a:latin typeface="微软雅黑" pitchFamily="34" charset="0"/>
                <a:ea typeface="微软雅黑" pitchFamily="34" charset="-122"/>
                <a:cs typeface="微软雅黑" pitchFamily="34" charset="-120"/>
              </a:rPr>
              <a:t>、知识小品）分析，而由“站在秋日的夕阳下，看溪边芦苇</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像自由的精灵”可知</a:t>
            </a:r>
            <a:r>
              <a:rPr lang="en-US" altLang="zh-CN" sz="2000" b="0" i="0">
                <a:solidFill>
                  <a:srgbClr val="000000"/>
                </a:solidFill>
                <a:latin typeface="微软雅黑" pitchFamily="34" charset="0"/>
                <a:ea typeface="微软雅黑" pitchFamily="34" charset="-122"/>
                <a:cs typeface="微软雅黑" pitchFamily="34" charset="-120"/>
              </a:rPr>
              <a:t>，最后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一段描写芦苇给人的审美感受</a:t>
            </a:r>
            <a:r>
              <a:rPr lang="en-US" altLang="zh-CN" sz="2000" b="0" i="0" dirty="0">
                <a:solidFill>
                  <a:srgbClr val="000000"/>
                </a:solidFill>
                <a:latin typeface="微软雅黑" pitchFamily="34" charset="0"/>
                <a:ea typeface="微软雅黑" pitchFamily="34" charset="-122"/>
                <a:cs typeface="微软雅黑" pitchFamily="34" charset="-120"/>
              </a:rPr>
              <a:t>，使读者在文学欣赏中获得科学知识，增强了文学气息（</a:t>
            </a:r>
            <a:r>
              <a:rPr lang="en-US" altLang="zh-CN" sz="2000" b="0" i="0">
                <a:solidFill>
                  <a:srgbClr val="000000"/>
                </a:solidFill>
                <a:latin typeface="微软雅黑" pitchFamily="34" charset="0"/>
                <a:ea typeface="微软雅黑" pitchFamily="34" charset="-122"/>
                <a:cs typeface="微软雅黑" pitchFamily="34" charset="-120"/>
              </a:rPr>
              <a:t>可读性），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并且与开头</a:t>
            </a:r>
            <a:r>
              <a:rPr lang="en-US" altLang="zh-CN" sz="2000" b="0" i="0" dirty="0">
                <a:solidFill>
                  <a:srgbClr val="000000"/>
                </a:solidFill>
                <a:latin typeface="微软雅黑" pitchFamily="34" charset="0"/>
                <a:ea typeface="微软雅黑" pitchFamily="34" charset="-122"/>
                <a:cs typeface="微软雅黑" pitchFamily="34" charset="-120"/>
              </a:rPr>
              <a:t>“‘蒹葭苍苍，白露为霜。所谓伊人，在水一方。’《诗经</a:t>
            </a:r>
            <a:r>
              <a:rPr lang="en-US" altLang="zh-CN" sz="2000" b="0" i="0">
                <a:solidFill>
                  <a:srgbClr val="000000"/>
                </a:solidFill>
                <a:latin typeface="微软雅黑" pitchFamily="34" charset="0"/>
                <a:ea typeface="微软雅黑" pitchFamily="34" charset="-122"/>
                <a:cs typeface="微软雅黑" pitchFamily="34" charset="-120"/>
              </a:rPr>
              <a:t>》里充满浪漫情愫的吟唱</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流传千年</a:t>
            </a:r>
            <a:r>
              <a:rPr lang="en-US" altLang="zh-CN" sz="2000" b="0" i="0" dirty="0">
                <a:solidFill>
                  <a:srgbClr val="000000"/>
                </a:solidFill>
                <a:latin typeface="微软雅黑" pitchFamily="34" charset="0"/>
                <a:ea typeface="微软雅黑" pitchFamily="34" charset="-122"/>
                <a:cs typeface="微软雅黑" pitchFamily="34" charset="-120"/>
              </a:rPr>
              <a:t>”构成巧妙的呼应，使文章结构更完整。</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6.xml><?xml version="1.0" encoding="utf-8"?>
<p:sld xmlns:a="http://schemas.openxmlformats.org/drawingml/2006/main" xmlns:r="http://schemas.openxmlformats.org/officeDocument/2006/relationships" xmlns:p="http://schemas.openxmlformats.org/presentationml/2006/main">
  <p:cSld name="Slide 46&amp;si=46">
    <p:spTree>
      <p:nvGrpSpPr>
        <p:cNvPr id="1" name=""/>
        <p:cNvGrpSpPr/>
        <p:nvPr/>
      </p:nvGrpSpPr>
      <p:grpSpPr>
        <a:xfrm>
          <a:off x="0" y="0"/>
          <a:ext cx="0" cy="0"/>
          <a:chOff x="0" y="0"/>
          <a:chExt cx="0" cy="0"/>
        </a:xfrm>
      </p:grpSpPr>
      <p:sp>
        <p:nvSpPr>
          <p:cNvPr id="2" name="QB_4_BD.80_1#eca09a46e?sp=1&amp;pid=9e6a442e2&amp;color=0,0,0&amp;vtp=1&amp;bt=1&amp;bbb=1&amp;hb=1"/>
          <p:cNvSpPr/>
          <p:nvPr/>
        </p:nvSpPr>
        <p:spPr>
          <a:xfrm>
            <a:off x="722376" y="972000"/>
            <a:ext cx="10753344" cy="8562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22.某公园计划打造一片湿地景观区，现向公众征集植物种植建议。请结合文本内容</a:t>
            </a:r>
            <a:r>
              <a:rPr lang="en-US" altLang="zh-CN" sz="2000" b="0" i="0">
                <a:solidFill>
                  <a:srgbClr val="000000"/>
                </a:solidFill>
                <a:latin typeface="微软雅黑" pitchFamily="34" charset="0"/>
                <a:ea typeface="微软雅黑" pitchFamily="34" charset="-122"/>
                <a:cs typeface="微软雅黑" pitchFamily="34" charset="-120"/>
              </a:rPr>
              <a:t>，阐述种植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荻和芦苇的理由</a:t>
            </a:r>
            <a:r>
              <a:rPr lang="en-US" altLang="zh-CN" sz="2000" b="0" i="0" dirty="0">
                <a:solidFill>
                  <a:srgbClr val="000000"/>
                </a:solidFill>
                <a:latin typeface="微软雅黑" pitchFamily="34" charset="0"/>
                <a:ea typeface="微软雅黑" pitchFamily="34" charset="-122"/>
                <a:cs typeface="微软雅黑" pitchFamily="34" charset="-120"/>
              </a:rPr>
              <a:t>。（4分）</a:t>
            </a:r>
            <a:endParaRPr lang="en-US" altLang="zh-CN" sz="2000" dirty="0"/>
          </a:p>
        </p:txBody>
      </p:sp>
      <p:sp>
        <p:nvSpPr>
          <p:cNvPr id="3" name="QB_4_BD.80_2#eca09a46e?sp=1&amp;pid=9e6a442e2&amp;color=0,0,0&amp;vtp=1&amp;bbb=1&amp;hb=1&amp;hltap=1"/>
          <p:cNvSpPr/>
          <p:nvPr/>
        </p:nvSpPr>
        <p:spPr>
          <a:xfrm>
            <a:off x="722376" y="1882844"/>
            <a:ext cx="10753344" cy="22050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4_AN.81_1#eca09a46e?sp=1&amp;pid=9e6a442e2&amp;color=0,0,0&amp;vtp=1&amp;bbb=1&amp;hb=1&amp;hla=1">
            <a:extLst>
              <a:ext uri="{FF2B5EF4-FFF2-40B4-BE49-F238E27FC236}">
                <a16:creationId xmlns:a16="http://schemas.microsoft.com/office/drawing/2014/main" id="{E645E768-8EA1-763C-920C-D6CBF524E0DA}"/>
              </a:ext>
            </a:extLst>
          </p:cNvPr>
          <p:cNvSpPr/>
          <p:nvPr/>
        </p:nvSpPr>
        <p:spPr>
          <a:xfrm>
            <a:off x="722376" y="1857444"/>
            <a:ext cx="10753344" cy="21770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示例】①生态价值：荻和芦苇具有净化水质、固土保水的功能</a:t>
            </a:r>
            <a:r>
              <a:rPr lang="en-US" altLang="zh-CN" sz="2000" b="1" i="0">
                <a:solidFill>
                  <a:srgbClr val="00B050"/>
                </a:solidFill>
                <a:latin typeface="微软雅黑" pitchFamily="34" charset="0"/>
                <a:ea typeface="微软雅黑" pitchFamily="34" charset="-122"/>
                <a:cs typeface="微软雅黑" pitchFamily="34" charset="-120"/>
              </a:rPr>
              <a:t>，其茎叶能为其他生物提供生存</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空间</a:t>
            </a:r>
            <a:r>
              <a:rPr lang="en-US" altLang="zh-CN" sz="2000" b="1" i="0" dirty="0">
                <a:solidFill>
                  <a:srgbClr val="00B050"/>
                </a:solidFill>
                <a:latin typeface="微软雅黑" pitchFamily="34" charset="0"/>
                <a:ea typeface="微软雅黑" pitchFamily="34" charset="-122"/>
                <a:cs typeface="微软雅黑" pitchFamily="34" charset="-120"/>
              </a:rPr>
              <a:t>，还可改良盐碱地，有利于营造健康的湿地生态系统。②实用价值：荻可用于夯筑</a:t>
            </a:r>
            <a:r>
              <a:rPr lang="en-US" altLang="zh-CN" sz="2000" b="1" i="0">
                <a:solidFill>
                  <a:srgbClr val="00B050"/>
                </a:solidFill>
                <a:latin typeface="微软雅黑" pitchFamily="34" charset="0"/>
                <a:ea typeface="微软雅黑" pitchFamily="34" charset="-122"/>
                <a:cs typeface="微软雅黑" pitchFamily="34" charset="-120"/>
              </a:rPr>
              <a:t>，芦苇嫩</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芽可食用</a:t>
            </a:r>
            <a:r>
              <a:rPr lang="en-US" altLang="zh-CN" sz="2000" b="1" i="0" dirty="0">
                <a:solidFill>
                  <a:srgbClr val="00B050"/>
                </a:solidFill>
                <a:latin typeface="微软雅黑" pitchFamily="34" charset="0"/>
                <a:ea typeface="微软雅黑" pitchFamily="34" charset="-122"/>
                <a:cs typeface="微软雅黑" pitchFamily="34" charset="-120"/>
              </a:rPr>
              <a:t>，叶子能包粽子，茎叶可编制苇帘、苇席，还能作为造纸原料，</a:t>
            </a:r>
            <a:r>
              <a:rPr lang="en-US" altLang="zh-CN" sz="2000" b="1" i="0">
                <a:solidFill>
                  <a:srgbClr val="00B050"/>
                </a:solidFill>
                <a:latin typeface="微软雅黑" pitchFamily="34" charset="0"/>
                <a:ea typeface="微软雅黑" pitchFamily="34" charset="-122"/>
                <a:cs typeface="微软雅黑" pitchFamily="34" charset="-120"/>
              </a:rPr>
              <a:t>增加景观区的实用性。</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③</a:t>
            </a:r>
            <a:r>
              <a:rPr lang="en-US" altLang="zh-CN" sz="2000" b="1" i="0" dirty="0">
                <a:solidFill>
                  <a:srgbClr val="00B050"/>
                </a:solidFill>
                <a:latin typeface="微软雅黑" pitchFamily="34" charset="0"/>
                <a:ea typeface="微软雅黑" pitchFamily="34" charset="-122"/>
                <a:cs typeface="微软雅黑" pitchFamily="34" charset="-120"/>
              </a:rPr>
              <a:t>审美与文化价值：荻和芦苇源自《诗经》，富有文化底蕴，且具有独特的自然美感</a:t>
            </a:r>
            <a:r>
              <a:rPr lang="en-US" altLang="zh-CN" sz="2000" b="1" i="0">
                <a:solidFill>
                  <a:srgbClr val="00B050"/>
                </a:solidFill>
                <a:latin typeface="微软雅黑" pitchFamily="34" charset="0"/>
                <a:ea typeface="微软雅黑" pitchFamily="34" charset="-122"/>
                <a:cs typeface="微软雅黑" pitchFamily="34" charset="-120"/>
              </a:rPr>
              <a:t>，能提升景</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观区的文化内涵和观赏价值</a:t>
            </a:r>
            <a:r>
              <a:rPr lang="en-US" altLang="zh-CN" sz="2000" b="1" i="0" dirty="0">
                <a:solidFill>
                  <a:srgbClr val="00B050"/>
                </a:solidFill>
                <a:latin typeface="微软雅黑" pitchFamily="34" charset="0"/>
                <a:ea typeface="微软雅黑" pitchFamily="34" charset="-122"/>
                <a:cs typeface="微软雅黑" pitchFamily="34" charset="-120"/>
              </a:rPr>
              <a:t>。（每点2分，</a:t>
            </a:r>
            <a:r>
              <a:rPr lang="en-US" altLang="zh-CN" sz="2000" b="1" i="0">
                <a:solidFill>
                  <a:srgbClr val="00B050"/>
                </a:solidFill>
                <a:latin typeface="微软雅黑" pitchFamily="34" charset="0"/>
                <a:ea typeface="微软雅黑" pitchFamily="34" charset="-122"/>
                <a:cs typeface="微软雅黑" pitchFamily="34" charset="-120"/>
              </a:rPr>
              <a:t>任答两点即可）</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Effect transition="in" filter="fade">
                                      <p:cBhvr>
                                        <p:cTn id="19" dur="500"/>
                                        <p:tgtEl>
                                          <p:spTgt spid="4">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47&amp;si=47">
    <p:spTree>
      <p:nvGrpSpPr>
        <p:cNvPr id="1" name=""/>
        <p:cNvGrpSpPr/>
        <p:nvPr/>
      </p:nvGrpSpPr>
      <p:grpSpPr>
        <a:xfrm>
          <a:off x="0" y="0"/>
          <a:ext cx="0" cy="0"/>
          <a:chOff x="0" y="0"/>
          <a:chExt cx="0" cy="0"/>
        </a:xfrm>
      </p:grpSpPr>
      <p:sp>
        <p:nvSpPr>
          <p:cNvPr id="2" name="QB_4_AS.76_1#eca09a46e?vop=1&amp;pid=9e6a442e2&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本题考查语言表达准确的能力。结合文中“荻和芦苇有着很好的水质净化作用</a:t>
            </a:r>
            <a:r>
              <a:rPr lang="en-US" altLang="zh-CN" sz="2000" b="0" i="0">
                <a:solidFill>
                  <a:srgbClr val="000000"/>
                </a:solidFill>
                <a:latin typeface="微软雅黑" pitchFamily="34" charset="0"/>
                <a:ea typeface="微软雅黑" pitchFamily="34" charset="-122"/>
                <a:cs typeface="微软雅黑" pitchFamily="34" charset="-120"/>
              </a:rPr>
              <a:t>，它们发达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的地下根系能固土保水</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”可知，它们能净化水质、固土保水，为其他生物提供生存空间</a:t>
            </a:r>
            <a:r>
              <a:rPr lang="en-US" altLang="zh-CN" sz="2000" b="0" i="0">
                <a:solidFill>
                  <a:srgbClr val="000000"/>
                </a:solidFill>
                <a:latin typeface="微软雅黑" pitchFamily="34" charset="0"/>
                <a:ea typeface="微软雅黑" pitchFamily="34" charset="-122"/>
                <a:cs typeface="微软雅黑" pitchFamily="34" charset="-120"/>
              </a:rPr>
              <a:t>，改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良土壤</a:t>
            </a:r>
            <a:r>
              <a:rPr lang="en-US" altLang="zh-CN" sz="2000" b="0" i="0" dirty="0">
                <a:solidFill>
                  <a:srgbClr val="000000"/>
                </a:solidFill>
                <a:latin typeface="微软雅黑" pitchFamily="34" charset="0"/>
                <a:ea typeface="微软雅黑" pitchFamily="34" charset="-122"/>
                <a:cs typeface="微软雅黑" pitchFamily="34" charset="-120"/>
              </a:rPr>
              <a:t>，有助于构建良好的湿地生态系统，具有生态价值。结合文中</a:t>
            </a:r>
            <a:r>
              <a:rPr lang="en-US" altLang="zh-CN" sz="2000" b="0" i="0">
                <a:solidFill>
                  <a:srgbClr val="000000"/>
                </a:solidFill>
                <a:latin typeface="微软雅黑" pitchFamily="34" charset="0"/>
                <a:ea typeface="微软雅黑" pitchFamily="34" charset="-122"/>
                <a:cs typeface="微软雅黑" pitchFamily="34" charset="-120"/>
              </a:rPr>
              <a:t>“戍边将士常将破碎后的荻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和入泥中</a:t>
            </a:r>
            <a:r>
              <a:rPr lang="en-US" altLang="zh-CN" sz="2000" b="0" i="0" dirty="0">
                <a:solidFill>
                  <a:srgbClr val="000000"/>
                </a:solidFill>
                <a:latin typeface="微软雅黑" pitchFamily="34" charset="0"/>
                <a:ea typeface="微软雅黑" pitchFamily="34" charset="-122"/>
                <a:cs typeface="微软雅黑" pitchFamily="34" charset="-120"/>
              </a:rPr>
              <a:t>，用来夯筑城墙及护堤</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荻与芦苇都是造纸的原料”，表明荻和芦苇在建筑、</a:t>
            </a:r>
            <a:r>
              <a:rPr lang="en-US" altLang="zh-CN" sz="2000" b="0" i="0">
                <a:solidFill>
                  <a:srgbClr val="000000"/>
                </a:solidFill>
                <a:latin typeface="微软雅黑" pitchFamily="34" charset="0"/>
                <a:ea typeface="微软雅黑" pitchFamily="34" charset="-122"/>
                <a:cs typeface="微软雅黑" pitchFamily="34" charset="-120"/>
              </a:rPr>
              <a:t>饮食、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编制</a:t>
            </a:r>
            <a:r>
              <a:rPr lang="en-US" altLang="zh-CN" sz="2000" b="0" i="0" dirty="0">
                <a:solidFill>
                  <a:srgbClr val="000000"/>
                </a:solidFill>
                <a:latin typeface="微软雅黑" pitchFamily="34" charset="0"/>
                <a:ea typeface="微软雅黑" pitchFamily="34" charset="-122"/>
                <a:cs typeface="微软雅黑" pitchFamily="34" charset="-120"/>
              </a:rPr>
              <a:t>、造纸等方面有实用价值，增加了景观区的实用性。结合开篇“‘蒹葭苍苍，白露为霜</a:t>
            </a:r>
            <a:r>
              <a:rPr lang="en-US" altLang="zh-CN" sz="2000" b="0" i="0">
                <a:solidFill>
                  <a:srgbClr val="000000"/>
                </a:solidFill>
                <a:latin typeface="微软雅黑" pitchFamily="34" charset="0"/>
                <a:ea typeface="微软雅黑" pitchFamily="34" charset="-122"/>
                <a:cs typeface="微软雅黑" pitchFamily="34" charset="-120"/>
              </a:rPr>
              <a:t>。所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谓伊人</a:t>
            </a:r>
            <a:r>
              <a:rPr lang="en-US" altLang="zh-CN" sz="2000" b="0" i="0" dirty="0">
                <a:solidFill>
                  <a:srgbClr val="000000"/>
                </a:solidFill>
                <a:latin typeface="微软雅黑" pitchFamily="34" charset="0"/>
                <a:ea typeface="微软雅黑" pitchFamily="34" charset="-122"/>
                <a:cs typeface="微软雅黑" pitchFamily="34" charset="-120"/>
              </a:rPr>
              <a:t>，在水一方。’《诗经》里充满浪漫情愫的吟唱流传千年</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”可知</a:t>
            </a:r>
            <a:r>
              <a:rPr lang="en-US" altLang="zh-CN" sz="2000" b="0" i="0">
                <a:solidFill>
                  <a:srgbClr val="000000"/>
                </a:solidFill>
                <a:latin typeface="微软雅黑" pitchFamily="34" charset="0"/>
                <a:ea typeface="微软雅黑" pitchFamily="34" charset="-122"/>
                <a:cs typeface="微软雅黑" pitchFamily="34" charset="-120"/>
              </a:rPr>
              <a:t>，荻和芦苇有着深厚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的文化底蕴</a:t>
            </a:r>
            <a:r>
              <a:rPr lang="en-US" altLang="zh-CN" sz="2000" b="0" i="0" dirty="0">
                <a:solidFill>
                  <a:srgbClr val="000000"/>
                </a:solidFill>
                <a:latin typeface="微软雅黑" pitchFamily="34" charset="0"/>
                <a:ea typeface="微软雅黑" pitchFamily="34" charset="-122"/>
                <a:cs typeface="微软雅黑" pitchFamily="34" charset="-120"/>
              </a:rPr>
              <a:t>；结合最后一段“站在秋日的夕阳下，看溪边芦苇，繁繁茂茂</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它们用摇曳显示着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生命的独立和倔强</a:t>
            </a:r>
            <a:r>
              <a:rPr lang="en-US" altLang="zh-CN" sz="2000" b="0" i="0" dirty="0">
                <a:solidFill>
                  <a:srgbClr val="000000"/>
                </a:solidFill>
                <a:latin typeface="微软雅黑" pitchFamily="34" charset="0"/>
                <a:ea typeface="微软雅黑" pitchFamily="34" charset="-122"/>
                <a:cs typeface="微软雅黑" pitchFamily="34" charset="-120"/>
              </a:rPr>
              <a:t>，像自由的精灵”，可知芦苇具有独特的美感</a:t>
            </a:r>
            <a:r>
              <a:rPr lang="en-US" altLang="zh-CN" sz="2000" b="0" i="0">
                <a:solidFill>
                  <a:srgbClr val="000000"/>
                </a:solidFill>
                <a:latin typeface="微软雅黑" pitchFamily="34" charset="0"/>
                <a:ea typeface="微软雅黑" pitchFamily="34" charset="-122"/>
                <a:cs typeface="微软雅黑" pitchFamily="34" charset="-120"/>
              </a:rPr>
              <a:t>，种植荻和芦苇能提升景观区文</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化内涵和观赏价值</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8.xml><?xml version="1.0" encoding="utf-8"?>
<p:sld xmlns:a="http://schemas.openxmlformats.org/drawingml/2006/main" xmlns:r="http://schemas.openxmlformats.org/officeDocument/2006/relationships" xmlns:p="http://schemas.openxmlformats.org/presentationml/2006/main">
  <p:cSld name="Slide 48&amp;si=48">
    <p:spTree>
      <p:nvGrpSpPr>
        <p:cNvPr id="1" name=""/>
        <p:cNvGrpSpPr/>
        <p:nvPr/>
      </p:nvGrpSpPr>
      <p:grpSpPr>
        <a:xfrm>
          <a:off x="0" y="0"/>
          <a:ext cx="0" cy="0"/>
          <a:chOff x="0" y="0"/>
          <a:chExt cx="0" cy="0"/>
        </a:xfrm>
      </p:grpSpPr>
      <p:sp>
        <p:nvSpPr>
          <p:cNvPr id="2" name="C_2_BD#366c69209?sp=1&amp;pid=f7a0b49d7&amp;color=0,0,0&amp;vtp=1&amp;bt=1&amp;bbb=1"/>
          <p:cNvSpPr/>
          <p:nvPr/>
        </p:nvSpPr>
        <p:spPr>
          <a:xfrm>
            <a:off x="722376" y="969264"/>
            <a:ext cx="10753344" cy="849376"/>
          </a:xfrm>
          <a:prstGeom prst="rect">
            <a:avLst/>
          </a:prstGeom>
          <a:noFill/>
          <a:ln/>
        </p:spPr>
        <p:txBody>
          <a:bodyPr wrap="none" lIns="0" tIns="0" rIns="0" bIns="0" rtlCol="0" anchor="t"/>
          <a:lstStyle/>
          <a:p>
            <a:pPr algn="l" latinLnBrk="1">
              <a:lnSpc>
                <a:spcPts val="3900"/>
              </a:lnSpc>
            </a:pPr>
            <a:r>
              <a:rPr lang="en-US" altLang="zh-CN" sz="2200" b="0" i="0" dirty="0">
                <a:solidFill>
                  <a:srgbClr val="000000"/>
                </a:solidFill>
                <a:latin typeface="微软雅黑" pitchFamily="34" charset="0"/>
                <a:ea typeface="微软雅黑" pitchFamily="34" charset="-122"/>
                <a:cs typeface="微软雅黑" pitchFamily="34" charset="-120"/>
              </a:rPr>
              <a:t>三、写作（60分）</a:t>
            </a:r>
            <a:endParaRPr lang="en-US" altLang="zh-CN" sz="2200" dirty="0"/>
          </a:p>
        </p:txBody>
      </p:sp>
      <p:sp>
        <p:nvSpPr>
          <p:cNvPr id="3" name="QO_3_BD.77_1#f251829d5?sp=1&amp;pid=366c69209&amp;color=0,0,0&amp;vtp=1&amp;bbb=1&amp;hb=1"/>
          <p:cNvSpPr/>
          <p:nvPr/>
        </p:nvSpPr>
        <p:spPr>
          <a:xfrm>
            <a:off x="722376" y="1463294"/>
            <a:ext cx="10753344" cy="22659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23.</a:t>
            </a:r>
            <a:r>
              <a:rPr lang="en-US" altLang="zh-CN" sz="2000" b="0" i="0" dirty="0">
                <a:solidFill>
                  <a:srgbClr val="000000"/>
                </a:solidFill>
                <a:latin typeface="仿宋" pitchFamily="34" charset="0"/>
                <a:ea typeface="仿宋" pitchFamily="34" charset="-122"/>
                <a:cs typeface="仿宋" pitchFamily="34" charset="-120"/>
              </a:rPr>
              <a:t>［安徽A10联盟2025期中］</a:t>
            </a:r>
            <a:r>
              <a:rPr lang="en-US" altLang="zh-CN" sz="2000" b="0" i="0" dirty="0">
                <a:solidFill>
                  <a:srgbClr val="000000"/>
                </a:solidFill>
                <a:latin typeface="微软雅黑" pitchFamily="34" charset="0"/>
                <a:ea typeface="微软雅黑" pitchFamily="34" charset="-122"/>
                <a:cs typeface="微软雅黑" pitchFamily="34" charset="-120"/>
              </a:rPr>
              <a:t>阅读下面的材料，根据要求写作。（60分）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惠特曼在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自己之歌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中说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我相信一片草叶所需费的工程不会少于星星</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以上材料引起了你怎样的联想与思考</a:t>
            </a:r>
            <a:r>
              <a:rPr lang="en-US" altLang="zh-CN" sz="2000" b="0" i="0" dirty="0">
                <a:solidFill>
                  <a:srgbClr val="000000"/>
                </a:solidFill>
                <a:latin typeface="微软雅黑" pitchFamily="34" charset="0"/>
                <a:ea typeface="微软雅黑" pitchFamily="34" charset="-122"/>
                <a:cs typeface="微软雅黑" pitchFamily="34" charset="-120"/>
              </a:rPr>
              <a:t>？请写一篇文章。</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要求</a:t>
            </a:r>
            <a:r>
              <a:rPr lang="en-US" altLang="zh-CN" sz="2000" b="0" i="0" dirty="0">
                <a:solidFill>
                  <a:srgbClr val="000000"/>
                </a:solidFill>
                <a:latin typeface="微软雅黑" pitchFamily="34" charset="0"/>
                <a:ea typeface="微软雅黑" pitchFamily="34" charset="-122"/>
                <a:cs typeface="微软雅黑" pitchFamily="34" charset="-120"/>
              </a:rPr>
              <a:t>：选准角度，确定立意，明确文体，自拟标题；不要套作，不得抄袭</a:t>
            </a:r>
            <a:r>
              <a:rPr lang="en-US" altLang="zh-CN" sz="2000" b="0" i="0">
                <a:solidFill>
                  <a:srgbClr val="000000"/>
                </a:solidFill>
                <a:latin typeface="微软雅黑" pitchFamily="34" charset="0"/>
                <a:ea typeface="微软雅黑" pitchFamily="34" charset="-122"/>
                <a:cs typeface="微软雅黑" pitchFamily="34" charset="-120"/>
              </a:rPr>
              <a:t>；不得泄露个人信</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息</a:t>
            </a:r>
            <a:r>
              <a:rPr lang="en-US" altLang="zh-CN" sz="2000" b="0" i="0" dirty="0">
                <a:solidFill>
                  <a:srgbClr val="000000"/>
                </a:solidFill>
                <a:latin typeface="微软雅黑" pitchFamily="34" charset="0"/>
                <a:ea typeface="微软雅黑" pitchFamily="34" charset="-122"/>
                <a:cs typeface="微软雅黑" pitchFamily="34" charset="-120"/>
              </a:rPr>
              <a:t>；不少于800字。</a:t>
            </a:r>
            <a:endParaRPr lang="en-US" altLang="zh-CN" sz="2000" dirty="0"/>
          </a:p>
        </p:txBody>
      </p:sp>
      <p:sp>
        <p:nvSpPr>
          <p:cNvPr id="4" name="QO_3_AS.78_1#f251829d5?vop=1&amp;pid=366c69209&amp;color=0,0,0&amp;vtp=1&amp;bbb=1"/>
          <p:cNvSpPr/>
          <p:nvPr/>
        </p:nvSpPr>
        <p:spPr>
          <a:xfrm>
            <a:off x="722376" y="3734626"/>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评分标准参照高考作文评分标准。</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9.xml><?xml version="1.0" encoding="utf-8"?>
<p:sld xmlns:a="http://schemas.openxmlformats.org/drawingml/2006/main" xmlns:r="http://schemas.openxmlformats.org/officeDocument/2006/relationships" xmlns:p="http://schemas.openxmlformats.org/presentationml/2006/main">
  <p:cSld name="Slide 49&amp;si=49">
    <p:spTree>
      <p:nvGrpSpPr>
        <p:cNvPr id="1" name=""/>
        <p:cNvGrpSpPr/>
        <p:nvPr/>
      </p:nvGrpSpPr>
      <p:grpSpPr>
        <a:xfrm>
          <a:off x="0" y="0"/>
          <a:ext cx="0" cy="0"/>
          <a:chOff x="0" y="0"/>
          <a:chExt cx="0" cy="0"/>
        </a:xfrm>
      </p:grpSpPr>
      <p:sp>
        <p:nvSpPr>
          <p:cNvPr id="2" name="QO_3_AS.78_2#f251829d5?vop=1&amp;pid=366c69209&amp;color=0,0,0&amp;mp=1&amp;vtp=1&amp;bt=1&amp;bbb=1&amp;hb=1"/>
          <p:cNvSpPr/>
          <p:nvPr/>
        </p:nvSpPr>
        <p:spPr>
          <a:xfrm>
            <a:off x="722376" y="972000"/>
            <a:ext cx="10753344" cy="4526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【写作提示】</a:t>
            </a:r>
            <a:r>
              <a:rPr lang="en-US" altLang="zh-CN" sz="2000" b="0" i="0" dirty="0">
                <a:solidFill>
                  <a:srgbClr val="000000"/>
                </a:solidFill>
                <a:latin typeface="微软雅黑" pitchFamily="34" charset="0"/>
                <a:ea typeface="微软雅黑" pitchFamily="34" charset="-122"/>
                <a:cs typeface="微软雅黑" pitchFamily="34" charset="-120"/>
              </a:rPr>
              <a:t>这是一道取自教材的诗歌言论类材料作文题</a:t>
            </a:r>
            <a:r>
              <a:rPr lang="en-US" altLang="zh-CN" sz="2000" b="0" i="0">
                <a:solidFill>
                  <a:srgbClr val="000000"/>
                </a:solidFill>
                <a:latin typeface="微软雅黑" pitchFamily="34" charset="0"/>
                <a:ea typeface="微软雅黑" pitchFamily="34" charset="-122"/>
                <a:cs typeface="微软雅黑" pitchFamily="34" charset="-120"/>
              </a:rPr>
              <a:t>。材料援引选择性必修中册惠特曼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自己之歌》中的诗句，以“草叶”与“星星”作为意象，引发我们思考。</a:t>
            </a:r>
            <a:r>
              <a:rPr lang="en-US" altLang="zh-CN" sz="2000" b="0" i="0">
                <a:solidFill>
                  <a:srgbClr val="000000"/>
                </a:solidFill>
                <a:latin typeface="微软雅黑" pitchFamily="34" charset="0"/>
                <a:ea typeface="微软雅黑" pitchFamily="34" charset="-122"/>
                <a:cs typeface="微软雅黑" pitchFamily="34" charset="-120"/>
              </a:rPr>
              <a:t>从生命形态角度，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草叶”与“星星”分别代表了微观生命体与宏观天体的两极，具有天壤之别；但是诗人</a:t>
            </a:r>
            <a:r>
              <a:rPr lang="en-US" altLang="zh-CN" sz="2000" b="0" i="0">
                <a:solidFill>
                  <a:srgbClr val="000000"/>
                </a:solidFill>
                <a:latin typeface="微软雅黑" pitchFamily="34" charset="0"/>
                <a:ea typeface="微软雅黑" pitchFamily="34" charset="-122"/>
                <a:cs typeface="微软雅黑" pitchFamily="34" charset="-120"/>
              </a:rPr>
              <a:t>“相信</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一片草叶所需费的工程不会少于星星</a:t>
            </a:r>
            <a:r>
              <a:rPr lang="en-US" altLang="zh-CN" sz="2000" b="0" i="0" dirty="0">
                <a:solidFill>
                  <a:srgbClr val="000000"/>
                </a:solidFill>
                <a:latin typeface="微软雅黑" pitchFamily="34" charset="0"/>
                <a:ea typeface="微软雅黑" pitchFamily="34" charset="-122"/>
                <a:cs typeface="微软雅黑" pitchFamily="34" charset="-120"/>
              </a:rPr>
              <a:t>”时，他不仅道破了生命的奥秘</a:t>
            </a:r>
            <a:r>
              <a:rPr lang="en-US" altLang="zh-CN" sz="2000" b="0" i="0">
                <a:solidFill>
                  <a:srgbClr val="000000"/>
                </a:solidFill>
                <a:latin typeface="微软雅黑" pitchFamily="34" charset="0"/>
                <a:ea typeface="微软雅黑" pitchFamily="34" charset="-122"/>
                <a:cs typeface="微软雅黑" pitchFamily="34" charset="-120"/>
              </a:rPr>
              <a:t>，更在天地间架起了一座跨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越微观与宏观的桥梁</a:t>
            </a:r>
            <a:r>
              <a:rPr lang="en-US" altLang="zh-CN" sz="2000" b="0" i="0" dirty="0">
                <a:solidFill>
                  <a:srgbClr val="000000"/>
                </a:solidFill>
                <a:latin typeface="微软雅黑" pitchFamily="34" charset="0"/>
                <a:ea typeface="微软雅黑" pitchFamily="34" charset="-122"/>
                <a:cs typeface="微软雅黑" pitchFamily="34" charset="-120"/>
              </a:rPr>
              <a:t>。在这座桥梁上，每粒尘埃都闪耀着星辰的光辉</a:t>
            </a:r>
            <a:r>
              <a:rPr lang="en-US" altLang="zh-CN" sz="2000" b="0" i="0">
                <a:solidFill>
                  <a:srgbClr val="000000"/>
                </a:solidFill>
                <a:latin typeface="微软雅黑" pitchFamily="34" charset="0"/>
                <a:ea typeface="微软雅黑" pitchFamily="34" charset="-122"/>
                <a:cs typeface="微软雅黑" pitchFamily="34" charset="-120"/>
              </a:rPr>
              <a:t>，每片绿叶都跃动着银河的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韵律</a:t>
            </a:r>
            <a:r>
              <a:rPr lang="en-US" altLang="zh-CN" sz="2000" b="0" i="0" dirty="0">
                <a:solidFill>
                  <a:srgbClr val="000000"/>
                </a:solidFill>
                <a:latin typeface="微软雅黑" pitchFamily="34" charset="0"/>
                <a:ea typeface="微软雅黑" pitchFamily="34" charset="-122"/>
                <a:cs typeface="微软雅黑" pitchFamily="34" charset="-120"/>
              </a:rPr>
              <a:t>。即看似卑微的草叶与遥远的星辰，在生态系统中具有同等重要的地位。再结合标题</a:t>
            </a:r>
            <a:r>
              <a:rPr lang="en-US" altLang="zh-CN" sz="2000" b="0" i="0">
                <a:solidFill>
                  <a:srgbClr val="000000"/>
                </a:solidFill>
                <a:latin typeface="微软雅黑" pitchFamily="34" charset="0"/>
                <a:ea typeface="微软雅黑" pitchFamily="34" charset="-122"/>
                <a:cs typeface="微软雅黑" pitchFamily="34" charset="-120"/>
              </a:rPr>
              <a:t>“自己</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之歌</a:t>
            </a:r>
            <a:r>
              <a:rPr lang="en-US" altLang="zh-CN" sz="2000" b="0" i="0" dirty="0">
                <a:solidFill>
                  <a:srgbClr val="000000"/>
                </a:solidFill>
                <a:latin typeface="微软雅黑" pitchFamily="34" charset="0"/>
                <a:ea typeface="微软雅黑" pitchFamily="34" charset="-122"/>
                <a:cs typeface="微软雅黑" pitchFamily="34" charset="-120"/>
              </a:rPr>
              <a:t>”，诗人在礼赞“自我”，哪怕自我微如草叶，也可大如星辰，进而凸显宏大的自我</a:t>
            </a:r>
            <a:r>
              <a:rPr lang="en-US" altLang="zh-CN" sz="2000" b="0" i="0">
                <a:solidFill>
                  <a:srgbClr val="000000"/>
                </a:solidFill>
                <a:latin typeface="微软雅黑" pitchFamily="34" charset="0"/>
                <a:ea typeface="微软雅黑" pitchFamily="34" charset="-122"/>
                <a:cs typeface="微软雅黑" pitchFamily="34" charset="-120"/>
              </a:rPr>
              <a:t>。材料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引导学生尊重自己的价值</a:t>
            </a:r>
            <a:r>
              <a:rPr lang="en-US" altLang="zh-CN" sz="2000" b="0" i="0" dirty="0">
                <a:solidFill>
                  <a:srgbClr val="000000"/>
                </a:solidFill>
                <a:latin typeface="微软雅黑" pitchFamily="34" charset="0"/>
                <a:ea typeface="微软雅黑" pitchFamily="34" charset="-122"/>
                <a:cs typeface="微软雅黑" pitchFamily="34" charset="-120"/>
              </a:rPr>
              <a:t>，并对自己的幸福与成长负责:彰显自我的独特性与重要性。</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参考立意</a:t>
            </a:r>
            <a:r>
              <a:rPr lang="en-US" altLang="zh-CN" sz="2000" b="0" i="0" dirty="0">
                <a:solidFill>
                  <a:srgbClr val="000000"/>
                </a:solidFill>
                <a:latin typeface="微软雅黑" pitchFamily="34" charset="0"/>
                <a:ea typeface="微软雅黑" pitchFamily="34" charset="-122"/>
                <a:cs typeface="微软雅黑" pitchFamily="34" charset="-120"/>
              </a:rPr>
              <a:t>：①认识到自我价值很重要；②珍视自己的独特性与重要性；③万物平等</a:t>
            </a:r>
            <a:r>
              <a:rPr lang="en-US" altLang="zh-CN" sz="2000" b="0" i="0">
                <a:solidFill>
                  <a:srgbClr val="000000"/>
                </a:solidFill>
                <a:latin typeface="微软雅黑" pitchFamily="34" charset="0"/>
                <a:ea typeface="微软雅黑" pitchFamily="34" charset="-122"/>
                <a:cs typeface="微软雅黑" pitchFamily="34" charset="-120"/>
              </a:rPr>
              <a:t>，所有存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在都是同等珍贵的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01167f48a?pid=0c7a6c090&amp;color=0,0,0&amp;vtp=1&amp;bbb=1&amp;hb=1">
            <a:extLst>
              <a:ext uri="{FF2B5EF4-FFF2-40B4-BE49-F238E27FC236}">
                <a16:creationId xmlns:a16="http://schemas.microsoft.com/office/drawing/2014/main" id="{A1FB0CA7-8B03-97B3-0083-1E2B2E5882A5}"/>
              </a:ext>
            </a:extLst>
          </p:cNvPr>
          <p:cNvSpPr/>
          <p:nvPr/>
        </p:nvSpPr>
        <p:spPr>
          <a:xfrm>
            <a:off x="722376" y="972000"/>
            <a:ext cx="10753344" cy="50419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其次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数字技术创新推动产业结构优化升级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推动新型工业化实现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第二新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在产业融合</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数字技术能够从研发设计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智能生产和销售管理角度加快产业融合与结构升级</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实现新业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态发展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在产业链供应链方面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数字化企业对市场资源的有效配置起到了重要调节作用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有助于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更好地解决上下游信息不对称问题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实现信息的实时共享和协同</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数字技术赋能供应链向智能化</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和透明化发展有助于企业精准匹配需求端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合理匹配市场资源的供需关系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在产业升级方面</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字技术创新推动企业升级人力资本结构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通过不断吸纳和培养数字化人才促进数字技术和业务有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机融合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最终提高中高技术密集产业占比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有效扩大产业增长空间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因此</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数字技术创新有助于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推动产业融合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促进产业链供应链现代化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推动产业结构优化升级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赋能新型工业化发展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最后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数字技术创新推动绿色生产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推动新型工业化实现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第三新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在多方利益相关者对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企业提出环保要求的环境下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数字技术创新为企业实现可持续发展和绿色制造提供了新途径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字技术创新通过工业数字化来控制城市碳排放强度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最终支持构建低碳零碳负碳体系</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100"/>
              </a:lnSpc>
            </a:pPr>
            <a:endParaRPr lang="en-US" altLang="zh-CN" sz="2000" dirty="0"/>
          </a:p>
        </p:txBody>
      </p:sp>
    </p:spTree>
    <p:extLst>
      <p:ext uri="{BB962C8B-B14F-4D97-AF65-F5344CB8AC3E}">
        <p14:creationId xmlns:p14="http://schemas.microsoft.com/office/powerpoint/2010/main" val="1365374567"/>
      </p:ext>
    </p:extLst>
  </p:cSld>
  <p:clrMapOvr>
    <a:masterClrMapping/>
  </p:clrMapOvr>
  <p:transition>
    <p:fade/>
  </p:transition>
</p:sld>
</file>

<file path=ppt/slides/slide60.xml><?xml version="1.0" encoding="utf-8"?>
<p:sld xmlns:a="http://schemas.openxmlformats.org/drawingml/2006/main" xmlns:r="http://schemas.openxmlformats.org/officeDocument/2006/relationships" xmlns:p="http://schemas.openxmlformats.org/presentationml/2006/main">
  <p:cSld name="Slide 50&amp;si=50">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1#01167f48a?pid=0c7a6c090&amp;color=0,0,0&amp;vtp=1&amp;bbb=1&amp;hb=1">
            <a:extLst>
              <a:ext uri="{FF2B5EF4-FFF2-40B4-BE49-F238E27FC236}">
                <a16:creationId xmlns:a16="http://schemas.microsoft.com/office/drawing/2014/main" id="{582B0E67-51CB-1678-DC5C-E0E82EED5394}"/>
              </a:ext>
            </a:extLst>
          </p:cNvPr>
          <p:cNvSpPr/>
          <p:nvPr/>
        </p:nvSpPr>
        <p:spPr>
          <a:xfrm>
            <a:off x="722376" y="972000"/>
            <a:ext cx="10753344" cy="49837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数字技术可以实时监测生产所需要的能源量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污染物排放量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及时预警纠正出现异常的生产环节</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提高能源的利用效率和降低污染排放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此外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数字技术帮助企业更好地监控管理供应商的环保工</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作</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更完善地管理运输和物流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通过应用数字化技术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资源与能源利用率均得以提高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新能源使</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用频率提高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各工业企业生产销售过程趋于清洁化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低碳化和循环化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从而实现绿色低碳生产</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赋能新型工业化发展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然而挑战与机遇并存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新型工业化发展在很大程度上需要依托先进技术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目前全国各地区数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字化发展程度不均衡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存在数字鸿沟和技术差距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我国应加大对科技研发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专利保护和人才培养</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的支持力度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通过建设创新平台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推动产学研合作等方式促进科技创新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数实融合和产业转型升</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使新型工业化的特征得以充分展现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要在全国范围内推行新型工业化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促进数字技术创新不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是选做题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而是必答题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摘编自师博等《数字技术创新赋能新型工业化研究》）</a:t>
            </a:r>
            <a:endParaRPr lang="en-US" altLang="zh-CN" sz="2000" dirty="0"/>
          </a:p>
        </p:txBody>
      </p:sp>
    </p:spTree>
    <p:extLst>
      <p:ext uri="{BB962C8B-B14F-4D97-AF65-F5344CB8AC3E}">
        <p14:creationId xmlns:p14="http://schemas.microsoft.com/office/powerpoint/2010/main" val="159233583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C_5_BD.2_1#d81de8c10?pid=01167f48a&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1.下列对材料相关内容的理解和分析，正确的一项是（3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_1#d81de8c10.bracket?pid=01167f48a&amp;color=0,0,0&amp;vpa=1&amp;vtp=1"/>
          <p:cNvSpPr/>
          <p:nvPr/>
        </p:nvSpPr>
        <p:spPr>
          <a:xfrm>
            <a:off x="7632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2_2#d81de8c10.choices?pid=01167f48a&amp;color=0,0,0&amp;vtp=1&amp;bbb=1&amp;hb=1"/>
          <p:cNvSpPr/>
          <p:nvPr/>
        </p:nvSpPr>
        <p:spPr>
          <a:xfrm>
            <a:off x="722376" y="1436497"/>
            <a:ext cx="10753344" cy="27104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A.我国需要扭转过早去工业化的倾向，因为党的二十届三中全会提出加快推进新型工业化的要求。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.数字技术重塑了原有工业生产方式，帮助全要素生产率提升</a:t>
            </a:r>
            <a:r>
              <a:rPr lang="en-US" altLang="zh-CN" sz="2000" b="0" i="0">
                <a:solidFill>
                  <a:srgbClr val="000000"/>
                </a:solidFill>
                <a:latin typeface="微软雅黑" pitchFamily="34" charset="0"/>
                <a:ea typeface="微软雅黑" pitchFamily="34" charset="-122"/>
                <a:cs typeface="微软雅黑" pitchFamily="34" charset="-120"/>
              </a:rPr>
              <a:t>，使中高技术产业利润实现超高速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增长</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.数字技术创新提升工业生产综合效益，推动产业结构升级、绿色生产</a:t>
            </a:r>
            <a:r>
              <a:rPr lang="en-US" altLang="zh-CN" sz="2000" b="0" i="0">
                <a:solidFill>
                  <a:srgbClr val="000000"/>
                </a:solidFill>
                <a:latin typeface="微软雅黑" pitchFamily="34" charset="0"/>
                <a:ea typeface="微软雅黑" pitchFamily="34" charset="-122"/>
                <a:cs typeface="微软雅黑" pitchFamily="34" charset="-120"/>
              </a:rPr>
              <a:t>，以此来推进新型工业化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发展</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.实现科技创新、数实融合，就能解决新型工业化发展过程中全国数字化发展程度不均衡的问题。</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AS.4_1#d81de8c10?vop=1&amp;pid=01167f48a&amp;color=0,0,0&amp;vtp=1&amp;bt=1&amp;bbb=1&amp;hb=1"/>
          <p:cNvSpPr/>
          <p:nvPr/>
        </p:nvSpPr>
        <p:spPr>
          <a:xfrm>
            <a:off x="722376" y="972000"/>
            <a:ext cx="10753344" cy="4526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本题考查筛选并整合文中的信息的能力。A项</a:t>
            </a:r>
            <a:r>
              <a:rPr lang="en-US" altLang="zh-CN" sz="2000" b="0" i="0">
                <a:solidFill>
                  <a:srgbClr val="000000"/>
                </a:solidFill>
                <a:latin typeface="微软雅黑" pitchFamily="34" charset="0"/>
                <a:ea typeface="微软雅黑" pitchFamily="34" charset="-122"/>
                <a:cs typeface="微软雅黑" pitchFamily="34" charset="-120"/>
              </a:rPr>
              <a:t>，“因为党的二十届三中全会提出加快推进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新型工业化的要求</a:t>
            </a:r>
            <a:r>
              <a:rPr lang="en-US" altLang="zh-CN" sz="2000" b="0" i="0" dirty="0">
                <a:solidFill>
                  <a:srgbClr val="000000"/>
                </a:solidFill>
                <a:latin typeface="微软雅黑" pitchFamily="34" charset="0"/>
                <a:ea typeface="微软雅黑" pitchFamily="34" charset="-122"/>
                <a:cs typeface="微软雅黑" pitchFamily="34" charset="-120"/>
              </a:rPr>
              <a:t>”错误，选项因果倒置。结合材料第1段中</a:t>
            </a:r>
            <a:r>
              <a:rPr lang="en-US" altLang="zh-CN" sz="2000" b="0" i="0">
                <a:solidFill>
                  <a:srgbClr val="000000"/>
                </a:solidFill>
                <a:latin typeface="微软雅黑" pitchFamily="34" charset="0"/>
                <a:ea typeface="微软雅黑" pitchFamily="34" charset="-122"/>
                <a:cs typeface="微软雅黑" pitchFamily="34" charset="-120"/>
              </a:rPr>
              <a:t>“为扭转我国过早去工业化的倾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向</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党的二十届三中全会指出，要加快推进新型工业化</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”可知</a:t>
            </a:r>
            <a:r>
              <a:rPr lang="en-US" altLang="zh-CN" sz="2000" b="0" i="0">
                <a:solidFill>
                  <a:srgbClr val="000000"/>
                </a:solidFill>
                <a:latin typeface="微软雅黑" pitchFamily="34" charset="0"/>
                <a:ea typeface="微软雅黑" pitchFamily="34" charset="-122"/>
                <a:cs typeface="微软雅黑" pitchFamily="34" charset="-120"/>
              </a:rPr>
              <a:t>，党的二十届三中全会提出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加快推进新型工业化的要求</a:t>
            </a:r>
            <a:r>
              <a:rPr lang="en-US" altLang="zh-CN" sz="2000" b="0" i="0" dirty="0">
                <a:solidFill>
                  <a:srgbClr val="000000"/>
                </a:solidFill>
                <a:latin typeface="微软雅黑" pitchFamily="34" charset="0"/>
                <a:ea typeface="微软雅黑" pitchFamily="34" charset="-122"/>
                <a:cs typeface="微软雅黑" pitchFamily="34" charset="-120"/>
              </a:rPr>
              <a:t>，是因为我国需要扭转过早去工业化的倾向。B项</a:t>
            </a:r>
            <a:r>
              <a:rPr lang="en-US" altLang="zh-CN" sz="2000" b="0" i="0">
                <a:solidFill>
                  <a:srgbClr val="000000"/>
                </a:solidFill>
                <a:latin typeface="微软雅黑" pitchFamily="34" charset="0"/>
                <a:ea typeface="微软雅黑" pitchFamily="34" charset="-122"/>
                <a:cs typeface="微软雅黑" pitchFamily="34" charset="-120"/>
              </a:rPr>
              <a:t>，“重塑了原有工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业生产方式</a:t>
            </a:r>
            <a:r>
              <a:rPr lang="en-US" altLang="zh-CN" sz="2000" b="0" i="0" dirty="0">
                <a:solidFill>
                  <a:srgbClr val="000000"/>
                </a:solidFill>
                <a:latin typeface="微软雅黑" pitchFamily="34" charset="0"/>
                <a:ea typeface="微软雅黑" pitchFamily="34" charset="-122"/>
                <a:cs typeface="微软雅黑" pitchFamily="34" charset="-120"/>
              </a:rPr>
              <a:t>”错误，根据材料第3段中“以大数据</a:t>
            </a:r>
            <a:r>
              <a:rPr lang="en-US" altLang="zh-CN" sz="2000" b="0" i="0">
                <a:solidFill>
                  <a:srgbClr val="000000"/>
                </a:solidFill>
                <a:latin typeface="微软雅黑" pitchFamily="34" charset="0"/>
                <a:ea typeface="微软雅黑" pitchFamily="34" charset="-122"/>
                <a:cs typeface="微软雅黑" pitchFamily="34" charset="-120"/>
              </a:rPr>
              <a:t>、人工智能为代表的数字技术正在重塑甚至推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翻原有的工业生产方式和组织形式</a:t>
            </a:r>
            <a:r>
              <a:rPr lang="en-US" altLang="zh-CN" sz="2000" b="0" i="0" dirty="0">
                <a:solidFill>
                  <a:srgbClr val="000000"/>
                </a:solidFill>
                <a:latin typeface="微软雅黑" pitchFamily="34" charset="0"/>
                <a:ea typeface="微软雅黑" pitchFamily="34" charset="-122"/>
                <a:cs typeface="微软雅黑" pitchFamily="34" charset="-120"/>
              </a:rPr>
              <a:t>”可知，选项时态有误，应为“正在重塑”而非已经重塑</a:t>
            </a:r>
            <a:r>
              <a:rPr lang="en-US" altLang="zh-CN" sz="2000" b="0" i="0">
                <a:solidFill>
                  <a:srgbClr val="000000"/>
                </a:solidFill>
                <a:latin typeface="微软雅黑" pitchFamily="34" charset="0"/>
                <a:ea typeface="微软雅黑" pitchFamily="34" charset="-122"/>
                <a:cs typeface="微软雅黑" pitchFamily="34" charset="-120"/>
              </a:rPr>
              <a:t>。D</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项</a:t>
            </a:r>
            <a:r>
              <a:rPr lang="en-US" altLang="zh-CN" sz="2000" b="0" i="0" dirty="0">
                <a:solidFill>
                  <a:srgbClr val="000000"/>
                </a:solidFill>
                <a:latin typeface="微软雅黑" pitchFamily="34" charset="0"/>
                <a:ea typeface="微软雅黑" pitchFamily="34" charset="-122"/>
                <a:cs typeface="微软雅黑" pitchFamily="34" charset="-120"/>
              </a:rPr>
              <a:t>，“就能解决”错误，结合材料最后一段中“目前全国各地区数字化发展程度不均衡</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我国</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应加大对科技研发</a:t>
            </a:r>
            <a:r>
              <a:rPr lang="en-US" altLang="zh-CN" sz="2000" b="0" i="0" dirty="0">
                <a:solidFill>
                  <a:srgbClr val="000000"/>
                </a:solidFill>
                <a:latin typeface="微软雅黑" pitchFamily="34" charset="0"/>
                <a:ea typeface="微软雅黑" pitchFamily="34" charset="-122"/>
                <a:cs typeface="微软雅黑" pitchFamily="34" charset="-120"/>
              </a:rPr>
              <a:t>、专利保护和人才培养的支持力度</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使新型工业化的特征得以充分展现</a:t>
            </a:r>
            <a:r>
              <a:rPr lang="en-US" altLang="zh-CN" sz="2000" b="0" i="0">
                <a:solidFill>
                  <a:srgbClr val="000000"/>
                </a:solidFill>
                <a:latin typeface="微软雅黑" pitchFamily="34" charset="0"/>
                <a:ea typeface="微软雅黑" pitchFamily="34" charset="-122"/>
                <a:cs typeface="微软雅黑" pitchFamily="34" charset="-120"/>
              </a:rPr>
              <a:t>”可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知</a:t>
            </a:r>
            <a:r>
              <a:rPr lang="en-US" altLang="zh-CN" sz="2000" b="0" i="0" dirty="0">
                <a:solidFill>
                  <a:srgbClr val="000000"/>
                </a:solidFill>
                <a:latin typeface="微软雅黑" pitchFamily="34" charset="0"/>
                <a:ea typeface="微软雅黑" pitchFamily="34" charset="-122"/>
                <a:cs typeface="微软雅黑" pitchFamily="34" charset="-120"/>
              </a:rPr>
              <a:t>，是“或可”解决新型工业化发展过程中全国数字化发展程度不均衡的问题。</a:t>
            </a:r>
            <a:r>
              <a:rPr lang="en-US" altLang="zh-CN" sz="2000" b="0" i="0">
                <a:solidFill>
                  <a:srgbClr val="000000"/>
                </a:solidFill>
                <a:latin typeface="微软雅黑" pitchFamily="34" charset="0"/>
                <a:ea typeface="微软雅黑" pitchFamily="34" charset="-122"/>
                <a:cs typeface="微软雅黑" pitchFamily="34" charset="-120"/>
              </a:rPr>
              <a:t>选项表述绝对。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故选</a:t>
            </a:r>
            <a:r>
              <a:rPr lang="en-US" altLang="zh-CN" sz="2000" b="0" i="0" dirty="0">
                <a:solidFill>
                  <a:srgbClr val="000000"/>
                </a:solidFill>
                <a:latin typeface="微软雅黑" pitchFamily="34" charset="0"/>
                <a:ea typeface="微软雅黑" pitchFamily="34" charset="-122"/>
                <a:cs typeface="微软雅黑" pitchFamily="34" charset="-120"/>
              </a:rPr>
              <a:t>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TotalTime>
  <Words>4408</Words>
  <Application>Microsoft Office PowerPoint</Application>
  <PresentationFormat>宽屏</PresentationFormat>
  <Paragraphs>609</Paragraphs>
  <Slides>60</Slides>
  <Notes>50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60</vt:i4>
      </vt:variant>
    </vt:vector>
  </HeadingPairs>
  <TitlesOfParts>
    <vt:vector size="68" baseType="lpstr">
      <vt:lpstr>等线 (正文)</vt:lpstr>
      <vt:lpstr>仿宋</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2025-08-04T09:39:29Z</dcterms:created>
  <dcterms:modified xsi:type="dcterms:W3CDTF">2025-08-04T09:45:37Z</dcterms:modified>
  <cp:category/>
  <cp:contentStatus/>
</cp:coreProperties>
</file>