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9"/>
  </p:notesMasterIdLst>
  <p:sldIdLst>
    <p:sldId id="256" r:id="rId2"/>
    <p:sldId id="257" r:id="rId3"/>
    <p:sldId id="258" r:id="rId4"/>
    <p:sldId id="301" r:id="rId5"/>
    <p:sldId id="302" r:id="rId6"/>
    <p:sldId id="259" r:id="rId7"/>
    <p:sldId id="303" r:id="rId8"/>
    <p:sldId id="260" r:id="rId9"/>
    <p:sldId id="261" r:id="rId10"/>
    <p:sldId id="262" r:id="rId11"/>
    <p:sldId id="263" r:id="rId12"/>
    <p:sldId id="264" r:id="rId13"/>
    <p:sldId id="265" r:id="rId14"/>
    <p:sldId id="266" r:id="rId15"/>
    <p:sldId id="267" r:id="rId16"/>
    <p:sldId id="304" r:id="rId17"/>
    <p:sldId id="268" r:id="rId18"/>
    <p:sldId id="305" r:id="rId19"/>
    <p:sldId id="306" r:id="rId20"/>
    <p:sldId id="307" r:id="rId21"/>
    <p:sldId id="308" r:id="rId22"/>
    <p:sldId id="309" r:id="rId23"/>
    <p:sldId id="269" r:id="rId24"/>
    <p:sldId id="270" r:id="rId25"/>
    <p:sldId id="271" r:id="rId26"/>
    <p:sldId id="272" r:id="rId27"/>
    <p:sldId id="273" r:id="rId28"/>
    <p:sldId id="310" r:id="rId29"/>
    <p:sldId id="274" r:id="rId30"/>
    <p:sldId id="275" r:id="rId31"/>
    <p:sldId id="276" r:id="rId32"/>
    <p:sldId id="277" r:id="rId33"/>
    <p:sldId id="278" r:id="rId34"/>
    <p:sldId id="279" r:id="rId35"/>
    <p:sldId id="280" r:id="rId36"/>
    <p:sldId id="281" r:id="rId37"/>
    <p:sldId id="311" r:id="rId38"/>
    <p:sldId id="282" r:id="rId39"/>
    <p:sldId id="283" r:id="rId40"/>
    <p:sldId id="284" r:id="rId41"/>
    <p:sldId id="285" r:id="rId42"/>
    <p:sldId id="286" r:id="rId43"/>
    <p:sldId id="287" r:id="rId44"/>
    <p:sldId id="288" r:id="rId45"/>
    <p:sldId id="289" r:id="rId46"/>
    <p:sldId id="290" r:id="rId47"/>
    <p:sldId id="312" r:id="rId48"/>
    <p:sldId id="291" r:id="rId49"/>
    <p:sldId id="292" r:id="rId50"/>
    <p:sldId id="293" r:id="rId51"/>
    <p:sldId id="294" r:id="rId52"/>
    <p:sldId id="295" r:id="rId53"/>
    <p:sldId id="296" r:id="rId54"/>
    <p:sldId id="297" r:id="rId55"/>
    <p:sldId id="298" r:id="rId56"/>
    <p:sldId id="299" r:id="rId57"/>
    <p:sldId id="300" r:id="rId58"/>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1308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chinese#pid=68886ee41bb33c17b50bab09#tid=68904eeb15638a000923268c#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8238744" y="4315968"/>
            <a:ext cx="3145536" cy="914400"/>
          </a:xfrm>
          <a:prstGeom prst="rect">
            <a:avLst/>
          </a:prstGeom>
          <a:noFill/>
          <a:ln/>
        </p:spPr>
        <p:txBody>
          <a:bodyPr wrap="square" lIns="0" tIns="0" rIns="0" bIns="0" rtlCol="0" anchor="ctr"/>
          <a:lstStyle/>
          <a:p>
            <a:pPr algn="ctr"/>
            <a:r>
              <a:rPr lang="en-US" sz="2400" b="1" i="0" dirty="0">
                <a:solidFill>
                  <a:srgbClr val="649226"/>
                </a:solidFill>
                <a:latin typeface="微软雅黑" pitchFamily="34" charset="0"/>
                <a:ea typeface="微软雅黑" pitchFamily="34" charset="-122"/>
                <a:cs typeface="微软雅黑" pitchFamily="34" charset="-120"/>
              </a:rPr>
              <a:t>语文 选择性必修 中册</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考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
        <p:nvSpPr>
          <p:cNvPr id="3" name="MasterShapeName"/>
          <p:cNvSpPr/>
          <p:nvPr/>
        </p:nvSpPr>
        <p:spPr>
          <a:xfrm>
            <a:off x="576072" y="5047488"/>
            <a:ext cx="2048256" cy="448056"/>
          </a:xfrm>
          <a:prstGeom prst="rect">
            <a:avLst/>
          </a:prstGeom>
          <a:noFill/>
          <a:ln/>
        </p:spPr>
        <p:txBody>
          <a:bodyPr wrap="square" lIns="0" tIns="0" rIns="0" bIns="0" rtlCol="0" anchor="ctr"/>
          <a:lstStyle/>
          <a:p>
            <a:pPr algn="ctr"/>
            <a:r>
              <a:rPr lang="en-US" sz="2400" b="1" i="0" dirty="0">
                <a:solidFill>
                  <a:srgbClr val="FFFFFF"/>
                </a:solidFill>
                <a:latin typeface="等线 (正文)" pitchFamily="34" charset="0"/>
                <a:ea typeface="等线 (正文)" pitchFamily="34" charset="-122"/>
                <a:cs typeface="等线 (正文)" pitchFamily="34" charset="-120"/>
              </a:rPr>
              <a:t>主讲老师</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内容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731520" y="521208"/>
            <a:ext cx="448056" cy="448056"/>
          </a:xfrm>
          <a:prstGeom prst="rect">
            <a:avLst/>
          </a:prstGeom>
        </p:spPr>
      </p:pic>
      <p:sp>
        <p:nvSpPr>
          <p:cNvPr id="4" name="MasterShapeName"/>
          <p:cNvSpPr/>
          <p:nvPr/>
        </p:nvSpPr>
        <p:spPr>
          <a:xfrm>
            <a:off x="1289304" y="539496"/>
            <a:ext cx="8842248" cy="521208"/>
          </a:xfrm>
          <a:prstGeom prst="rect">
            <a:avLst/>
          </a:prstGeom>
          <a:noFill/>
          <a:ln/>
        </p:spPr>
        <p:txBody>
          <a:bodyPr/>
          <a:lstStyle/>
          <a:p>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ack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name="Slide 1&amp;si=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7&amp;si=7">
    <p:spTree>
      <p:nvGrpSpPr>
        <p:cNvPr id="1" name=""/>
        <p:cNvGrpSpPr/>
        <p:nvPr/>
      </p:nvGrpSpPr>
      <p:grpSpPr>
        <a:xfrm>
          <a:off x="0" y="0"/>
          <a:ext cx="0" cy="0"/>
          <a:chOff x="0" y="0"/>
          <a:chExt cx="0" cy="0"/>
        </a:xfrm>
      </p:grpSpPr>
      <p:sp>
        <p:nvSpPr>
          <p:cNvPr id="2" name="QC_5_AS.7_1#698ee0842?vop=1&amp;pid=53aecae77&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本题考查分析概括作者在文中的观点态度的能力。A项，“</a:t>
            </a:r>
            <a:r>
              <a:rPr lang="en-US" altLang="zh-CN" sz="2000" b="0" i="0">
                <a:solidFill>
                  <a:srgbClr val="000000"/>
                </a:solidFill>
                <a:latin typeface="微软雅黑" pitchFamily="34" charset="0"/>
                <a:ea typeface="微软雅黑" pitchFamily="34" charset="-122"/>
                <a:cs typeface="微软雅黑" pitchFamily="34" charset="-120"/>
              </a:rPr>
              <a:t>使抽象的概念变得易于理解，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增强了文章的趣味性</a:t>
            </a:r>
            <a:r>
              <a:rPr lang="en-US" altLang="zh-CN" sz="2000" b="0" i="0" dirty="0">
                <a:solidFill>
                  <a:srgbClr val="000000"/>
                </a:solidFill>
                <a:latin typeface="微软雅黑" pitchFamily="34" charset="0"/>
                <a:ea typeface="微软雅黑" pitchFamily="34" charset="-122"/>
                <a:cs typeface="微软雅黑" pitchFamily="34" charset="-120"/>
              </a:rPr>
              <a:t>”错误。“思想一僵化，条条、框框就多起来了”是一种较为通俗</a:t>
            </a:r>
            <a:r>
              <a:rPr lang="en-US" altLang="zh-CN" sz="2000" b="0" i="0">
                <a:solidFill>
                  <a:srgbClr val="000000"/>
                </a:solidFill>
                <a:latin typeface="微软雅黑" pitchFamily="34" charset="0"/>
                <a:ea typeface="微软雅黑" pitchFamily="34" charset="-122"/>
                <a:cs typeface="微软雅黑" pitchFamily="34" charset="-120"/>
              </a:rPr>
              <a:t>、直白的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表达</a:t>
            </a:r>
            <a:r>
              <a:rPr lang="en-US" altLang="zh-CN" sz="2000" b="0" i="0" dirty="0">
                <a:solidFill>
                  <a:srgbClr val="000000"/>
                </a:solidFill>
                <a:latin typeface="微软雅黑" pitchFamily="34" charset="0"/>
                <a:ea typeface="微软雅黑" pitchFamily="34" charset="-122"/>
                <a:cs typeface="微软雅黑" pitchFamily="34" charset="-120"/>
              </a:rPr>
              <a:t>，更多是起到一种强调和点明问题的作用</a:t>
            </a:r>
            <a:r>
              <a:rPr lang="en-US" altLang="zh-CN" sz="2000" b="0" i="0">
                <a:solidFill>
                  <a:srgbClr val="000000"/>
                </a:solidFill>
                <a:latin typeface="微软雅黑" pitchFamily="34" charset="0"/>
                <a:ea typeface="微软雅黑" pitchFamily="34" charset="-122"/>
                <a:cs typeface="微软雅黑" pitchFamily="34" charset="-120"/>
              </a:rPr>
              <a:t>。材料一使抽象概念易于理解主要是通过举具体现</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象来表现的</a:t>
            </a:r>
            <a:r>
              <a:rPr lang="en-US" altLang="zh-CN" sz="2000" b="0" i="0" dirty="0">
                <a:solidFill>
                  <a:srgbClr val="000000"/>
                </a:solidFill>
                <a:latin typeface="微软雅黑" pitchFamily="34" charset="0"/>
                <a:ea typeface="微软雅黑" pitchFamily="34" charset="-122"/>
                <a:cs typeface="微软雅黑" pitchFamily="34" charset="-120"/>
              </a:rPr>
              <a:t>。B项，“只有</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才能</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”错误</a:t>
            </a:r>
            <a:r>
              <a:rPr lang="en-US" altLang="zh-CN" sz="2000" b="0" i="0">
                <a:solidFill>
                  <a:srgbClr val="000000"/>
                </a:solidFill>
                <a:latin typeface="微软雅黑" pitchFamily="34" charset="0"/>
                <a:ea typeface="微软雅黑" pitchFamily="34" charset="-122"/>
                <a:cs typeface="微软雅黑" pitchFamily="34" charset="-120"/>
              </a:rPr>
              <a:t>。实现思想解放并非只有通过关于实践是检验真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理的唯一标准问题的讨论这一种方式</a:t>
            </a:r>
            <a:r>
              <a:rPr lang="en-US" altLang="zh-CN" sz="2000" b="0" i="0" dirty="0">
                <a:solidFill>
                  <a:srgbClr val="000000"/>
                </a:solidFill>
                <a:latin typeface="微软雅黑" pitchFamily="34" charset="0"/>
                <a:ea typeface="微软雅黑" pitchFamily="34" charset="-122"/>
                <a:cs typeface="微软雅黑" pitchFamily="34" charset="-120"/>
              </a:rPr>
              <a:t>，说法过于绝对。D项，“</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就能</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”错误</a:t>
            </a:r>
            <a:r>
              <a:rPr lang="en-US" altLang="zh-CN" sz="2000" b="0" i="0">
                <a:solidFill>
                  <a:srgbClr val="000000"/>
                </a:solidFill>
                <a:latin typeface="微软雅黑" pitchFamily="34" charset="0"/>
                <a:ea typeface="微软雅黑" pitchFamily="34" charset="-122"/>
                <a:cs typeface="微软雅黑" pitchFamily="34" charset="-120"/>
              </a:rPr>
              <a:t>。把坚持马</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克思主义与发展马克思主义结合起来只是实现中华民族伟大复兴的其中一个条件</a:t>
            </a:r>
            <a:r>
              <a:rPr lang="en-US" altLang="zh-CN" sz="2000" b="0" i="0" dirty="0">
                <a:solidFill>
                  <a:srgbClr val="000000"/>
                </a:solidFill>
                <a:latin typeface="微软雅黑" pitchFamily="34" charset="0"/>
                <a:ea typeface="微软雅黑" pitchFamily="34" charset="-122"/>
                <a:cs typeface="微软雅黑" pitchFamily="34" charset="-120"/>
              </a:rPr>
              <a:t>。故选C。</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8&amp;si=8">
    <p:spTree>
      <p:nvGrpSpPr>
        <p:cNvPr id="1" name=""/>
        <p:cNvGrpSpPr/>
        <p:nvPr/>
      </p:nvGrpSpPr>
      <p:grpSpPr>
        <a:xfrm>
          <a:off x="0" y="0"/>
          <a:ext cx="0" cy="0"/>
          <a:chOff x="0" y="0"/>
          <a:chExt cx="0" cy="0"/>
        </a:xfrm>
      </p:grpSpPr>
      <p:sp>
        <p:nvSpPr>
          <p:cNvPr id="2" name="QC_5_BD.8_1#ff2d8de32?pid=53aecae7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3.下列选项，不能直接且主要体现“实事求是”思想的一项是（3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9_1#ff2d8de32.bracket?pid=53aecae77&amp;color=0,0,0&amp;vpa=3&amp;vtp=1"/>
          <p:cNvSpPr/>
          <p:nvPr/>
        </p:nvSpPr>
        <p:spPr>
          <a:xfrm>
            <a:off x="8636064" y="969265"/>
            <a:ext cx="385763"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8_2#ff2d8de32.choices?pid=53aecae77&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A.土地革命战争前期，毛泽东提出“农村包围城市、武装夺取政权”革命新道路理论</a:t>
            </a:r>
            <a:r>
              <a:rPr lang="en-US" altLang="zh-CN" sz="2000" b="0" i="0">
                <a:solidFill>
                  <a:srgbClr val="000000"/>
                </a:solidFill>
                <a:latin typeface="微软雅黑" pitchFamily="34" charset="0"/>
                <a:ea typeface="微软雅黑" pitchFamily="34" charset="-122"/>
                <a:cs typeface="微软雅黑" pitchFamily="34" charset="-120"/>
              </a:rPr>
              <a:t>，并在井冈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山建立革命根据地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.一九七七年四月十日，邓小平提出完整准确地理解毛泽东思想，不能一切从本本出发</a:t>
            </a:r>
            <a:r>
              <a:rPr lang="en-US" altLang="zh-CN" sz="2000" b="0" i="0">
                <a:solidFill>
                  <a:srgbClr val="000000"/>
                </a:solidFill>
                <a:latin typeface="微软雅黑" pitchFamily="34" charset="0"/>
                <a:ea typeface="微软雅黑" pitchFamily="34" charset="-122"/>
                <a:cs typeface="微软雅黑" pitchFamily="34" charset="-120"/>
              </a:rPr>
              <a:t>，不能照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搬照抄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.二十世纪八十年代中期，邓小平曾指出：我们的目标，第一步到二○○○</a:t>
            </a:r>
            <a:r>
              <a:rPr lang="en-US" altLang="zh-CN" sz="2000" b="0" i="0">
                <a:solidFill>
                  <a:srgbClr val="000000"/>
                </a:solidFill>
                <a:latin typeface="微软雅黑" pitchFamily="34" charset="0"/>
                <a:ea typeface="微软雅黑" pitchFamily="34" charset="-122"/>
                <a:cs typeface="微软雅黑" pitchFamily="34" charset="-120"/>
              </a:rPr>
              <a:t>年建立一个小康社会，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雄心壮志太大了不行</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.邓小平引领全党和全国人民正确处理计划与市场、对外开放与独立自主的关系</a:t>
            </a:r>
            <a:r>
              <a:rPr lang="en-US" altLang="zh-CN" sz="2000" b="0" i="0">
                <a:solidFill>
                  <a:srgbClr val="000000"/>
                </a:solidFill>
                <a:latin typeface="微软雅黑" pitchFamily="34" charset="0"/>
                <a:ea typeface="微软雅黑" pitchFamily="34" charset="-122"/>
                <a:cs typeface="微软雅黑" pitchFamily="34" charset="-120"/>
              </a:rPr>
              <a:t>，避免了两个方</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面的极端化和片面性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9&amp;si=9">
    <p:spTree>
      <p:nvGrpSpPr>
        <p:cNvPr id="1" name=""/>
        <p:cNvGrpSpPr/>
        <p:nvPr/>
      </p:nvGrpSpPr>
      <p:grpSpPr>
        <a:xfrm>
          <a:off x="0" y="0"/>
          <a:ext cx="0" cy="0"/>
          <a:chOff x="0" y="0"/>
          <a:chExt cx="0" cy="0"/>
        </a:xfrm>
      </p:grpSpPr>
      <p:sp>
        <p:nvSpPr>
          <p:cNvPr id="2" name="QC_5_AS.10_1#ff2d8de32?vop=1&amp;pid=53aecae77&amp;color=0,0,0&amp;vtp=1&amp;bt=1&amp;bbb=1&amp;hb=1"/>
          <p:cNvSpPr/>
          <p:nvPr/>
        </p:nvSpPr>
        <p:spPr>
          <a:xfrm>
            <a:off x="722376" y="97200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本题考查理解文中重要概念的含义的能力。A项，毛泽东提出“农村包围城市</a:t>
            </a:r>
            <a:r>
              <a:rPr lang="en-US" altLang="zh-CN" sz="2000" b="0" i="0">
                <a:solidFill>
                  <a:srgbClr val="000000"/>
                </a:solidFill>
                <a:latin typeface="微软雅黑" pitchFamily="34" charset="0"/>
                <a:ea typeface="微软雅黑" pitchFamily="34" charset="-122"/>
                <a:cs typeface="微软雅黑" pitchFamily="34" charset="-120"/>
              </a:rPr>
              <a:t>、武装夺取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政权</a:t>
            </a:r>
            <a:r>
              <a:rPr lang="en-US" altLang="zh-CN" sz="2000" b="0" i="0" dirty="0">
                <a:solidFill>
                  <a:srgbClr val="000000"/>
                </a:solidFill>
                <a:latin typeface="微软雅黑" pitchFamily="34" charset="0"/>
                <a:ea typeface="微软雅黑" pitchFamily="34" charset="-122"/>
                <a:cs typeface="微软雅黑" pitchFamily="34" charset="-120"/>
              </a:rPr>
              <a:t>”革命新道路理论并建立井冈山革命根据地，是从中国革命实际出发，体现了实事求是</a:t>
            </a:r>
            <a:r>
              <a:rPr lang="en-US" altLang="zh-CN" sz="2000" b="0" i="0">
                <a:solidFill>
                  <a:srgbClr val="000000"/>
                </a:solidFill>
                <a:latin typeface="微软雅黑" pitchFamily="34" charset="0"/>
                <a:ea typeface="微软雅黑" pitchFamily="34" charset="-122"/>
                <a:cs typeface="微软雅黑" pitchFamily="34" charset="-120"/>
              </a:rPr>
              <a:t>。B</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项</a:t>
            </a:r>
            <a:r>
              <a:rPr lang="en-US" altLang="zh-CN" sz="2000" b="0" i="0" dirty="0">
                <a:solidFill>
                  <a:srgbClr val="000000"/>
                </a:solidFill>
                <a:latin typeface="微软雅黑" pitchFamily="34" charset="0"/>
                <a:ea typeface="微软雅黑" pitchFamily="34" charset="-122"/>
                <a:cs typeface="微软雅黑" pitchFamily="34" charset="-120"/>
              </a:rPr>
              <a:t>，邓小平提出完整准确地理解毛泽东思想，不能一切从本本出发，体现了实事求是的思想</a:t>
            </a:r>
            <a:r>
              <a:rPr lang="en-US" altLang="zh-CN" sz="2000" b="0" i="0">
                <a:solidFill>
                  <a:srgbClr val="000000"/>
                </a:solidFill>
                <a:latin typeface="微软雅黑" pitchFamily="34" charset="0"/>
                <a:ea typeface="微软雅黑" pitchFamily="34" charset="-122"/>
                <a:cs typeface="微软雅黑" pitchFamily="34" charset="-120"/>
              </a:rPr>
              <a:t>。C</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项</a:t>
            </a:r>
            <a:r>
              <a:rPr lang="en-US" altLang="zh-CN" sz="2000" b="0" i="0" dirty="0">
                <a:solidFill>
                  <a:srgbClr val="000000"/>
                </a:solidFill>
                <a:latin typeface="微软雅黑" pitchFamily="34" charset="0"/>
                <a:ea typeface="微软雅黑" pitchFamily="34" charset="-122"/>
                <a:cs typeface="微软雅黑" pitchFamily="34" charset="-120"/>
              </a:rPr>
              <a:t>，邓小平根据中国实际情况制定小康社会目标，体现了实事求是。D项</a:t>
            </a:r>
            <a:r>
              <a:rPr lang="en-US" altLang="zh-CN" sz="2000" b="0" i="0">
                <a:solidFill>
                  <a:srgbClr val="000000"/>
                </a:solidFill>
                <a:latin typeface="微软雅黑" pitchFamily="34" charset="0"/>
                <a:ea typeface="微软雅黑" pitchFamily="34" charset="-122"/>
                <a:cs typeface="微软雅黑" pitchFamily="34" charset="-120"/>
              </a:rPr>
              <a:t>，邓小平引领全党和全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国人民正确处理计划与市场</a:t>
            </a:r>
            <a:r>
              <a:rPr lang="en-US" altLang="zh-CN" sz="2000" b="0" i="0" dirty="0">
                <a:solidFill>
                  <a:srgbClr val="000000"/>
                </a:solidFill>
                <a:latin typeface="微软雅黑" pitchFamily="34" charset="0"/>
                <a:ea typeface="微软雅黑" pitchFamily="34" charset="-122"/>
                <a:cs typeface="微软雅黑" pitchFamily="34" charset="-120"/>
              </a:rPr>
              <a:t>、对外开放与独立自主的关系，主要体现的是统筹兼顾、</a:t>
            </a:r>
            <a:r>
              <a:rPr lang="en-US" altLang="zh-CN" sz="2000" b="0" i="0">
                <a:solidFill>
                  <a:srgbClr val="000000"/>
                </a:solidFill>
                <a:latin typeface="微软雅黑" pitchFamily="34" charset="0"/>
                <a:ea typeface="微软雅黑" pitchFamily="34" charset="-122"/>
                <a:cs typeface="微软雅黑" pitchFamily="34" charset="-120"/>
              </a:rPr>
              <a:t>辩证思维，</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并非直接且主要体现</a:t>
            </a:r>
            <a:r>
              <a:rPr lang="en-US" altLang="zh-CN" sz="2000" b="0" i="0" dirty="0">
                <a:solidFill>
                  <a:srgbClr val="000000"/>
                </a:solidFill>
                <a:latin typeface="微软雅黑" pitchFamily="34" charset="0"/>
                <a:ea typeface="微软雅黑" pitchFamily="34" charset="-122"/>
                <a:cs typeface="微软雅黑" pitchFamily="34" charset="-120"/>
              </a:rPr>
              <a:t>“实事求是”思想。故选D。</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0&amp;si=10">
    <p:spTree>
      <p:nvGrpSpPr>
        <p:cNvPr id="1" name=""/>
        <p:cNvGrpSpPr/>
        <p:nvPr/>
      </p:nvGrpSpPr>
      <p:grpSpPr>
        <a:xfrm>
          <a:off x="0" y="0"/>
          <a:ext cx="0" cy="0"/>
          <a:chOff x="0" y="0"/>
          <a:chExt cx="0" cy="0"/>
        </a:xfrm>
      </p:grpSpPr>
      <p:sp>
        <p:nvSpPr>
          <p:cNvPr id="2" name="QB_5_BD.81_1#42c9a288a?sp=1&amp;pid=53aecae77&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4.请简要分析材料一中反复的论证效果。（4分）</a:t>
            </a:r>
            <a:endParaRPr lang="en-US" altLang="zh-CN" sz="2000" dirty="0"/>
          </a:p>
        </p:txBody>
      </p:sp>
      <p:sp>
        <p:nvSpPr>
          <p:cNvPr id="3" name="QB_5_BD.81_2#42c9a288a?sp=1&amp;pid=53aecae77&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5_AS.83_1#42c9a288a?vop=1&amp;pid=53aecae77&amp;color=0,0,0&amp;vtp=1&amp;bbb=1&amp;hb=1"/>
          <p:cNvSpPr/>
          <p:nvPr/>
        </p:nvSpPr>
        <p:spPr>
          <a:xfrm>
            <a:off x="722376" y="2853060"/>
            <a:ext cx="10753344" cy="26977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本题考查分析论点、论据和论证方法的能力。反复论证的效果在于强调和强化观点</a:t>
            </a:r>
            <a:r>
              <a:rPr lang="en-US" altLang="zh-CN" sz="2000" b="0" i="0">
                <a:solidFill>
                  <a:srgbClr val="000000"/>
                </a:solidFill>
                <a:latin typeface="微软雅黑" pitchFamily="34" charset="0"/>
                <a:ea typeface="微软雅黑" pitchFamily="34" charset="-122"/>
                <a:cs typeface="微软雅黑" pitchFamily="34" charset="-120"/>
              </a:rPr>
              <a:t>，使读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者对核心思想有更深刻的理解和记忆</a:t>
            </a:r>
            <a:r>
              <a:rPr lang="en-US" altLang="zh-CN" sz="2000" b="0" i="0" dirty="0">
                <a:solidFill>
                  <a:srgbClr val="000000"/>
                </a:solidFill>
                <a:latin typeface="微软雅黑" pitchFamily="34" charset="0"/>
                <a:ea typeface="微软雅黑" pitchFamily="34" charset="-122"/>
                <a:cs typeface="微软雅黑" pitchFamily="34" charset="-120"/>
              </a:rPr>
              <a:t>。材料一使用反复的形式论证，“思想一僵化”</a:t>
            </a:r>
            <a:r>
              <a:rPr lang="en-US" altLang="zh-CN" sz="2000" b="0" i="0">
                <a:solidFill>
                  <a:srgbClr val="000000"/>
                </a:solidFill>
                <a:latin typeface="微软雅黑" pitchFamily="34" charset="0"/>
                <a:ea typeface="微软雅黑" pitchFamily="34" charset="-122"/>
                <a:cs typeface="微软雅黑" pitchFamily="34" charset="-120"/>
              </a:rPr>
              <a:t>间隔反复，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引导三个分论点</a:t>
            </a:r>
            <a:r>
              <a:rPr lang="en-US" altLang="zh-CN" sz="2000" b="0" i="0" dirty="0">
                <a:solidFill>
                  <a:srgbClr val="000000"/>
                </a:solidFill>
                <a:latin typeface="微软雅黑" pitchFamily="34" charset="0"/>
                <a:ea typeface="微软雅黑" pitchFamily="34" charset="-122"/>
                <a:cs typeface="微软雅黑" pitchFamily="34" charset="-120"/>
              </a:rPr>
              <a:t>“思想一僵化，条条、框框就多起来了”“思想一僵化</a:t>
            </a:r>
            <a:r>
              <a:rPr lang="en-US" altLang="zh-CN" sz="2000" b="0" i="0">
                <a:solidFill>
                  <a:srgbClr val="000000"/>
                </a:solidFill>
                <a:latin typeface="微软雅黑" pitchFamily="34" charset="0"/>
                <a:ea typeface="微软雅黑" pitchFamily="34" charset="-122"/>
                <a:cs typeface="微软雅黑" pitchFamily="34" charset="-120"/>
              </a:rPr>
              <a:t>，随风倒的现象就多起来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a:t>
            </a:r>
            <a:r>
              <a:rPr lang="en-US" altLang="zh-CN" sz="2000" b="0" i="0" dirty="0">
                <a:solidFill>
                  <a:srgbClr val="000000"/>
                </a:solidFill>
                <a:latin typeface="微软雅黑" pitchFamily="34" charset="0"/>
                <a:ea typeface="微软雅黑" pitchFamily="34" charset="-122"/>
                <a:cs typeface="微软雅黑" pitchFamily="34" charset="-120"/>
              </a:rPr>
              <a:t>”“思想一僵化，不从实际出发的本本主义也就严重起来了”，从三个方面展开深入论证</a:t>
            </a:r>
            <a:r>
              <a:rPr lang="en-US" altLang="zh-CN" sz="2000" b="0" i="0">
                <a:solidFill>
                  <a:srgbClr val="000000"/>
                </a:solidFill>
                <a:latin typeface="微软雅黑" pitchFamily="34" charset="0"/>
                <a:ea typeface="微软雅黑" pitchFamily="34" charset="-122"/>
                <a:cs typeface="微软雅黑" pitchFamily="34" charset="-120"/>
              </a:rPr>
              <a:t>，阐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述</a:t>
            </a:r>
            <a:r>
              <a:rPr lang="en-US" altLang="zh-CN" sz="2000" b="0" i="0" dirty="0">
                <a:solidFill>
                  <a:srgbClr val="000000"/>
                </a:solidFill>
                <a:latin typeface="微软雅黑" pitchFamily="34" charset="0"/>
                <a:ea typeface="微软雅黑" pitchFamily="34" charset="-122"/>
                <a:cs typeface="微软雅黑" pitchFamily="34" charset="-120"/>
              </a:rPr>
              <a:t>“思想僵化”的危害，使说理更加透彻。这种反复不仅增强了说服力</a:t>
            </a:r>
            <a:r>
              <a:rPr lang="en-US" altLang="zh-CN" sz="2000" b="0" i="0">
                <a:solidFill>
                  <a:srgbClr val="000000"/>
                </a:solidFill>
                <a:latin typeface="微软雅黑" pitchFamily="34" charset="0"/>
                <a:ea typeface="微软雅黑" pitchFamily="34" charset="-122"/>
                <a:cs typeface="微软雅黑" pitchFamily="34" charset="-120"/>
              </a:rPr>
              <a:t>，还使论证更加严密和有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力</a:t>
            </a:r>
            <a:r>
              <a:rPr lang="en-US" altLang="zh-CN" sz="2000" b="0" i="0" dirty="0">
                <a:solidFill>
                  <a:srgbClr val="000000"/>
                </a:solidFill>
                <a:latin typeface="微软雅黑" pitchFamily="34" charset="0"/>
                <a:ea typeface="微软雅黑" pitchFamily="34" charset="-122"/>
                <a:cs typeface="微软雅黑" pitchFamily="34" charset="-120"/>
              </a:rPr>
              <a:t>，增强语言的表达气势和效果，从而增强了文章的说服力。</a:t>
            </a:r>
            <a:endParaRPr lang="en-US" altLang="zh-CN" sz="2200" dirty="0"/>
          </a:p>
        </p:txBody>
      </p:sp>
      <p:sp>
        <p:nvSpPr>
          <p:cNvPr id="5" name="QB_5_AN.82_1#42c9a288a?sp=1&amp;pid=53aecae77&amp;color=0,0,0&amp;vtp=1&amp;bbb=1&amp;hb=1&amp;hla=1">
            <a:extLst>
              <a:ext uri="{FF2B5EF4-FFF2-40B4-BE49-F238E27FC236}">
                <a16:creationId xmlns:a16="http://schemas.microsoft.com/office/drawing/2014/main" id="{968335B7-DFD3-4838-34E0-35E4D0DBF37E}"/>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使用反复的形式论证，“思想一僵化”间隔反复，引导三个分论点，</a:t>
            </a:r>
            <a:r>
              <a:rPr lang="en-US" altLang="zh-CN" sz="2000" b="1" i="0">
                <a:solidFill>
                  <a:srgbClr val="00B050"/>
                </a:solidFill>
                <a:latin typeface="微软雅黑" pitchFamily="34" charset="0"/>
                <a:ea typeface="微软雅黑" pitchFamily="34" charset="-122"/>
                <a:cs typeface="微软雅黑" pitchFamily="34" charset="-120"/>
              </a:rPr>
              <a:t>从三个方面展开深入论证，</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使说理更加透彻</a:t>
            </a:r>
            <a:r>
              <a:rPr lang="en-US" altLang="zh-CN" sz="2000" b="1" i="0" dirty="0">
                <a:solidFill>
                  <a:srgbClr val="00B050"/>
                </a:solidFill>
                <a:latin typeface="微软雅黑" pitchFamily="34" charset="0"/>
                <a:ea typeface="微软雅黑" pitchFamily="34" charset="-122"/>
                <a:cs typeface="微软雅黑" pitchFamily="34" charset="-120"/>
              </a:rPr>
              <a:t>。②使用反复的形式论证，具有强调作用，能增强语言的表达气势和效果</a:t>
            </a:r>
            <a:r>
              <a:rPr lang="en-US" altLang="zh-CN" sz="2000" b="1" i="0">
                <a:solidFill>
                  <a:srgbClr val="00B050"/>
                </a:solidFill>
                <a:latin typeface="微软雅黑" pitchFamily="34" charset="0"/>
                <a:ea typeface="微软雅黑" pitchFamily="34" charset="-122"/>
                <a:cs typeface="微软雅黑" pitchFamily="34" charset="-120"/>
              </a:rPr>
              <a:t>，从而</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增强了文章的说服力</a:t>
            </a:r>
            <a:r>
              <a:rPr lang="en-US" altLang="zh-CN" sz="2000" b="1" i="0" dirty="0">
                <a:solidFill>
                  <a:srgbClr val="00B050"/>
                </a:solidFill>
                <a:latin typeface="微软雅黑" pitchFamily="34" charset="0"/>
                <a:ea typeface="微软雅黑" pitchFamily="34" charset="-122"/>
                <a:cs typeface="微软雅黑" pitchFamily="34" charset="-120"/>
              </a:rPr>
              <a:t>。（每点2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1" end="1"/>
                                            </p:txEl>
                                          </p:spTgt>
                                        </p:tgtEl>
                                        <p:attrNameLst>
                                          <p:attrName>style.visibility</p:attrName>
                                        </p:attrNameLst>
                                      </p:cBhvr>
                                      <p:to>
                                        <p:strVal val="visible"/>
                                      </p:to>
                                    </p:set>
                                    <p:animEffect transition="in" filter="fade">
                                      <p:cBhvr>
                                        <p:cTn id="27" dur="500"/>
                                        <p:tgtEl>
                                          <p:spTgt spid="4">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Effect transition="in" filter="fade">
                                      <p:cBhvr>
                                        <p:cTn id="30" dur="500"/>
                                        <p:tgtEl>
                                          <p:spTgt spid="4">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fade">
                                      <p:cBhvr>
                                        <p:cTn id="33" dur="500"/>
                                        <p:tgtEl>
                                          <p:spTgt spid="4">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
                                            <p:txEl>
                                              <p:pRg st="4" end="4"/>
                                            </p:txEl>
                                          </p:spTgt>
                                        </p:tgtEl>
                                        <p:attrNameLst>
                                          <p:attrName>style.visibility</p:attrName>
                                        </p:attrNameLst>
                                      </p:cBhvr>
                                      <p:to>
                                        <p:strVal val="visible"/>
                                      </p:to>
                                    </p:set>
                                    <p:animEffect transition="in" filter="fade">
                                      <p:cBhvr>
                                        <p:cTn id="36" dur="500"/>
                                        <p:tgtEl>
                                          <p:spTgt spid="4">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Effect transition="in" filter="fade">
                                      <p:cBhvr>
                                        <p:cTn id="39"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amp;si=11">
    <p:spTree>
      <p:nvGrpSpPr>
        <p:cNvPr id="1" name=""/>
        <p:cNvGrpSpPr/>
        <p:nvPr/>
      </p:nvGrpSpPr>
      <p:grpSpPr>
        <a:xfrm>
          <a:off x="0" y="0"/>
          <a:ext cx="0" cy="0"/>
          <a:chOff x="0" y="0"/>
          <a:chExt cx="0" cy="0"/>
        </a:xfrm>
      </p:grpSpPr>
      <p:sp>
        <p:nvSpPr>
          <p:cNvPr id="2" name="QB_5_BD.81_1#c32cc5953?sp=1&amp;pid=53aecae77&amp;color=0,0,0&amp;vtp=1&amp;bt=1&amp;bbb=1&amp;hb=1&amp;hltap=1"/>
          <p:cNvSpPr/>
          <p:nvPr/>
        </p:nvSpPr>
        <p:spPr>
          <a:xfrm>
            <a:off x="722376" y="972000"/>
            <a:ext cx="10753344" cy="31321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5.读书小组要为这两则材料写一则短评，请以“新时代意义”为关键词，</a:t>
            </a:r>
            <a:r>
              <a:rPr lang="en-US" altLang="zh-CN" sz="2000" b="0" i="0">
                <a:solidFill>
                  <a:srgbClr val="000000"/>
                </a:solidFill>
                <a:latin typeface="微软雅黑" pitchFamily="34" charset="0"/>
                <a:ea typeface="微软雅黑" pitchFamily="34" charset="-122"/>
                <a:cs typeface="微软雅黑" pitchFamily="34" charset="-120"/>
              </a:rPr>
              <a:t>写出你的短评思路。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6分）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82_1#c32cc5953?sp=1&amp;pid=53aecae77&amp;color=0,0,0&amp;vtp=1&amp;bt=1&amp;bbb=1&amp;hb=1&amp;hla=1">
            <a:extLst>
              <a:ext uri="{FF2B5EF4-FFF2-40B4-BE49-F238E27FC236}">
                <a16:creationId xmlns:a16="http://schemas.microsoft.com/office/drawing/2014/main" id="{A2A48CFE-1163-1D66-5846-FFC5DCB158BB}"/>
              </a:ext>
            </a:extLst>
          </p:cNvPr>
          <p:cNvSpPr/>
          <p:nvPr/>
        </p:nvSpPr>
        <p:spPr>
          <a:xfrm>
            <a:off x="722376" y="1873701"/>
            <a:ext cx="10753344" cy="2177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新时代的思想指引：阐述材料中解放思想、实事求是的思想对新时代的重要意义</a:t>
            </a:r>
            <a:r>
              <a:rPr lang="en-US" altLang="zh-CN" sz="2000" b="1" i="0">
                <a:solidFill>
                  <a:srgbClr val="00B050"/>
                </a:solidFill>
                <a:latin typeface="微软雅黑" pitchFamily="34" charset="0"/>
                <a:ea typeface="微软雅黑" pitchFamily="34" charset="-122"/>
                <a:cs typeface="微软雅黑" pitchFamily="34" charset="-120"/>
              </a:rPr>
              <a:t>，如帮助我们</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应对复杂多变的国际形势和国内改革发展稳定的各种问题</a:t>
            </a:r>
            <a:r>
              <a:rPr lang="en-US" altLang="zh-CN" sz="2000" b="1" i="0" dirty="0">
                <a:solidFill>
                  <a:srgbClr val="00B050"/>
                </a:solidFill>
                <a:latin typeface="微软雅黑" pitchFamily="34" charset="0"/>
                <a:ea typeface="微软雅黑" pitchFamily="34" charset="-122"/>
                <a:cs typeface="微软雅黑" pitchFamily="34" charset="-120"/>
              </a:rPr>
              <a:t>。②对现代化建设的推动</a:t>
            </a:r>
            <a:r>
              <a:rPr lang="en-US" altLang="zh-CN" sz="2000" b="1" i="0">
                <a:solidFill>
                  <a:srgbClr val="00B050"/>
                </a:solidFill>
                <a:latin typeface="微软雅黑" pitchFamily="34" charset="0"/>
                <a:ea typeface="微软雅黑" pitchFamily="34" charset="-122"/>
                <a:cs typeface="微软雅黑" pitchFamily="34" charset="-120"/>
              </a:rPr>
              <a:t>：分析其如何</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为中国式现代化提供理论支持和实践指导</a:t>
            </a:r>
            <a:r>
              <a:rPr lang="en-US" altLang="zh-CN" sz="2000" b="1" i="0" dirty="0">
                <a:solidFill>
                  <a:srgbClr val="00B050"/>
                </a:solidFill>
                <a:latin typeface="微软雅黑" pitchFamily="34" charset="0"/>
                <a:ea typeface="微软雅黑" pitchFamily="34" charset="-122"/>
                <a:cs typeface="微软雅黑" pitchFamily="34" charset="-120"/>
              </a:rPr>
              <a:t>，促进经济高质量发展、社会全面进步等。</a:t>
            </a:r>
            <a:r>
              <a:rPr lang="en-US" altLang="zh-CN" sz="2000" b="1" i="0">
                <a:solidFill>
                  <a:srgbClr val="00B050"/>
                </a:solidFill>
                <a:latin typeface="微软雅黑" pitchFamily="34" charset="0"/>
                <a:ea typeface="微软雅黑" pitchFamily="34" charset="-122"/>
                <a:cs typeface="微软雅黑" pitchFamily="34" charset="-120"/>
              </a:rPr>
              <a:t>③对个人成</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长的启示</a:t>
            </a:r>
            <a:r>
              <a:rPr lang="en-US" altLang="zh-CN" sz="2000" b="1" i="0" dirty="0">
                <a:solidFill>
                  <a:srgbClr val="00B050"/>
                </a:solidFill>
                <a:latin typeface="微软雅黑" pitchFamily="34" charset="0"/>
                <a:ea typeface="微软雅黑" pitchFamily="34" charset="-122"/>
                <a:cs typeface="微软雅黑" pitchFamily="34" charset="-120"/>
              </a:rPr>
              <a:t>：探讨在新时代背景下，个人应如何践行这些思想，在学习、</a:t>
            </a:r>
            <a:r>
              <a:rPr lang="en-US" altLang="zh-CN" sz="2000" b="1" i="0">
                <a:solidFill>
                  <a:srgbClr val="00B050"/>
                </a:solidFill>
                <a:latin typeface="微软雅黑" pitchFamily="34" charset="0"/>
                <a:ea typeface="微软雅黑" pitchFamily="34" charset="-122"/>
                <a:cs typeface="微软雅黑" pitchFamily="34" charset="-120"/>
              </a:rPr>
              <a:t>工作和生活中勇于创新、</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敢于突破</a:t>
            </a:r>
            <a:r>
              <a:rPr lang="en-US" altLang="zh-CN" sz="2000" b="1" i="0" dirty="0">
                <a:solidFill>
                  <a:srgbClr val="00B050"/>
                </a:solidFill>
                <a:latin typeface="微软雅黑" pitchFamily="34" charset="0"/>
                <a:ea typeface="微软雅黑" pitchFamily="34" charset="-122"/>
                <a:cs typeface="微软雅黑" pitchFamily="34" charset="-120"/>
              </a:rPr>
              <a:t>，实现自身价值。（每点2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2&amp;si=12">
    <p:spTree>
      <p:nvGrpSpPr>
        <p:cNvPr id="1" name=""/>
        <p:cNvGrpSpPr/>
        <p:nvPr/>
      </p:nvGrpSpPr>
      <p:grpSpPr>
        <a:xfrm>
          <a:off x="0" y="0"/>
          <a:ext cx="0" cy="0"/>
          <a:chOff x="0" y="0"/>
          <a:chExt cx="0" cy="0"/>
        </a:xfrm>
      </p:grpSpPr>
      <p:sp>
        <p:nvSpPr>
          <p:cNvPr id="2" name="QB_5_AS.14_1#c32cc5953?vop=1&amp;pid=53aecae77&amp;color=0,0,0&amp;vtp=1&amp;bt=1&amp;bbb=1&amp;hb=1"/>
          <p:cNvSpPr/>
          <p:nvPr/>
        </p:nvSpPr>
        <p:spPr>
          <a:xfrm>
            <a:off x="722376" y="972000"/>
            <a:ext cx="10753344" cy="5041900"/>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本题考查评价文本产生的社会价值和影响的能力。撰写短评时，思路应紧密围绕</a:t>
            </a:r>
            <a:r>
              <a:rPr lang="en-US" altLang="zh-CN" sz="2000" b="0" i="0">
                <a:solidFill>
                  <a:srgbClr val="000000"/>
                </a:solidFill>
                <a:latin typeface="微软雅黑" pitchFamily="34" charset="0"/>
                <a:ea typeface="微软雅黑" pitchFamily="34" charset="-122"/>
                <a:cs typeface="微软雅黑" pitchFamily="34" charset="-120"/>
              </a:rPr>
              <a:t>“新时代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意义</a:t>
            </a:r>
            <a:r>
              <a:rPr lang="en-US" altLang="zh-CN" sz="2000" b="0" i="0" dirty="0">
                <a:solidFill>
                  <a:srgbClr val="000000"/>
                </a:solidFill>
                <a:latin typeface="微软雅黑" pitchFamily="34" charset="0"/>
                <a:ea typeface="微软雅黑" pitchFamily="34" charset="-122"/>
                <a:cs typeface="微软雅黑" pitchFamily="34" charset="-120"/>
              </a:rPr>
              <a:t>”这个关键词，从宏观到微观，多维度剖析解放思想、实事求是在思想指导、</a:t>
            </a:r>
            <a:r>
              <a:rPr lang="en-US" altLang="zh-CN" sz="2000" b="0" i="0">
                <a:solidFill>
                  <a:srgbClr val="000000"/>
                </a:solidFill>
                <a:latin typeface="微软雅黑" pitchFamily="34" charset="0"/>
                <a:ea typeface="微软雅黑" pitchFamily="34" charset="-122"/>
                <a:cs typeface="微软雅黑" pitchFamily="34" charset="-120"/>
              </a:rPr>
              <a:t>现代化建设、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个人成长方面的作用</a:t>
            </a:r>
            <a:r>
              <a:rPr lang="en-US" altLang="zh-CN" sz="2000" b="0" i="0" dirty="0">
                <a:solidFill>
                  <a:srgbClr val="000000"/>
                </a:solidFill>
                <a:latin typeface="微软雅黑" pitchFamily="34" charset="0"/>
                <a:ea typeface="微软雅黑" pitchFamily="34" charset="-122"/>
                <a:cs typeface="微软雅黑" pitchFamily="34" charset="-120"/>
              </a:rPr>
              <a:t>。新时代的思想指引：该部分可以从时代背景的角度出发</a:t>
            </a:r>
            <a:r>
              <a:rPr lang="en-US" altLang="zh-CN" sz="2000" b="0" i="0">
                <a:solidFill>
                  <a:srgbClr val="000000"/>
                </a:solidFill>
                <a:latin typeface="微软雅黑" pitchFamily="34" charset="0"/>
                <a:ea typeface="微软雅黑" pitchFamily="34" charset="-122"/>
                <a:cs typeface="微软雅黑" pitchFamily="34" charset="-120"/>
              </a:rPr>
              <a:t>，阐述材料中解放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思想</a:t>
            </a:r>
            <a:r>
              <a:rPr lang="en-US" altLang="zh-CN" sz="2000" b="0" i="0" dirty="0">
                <a:solidFill>
                  <a:srgbClr val="000000"/>
                </a:solidFill>
                <a:latin typeface="微软雅黑" pitchFamily="34" charset="0"/>
                <a:ea typeface="微软雅黑" pitchFamily="34" charset="-122"/>
                <a:cs typeface="微软雅黑" pitchFamily="34" charset="-120"/>
              </a:rPr>
              <a:t>、实事求是的思想对新时代的重要意义，可以着眼于国际和国内两个层面分析。</a:t>
            </a:r>
            <a:r>
              <a:rPr lang="en-US" altLang="zh-CN" sz="2000" b="0" i="0">
                <a:solidFill>
                  <a:srgbClr val="000000"/>
                </a:solidFill>
                <a:latin typeface="微软雅黑" pitchFamily="34" charset="0"/>
                <a:ea typeface="微软雅黑" pitchFamily="34" charset="-122"/>
                <a:cs typeface="微软雅黑" pitchFamily="34" charset="-120"/>
              </a:rPr>
              <a:t>在国际上，</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面对复杂多变的国际形势</a:t>
            </a:r>
            <a:r>
              <a:rPr lang="en-US" altLang="zh-CN" sz="2000" b="0" i="0" dirty="0">
                <a:solidFill>
                  <a:srgbClr val="000000"/>
                </a:solidFill>
                <a:latin typeface="微软雅黑" pitchFamily="34" charset="0"/>
                <a:ea typeface="微软雅黑" pitchFamily="34" charset="-122"/>
                <a:cs typeface="微软雅黑" pitchFamily="34" charset="-120"/>
              </a:rPr>
              <a:t>，论述解放思想、实事求是如何帮助我们解决实际问题</a:t>
            </a:r>
            <a:r>
              <a:rPr lang="en-US" altLang="zh-CN" sz="2000" b="0" i="0">
                <a:solidFill>
                  <a:srgbClr val="000000"/>
                </a:solidFill>
                <a:latin typeface="微软雅黑" pitchFamily="34" charset="0"/>
                <a:ea typeface="微软雅黑" pitchFamily="34" charset="-122"/>
                <a:cs typeface="微软雅黑" pitchFamily="34" charset="-120"/>
              </a:rPr>
              <a:t>，积极应对外部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挑战</a:t>
            </a:r>
            <a:r>
              <a:rPr lang="en-US" altLang="zh-CN" sz="2000" b="0" i="0" dirty="0">
                <a:solidFill>
                  <a:srgbClr val="000000"/>
                </a:solidFill>
                <a:latin typeface="微软雅黑" pitchFamily="34" charset="0"/>
                <a:ea typeface="微软雅黑" pitchFamily="34" charset="-122"/>
                <a:cs typeface="微软雅黑" pitchFamily="34" charset="-120"/>
              </a:rPr>
              <a:t>，寻求国际合作新机遇；在国内，阐述解放思想</a:t>
            </a:r>
            <a:r>
              <a:rPr lang="en-US" altLang="zh-CN" sz="2000" b="0" i="0">
                <a:solidFill>
                  <a:srgbClr val="000000"/>
                </a:solidFill>
                <a:latin typeface="微软雅黑" pitchFamily="34" charset="0"/>
                <a:ea typeface="微软雅黑" pitchFamily="34" charset="-122"/>
                <a:cs typeface="微软雅黑" pitchFamily="34" charset="-120"/>
              </a:rPr>
              <a:t>、实事求是如何帮助我们突破旧有观念和体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制机制束缚</a:t>
            </a:r>
            <a:r>
              <a:rPr lang="en-US" altLang="zh-CN" sz="2000" b="0" i="0" dirty="0">
                <a:solidFill>
                  <a:srgbClr val="000000"/>
                </a:solidFill>
                <a:latin typeface="微软雅黑" pitchFamily="34" charset="0"/>
                <a:ea typeface="微软雅黑" pitchFamily="34" charset="-122"/>
                <a:cs typeface="微软雅黑" pitchFamily="34" charset="-120"/>
              </a:rPr>
              <a:t>，找到解决问题的正确路径，确保国家沿着正确方向稳步前进。</a:t>
            </a:r>
            <a:r>
              <a:rPr lang="en-US" altLang="zh-CN" sz="2000" b="0" i="0">
                <a:solidFill>
                  <a:srgbClr val="000000"/>
                </a:solidFill>
                <a:latin typeface="微软雅黑" pitchFamily="34" charset="0"/>
                <a:ea typeface="微软雅黑" pitchFamily="34" charset="-122"/>
                <a:cs typeface="微软雅黑" pitchFamily="34" charset="-120"/>
              </a:rPr>
              <a:t>对现代化建设的推动：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聚焦于中国式现代化这一核心主题</a:t>
            </a:r>
            <a:r>
              <a:rPr lang="en-US" altLang="zh-CN" sz="2000" b="0" i="0" dirty="0">
                <a:solidFill>
                  <a:srgbClr val="000000"/>
                </a:solidFill>
                <a:latin typeface="微软雅黑" pitchFamily="34" charset="0"/>
                <a:ea typeface="微软雅黑" pitchFamily="34" charset="-122"/>
                <a:cs typeface="微软雅黑" pitchFamily="34" charset="-120"/>
              </a:rPr>
              <a:t>，分析其如何为中国式现代化提供理论支持和实践指导</a:t>
            </a:r>
            <a:r>
              <a:rPr lang="en-US" altLang="zh-CN" sz="2000" b="0" i="0">
                <a:solidFill>
                  <a:srgbClr val="000000"/>
                </a:solidFill>
                <a:latin typeface="微软雅黑" pitchFamily="34" charset="0"/>
                <a:ea typeface="微软雅黑" pitchFamily="34" charset="-122"/>
                <a:cs typeface="微软雅黑" pitchFamily="34" charset="-120"/>
              </a:rPr>
              <a:t>，促进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经济高质量发展</a:t>
            </a:r>
            <a:r>
              <a:rPr lang="en-US" altLang="zh-CN" sz="2000" b="0" i="0" dirty="0">
                <a:solidFill>
                  <a:srgbClr val="000000"/>
                </a:solidFill>
                <a:latin typeface="微软雅黑" pitchFamily="34" charset="0"/>
                <a:ea typeface="微软雅黑" pitchFamily="34" charset="-122"/>
                <a:cs typeface="微软雅黑" pitchFamily="34" charset="-120"/>
              </a:rPr>
              <a:t>、社会全面进步等。在理论层面，解放思想</a:t>
            </a:r>
            <a:r>
              <a:rPr lang="en-US" altLang="zh-CN" sz="2000" b="0" i="0">
                <a:solidFill>
                  <a:srgbClr val="000000"/>
                </a:solidFill>
                <a:latin typeface="微软雅黑" pitchFamily="34" charset="0"/>
                <a:ea typeface="微软雅黑" pitchFamily="34" charset="-122"/>
                <a:cs typeface="微软雅黑" pitchFamily="34" charset="-120"/>
              </a:rPr>
              <a:t>、实事求是为现代化建设提供了科学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的方法论基础</a:t>
            </a:r>
            <a:r>
              <a:rPr lang="en-US" altLang="zh-CN" sz="2000" b="0" i="0" dirty="0">
                <a:solidFill>
                  <a:srgbClr val="000000"/>
                </a:solidFill>
                <a:latin typeface="微软雅黑" pitchFamily="34" charset="0"/>
                <a:ea typeface="微软雅黑" pitchFamily="34" charset="-122"/>
                <a:cs typeface="微软雅黑" pitchFamily="34" charset="-120"/>
              </a:rPr>
              <a:t>，打破了对传统现代化模式的迷信，促使我们探索符合中国国情的现代化道路</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实践中</a:t>
            </a:r>
            <a:r>
              <a:rPr lang="en-US" altLang="zh-CN" sz="2000" b="0" i="0" dirty="0">
                <a:solidFill>
                  <a:srgbClr val="000000"/>
                </a:solidFill>
                <a:latin typeface="微软雅黑" pitchFamily="34" charset="0"/>
                <a:ea typeface="微软雅黑" pitchFamily="34" charset="-122"/>
                <a:cs typeface="微软雅黑" pitchFamily="34" charset="-120"/>
              </a:rPr>
              <a:t>，依据不同地区、不同产业的实际情况制定差异化发展策略，推动产业结构优化升级</a:t>
            </a:r>
            <a:r>
              <a:rPr lang="en-US" altLang="zh-CN" sz="2000" b="0" i="0">
                <a:solidFill>
                  <a:srgbClr val="000000"/>
                </a:solidFill>
                <a:latin typeface="微软雅黑" pitchFamily="34" charset="0"/>
                <a:ea typeface="微软雅黑" pitchFamily="34" charset="-122"/>
                <a:cs typeface="微软雅黑" pitchFamily="34" charset="-120"/>
              </a:rPr>
              <a:t>，促</a:t>
            </a:r>
          </a:p>
          <a:p>
            <a:pPr latinLnBrk="1">
              <a:lnSpc>
                <a:spcPct val="150000"/>
              </a:lnSpc>
            </a:pP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14_1#c32cc5953?vop=1&amp;pid=53aecae77&amp;color=0,0,0&amp;vtp=1&amp;bt=1&amp;bbb=1&amp;hb=1">
            <a:extLst>
              <a:ext uri="{FF2B5EF4-FFF2-40B4-BE49-F238E27FC236}">
                <a16:creationId xmlns:a16="http://schemas.microsoft.com/office/drawing/2014/main" id="{A4715EE5-41E0-0E4C-B302-82BC97DFF2E6}"/>
              </a:ext>
            </a:extLst>
          </p:cNvPr>
          <p:cNvSpPr/>
          <p:nvPr/>
        </p:nvSpPr>
        <p:spPr>
          <a:xfrm>
            <a:off x="722376" y="972000"/>
            <a:ext cx="10753344" cy="35994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进城乡融合发展</a:t>
            </a:r>
            <a:r>
              <a:rPr lang="en-US" altLang="zh-CN" sz="2000" b="0" i="0" dirty="0">
                <a:solidFill>
                  <a:srgbClr val="000000"/>
                </a:solidFill>
                <a:latin typeface="微软雅黑" pitchFamily="34" charset="0"/>
                <a:ea typeface="微软雅黑" pitchFamily="34" charset="-122"/>
                <a:cs typeface="微软雅黑" pitchFamily="34" charset="-120"/>
              </a:rPr>
              <a:t>，加强社会治理体系和治理能力现代化建设，实现社会全面进步</a:t>
            </a:r>
            <a:r>
              <a:rPr lang="en-US" altLang="zh-CN" sz="2000" b="0" i="0">
                <a:solidFill>
                  <a:srgbClr val="000000"/>
                </a:solidFill>
                <a:latin typeface="微软雅黑" pitchFamily="34" charset="0"/>
                <a:ea typeface="微软雅黑" pitchFamily="34" charset="-122"/>
                <a:cs typeface="微软雅黑" pitchFamily="34" charset="-120"/>
              </a:rPr>
              <a:t>，充分发挥这一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思想的实践指导作用</a:t>
            </a:r>
            <a:r>
              <a:rPr lang="en-US" altLang="zh-CN" sz="2000" b="0" i="0" dirty="0">
                <a:solidFill>
                  <a:srgbClr val="000000"/>
                </a:solidFill>
                <a:latin typeface="微软雅黑" pitchFamily="34" charset="0"/>
                <a:ea typeface="微软雅黑" pitchFamily="34" charset="-122"/>
                <a:cs typeface="微软雅黑" pitchFamily="34" charset="-120"/>
              </a:rPr>
              <a:t>。对个人成长的启示：将视角缩小到个人层面，探讨在新时代背景下</a:t>
            </a:r>
            <a:r>
              <a:rPr lang="en-US" altLang="zh-CN" sz="2000" b="0" i="0">
                <a:solidFill>
                  <a:srgbClr val="000000"/>
                </a:solidFill>
                <a:latin typeface="微软雅黑" pitchFamily="34" charset="0"/>
                <a:ea typeface="微软雅黑" pitchFamily="34" charset="-122"/>
                <a:cs typeface="微软雅黑" pitchFamily="34" charset="-120"/>
              </a:rPr>
              <a:t>，个人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应如何践行这些思想</a:t>
            </a:r>
            <a:r>
              <a:rPr lang="en-US" altLang="zh-CN" sz="2000" b="0" i="0" dirty="0">
                <a:solidFill>
                  <a:srgbClr val="000000"/>
                </a:solidFill>
                <a:latin typeface="微软雅黑" pitchFamily="34" charset="0"/>
                <a:ea typeface="微软雅黑" pitchFamily="34" charset="-122"/>
                <a:cs typeface="微软雅黑" pitchFamily="34" charset="-120"/>
              </a:rPr>
              <a:t>，在学习、工作和生活中勇于创新、敢于突破，实现自身价值</a:t>
            </a:r>
            <a:r>
              <a:rPr lang="en-US" altLang="zh-CN" sz="2000" b="0" i="0">
                <a:solidFill>
                  <a:srgbClr val="000000"/>
                </a:solidFill>
                <a:latin typeface="微软雅黑" pitchFamily="34" charset="0"/>
                <a:ea typeface="微软雅黑" pitchFamily="34" charset="-122"/>
                <a:cs typeface="微软雅黑" pitchFamily="34" charset="-120"/>
              </a:rPr>
              <a:t>。如个人在学</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习中</a:t>
            </a:r>
            <a:r>
              <a:rPr lang="en-US" altLang="zh-CN" sz="2000" b="0" i="0" dirty="0">
                <a:solidFill>
                  <a:srgbClr val="000000"/>
                </a:solidFill>
                <a:latin typeface="微软雅黑" pitchFamily="34" charset="0"/>
                <a:ea typeface="微软雅黑" pitchFamily="34" charset="-122"/>
                <a:cs typeface="微软雅黑" pitchFamily="34" charset="-120"/>
              </a:rPr>
              <a:t>，解放思想能鼓励我们不拘泥于传统学习方式，积极利用互联网</a:t>
            </a:r>
            <a:r>
              <a:rPr lang="en-US" altLang="zh-CN" sz="2000" b="0" i="0">
                <a:solidFill>
                  <a:srgbClr val="000000"/>
                </a:solidFill>
                <a:latin typeface="微软雅黑" pitchFamily="34" charset="0"/>
                <a:ea typeface="微软雅黑" pitchFamily="34" charset="-122"/>
                <a:cs typeface="微软雅黑" pitchFamily="34" charset="-120"/>
              </a:rPr>
              <a:t>、人工智能等新技术手段获</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取知识</a:t>
            </a:r>
            <a:r>
              <a:rPr lang="en-US" altLang="zh-CN" sz="2000" b="0" i="0" dirty="0">
                <a:solidFill>
                  <a:srgbClr val="000000"/>
                </a:solidFill>
                <a:latin typeface="微软雅黑" pitchFamily="34" charset="0"/>
                <a:ea typeface="微软雅黑" pitchFamily="34" charset="-122"/>
                <a:cs typeface="微软雅黑" pitchFamily="34" charset="-120"/>
              </a:rPr>
              <a:t>、提升能力；实事求是则让我们根据自身实际情况制订合理的学习计划，</a:t>
            </a:r>
            <a:r>
              <a:rPr lang="en-US" altLang="zh-CN" sz="2000" b="0" i="0">
                <a:solidFill>
                  <a:srgbClr val="000000"/>
                </a:solidFill>
                <a:latin typeface="微软雅黑" pitchFamily="34" charset="0"/>
                <a:ea typeface="微软雅黑" pitchFamily="34" charset="-122"/>
                <a:cs typeface="微软雅黑" pitchFamily="34" charset="-120"/>
              </a:rPr>
              <a:t>避免盲目跟风。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在工作中</a:t>
            </a:r>
            <a:r>
              <a:rPr lang="en-US" altLang="zh-CN" sz="2000" b="0" i="0" dirty="0">
                <a:solidFill>
                  <a:srgbClr val="000000"/>
                </a:solidFill>
                <a:latin typeface="微软雅黑" pitchFamily="34" charset="0"/>
                <a:ea typeface="微软雅黑" pitchFamily="34" charset="-122"/>
                <a:cs typeface="微软雅黑" pitchFamily="34" charset="-120"/>
              </a:rPr>
              <a:t>，勇于突破常规思维，创新工作方法，实事求是地面对工作中的困难与问题</a:t>
            </a:r>
            <a:r>
              <a:rPr lang="en-US" altLang="zh-CN" sz="2000" b="0" i="0">
                <a:solidFill>
                  <a:srgbClr val="000000"/>
                </a:solidFill>
                <a:latin typeface="微软雅黑" pitchFamily="34" charset="0"/>
                <a:ea typeface="微软雅黑" pitchFamily="34" charset="-122"/>
                <a:cs typeface="微软雅黑" pitchFamily="34" charset="-120"/>
              </a:rPr>
              <a:t>，不断提升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工作效率和质量</a:t>
            </a:r>
            <a:r>
              <a:rPr lang="en-US" altLang="zh-CN" sz="2000" b="0" i="0" dirty="0">
                <a:solidFill>
                  <a:srgbClr val="000000"/>
                </a:solidFill>
                <a:latin typeface="微软雅黑" pitchFamily="34" charset="0"/>
                <a:ea typeface="微软雅黑" pitchFamily="34" charset="-122"/>
                <a:cs typeface="微软雅黑" pitchFamily="34" charset="-120"/>
              </a:rPr>
              <a:t>，实现职业发展。在生活里，以实事求是的态度面对生活中的挫折与困难</a:t>
            </a:r>
            <a:r>
              <a:rPr lang="en-US" altLang="zh-CN" sz="2000" b="0" i="0">
                <a:solidFill>
                  <a:srgbClr val="000000"/>
                </a:solidFill>
                <a:latin typeface="微软雅黑" pitchFamily="34" charset="0"/>
                <a:ea typeface="微软雅黑" pitchFamily="34" charset="-122"/>
                <a:cs typeface="微软雅黑" pitchFamily="34" charset="-120"/>
              </a:rPr>
              <a:t>，解放</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思想寻求解决办法</a:t>
            </a:r>
            <a:r>
              <a:rPr lang="en-US" altLang="zh-CN" sz="2000" b="0" i="0" dirty="0">
                <a:solidFill>
                  <a:srgbClr val="000000"/>
                </a:solidFill>
                <a:latin typeface="微软雅黑" pitchFamily="34" charset="0"/>
                <a:ea typeface="微软雅黑" pitchFamily="34" charset="-122"/>
                <a:cs typeface="微软雅黑" pitchFamily="34" charset="-120"/>
              </a:rPr>
              <a:t>，提升生活品质，最终实现个人价值与社会价值的统一。</a:t>
            </a:r>
            <a:endParaRPr lang="en-US" altLang="zh-CN" sz="2200" dirty="0"/>
          </a:p>
        </p:txBody>
      </p:sp>
    </p:spTree>
    <p:extLst>
      <p:ext uri="{BB962C8B-B14F-4D97-AF65-F5344CB8AC3E}">
        <p14:creationId xmlns:p14="http://schemas.microsoft.com/office/powerpoint/2010/main" val="237995990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3&amp;si=13">
    <p:spTree>
      <p:nvGrpSpPr>
        <p:cNvPr id="1" name=""/>
        <p:cNvGrpSpPr/>
        <p:nvPr/>
      </p:nvGrpSpPr>
      <p:grpSpPr>
        <a:xfrm>
          <a:off x="0" y="0"/>
          <a:ext cx="0" cy="0"/>
          <a:chOff x="0" y="0"/>
          <a:chExt cx="0" cy="0"/>
        </a:xfrm>
      </p:grpSpPr>
      <p:sp>
        <p:nvSpPr>
          <p:cNvPr id="2" name="C_3_BD#e9e503f4f?pid=746de612a&amp;color=0,0,0&amp;vtp=1&amp;bt=1&amp;bbb=1"/>
          <p:cNvSpPr/>
          <p:nvPr/>
        </p:nvSpPr>
        <p:spPr>
          <a:xfrm>
            <a:off x="722376" y="969264"/>
            <a:ext cx="10753344" cy="8128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（二）阅读Ⅱ（本题共4小题，16分）</a:t>
            </a:r>
            <a:endParaRPr lang="en-US" altLang="zh-CN" sz="2000" dirty="0"/>
          </a:p>
        </p:txBody>
      </p:sp>
      <mc:AlternateContent xmlns:mc="http://schemas.openxmlformats.org/markup-compatibility/2006">
        <mc:Choice xmlns:a14="http://schemas.microsoft.com/office/drawing/2010/main" Requires="a14">
          <p:sp>
            <p:nvSpPr>
              <p:cNvPr id="3" name="QM_4_BD.15_1#f6c2b9a6f?pid=e9e503f4f&amp;color=0,0,0&amp;vtp=1&amp;bbb=1"/>
              <p:cNvSpPr/>
              <p:nvPr/>
            </p:nvSpPr>
            <p:spPr>
              <a:xfrm>
                <a:off x="722376" y="1421384"/>
                <a:ext cx="10753344" cy="917131"/>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［湖南长沙八校联考2024期末］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阅读下面的文字，完成6～9题。</a:t>
                </a:r>
                <a:endParaRPr lang="en-US" altLang="zh-CN" sz="2000" dirty="0"/>
              </a:p>
              <a:p>
                <a:pPr algn="ctr" latinLnBrk="1">
                  <a:lnSpc>
                    <a:spcPts val="4200"/>
                  </a:lnSpc>
                </a:pPr>
                <a:r>
                  <a:rPr lang="en-US" altLang="zh-CN" sz="2000" b="1" i="0">
                    <a:solidFill>
                      <a:srgbClr val="000000"/>
                    </a:solidFill>
                    <a:latin typeface="微软雅黑" pitchFamily="34" charset="0"/>
                    <a:ea typeface="微软雅黑" pitchFamily="34" charset="-122"/>
                    <a:cs typeface="微软雅黑" pitchFamily="34" charset="-120"/>
                  </a:rPr>
                  <a:t>革命就是解放</a:t>
                </a:r>
                <a14:m>
                  <m:oMath xmlns:m="http://schemas.openxmlformats.org/officeDocument/2006/math">
                    <m:sSup>
                      <m:sSupPr>
                        <m:ctrlPr>
                          <a:rPr lang="en-US" altLang="zh-CN" sz="2000" b="1"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1"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1" i="0" dirty="0">
                            <a:solidFill>
                              <a:srgbClr val="000000"/>
                            </a:solidFill>
                            <a:latin typeface="Cambria Math" panose="02040503050406030204" pitchFamily="18" charset="0"/>
                            <a:ea typeface="微软雅黑" pitchFamily="34" charset="-122"/>
                            <a:cs typeface="微软雅黑" pitchFamily="34" charset="-120"/>
                          </a:rPr>
                          <m:t>【注】</m:t>
                        </m:r>
                      </m:sup>
                    </m:sSup>
                  </m:oMath>
                </a14:m>
                <a:r>
                  <a:rPr lang="en-US" altLang="zh-CN" sz="100" b="1" i="0" kern="0" spc="-99900" dirty="0">
                    <a:solidFill>
                      <a:srgbClr val="FFFFFF"/>
                    </a:solidFill>
                    <a:latin typeface="微软雅黑" pitchFamily="34" charset="0"/>
                    <a:ea typeface="微软雅黑" pitchFamily="34" charset="-122"/>
                    <a:cs typeface="微软雅黑" pitchFamily="34" charset="-120"/>
                  </a:rPr>
                  <a:t> </a:t>
                </a:r>
                <a:endParaRPr lang="en-US" altLang="zh-CN" sz="2000" dirty="0"/>
              </a:p>
            </p:txBody>
          </p:sp>
        </mc:Choice>
        <mc:Fallback>
          <p:sp>
            <p:nvSpPr>
              <p:cNvPr id="3" name="QM_4_BD.15_1#f6c2b9a6f?pid=e9e503f4f&amp;color=0,0,0&amp;vtp=1&amp;bbb=1"/>
              <p:cNvSpPr>
                <a:spLocks noRot="1" noChangeAspect="1" noMove="1" noResize="1" noEditPoints="1" noAdjustHandles="1" noChangeArrowheads="1" noChangeShapeType="1" noTextEdit="1"/>
              </p:cNvSpPr>
              <p:nvPr/>
            </p:nvSpPr>
            <p:spPr>
              <a:xfrm>
                <a:off x="722376" y="1421384"/>
                <a:ext cx="10753344" cy="917131"/>
              </a:xfrm>
              <a:prstGeom prst="rect">
                <a:avLst/>
              </a:prstGeom>
              <a:blipFill>
                <a:blip r:embed="rId3"/>
                <a:stretch>
                  <a:fillRect b="-17219"/>
                </a:stretch>
              </a:blipFill>
              <a:ln/>
            </p:spPr>
            <p:txBody>
              <a:bodyPr/>
              <a:lstStyle/>
              <a:p>
                <a:r>
                  <a:rPr lang="zh-CN" altLang="en-US">
                    <a:noFill/>
                  </a:rPr>
                  <a:t> </a:t>
                </a:r>
              </a:p>
            </p:txBody>
          </p:sp>
        </mc:Fallback>
      </mc:AlternateContent>
      <p:sp>
        <p:nvSpPr>
          <p:cNvPr id="4" name="QM_4_BD.15_2#f6c2b9a6f?pid=e9e503f4f&amp;color=0,0,0&amp;vtp=1&amp;bbb=1"/>
          <p:cNvSpPr/>
          <p:nvPr/>
        </p:nvSpPr>
        <p:spPr>
          <a:xfrm>
            <a:off x="722376" y="2341182"/>
            <a:ext cx="10753344" cy="405003"/>
          </a:xfrm>
          <a:prstGeom prst="rect">
            <a:avLst/>
          </a:prstGeom>
          <a:noFill/>
          <a:ln/>
        </p:spPr>
        <p:txBody>
          <a:bodyPr wrap="none" lIns="0" tIns="0" rIns="0" bIns="0" rtlCol="0" anchor="t"/>
          <a:lstStyle/>
          <a:p>
            <a:pPr algn="ct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孔</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厥</a:t>
            </a:r>
            <a:endParaRPr lang="en-US" altLang="zh-CN" sz="2000" dirty="0"/>
          </a:p>
        </p:txBody>
      </p:sp>
      <p:pic>
        <p:nvPicPr>
          <p:cNvPr id="5" name="QM_4_BD.15_3#f6c2b9a6f?iti=1&amp;pid=e9e503f4f&amp;color=0,0,0&amp;tib=255,255,25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605272" y="2874582"/>
            <a:ext cx="978408" cy="1179576"/>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QM_4_BD.15_4#f6c2b9a6f?iti=1&amp;pid=e9e503f4f&amp;color=0,0,0&amp;vtp=1&amp;bbb=1"/>
          <p:cNvSpPr/>
          <p:nvPr/>
        </p:nvSpPr>
        <p:spPr>
          <a:xfrm>
            <a:off x="5240401" y="4181158"/>
            <a:ext cx="1708150" cy="812800"/>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插图作者</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古元</a:t>
            </a:r>
            <a:endParaRPr lang="en-US" altLang="zh-CN" sz="2000" dirty="0"/>
          </a:p>
        </p:txBody>
      </p:sp>
      <p:sp>
        <p:nvSpPr>
          <p:cNvPr id="7" name="QM_4_BD.15_5#f6c2b9a6f?pid=e9e503f4f&amp;color=0,0,0&amp;vtp=1&amp;bbb=1&amp;hb=1"/>
          <p:cNvSpPr/>
          <p:nvPr/>
        </p:nvSpPr>
        <p:spPr>
          <a:xfrm>
            <a:off x="722376" y="4641279"/>
            <a:ext cx="10753344" cy="927100"/>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革命就是解放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折聚英不再受公公的折磨了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折聚英不再受丈夫的虐待了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5#f6c2b9a6f?pid=e9e503f4f&amp;color=0,0,0&amp;vtp=1&amp;bbb=1&amp;hb=1">
            <a:extLst>
              <a:ext uri="{FF2B5EF4-FFF2-40B4-BE49-F238E27FC236}">
                <a16:creationId xmlns:a16="http://schemas.microsoft.com/office/drawing/2014/main" id="{5BB1216A-26EB-4D5E-DC89-867EB98E3E1D}"/>
              </a:ext>
            </a:extLst>
          </p:cNvPr>
          <p:cNvSpPr/>
          <p:nvPr/>
        </p:nvSpPr>
        <p:spPr>
          <a:xfrm>
            <a:off x="722376" y="972000"/>
            <a:ext cx="10753344" cy="45847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她跟着女宣传</a:t>
            </a:r>
            <a:r>
              <a:rPr lang="en-US" altLang="zh-CN" sz="2000" b="0" i="0" dirty="0">
                <a:solidFill>
                  <a:srgbClr val="000000"/>
                </a:solidFill>
                <a:latin typeface="微软雅黑" pitchFamily="34" charset="0"/>
                <a:ea typeface="楷体" pitchFamily="34" charset="-122"/>
                <a:cs typeface="微软雅黑" pitchFamily="34" charset="-120"/>
              </a:rPr>
              <a:t>，来到陈家洼，苏维埃的区政府，扎在那儿的。那女宣传，名叫池莲花</a:t>
            </a:r>
            <a:r>
              <a:rPr lang="en-US" altLang="zh-CN" sz="2000" b="0" i="0">
                <a:solidFill>
                  <a:srgbClr val="000000"/>
                </a:solidFill>
                <a:latin typeface="微软雅黑" pitchFamily="34" charset="0"/>
                <a:ea typeface="楷体" pitchFamily="34" charset="-122"/>
                <a:cs typeface="微软雅黑" pitchFamily="34" charset="-120"/>
              </a:rPr>
              <a:t>，小小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个子</a:t>
            </a:r>
            <a:r>
              <a:rPr lang="en-US" altLang="zh-CN" sz="2000" b="0" i="0" dirty="0">
                <a:solidFill>
                  <a:srgbClr val="000000"/>
                </a:solidFill>
                <a:latin typeface="微软雅黑" pitchFamily="34" charset="0"/>
                <a:ea typeface="楷体" pitchFamily="34" charset="-122"/>
                <a:cs typeface="微软雅黑" pitchFamily="34" charset="-120"/>
              </a:rPr>
              <a:t>，瘦瘦的，却是圆脸，大眼睛，脾气挺好，待她就像亲人。她给折聚英看了看脚</a:t>
            </a:r>
            <a:r>
              <a:rPr lang="en-US" altLang="zh-CN" sz="2000" b="0" i="0">
                <a:solidFill>
                  <a:srgbClr val="000000"/>
                </a:solidFill>
                <a:latin typeface="微软雅黑" pitchFamily="34" charset="0"/>
                <a:ea typeface="楷体" pitchFamily="34" charset="-122"/>
                <a:cs typeface="微软雅黑" pitchFamily="34" charset="-120"/>
              </a:rPr>
              <a:t>，原就没好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缠</a:t>
            </a:r>
            <a:r>
              <a:rPr lang="en-US" altLang="zh-CN" sz="2000" b="0" i="0" dirty="0">
                <a:solidFill>
                  <a:srgbClr val="000000"/>
                </a:solidFill>
                <a:latin typeface="微软雅黑" pitchFamily="34" charset="0"/>
                <a:ea typeface="楷体" pitchFamily="34" charset="-122"/>
                <a:cs typeface="微软雅黑" pitchFamily="34" charset="-120"/>
              </a:rPr>
              <a:t>，不用再放了；她又给折聚英铰（剪）了发，也变成短毛盖子了。池莲花自己衣衫本不够</a:t>
            </a:r>
            <a:r>
              <a:rPr lang="en-US" altLang="zh-CN" sz="2000" b="0" i="0">
                <a:solidFill>
                  <a:srgbClr val="000000"/>
                </a:solidFill>
                <a:latin typeface="微软雅黑" pitchFamily="34" charset="0"/>
                <a:ea typeface="楷体" pitchFamily="34" charset="-122"/>
                <a:cs typeface="微软雅黑" pitchFamily="34" charset="-120"/>
              </a:rPr>
              <a:t>，她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却还把顶光烫的袄子脱给折聚英</a:t>
            </a:r>
            <a:r>
              <a:rPr lang="en-US" altLang="zh-CN" sz="2000" b="0" i="0" dirty="0">
                <a:solidFill>
                  <a:srgbClr val="000000"/>
                </a:solidFill>
                <a:latin typeface="微软雅黑" pitchFamily="34" charset="0"/>
                <a:ea typeface="楷体" pitchFamily="34" charset="-122"/>
                <a:cs typeface="微软雅黑" pitchFamily="34" charset="-120"/>
              </a:rPr>
              <a:t>。折聚英是后来的丈夫给她题的名字</a:t>
            </a:r>
            <a:r>
              <a:rPr lang="en-US" altLang="zh-CN" sz="2000" b="0" i="0">
                <a:solidFill>
                  <a:srgbClr val="000000"/>
                </a:solidFill>
                <a:latin typeface="微软雅黑" pitchFamily="34" charset="0"/>
                <a:ea typeface="楷体" pitchFamily="34" charset="-122"/>
                <a:cs typeface="微软雅黑" pitchFamily="34" charset="-120"/>
              </a:rPr>
              <a:t>，那时候她只有个小名叫女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子</a:t>
            </a:r>
            <a:r>
              <a:rPr lang="en-US" altLang="zh-CN" sz="2000" b="0" i="0" dirty="0">
                <a:solidFill>
                  <a:srgbClr val="000000"/>
                </a:solidFill>
                <a:latin typeface="微软雅黑" pitchFamily="34" charset="0"/>
                <a:ea typeface="楷体" pitchFamily="34" charset="-122"/>
                <a:cs typeface="微软雅黑" pitchFamily="34" charset="-120"/>
              </a:rPr>
              <a:t>，池莲花却给她取了个官名，叫折兰英。</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池莲花说</a:t>
            </a:r>
            <a:r>
              <a:rPr lang="en-US" altLang="zh-CN" sz="2000" b="0" i="0" dirty="0">
                <a:solidFill>
                  <a:srgbClr val="000000"/>
                </a:solidFill>
                <a:latin typeface="微软雅黑" pitchFamily="34" charset="0"/>
                <a:ea typeface="楷体" pitchFamily="34" charset="-122"/>
                <a:cs typeface="微软雅黑" pitchFamily="34" charset="-120"/>
              </a:rPr>
              <a:t>：“兰英呀！常言道，再好的女子锅台边转，女人在窑里是没好地位的。</a:t>
            </a:r>
            <a:r>
              <a:rPr lang="en-US" altLang="zh-CN" sz="2000" b="0" i="0">
                <a:solidFill>
                  <a:srgbClr val="000000"/>
                </a:solidFill>
                <a:latin typeface="微软雅黑" pitchFamily="34" charset="0"/>
                <a:ea typeface="楷体" pitchFamily="34" charset="-122"/>
                <a:cs typeface="微软雅黑" pitchFamily="34" charset="-120"/>
              </a:rPr>
              <a:t>做做饭，</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生生蛋</a:t>
            </a:r>
            <a:r>
              <a:rPr lang="en-US" altLang="zh-CN" sz="2000" b="0" i="0" dirty="0">
                <a:solidFill>
                  <a:srgbClr val="000000"/>
                </a:solidFill>
                <a:latin typeface="微软雅黑" pitchFamily="34" charset="0"/>
                <a:ea typeface="楷体" pitchFamily="34" charset="-122"/>
                <a:cs typeface="微软雅黑" pitchFamily="34" charset="-120"/>
              </a:rPr>
              <a:t>，挨打受骂，委屈一辈子。革命可就要把她们解放呀！”她又说：“可是</a:t>
            </a:r>
            <a:r>
              <a:rPr lang="en-US" altLang="zh-CN" sz="2000" b="0" i="0">
                <a:solidFill>
                  <a:srgbClr val="000000"/>
                </a:solidFill>
                <a:latin typeface="微软雅黑" pitchFamily="34" charset="0"/>
                <a:ea typeface="楷体" pitchFamily="34" charset="-122"/>
                <a:cs typeface="微软雅黑" pitchFamily="34" charset="-120"/>
              </a:rPr>
              <a:t>，男人还受着地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主豪绅的压迫呢</a:t>
            </a:r>
            <a:r>
              <a:rPr lang="en-US" altLang="zh-CN" sz="2000" b="0" i="0" dirty="0">
                <a:solidFill>
                  <a:srgbClr val="000000"/>
                </a:solidFill>
                <a:latin typeface="微软雅黑" pitchFamily="34" charset="0"/>
                <a:ea typeface="楷体" pitchFamily="34" charset="-122"/>
                <a:cs typeface="微软雅黑" pitchFamily="34" charset="-120"/>
              </a:rPr>
              <a:t>，女人要解放，先要和男人一起闹革命！”她拍拍兰英，说：“你也工作吧</a:t>
            </a:r>
            <a:r>
              <a:rPr lang="en-US" altLang="zh-CN" sz="2000" b="0" i="0">
                <a:solidFill>
                  <a:srgbClr val="000000"/>
                </a:solidFill>
                <a:latin typeface="微软雅黑" pitchFamily="34" charset="0"/>
                <a:ea typeface="楷体" pitchFamily="34" charset="-122"/>
                <a:cs typeface="微软雅黑" pitchFamily="34" charset="-120"/>
              </a:rPr>
              <a:t>，把</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千百万妇女都叫醒</a:t>
            </a:r>
            <a:r>
              <a:rPr lang="en-US" altLang="zh-CN" sz="2000" b="0" i="0" dirty="0">
                <a:solidFill>
                  <a:srgbClr val="000000"/>
                </a:solidFill>
                <a:latin typeface="微软雅黑" pitchFamily="34" charset="0"/>
                <a:ea typeface="楷体" pitchFamily="34" charset="-122"/>
                <a:cs typeface="微软雅黑" pitchFamily="34" charset="-120"/>
              </a:rPr>
              <a:t>！”短毛盖子的折兰英，却不好意思地红了脸：“咱一满解不下</a:t>
            </a:r>
            <a:r>
              <a:rPr lang="en-US" altLang="zh-CN" sz="2000" b="0" i="0">
                <a:solidFill>
                  <a:srgbClr val="000000"/>
                </a:solidFill>
                <a:latin typeface="微软雅黑" pitchFamily="34" charset="0"/>
                <a:ea typeface="楷体" pitchFamily="34" charset="-122"/>
                <a:cs typeface="微软雅黑" pitchFamily="34" charset="-120"/>
              </a:rPr>
              <a:t>！工作咱也不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会做</a:t>
            </a:r>
            <a:r>
              <a:rPr lang="en-US" altLang="zh-CN" sz="2000" b="0" i="0" dirty="0">
                <a:solidFill>
                  <a:srgbClr val="000000"/>
                </a:solidFill>
                <a:latin typeface="微软雅黑" pitchFamily="34" charset="0"/>
                <a:ea typeface="楷体" pitchFamily="34" charset="-122"/>
                <a:cs typeface="微软雅黑" pitchFamily="34" charset="-120"/>
              </a:rPr>
              <a:t>！”池莲花说：“那不怕！只要学习，学习，再学习呀！”</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31360228"/>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5#f6c2b9a6f?pid=e9e503f4f&amp;color=0,0,0&amp;vtp=1&amp;bbb=1&amp;hb=1">
            <a:extLst>
              <a:ext uri="{FF2B5EF4-FFF2-40B4-BE49-F238E27FC236}">
                <a16:creationId xmlns:a16="http://schemas.microsoft.com/office/drawing/2014/main" id="{70C6028C-B931-38F4-9B27-4084B566B652}"/>
              </a:ext>
            </a:extLst>
          </p:cNvPr>
          <p:cNvSpPr/>
          <p:nvPr/>
        </p:nvSpPr>
        <p:spPr>
          <a:xfrm>
            <a:off x="722376" y="972000"/>
            <a:ext cx="10753344" cy="50419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过了几天</a:t>
            </a:r>
            <a:r>
              <a:rPr lang="en-US" altLang="zh-CN" sz="2000" b="0" i="0" dirty="0">
                <a:solidFill>
                  <a:srgbClr val="000000"/>
                </a:solidFill>
                <a:latin typeface="微软雅黑" pitchFamily="34" charset="0"/>
                <a:ea typeface="楷体" pitchFamily="34" charset="-122"/>
                <a:cs typeface="微软雅黑" pitchFamily="34" charset="-120"/>
              </a:rPr>
              <a:t>，池莲花就领着兰英到青化砭去受训。那儿，几眼石窑里，</a:t>
            </a:r>
            <a:r>
              <a:rPr lang="en-US" altLang="zh-CN" sz="2000" b="0" i="0">
                <a:solidFill>
                  <a:srgbClr val="000000"/>
                </a:solidFill>
                <a:latin typeface="微软雅黑" pitchFamily="34" charset="0"/>
                <a:ea typeface="楷体" pitchFamily="34" charset="-122"/>
                <a:cs typeface="微软雅黑" pitchFamily="34" charset="-120"/>
              </a:rPr>
              <a:t>好多农村来的妇女呵，</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大脚片的</a:t>
            </a:r>
            <a:r>
              <a:rPr lang="en-US" altLang="zh-CN" sz="2000" b="0" i="0" dirty="0">
                <a:solidFill>
                  <a:srgbClr val="000000"/>
                </a:solidFill>
                <a:latin typeface="微软雅黑" pitchFamily="34" charset="0"/>
                <a:ea typeface="楷体" pitchFamily="34" charset="-122"/>
                <a:cs typeface="微软雅黑" pitchFamily="34" charset="-120"/>
              </a:rPr>
              <a:t>，小脚片的，一满铰了头发，整整齐齐的。上起课来，排排儿坐着，更整齐</a:t>
            </a:r>
            <a:r>
              <a:rPr lang="en-US" altLang="zh-CN" sz="2000" b="0" i="0">
                <a:solidFill>
                  <a:srgbClr val="000000"/>
                </a:solidFill>
                <a:latin typeface="微软雅黑" pitchFamily="34" charset="0"/>
                <a:ea typeface="楷体" pitchFamily="34" charset="-122"/>
                <a:cs typeface="微软雅黑" pitchFamily="34" charset="-120"/>
              </a:rPr>
              <a:t>。教员是个</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海壳儿老李</a:t>
            </a:r>
            <a:r>
              <a:rPr lang="en-US" altLang="zh-CN" sz="2000" b="0" i="0" dirty="0">
                <a:solidFill>
                  <a:srgbClr val="000000"/>
                </a:solidFill>
                <a:latin typeface="微软雅黑" pitchFamily="34" charset="0"/>
                <a:ea typeface="楷体" pitchFamily="34" charset="-122"/>
                <a:cs typeface="微软雅黑" pitchFamily="34" charset="-120"/>
              </a:rPr>
              <a:t>，精悍身材，秃头，黑苍苍脸上，长着颗颗儿。这人不识字，可真能讲话，</a:t>
            </a:r>
            <a:r>
              <a:rPr lang="en-US" altLang="zh-CN" sz="2000" b="0" i="0">
                <a:solidFill>
                  <a:srgbClr val="000000"/>
                </a:solidFill>
                <a:latin typeface="微软雅黑" pitchFamily="34" charset="0"/>
                <a:ea typeface="楷体" pitchFamily="34" charset="-122"/>
                <a:cs typeface="微软雅黑" pitchFamily="34" charset="-120"/>
              </a:rPr>
              <a:t>吹吹打打，</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实在是个海壳儿</a:t>
            </a:r>
            <a:r>
              <a:rPr lang="en-US" altLang="zh-CN" sz="2000" b="0" i="0" dirty="0">
                <a:solidFill>
                  <a:srgbClr val="000000"/>
                </a:solidFill>
                <a:latin typeface="微软雅黑" pitchFamily="34" charset="0"/>
                <a:ea typeface="楷体" pitchFamily="34" charset="-122"/>
                <a:cs typeface="微软雅黑" pitchFamily="34" charset="-120"/>
              </a:rPr>
              <a:t>！他教了她们很多革命的道理，他还教了她们很多工作的方法</a:t>
            </a:r>
            <a:r>
              <a:rPr lang="en-US" altLang="zh-CN" sz="2000" b="0" i="0">
                <a:solidFill>
                  <a:srgbClr val="000000"/>
                </a:solidFill>
                <a:latin typeface="微软雅黑" pitchFamily="34" charset="0"/>
                <a:ea typeface="楷体" pitchFamily="34" charset="-122"/>
                <a:cs typeface="微软雅黑" pitchFamily="34" charset="-120"/>
              </a:rPr>
              <a:t>。还有一个教员是</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崔守功</a:t>
            </a:r>
            <a:r>
              <a:rPr lang="en-US" altLang="zh-CN" sz="2000" b="0" i="0" dirty="0">
                <a:solidFill>
                  <a:srgbClr val="000000"/>
                </a:solidFill>
                <a:latin typeface="微软雅黑" pitchFamily="34" charset="0"/>
                <a:ea typeface="楷体" pitchFamily="34" charset="-122"/>
                <a:cs typeface="微软雅黑" pitchFamily="34" charset="-120"/>
              </a:rPr>
              <a:t>，又大又胖，宽宽的脸，戴着老花镜；白头布，蓝袄裤，灰大衣。他顶爱批评人。</a:t>
            </a:r>
            <a:r>
              <a:rPr lang="en-US" altLang="zh-CN" sz="2000" b="0" i="0">
                <a:solidFill>
                  <a:srgbClr val="000000"/>
                </a:solidFill>
                <a:latin typeface="微软雅黑" pitchFamily="34" charset="0"/>
                <a:ea typeface="楷体" pitchFamily="34" charset="-122"/>
                <a:cs typeface="微软雅黑" pitchFamily="34" charset="-120"/>
              </a:rPr>
              <a:t>他说：</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不批评，不纠正，就没法进步！”他说：“咱们的女农民干部，更要受大批评</a:t>
            </a:r>
            <a:r>
              <a:rPr lang="en-US" altLang="zh-CN" sz="2000" b="0" i="0">
                <a:solidFill>
                  <a:srgbClr val="000000"/>
                </a:solidFill>
                <a:latin typeface="微软雅黑" pitchFamily="34" charset="0"/>
                <a:ea typeface="楷体" pitchFamily="34" charset="-122"/>
                <a:cs typeface="微软雅黑" pitchFamily="34" charset="-120"/>
              </a:rPr>
              <a:t>！”开头妇女们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都被他批评得哭了</a:t>
            </a:r>
            <a:r>
              <a:rPr lang="en-US" altLang="zh-CN" sz="2000" b="0" i="0" dirty="0">
                <a:solidFill>
                  <a:srgbClr val="000000"/>
                </a:solidFill>
                <a:latin typeface="微软雅黑" pitchFamily="34" charset="0"/>
                <a:ea typeface="楷体" pitchFamily="34" charset="-122"/>
                <a:cs typeface="微软雅黑" pitchFamily="34" charset="-120"/>
              </a:rPr>
              <a:t>；后来可又都被他批评得笑了！再后来，她们就毕业了；再后来</a:t>
            </a:r>
            <a:r>
              <a:rPr lang="en-US" altLang="zh-CN" sz="2000" b="0" i="0">
                <a:solidFill>
                  <a:srgbClr val="000000"/>
                </a:solidFill>
                <a:latin typeface="微软雅黑" pitchFamily="34" charset="0"/>
                <a:ea typeface="楷体" pitchFamily="34" charset="-122"/>
                <a:cs typeface="微软雅黑" pitchFamily="34" charset="-120"/>
              </a:rPr>
              <a:t>，她们就要分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配工作了</a:t>
            </a:r>
            <a:r>
              <a:rPr lang="en-US" altLang="zh-CN" sz="2000" b="0" i="0" dirty="0">
                <a:solidFill>
                  <a:srgbClr val="000000"/>
                </a:solidFill>
                <a:latin typeface="微软雅黑" pitchFamily="34" charset="0"/>
                <a:ea typeface="楷体"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可是兰英的公公</a:t>
            </a:r>
            <a:r>
              <a:rPr lang="en-US" altLang="zh-CN" sz="2000" b="0" i="0" dirty="0">
                <a:solidFill>
                  <a:srgbClr val="000000"/>
                </a:solidFill>
                <a:latin typeface="微软雅黑" pitchFamily="34" charset="0"/>
                <a:ea typeface="楷体" pitchFamily="34" charset="-122"/>
                <a:cs typeface="微软雅黑" pitchFamily="34" charset="-120"/>
              </a:rPr>
              <a:t>，三天两次地捎信来，要她回。他说：“咱又不障碍你革命</a:t>
            </a:r>
            <a:r>
              <a:rPr lang="en-US" altLang="zh-CN" sz="2000" b="0" i="0">
                <a:solidFill>
                  <a:srgbClr val="000000"/>
                </a:solidFill>
                <a:latin typeface="微软雅黑" pitchFamily="34" charset="0"/>
                <a:ea typeface="楷体" pitchFamily="34" charset="-122"/>
                <a:cs typeface="微软雅黑" pitchFamily="34" charset="-120"/>
              </a:rPr>
              <a:t>！咱能把你障碍</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定吗</a:t>
            </a:r>
            <a:r>
              <a:rPr lang="en-US" altLang="zh-CN" sz="2000" b="0" i="0" dirty="0">
                <a:solidFill>
                  <a:srgbClr val="000000"/>
                </a:solidFill>
                <a:latin typeface="微软雅黑" pitchFamily="34" charset="0"/>
                <a:ea typeface="楷体" pitchFamily="34" charset="-122"/>
                <a:cs typeface="微软雅黑" pitchFamily="34" charset="-120"/>
              </a:rPr>
              <a:t>？咱可只是要你回窑看看呵，你就偏不回来看看吗！唉！你这小女子</a:t>
            </a:r>
            <a:r>
              <a:rPr lang="en-US" altLang="zh-CN" sz="2000" b="0" i="0">
                <a:solidFill>
                  <a:srgbClr val="000000"/>
                </a:solidFill>
                <a:latin typeface="微软雅黑" pitchFamily="34" charset="0"/>
                <a:ea typeface="楷体" pitchFamily="34" charset="-122"/>
                <a:cs typeface="微软雅黑" pitchFamily="34" charset="-120"/>
              </a:rPr>
              <a:t>！你就是没吃过咱手心</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里的奶</a:t>
            </a:r>
            <a:r>
              <a:rPr lang="en-US" altLang="zh-CN" sz="2000" b="0" i="0" dirty="0">
                <a:solidFill>
                  <a:srgbClr val="000000"/>
                </a:solidFill>
                <a:latin typeface="微软雅黑" pitchFamily="34" charset="0"/>
                <a:ea typeface="楷体" pitchFamily="34" charset="-122"/>
                <a:cs typeface="微软雅黑" pitchFamily="34" charset="-120"/>
              </a:rPr>
              <a:t>，你也吃过咱手心里的饭呵！”兰英心动了，她迟疑了一下，就决心请了假，</a:t>
            </a:r>
            <a:r>
              <a:rPr lang="en-US" altLang="zh-CN" sz="2000" b="0" i="0">
                <a:solidFill>
                  <a:srgbClr val="000000"/>
                </a:solidFill>
                <a:latin typeface="微软雅黑" pitchFamily="34" charset="0"/>
                <a:ea typeface="楷体" pitchFamily="34" charset="-122"/>
                <a:cs typeface="微软雅黑" pitchFamily="34" charset="-120"/>
              </a:rPr>
              <a:t>真的回去了。</a:t>
            </a:r>
          </a:p>
          <a:p>
            <a:pPr latinLnBrk="1">
              <a:lnSpc>
                <a:spcPct val="150000"/>
              </a:lnSpc>
            </a:pPr>
            <a:endParaRPr lang="en-US" altLang="zh-CN" sz="2000" dirty="0"/>
          </a:p>
        </p:txBody>
      </p:sp>
    </p:spTree>
    <p:extLst>
      <p:ext uri="{BB962C8B-B14F-4D97-AF65-F5344CB8AC3E}">
        <p14:creationId xmlns:p14="http://schemas.microsoft.com/office/powerpoint/2010/main" val="350522976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amp;si=2">
    <p:spTree>
      <p:nvGrpSpPr>
        <p:cNvPr id="1" name=""/>
        <p:cNvGrpSpPr/>
        <p:nvPr/>
      </p:nvGrpSpPr>
      <p:grpSpPr>
        <a:xfrm>
          <a:off x="0" y="0"/>
          <a:ext cx="0" cy="0"/>
          <a:chOff x="0" y="0"/>
          <a:chExt cx="0" cy="0"/>
        </a:xfrm>
      </p:grpSpPr>
      <p:sp>
        <p:nvSpPr>
          <p:cNvPr id="2" name="C_1#68492e429.fixed?color=100,146,38&amp;vtp=1"/>
          <p:cNvSpPr/>
          <p:nvPr/>
        </p:nvSpPr>
        <p:spPr>
          <a:xfrm>
            <a:off x="6181344" y="950976"/>
            <a:ext cx="969264" cy="1197864"/>
          </a:xfrm>
          <a:prstGeom prst="rect">
            <a:avLst/>
          </a:prstGeom>
          <a:noFill/>
          <a:ln/>
        </p:spPr>
        <p:txBody>
          <a:bodyPr wrap="square" lIns="0" tIns="0" rIns="0" bIns="0" rtlCol="0" anchor="ctr"/>
          <a:lstStyle/>
          <a:p>
            <a:pPr algn="l" latinLnBrk="1">
              <a:lnSpc>
                <a:spcPct val="100000"/>
              </a:lnSpc>
            </a:pPr>
            <a:r>
              <a:rPr lang="en-US" altLang="zh-CN" sz="7200" b="1" i="0" dirty="0">
                <a:solidFill>
                  <a:srgbClr val="649226"/>
                </a:solidFill>
                <a:latin typeface="微软雅黑" pitchFamily="34" charset="0"/>
                <a:ea typeface="微软雅黑" pitchFamily="34" charset="-122"/>
                <a:cs typeface="微软雅黑" pitchFamily="34" charset="-120"/>
              </a:rPr>
              <a:t>0</a:t>
            </a:r>
            <a:endParaRPr lang="en-US" altLang="zh-CN" sz="7200" dirty="0"/>
          </a:p>
        </p:txBody>
      </p:sp>
      <p:sp>
        <p:nvSpPr>
          <p:cNvPr id="3" name="C_1_BD#68492e429.fixed?color=255,255,255&amp;vtp=1&amp;bbb=1"/>
          <p:cNvSpPr/>
          <p:nvPr/>
        </p:nvSpPr>
        <p:spPr>
          <a:xfrm>
            <a:off x="0" y="3712464"/>
            <a:ext cx="12188952" cy="768096"/>
          </a:xfrm>
          <a:prstGeom prst="rect">
            <a:avLst/>
          </a:prstGeom>
          <a:noFill/>
          <a:ln/>
        </p:spPr>
        <p:txBody>
          <a:bodyPr wrap="none" lIns="0" tIns="0" rIns="0" bIns="0" rtlCol="0" anchor="ctr"/>
          <a:lstStyle/>
          <a:p>
            <a:pPr algn="ctr" latinLnBrk="1">
              <a:lnSpc>
                <a:spcPts val="5400"/>
              </a:lnSpc>
            </a:pPr>
            <a:r>
              <a:rPr lang="en-US" altLang="zh-CN" sz="4400" b="1" i="0" dirty="0">
                <a:solidFill>
                  <a:srgbClr val="FFFFFF"/>
                </a:solidFill>
                <a:latin typeface="SimHei" pitchFamily="34" charset="0"/>
                <a:ea typeface="SimHei" pitchFamily="34" charset="-122"/>
                <a:cs typeface="SimHei" pitchFamily="34" charset="-120"/>
              </a:rPr>
              <a:t>阶段综合检测卷</a:t>
            </a:r>
            <a:endParaRPr lang="en-US" altLang="zh-CN" sz="4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5#f6c2b9a6f?pid=e9e503f4f&amp;color=0,0,0&amp;vtp=1&amp;bbb=1&amp;hb=1">
            <a:extLst>
              <a:ext uri="{FF2B5EF4-FFF2-40B4-BE49-F238E27FC236}">
                <a16:creationId xmlns:a16="http://schemas.microsoft.com/office/drawing/2014/main" id="{62436C51-3DD8-D714-155E-5F657E1EB915}"/>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路上她还用津贴</a:t>
            </a:r>
            <a:r>
              <a:rPr lang="en-US" altLang="zh-CN" sz="2000" b="0" i="0" dirty="0">
                <a:solidFill>
                  <a:srgbClr val="000000"/>
                </a:solidFill>
                <a:latin typeface="微软雅黑" pitchFamily="34" charset="0"/>
                <a:ea typeface="楷体" pitchFamily="34" charset="-122"/>
                <a:cs typeface="微软雅黑" pitchFamily="34" charset="-120"/>
              </a:rPr>
              <a:t>——发的苏票——买了大西瓜，要请公公吃呢。虽然这样，</a:t>
            </a:r>
            <a:r>
              <a:rPr lang="en-US" altLang="zh-CN" sz="2000" b="0" i="0">
                <a:solidFill>
                  <a:srgbClr val="000000"/>
                </a:solidFill>
                <a:latin typeface="微软雅黑" pitchFamily="34" charset="0"/>
                <a:ea typeface="楷体" pitchFamily="34" charset="-122"/>
                <a:cs typeface="微软雅黑" pitchFamily="34" charset="-120"/>
              </a:rPr>
              <a:t>她心里却也盘算： </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回去，可不会出乱子吗？”怎奈她虽强，却是好心肠，她不忍心不回去看看老年人呵。</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然而</a:t>
            </a:r>
            <a:r>
              <a:rPr lang="en-US" altLang="zh-CN" sz="2000" b="0" i="0" dirty="0">
                <a:solidFill>
                  <a:srgbClr val="000000"/>
                </a:solidFill>
                <a:latin typeface="微软雅黑" pitchFamily="34" charset="0"/>
                <a:ea typeface="楷体" pitchFamily="34" charset="-122"/>
                <a:cs typeface="微软雅黑" pitchFamily="34" charset="-120"/>
              </a:rPr>
              <a:t>，革命真是解放！</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革命把公公也解放了</a:t>
            </a:r>
            <a:r>
              <a:rPr lang="en-US" altLang="zh-CN" sz="2000" b="0" i="0" dirty="0">
                <a:solidFill>
                  <a:srgbClr val="000000"/>
                </a:solidFill>
                <a:latin typeface="微软雅黑" pitchFamily="34" charset="0"/>
                <a:ea typeface="楷体" pitchFamily="34" charset="-122"/>
                <a:cs typeface="微软雅黑" pitchFamily="34" charset="-120"/>
              </a:rPr>
              <a:t>！从蟠龙区，从乌阳区，一直红过来，红过来，把姚店区也红过了</a:t>
            </a:r>
            <a:r>
              <a:rPr lang="en-US" altLang="zh-CN" sz="2000" b="0" i="0">
                <a:solidFill>
                  <a:srgbClr val="000000"/>
                </a:solidFill>
                <a:latin typeface="微软雅黑" pitchFamily="34" charset="0"/>
                <a:ea typeface="楷体" pitchFamily="34" charset="-122"/>
                <a:cs typeface="微软雅黑" pitchFamily="34" charset="-120"/>
              </a:rPr>
              <a:t>。从</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此</a:t>
            </a:r>
            <a:r>
              <a:rPr lang="en-US" altLang="zh-CN" sz="2000" b="0" i="0" dirty="0">
                <a:solidFill>
                  <a:srgbClr val="000000"/>
                </a:solidFill>
                <a:latin typeface="微软雅黑" pitchFamily="34" charset="0"/>
                <a:ea typeface="楷体" pitchFamily="34" charset="-122"/>
                <a:cs typeface="微软雅黑" pitchFamily="34" charset="-120"/>
              </a:rPr>
              <a:t>，住在刘家沟的公公，也免了租，免了税，分得了足够的土地，还分得了足够的牛羊</a:t>
            </a:r>
            <a:r>
              <a:rPr lang="en-US" altLang="zh-CN" sz="2000" b="0" i="0">
                <a:solidFill>
                  <a:srgbClr val="000000"/>
                </a:solidFill>
                <a:latin typeface="微软雅黑" pitchFamily="34" charset="0"/>
                <a:ea typeface="楷体" pitchFamily="34" charset="-122"/>
                <a:cs typeface="微软雅黑" pitchFamily="34" charset="-120"/>
              </a:rPr>
              <a:t>。这样一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来</a:t>
            </a:r>
            <a:r>
              <a:rPr lang="en-US" altLang="zh-CN" sz="2000" b="0" i="0" dirty="0">
                <a:solidFill>
                  <a:srgbClr val="000000"/>
                </a:solidFill>
                <a:latin typeface="微软雅黑" pitchFamily="34" charset="0"/>
                <a:ea typeface="楷体" pitchFamily="34" charset="-122"/>
                <a:cs typeface="微软雅黑" pitchFamily="34" charset="-120"/>
              </a:rPr>
              <a:t>，公公可就变了，他可变成好脾气的公公了。兰英回家的时候，就见她的公公眉欢眼笑的</a:t>
            </a:r>
            <a:r>
              <a:rPr lang="en-US" altLang="zh-CN" sz="2000" b="0" i="0">
                <a:solidFill>
                  <a:srgbClr val="000000"/>
                </a:solidFill>
                <a:latin typeface="微软雅黑" pitchFamily="34" charset="0"/>
                <a:ea typeface="楷体" pitchFamily="34" charset="-122"/>
                <a:cs typeface="微软雅黑" pitchFamily="34" charset="-120"/>
              </a:rPr>
              <a:t>，恨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不得供出七个碟子八个碗来</a:t>
            </a:r>
            <a:r>
              <a:rPr lang="en-US" altLang="zh-CN" sz="2000" b="0" i="0" dirty="0">
                <a:solidFill>
                  <a:srgbClr val="000000"/>
                </a:solidFill>
                <a:latin typeface="微软雅黑" pitchFamily="34" charset="0"/>
                <a:ea typeface="楷体" pitchFamily="34" charset="-122"/>
                <a:cs typeface="微软雅黑" pitchFamily="34" charset="-120"/>
              </a:rPr>
              <a:t>，让媳妇吃个美！一边，他嘴里连连说着：“我说来，我说来</a:t>
            </a:r>
            <a:r>
              <a:rPr lang="en-US" altLang="zh-CN" sz="2000" b="0" i="0">
                <a:solidFill>
                  <a:srgbClr val="000000"/>
                </a:solidFill>
                <a:latin typeface="微软雅黑" pitchFamily="34" charset="0"/>
                <a:ea typeface="楷体" pitchFamily="34" charset="-122"/>
                <a:cs typeface="微软雅黑" pitchFamily="34" charset="-120"/>
              </a:rPr>
              <a:t>，哪有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胳膊儿往外弯的</a:t>
            </a:r>
            <a:r>
              <a:rPr lang="en-US" altLang="zh-CN" sz="2000" b="0" i="0" dirty="0">
                <a:solidFill>
                  <a:srgbClr val="000000"/>
                </a:solidFill>
                <a:latin typeface="微软雅黑" pitchFamily="34" charset="0"/>
                <a:ea typeface="楷体" pitchFamily="34" charset="-122"/>
                <a:cs typeface="微软雅黑" pitchFamily="34" charset="-120"/>
              </a:rPr>
              <a:t>！你看你来了，你来了，你还捧个大西瓜！”他还安慰媳妇，</a:t>
            </a:r>
            <a:r>
              <a:rPr lang="en-US" altLang="zh-CN" sz="2000" b="0" i="0">
                <a:solidFill>
                  <a:srgbClr val="000000"/>
                </a:solidFill>
                <a:latin typeface="微软雅黑" pitchFamily="34" charset="0"/>
                <a:ea typeface="楷体" pitchFamily="34" charset="-122"/>
                <a:cs typeface="微软雅黑" pitchFamily="34" charset="-120"/>
              </a:rPr>
              <a:t>说她男人还在外面，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说她男人不敢来缠绕的</a:t>
            </a:r>
            <a:r>
              <a:rPr lang="en-US" altLang="zh-CN" sz="2000" b="0" i="0" dirty="0">
                <a:solidFill>
                  <a:srgbClr val="000000"/>
                </a:solidFill>
                <a:latin typeface="微软雅黑" pitchFamily="34" charset="0"/>
                <a:ea typeface="楷体" pitchFamily="34" charset="-122"/>
                <a:cs typeface="微软雅黑" pitchFamily="34" charset="-120"/>
              </a:rPr>
              <a:t>。很明白，公公是站在革命的媳妇一边了。媳妇却记得</a:t>
            </a:r>
            <a:r>
              <a:rPr lang="en-US" altLang="zh-CN" sz="2000" b="0" i="0">
                <a:solidFill>
                  <a:srgbClr val="000000"/>
                </a:solidFill>
                <a:latin typeface="微软雅黑" pitchFamily="34" charset="0"/>
                <a:ea typeface="楷体" pitchFamily="34" charset="-122"/>
                <a:cs typeface="微软雅黑" pitchFamily="34" charset="-120"/>
              </a:rPr>
              <a:t>，公公原是不赞成</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革命的</a:t>
            </a:r>
            <a:r>
              <a:rPr lang="en-US" altLang="zh-CN" sz="2000" b="0" i="0" dirty="0">
                <a:solidFill>
                  <a:srgbClr val="000000"/>
                </a:solidFill>
                <a:latin typeface="微软雅黑" pitchFamily="34" charset="0"/>
                <a:ea typeface="楷体" pitchFamily="34" charset="-122"/>
                <a:cs typeface="微软雅黑" pitchFamily="34" charset="-120"/>
              </a:rPr>
              <a:t>，他说过：“革命！提着脑袋耍把戏！”可是现在，他得了好处，他的舌头撩转了，</a:t>
            </a:r>
            <a:r>
              <a:rPr lang="en-US" altLang="zh-CN" sz="2000" b="0" i="0">
                <a:solidFill>
                  <a:srgbClr val="000000"/>
                </a:solidFill>
                <a:latin typeface="微软雅黑" pitchFamily="34" charset="0"/>
                <a:ea typeface="楷体" pitchFamily="34" charset="-122"/>
                <a:cs typeface="微软雅黑" pitchFamily="34" charset="-120"/>
              </a:rPr>
              <a:t>他说： </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嗨！倒究！倒究，砖头瓦片儿，也有翻身日子呵！嗨！好红军！</a:t>
            </a:r>
            <a:r>
              <a:rPr lang="en-US" altLang="zh-CN" sz="2000" b="0" i="0">
                <a:solidFill>
                  <a:srgbClr val="000000"/>
                </a:solidFill>
                <a:latin typeface="微软雅黑" pitchFamily="34" charset="0"/>
                <a:ea typeface="楷体" pitchFamily="34" charset="-122"/>
                <a:cs typeface="微软雅黑" pitchFamily="34" charset="-120"/>
              </a:rPr>
              <a:t>啥事都给咱们百姓想到了！</a:t>
            </a:r>
          </a:p>
          <a:p>
            <a:pPr latinLnBrk="1">
              <a:lnSpc>
                <a:spcPts val="100"/>
              </a:lnSpc>
            </a:pPr>
            <a:endParaRPr lang="en-US" altLang="zh-CN" sz="2000" dirty="0"/>
          </a:p>
        </p:txBody>
      </p:sp>
    </p:spTree>
    <p:extLst>
      <p:ext uri="{BB962C8B-B14F-4D97-AF65-F5344CB8AC3E}">
        <p14:creationId xmlns:p14="http://schemas.microsoft.com/office/powerpoint/2010/main" val="3238667196"/>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5#f6c2b9a6f?pid=e9e503f4f&amp;color=0,0,0&amp;vtp=1&amp;bbb=1&amp;hb=1">
            <a:extLst>
              <a:ext uri="{FF2B5EF4-FFF2-40B4-BE49-F238E27FC236}">
                <a16:creationId xmlns:a16="http://schemas.microsoft.com/office/drawing/2014/main" id="{D9E4C550-444A-3639-8FD8-70956D42AF7E}"/>
              </a:ext>
            </a:extLst>
          </p:cNvPr>
          <p:cNvSpPr/>
          <p:nvPr/>
        </p:nvSpPr>
        <p:spPr>
          <a:xfrm>
            <a:off x="722376" y="972000"/>
            <a:ext cx="10753344" cy="54864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你看咱</a:t>
            </a:r>
            <a:r>
              <a:rPr lang="en-US" altLang="zh-CN" sz="2000" b="0" i="0" dirty="0">
                <a:solidFill>
                  <a:srgbClr val="000000"/>
                </a:solidFill>
                <a:latin typeface="微软雅黑" pitchFamily="34" charset="0"/>
                <a:ea typeface="楷体" pitchFamily="34" charset="-122"/>
                <a:cs typeface="微软雅黑" pitchFamily="34" charset="-120"/>
              </a:rPr>
              <a:t>！咱过去是虚土打不起墙，咱而今可就有了底子了！咱从此就——哈哈——有苦能受</a:t>
            </a:r>
            <a:r>
              <a:rPr lang="en-US" altLang="zh-CN" sz="2000" b="0" i="0">
                <a:solidFill>
                  <a:srgbClr val="000000"/>
                </a:solidFill>
                <a:latin typeface="微软雅黑" pitchFamily="34" charset="0"/>
                <a:ea typeface="楷体" pitchFamily="34" charset="-122"/>
                <a:cs typeface="微软雅黑" pitchFamily="34" charset="-120"/>
              </a:rPr>
              <a:t>，有</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福能享啦</a:t>
            </a:r>
            <a:r>
              <a:rPr lang="en-US" altLang="zh-CN" sz="2000" b="0" i="0" dirty="0">
                <a:solidFill>
                  <a:srgbClr val="000000"/>
                </a:solidFill>
                <a:latin typeface="微软雅黑" pitchFamily="34" charset="0"/>
                <a:ea typeface="楷体" pitchFamily="34" charset="-122"/>
                <a:cs typeface="微软雅黑" pitchFamily="34" charset="-120"/>
              </a:rPr>
              <a:t>！”</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在公公面前</a:t>
            </a:r>
            <a:r>
              <a:rPr lang="en-US" altLang="zh-CN" sz="2000" b="0" i="0" dirty="0">
                <a:solidFill>
                  <a:srgbClr val="000000"/>
                </a:solidFill>
                <a:latin typeface="微软雅黑" pitchFamily="34" charset="0"/>
                <a:ea typeface="楷体" pitchFamily="34" charset="-122"/>
                <a:cs typeface="微软雅黑" pitchFamily="34" charset="-120"/>
              </a:rPr>
              <a:t>，兰英还是有点拘束，可也到底敢说敢笑了。她一面吃好的，一面笑着问</a:t>
            </a:r>
            <a:r>
              <a:rPr lang="en-US" altLang="zh-CN" sz="2000" b="0" i="0">
                <a:solidFill>
                  <a:srgbClr val="000000"/>
                </a:solidFill>
                <a:latin typeface="微软雅黑" pitchFamily="34" charset="0"/>
                <a:ea typeface="楷体" pitchFamily="34" charset="-122"/>
                <a:cs typeface="微软雅黑" pitchFamily="34" charset="-120"/>
              </a:rPr>
              <a:t>：“公</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公</a:t>
            </a:r>
            <a:r>
              <a:rPr lang="en-US" altLang="zh-CN" sz="2000" b="0" i="0" dirty="0">
                <a:solidFill>
                  <a:srgbClr val="000000"/>
                </a:solidFill>
                <a:latin typeface="微软雅黑" pitchFamily="34" charset="0"/>
                <a:ea typeface="楷体" pitchFamily="34" charset="-122"/>
                <a:cs typeface="微软雅黑" pitchFamily="34" charset="-120"/>
              </a:rPr>
              <a:t>，你可赞成我工作吗？”公公用手放在额上，想了一会，却也笑了出来，说：“</a:t>
            </a:r>
            <a:r>
              <a:rPr lang="en-US" altLang="zh-CN" sz="2000" b="0" i="0">
                <a:solidFill>
                  <a:srgbClr val="000000"/>
                </a:solidFill>
                <a:latin typeface="微软雅黑" pitchFamily="34" charset="0"/>
                <a:ea typeface="楷体" pitchFamily="34" charset="-122"/>
                <a:cs typeface="微软雅黑" pitchFamily="34" charset="-120"/>
              </a:rPr>
              <a:t>这怎不赞成呢！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革命是好事</a:t>
            </a:r>
            <a:r>
              <a:rPr lang="en-US" altLang="zh-CN" sz="2000" b="0" i="0" dirty="0">
                <a:solidFill>
                  <a:srgbClr val="000000"/>
                </a:solidFill>
                <a:latin typeface="微软雅黑" pitchFamily="34" charset="0"/>
                <a:ea typeface="楷体" pitchFamily="34" charset="-122"/>
                <a:cs typeface="微软雅黑" pitchFamily="34" charset="-120"/>
              </a:rPr>
              <a:t>，革命是好事，咱怎能反它的对呢！不过，不过，顶好别远走，在本区就行了</a:t>
            </a:r>
            <a:r>
              <a:rPr lang="en-US" altLang="zh-CN" sz="2000" b="0" i="0">
                <a:solidFill>
                  <a:srgbClr val="000000"/>
                </a:solidFill>
                <a:latin typeface="微软雅黑" pitchFamily="34" charset="0"/>
                <a:ea typeface="楷体" pitchFamily="34" charset="-122"/>
                <a:cs typeface="微软雅黑" pitchFamily="34" charset="-120"/>
              </a:rPr>
              <a:t>！”兰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英反驳说</a:t>
            </a:r>
            <a:r>
              <a:rPr lang="en-US" altLang="zh-CN" sz="2000" b="0" i="0" dirty="0">
                <a:solidFill>
                  <a:srgbClr val="000000"/>
                </a:solidFill>
                <a:latin typeface="微软雅黑" pitchFamily="34" charset="0"/>
                <a:ea typeface="楷体" pitchFamily="34" charset="-122"/>
                <a:cs typeface="微软雅黑" pitchFamily="34" charset="-120"/>
              </a:rPr>
              <a:t>：“这区那区，革命不是一个吗？”公公被说住了，望着媳妇好一会</a:t>
            </a:r>
            <a:r>
              <a:rPr lang="en-US" altLang="zh-CN" sz="2000" b="0" i="0">
                <a:solidFill>
                  <a:srgbClr val="000000"/>
                </a:solidFill>
                <a:latin typeface="微软雅黑" pitchFamily="34" charset="0"/>
                <a:ea typeface="楷体" pitchFamily="34" charset="-122"/>
                <a:cs typeface="微软雅黑" pitchFamily="34" charset="-120"/>
              </a:rPr>
              <a:t>，望望就不觉嗤地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笑出来</a:t>
            </a:r>
            <a:r>
              <a:rPr lang="en-US" altLang="zh-CN" sz="2000" b="0" i="0" dirty="0">
                <a:solidFill>
                  <a:srgbClr val="000000"/>
                </a:solidFill>
                <a:latin typeface="微软雅黑" pitchFamily="34" charset="0"/>
                <a:ea typeface="楷体" pitchFamily="34" charset="-122"/>
                <a:cs typeface="微软雅黑" pitchFamily="34" charset="-120"/>
              </a:rPr>
              <a:t>，说：“这小女子！倒说惯嘴，跑惯腿啦！”</a:t>
            </a:r>
            <a:endParaRPr lang="en-US" altLang="zh-CN" sz="2000" dirty="0"/>
          </a:p>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兰英在家里住了两天</a:t>
            </a:r>
            <a:r>
              <a:rPr lang="en-US" altLang="zh-CN" sz="2000" b="0" i="0" dirty="0">
                <a:solidFill>
                  <a:srgbClr val="000000"/>
                </a:solidFill>
                <a:latin typeface="微软雅黑" pitchFamily="34" charset="0"/>
                <a:ea typeface="楷体" pitchFamily="34" charset="-122"/>
                <a:cs typeface="微软雅黑" pitchFamily="34" charset="-120"/>
              </a:rPr>
              <a:t>，临走公公还很客气；可是临走那天男人却来了，</a:t>
            </a:r>
            <a:r>
              <a:rPr lang="en-US" altLang="zh-CN" sz="2000" b="0" i="0">
                <a:solidFill>
                  <a:srgbClr val="000000"/>
                </a:solidFill>
                <a:latin typeface="微软雅黑" pitchFamily="34" charset="0"/>
                <a:ea typeface="楷体" pitchFamily="34" charset="-122"/>
                <a:cs typeface="微软雅黑" pitchFamily="34" charset="-120"/>
              </a:rPr>
              <a:t>还来得气势汹汹的！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然而兰英不再怕</a:t>
            </a:r>
            <a:r>
              <a:rPr lang="en-US" altLang="zh-CN" sz="2000" b="0" i="0" dirty="0">
                <a:solidFill>
                  <a:srgbClr val="000000"/>
                </a:solidFill>
                <a:latin typeface="微软雅黑" pitchFamily="34" charset="0"/>
                <a:ea typeface="楷体" pitchFamily="34" charset="-122"/>
                <a:cs typeface="微软雅黑" pitchFamily="34" charset="-120"/>
              </a:rPr>
              <a:t>，她静静地瞅住男人，只见男人脸上，狠着一副复仇的神气。他，</a:t>
            </a:r>
            <a:r>
              <a:rPr lang="en-US" altLang="zh-CN" sz="2000" b="0" i="0">
                <a:solidFill>
                  <a:srgbClr val="000000"/>
                </a:solidFill>
                <a:latin typeface="微软雅黑" pitchFamily="34" charset="0"/>
                <a:ea typeface="楷体" pitchFamily="34" charset="-122"/>
                <a:cs typeface="微软雅黑" pitchFamily="34" charset="-120"/>
              </a:rPr>
              <a:t>指着她说： </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好，你倒跳门塌户，有路走啦！咱可偏不让，不让你离婚！咱就要去当兵！就要当红军</a:t>
            </a:r>
            <a:r>
              <a:rPr lang="en-US" altLang="zh-CN" sz="2000" b="0" i="0">
                <a:solidFill>
                  <a:srgbClr val="000000"/>
                </a:solidFill>
                <a:latin typeface="微软雅黑" pitchFamily="34" charset="0"/>
                <a:ea typeface="楷体" pitchFamily="34" charset="-122"/>
                <a:cs typeface="微软雅黑" pitchFamily="34" charset="-120"/>
              </a:rPr>
              <a:t>！红军</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的家属</a:t>
            </a:r>
            <a:r>
              <a:rPr lang="en-US" altLang="zh-CN" sz="2000" b="0" i="0" dirty="0">
                <a:solidFill>
                  <a:srgbClr val="000000"/>
                </a:solidFill>
                <a:latin typeface="微软雅黑" pitchFamily="34" charset="0"/>
                <a:ea typeface="楷体" pitchFamily="34" charset="-122"/>
                <a:cs typeface="微软雅黑" pitchFamily="34" charset="-120"/>
              </a:rPr>
              <a:t>，看你离成离不成！”兰英很好笑，她还年轻，她还没想过要和谁结婚。她说：“</a:t>
            </a:r>
            <a:r>
              <a:rPr lang="en-US" altLang="zh-CN" sz="2000" b="0" i="0">
                <a:solidFill>
                  <a:srgbClr val="000000"/>
                </a:solidFill>
                <a:latin typeface="微软雅黑" pitchFamily="34" charset="0"/>
                <a:ea typeface="楷体" pitchFamily="34" charset="-122"/>
                <a:cs typeface="微软雅黑" pitchFamily="34" charset="-120"/>
              </a:rPr>
              <a:t>好极啦！</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你当红军</a:t>
            </a:r>
            <a:r>
              <a:rPr lang="en-US" altLang="zh-CN" sz="2000" b="0" i="0" dirty="0">
                <a:solidFill>
                  <a:srgbClr val="000000"/>
                </a:solidFill>
                <a:latin typeface="微软雅黑" pitchFamily="34" charset="0"/>
                <a:ea typeface="楷体" pitchFamily="34" charset="-122"/>
                <a:cs typeface="微软雅黑" pitchFamily="34" charset="-120"/>
              </a:rPr>
              <a:t>，咱就是红军的婆姨！”</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88956261"/>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5_5#f6c2b9a6f?pid=e9e503f4f&amp;color=0,0,0&amp;vtp=1&amp;bbb=1&amp;hb=1">
            <a:extLst>
              <a:ext uri="{FF2B5EF4-FFF2-40B4-BE49-F238E27FC236}">
                <a16:creationId xmlns:a16="http://schemas.microsoft.com/office/drawing/2014/main" id="{FCFEB371-AAAF-2CED-8431-97C3C2F9331D}"/>
              </a:ext>
            </a:extLst>
          </p:cNvPr>
          <p:cNvSpPr/>
          <p:nvPr/>
        </p:nvSpPr>
        <p:spPr>
          <a:xfrm>
            <a:off x="722376" y="972000"/>
            <a:ext cx="10753344" cy="3637534"/>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她男人倒真的去当红军了</a:t>
            </a:r>
            <a:r>
              <a:rPr lang="en-US" altLang="zh-CN" sz="2000" b="0" i="0" dirty="0">
                <a:solidFill>
                  <a:srgbClr val="000000"/>
                </a:solidFill>
                <a:latin typeface="微软雅黑" pitchFamily="34" charset="0"/>
                <a:ea typeface="楷体"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一九四三年三八节</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有删改）</a:t>
            </a:r>
            <a:endParaRPr lang="en-US" altLang="zh-CN" sz="2000" dirty="0"/>
          </a:p>
          <a:p>
            <a:pPr latinLnBrk="1">
              <a:lnSpc>
                <a:spcPts val="37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注】</a:t>
            </a:r>
            <a:r>
              <a:rPr lang="en-US" altLang="zh-CN" sz="2000" b="0" i="0" dirty="0">
                <a:solidFill>
                  <a:srgbClr val="000000"/>
                </a:solidFill>
                <a:latin typeface="微软雅黑" pitchFamily="34" charset="0"/>
                <a:ea typeface="微软雅黑" pitchFamily="34" charset="-122"/>
                <a:cs typeface="微软雅黑" pitchFamily="34" charset="-120"/>
              </a:rPr>
              <a:t>本文摘编自《一个女人翻身的故事——记边区女参议员折聚英同志》第五章</a:t>
            </a:r>
            <a:r>
              <a:rPr lang="en-US" altLang="zh-CN" sz="2000" b="0" i="0">
                <a:solidFill>
                  <a:srgbClr val="000000"/>
                </a:solidFill>
                <a:latin typeface="微软雅黑" pitchFamily="34" charset="0"/>
                <a:ea typeface="微软雅黑" pitchFamily="34" charset="-122"/>
                <a:cs typeface="微软雅黑" pitchFamily="34" charset="-120"/>
              </a:rPr>
              <a:t>。小说以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陕甘宁边区女参议员折聚英为原型，讲述了边区农村妇女折聚英幼时在随家人逃荒的路上被卖作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童养媳</a:t>
            </a:r>
            <a:r>
              <a:rPr lang="en-US" altLang="zh-CN" sz="2000" b="0" i="0" dirty="0">
                <a:solidFill>
                  <a:srgbClr val="000000"/>
                </a:solidFill>
                <a:latin typeface="微软雅黑" pitchFamily="34" charset="0"/>
                <a:ea typeface="微软雅黑" pitchFamily="34" charset="-122"/>
                <a:cs typeface="微软雅黑" pitchFamily="34" charset="-120"/>
              </a:rPr>
              <a:t>，因不堪丈夫的打骂与公公的折磨，选择跟随女宣传池莲花加入红军</a:t>
            </a:r>
            <a:r>
              <a:rPr lang="en-US" altLang="zh-CN" sz="2000" b="0" i="0">
                <a:solidFill>
                  <a:srgbClr val="000000"/>
                </a:solidFill>
                <a:latin typeface="微软雅黑" pitchFamily="34" charset="0"/>
                <a:ea typeface="微软雅黑" pitchFamily="34" charset="-122"/>
                <a:cs typeface="微软雅黑" pitchFamily="34" charset="-120"/>
              </a:rPr>
              <a:t>，在革命的考验中成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长为参议员并获得幸福生活的故事</a:t>
            </a:r>
            <a:r>
              <a:rPr lang="en-US" altLang="zh-CN" sz="2000" b="0" i="0" dirty="0">
                <a:solidFill>
                  <a:srgbClr val="000000"/>
                </a:solidFill>
                <a:latin typeface="微软雅黑" pitchFamily="34" charset="0"/>
                <a:ea typeface="微软雅黑" pitchFamily="34" charset="-122"/>
                <a:cs typeface="微软雅黑" pitchFamily="34" charset="-120"/>
              </a:rPr>
              <a:t>。与节选部分相关的后续情节是：</a:t>
            </a:r>
            <a:r>
              <a:rPr lang="en-US" altLang="zh-CN" sz="2000" b="0" i="0">
                <a:solidFill>
                  <a:srgbClr val="000000"/>
                </a:solidFill>
                <a:latin typeface="微软雅黑" pitchFamily="34" charset="0"/>
                <a:ea typeface="微软雅黑" pitchFamily="34" charset="-122"/>
                <a:cs typeface="微软雅黑" pitchFamily="34" charset="-120"/>
              </a:rPr>
              <a:t>丈夫参加红军不久就叛变了，</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还带人到区政府捉拿折聚英</a:t>
            </a:r>
            <a:r>
              <a:rPr lang="en-US" altLang="zh-CN" sz="2000" b="0" i="0" dirty="0">
                <a:solidFill>
                  <a:srgbClr val="000000"/>
                </a:solidFill>
                <a:latin typeface="微软雅黑" pitchFamily="34" charset="0"/>
                <a:ea typeface="微软雅黑" pitchFamily="34" charset="-122"/>
                <a:cs typeface="微软雅黑" pitchFamily="34" charset="-120"/>
              </a:rPr>
              <a:t>，在政府的支持下，折聚英与之离婚。</a:t>
            </a:r>
            <a:endParaRPr lang="en-US" altLang="zh-CN" sz="2000" dirty="0"/>
          </a:p>
        </p:txBody>
      </p:sp>
    </p:spTree>
    <p:extLst>
      <p:ext uri="{BB962C8B-B14F-4D97-AF65-F5344CB8AC3E}">
        <p14:creationId xmlns:p14="http://schemas.microsoft.com/office/powerpoint/2010/main" val="279710609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14&amp;si=14">
    <p:spTree>
      <p:nvGrpSpPr>
        <p:cNvPr id="1" name=""/>
        <p:cNvGrpSpPr/>
        <p:nvPr/>
      </p:nvGrpSpPr>
      <p:grpSpPr>
        <a:xfrm>
          <a:off x="0" y="0"/>
          <a:ext cx="0" cy="0"/>
          <a:chOff x="0" y="0"/>
          <a:chExt cx="0" cy="0"/>
        </a:xfrm>
      </p:grpSpPr>
      <p:sp>
        <p:nvSpPr>
          <p:cNvPr id="2" name="QC_5_BD.16_1#5b48f8146?pid=f6c2b9a6f&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6.下列对文本相关内容的理解，不正确的一项是（3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17_1#5b48f8146.bracket?pid=f6c2b9a6f&amp;color=0,0,0&amp;vpa=4&amp;vtp=1"/>
          <p:cNvSpPr/>
          <p:nvPr/>
        </p:nvSpPr>
        <p:spPr>
          <a:xfrm>
            <a:off x="7112064" y="961645"/>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16_2#5b48f8146.choices?pid=f6c2b9a6f&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A.插图描绘剪着“短毛盖子”的女宣传池莲花正在与折聚英亲切交谈的情景</a:t>
            </a:r>
            <a:r>
              <a:rPr lang="en-US" altLang="zh-CN" sz="2000" b="0" i="0">
                <a:solidFill>
                  <a:srgbClr val="000000"/>
                </a:solidFill>
                <a:latin typeface="微软雅黑" pitchFamily="34" charset="0"/>
                <a:ea typeface="微软雅黑" pitchFamily="34" charset="-122"/>
                <a:cs typeface="微软雅黑" pitchFamily="34" charset="-120"/>
              </a:rPr>
              <a:t>，这与文本叙事相得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益彰</a:t>
            </a:r>
            <a:r>
              <a:rPr lang="en-US" altLang="zh-CN" sz="2000" b="0" i="0" dirty="0">
                <a:solidFill>
                  <a:srgbClr val="000000"/>
                </a:solidFill>
                <a:latin typeface="微软雅黑" pitchFamily="34" charset="0"/>
                <a:ea typeface="微软雅黑" pitchFamily="34" charset="-122"/>
                <a:cs typeface="微软雅黑" pitchFamily="34" charset="-120"/>
              </a:rPr>
              <a:t>，也表现出了党的宣传动员的力量。</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.公公在免了租税、分得足够的土地和牛羊之后，改变了对革命的态度</a:t>
            </a:r>
            <a:r>
              <a:rPr lang="en-US" altLang="zh-CN" sz="2000" b="0" i="0">
                <a:solidFill>
                  <a:srgbClr val="000000"/>
                </a:solidFill>
                <a:latin typeface="微软雅黑" pitchFamily="34" charset="0"/>
                <a:ea typeface="微软雅黑" pitchFamily="34" charset="-122"/>
                <a:cs typeface="微软雅黑" pitchFamily="34" charset="-120"/>
              </a:rPr>
              <a:t>，并赞成折聚英参加革命</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工作</a:t>
            </a:r>
            <a:r>
              <a:rPr lang="en-US" altLang="zh-CN" sz="2000" b="0" i="0" dirty="0">
                <a:solidFill>
                  <a:srgbClr val="000000"/>
                </a:solidFill>
                <a:latin typeface="微软雅黑" pitchFamily="34" charset="0"/>
                <a:ea typeface="微软雅黑" pitchFamily="34" charset="-122"/>
                <a:cs typeface="微软雅黑" pitchFamily="34" charset="-120"/>
              </a:rPr>
              <a:t>，显示了革命对农民的影响。</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.名字的变化折射出人物命运的变化，“女子”体现苦难的过去，“兰英”</a:t>
            </a:r>
            <a:r>
              <a:rPr lang="en-US" altLang="zh-CN" sz="2000" b="0" i="0">
                <a:solidFill>
                  <a:srgbClr val="000000"/>
                </a:solidFill>
                <a:latin typeface="微软雅黑" pitchFamily="34" charset="0"/>
                <a:ea typeface="微软雅黑" pitchFamily="34" charset="-122"/>
                <a:cs typeface="微软雅黑" pitchFamily="34" charset="-120"/>
              </a:rPr>
              <a:t>是革命生涯的开始，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聚英”代表开启新的婚姻生活。</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.丈夫不想离婚，决定去“当红军”，折聚英开始觉得很好笑，</a:t>
            </a:r>
            <a:r>
              <a:rPr lang="en-US" altLang="zh-CN" sz="2000" b="0" i="0">
                <a:solidFill>
                  <a:srgbClr val="000000"/>
                </a:solidFill>
                <a:latin typeface="微软雅黑" pitchFamily="34" charset="0"/>
                <a:ea typeface="微软雅黑" pitchFamily="34" charset="-122"/>
                <a:cs typeface="微软雅黑" pitchFamily="34" charset="-120"/>
              </a:rPr>
              <a:t>继而认同丈夫积极向上的选择，</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认为做</a:t>
            </a:r>
            <a:r>
              <a:rPr lang="en-US" altLang="zh-CN" sz="2000" b="0" i="0" dirty="0">
                <a:solidFill>
                  <a:srgbClr val="000000"/>
                </a:solidFill>
                <a:latin typeface="微软雅黑" pitchFamily="34" charset="0"/>
                <a:ea typeface="微软雅黑" pitchFamily="34" charset="-122"/>
                <a:cs typeface="微软雅黑" pitchFamily="34" charset="-120"/>
              </a:rPr>
              <a:t>“红军的婆姨”“好极啦”。</a:t>
            </a:r>
            <a:endParaRPr lang="en-US" altLang="zh-CN" sz="2000" dirty="0"/>
          </a:p>
        </p:txBody>
      </p:sp>
      <p:sp>
        <p:nvSpPr>
          <p:cNvPr id="5" name="QC_5_AS.18_1#5b48f8146?vop=1&amp;pid=f6c2b9a6f&amp;color=0,0,0&amp;vtp=1&amp;bbb=1&amp;hb=1"/>
          <p:cNvSpPr/>
          <p:nvPr/>
        </p:nvSpPr>
        <p:spPr>
          <a:xfrm>
            <a:off x="722376" y="4996307"/>
            <a:ext cx="10753344"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本题考查分析文章内容的能力。D项，“继而认同丈夫积极向上的选择”错误</a:t>
            </a:r>
            <a:r>
              <a:rPr lang="en-US" altLang="zh-CN" sz="2000" b="0" i="0">
                <a:solidFill>
                  <a:srgbClr val="000000"/>
                </a:solidFill>
                <a:latin typeface="微软雅黑" pitchFamily="34" charset="0"/>
                <a:ea typeface="微软雅黑" pitchFamily="34" charset="-122"/>
                <a:cs typeface="微软雅黑" pitchFamily="34" charset="-120"/>
              </a:rPr>
              <a:t>。根据文中</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最后两段和注释内容可知</a:t>
            </a:r>
            <a:r>
              <a:rPr lang="en-US" altLang="zh-CN" sz="2000" b="0" i="0" dirty="0">
                <a:solidFill>
                  <a:srgbClr val="000000"/>
                </a:solidFill>
                <a:latin typeface="微软雅黑" pitchFamily="34" charset="0"/>
                <a:ea typeface="微软雅黑" pitchFamily="34" charset="-122"/>
                <a:cs typeface="微软雅黑" pitchFamily="34" charset="-120"/>
              </a:rPr>
              <a:t>，折聚英的丈夫去当红军不是积极向上的选择，他的目的很狭隘</a:t>
            </a:r>
            <a:r>
              <a:rPr lang="en-US" altLang="zh-CN" sz="2000" b="0" i="0">
                <a:solidFill>
                  <a:srgbClr val="000000"/>
                </a:solidFill>
                <a:latin typeface="微软雅黑" pitchFamily="34" charset="0"/>
                <a:ea typeface="微软雅黑" pitchFamily="34" charset="-122"/>
                <a:cs typeface="微软雅黑" pitchFamily="34" charset="-120"/>
              </a:rPr>
              <a:t>，就是</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让折聚英不离婚</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4.xml><?xml version="1.0" encoding="utf-8"?>
<p:sld xmlns:a="http://schemas.openxmlformats.org/drawingml/2006/main" xmlns:r="http://schemas.openxmlformats.org/officeDocument/2006/relationships" xmlns:p="http://schemas.openxmlformats.org/presentationml/2006/main">
  <p:cSld name="Slide 15&amp;si=15">
    <p:spTree>
      <p:nvGrpSpPr>
        <p:cNvPr id="1" name=""/>
        <p:cNvGrpSpPr/>
        <p:nvPr/>
      </p:nvGrpSpPr>
      <p:grpSpPr>
        <a:xfrm>
          <a:off x="0" y="0"/>
          <a:ext cx="0" cy="0"/>
          <a:chOff x="0" y="0"/>
          <a:chExt cx="0" cy="0"/>
        </a:xfrm>
      </p:grpSpPr>
      <p:sp>
        <p:nvSpPr>
          <p:cNvPr id="2" name="QC_5_BD.19_1#7c74b9c22?pid=f6c2b9a6f&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7.下列关于池莲花这一人物的分析与鉴赏，不正确的一项是（3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20_1#7c74b9c22.bracket?pid=f6c2b9a6f&amp;color=0,0,0&amp;vpa=5&amp;vtp=1"/>
          <p:cNvSpPr/>
          <p:nvPr/>
        </p:nvSpPr>
        <p:spPr>
          <a:xfrm>
            <a:off x="8394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19_2#7c74b9c22.choices?pid=f6c2b9a6f&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A.她所从事的是“把千百万妇女都叫醒”的工作，这也是她所处时代的革命要求。</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.她熟悉妇女的生活状况和心理，善于做宣传鼓动工作，贴合“女宣传”的身份。</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.小说以她的视角叙事，展现人物的心理活动和感受，增强故事的真实感和沉浸感。</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.作为次要人物，着墨不多，但她性格鲜明，与主要人物折聚英的形象互为映衬。</a:t>
            </a:r>
            <a:endParaRPr lang="en-US" altLang="zh-CN" sz="2000" dirty="0"/>
          </a:p>
        </p:txBody>
      </p:sp>
      <p:sp>
        <p:nvSpPr>
          <p:cNvPr id="5" name="QC_5_AS.21_1#7c74b9c22?vop=1&amp;pid=f6c2b9a6f&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本题考查鉴赏作品的文学形象的能力。C项，“以她的视角叙事</a:t>
            </a:r>
            <a:r>
              <a:rPr lang="en-US" altLang="zh-CN" sz="2000" b="0" i="0">
                <a:solidFill>
                  <a:srgbClr val="000000"/>
                </a:solidFill>
                <a:latin typeface="微软雅黑" pitchFamily="34" charset="0"/>
                <a:ea typeface="微软雅黑" pitchFamily="34" charset="-122"/>
                <a:cs typeface="微软雅黑" pitchFamily="34" charset="-120"/>
              </a:rPr>
              <a:t>”“增强故事的真实感和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沉浸感</a:t>
            </a:r>
            <a:r>
              <a:rPr lang="en-US" altLang="zh-CN" sz="2000" b="0" i="0" dirty="0">
                <a:solidFill>
                  <a:srgbClr val="000000"/>
                </a:solidFill>
                <a:latin typeface="微软雅黑" pitchFamily="34" charset="0"/>
                <a:ea typeface="微软雅黑" pitchFamily="34" charset="-122"/>
                <a:cs typeface="微软雅黑" pitchFamily="34" charset="-120"/>
              </a:rPr>
              <a:t>”错误。阅读全文可知，本文的叙事视角属于全知视角，</a:t>
            </a:r>
            <a:r>
              <a:rPr lang="en-US" altLang="zh-CN" sz="2000" b="0" i="0">
                <a:solidFill>
                  <a:srgbClr val="000000"/>
                </a:solidFill>
                <a:latin typeface="微软雅黑" pitchFamily="34" charset="0"/>
                <a:ea typeface="微软雅黑" pitchFamily="34" charset="-122"/>
                <a:cs typeface="微软雅黑" pitchFamily="34" charset="-120"/>
              </a:rPr>
              <a:t>给读者带来的感受是客观冷静；</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能</a:t>
            </a:r>
            <a:r>
              <a:rPr lang="en-US" altLang="zh-CN" sz="2000" b="0" i="0" dirty="0">
                <a:solidFill>
                  <a:srgbClr val="000000"/>
                </a:solidFill>
                <a:latin typeface="微软雅黑" pitchFamily="34" charset="0"/>
                <a:ea typeface="微软雅黑" pitchFamily="34" charset="-122"/>
                <a:cs typeface="微软雅黑" pitchFamily="34" charset="-120"/>
              </a:rPr>
              <a:t>“增强故事的真实感和沉浸感”的叙事应是第一人称叙事。</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25.xml><?xml version="1.0" encoding="utf-8"?>
<p:sld xmlns:a="http://schemas.openxmlformats.org/drawingml/2006/main" xmlns:r="http://schemas.openxmlformats.org/officeDocument/2006/relationships" xmlns:p="http://schemas.openxmlformats.org/presentationml/2006/main">
  <p:cSld name="Slide 16&amp;si=16">
    <p:spTree>
      <p:nvGrpSpPr>
        <p:cNvPr id="1" name=""/>
        <p:cNvGrpSpPr/>
        <p:nvPr/>
      </p:nvGrpSpPr>
      <p:grpSpPr>
        <a:xfrm>
          <a:off x="0" y="0"/>
          <a:ext cx="0" cy="0"/>
          <a:chOff x="0" y="0"/>
          <a:chExt cx="0" cy="0"/>
        </a:xfrm>
      </p:grpSpPr>
      <p:sp>
        <p:nvSpPr>
          <p:cNvPr id="2" name="QB_5_BD.22_1#0a3a6f9be?sp=1&amp;pid=f6c2b9a6f&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8.对折聚英而言，“解放”主要体现在哪些方面？请简要分析。（4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a:t>
            </a:r>
            <a:endParaRPr lang="en-US" altLang="zh-CN" sz="2000" dirty="0"/>
          </a:p>
        </p:txBody>
      </p:sp>
      <p:sp>
        <p:nvSpPr>
          <p:cNvPr id="4" name="QB_5_AN.23_1#0a3a6f9be.blank?pid=f6c2b9a6f&amp;color=0,0,0&amp;vpa=6&amp;vtp=1&amp;bbb=1&amp;hb=1"/>
          <p:cNvSpPr/>
          <p:nvPr/>
        </p:nvSpPr>
        <p:spPr>
          <a:xfrm>
            <a:off x="722376" y="13911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①处境变化，不再受公公和丈夫的虐待；②形象改变，剪短发，穿着整齐；③认识提高</a:t>
            </a:r>
            <a:r>
              <a:rPr lang="en-US" altLang="zh-CN" sz="2000" b="1" i="0">
                <a:solidFill>
                  <a:srgbClr val="00B050"/>
                </a:solidFill>
                <a:latin typeface="微软雅黑" pitchFamily="34" charset="0"/>
                <a:ea typeface="微软雅黑" pitchFamily="34" charset="-122"/>
                <a:cs typeface="微软雅黑" pitchFamily="34" charset="-120"/>
              </a:rPr>
              <a:t>，要和男</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人一起闹革命</a:t>
            </a:r>
            <a:r>
              <a:rPr lang="en-US" altLang="zh-CN" sz="2000" b="1" i="0" dirty="0">
                <a:solidFill>
                  <a:srgbClr val="00B050"/>
                </a:solidFill>
                <a:latin typeface="微软雅黑" pitchFamily="34" charset="0"/>
                <a:ea typeface="微软雅黑" pitchFamily="34" charset="-122"/>
                <a:cs typeface="微软雅黑" pitchFamily="34" charset="-120"/>
              </a:rPr>
              <a:t>；④身份转换，由家庭妇女变为女农民干部。（每点1分）</a:t>
            </a:r>
            <a:endParaRPr lang="en-US" altLang="zh-CN" sz="2000" dirty="0"/>
          </a:p>
        </p:txBody>
      </p:sp>
      <p:sp>
        <p:nvSpPr>
          <p:cNvPr id="5" name="QB_5_AS.24_1#0a3a6f9be?vop=1&amp;pid=f6c2b9a6f&amp;color=0,0,0&amp;vtp=1&amp;bbb=1&amp;hb=1"/>
          <p:cNvSpPr/>
          <p:nvPr/>
        </p:nvSpPr>
        <p:spPr>
          <a:xfrm>
            <a:off x="722376" y="2379795"/>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本题考查鉴赏作品的文学形象，概括作品主题的能力。结合原文第2段内容可知，“</a:t>
            </a:r>
            <a:r>
              <a:rPr lang="en-US" altLang="zh-CN" sz="2000" b="0" i="0">
                <a:solidFill>
                  <a:srgbClr val="000000"/>
                </a:solidFill>
                <a:latin typeface="微软雅黑" pitchFamily="34" charset="0"/>
                <a:ea typeface="微软雅黑" pitchFamily="34" charset="-122"/>
                <a:cs typeface="微软雅黑" pitchFamily="34" charset="-120"/>
              </a:rPr>
              <a:t>解放”</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体现在折聚英在家中处境的变化</a:t>
            </a:r>
            <a:r>
              <a:rPr lang="en-US" altLang="zh-CN" sz="2000" b="0" i="0" dirty="0">
                <a:solidFill>
                  <a:srgbClr val="000000"/>
                </a:solidFill>
                <a:latin typeface="微软雅黑" pitchFamily="34" charset="0"/>
                <a:ea typeface="微软雅黑" pitchFamily="34" charset="-122"/>
                <a:cs typeface="微软雅黑" pitchFamily="34" charset="-120"/>
              </a:rPr>
              <a:t>，即不再受公公和丈夫的虐待。结合原文第3段中</a:t>
            </a:r>
            <a:r>
              <a:rPr lang="en-US" altLang="zh-CN" sz="2000" b="0" i="0">
                <a:solidFill>
                  <a:srgbClr val="000000"/>
                </a:solidFill>
                <a:latin typeface="微软雅黑" pitchFamily="34" charset="0"/>
                <a:ea typeface="微软雅黑" pitchFamily="34" charset="-122"/>
                <a:cs typeface="微软雅黑" pitchFamily="34" charset="-120"/>
              </a:rPr>
              <a:t>“她又给折聚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英铰</a:t>
            </a:r>
            <a:r>
              <a:rPr lang="en-US" altLang="zh-CN" sz="2000" b="0" i="0" dirty="0">
                <a:solidFill>
                  <a:srgbClr val="000000"/>
                </a:solidFill>
                <a:latin typeface="微软雅黑" pitchFamily="34" charset="0"/>
                <a:ea typeface="微软雅黑" pitchFamily="34" charset="-122"/>
                <a:cs typeface="微软雅黑" pitchFamily="34" charset="-120"/>
              </a:rPr>
              <a:t>（剪）了发，也变成短毛盖子了。池莲花自己衣衫本不够</a:t>
            </a:r>
            <a:r>
              <a:rPr lang="en-US" altLang="zh-CN" sz="2000" b="0" i="0">
                <a:solidFill>
                  <a:srgbClr val="000000"/>
                </a:solidFill>
                <a:latin typeface="微软雅黑" pitchFamily="34" charset="0"/>
                <a:ea typeface="微软雅黑" pitchFamily="34" charset="-122"/>
                <a:cs typeface="微软雅黑" pitchFamily="34" charset="-120"/>
              </a:rPr>
              <a:t>，她却还把顶光烫的袄子脱给折聚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英</a:t>
            </a:r>
            <a:r>
              <a:rPr lang="en-US" altLang="zh-CN" sz="2000" b="0" i="0" dirty="0">
                <a:solidFill>
                  <a:srgbClr val="000000"/>
                </a:solidFill>
                <a:latin typeface="微软雅黑" pitchFamily="34" charset="0"/>
                <a:ea typeface="微软雅黑" pitchFamily="34" charset="-122"/>
                <a:cs typeface="微软雅黑" pitchFamily="34" charset="-120"/>
              </a:rPr>
              <a:t>”可知，对折聚英而言，“解放”体现在形象的变化，她剪了短发，穿着比以前整齐</a:t>
            </a:r>
            <a:r>
              <a:rPr lang="en-US" altLang="zh-CN" sz="2000" b="0" i="0">
                <a:solidFill>
                  <a:srgbClr val="000000"/>
                </a:solidFill>
                <a:latin typeface="微软雅黑" pitchFamily="34" charset="0"/>
                <a:ea typeface="微软雅黑" pitchFamily="34" charset="-122"/>
                <a:cs typeface="微软雅黑" pitchFamily="34" charset="-120"/>
              </a:rPr>
              <a:t>。结合原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文第</a:t>
            </a:r>
            <a:r>
              <a:rPr lang="en-US" altLang="zh-CN" sz="2000" b="0" i="0" dirty="0">
                <a:solidFill>
                  <a:srgbClr val="000000"/>
                </a:solidFill>
                <a:latin typeface="微软雅黑" pitchFamily="34" charset="0"/>
                <a:ea typeface="微软雅黑" pitchFamily="34" charset="-122"/>
                <a:cs typeface="微软雅黑" pitchFamily="34" charset="-120"/>
              </a:rPr>
              <a:t>4段中池莲花对折聚英的劝导可知，她启发折聚英要和男人一起闹革命</a:t>
            </a:r>
            <a:r>
              <a:rPr lang="en-US" altLang="zh-CN" sz="2000" b="0" i="0">
                <a:solidFill>
                  <a:srgbClr val="000000"/>
                </a:solidFill>
                <a:latin typeface="微软雅黑" pitchFamily="34" charset="0"/>
                <a:ea typeface="微软雅黑" pitchFamily="34" charset="-122"/>
                <a:cs typeface="微软雅黑" pitchFamily="34" charset="-120"/>
              </a:rPr>
              <a:t>，提高了折聚英的认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识</a:t>
            </a:r>
            <a:r>
              <a:rPr lang="en-US" altLang="zh-CN" sz="2000" b="0" i="0" dirty="0">
                <a:solidFill>
                  <a:srgbClr val="000000"/>
                </a:solidFill>
                <a:latin typeface="微软雅黑" pitchFamily="34" charset="0"/>
                <a:ea typeface="微软雅黑" pitchFamily="34" charset="-122"/>
                <a:cs typeface="微软雅黑" pitchFamily="34" charset="-120"/>
              </a:rPr>
              <a:t>。结合原文第5段中教员崔守功的话“咱们的女农民干部，更要受大批评！”和注释可知</a:t>
            </a:r>
            <a:r>
              <a:rPr lang="en-US" altLang="zh-CN" sz="2000" b="0" i="0">
                <a:solidFill>
                  <a:srgbClr val="000000"/>
                </a:solidFill>
                <a:latin typeface="微软雅黑" pitchFamily="34" charset="0"/>
                <a:ea typeface="微软雅黑" pitchFamily="34" charset="-122"/>
                <a:cs typeface="微软雅黑" pitchFamily="34" charset="-120"/>
              </a:rPr>
              <a:t>，折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聚英身份转换</a:t>
            </a:r>
            <a:r>
              <a:rPr lang="en-US" altLang="zh-CN" sz="2000" b="0" i="0" dirty="0">
                <a:solidFill>
                  <a:srgbClr val="000000"/>
                </a:solidFill>
                <a:latin typeface="微软雅黑" pitchFamily="34" charset="0"/>
                <a:ea typeface="微软雅黑" pitchFamily="34" charset="-122"/>
                <a:cs typeface="微软雅黑" pitchFamily="34" charset="-120"/>
              </a:rPr>
              <a:t>，由家庭妇女变为女农民干部。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500"/>
                                        <p:tgtEl>
                                          <p:spTgt spid="5">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5" end="5"/>
                                            </p:txEl>
                                          </p:spTgt>
                                        </p:tgtEl>
                                        <p:attrNameLst>
                                          <p:attrName>style.visibility</p:attrName>
                                        </p:attrNameLst>
                                      </p:cBhvr>
                                      <p:to>
                                        <p:strVal val="visible"/>
                                      </p:to>
                                    </p:set>
                                    <p:animEffect transition="in" filter="fade">
                                      <p:cBhvr>
                                        <p:cTn id="36" dur="500"/>
                                        <p:tgtEl>
                                          <p:spTgt spid="5">
                                            <p:txEl>
                                              <p:pRg st="5" end="5"/>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Effect transition="in" filter="fade">
                                      <p:cBhvr>
                                        <p:cTn id="3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26.xml><?xml version="1.0" encoding="utf-8"?>
<p:sld xmlns:a="http://schemas.openxmlformats.org/drawingml/2006/main" xmlns:r="http://schemas.openxmlformats.org/officeDocument/2006/relationships" xmlns:p="http://schemas.openxmlformats.org/presentationml/2006/main">
  <p:cSld name="Slide 17&amp;si=17">
    <p:spTree>
      <p:nvGrpSpPr>
        <p:cNvPr id="1" name=""/>
        <p:cNvGrpSpPr/>
        <p:nvPr/>
      </p:nvGrpSpPr>
      <p:grpSpPr>
        <a:xfrm>
          <a:off x="0" y="0"/>
          <a:ext cx="0" cy="0"/>
          <a:chOff x="0" y="0"/>
          <a:chExt cx="0" cy="0"/>
        </a:xfrm>
      </p:grpSpPr>
      <p:sp>
        <p:nvSpPr>
          <p:cNvPr id="2" name="QB_5_BD.81_1#4f842db71?sp=1&amp;pid=f6c2b9a6f&amp;color=0,0,0&amp;vtp=1&amp;bt=1&amp;bbb=1&amp;hb=1&amp;hltap=1"/>
          <p:cNvSpPr/>
          <p:nvPr/>
        </p:nvSpPr>
        <p:spPr>
          <a:xfrm>
            <a:off x="722376" y="972000"/>
            <a:ext cx="10753344" cy="2144713"/>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9.1946年，晋冀鲁豫版《人民日报》为这篇小说作宣传推介，称赞这篇小说“好看好懂</a:t>
            </a:r>
            <a:r>
              <a:rPr lang="en-US" altLang="zh-CN" sz="2000" b="0" i="0">
                <a:solidFill>
                  <a:srgbClr val="000000"/>
                </a:solidFill>
                <a:latin typeface="微软雅黑" pitchFamily="34" charset="0"/>
                <a:ea typeface="微软雅黑" pitchFamily="34" charset="-122"/>
                <a:cs typeface="微软雅黑" pitchFamily="34" charset="-120"/>
              </a:rPr>
              <a:t>”。请结</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合文本谈谈你对</a:t>
            </a:r>
            <a:r>
              <a:rPr lang="en-US" altLang="zh-CN" sz="2000" b="0" i="0" dirty="0">
                <a:solidFill>
                  <a:srgbClr val="000000"/>
                </a:solidFill>
                <a:latin typeface="微软雅黑" pitchFamily="34" charset="0"/>
                <a:ea typeface="微软雅黑" pitchFamily="34" charset="-122"/>
                <a:cs typeface="微软雅黑" pitchFamily="34" charset="-120"/>
              </a:rPr>
              <a:t>“好看好懂”的理解。（6分）</a:t>
            </a:r>
            <a:endParaRPr lang="en-US" altLang="zh-CN" sz="2000" dirty="0"/>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4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S.83_1#4f842db71?vop=1&amp;pid=f6c2b9a6f&amp;color=0,0,0&amp;vtp=1&amp;bbb=1&amp;hb=1"/>
          <p:cNvSpPr/>
          <p:nvPr/>
        </p:nvSpPr>
        <p:spPr>
          <a:xfrm>
            <a:off x="722376" y="3219583"/>
            <a:ext cx="10753344" cy="3056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本题考查品味精彩的语言表达艺术，领悟作品的艺术魅力的能力。“好看</a:t>
            </a:r>
            <a:r>
              <a:rPr lang="en-US" altLang="zh-CN" sz="2000" b="0" i="0">
                <a:solidFill>
                  <a:srgbClr val="000000"/>
                </a:solidFill>
                <a:latin typeface="微软雅黑" pitchFamily="34" charset="0"/>
                <a:ea typeface="微软雅黑" pitchFamily="34" charset="-122"/>
                <a:cs typeface="微软雅黑" pitchFamily="34" charset="-120"/>
              </a:rPr>
              <a:t>”即文章选材有</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意思</a:t>
            </a:r>
            <a:r>
              <a:rPr lang="en-US" altLang="zh-CN" sz="2000" b="0" i="0" dirty="0">
                <a:solidFill>
                  <a:srgbClr val="000000"/>
                </a:solidFill>
                <a:latin typeface="微软雅黑" pitchFamily="34" charset="0"/>
                <a:ea typeface="微软雅黑" pitchFamily="34" charset="-122"/>
                <a:cs typeface="微软雅黑" pitchFamily="34" charset="-120"/>
              </a:rPr>
              <a:t>，不枯燥；“好懂”即选材贴近生活，语言简单易于读者理解。结合注释可知</a:t>
            </a:r>
            <a:r>
              <a:rPr lang="en-US" altLang="zh-CN" sz="2000" b="0" i="0">
                <a:solidFill>
                  <a:srgbClr val="000000"/>
                </a:solidFill>
                <a:latin typeface="微软雅黑" pitchFamily="34" charset="0"/>
                <a:ea typeface="微软雅黑" pitchFamily="34" charset="-122"/>
                <a:cs typeface="微软雅黑" pitchFamily="34" charset="-120"/>
              </a:rPr>
              <a:t>，小说以陕甘</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宁边区女参议员折聚英为原型塑造人物形象</a:t>
            </a:r>
            <a:r>
              <a:rPr lang="en-US" altLang="zh-CN" sz="2000" b="0" i="0" dirty="0">
                <a:solidFill>
                  <a:srgbClr val="000000"/>
                </a:solidFill>
                <a:latin typeface="微软雅黑" pitchFamily="34" charset="0"/>
                <a:ea typeface="微软雅黑" pitchFamily="34" charset="-122"/>
                <a:cs typeface="微软雅黑" pitchFamily="34" charset="-120"/>
              </a:rPr>
              <a:t>，这一人物形象是千万个觉醒的农村妇女的代表</a:t>
            </a:r>
            <a:r>
              <a:rPr lang="en-US" altLang="zh-CN" sz="2000" b="0" i="0">
                <a:solidFill>
                  <a:srgbClr val="000000"/>
                </a:solidFill>
                <a:latin typeface="微软雅黑" pitchFamily="34" charset="0"/>
                <a:ea typeface="微软雅黑" pitchFamily="34" charset="-122"/>
                <a:cs typeface="微软雅黑" pitchFamily="34" charset="-120"/>
              </a:rPr>
              <a:t>，源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于生活</a:t>
            </a:r>
            <a:r>
              <a:rPr lang="en-US" altLang="zh-CN" sz="2000" b="0" i="0" dirty="0">
                <a:solidFill>
                  <a:srgbClr val="000000"/>
                </a:solidFill>
                <a:latin typeface="微软雅黑" pitchFamily="34" charset="0"/>
                <a:ea typeface="微软雅黑" pitchFamily="34" charset="-122"/>
                <a:cs typeface="微软雅黑" pitchFamily="34" charset="-120"/>
              </a:rPr>
              <a:t>，贴近生活，有亲切感。文本搭配图片，图片形象直观地描绘剪着“短毛盖子</a:t>
            </a:r>
            <a:r>
              <a:rPr lang="en-US" altLang="zh-CN" sz="2000" b="0" i="0">
                <a:solidFill>
                  <a:srgbClr val="000000"/>
                </a:solidFill>
                <a:latin typeface="微软雅黑" pitchFamily="34" charset="0"/>
                <a:ea typeface="微软雅黑" pitchFamily="34" charset="-122"/>
                <a:cs typeface="微软雅黑" pitchFamily="34" charset="-120"/>
              </a:rPr>
              <a:t>”的女宣传</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池莲花正在与折聚英亲切交谈的情景</a:t>
            </a:r>
            <a:r>
              <a:rPr lang="en-US" altLang="zh-CN" sz="2000" b="0" i="0" dirty="0">
                <a:solidFill>
                  <a:srgbClr val="000000"/>
                </a:solidFill>
                <a:latin typeface="微软雅黑" pitchFamily="34" charset="0"/>
                <a:ea typeface="微软雅黑" pitchFamily="34" charset="-122"/>
                <a:cs typeface="微软雅黑" pitchFamily="34" charset="-120"/>
              </a:rPr>
              <a:t>，与文章内容相互映衬，表达妇女解放的时代主题</a:t>
            </a:r>
            <a:r>
              <a:rPr lang="en-US" altLang="zh-CN" sz="2000" b="0" i="0">
                <a:solidFill>
                  <a:srgbClr val="000000"/>
                </a:solidFill>
                <a:latin typeface="微软雅黑" pitchFamily="34" charset="0"/>
                <a:ea typeface="微软雅黑" pitchFamily="34" charset="-122"/>
                <a:cs typeface="微软雅黑" pitchFamily="34" charset="-120"/>
              </a:rPr>
              <a:t>。文中运</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用大量的陕北方言</a:t>
            </a:r>
            <a:r>
              <a:rPr lang="en-US" altLang="zh-CN" sz="2000" b="0" i="0" dirty="0">
                <a:solidFill>
                  <a:srgbClr val="000000"/>
                </a:solidFill>
                <a:latin typeface="微软雅黑" pitchFamily="34" charset="0"/>
                <a:ea typeface="微软雅黑" pitchFamily="34" charset="-122"/>
                <a:cs typeface="微软雅黑" pitchFamily="34" charset="-120"/>
              </a:rPr>
              <a:t>，如“颗颗儿”“海壳儿”“吃个美”“不敢来缠绕”“倒究！倒究”等</a:t>
            </a:r>
            <a:r>
              <a:rPr lang="en-US" altLang="zh-CN" sz="2000" b="0" i="0">
                <a:solidFill>
                  <a:srgbClr val="000000"/>
                </a:solidFill>
                <a:latin typeface="微软雅黑" pitchFamily="34" charset="0"/>
                <a:ea typeface="微软雅黑" pitchFamily="34" charset="-122"/>
                <a:cs typeface="微软雅黑" pitchFamily="34" charset="-120"/>
              </a:rPr>
              <a:t>，活</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泼生动</a:t>
            </a:r>
            <a:r>
              <a:rPr lang="en-US" altLang="zh-CN" sz="2000" b="0" i="0" dirty="0">
                <a:solidFill>
                  <a:srgbClr val="000000"/>
                </a:solidFill>
                <a:latin typeface="微软雅黑" pitchFamily="34" charset="0"/>
                <a:ea typeface="微软雅黑" pitchFamily="34" charset="-122"/>
                <a:cs typeface="微软雅黑" pitchFamily="34" charset="-120"/>
              </a:rPr>
              <a:t>，贴近生活。</a:t>
            </a:r>
            <a:endParaRPr lang="en-US" altLang="zh-CN" sz="2200" dirty="0"/>
          </a:p>
        </p:txBody>
      </p:sp>
      <p:sp>
        <p:nvSpPr>
          <p:cNvPr id="4" name="QB_5_AN.82_1#4f842db71?sp=1&amp;pid=f6c2b9a6f&amp;color=0,0,0&amp;vtp=1&amp;bt=1&amp;bbb=1&amp;hb=1&amp;hla=1">
            <a:extLst>
              <a:ext uri="{FF2B5EF4-FFF2-40B4-BE49-F238E27FC236}">
                <a16:creationId xmlns:a16="http://schemas.microsoft.com/office/drawing/2014/main" id="{69997C69-C155-BC5B-D489-4197F419B716}"/>
              </a:ext>
            </a:extLst>
          </p:cNvPr>
          <p:cNvSpPr/>
          <p:nvPr/>
        </p:nvSpPr>
        <p:spPr>
          <a:xfrm>
            <a:off x="722376" y="1837125"/>
            <a:ext cx="10753344" cy="1218184"/>
          </a:xfrm>
          <a:prstGeom prst="rect">
            <a:avLst/>
          </a:prstGeom>
          <a:noFill/>
          <a:ln/>
        </p:spPr>
        <p:txBody>
          <a:bodyPr wrap="none" lIns="0" tIns="0" rIns="0" bIns="0" rtlCol="0" anchor="t"/>
          <a:lstStyle/>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人物形象塑造以边区女参议员折聚英为原型，源于生活，有亲切感；②小说图文结合</a:t>
            </a:r>
            <a:r>
              <a:rPr lang="en-US" altLang="zh-CN" sz="2000" b="1" i="0">
                <a:solidFill>
                  <a:srgbClr val="00B050"/>
                </a:solidFill>
                <a:latin typeface="微软雅黑" pitchFamily="34" charset="0"/>
                <a:ea typeface="微软雅黑" pitchFamily="34" charset="-122"/>
                <a:cs typeface="微软雅黑" pitchFamily="34" charset="-120"/>
              </a:rPr>
              <a:t>，讲述一</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个女人翻身的故事</a:t>
            </a:r>
            <a:r>
              <a:rPr lang="en-US" altLang="zh-CN" sz="2000" b="1" i="0" dirty="0">
                <a:solidFill>
                  <a:srgbClr val="00B050"/>
                </a:solidFill>
                <a:latin typeface="微软雅黑" pitchFamily="34" charset="0"/>
                <a:ea typeface="微软雅黑" pitchFamily="34" charset="-122"/>
                <a:cs typeface="微软雅黑" pitchFamily="34" charset="-120"/>
              </a:rPr>
              <a:t>，表达妇女解放的时代主题，人民大众喜闻乐见；③语言多用方言土语</a:t>
            </a:r>
            <a:r>
              <a:rPr lang="en-US" altLang="zh-CN" sz="2000" b="1" i="0">
                <a:solidFill>
                  <a:srgbClr val="00B050"/>
                </a:solidFill>
                <a:latin typeface="微软雅黑" pitchFamily="34" charset="0"/>
                <a:ea typeface="微软雅黑" pitchFamily="34" charset="-122"/>
                <a:cs typeface="微软雅黑" pitchFamily="34" charset="-120"/>
              </a:rPr>
              <a:t>，具有</a:t>
            </a:r>
          </a:p>
          <a:p>
            <a:pPr latinLnBrk="1">
              <a:lnSpc>
                <a:spcPts val="3300"/>
              </a:lnSpc>
            </a:pPr>
            <a:r>
              <a:rPr lang="en-US" altLang="zh-CN" sz="2000" b="1" i="0">
                <a:solidFill>
                  <a:srgbClr val="00B050"/>
                </a:solidFill>
                <a:latin typeface="微软雅黑" pitchFamily="34" charset="0"/>
                <a:ea typeface="微软雅黑" pitchFamily="34" charset="-122"/>
                <a:cs typeface="微软雅黑" pitchFamily="34" charset="-120"/>
              </a:rPr>
              <a:t>陕甘宁边区特色</a:t>
            </a:r>
            <a:r>
              <a:rPr lang="en-US" altLang="zh-CN" sz="2000" b="1" i="0" dirty="0">
                <a:solidFill>
                  <a:srgbClr val="00B050"/>
                </a:solidFill>
                <a:latin typeface="微软雅黑" pitchFamily="34" charset="0"/>
                <a:ea typeface="微软雅黑" pitchFamily="34" charset="-122"/>
                <a:cs typeface="微软雅黑" pitchFamily="34" charset="-120"/>
              </a:rPr>
              <a:t>，活泼生动，贴近生活。（每点2</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bg/>
                                          </p:spTgt>
                                        </p:tgtEl>
                                        <p:attrNameLst>
                                          <p:attrName>style.visibility</p:attrName>
                                        </p:attrNameLst>
                                      </p:cBhvr>
                                      <p:to>
                                        <p:strVal val="visible"/>
                                      </p:to>
                                    </p:set>
                                    <p:animEffect transition="in" filter="fade">
                                      <p:cBhvr>
                                        <p:cTn id="21" dur="500"/>
                                        <p:tgtEl>
                                          <p:spTgt spid="3">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fade">
                                      <p:cBhvr>
                                        <p:cTn id="24" dur="500"/>
                                        <p:tgtEl>
                                          <p:spTgt spid="3">
                                            <p:txEl>
                                              <p:pRg st="0" end="0"/>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fade">
                                      <p:cBhvr>
                                        <p:cTn id="27" dur="500"/>
                                        <p:tgtEl>
                                          <p:spTgt spid="3">
                                            <p:txEl>
                                              <p:pRg st="1" end="1"/>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2" end="2"/>
                                            </p:txEl>
                                          </p:spTgt>
                                        </p:tgtEl>
                                        <p:attrNameLst>
                                          <p:attrName>style.visibility</p:attrName>
                                        </p:attrNameLst>
                                      </p:cBhvr>
                                      <p:to>
                                        <p:strVal val="visible"/>
                                      </p:to>
                                    </p:set>
                                    <p:animEffect transition="in" filter="fade">
                                      <p:cBhvr>
                                        <p:cTn id="30" dur="500"/>
                                        <p:tgtEl>
                                          <p:spTgt spid="3">
                                            <p:txEl>
                                              <p:pRg st="2" end="2"/>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Effect transition="in" filter="fade">
                                      <p:cBhvr>
                                        <p:cTn id="33" dur="500"/>
                                        <p:tgtEl>
                                          <p:spTgt spid="3">
                                            <p:txEl>
                                              <p:pRg st="3" end="3"/>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500"/>
                                        <p:tgtEl>
                                          <p:spTgt spid="3">
                                            <p:txEl>
                                              <p:pRg st="4" end="4"/>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500"/>
                                        <p:tgtEl>
                                          <p:spTgt spid="3">
                                            <p:txEl>
                                              <p:pRg st="5" end="5"/>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27.xml><?xml version="1.0" encoding="utf-8"?>
<p:sld xmlns:a="http://schemas.openxmlformats.org/drawingml/2006/main" xmlns:r="http://schemas.openxmlformats.org/officeDocument/2006/relationships" xmlns:p="http://schemas.openxmlformats.org/presentationml/2006/main">
  <p:cSld name="Slide 18&amp;si=18">
    <p:spTree>
      <p:nvGrpSpPr>
        <p:cNvPr id="1" name=""/>
        <p:cNvGrpSpPr/>
        <p:nvPr/>
      </p:nvGrpSpPr>
      <p:grpSpPr>
        <a:xfrm>
          <a:off x="0" y="0"/>
          <a:ext cx="0" cy="0"/>
          <a:chOff x="0" y="0"/>
          <a:chExt cx="0" cy="0"/>
        </a:xfrm>
      </p:grpSpPr>
      <p:sp>
        <p:nvSpPr>
          <p:cNvPr id="2" name="C_3_BD#94d6fa366?pid=746de612a&amp;color=0,0,0&amp;vtp=1&amp;bt=1&amp;bbb=1"/>
          <p:cNvSpPr/>
          <p:nvPr/>
        </p:nvSpPr>
        <p:spPr>
          <a:xfrm>
            <a:off x="722376" y="969264"/>
            <a:ext cx="10753344" cy="8128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（三）阅读Ⅲ（本题共5小题，22分）</a:t>
            </a:r>
            <a:endParaRPr lang="en-US" altLang="zh-CN" sz="2000" dirty="0"/>
          </a:p>
        </p:txBody>
      </p:sp>
      <p:sp>
        <p:nvSpPr>
          <p:cNvPr id="3" name="QM_4_BD.27_1#c40ebfe0c?pid=94d6fa366&amp;color=0,0,0&amp;vtp=1&amp;bbb=1"/>
          <p:cNvSpPr/>
          <p:nvPr/>
        </p:nvSpPr>
        <p:spPr>
          <a:xfrm>
            <a:off x="722376" y="1421793"/>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［广东湛江2025调研］</a:t>
            </a:r>
            <a:r>
              <a:rPr lang="en-US" altLang="zh-CN" sz="2000" b="0" i="0" dirty="0">
                <a:solidFill>
                  <a:srgbClr val="000000"/>
                </a:solidFill>
                <a:latin typeface="微软雅黑" pitchFamily="34" charset="0"/>
                <a:ea typeface="微软雅黑" pitchFamily="34" charset="-122"/>
                <a:cs typeface="微软雅黑" pitchFamily="34" charset="-120"/>
              </a:rPr>
              <a:t>阅读下面的文言文，完成10～14题。</a:t>
            </a:r>
            <a:endParaRPr lang="en-US" altLang="zh-CN" sz="2000" dirty="0"/>
          </a:p>
        </p:txBody>
      </p:sp>
      <p:sp>
        <p:nvSpPr>
          <p:cNvPr id="4" name="QM_4_BD.27_2#c40ebfe0c?sp=1&amp;pid=94d6fa366&amp;color=0,0,0&amp;vtp=1&amp;bbb=1&amp;hb=1"/>
          <p:cNvSpPr/>
          <p:nvPr/>
        </p:nvSpPr>
        <p:spPr>
          <a:xfrm>
            <a:off x="722376" y="1884172"/>
            <a:ext cx="10753344" cy="40689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李固字子坚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少好学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常步行寻师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不远千里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遂究览坟籍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结交英贤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四方有志之士</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多</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慕其风而来学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阳嘉二年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有地动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火灾之异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公卿举固对策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诏又特问当世之敝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为政</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所宜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顺帝览其对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多所纳用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即时出阿母还弟舍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诸常侍悉叩头谢罪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朝廷肃然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以固为议郎</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前孝安皇帝变乱旧典</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封爵阿母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因造妖孽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而阿母宦者疾固言直</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因诈飞章以陷其罪</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大司农</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黄尚等请之于大将军梁商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又仆射黄琼救明固事</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久乃得拜议郎</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固上奏南阳太守高赐等臧秽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赐等惧罪</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遂共重赂大将军梁冀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冀遂令徙固为太山太守</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太山盗贼屯聚历年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郡兵常千人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追讨不能制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固到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悉罢遣归农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但选留任战者百余人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以恩</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信招诱之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未满岁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贼皆弭散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8" name="QM_4_BD.27_2#c40ebfe0c?sp=1&amp;pid=94d6fa366&amp;color=0,0,0&amp;vtp=1&amp;bbb=1&amp;hb=1&amp;zzd= 4">
            <a:extLst>
              <a:ext uri="{FF2B5EF4-FFF2-40B4-BE49-F238E27FC236}">
                <a16:creationId xmlns:a16="http://schemas.microsoft.com/office/drawing/2014/main" id="{59096C07-4864-A616-A2A3-9660E1C921F8}"/>
              </a:ext>
            </a:extLst>
          </p:cNvPr>
          <p:cNvSpPr/>
          <p:nvPr/>
        </p:nvSpPr>
        <p:spPr>
          <a:xfrm>
            <a:off x="10482358" y="328117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M_4_BD.27_2#c40ebfe0c?sp=1&amp;pid=94d6fa366&amp;color=0,0,0&amp;vtp=1&amp;bbb=1&amp;hb=1&amp;zzd= 7">
            <a:extLst>
              <a:ext uri="{FF2B5EF4-FFF2-40B4-BE49-F238E27FC236}">
                <a16:creationId xmlns:a16="http://schemas.microsoft.com/office/drawing/2014/main" id="{0ECFAC6A-2900-0D56-CC66-ACD78F5CA1AF}"/>
              </a:ext>
            </a:extLst>
          </p:cNvPr>
          <p:cNvSpPr/>
          <p:nvPr/>
        </p:nvSpPr>
        <p:spPr>
          <a:xfrm>
            <a:off x="6672358" y="4652772"/>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27_3#c40ebfe0c?pid=94d6fa366&amp;color=0,0,0&amp;vtp=1&amp;bbb=1&amp;hb=1">
            <a:extLst>
              <a:ext uri="{FF2B5EF4-FFF2-40B4-BE49-F238E27FC236}">
                <a16:creationId xmlns:a16="http://schemas.microsoft.com/office/drawing/2014/main" id="{D8FC2F11-BA3D-F6E2-AD35-B003CAC6990B}"/>
              </a:ext>
            </a:extLst>
          </p:cNvPr>
          <p:cNvSpPr/>
          <p:nvPr/>
        </p:nvSpPr>
        <p:spPr>
          <a:xfrm>
            <a:off x="722377" y="972000"/>
            <a:ext cx="10749631" cy="268147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明年帝崩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固以为清河王蒜明德著闻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又属最尊亲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宜立为嗣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先是蠡吾侯志当取冀妹</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时</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在京师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冀欲立之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众论既异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愤愤不得意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而未有以相夺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明日重会公卿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冀意气凶凶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而言</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辞激切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莫不慑惮之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皆曰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惟大将军令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而固独坚守本议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后岁余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甘陵刘文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魏郡刘鲔</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各谋立蒜为天子</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梁冀因此诬固与文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鲔共为妖言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下狱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门生勃海王调贯械上书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证固之枉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河内赵承等数十人亦要</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锧诣阙通诉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太后明之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乃赦焉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及出狱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京师市里皆称万岁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冀闻之</a:t>
            </a:r>
          </a:p>
          <a:p>
            <a:pPr latinLnBrk="1">
              <a:lnSpc>
                <a:spcPts val="3500"/>
              </a:lnSpc>
            </a:pPr>
            <a:r>
              <a:rPr lang="en-US" altLang="zh-CN" sz="2000" b="0" i="0" u="wavy">
                <a:solidFill>
                  <a:srgbClr val="000000"/>
                </a:solidFill>
                <a:latin typeface="微软雅黑" pitchFamily="34" charset="0"/>
                <a:ea typeface="楷体" pitchFamily="34" charset="-122"/>
                <a:cs typeface="微软雅黑" pitchFamily="34" charset="-120"/>
              </a:rPr>
              <a:t>大惊畏固名德终为己害乃更据奏前事遂诛之</a:t>
            </a:r>
            <a:r>
              <a:rPr lang="en-US" altLang="zh-CN" sz="2000" b="0" i="0" u="wavy">
                <a:solidFill>
                  <a:srgbClr val="000000"/>
                </a:solidFill>
                <a:latin typeface="微软雅黑" pitchFamily="34" charset="0"/>
                <a:ea typeface="微软雅黑" pitchFamily="34" charset="-122"/>
                <a:cs typeface="微软雅黑" pitchFamily="34" charset="-120"/>
              </a:rPr>
              <a:t>。</a:t>
            </a:r>
            <a:endParaRPr lang="en-US" altLang="zh-CN" sz="2000" u="wavy" dirty="0"/>
          </a:p>
        </p:txBody>
      </p:sp>
      <p:sp>
        <p:nvSpPr>
          <p:cNvPr id="3" name="QM_4_BD.27_4#c40ebfe0c?pid=94d6fa366&amp;color=0,0,0&amp;vtp=1&amp;bbb=1">
            <a:extLst>
              <a:ext uri="{FF2B5EF4-FFF2-40B4-BE49-F238E27FC236}">
                <a16:creationId xmlns:a16="http://schemas.microsoft.com/office/drawing/2014/main" id="{6679FC00-45B7-A911-7DC0-8FA2BE0746C8}"/>
              </a:ext>
            </a:extLst>
          </p:cNvPr>
          <p:cNvSpPr/>
          <p:nvPr/>
        </p:nvSpPr>
        <p:spPr>
          <a:xfrm>
            <a:off x="722376" y="3669284"/>
            <a:ext cx="10753344" cy="408559"/>
          </a:xfrm>
          <a:prstGeom prst="rect">
            <a:avLst/>
          </a:prstGeom>
          <a:noFill/>
          <a:ln/>
        </p:spPr>
        <p:txBody>
          <a:bodyPr wrap="none" lIns="0" tIns="0" rIns="0" bIns="0" rtlCol="0" anchor="t"/>
          <a:lstStyle/>
          <a:p>
            <a:pPr algn="r"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（节选自《后汉书·李固传》）</a:t>
            </a:r>
            <a:endParaRPr lang="en-US" altLang="zh-CN" sz="2000" dirty="0"/>
          </a:p>
        </p:txBody>
      </p:sp>
      <p:pic>
        <p:nvPicPr>
          <p:cNvPr id="4" name="QM_4_BD.27_3#c40ebfe0c?pid=94d6fa366&amp;color=0,0,0&amp;tib=255,255,255&amp;iip=1&amp;vtp=1" descr="preencoded.png">
            <a:extLst>
              <a:ext uri="{FF2B5EF4-FFF2-40B4-BE49-F238E27FC236}">
                <a16:creationId xmlns:a16="http://schemas.microsoft.com/office/drawing/2014/main" id="{17711CAC-BE80-3776-9DA8-73F3D0C17D8E}"/>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266981" y="2937960"/>
            <a:ext cx="219456" cy="182880"/>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extLst>
      <p:ext uri="{BB962C8B-B14F-4D97-AF65-F5344CB8AC3E}">
        <p14:creationId xmlns:p14="http://schemas.microsoft.com/office/powerpoint/2010/main" val="342172517"/>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19&amp;si=19">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4_BD.27_5#c40ebfe0c?sp=1&amp;pid=94d6fa366&amp;color=0,0,0&amp;vtp=1&amp;bt=1&amp;bbb=1&amp;hb=1"/>
              <p:cNvSpPr/>
              <p:nvPr/>
            </p:nvSpPr>
            <p:spPr>
              <a:xfrm>
                <a:off x="722376" y="972000"/>
                <a:ext cx="10753344" cy="40816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顺帝崩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冲帝殇</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质帝弑</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李固两欲立清河王蒜而不克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终与蒜而俱毙</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夫固而安能必立蒜</a:t>
                </a:r>
              </a:p>
              <a:p>
                <a:pP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伊尹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周公相汤</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武以取天下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位极尊</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任极重</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而所戴以立者太甲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成王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皆适冢</a:t>
                </a:r>
                <a14:m>
                  <m:oMath xmlns:m="http://schemas.openxmlformats.org/officeDocument/2006/math">
                    <m:sSup>
                      <m:sSupPr>
                        <m:ctrlPr>
                          <a:rPr lang="en-US" altLang="zh-CN" sz="2000" b="0" i="1" dirty="0">
                            <a:solidFill>
                              <a:srgbClr val="000000"/>
                            </a:solidFill>
                            <a:latin typeface="Cambria Math" panose="02040503050406030204" pitchFamily="18" charset="0"/>
                            <a:ea typeface="微软雅黑" pitchFamily="34" charset="-122"/>
                            <a:cs typeface="微软雅黑" pitchFamily="34" charset="-120"/>
                          </a:rPr>
                        </m:ctrlPr>
                      </m:sSupPr>
                      <m:e>
                        <m:r>
                          <a:rPr lang="en-US" altLang="zh-CN" sz="2000" b="0" i="0" dirty="0">
                            <a:solidFill>
                              <a:srgbClr val="000000"/>
                            </a:solidFill>
                            <a:latin typeface="Cambria Math" panose="02040503050406030204" pitchFamily="18" charset="0"/>
                            <a:ea typeface="微软雅黑" pitchFamily="34" charset="-122"/>
                            <a:cs typeface="微软雅黑" pitchFamily="34" charset="-120"/>
                          </a:rPr>
                          <m:t>​</m:t>
                        </m:r>
                      </m:e>
                      <m:sup>
                        <m:r>
                          <a:rPr lang="en-US" altLang="zh-CN" sz="2000" b="0" i="0" dirty="0">
                            <a:solidFill>
                              <a:srgbClr val="000000"/>
                            </a:solidFill>
                            <a:latin typeface="Cambria Math" panose="02040503050406030204" pitchFamily="18" charset="0"/>
                            <a:ea typeface="微软雅黑" pitchFamily="34" charset="-122"/>
                            <a:cs typeface="微软雅黑" pitchFamily="34" charset="-120"/>
                          </a:rPr>
                          <m:t>【注】</m:t>
                        </m:r>
                      </m:sup>
                    </m:sSup>
                  </m:oMath>
                </a14:m>
                <a:r>
                  <a:rPr lang="en-US" altLang="zh-CN" sz="100" b="0" i="0" kern="0" spc="-99900" dirty="0">
                    <a:solidFill>
                      <a:srgbClr val="FFFFFF"/>
                    </a:solidFill>
                    <a:latin typeface="微软雅黑" pitchFamily="34" charset="0"/>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宜立而无容异议者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是以不顺之徒</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毁室之党</a:t>
                </a:r>
                <a:r>
                  <a:rPr lang="en-US" altLang="zh-CN" sz="2000" b="0" i="0" u="sng" dirty="0">
                    <a:solidFill>
                      <a:srgbClr val="000000"/>
                    </a:solidFill>
                    <a:latin typeface="微软雅黑" pitchFamily="34" charset="0"/>
                    <a:ea typeface="微软雅黑" pitchFamily="34" charset="-122"/>
                    <a:cs typeface="微软雅黑" pitchFamily="34" charset="-120"/>
                  </a:rPr>
                  <a:t>，</a:t>
                </a:r>
                <a:r>
                  <a:rPr lang="en-US" altLang="zh-CN" sz="2000" b="0" i="0" u="sng" dirty="0">
                    <a:solidFill>
                      <a:srgbClr val="000000"/>
                    </a:solidFill>
                    <a:latin typeface="微软雅黑" pitchFamily="34" charset="0"/>
                    <a:ea typeface="楷体" pitchFamily="34" charset="-122"/>
                    <a:cs typeface="微软雅黑" pitchFamily="34" charset="-120"/>
                  </a:rPr>
                  <a:t>挠之而不败</a:t>
                </a:r>
                <a:r>
                  <a:rPr lang="en-US" altLang="zh-CN" sz="2000" b="0" i="0" u="sng">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若非此而俾天子之立决于一人之意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则此一人者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伊尹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周公所不敢任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而李固安能必也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固之言曰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以天下与人易</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为天下</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得人难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唯天子有天下可以与人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而后人唯其所择而授之以天下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身为人臣</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而可云为天下得</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人乎</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固之言不顺矣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节选自王夫之《读通鉴论》）</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注】适冢:身份为嫡长子。</a:t>
                </a:r>
                <a:endParaRPr lang="en-US" altLang="zh-CN" sz="2000" dirty="0"/>
              </a:p>
            </p:txBody>
          </p:sp>
        </mc:Choice>
        <mc:Fallback>
          <p:sp>
            <p:nvSpPr>
              <p:cNvPr id="2" name="QM_4_BD.27_5#c40ebfe0c?sp=1&amp;pid=94d6fa366&amp;color=0,0,0&amp;vtp=1&amp;bt=1&amp;bbb=1&amp;hb=1"/>
              <p:cNvSpPr>
                <a:spLocks noRot="1" noChangeAspect="1" noMove="1" noResize="1" noEditPoints="1" noAdjustHandles="1" noChangeArrowheads="1" noChangeShapeType="1" noTextEdit="1"/>
              </p:cNvSpPr>
              <p:nvPr/>
            </p:nvSpPr>
            <p:spPr>
              <a:xfrm>
                <a:off x="722376" y="972000"/>
                <a:ext cx="10753344" cy="4081653"/>
              </a:xfrm>
              <a:prstGeom prst="rect">
                <a:avLst/>
              </a:prstGeom>
              <a:blipFill>
                <a:blip r:embed="rId3"/>
                <a:stretch>
                  <a:fillRect l="-1474" r="-3288" b="-3731"/>
                </a:stretch>
              </a:blipFill>
              <a:ln/>
            </p:spPr>
            <p:txBody>
              <a:bodyPr/>
              <a:lstStyle/>
              <a:p>
                <a:r>
                  <a:rPr lang="zh-CN" altLang="en-US">
                    <a:noFill/>
                  </a:rPr>
                  <a:t> </a:t>
                </a:r>
              </a:p>
            </p:txBody>
          </p:sp>
        </mc:Fallback>
      </mc:AlternateContent>
      <p:sp>
        <p:nvSpPr>
          <p:cNvPr id="3" name="QM_4_BD.27_5#c40ebfe0c?sp=1&amp;pid=94d6fa366&amp;color=0,0,0&amp;vtp=1&amp;bt=1&amp;bbb=1&amp;hb=1&amp;zzd= 3">
            <a:extLst>
              <a:ext uri="{FF2B5EF4-FFF2-40B4-BE49-F238E27FC236}">
                <a16:creationId xmlns:a16="http://schemas.microsoft.com/office/drawing/2014/main" id="{D34EC677-D7F3-448A-99AE-2D8C0192232D}"/>
              </a:ext>
            </a:extLst>
          </p:cNvPr>
          <p:cNvSpPr/>
          <p:nvPr/>
        </p:nvSpPr>
        <p:spPr>
          <a:xfrm>
            <a:off x="3878358" y="19118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QM_4_BD.27_5#c40ebfe0c?sp=1&amp;pid=94d6fa366&amp;color=0,0,0&amp;vtp=1&amp;bt=1&amp;bbb=1&amp;hb=1&amp;zzd= 3">
            <a:extLst>
              <a:ext uri="{FF2B5EF4-FFF2-40B4-BE49-F238E27FC236}">
                <a16:creationId xmlns:a16="http://schemas.microsoft.com/office/drawing/2014/main" id="{C040E04F-2F15-B873-FDB6-F51CEF7FBE75}"/>
              </a:ext>
            </a:extLst>
          </p:cNvPr>
          <p:cNvSpPr/>
          <p:nvPr/>
        </p:nvSpPr>
        <p:spPr>
          <a:xfrm>
            <a:off x="10228358" y="1911800"/>
            <a:ext cx="38100" cy="38100"/>
          </a:xfrm>
          <a:prstGeom prst="ellipse">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amp;si=3">
    <p:spTree>
      <p:nvGrpSpPr>
        <p:cNvPr id="1" name=""/>
        <p:cNvGrpSpPr/>
        <p:nvPr/>
      </p:nvGrpSpPr>
      <p:grpSpPr>
        <a:xfrm>
          <a:off x="0" y="0"/>
          <a:ext cx="0" cy="0"/>
          <a:chOff x="0" y="0"/>
          <a:chExt cx="0" cy="0"/>
        </a:xfrm>
      </p:grpSpPr>
      <p:sp>
        <p:nvSpPr>
          <p:cNvPr id="2" name="P_2_BD#ef2a88b9a?pid=68492e429&amp;color=0,0,0&amp;vtp=1&amp;bt=1&amp;bbb=1"/>
          <p:cNvSpPr/>
          <p:nvPr/>
        </p:nvSpPr>
        <p:spPr>
          <a:xfrm>
            <a:off x="722376" y="972000"/>
            <a:ext cx="10753344" cy="385953"/>
          </a:xfrm>
          <a:prstGeom prst="rect">
            <a:avLst/>
          </a:prstGeom>
          <a:noFill/>
          <a:ln/>
        </p:spPr>
        <p:txBody>
          <a:bodyPr wrap="none" lIns="0" tIns="0" rIns="0" bIns="0" rtlCol="0" anchor="t"/>
          <a:lstStyle/>
          <a:p>
            <a:pPr algn="ctr"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考试时间</a:t>
            </a:r>
            <a:r>
              <a:rPr lang="en-US" altLang="zh-CN" sz="2000" b="0" i="0" dirty="0">
                <a:solidFill>
                  <a:srgbClr val="000000"/>
                </a:solidFill>
                <a:latin typeface="微软雅黑" pitchFamily="34" charset="0"/>
                <a:ea typeface="微软雅黑" pitchFamily="34" charset="-122"/>
                <a:cs typeface="微软雅黑" pitchFamily="34" charset="-120"/>
              </a:rPr>
              <a:t>：150</a:t>
            </a:r>
            <a:r>
              <a:rPr lang="en-US" altLang="zh-CN" sz="2000" b="0" i="0" dirty="0">
                <a:solidFill>
                  <a:srgbClr val="000000"/>
                </a:solidFill>
                <a:latin typeface="微软雅黑" pitchFamily="34" charset="0"/>
                <a:ea typeface="楷体" pitchFamily="34" charset="-122"/>
                <a:cs typeface="微软雅黑" pitchFamily="34" charset="-120"/>
              </a:rPr>
              <a:t>分钟</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楷体" pitchFamily="34" charset="-122"/>
                <a:cs typeface="微软雅黑" pitchFamily="34" charset="-120"/>
              </a:rPr>
              <a:t>满分</a:t>
            </a:r>
            <a:r>
              <a:rPr lang="en-US" altLang="zh-CN" sz="2000" b="0" i="0" dirty="0">
                <a:solidFill>
                  <a:srgbClr val="000000"/>
                </a:solidFill>
                <a:latin typeface="微软雅黑" pitchFamily="34" charset="0"/>
                <a:ea typeface="微软雅黑" pitchFamily="34" charset="-122"/>
                <a:cs typeface="微软雅黑" pitchFamily="34" charset="-120"/>
              </a:rPr>
              <a:t>：150</a:t>
            </a:r>
            <a:r>
              <a:rPr lang="en-US" altLang="zh-CN" sz="2000" b="0" i="0" dirty="0">
                <a:solidFill>
                  <a:srgbClr val="000000"/>
                </a:solidFill>
                <a:latin typeface="微软雅黑" pitchFamily="34" charset="0"/>
                <a:ea typeface="楷体" pitchFamily="34" charset="-122"/>
                <a:cs typeface="微软雅黑" pitchFamily="34" charset="-120"/>
              </a:rPr>
              <a:t>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C_2_BD#746de612a?sp=1&amp;pid=68492e429&amp;color=0,0,0&amp;vtp=1&amp;bbb=1"/>
          <p:cNvSpPr/>
          <p:nvPr/>
        </p:nvSpPr>
        <p:spPr>
          <a:xfrm>
            <a:off x="722376" y="1400879"/>
            <a:ext cx="10753344" cy="431800"/>
          </a:xfrm>
          <a:prstGeom prst="rect">
            <a:avLst/>
          </a:prstGeom>
          <a:noFill/>
          <a:ln/>
        </p:spPr>
        <p:txBody>
          <a:bodyPr wrap="none" lIns="0" tIns="0" rIns="0" bIns="0" rtlCol="0" anchor="t"/>
          <a:lstStyle/>
          <a:p>
            <a:pPr algn="l" latinLnBrk="1">
              <a:lnSpc>
                <a:spcPts val="3700"/>
              </a:lnSpc>
            </a:pPr>
            <a:r>
              <a:rPr lang="en-US" altLang="zh-CN" sz="2200" b="0" i="0" dirty="0">
                <a:solidFill>
                  <a:srgbClr val="000000"/>
                </a:solidFill>
                <a:latin typeface="微软雅黑" pitchFamily="34" charset="0"/>
                <a:ea typeface="微软雅黑" pitchFamily="34" charset="-122"/>
                <a:cs typeface="微软雅黑" pitchFamily="34" charset="-120"/>
              </a:rPr>
              <a:t>一、阅读（72分）</a:t>
            </a:r>
            <a:endParaRPr lang="en-US" altLang="zh-CN" sz="2200" dirty="0"/>
          </a:p>
        </p:txBody>
      </p:sp>
      <p:sp>
        <p:nvSpPr>
          <p:cNvPr id="4" name="C_3_BD#8dbe559cf?pid=746de612a&amp;color=0,0,0&amp;vtp=1&amp;bbb=1"/>
          <p:cNvSpPr/>
          <p:nvPr/>
        </p:nvSpPr>
        <p:spPr>
          <a:xfrm>
            <a:off x="722376" y="1884773"/>
            <a:ext cx="10753344" cy="392557"/>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（一）阅读Ⅰ（本题共5小题，19分）</a:t>
            </a:r>
            <a:endParaRPr lang="en-US" altLang="zh-CN" sz="2000" dirty="0"/>
          </a:p>
        </p:txBody>
      </p:sp>
      <p:sp>
        <p:nvSpPr>
          <p:cNvPr id="5" name="QM_4_BD.1_1#53aecae77?pid=8dbe559cf&amp;color=0,0,0&amp;vtp=1&amp;bbb=1"/>
          <p:cNvSpPr/>
          <p:nvPr/>
        </p:nvSpPr>
        <p:spPr>
          <a:xfrm>
            <a:off x="722376" y="2321992"/>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［江西景德镇2025期末］</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阅读下面的文字，完成1～5题。</a:t>
            </a:r>
            <a:endParaRPr lang="en-US" altLang="zh-CN" sz="2000" dirty="0"/>
          </a:p>
        </p:txBody>
      </p:sp>
      <p:sp>
        <p:nvSpPr>
          <p:cNvPr id="6" name="QM_4_BD.1_2#53aecae77?sp=1&amp;pid=8dbe559cf&amp;color=0,0,0&amp;vtp=1&amp;bbb=1&amp;hb=1"/>
          <p:cNvSpPr/>
          <p:nvPr/>
        </p:nvSpPr>
        <p:spPr>
          <a:xfrm>
            <a:off x="722376" y="2763274"/>
            <a:ext cx="10753344" cy="35560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材料一：</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思想不解放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思想僵化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很多的怪现象就产生了</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思想一僵化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条条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框框就多起来了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比如说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坚持中央的统一领导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变成了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一切统一口</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违反中央政策根本原则的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土政策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要反对</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但是也有的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土政策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确是从实际出发的</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是得到群众拥护的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这些正确政策现在往往也受到指责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因为它不合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统一口径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思想一僵化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随风倒的现象就多起来了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不讲党性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不讲原则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说话做事看来头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看风向</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满以为这样不会犯错误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其实随风倒本身就是一个违反共产党员党性的大错误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独立思考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敢想</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敢说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敢做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固然也难免犯错误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但那是错在明处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容易纠正</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20&amp;si=20">
    <p:spTree>
      <p:nvGrpSpPr>
        <p:cNvPr id="1" name=""/>
        <p:cNvGrpSpPr/>
        <p:nvPr/>
      </p:nvGrpSpPr>
      <p:grpSpPr>
        <a:xfrm>
          <a:off x="0" y="0"/>
          <a:ext cx="0" cy="0"/>
          <a:chOff x="0" y="0"/>
          <a:chExt cx="0" cy="0"/>
        </a:xfrm>
      </p:grpSpPr>
      <p:sp>
        <p:nvSpPr>
          <p:cNvPr id="2" name="QO_5_BD.28_1#93c2369b9?sp=1&amp;pid=c40ebfe0c&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10.材料一画波浪线的部分有三处需要断句，请将下面相应位置的答案标号涂黑。（3分）</a:t>
            </a:r>
            <a:endParaRPr lang="en-US" altLang="zh-CN" sz="2000" dirty="0"/>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冀闻之</a:t>
            </a:r>
            <a:r>
              <a:rPr lang="en-US" altLang="zh-CN" sz="2000" b="0" i="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楷体" pitchFamily="34" charset="-122"/>
                <a:cs typeface="微软雅黑" pitchFamily="34" charset="-120"/>
              </a:rPr>
              <a:t>大惊</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a:solidFill>
                  <a:srgbClr val="000000"/>
                </a:solidFill>
                <a:latin typeface="微软雅黑" pitchFamily="34" charset="0"/>
                <a:ea typeface="楷体" pitchFamily="34" charset="-122"/>
                <a:cs typeface="微软雅黑" pitchFamily="34" charset="-120"/>
              </a:rPr>
              <a:t>畏固名</a:t>
            </a: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a:solidFill>
                  <a:srgbClr val="000000"/>
                </a:solidFill>
                <a:latin typeface="微软雅黑" pitchFamily="34" charset="0"/>
                <a:ea typeface="楷体" pitchFamily="34" charset="-122"/>
                <a:cs typeface="微软雅黑" pitchFamily="34" charset="-120"/>
              </a:rPr>
              <a:t>德</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a:solidFill>
                  <a:srgbClr val="000000"/>
                </a:solidFill>
                <a:latin typeface="微软雅黑" pitchFamily="34" charset="0"/>
                <a:ea typeface="楷体" pitchFamily="34" charset="-122"/>
                <a:cs typeface="微软雅黑" pitchFamily="34" charset="-120"/>
              </a:rPr>
              <a:t>终为己害</a:t>
            </a:r>
            <a:r>
              <a:rPr lang="en-US" altLang="zh-CN" sz="2000" b="0" i="0">
                <a:solidFill>
                  <a:srgbClr val="000000"/>
                </a:solidFill>
                <a:latin typeface="微软雅黑" pitchFamily="34" charset="0"/>
                <a:ea typeface="微软雅黑" pitchFamily="34" charset="-122"/>
                <a:cs typeface="微软雅黑" pitchFamily="34" charset="-120"/>
              </a:rPr>
              <a:t>E</a:t>
            </a:r>
            <a:r>
              <a:rPr lang="en-US" altLang="zh-CN" sz="2000" b="0" i="0">
                <a:solidFill>
                  <a:srgbClr val="000000"/>
                </a:solidFill>
                <a:latin typeface="微软雅黑" pitchFamily="34" charset="0"/>
                <a:ea typeface="楷体" pitchFamily="34" charset="-122"/>
                <a:cs typeface="微软雅黑" pitchFamily="34" charset="-120"/>
              </a:rPr>
              <a:t>乃更据</a:t>
            </a:r>
            <a:r>
              <a:rPr lang="en-US" altLang="zh-CN" sz="2000" b="0" i="0">
                <a:solidFill>
                  <a:srgbClr val="000000"/>
                </a:solidFill>
                <a:latin typeface="微软雅黑" pitchFamily="34" charset="0"/>
                <a:ea typeface="微软雅黑" pitchFamily="34" charset="-122"/>
                <a:cs typeface="微软雅黑" pitchFamily="34" charset="-120"/>
              </a:rPr>
              <a:t>F</a:t>
            </a:r>
            <a:r>
              <a:rPr lang="en-US" altLang="zh-CN" sz="2000" b="0" i="0">
                <a:solidFill>
                  <a:srgbClr val="000000"/>
                </a:solidFill>
                <a:latin typeface="微软雅黑" pitchFamily="34" charset="0"/>
                <a:ea typeface="楷体" pitchFamily="34" charset="-122"/>
                <a:cs typeface="微软雅黑" pitchFamily="34" charset="-120"/>
              </a:rPr>
              <a:t>奏</a:t>
            </a:r>
            <a:r>
              <a:rPr lang="en-US" altLang="zh-CN" sz="2000" b="0" i="0">
                <a:solidFill>
                  <a:srgbClr val="000000"/>
                </a:solidFill>
                <a:latin typeface="微软雅黑" pitchFamily="34" charset="0"/>
                <a:ea typeface="微软雅黑" pitchFamily="34" charset="-122"/>
                <a:cs typeface="微软雅黑" pitchFamily="34" charset="-120"/>
              </a:rPr>
              <a:t>G</a:t>
            </a:r>
            <a:r>
              <a:rPr lang="en-US" altLang="zh-CN" sz="2000" b="0" i="0">
                <a:solidFill>
                  <a:srgbClr val="000000"/>
                </a:solidFill>
                <a:latin typeface="微软雅黑" pitchFamily="34" charset="0"/>
                <a:ea typeface="楷体" pitchFamily="34" charset="-122"/>
                <a:cs typeface="微软雅黑" pitchFamily="34" charset="-120"/>
              </a:rPr>
              <a:t>前事</a:t>
            </a:r>
            <a:r>
              <a:rPr lang="en-US" altLang="zh-CN" sz="2000" b="0" i="0">
                <a:solidFill>
                  <a:srgbClr val="000000"/>
                </a:solidFill>
                <a:latin typeface="微软雅黑" pitchFamily="34" charset="0"/>
                <a:ea typeface="微软雅黑" pitchFamily="34" charset="-122"/>
                <a:cs typeface="微软雅黑" pitchFamily="34" charset="-120"/>
              </a:rPr>
              <a:t>H</a:t>
            </a:r>
            <a:r>
              <a:rPr lang="en-US" altLang="zh-CN" sz="2000" b="0" i="0">
                <a:solidFill>
                  <a:srgbClr val="000000"/>
                </a:solidFill>
                <a:latin typeface="微软雅黑" pitchFamily="34" charset="0"/>
                <a:ea typeface="楷体" pitchFamily="34" charset="-122"/>
                <a:cs typeface="微软雅黑" pitchFamily="34" charset="-120"/>
              </a:rPr>
              <a:t>遂诛之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O_5_AN.29_1#93c2369b9?vop=1&amp;pid=c40ebfe0c&amp;color=0,0,0&amp;vtp=1&amp;bbb=1"/>
          <p:cNvSpPr/>
          <p:nvPr/>
        </p:nvSpPr>
        <p:spPr>
          <a:xfrm>
            <a:off x="722376" y="1871287"/>
            <a:ext cx="10753344" cy="40500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[答案]</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BEH</a:t>
            </a:r>
            <a:endParaRPr lang="en-US" altLang="zh-CN" sz="2000" dirty="0"/>
          </a:p>
        </p:txBody>
      </p:sp>
      <p:sp>
        <p:nvSpPr>
          <p:cNvPr id="4" name="QO_5_AS.30_1#93c2369b9?vop=1&amp;pid=c40ebfe0c&amp;color=0,0,0&amp;vtp=1&amp;bbb=1&amp;hb=1"/>
          <p:cNvSpPr/>
          <p:nvPr/>
        </p:nvSpPr>
        <p:spPr>
          <a:xfrm>
            <a:off x="722376" y="2379795"/>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本题考查文言文断句的能力。“大惊”是“冀闻之”状态的补充说明，语意紧密</a:t>
            </a:r>
            <a:r>
              <a:rPr lang="en-US" altLang="zh-CN" sz="2000" b="0" i="0">
                <a:solidFill>
                  <a:srgbClr val="000000"/>
                </a:solidFill>
                <a:latin typeface="微软雅黑" pitchFamily="34" charset="0"/>
                <a:ea typeface="微软雅黑" pitchFamily="34" charset="-122"/>
                <a:cs typeface="微软雅黑" pitchFamily="34" charset="-120"/>
              </a:rPr>
              <a:t>，中间不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能断开</a:t>
            </a:r>
            <a:r>
              <a:rPr lang="en-US" altLang="zh-CN" sz="2000" b="0" i="0" dirty="0">
                <a:solidFill>
                  <a:srgbClr val="000000"/>
                </a:solidFill>
                <a:latin typeface="微软雅黑" pitchFamily="34" charset="0"/>
                <a:ea typeface="微软雅黑" pitchFamily="34" charset="-122"/>
                <a:cs typeface="微软雅黑" pitchFamily="34" charset="-120"/>
              </a:rPr>
              <a:t>，故应在“惊”后B处断开。“固名德终为己害”整个作“畏”的宾语，不断开；“</a:t>
            </a:r>
            <a:r>
              <a:rPr lang="en-US" altLang="zh-CN" sz="2000" b="0" i="0">
                <a:solidFill>
                  <a:srgbClr val="000000"/>
                </a:solidFill>
                <a:latin typeface="微软雅黑" pitchFamily="34" charset="0"/>
                <a:ea typeface="微软雅黑" pitchFamily="34" charset="-122"/>
                <a:cs typeface="微软雅黑" pitchFamily="34" charset="-120"/>
              </a:rPr>
              <a:t>乃”</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是连词</a:t>
            </a:r>
            <a:r>
              <a:rPr lang="en-US" altLang="zh-CN" sz="2000" b="0" i="0" dirty="0">
                <a:solidFill>
                  <a:srgbClr val="000000"/>
                </a:solidFill>
                <a:latin typeface="微软雅黑" pitchFamily="34" charset="0"/>
                <a:ea typeface="微软雅黑" pitchFamily="34" charset="-122"/>
                <a:cs typeface="微软雅黑" pitchFamily="34" charset="-120"/>
              </a:rPr>
              <a:t>，一般放在句首，故应在“乃”前E处断开。“据奏前事”是动宾结构，“遂”</a:t>
            </a:r>
            <a:r>
              <a:rPr lang="en-US" altLang="zh-CN" sz="2000" b="0" i="0">
                <a:solidFill>
                  <a:srgbClr val="000000"/>
                </a:solidFill>
                <a:latin typeface="微软雅黑" pitchFamily="34" charset="0"/>
                <a:ea typeface="微软雅黑" pitchFamily="34" charset="-122"/>
                <a:cs typeface="微软雅黑" pitchFamily="34" charset="-120"/>
              </a:rPr>
              <a:t>为连词，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一般放在句首</a:t>
            </a:r>
            <a:r>
              <a:rPr lang="en-US" altLang="zh-CN" sz="2000" b="0" i="0" dirty="0">
                <a:solidFill>
                  <a:srgbClr val="000000"/>
                </a:solidFill>
                <a:latin typeface="微软雅黑" pitchFamily="34" charset="0"/>
                <a:ea typeface="微软雅黑" pitchFamily="34" charset="-122"/>
                <a:cs typeface="微软雅黑" pitchFamily="34" charset="-120"/>
              </a:rPr>
              <a:t>，故应在“遂”前H处断开。</a:t>
            </a:r>
            <a:endParaRPr lang="en-US" altLang="zh-CN" sz="2200" dirty="0"/>
          </a:p>
        </p:txBody>
      </p:sp>
      <p:sp>
        <p:nvSpPr>
          <p:cNvPr id="5" name="QO_5_BD.28_1#93c2369b9?sp=1&amp;pid=c40ebfe0c&amp;color=0,0,0&amp;vtp=1&amp;bt=1&amp;bbb=1&amp;ib=1">
            <a:extLst>
              <a:ext uri="{FF2B5EF4-FFF2-40B4-BE49-F238E27FC236}">
                <a16:creationId xmlns:a16="http://schemas.microsoft.com/office/drawing/2014/main" id="{DAEE1710-06E6-D177-DD95-9914AC71F167}"/>
              </a:ext>
            </a:extLst>
          </p:cNvPr>
          <p:cNvSpPr/>
          <p:nvPr/>
        </p:nvSpPr>
        <p:spPr>
          <a:xfrm>
            <a:off x="1484376" y="1480000"/>
            <a:ext cx="179451"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QO_5_BD.28_1#93c2369b9?sp=1&amp;pid=c40ebfe0c&amp;color=0,0,0&amp;vtp=1&amp;bt=1&amp;bbb=1&amp;ib=1">
            <a:extLst>
              <a:ext uri="{FF2B5EF4-FFF2-40B4-BE49-F238E27FC236}">
                <a16:creationId xmlns:a16="http://schemas.microsoft.com/office/drawing/2014/main" id="{35A344AB-97C7-A2FE-F880-D695048FBF20}"/>
              </a:ext>
            </a:extLst>
          </p:cNvPr>
          <p:cNvSpPr/>
          <p:nvPr/>
        </p:nvSpPr>
        <p:spPr>
          <a:xfrm>
            <a:off x="2171764" y="1480000"/>
            <a:ext cx="158813"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QO_5_BD.28_1#93c2369b9?sp=1&amp;pid=c40ebfe0c&amp;color=0,0,0&amp;vtp=1&amp;bt=1&amp;bbb=1&amp;ib=1">
            <a:extLst>
              <a:ext uri="{FF2B5EF4-FFF2-40B4-BE49-F238E27FC236}">
                <a16:creationId xmlns:a16="http://schemas.microsoft.com/office/drawing/2014/main" id="{9C299D98-E273-83FA-51EB-6160ABBC6C85}"/>
              </a:ext>
            </a:extLst>
          </p:cNvPr>
          <p:cNvSpPr/>
          <p:nvPr/>
        </p:nvSpPr>
        <p:spPr>
          <a:xfrm>
            <a:off x="3092514" y="1480000"/>
            <a:ext cx="169926"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QO_5_BD.28_1#93c2369b9?sp=1&amp;pid=c40ebfe0c&amp;color=0,0,0&amp;vtp=1&amp;bt=1&amp;bbb=1&amp;ib=1">
            <a:extLst>
              <a:ext uri="{FF2B5EF4-FFF2-40B4-BE49-F238E27FC236}">
                <a16:creationId xmlns:a16="http://schemas.microsoft.com/office/drawing/2014/main" id="{34F5F6E2-DDC8-C923-347B-999349F6B4A5}"/>
              </a:ext>
            </a:extLst>
          </p:cNvPr>
          <p:cNvSpPr/>
          <p:nvPr/>
        </p:nvSpPr>
        <p:spPr>
          <a:xfrm>
            <a:off x="3516376" y="1480000"/>
            <a:ext cx="193739"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QO_5_BD.28_1#93c2369b9?sp=1&amp;pid=c40ebfe0c&amp;color=0,0,0&amp;vtp=1&amp;bt=1&amp;bbb=1&amp;ib=1">
            <a:extLst>
              <a:ext uri="{FF2B5EF4-FFF2-40B4-BE49-F238E27FC236}">
                <a16:creationId xmlns:a16="http://schemas.microsoft.com/office/drawing/2014/main" id="{0042E1D8-F135-DE1D-B881-CB1FF9E20B82}"/>
              </a:ext>
            </a:extLst>
          </p:cNvPr>
          <p:cNvSpPr/>
          <p:nvPr/>
        </p:nvSpPr>
        <p:spPr>
          <a:xfrm>
            <a:off x="4726051" y="1480000"/>
            <a:ext cx="139764"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QO_5_BD.28_1#93c2369b9?sp=1&amp;pid=c40ebfe0c&amp;color=0,0,0&amp;vtp=1&amp;bt=1&amp;bbb=1&amp;ib=1">
            <a:extLst>
              <a:ext uri="{FF2B5EF4-FFF2-40B4-BE49-F238E27FC236}">
                <a16:creationId xmlns:a16="http://schemas.microsoft.com/office/drawing/2014/main" id="{DDCA5972-643A-1FF7-780D-6258FD08BA7D}"/>
              </a:ext>
            </a:extLst>
          </p:cNvPr>
          <p:cNvSpPr/>
          <p:nvPr/>
        </p:nvSpPr>
        <p:spPr>
          <a:xfrm>
            <a:off x="5627751" y="1480000"/>
            <a:ext cx="135001"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QO_5_BD.28_1#93c2369b9?sp=1&amp;pid=c40ebfe0c&amp;color=0,0,0&amp;vtp=1&amp;bt=1&amp;bbb=1&amp;ib=1">
            <a:extLst>
              <a:ext uri="{FF2B5EF4-FFF2-40B4-BE49-F238E27FC236}">
                <a16:creationId xmlns:a16="http://schemas.microsoft.com/office/drawing/2014/main" id="{10A6811A-6E42-E493-147B-2FD7B6ECFFE7}"/>
              </a:ext>
            </a:extLst>
          </p:cNvPr>
          <p:cNvSpPr/>
          <p:nvPr/>
        </p:nvSpPr>
        <p:spPr>
          <a:xfrm>
            <a:off x="6016689" y="1480000"/>
            <a:ext cx="188976"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QO_5_BD.28_1#93c2369b9?sp=1&amp;pid=c40ebfe0c&amp;color=0,0,0&amp;vtp=1&amp;bt=1&amp;bbb=1&amp;ib=1">
            <a:extLst>
              <a:ext uri="{FF2B5EF4-FFF2-40B4-BE49-F238E27FC236}">
                <a16:creationId xmlns:a16="http://schemas.microsoft.com/office/drawing/2014/main" id="{F7FE75DA-B4D7-29F6-C2E7-6806A5187501}"/>
              </a:ext>
            </a:extLst>
          </p:cNvPr>
          <p:cNvSpPr/>
          <p:nvPr/>
        </p:nvSpPr>
        <p:spPr>
          <a:xfrm>
            <a:off x="6713601" y="1480000"/>
            <a:ext cx="196914" cy="385953"/>
          </a:xfrm>
          <a:prstGeom prst="rect">
            <a:avLst/>
          </a:prstGeom>
          <a:solidFill>
            <a:schemeClr val="accent1">
              <a:alpha val="0"/>
            </a:schemeClr>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21&amp;si=21">
    <p:spTree>
      <p:nvGrpSpPr>
        <p:cNvPr id="1" name=""/>
        <p:cNvGrpSpPr/>
        <p:nvPr/>
      </p:nvGrpSpPr>
      <p:grpSpPr>
        <a:xfrm>
          <a:off x="0" y="0"/>
          <a:ext cx="0" cy="0"/>
          <a:chOff x="0" y="0"/>
          <a:chExt cx="0" cy="0"/>
        </a:xfrm>
      </p:grpSpPr>
      <p:sp>
        <p:nvSpPr>
          <p:cNvPr id="2" name="QC_5_BD.31_1#08d304033?pid=c40ebfe0c&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11.下列对材料中加点的词语及相关内容的解说，不正确的一项是（3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2_1#08d304033.bracket?pid=c40ebfe0c&amp;color=0,0,0&amp;vpa=7&amp;vtp=1"/>
          <p:cNvSpPr/>
          <p:nvPr/>
        </p:nvSpPr>
        <p:spPr>
          <a:xfrm>
            <a:off x="905198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31_2#08d304033.choices?pid=c40ebfe0c&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A.敝，弊端，与《烛之武退秦师》“因人之力而敝之”中的“敝”意思不同。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.“久乃得拜议郎”与《师说》“今其智乃反不能及”中的“乃”意思和用法相同。</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.弑，这里指被杀害，与《六国论》“洎牧以谗诛”中的“诛”一样，都是表被动。</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.安，怎么，与《梦游天姥吟留别》“安能摧眉折腰事权贵”中的“安”意思相同。</a:t>
            </a:r>
            <a:endParaRPr lang="en-US" altLang="zh-CN" sz="2000" dirty="0"/>
          </a:p>
        </p:txBody>
      </p:sp>
      <p:sp>
        <p:nvSpPr>
          <p:cNvPr id="5" name="QC_5_AS.33_1#08d304033?vop=1&amp;pid=c40ebfe0c&amp;color=0,0,0&amp;vtp=1&amp;bbb=1&amp;hb=1"/>
          <p:cNvSpPr/>
          <p:nvPr/>
        </p:nvSpPr>
        <p:spPr>
          <a:xfrm>
            <a:off x="722376" y="3320161"/>
            <a:ext cx="10753344" cy="1783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本题考查理解常见文言实词在文中的含义，</a:t>
            </a:r>
            <a:r>
              <a:rPr lang="en-US" altLang="zh-CN" sz="2000" b="0" i="0">
                <a:solidFill>
                  <a:srgbClr val="000000"/>
                </a:solidFill>
                <a:latin typeface="微软雅黑" pitchFamily="34" charset="0"/>
                <a:ea typeface="微软雅黑" pitchFamily="34" charset="-122"/>
                <a:cs typeface="微软雅黑" pitchFamily="34" charset="-120"/>
              </a:rPr>
              <a:t>理解常见文言虚词在文中的意义和用法的能力。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项，“意思和用法相同”错误。“久乃得拜议郎”“今其智乃反不能及”中的“乃”</a:t>
            </a:r>
            <a:r>
              <a:rPr lang="en-US" altLang="zh-CN" sz="2000" b="0" i="0">
                <a:solidFill>
                  <a:srgbClr val="000000"/>
                </a:solidFill>
                <a:latin typeface="微软雅黑" pitchFamily="34" charset="0"/>
                <a:ea typeface="微软雅黑" pitchFamily="34" charset="-122"/>
                <a:cs typeface="微软雅黑" pitchFamily="34" charset="-120"/>
              </a:rPr>
              <a:t>都是副词，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但意思不同</a:t>
            </a:r>
            <a:r>
              <a:rPr lang="en-US" altLang="zh-CN" sz="2000" b="0" i="0" dirty="0">
                <a:solidFill>
                  <a:srgbClr val="000000"/>
                </a:solidFill>
                <a:latin typeface="微软雅黑" pitchFamily="34" charset="0"/>
                <a:ea typeface="微软雅黑" pitchFamily="34" charset="-122"/>
                <a:cs typeface="微软雅黑" pitchFamily="34" charset="-120"/>
              </a:rPr>
              <a:t>。“久乃得拜议郎”中的“乃”表示两事顺承，译为“才”；“</a:t>
            </a:r>
            <a:r>
              <a:rPr lang="en-US" altLang="zh-CN" sz="2000" b="0" i="0">
                <a:solidFill>
                  <a:srgbClr val="000000"/>
                </a:solidFill>
                <a:latin typeface="微软雅黑" pitchFamily="34" charset="0"/>
                <a:ea typeface="微软雅黑" pitchFamily="34" charset="-122"/>
                <a:cs typeface="微软雅黑" pitchFamily="34" charset="-120"/>
              </a:rPr>
              <a:t>今其智乃反不能及”</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中的</a:t>
            </a:r>
            <a:r>
              <a:rPr lang="en-US" altLang="zh-CN" sz="2000" b="0" i="0" dirty="0">
                <a:solidFill>
                  <a:srgbClr val="000000"/>
                </a:solidFill>
                <a:latin typeface="微软雅黑" pitchFamily="34" charset="0"/>
                <a:ea typeface="微软雅黑" pitchFamily="34" charset="-122"/>
                <a:cs typeface="微软雅黑" pitchFamily="34" charset="-120"/>
              </a:rPr>
              <a:t>“乃”表示两事情理相悖或事出意外，译为“竟”。</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p:cSld name="Slide 22&amp;si=22">
    <p:spTree>
      <p:nvGrpSpPr>
        <p:cNvPr id="1" name=""/>
        <p:cNvGrpSpPr/>
        <p:nvPr/>
      </p:nvGrpSpPr>
      <p:grpSpPr>
        <a:xfrm>
          <a:off x="0" y="0"/>
          <a:ext cx="0" cy="0"/>
          <a:chOff x="0" y="0"/>
          <a:chExt cx="0" cy="0"/>
        </a:xfrm>
      </p:grpSpPr>
      <p:sp>
        <p:nvSpPr>
          <p:cNvPr id="2" name="QC_5_BD.34_1#c43481266?pid=c40ebfe0c&amp;color=0,0,0&amp;vtp=1&amp;bt=1&amp;bbb=1"/>
          <p:cNvSpPr/>
          <p:nvPr/>
        </p:nvSpPr>
        <p:spPr>
          <a:xfrm>
            <a:off x="722376" y="969265"/>
            <a:ext cx="10753344" cy="385953"/>
          </a:xfrm>
          <a:prstGeom prst="rect">
            <a:avLst/>
          </a:prstGeom>
          <a:noFill/>
          <a:ln/>
        </p:spPr>
        <p:txBody>
          <a:bodyPr wrap="none" lIns="0" tIns="0" rIns="0" bIns="0" rtlCol="0" anchor="t"/>
          <a:lstStyle/>
          <a:p>
            <a:pPr algn="l" latinLnBrk="1">
              <a:lnSpc>
                <a:spcPts val="3400"/>
              </a:lnSpc>
            </a:pPr>
            <a:r>
              <a:rPr lang="en-US" altLang="zh-CN" sz="2000" b="0" i="0" dirty="0">
                <a:solidFill>
                  <a:srgbClr val="000000"/>
                </a:solidFill>
                <a:latin typeface="微软雅黑" pitchFamily="34" charset="0"/>
                <a:ea typeface="微软雅黑" pitchFamily="34" charset="-122"/>
                <a:cs typeface="微软雅黑" pitchFamily="34" charset="-120"/>
              </a:rPr>
              <a:t>12.下列对材料一有关内容的概述，不正确的一项是（3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5_1#c43481266.bracket?pid=c40ebfe0c&amp;color=0,0,0&amp;vpa=8&amp;vtp=1"/>
          <p:cNvSpPr/>
          <p:nvPr/>
        </p:nvSpPr>
        <p:spPr>
          <a:xfrm>
            <a:off x="7515289" y="961645"/>
            <a:ext cx="385763"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D</a:t>
            </a:r>
            <a:endParaRPr lang="en-US" altLang="zh-CN" sz="2000" dirty="0"/>
          </a:p>
        </p:txBody>
      </p:sp>
      <p:sp>
        <p:nvSpPr>
          <p:cNvPr id="4" name="QC_5_BD.34_2#c43481266.choices?pid=c40ebfe0c&amp;color=0,0,0&amp;vtp=1&amp;bbb=1&amp;hb=1"/>
          <p:cNvSpPr/>
          <p:nvPr/>
        </p:nvSpPr>
        <p:spPr>
          <a:xfrm>
            <a:off x="722376" y="1412367"/>
            <a:ext cx="10753344" cy="3501009"/>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A.李固喜欢读书，学识渊博，结识了许多有志之士，得到公卿的公认</a:t>
            </a:r>
            <a:r>
              <a:rPr lang="en-US" altLang="zh-CN" sz="2000" b="0" i="0">
                <a:solidFill>
                  <a:srgbClr val="000000"/>
                </a:solidFill>
                <a:latin typeface="微软雅黑" pitchFamily="34" charset="0"/>
                <a:ea typeface="微软雅黑" pitchFamily="34" charset="-122"/>
                <a:cs typeface="微软雅黑" pitchFamily="34" charset="-120"/>
              </a:rPr>
              <a:t>，皇上还曾就当代弊端和为</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政之道对其下诏询问</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.李固坚持原则，面对高赐等人的贪赃行为，他上奏朝廷，</a:t>
            </a:r>
            <a:r>
              <a:rPr lang="en-US" altLang="zh-CN" sz="2000" b="0" i="0">
                <a:solidFill>
                  <a:srgbClr val="000000"/>
                </a:solidFill>
                <a:latin typeface="微软雅黑" pitchFamily="34" charset="0"/>
                <a:ea typeface="微软雅黑" pitchFamily="34" charset="-122"/>
                <a:cs typeface="微软雅黑" pitchFamily="34" charset="-120"/>
              </a:rPr>
              <a:t>但高赐等人用重金贿赂大将军梁冀，</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梁冀于是将李固调走</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.李固有谋略，在追讨太山盗贼时，他挑选了一百多名有战斗力的郡兵，</a:t>
            </a:r>
            <a:r>
              <a:rPr lang="en-US" altLang="zh-CN" sz="2000" b="0" i="0">
                <a:solidFill>
                  <a:srgbClr val="000000"/>
                </a:solidFill>
                <a:latin typeface="微软雅黑" pitchFamily="34" charset="0"/>
                <a:ea typeface="微软雅黑" pitchFamily="34" charset="-122"/>
                <a:cs typeface="微软雅黑" pitchFamily="34" charset="-120"/>
              </a:rPr>
              <a:t>再加以恩信诱降盗贼，</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不到一年</a:t>
            </a:r>
            <a:r>
              <a:rPr lang="en-US" altLang="zh-CN" sz="2000" b="0" i="0" dirty="0">
                <a:solidFill>
                  <a:srgbClr val="000000"/>
                </a:solidFill>
                <a:latin typeface="微软雅黑" pitchFamily="34" charset="0"/>
                <a:ea typeface="微软雅黑" pitchFamily="34" charset="-122"/>
                <a:cs typeface="微软雅黑" pitchFamily="34" charset="-120"/>
              </a:rPr>
              <a:t>，贼人都逃散了。</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.梁冀陷害李固，使其下狱，在门生的援助以及百姓的抗议之下，李固得以赦免，释放那天</a:t>
            </a:r>
            <a:r>
              <a:rPr lang="en-US" altLang="zh-CN" sz="2000" b="0" i="0">
                <a:solidFill>
                  <a:srgbClr val="000000"/>
                </a:solidFill>
                <a:latin typeface="微软雅黑" pitchFamily="34" charset="0"/>
                <a:ea typeface="微软雅黑" pitchFamily="34" charset="-122"/>
                <a:cs typeface="微软雅黑" pitchFamily="34" charset="-120"/>
              </a:rPr>
              <a:t>，京</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师百姓群情激昂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36_1#c43481266?vop=1&amp;pid=c40ebfe0c&amp;color=0,0,0&amp;vtp=1&amp;bbb=1&amp;hb=1"/>
          <p:cNvSpPr/>
          <p:nvPr/>
        </p:nvSpPr>
        <p:spPr>
          <a:xfrm>
            <a:off x="722377" y="4996307"/>
            <a:ext cx="10749631" cy="1278509"/>
          </a:xfrm>
          <a:prstGeom prst="rect">
            <a:avLst/>
          </a:prstGeom>
          <a:noFill/>
          <a:ln/>
        </p:spPr>
        <p:txBody>
          <a:bodyPr wrap="none" lIns="0" tIns="0" rIns="0" bIns="0" rtlCol="0" anchor="t"/>
          <a:lstStyle/>
          <a:p>
            <a:pPr algn="l" latinLnBrk="1">
              <a:lnSpc>
                <a:spcPts val="35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本题考查归纳内容要点，概括中心意思的能力。D项</a:t>
            </a:r>
            <a:r>
              <a:rPr lang="en-US" altLang="zh-CN" sz="2000" b="0" i="0">
                <a:solidFill>
                  <a:srgbClr val="000000"/>
                </a:solidFill>
                <a:latin typeface="微软雅黑" pitchFamily="34" charset="0"/>
                <a:ea typeface="微软雅黑" pitchFamily="34" charset="-122"/>
                <a:cs typeface="微软雅黑" pitchFamily="34" charset="-120"/>
              </a:rPr>
              <a:t>，“在门生的援助以及百姓的抗议之</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下</a:t>
            </a:r>
            <a:r>
              <a:rPr lang="en-US" altLang="zh-CN" sz="2000" b="0" i="0" dirty="0">
                <a:solidFill>
                  <a:srgbClr val="000000"/>
                </a:solidFill>
                <a:latin typeface="微软雅黑" pitchFamily="34" charset="0"/>
                <a:ea typeface="微软雅黑" pitchFamily="34" charset="-122"/>
                <a:cs typeface="微软雅黑" pitchFamily="34" charset="-120"/>
              </a:rPr>
              <a:t>”错误。根据材料一中“门生勃海王调贯械上书，证固之枉</a:t>
            </a:r>
            <a:r>
              <a:rPr lang="en-US" altLang="zh-CN" sz="2000" b="0" i="0">
                <a:solidFill>
                  <a:srgbClr val="000000"/>
                </a:solidFill>
                <a:latin typeface="微软雅黑" pitchFamily="34" charset="0"/>
                <a:ea typeface="微软雅黑" pitchFamily="34" charset="-122"/>
                <a:cs typeface="微软雅黑" pitchFamily="34" charset="-120"/>
              </a:rPr>
              <a:t>，河内赵承等数十人亦要</a:t>
            </a:r>
            <a:r>
              <a:rPr lang="en-US" altLang="zh-CN" sz="900" b="0" i="0" kern="0">
                <a:solidFill>
                  <a:srgbClr val="FFFFFF"/>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锧诣阙</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通诉</a:t>
            </a:r>
            <a:r>
              <a:rPr lang="en-US" altLang="zh-CN" sz="2000" b="0" i="0" dirty="0">
                <a:solidFill>
                  <a:srgbClr val="000000"/>
                </a:solidFill>
                <a:latin typeface="微软雅黑" pitchFamily="34" charset="0"/>
                <a:ea typeface="微软雅黑" pitchFamily="34" charset="-122"/>
                <a:cs typeface="微软雅黑" pitchFamily="34" charset="-120"/>
              </a:rPr>
              <a:t>”可知，并无提及“百姓的抗议”。</a:t>
            </a:r>
            <a:endParaRPr lang="en-US" altLang="zh-CN" sz="2200" dirty="0"/>
          </a:p>
        </p:txBody>
      </p:sp>
      <p:pic>
        <p:nvPicPr>
          <p:cNvPr id="6" name="QC_5_AS.36_1#c43481266?vop=1&amp;pid=c40ebfe0c&amp;color=0,0,0&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10401841" y="5616575"/>
            <a:ext cx="173736" cy="1737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p:cSld name="Slide 23&amp;si=23">
    <p:spTree>
      <p:nvGrpSpPr>
        <p:cNvPr id="1" name=""/>
        <p:cNvGrpSpPr/>
        <p:nvPr/>
      </p:nvGrpSpPr>
      <p:grpSpPr>
        <a:xfrm>
          <a:off x="0" y="0"/>
          <a:ext cx="0" cy="0"/>
          <a:chOff x="0" y="0"/>
          <a:chExt cx="0" cy="0"/>
        </a:xfrm>
      </p:grpSpPr>
      <p:sp>
        <p:nvSpPr>
          <p:cNvPr id="2" name="QO_5_BD.37_1#360f76b18?pid=c40ebfe0c&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13.把材料中画横线的句子翻译成现代汉语。（8分）</a:t>
            </a:r>
            <a:endParaRPr lang="en-US" altLang="zh-CN" sz="2000" dirty="0"/>
          </a:p>
        </p:txBody>
      </p:sp>
      <p:sp>
        <p:nvSpPr>
          <p:cNvPr id="3" name="QB_6_BD.38_1#5aa366e08?sp=1&amp;pid=360f76b18&amp;color=0,0,0&amp;vtp=1&amp;bbb=1"/>
          <p:cNvSpPr/>
          <p:nvPr/>
        </p:nvSpPr>
        <p:spPr>
          <a:xfrm>
            <a:off x="722376" y="1435169"/>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（1）而阿母宦者疾固言直，</a:t>
            </a:r>
            <a:r>
              <a:rPr lang="en-US" altLang="zh-CN" sz="2000" b="0" i="0">
                <a:solidFill>
                  <a:srgbClr val="000000"/>
                </a:solidFill>
                <a:latin typeface="微软雅黑" pitchFamily="34" charset="0"/>
                <a:ea typeface="微软雅黑" pitchFamily="34" charset="-122"/>
                <a:cs typeface="微软雅黑" pitchFamily="34" charset="-120"/>
              </a:rPr>
              <a:t>因诈飞章以陷其罪。</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a:t>
            </a:r>
            <a:endParaRPr lang="en-US" altLang="zh-CN" sz="2000" dirty="0"/>
          </a:p>
        </p:txBody>
      </p:sp>
      <p:sp>
        <p:nvSpPr>
          <p:cNvPr id="5" name="QB_6_AN.39_1#5aa366e08.blank?pid=360f76b18&amp;color=0,0,0&amp;vpa=9&amp;vtp=1&amp;bbb=1&amp;hb=1"/>
          <p:cNvSpPr/>
          <p:nvPr/>
        </p:nvSpPr>
        <p:spPr>
          <a:xfrm>
            <a:off x="722376" y="1854269"/>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可是乳母和宦官们痛恨李固的言语耿直，于是伪造紧急奏章来陷害李固。（译出大意给2</a:t>
            </a:r>
            <a:r>
              <a:rPr lang="en-US" altLang="zh-CN" sz="2000" b="1" i="0">
                <a:solidFill>
                  <a:srgbClr val="00B050"/>
                </a:solidFill>
                <a:latin typeface="微软雅黑" pitchFamily="34" charset="0"/>
                <a:ea typeface="微软雅黑" pitchFamily="34" charset="-122"/>
                <a:cs typeface="微软雅黑" pitchFamily="34" charset="-120"/>
              </a:rPr>
              <a:t>分；</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疾”“诈”两处，每译对一处给1分）</a:t>
            </a:r>
            <a:endParaRPr lang="en-US" altLang="zh-CN" sz="2000" dirty="0"/>
          </a:p>
        </p:txBody>
      </p:sp>
      <p:sp>
        <p:nvSpPr>
          <p:cNvPr id="6" name="QB_6_AS.40_1#5aa366e08?vop=1&amp;pid=360f76b18&amp;color=0,0,0&amp;vtp=1&amp;bbb=1"/>
          <p:cNvSpPr/>
          <p:nvPr/>
        </p:nvSpPr>
        <p:spPr>
          <a:xfrm>
            <a:off x="722376" y="277660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疾：痛恨。诈：伪造，假装。</a:t>
            </a:r>
            <a:endParaRPr lang="en-US" altLang="zh-CN" sz="2200" dirty="0"/>
          </a:p>
        </p:txBody>
      </p:sp>
      <p:sp>
        <p:nvSpPr>
          <p:cNvPr id="7" name="QB_6_BD.41_1#372a24de5?sp=1&amp;pid=360f76b18&amp;color=0,0,0&amp;vtp=1&amp;bbb=1"/>
          <p:cNvSpPr/>
          <p:nvPr/>
        </p:nvSpPr>
        <p:spPr>
          <a:xfrm>
            <a:off x="722376" y="3232663"/>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（2）是以不顺之徒，毁室之党，</a:t>
            </a:r>
            <a:r>
              <a:rPr lang="en-US" altLang="zh-CN" sz="2000" b="0" i="0">
                <a:solidFill>
                  <a:srgbClr val="000000"/>
                </a:solidFill>
                <a:latin typeface="微软雅黑" pitchFamily="34" charset="0"/>
                <a:ea typeface="微软雅黑" pitchFamily="34" charset="-122"/>
                <a:cs typeface="微软雅黑" pitchFamily="34" charset="-120"/>
              </a:rPr>
              <a:t>挠之而不败。</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a:t>
            </a:r>
            <a:endParaRPr lang="en-US" altLang="zh-CN" sz="2000" dirty="0"/>
          </a:p>
        </p:txBody>
      </p:sp>
      <p:sp>
        <p:nvSpPr>
          <p:cNvPr id="9" name="QB_6_AN.42_1#372a24de5.blank?pid=360f76b18&amp;color=0,0,0&amp;vpa=10&amp;vtp=1&amp;bbb=1&amp;hb=1"/>
          <p:cNvSpPr/>
          <p:nvPr/>
        </p:nvSpPr>
        <p:spPr>
          <a:xfrm>
            <a:off x="722376" y="3651763"/>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因此不顺从的人、想要败坏国家的人，（虽然）加以阻挠，太甲、</a:t>
            </a:r>
            <a:r>
              <a:rPr lang="en-US" altLang="zh-CN" sz="2000" b="1" i="0">
                <a:solidFill>
                  <a:srgbClr val="00B050"/>
                </a:solidFill>
                <a:latin typeface="微软雅黑" pitchFamily="34" charset="0"/>
                <a:ea typeface="微软雅黑" pitchFamily="34" charset="-122"/>
                <a:cs typeface="微软雅黑" pitchFamily="34" charset="-120"/>
              </a:rPr>
              <a:t>成王仍继承了王位。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译出大意给2分；“顺”“挠”两处，每译对一处给1分）</a:t>
            </a:r>
            <a:endParaRPr lang="en-US" altLang="zh-CN" sz="2000" dirty="0"/>
          </a:p>
        </p:txBody>
      </p:sp>
      <p:sp>
        <p:nvSpPr>
          <p:cNvPr id="10" name="QB_6_AS.43_1#372a24de5?vop=1&amp;pid=360f76b18&amp;color=0,0,0&amp;vtp=1&amp;bbb=1"/>
          <p:cNvSpPr/>
          <p:nvPr/>
        </p:nvSpPr>
        <p:spPr>
          <a:xfrm>
            <a:off x="722376" y="4569910"/>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顺：顺从。挠：阻挠。</a:t>
            </a:r>
            <a:endParaRPr lang="en-US" altLang="zh-CN" sz="2200" dirty="0"/>
          </a:p>
        </p:txBody>
      </p:sp>
      <p:sp>
        <p:nvSpPr>
          <p:cNvPr id="11" name="QO_5_AS.44_1#360f76b18?vop=1&amp;pid=c40ebfe0c&amp;color=0,0,0&amp;vtp=1&amp;bbb=1"/>
          <p:cNvSpPr/>
          <p:nvPr/>
        </p:nvSpPr>
        <p:spPr>
          <a:xfrm>
            <a:off x="722376" y="5053907"/>
            <a:ext cx="10753344" cy="434785"/>
          </a:xfrm>
          <a:prstGeom prst="rect">
            <a:avLst/>
          </a:prstGeom>
          <a:noFill/>
          <a:ln/>
        </p:spPr>
        <p:txBody>
          <a:bodyPr wrap="none" lIns="0" tIns="0" rIns="0" bIns="0" rtlCol="0" anchor="t"/>
          <a:lstStyle/>
          <a:p>
            <a:pPr algn="l" latinLnBrk="1">
              <a:lnSpc>
                <a:spcPts val="39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本题考查理解并翻译文中的句子的能力。</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
                                            <p:bg/>
                                          </p:spTgt>
                                        </p:tgtEl>
                                        <p:attrNameLst>
                                          <p:attrName>style.visibility</p:attrName>
                                        </p:attrNameLst>
                                      </p:cBhvr>
                                      <p:to>
                                        <p:strVal val="visible"/>
                                      </p:to>
                                    </p:set>
                                    <p:animEffect transition="in" filter="fade">
                                      <p:cBhvr>
                                        <p:cTn id="18" dur="500"/>
                                        <p:tgtEl>
                                          <p:spTgt spid="6">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9">
                                            <p:bg/>
                                          </p:spTgt>
                                        </p:tgtEl>
                                        <p:attrNameLst>
                                          <p:attrName>style.visibility</p:attrName>
                                        </p:attrNameLst>
                                      </p:cBhvr>
                                      <p:to>
                                        <p:strVal val="visible"/>
                                      </p:to>
                                    </p:set>
                                    <p:animEffect transition="in" filter="fade">
                                      <p:cBhvr>
                                        <p:cTn id="26" dur="500"/>
                                        <p:tgtEl>
                                          <p:spTgt spid="9">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xEl>
                                              <p:pRg st="0" end="0"/>
                                            </p:txEl>
                                          </p:spTgt>
                                        </p:tgtEl>
                                        <p:attrNameLst>
                                          <p:attrName>style.visibility</p:attrName>
                                        </p:attrNameLst>
                                      </p:cBhvr>
                                      <p:to>
                                        <p:strVal val="visible"/>
                                      </p:to>
                                    </p:set>
                                    <p:animEffect transition="in" filter="fade">
                                      <p:cBhvr>
                                        <p:cTn id="29" dur="500"/>
                                        <p:tgtEl>
                                          <p:spTgt spid="9">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
                                            <p:txEl>
                                              <p:pRg st="1" end="1"/>
                                            </p:txEl>
                                          </p:spTgt>
                                        </p:tgtEl>
                                        <p:attrNameLst>
                                          <p:attrName>style.visibility</p:attrName>
                                        </p:attrNameLst>
                                      </p:cBhvr>
                                      <p:to>
                                        <p:strVal val="visible"/>
                                      </p:to>
                                    </p:set>
                                    <p:animEffect transition="in" filter="fade">
                                      <p:cBhvr>
                                        <p:cTn id="32" dur="500"/>
                                        <p:tgtEl>
                                          <p:spTgt spid="9">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bg/>
                                          </p:spTgt>
                                        </p:tgtEl>
                                        <p:attrNameLst>
                                          <p:attrName>style.visibility</p:attrName>
                                        </p:attrNameLst>
                                      </p:cBhvr>
                                      <p:to>
                                        <p:strVal val="visible"/>
                                      </p:to>
                                    </p:set>
                                    <p:animEffect transition="in" filter="fade">
                                      <p:cBhvr>
                                        <p:cTn id="37" dur="500"/>
                                        <p:tgtEl>
                                          <p:spTgt spid="10">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0">
                                            <p:txEl>
                                              <p:pRg st="0" end="0"/>
                                            </p:txEl>
                                          </p:spTgt>
                                        </p:tgtEl>
                                        <p:attrNameLst>
                                          <p:attrName>style.visibility</p:attrName>
                                        </p:attrNameLst>
                                      </p:cBhvr>
                                      <p:to>
                                        <p:strVal val="visible"/>
                                      </p:to>
                                    </p:set>
                                    <p:animEffect transition="in" filter="fade">
                                      <p:cBhvr>
                                        <p:cTn id="40" dur="500"/>
                                        <p:tgtEl>
                                          <p:spTgt spid="10">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1">
                                            <p:bg/>
                                          </p:spTgt>
                                        </p:tgtEl>
                                        <p:attrNameLst>
                                          <p:attrName>style.visibility</p:attrName>
                                        </p:attrNameLst>
                                      </p:cBhvr>
                                      <p:to>
                                        <p:strVal val="visible"/>
                                      </p:to>
                                    </p:set>
                                    <p:animEffect transition="in" filter="fade">
                                      <p:cBhvr>
                                        <p:cTn id="45" dur="500"/>
                                        <p:tgtEl>
                                          <p:spTgt spid="11">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xEl>
                                              <p:pRg st="0" end="0"/>
                                            </p:txEl>
                                          </p:spTgt>
                                        </p:tgtEl>
                                        <p:attrNameLst>
                                          <p:attrName>style.visibility</p:attrName>
                                        </p:attrNameLst>
                                      </p:cBhvr>
                                      <p:to>
                                        <p:strVal val="visible"/>
                                      </p:to>
                                    </p:set>
                                    <p:animEffect transition="in" filter="fade">
                                      <p:cBhvr>
                                        <p:cTn id="48"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9" grpId="0" build="p" animBg="1"/>
      <p:bldP spid="10" grpId="0" build="p" animBg="1"/>
      <p:bldP spid="11"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p:cSld name="Slide 24&amp;si=24">
    <p:spTree>
      <p:nvGrpSpPr>
        <p:cNvPr id="1" name=""/>
        <p:cNvGrpSpPr/>
        <p:nvPr/>
      </p:nvGrpSpPr>
      <p:grpSpPr>
        <a:xfrm>
          <a:off x="0" y="0"/>
          <a:ext cx="0" cy="0"/>
          <a:chOff x="0" y="0"/>
          <a:chExt cx="0" cy="0"/>
        </a:xfrm>
      </p:grpSpPr>
      <p:sp>
        <p:nvSpPr>
          <p:cNvPr id="2" name="QB_5_BD.81_1#b705fdcaf?sp=1&amp;pid=c40ebfe0c&amp;color=0,0,0&amp;vtp=1&amp;bt=1&amp;bbb=1&amp;hb=1&amp;hltap=1"/>
          <p:cNvSpPr/>
          <p:nvPr/>
        </p:nvSpPr>
        <p:spPr>
          <a:xfrm>
            <a:off x="722376" y="972000"/>
            <a:ext cx="10753344" cy="22177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14.李固为什么坚持立清河王刘蒜为帝？王夫之为什么说李固立清河王刘蒜为帝不可能成功</a:t>
            </a:r>
            <a:r>
              <a:rPr lang="en-US" altLang="zh-CN" sz="2000" b="0" i="0">
                <a:solidFill>
                  <a:srgbClr val="000000"/>
                </a:solidFill>
                <a:latin typeface="微软雅黑" pitchFamily="34" charset="0"/>
                <a:ea typeface="微软雅黑" pitchFamily="34" charset="-122"/>
                <a:cs typeface="微软雅黑" pitchFamily="34" charset="-120"/>
              </a:rPr>
              <a:t>?请简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要分析</a:t>
            </a:r>
            <a:r>
              <a:rPr lang="en-US" altLang="zh-CN" sz="2000" b="0" i="0" dirty="0">
                <a:solidFill>
                  <a:srgbClr val="000000"/>
                </a:solidFill>
                <a:latin typeface="微软雅黑" pitchFamily="34" charset="0"/>
                <a:ea typeface="微软雅黑" pitchFamily="34" charset="-122"/>
                <a:cs typeface="微软雅黑" pitchFamily="34" charset="-120"/>
              </a:rPr>
              <a:t>。（5分）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82_1#b705fdcaf?sp=1&amp;pid=c40ebfe0c&amp;color=0,0,0&amp;vtp=1&amp;bt=1&amp;bbb=1&amp;hb=1&amp;hla=1">
            <a:extLst>
              <a:ext uri="{FF2B5EF4-FFF2-40B4-BE49-F238E27FC236}">
                <a16:creationId xmlns:a16="http://schemas.microsoft.com/office/drawing/2014/main" id="{8B41F8E5-6382-B42D-FA8C-4AADA4638BD8}"/>
              </a:ext>
            </a:extLst>
          </p:cNvPr>
          <p:cNvSpPr/>
          <p:nvPr/>
        </p:nvSpPr>
        <p:spPr>
          <a:xfrm>
            <a:off x="722376" y="1873701"/>
            <a:ext cx="10753344" cy="1288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第一问</a:t>
            </a:r>
            <a:r>
              <a:rPr lang="en-US" altLang="zh-CN" sz="2000" b="1" i="0" dirty="0">
                <a:solidFill>
                  <a:srgbClr val="00B050"/>
                </a:solidFill>
                <a:latin typeface="微软雅黑" pitchFamily="34" charset="0"/>
                <a:ea typeface="微软雅黑" pitchFamily="34" charset="-122"/>
                <a:cs typeface="微软雅黑" pitchFamily="34" charset="-120"/>
              </a:rPr>
              <a:t>：清河王刘蒜以明德闻名，又是最尊亲的人。第二问：①作为臣子，</a:t>
            </a:r>
            <a:r>
              <a:rPr lang="en-US" altLang="zh-CN" sz="2000" b="1" i="0">
                <a:solidFill>
                  <a:srgbClr val="00B050"/>
                </a:solidFill>
                <a:latin typeface="微软雅黑" pitchFamily="34" charset="0"/>
                <a:ea typeface="微软雅黑" pitchFamily="34" charset="-122"/>
                <a:cs typeface="微软雅黑" pitchFamily="34" charset="-120"/>
              </a:rPr>
              <a:t>李固的地位不够尊贵，</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承担的责任不够重大</a:t>
            </a:r>
            <a:r>
              <a:rPr lang="en-US" altLang="zh-CN" sz="2000" b="1" i="0" dirty="0">
                <a:solidFill>
                  <a:srgbClr val="00B050"/>
                </a:solidFill>
                <a:latin typeface="微软雅黑" pitchFamily="34" charset="0"/>
                <a:ea typeface="微软雅黑" pitchFamily="34" charset="-122"/>
                <a:cs typeface="微软雅黑" pitchFamily="34" charset="-120"/>
              </a:rPr>
              <a:t>；②作为臣子，李固为天下选立合适的人做皇帝是不合乎情理的；</a:t>
            </a:r>
            <a:r>
              <a:rPr lang="en-US" altLang="zh-CN" sz="2000" b="1" i="0">
                <a:solidFill>
                  <a:srgbClr val="00B050"/>
                </a:solidFill>
                <a:latin typeface="微软雅黑" pitchFamily="34" charset="0"/>
                <a:ea typeface="微软雅黑" pitchFamily="34" charset="-122"/>
                <a:cs typeface="微软雅黑" pitchFamily="34" charset="-120"/>
              </a:rPr>
              <a:t>③刘蒜不</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是嫡长子</a:t>
            </a:r>
            <a:r>
              <a:rPr lang="en-US" altLang="zh-CN" sz="2000" b="1" i="0" dirty="0">
                <a:solidFill>
                  <a:srgbClr val="00B050"/>
                </a:solidFill>
                <a:latin typeface="微软雅黑" pitchFamily="34" charset="0"/>
                <a:ea typeface="微软雅黑" pitchFamily="34" charset="-122"/>
                <a:cs typeface="微软雅黑" pitchFamily="34" charset="-120"/>
              </a:rPr>
              <a:t>，他做皇帝会令人有异议。（第一问，2分；第二问，每点1分，</a:t>
            </a:r>
            <a:r>
              <a:rPr lang="en-US" altLang="zh-CN" sz="2000" b="1" i="0">
                <a:solidFill>
                  <a:srgbClr val="00B050"/>
                </a:solidFill>
                <a:latin typeface="微软雅黑" pitchFamily="34" charset="0"/>
                <a:ea typeface="微软雅黑" pitchFamily="34" charset="-122"/>
                <a:cs typeface="微软雅黑" pitchFamily="34" charset="-120"/>
              </a:rPr>
              <a:t>意思对即可）</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p:cSld name="Slide 25&amp;si=25">
    <p:spTree>
      <p:nvGrpSpPr>
        <p:cNvPr id="1" name=""/>
        <p:cNvGrpSpPr/>
        <p:nvPr/>
      </p:nvGrpSpPr>
      <p:grpSpPr>
        <a:xfrm>
          <a:off x="0" y="0"/>
          <a:ext cx="0" cy="0"/>
          <a:chOff x="0" y="0"/>
          <a:chExt cx="0" cy="0"/>
        </a:xfrm>
      </p:grpSpPr>
      <p:sp>
        <p:nvSpPr>
          <p:cNvPr id="2" name="QB_5_AS.46_1#b705fdcaf?vop=1&amp;pid=c40ebfe0c&amp;color=0,0,0&amp;vtp=1&amp;bt=1&amp;bbb=1&amp;hb=1"/>
          <p:cNvSpPr/>
          <p:nvPr/>
        </p:nvSpPr>
        <p:spPr>
          <a:xfrm>
            <a:off x="722376" y="972000"/>
            <a:ext cx="10753344" cy="3612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本题考查筛选并整合文中信息的能力。第一问，根据材料一“</a:t>
            </a:r>
            <a:r>
              <a:rPr lang="en-US" altLang="zh-CN" sz="2000" b="0" i="0">
                <a:solidFill>
                  <a:srgbClr val="000000"/>
                </a:solidFill>
                <a:latin typeface="微软雅黑" pitchFamily="34" charset="0"/>
                <a:ea typeface="微软雅黑" pitchFamily="34" charset="-122"/>
                <a:cs typeface="微软雅黑" pitchFamily="34" charset="-120"/>
              </a:rPr>
              <a:t>固以为清河王蒜明德著闻，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又属最尊亲</a:t>
            </a:r>
            <a:r>
              <a:rPr lang="en-US" altLang="zh-CN" sz="2000" b="0" i="0" dirty="0">
                <a:solidFill>
                  <a:srgbClr val="000000"/>
                </a:solidFill>
                <a:latin typeface="微软雅黑" pitchFamily="34" charset="0"/>
                <a:ea typeface="微软雅黑" pitchFamily="34" charset="-122"/>
                <a:cs typeface="微软雅黑" pitchFamily="34" charset="-120"/>
              </a:rPr>
              <a:t>，宜立为嗣”可知，李固坚持立清河王刘蒜为帝的原因是清河王刘蒜以明德闻名</a:t>
            </a:r>
            <a:r>
              <a:rPr lang="en-US" altLang="zh-CN" sz="2000" b="0" i="0">
                <a:solidFill>
                  <a:srgbClr val="000000"/>
                </a:solidFill>
                <a:latin typeface="微软雅黑" pitchFamily="34" charset="0"/>
                <a:ea typeface="微软雅黑" pitchFamily="34" charset="-122"/>
                <a:cs typeface="微软雅黑" pitchFamily="34" charset="-120"/>
              </a:rPr>
              <a:t>，又</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是最年长</a:t>
            </a:r>
            <a:r>
              <a:rPr lang="en-US" altLang="zh-CN" sz="2000" b="0" i="0" dirty="0">
                <a:solidFill>
                  <a:srgbClr val="000000"/>
                </a:solidFill>
                <a:latin typeface="微软雅黑" pitchFamily="34" charset="0"/>
                <a:ea typeface="微软雅黑" pitchFamily="34" charset="-122"/>
                <a:cs typeface="微软雅黑" pitchFamily="34" charset="-120"/>
              </a:rPr>
              <a:t>、与皇帝亲缘最近的人。第二问，结合材料二“伊尹、周公相汤、武以取天下</a:t>
            </a:r>
            <a:r>
              <a:rPr lang="en-US" altLang="zh-CN" sz="2000" b="0" i="0">
                <a:solidFill>
                  <a:srgbClr val="000000"/>
                </a:solidFill>
                <a:latin typeface="SimSun" panose="02010600030101010101" pitchFamily="2" charset="-122"/>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宜立</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而无容异议者</a:t>
            </a:r>
            <a:r>
              <a:rPr lang="en-US" altLang="zh-CN" sz="2000" b="0" i="0" dirty="0">
                <a:solidFill>
                  <a:srgbClr val="000000"/>
                </a:solidFill>
                <a:latin typeface="微软雅黑" pitchFamily="34" charset="0"/>
                <a:ea typeface="微软雅黑" pitchFamily="34" charset="-122"/>
                <a:cs typeface="微软雅黑" pitchFamily="34" charset="-120"/>
              </a:rPr>
              <a:t>”可知，作为臣子，李固的地位不够尊贵，承担的责任不够重大，无法像伊尹</a:t>
            </a:r>
            <a:r>
              <a:rPr lang="en-US" altLang="zh-CN" sz="2000" b="0" i="0">
                <a:solidFill>
                  <a:srgbClr val="000000"/>
                </a:solidFill>
                <a:latin typeface="微软雅黑" pitchFamily="34" charset="0"/>
                <a:ea typeface="微软雅黑" pitchFamily="34" charset="-122"/>
                <a:cs typeface="微软雅黑" pitchFamily="34" charset="-120"/>
              </a:rPr>
              <a:t>、周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公那样有足够的影响力来决定立帝之事</a:t>
            </a:r>
            <a:r>
              <a:rPr lang="en-US" altLang="zh-CN" sz="2000" b="0" i="0" dirty="0">
                <a:solidFill>
                  <a:srgbClr val="000000"/>
                </a:solidFill>
                <a:latin typeface="微软雅黑" pitchFamily="34" charset="0"/>
                <a:ea typeface="微软雅黑" pitchFamily="34" charset="-122"/>
                <a:cs typeface="微软雅黑" pitchFamily="34" charset="-120"/>
              </a:rPr>
              <a:t>；结合“身为人臣，而可云为天下得人乎？</a:t>
            </a:r>
            <a:r>
              <a:rPr lang="en-US" altLang="zh-CN" sz="2000" b="0" i="0">
                <a:solidFill>
                  <a:srgbClr val="000000"/>
                </a:solidFill>
                <a:latin typeface="微软雅黑" pitchFamily="34" charset="0"/>
                <a:ea typeface="微软雅黑" pitchFamily="34" charset="-122"/>
                <a:cs typeface="微软雅黑" pitchFamily="34" charset="-120"/>
              </a:rPr>
              <a:t>固之言不顺矣”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可知</a:t>
            </a:r>
            <a:r>
              <a:rPr lang="en-US" altLang="zh-CN" sz="2000" b="0" i="0" dirty="0">
                <a:solidFill>
                  <a:srgbClr val="000000"/>
                </a:solidFill>
                <a:latin typeface="微软雅黑" pitchFamily="34" charset="0"/>
                <a:ea typeface="微软雅黑" pitchFamily="34" charset="-122"/>
                <a:cs typeface="微软雅黑" pitchFamily="34" charset="-120"/>
              </a:rPr>
              <a:t>，作为臣子，李固为天下选立合适的人做皇帝是不合乎情理的；依据“皆适冢</a:t>
            </a:r>
            <a:r>
              <a:rPr lang="en-US" altLang="zh-CN" sz="2000" b="0" i="0">
                <a:solidFill>
                  <a:srgbClr val="000000"/>
                </a:solidFill>
                <a:latin typeface="微软雅黑" pitchFamily="34" charset="0"/>
                <a:ea typeface="微软雅黑" pitchFamily="34" charset="-122"/>
                <a:cs typeface="微软雅黑" pitchFamily="34" charset="-120"/>
              </a:rPr>
              <a:t>，宜立而无容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异议者</a:t>
            </a:r>
            <a:r>
              <a:rPr lang="en-US" altLang="zh-CN" sz="2000" b="0" i="0" dirty="0">
                <a:solidFill>
                  <a:srgbClr val="000000"/>
                </a:solidFill>
                <a:latin typeface="微软雅黑" pitchFamily="34" charset="0"/>
                <a:ea typeface="微软雅黑" pitchFamily="34" charset="-122"/>
                <a:cs typeface="微软雅黑" pitchFamily="34" charset="-120"/>
              </a:rPr>
              <a:t>”以及刘蒜只是宗室王亲的情况可知，刘蒜不是嫡长子，他做皇帝会令人有异议</a:t>
            </a:r>
            <a:r>
              <a:rPr lang="en-US" altLang="zh-CN" sz="2000" b="0" i="0">
                <a:solidFill>
                  <a:srgbClr val="000000"/>
                </a:solidFill>
                <a:latin typeface="微软雅黑" pitchFamily="34" charset="0"/>
                <a:ea typeface="微软雅黑" pitchFamily="34" charset="-122"/>
                <a:cs typeface="微软雅黑" pitchFamily="34" charset="-120"/>
              </a:rPr>
              <a:t>，难以得</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到众人的认可和支持</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26&amp;si=26">
    <p:spTree>
      <p:nvGrpSpPr>
        <p:cNvPr id="1" name=""/>
        <p:cNvGrpSpPr/>
        <p:nvPr/>
      </p:nvGrpSpPr>
      <p:grpSpPr>
        <a:xfrm>
          <a:off x="0" y="0"/>
          <a:ext cx="0" cy="0"/>
          <a:chOff x="0" y="0"/>
          <a:chExt cx="0" cy="0"/>
        </a:xfrm>
      </p:grpSpPr>
      <p:sp>
        <p:nvSpPr>
          <p:cNvPr id="2" name="QB_5_AS.46_2#b705fdcaf?vop=1&amp;pid=c40ebfe0c&amp;color=0,0,0&amp;mp=1&amp;vtp=1&amp;bt=1&amp;bbb=1&amp;hb=1"/>
          <p:cNvSpPr/>
          <p:nvPr/>
        </p:nvSpPr>
        <p:spPr>
          <a:xfrm>
            <a:off x="722376" y="972000"/>
            <a:ext cx="10753344" cy="5067300"/>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【参考译文】</a:t>
            </a:r>
            <a:endParaRPr lang="en-US" altLang="zh-CN" sz="2000" dirty="0"/>
          </a:p>
          <a:p>
            <a:pPr latinLnBrk="1">
              <a:lnSpc>
                <a:spcPts val="3700"/>
              </a:lnSpc>
            </a:pPr>
            <a:r>
              <a:rPr lang="en-US" altLang="zh-CN" sz="2000" b="1" i="0">
                <a:solidFill>
                  <a:srgbClr val="000000"/>
                </a:solidFill>
                <a:latin typeface="SimSun" panose="02010600030101010101" pitchFamily="2" charset="-122"/>
                <a:ea typeface="微软雅黑" pitchFamily="34" charset="-122"/>
                <a:cs typeface="微软雅黑" pitchFamily="34" charset="-120"/>
              </a:rPr>
              <a:t>    </a:t>
            </a:r>
            <a:r>
              <a:rPr lang="en-US" altLang="zh-CN" sz="2000" b="1" i="0">
                <a:solidFill>
                  <a:srgbClr val="000000"/>
                </a:solidFill>
                <a:latin typeface="微软雅黑" pitchFamily="34" charset="0"/>
                <a:ea typeface="微软雅黑" pitchFamily="34" charset="-122"/>
                <a:cs typeface="微软雅黑" pitchFamily="34" charset="-120"/>
              </a:rPr>
              <a:t>材料一</a:t>
            </a:r>
            <a:r>
              <a:rPr lang="en-US" altLang="zh-CN" sz="2000" b="1"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李固字子坚</a:t>
            </a:r>
            <a:r>
              <a:rPr lang="en-US" altLang="zh-CN" sz="2000" b="0" i="0" dirty="0">
                <a:solidFill>
                  <a:srgbClr val="000000"/>
                </a:solidFill>
                <a:latin typeface="微软雅黑" pitchFamily="34" charset="0"/>
                <a:ea typeface="微软雅黑" pitchFamily="34" charset="-122"/>
                <a:cs typeface="微软雅黑" pitchFamily="34" charset="-120"/>
              </a:rPr>
              <a:t>，年少时好学，常不远千里步行寻师。于是尽览古代典籍，结交了不少英贤</a:t>
            </a:r>
            <a:r>
              <a:rPr lang="en-US" altLang="zh-CN" sz="2000" b="0" i="0">
                <a:solidFill>
                  <a:srgbClr val="000000"/>
                </a:solidFill>
                <a:latin typeface="微软雅黑" pitchFamily="34" charset="0"/>
                <a:ea typeface="微软雅黑" pitchFamily="34" charset="-122"/>
                <a:cs typeface="微软雅黑" pitchFamily="34" charset="-120"/>
              </a:rPr>
              <a:t>。四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方有志之士</a:t>
            </a:r>
            <a:r>
              <a:rPr lang="en-US" altLang="zh-CN" sz="2000" b="0" i="0" dirty="0">
                <a:solidFill>
                  <a:srgbClr val="000000"/>
                </a:solidFill>
                <a:latin typeface="微软雅黑" pitchFamily="34" charset="0"/>
                <a:ea typeface="微软雅黑" pitchFamily="34" charset="-122"/>
                <a:cs typeface="微软雅黑" pitchFamily="34" charset="-120"/>
              </a:rPr>
              <a:t>，多仰慕他的风采而来向他学习。阳嘉二年，有地震、山崩、火灾等异象</a:t>
            </a:r>
            <a:r>
              <a:rPr lang="en-US" altLang="zh-CN" sz="2000" b="0" i="0">
                <a:solidFill>
                  <a:srgbClr val="000000"/>
                </a:solidFill>
                <a:latin typeface="微软雅黑" pitchFamily="34" charset="0"/>
                <a:ea typeface="微软雅黑" pitchFamily="34" charset="-122"/>
                <a:cs typeface="微软雅黑" pitchFamily="34" charset="-120"/>
              </a:rPr>
              <a:t>，公卿大臣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们推举李固去对策</a:t>
            </a:r>
            <a:r>
              <a:rPr lang="en-US" altLang="zh-CN" sz="2000" b="0" i="0" dirty="0">
                <a:solidFill>
                  <a:srgbClr val="000000"/>
                </a:solidFill>
                <a:latin typeface="微软雅黑" pitchFamily="34" charset="0"/>
                <a:ea typeface="微软雅黑" pitchFamily="34" charset="-122"/>
                <a:cs typeface="微软雅黑" pitchFamily="34" charset="-120"/>
              </a:rPr>
              <a:t>，皇上又下诏特地问他当代的弊端，以及为政应做些什么。</a:t>
            </a:r>
            <a:r>
              <a:rPr lang="en-US" altLang="zh-CN" sz="2000" b="0" i="0">
                <a:solidFill>
                  <a:srgbClr val="000000"/>
                </a:solidFill>
                <a:latin typeface="微软雅黑" pitchFamily="34" charset="0"/>
                <a:ea typeface="微软雅黑" pitchFamily="34" charset="-122"/>
                <a:cs typeface="微软雅黑" pitchFamily="34" charset="-120"/>
              </a:rPr>
              <a:t>顺帝看了他的对策，</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大多采纳应用</a:t>
            </a:r>
            <a:r>
              <a:rPr lang="en-US" altLang="zh-CN" sz="2000" b="0" i="0" dirty="0">
                <a:solidFill>
                  <a:srgbClr val="000000"/>
                </a:solidFill>
                <a:latin typeface="微软雅黑" pitchFamily="34" charset="0"/>
                <a:ea typeface="微软雅黑" pitchFamily="34" charset="-122"/>
                <a:cs typeface="微软雅黑" pitchFamily="34" charset="-120"/>
              </a:rPr>
              <a:t>，立刻让乳母回到她弟弟处，诸位常侍全部叩头谢罪，朝廷政纪肃然</a:t>
            </a:r>
            <a:r>
              <a:rPr lang="en-US" altLang="zh-CN" sz="2000" b="0" i="0">
                <a:solidFill>
                  <a:srgbClr val="000000"/>
                </a:solidFill>
                <a:latin typeface="微软雅黑" pitchFamily="34" charset="0"/>
                <a:ea typeface="微软雅黑" pitchFamily="34" charset="-122"/>
                <a:cs typeface="微软雅黑" pitchFamily="34" charset="-120"/>
              </a:rPr>
              <a:t>。任命李固为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议郎</a:t>
            </a:r>
            <a:r>
              <a:rPr lang="en-US" altLang="zh-CN" sz="2000" b="0" i="0" dirty="0">
                <a:solidFill>
                  <a:srgbClr val="000000"/>
                </a:solidFill>
                <a:latin typeface="微软雅黑" pitchFamily="34" charset="0"/>
                <a:ea typeface="微软雅黑" pitchFamily="34" charset="-122"/>
                <a:cs typeface="微软雅黑" pitchFamily="34" charset="-120"/>
              </a:rPr>
              <a:t>。以前孝安皇帝任意改变旧章成规，给其乳母加封，因此滋生了祸乱</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u="sng">
                <a:solidFill>
                  <a:srgbClr val="000000"/>
                </a:solidFill>
                <a:latin typeface="微软雅黑" pitchFamily="34" charset="0"/>
                <a:ea typeface="微软雅黑" pitchFamily="34" charset="-122"/>
                <a:cs typeface="微软雅黑" pitchFamily="34" charset="-120"/>
              </a:rPr>
              <a:t>可是乳母和宦官们痛</a:t>
            </a:r>
          </a:p>
          <a:p>
            <a:pPr latinLnBrk="1">
              <a:lnSpc>
                <a:spcPts val="3600"/>
              </a:lnSpc>
            </a:pPr>
            <a:r>
              <a:rPr lang="en-US" altLang="zh-CN" sz="2000" b="0" i="0" u="sng">
                <a:solidFill>
                  <a:srgbClr val="000000"/>
                </a:solidFill>
                <a:latin typeface="微软雅黑" pitchFamily="34" charset="0"/>
                <a:ea typeface="微软雅黑" pitchFamily="34" charset="-122"/>
                <a:cs typeface="微软雅黑" pitchFamily="34" charset="-120"/>
              </a:rPr>
              <a:t>恨李固的言语耿直</a:t>
            </a:r>
            <a:r>
              <a:rPr lang="en-US" altLang="zh-CN" sz="2000" b="0" i="0" u="sng" dirty="0">
                <a:solidFill>
                  <a:srgbClr val="000000"/>
                </a:solidFill>
                <a:latin typeface="微软雅黑" pitchFamily="34" charset="0"/>
                <a:ea typeface="微软雅黑" pitchFamily="34" charset="-122"/>
                <a:cs typeface="微软雅黑" pitchFamily="34" charset="-120"/>
              </a:rPr>
              <a:t>，于是伪造紧急奏章来陷害李固。</a:t>
            </a:r>
            <a:r>
              <a:rPr lang="en-US" altLang="zh-CN" sz="2000" b="0" i="0" dirty="0">
                <a:solidFill>
                  <a:srgbClr val="000000"/>
                </a:solidFill>
                <a:latin typeface="微软雅黑" pitchFamily="34" charset="0"/>
                <a:ea typeface="微软雅黑" pitchFamily="34" charset="-122"/>
                <a:cs typeface="微软雅黑" pitchFamily="34" charset="-120"/>
              </a:rPr>
              <a:t>大司农黄尚等人向大将军梁商求情</a:t>
            </a:r>
            <a:r>
              <a:rPr lang="en-US" altLang="zh-CN" sz="2000" b="0" i="0">
                <a:solidFill>
                  <a:srgbClr val="000000"/>
                </a:solidFill>
                <a:latin typeface="微软雅黑" pitchFamily="34" charset="0"/>
                <a:ea typeface="微软雅黑" pitchFamily="34" charset="-122"/>
                <a:cs typeface="微软雅黑" pitchFamily="34" charset="-120"/>
              </a:rPr>
              <a:t>，又有仆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射黄琼援助查明李固的案情</a:t>
            </a:r>
            <a:r>
              <a:rPr lang="en-US" altLang="zh-CN" sz="2000" b="0" i="0" dirty="0">
                <a:solidFill>
                  <a:srgbClr val="000000"/>
                </a:solidFill>
                <a:latin typeface="微软雅黑" pitchFamily="34" charset="0"/>
                <a:ea typeface="微软雅黑" pitchFamily="34" charset="-122"/>
                <a:cs typeface="微软雅黑" pitchFamily="34" charset="-120"/>
              </a:rPr>
              <a:t>，过了好久李固才得拜为议郎。</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李固上奏南阳太守高赐等人贪赃的秽行</a:t>
            </a:r>
            <a:r>
              <a:rPr lang="en-US" altLang="zh-CN" sz="2000" b="0" i="0" dirty="0">
                <a:solidFill>
                  <a:srgbClr val="000000"/>
                </a:solidFill>
                <a:latin typeface="微软雅黑" pitchFamily="34" charset="0"/>
                <a:ea typeface="微软雅黑" pitchFamily="34" charset="-122"/>
                <a:cs typeface="微软雅黑" pitchFamily="34" charset="-120"/>
              </a:rPr>
              <a:t>。高赐等人怕被判罪</a:t>
            </a:r>
            <a:r>
              <a:rPr lang="en-US" altLang="zh-CN" sz="2000" b="0" i="0">
                <a:solidFill>
                  <a:srgbClr val="000000"/>
                </a:solidFill>
                <a:latin typeface="微软雅黑" pitchFamily="34" charset="0"/>
                <a:ea typeface="微软雅黑" pitchFamily="34" charset="-122"/>
                <a:cs typeface="微软雅黑" pitchFamily="34" charset="-120"/>
              </a:rPr>
              <a:t>，于是共同用重金贿赂大将军梁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冀</a:t>
            </a:r>
            <a:r>
              <a:rPr lang="en-US" altLang="zh-CN" sz="2000" b="0" i="0" dirty="0">
                <a:solidFill>
                  <a:srgbClr val="000000"/>
                </a:solidFill>
                <a:latin typeface="微软雅黑" pitchFamily="34" charset="0"/>
                <a:ea typeface="微软雅黑" pitchFamily="34" charset="-122"/>
                <a:cs typeface="微软雅黑" pitchFamily="34" charset="-120"/>
              </a:rPr>
              <a:t>。梁冀便下令调李固为太山太守。当时，太山盗贼屯聚多年，郡兵常有千人，追讨盗贼（</a:t>
            </a:r>
            <a:r>
              <a:rPr lang="en-US" altLang="zh-CN" sz="2000" b="0" i="0">
                <a:solidFill>
                  <a:srgbClr val="000000"/>
                </a:solidFill>
                <a:latin typeface="微软雅黑" pitchFamily="34" charset="0"/>
                <a:ea typeface="微软雅黑" pitchFamily="34" charset="-122"/>
                <a:cs typeface="微软雅黑" pitchFamily="34" charset="-120"/>
              </a:rPr>
              <a:t>却）</a:t>
            </a:r>
          </a:p>
          <a:p>
            <a:pPr latinLnBrk="1">
              <a:lnSpc>
                <a:spcPct val="150000"/>
              </a:lnSpc>
            </a:pP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5_AS.46_2#b705fdcaf?vop=1&amp;pid=c40ebfe0c&amp;color=0,0,0&amp;mp=1&amp;vtp=1&amp;bt=1&amp;bbb=1&amp;hb=1">
            <a:extLst>
              <a:ext uri="{FF2B5EF4-FFF2-40B4-BE49-F238E27FC236}">
                <a16:creationId xmlns:a16="http://schemas.microsoft.com/office/drawing/2014/main" id="{7676E8EA-E8F3-134E-F443-F74D8D6CD127}"/>
              </a:ext>
            </a:extLst>
          </p:cNvPr>
          <p:cNvSpPr/>
          <p:nvPr/>
        </p:nvSpPr>
        <p:spPr>
          <a:xfrm>
            <a:off x="722376" y="972000"/>
            <a:ext cx="10753344" cy="4974209"/>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不能制伏</a:t>
            </a:r>
            <a:r>
              <a:rPr lang="en-US" altLang="zh-CN" sz="2000" b="0" i="0" dirty="0">
                <a:solidFill>
                  <a:srgbClr val="000000"/>
                </a:solidFill>
                <a:latin typeface="微软雅黑" pitchFamily="34" charset="0"/>
                <a:ea typeface="微软雅黑" pitchFamily="34" charset="-122"/>
                <a:cs typeface="微软雅黑" pitchFamily="34" charset="-120"/>
              </a:rPr>
              <a:t>。李固到职后，将郡兵全部解散让他们回去种田，只挑选留任有战斗力的百余人</a:t>
            </a:r>
            <a:r>
              <a:rPr lang="en-US" altLang="zh-CN" sz="2000" b="0" i="0">
                <a:solidFill>
                  <a:srgbClr val="000000"/>
                </a:solidFill>
                <a:latin typeface="微软雅黑" pitchFamily="34" charset="0"/>
                <a:ea typeface="微软雅黑" pitchFamily="34" charset="-122"/>
                <a:cs typeface="微软雅黑" pitchFamily="34" charset="-120"/>
              </a:rPr>
              <a:t>，用恩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信招诱盗贼投降</a:t>
            </a:r>
            <a:r>
              <a:rPr lang="en-US" altLang="zh-CN" sz="2000" b="0" i="0" dirty="0">
                <a:solidFill>
                  <a:srgbClr val="000000"/>
                </a:solidFill>
                <a:latin typeface="微软雅黑" pitchFamily="34" charset="0"/>
                <a:ea typeface="微软雅黑" pitchFamily="34" charset="-122"/>
                <a:cs typeface="微软雅黑" pitchFamily="34" charset="-120"/>
              </a:rPr>
              <a:t>。不到一年，盗贼都逃散了。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第二年皇帝驾崩</a:t>
            </a:r>
            <a:r>
              <a:rPr lang="en-US" altLang="zh-CN" sz="2000" b="0" i="0" dirty="0">
                <a:solidFill>
                  <a:srgbClr val="000000"/>
                </a:solidFill>
                <a:latin typeface="微软雅黑" pitchFamily="34" charset="0"/>
                <a:ea typeface="微软雅黑" pitchFamily="34" charset="-122"/>
                <a:cs typeface="微软雅黑" pitchFamily="34" charset="-120"/>
              </a:rPr>
              <a:t>。李固认为清河王刘蒜以明德闻名，又是最年长、与皇帝亲缘最近的人</a:t>
            </a:r>
            <a:r>
              <a:rPr lang="en-US" altLang="zh-CN" sz="2000" b="0" i="0">
                <a:solidFill>
                  <a:srgbClr val="000000"/>
                </a:solidFill>
                <a:latin typeface="微软雅黑" pitchFamily="34" charset="0"/>
                <a:ea typeface="微软雅黑" pitchFamily="34" charset="-122"/>
                <a:cs typeface="微软雅黑" pitchFamily="34" charset="-120"/>
              </a:rPr>
              <a:t>，适</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合被立为新帝</a:t>
            </a:r>
            <a:r>
              <a:rPr lang="en-US" altLang="zh-CN" sz="2000" b="0" i="0" dirty="0">
                <a:solidFill>
                  <a:srgbClr val="000000"/>
                </a:solidFill>
                <a:latin typeface="微软雅黑" pitchFamily="34" charset="0"/>
                <a:ea typeface="微软雅黑" pitchFamily="34" charset="-122"/>
                <a:cs typeface="微软雅黑" pitchFamily="34" charset="-120"/>
              </a:rPr>
              <a:t>。这之前，蠡吾侯刘志当娶梁冀的妹妹，正在京师，梁冀想立他（为帝</a:t>
            </a:r>
            <a:r>
              <a:rPr lang="en-US" altLang="zh-CN" sz="2000" b="0" i="0">
                <a:solidFill>
                  <a:srgbClr val="000000"/>
                </a:solidFill>
                <a:latin typeface="微软雅黑" pitchFamily="34" charset="0"/>
                <a:ea typeface="微软雅黑" pitchFamily="34" charset="-122"/>
                <a:cs typeface="微软雅黑" pitchFamily="34" charset="-120"/>
              </a:rPr>
              <a:t>）。众人报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说不合心意</a:t>
            </a:r>
            <a:r>
              <a:rPr lang="en-US" altLang="zh-CN" sz="2000" b="0" i="0" dirty="0">
                <a:solidFill>
                  <a:srgbClr val="000000"/>
                </a:solidFill>
                <a:latin typeface="微软雅黑" pitchFamily="34" charset="0"/>
                <a:ea typeface="微软雅黑" pitchFamily="34" charset="-122"/>
                <a:cs typeface="微软雅黑" pitchFamily="34" charset="-120"/>
              </a:rPr>
              <a:t>，（梁冀）愤恨不已，可没有理由来压服大家的意见。第二天重会公卿</a:t>
            </a:r>
            <a:r>
              <a:rPr lang="en-US" altLang="zh-CN" sz="2000" b="0" i="0">
                <a:solidFill>
                  <a:srgbClr val="000000"/>
                </a:solidFill>
                <a:latin typeface="微软雅黑" pitchFamily="34" charset="0"/>
                <a:ea typeface="微软雅黑" pitchFamily="34" charset="-122"/>
                <a:cs typeface="微软雅黑" pitchFamily="34" charset="-120"/>
              </a:rPr>
              <a:t>，梁冀气势汹</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汹</a:t>
            </a:r>
            <a:r>
              <a:rPr lang="en-US" altLang="zh-CN" sz="2000" b="0" i="0" dirty="0">
                <a:solidFill>
                  <a:srgbClr val="000000"/>
                </a:solidFill>
                <a:latin typeface="微软雅黑" pitchFamily="34" charset="0"/>
                <a:ea typeface="微软雅黑" pitchFamily="34" charset="-122"/>
                <a:cs typeface="微软雅黑" pitchFamily="34" charset="-120"/>
              </a:rPr>
              <a:t>，言辞激动急切，公卿没有不害怕的。（众人）都说：“只听从大将军的号令</a:t>
            </a:r>
            <a:r>
              <a:rPr lang="en-US" altLang="zh-CN" sz="2000" b="0" i="0">
                <a:solidFill>
                  <a:srgbClr val="000000"/>
                </a:solidFill>
                <a:latin typeface="微软雅黑" pitchFamily="34" charset="0"/>
                <a:ea typeface="微软雅黑" pitchFamily="34" charset="-122"/>
                <a:cs typeface="微软雅黑" pitchFamily="34" charset="-120"/>
              </a:rPr>
              <a:t>。”可是李固仍</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独自坚持原来的意见</a:t>
            </a:r>
            <a:r>
              <a:rPr lang="en-US" altLang="zh-CN" sz="2000" b="0" i="0" dirty="0">
                <a:solidFill>
                  <a:srgbClr val="000000"/>
                </a:solidFill>
                <a:latin typeface="微软雅黑" pitchFamily="34" charset="0"/>
                <a:ea typeface="微软雅黑" pitchFamily="34" charset="-122"/>
                <a:cs typeface="微软雅黑" pitchFamily="34" charset="-120"/>
              </a:rPr>
              <a:t>。其后一年多，甘陵刘文、魏郡刘鲔各自都打算立刘蒜为天子</a:t>
            </a:r>
            <a:r>
              <a:rPr lang="en-US" altLang="zh-CN" sz="2000" b="0" i="0">
                <a:solidFill>
                  <a:srgbClr val="000000"/>
                </a:solidFill>
                <a:latin typeface="微软雅黑" pitchFamily="34" charset="0"/>
                <a:ea typeface="微软雅黑" pitchFamily="34" charset="-122"/>
                <a:cs typeface="微软雅黑" pitchFamily="34" charset="-120"/>
              </a:rPr>
              <a:t>，梁冀因此诬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蔑李固与刘文</a:t>
            </a:r>
            <a:r>
              <a:rPr lang="en-US" altLang="zh-CN" sz="2000" b="0" i="0" dirty="0">
                <a:solidFill>
                  <a:srgbClr val="000000"/>
                </a:solidFill>
                <a:latin typeface="微软雅黑" pitchFamily="34" charset="0"/>
                <a:ea typeface="微软雅黑" pitchFamily="34" charset="-122"/>
                <a:cs typeface="微软雅黑" pitchFamily="34" charset="-120"/>
              </a:rPr>
              <a:t>、刘鲔共同散布妖言，将他们关进牢狱。李固的门生勃海人王调戴着刑具上书</a:t>
            </a:r>
            <a:r>
              <a:rPr lang="en-US" altLang="zh-CN" sz="2000" b="0" i="0">
                <a:solidFill>
                  <a:srgbClr val="000000"/>
                </a:solidFill>
                <a:latin typeface="微软雅黑" pitchFamily="34" charset="0"/>
                <a:ea typeface="微软雅黑" pitchFamily="34" charset="-122"/>
                <a:cs typeface="微软雅黑" pitchFamily="34" charset="-120"/>
              </a:rPr>
              <a:t>，证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明李固的冤枉</a:t>
            </a:r>
            <a:r>
              <a:rPr lang="en-US" altLang="zh-CN" sz="2000" b="0" i="0" dirty="0">
                <a:solidFill>
                  <a:srgbClr val="000000"/>
                </a:solidFill>
                <a:latin typeface="微软雅黑" pitchFamily="34" charset="0"/>
                <a:ea typeface="微软雅黑" pitchFamily="34" charset="-122"/>
                <a:cs typeface="微软雅黑" pitchFamily="34" charset="-120"/>
              </a:rPr>
              <a:t>，河内赵承等数十人也戴着刑具到朝廷上诉，太后明白他们的意思</a:t>
            </a:r>
            <a:r>
              <a:rPr lang="en-US" altLang="zh-CN" sz="2000" b="0" i="0">
                <a:solidFill>
                  <a:srgbClr val="000000"/>
                </a:solidFill>
                <a:latin typeface="微软雅黑" pitchFamily="34" charset="0"/>
                <a:ea typeface="微软雅黑" pitchFamily="34" charset="-122"/>
                <a:cs typeface="微软雅黑" pitchFamily="34" charset="-120"/>
              </a:rPr>
              <a:t>，于是赦免了李</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固</a:t>
            </a:r>
            <a:r>
              <a:rPr lang="en-US" altLang="zh-CN" sz="2000" b="0" i="0" dirty="0">
                <a:solidFill>
                  <a:srgbClr val="000000"/>
                </a:solidFill>
                <a:latin typeface="微软雅黑" pitchFamily="34" charset="0"/>
                <a:ea typeface="微软雅黑" pitchFamily="34" charset="-122"/>
                <a:cs typeface="微软雅黑" pitchFamily="34" charset="-120"/>
              </a:rPr>
              <a:t>。等到（李固）出了牢狱，</a:t>
            </a:r>
            <a:r>
              <a:rPr lang="en-US" altLang="zh-CN" sz="2000" b="0" i="0">
                <a:solidFill>
                  <a:srgbClr val="000000"/>
                </a:solidFill>
                <a:latin typeface="微软雅黑" pitchFamily="34" charset="0"/>
                <a:ea typeface="微软雅黑" pitchFamily="34" charset="-122"/>
                <a:cs typeface="微软雅黑" pitchFamily="34" charset="-120"/>
              </a:rPr>
              <a:t>京师街巷里百姓都喊万岁。</a:t>
            </a:r>
            <a:r>
              <a:rPr lang="en-US" altLang="zh-CN" sz="2000" b="0" i="0" u="wavy">
                <a:solidFill>
                  <a:srgbClr val="000000"/>
                </a:solidFill>
                <a:latin typeface="微软雅黑" pitchFamily="34" charset="0"/>
                <a:ea typeface="微软雅黑" pitchFamily="34" charset="-122"/>
                <a:cs typeface="微软雅黑" pitchFamily="34" charset="-120"/>
              </a:rPr>
              <a:t>梁冀听说这件事后大吃一惊，害怕李固</a:t>
            </a:r>
          </a:p>
          <a:p>
            <a:pPr latinLnBrk="1">
              <a:lnSpc>
                <a:spcPts val="3400"/>
              </a:lnSpc>
            </a:pPr>
            <a:r>
              <a:rPr lang="en-US" altLang="zh-CN" sz="2000" b="0" i="0" u="wavy">
                <a:solidFill>
                  <a:srgbClr val="000000"/>
                </a:solidFill>
                <a:latin typeface="微软雅黑" pitchFamily="34" charset="0"/>
                <a:ea typeface="微软雅黑" pitchFamily="34" charset="-122"/>
                <a:cs typeface="微软雅黑" pitchFamily="34" charset="-120"/>
              </a:rPr>
              <a:t>的名声道德将来对自己造成威胁</a:t>
            </a:r>
            <a:r>
              <a:rPr lang="en-US" altLang="zh-CN" sz="2000" b="0" i="0" u="wavy" dirty="0">
                <a:solidFill>
                  <a:srgbClr val="000000"/>
                </a:solidFill>
                <a:latin typeface="微软雅黑" pitchFamily="34" charset="0"/>
                <a:ea typeface="微软雅黑" pitchFamily="34" charset="-122"/>
                <a:cs typeface="微软雅黑" pitchFamily="34" charset="-120"/>
              </a:rPr>
              <a:t>，于是再翻出以前的事上奏，</a:t>
            </a:r>
            <a:r>
              <a:rPr lang="en-US" altLang="zh-CN" sz="2000" b="0" i="0" u="wavy">
                <a:solidFill>
                  <a:srgbClr val="000000"/>
                </a:solidFill>
                <a:latin typeface="微软雅黑" pitchFamily="34" charset="0"/>
                <a:ea typeface="微软雅黑" pitchFamily="34" charset="-122"/>
                <a:cs typeface="微软雅黑" pitchFamily="34" charset="-120"/>
              </a:rPr>
              <a:t>最终杀了李固。</a:t>
            </a:r>
            <a:endParaRPr lang="en-US" altLang="zh-CN" sz="2000" u="wavy" dirty="0"/>
          </a:p>
        </p:txBody>
      </p:sp>
    </p:spTree>
    <p:extLst>
      <p:ext uri="{BB962C8B-B14F-4D97-AF65-F5344CB8AC3E}">
        <p14:creationId xmlns:p14="http://schemas.microsoft.com/office/powerpoint/2010/main" val="305716352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27&amp;si=27">
    <p:spTree>
      <p:nvGrpSpPr>
        <p:cNvPr id="1" name=""/>
        <p:cNvGrpSpPr/>
        <p:nvPr/>
      </p:nvGrpSpPr>
      <p:grpSpPr>
        <a:xfrm>
          <a:off x="0" y="0"/>
          <a:ext cx="0" cy="0"/>
          <a:chOff x="0" y="0"/>
          <a:chExt cx="0" cy="0"/>
        </a:xfrm>
      </p:grpSpPr>
      <p:sp>
        <p:nvSpPr>
          <p:cNvPr id="2" name="QB_5_AS.46_3#b705fdcaf?vop=1&amp;pid=c40ebfe0c&amp;color=0,0,0&amp;mp=1&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顺帝驾崩</a:t>
            </a:r>
            <a:r>
              <a:rPr lang="en-US" altLang="zh-CN" sz="2000" b="0" i="0" dirty="0">
                <a:solidFill>
                  <a:srgbClr val="000000"/>
                </a:solidFill>
                <a:latin typeface="微软雅黑" pitchFamily="34" charset="0"/>
                <a:ea typeface="微软雅黑" pitchFamily="34" charset="-122"/>
                <a:cs typeface="微软雅黑" pitchFamily="34" charset="-120"/>
              </a:rPr>
              <a:t>，冲帝早早夭折，质帝被梁冀弑杀，</a:t>
            </a:r>
            <a:r>
              <a:rPr lang="en-US" altLang="zh-CN" sz="2000" b="0" i="0">
                <a:solidFill>
                  <a:srgbClr val="000000"/>
                </a:solidFill>
                <a:latin typeface="微软雅黑" pitchFamily="34" charset="0"/>
                <a:ea typeface="微软雅黑" pitchFamily="34" charset="-122"/>
                <a:cs typeface="微软雅黑" pitchFamily="34" charset="-120"/>
              </a:rPr>
              <a:t>李固两次想要拥立清河王刘蒜为帝而未能成功，</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最终与刘蒜双双毙命</a:t>
            </a:r>
            <a:r>
              <a:rPr lang="en-US" altLang="zh-CN" sz="2000" b="0" i="0" dirty="0">
                <a:solidFill>
                  <a:srgbClr val="000000"/>
                </a:solidFill>
                <a:latin typeface="微软雅黑" pitchFamily="34" charset="0"/>
                <a:ea typeface="微软雅黑" pitchFamily="34" charset="-122"/>
                <a:cs typeface="微软雅黑" pitchFamily="34" charset="-120"/>
              </a:rPr>
              <a:t>。（在当时的情况下，）李固怎么能一定要立刘蒜为帝呢！伊尹</a:t>
            </a:r>
            <a:r>
              <a:rPr lang="en-US" altLang="zh-CN" sz="2000" b="0" i="0">
                <a:solidFill>
                  <a:srgbClr val="000000"/>
                </a:solidFill>
                <a:latin typeface="微软雅黑" pitchFamily="34" charset="0"/>
                <a:ea typeface="微软雅黑" pitchFamily="34" charset="-122"/>
                <a:cs typeface="微软雅黑" pitchFamily="34" charset="-120"/>
              </a:rPr>
              <a:t>、周公辅佐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商汤</a:t>
            </a:r>
            <a:r>
              <a:rPr lang="en-US" altLang="zh-CN" sz="2000" b="0" i="0" dirty="0">
                <a:solidFill>
                  <a:srgbClr val="000000"/>
                </a:solidFill>
                <a:latin typeface="微软雅黑" pitchFamily="34" charset="0"/>
                <a:ea typeface="微软雅黑" pitchFamily="34" charset="-122"/>
                <a:cs typeface="微软雅黑" pitchFamily="34" charset="-120"/>
              </a:rPr>
              <a:t>、周武王取得天下，地位极尊贵，承担的责任极重大，而他们推戴拥立的太甲、成王</a:t>
            </a:r>
            <a:r>
              <a:rPr lang="en-US" altLang="zh-CN" sz="2000" b="0" i="0">
                <a:solidFill>
                  <a:srgbClr val="000000"/>
                </a:solidFill>
                <a:latin typeface="微软雅黑" pitchFamily="34" charset="0"/>
                <a:ea typeface="微软雅黑" pitchFamily="34" charset="-122"/>
                <a:cs typeface="微软雅黑" pitchFamily="34" charset="-120"/>
              </a:rPr>
              <a:t>，都是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嫡长子</a:t>
            </a:r>
            <a:r>
              <a:rPr lang="en-US" altLang="zh-CN" sz="2000" b="0" i="0" dirty="0">
                <a:solidFill>
                  <a:srgbClr val="000000"/>
                </a:solidFill>
                <a:latin typeface="微软雅黑" pitchFamily="34" charset="0"/>
                <a:ea typeface="微软雅黑" pitchFamily="34" charset="-122"/>
                <a:cs typeface="微软雅黑" pitchFamily="34" charset="-120"/>
              </a:rPr>
              <a:t>，理应即位而令人觉得毫无异议；</a:t>
            </a:r>
            <a:r>
              <a:rPr lang="en-US" altLang="zh-CN" sz="2000" b="0" i="0" u="sng" dirty="0">
                <a:solidFill>
                  <a:srgbClr val="000000"/>
                </a:solidFill>
                <a:latin typeface="微软雅黑" pitchFamily="34" charset="0"/>
                <a:ea typeface="微软雅黑" pitchFamily="34" charset="-122"/>
                <a:cs typeface="微软雅黑" pitchFamily="34" charset="-120"/>
              </a:rPr>
              <a:t>因此不顺从的人、想要败坏国家的人，（虽然</a:t>
            </a:r>
            <a:r>
              <a:rPr lang="en-US" altLang="zh-CN" sz="2000" b="0" i="0" u="sng">
                <a:solidFill>
                  <a:srgbClr val="000000"/>
                </a:solidFill>
                <a:latin typeface="微软雅黑" pitchFamily="34" charset="0"/>
                <a:ea typeface="微软雅黑" pitchFamily="34" charset="-122"/>
                <a:cs typeface="微软雅黑" pitchFamily="34" charset="-120"/>
              </a:rPr>
              <a:t>）加以阻</a:t>
            </a:r>
          </a:p>
          <a:p>
            <a:pPr latinLnBrk="1">
              <a:lnSpc>
                <a:spcPts val="3600"/>
              </a:lnSpc>
            </a:pPr>
            <a:r>
              <a:rPr lang="en-US" altLang="zh-CN" sz="2000" b="0" i="0" u="sng">
                <a:solidFill>
                  <a:srgbClr val="000000"/>
                </a:solidFill>
                <a:latin typeface="微软雅黑" pitchFamily="34" charset="0"/>
                <a:ea typeface="微软雅黑" pitchFamily="34" charset="-122"/>
                <a:cs typeface="微软雅黑" pitchFamily="34" charset="-120"/>
              </a:rPr>
              <a:t>挠</a:t>
            </a:r>
            <a:r>
              <a:rPr lang="en-US" altLang="zh-CN" sz="2000" b="0" i="0" u="sng" dirty="0">
                <a:solidFill>
                  <a:srgbClr val="000000"/>
                </a:solidFill>
                <a:latin typeface="微软雅黑" pitchFamily="34" charset="0"/>
                <a:ea typeface="微软雅黑" pitchFamily="34" charset="-122"/>
                <a:cs typeface="微软雅黑" pitchFamily="34" charset="-120"/>
              </a:rPr>
              <a:t>，太甲、成王仍继承了王位。</a:t>
            </a:r>
            <a:r>
              <a:rPr lang="en-US" altLang="zh-CN" sz="2000" b="0" i="0" dirty="0">
                <a:solidFill>
                  <a:srgbClr val="000000"/>
                </a:solidFill>
                <a:latin typeface="微软雅黑" pitchFamily="34" charset="0"/>
                <a:ea typeface="微软雅黑" pitchFamily="34" charset="-122"/>
                <a:cs typeface="微软雅黑" pitchFamily="34" charset="-120"/>
              </a:rPr>
              <a:t>如果不是这样，而使拥立天子取决于一个人的意志</a:t>
            </a:r>
            <a:r>
              <a:rPr lang="en-US" altLang="zh-CN" sz="2000" b="0" i="0">
                <a:solidFill>
                  <a:srgbClr val="000000"/>
                </a:solidFill>
                <a:latin typeface="微软雅黑" pitchFamily="34" charset="0"/>
                <a:ea typeface="微软雅黑" pitchFamily="34" charset="-122"/>
                <a:cs typeface="微软雅黑" pitchFamily="34" charset="-120"/>
              </a:rPr>
              <a:t>，那么这样的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一人</a:t>
            </a:r>
            <a:r>
              <a:rPr lang="en-US" altLang="zh-CN" sz="2000" b="0" i="0" dirty="0">
                <a:solidFill>
                  <a:srgbClr val="000000"/>
                </a:solidFill>
                <a:latin typeface="微软雅黑" pitchFamily="34" charset="0"/>
                <a:ea typeface="微软雅黑" pitchFamily="34" charset="-122"/>
                <a:cs typeface="微软雅黑" pitchFamily="34" charset="-120"/>
              </a:rPr>
              <a:t>，连伊尹、周公都不敢承担此任，而李固又怎么能必定成功呢！李固说</a:t>
            </a:r>
            <a:r>
              <a:rPr lang="en-US" altLang="zh-CN" sz="2000" b="0" i="0">
                <a:solidFill>
                  <a:srgbClr val="000000"/>
                </a:solidFill>
                <a:latin typeface="微软雅黑" pitchFamily="34" charset="0"/>
                <a:ea typeface="微软雅黑" pitchFamily="34" charset="-122"/>
                <a:cs typeface="微软雅黑" pitchFamily="34" charset="-120"/>
              </a:rPr>
              <a:t>：“把天下交给别人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容易</a:t>
            </a:r>
            <a:r>
              <a:rPr lang="en-US" altLang="zh-CN" sz="2000" b="0" i="0" dirty="0">
                <a:solidFill>
                  <a:srgbClr val="000000"/>
                </a:solidFill>
                <a:latin typeface="微软雅黑" pitchFamily="34" charset="0"/>
                <a:ea typeface="微软雅黑" pitchFamily="34" charset="-122"/>
                <a:cs typeface="微软雅黑" pitchFamily="34" charset="-120"/>
              </a:rPr>
              <a:t>，为天下选立一个合适的皇帝很难。”只有天子才拥有天下，可以（将天下）交给别人</a:t>
            </a:r>
            <a:r>
              <a:rPr lang="en-US" altLang="zh-CN" sz="2000" b="0" i="0">
                <a:solidFill>
                  <a:srgbClr val="000000"/>
                </a:solidFill>
                <a:latin typeface="微软雅黑" pitchFamily="34" charset="0"/>
                <a:ea typeface="微软雅黑" pitchFamily="34" charset="-122"/>
                <a:cs typeface="微软雅黑" pitchFamily="34" charset="-120"/>
              </a:rPr>
              <a:t>，而</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后人只能根据他的选择</a:t>
            </a:r>
            <a:r>
              <a:rPr lang="en-US" altLang="zh-CN" sz="2000" b="0" i="0" dirty="0">
                <a:solidFill>
                  <a:srgbClr val="000000"/>
                </a:solidFill>
                <a:latin typeface="微软雅黑" pitchFamily="34" charset="0"/>
                <a:ea typeface="微软雅黑" pitchFamily="34" charset="-122"/>
                <a:cs typeface="微软雅黑" pitchFamily="34" charset="-120"/>
              </a:rPr>
              <a:t>，把天下授给他选择的人；身为臣子，</a:t>
            </a:r>
            <a:r>
              <a:rPr lang="en-US" altLang="zh-CN" sz="2000" b="0" i="0">
                <a:solidFill>
                  <a:srgbClr val="000000"/>
                </a:solidFill>
                <a:latin typeface="微软雅黑" pitchFamily="34" charset="0"/>
                <a:ea typeface="微软雅黑" pitchFamily="34" charset="-122"/>
                <a:cs typeface="微软雅黑" pitchFamily="34" charset="-120"/>
              </a:rPr>
              <a:t>怎么能说为天下选立合适的人呢？</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李固的话是不顺理的</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28&amp;si=28">
    <p:spTree>
      <p:nvGrpSpPr>
        <p:cNvPr id="1" name=""/>
        <p:cNvGrpSpPr/>
        <p:nvPr/>
      </p:nvGrpSpPr>
      <p:grpSpPr>
        <a:xfrm>
          <a:off x="0" y="0"/>
          <a:ext cx="0" cy="0"/>
          <a:chOff x="0" y="0"/>
          <a:chExt cx="0" cy="0"/>
        </a:xfrm>
      </p:grpSpPr>
      <p:sp>
        <p:nvSpPr>
          <p:cNvPr id="2" name="C_3_BD#3fd8e7c64?pid=746de612a&amp;color=0,0,0&amp;vtp=1&amp;bt=1&amp;bbb=1"/>
          <p:cNvSpPr/>
          <p:nvPr/>
        </p:nvSpPr>
        <p:spPr>
          <a:xfrm>
            <a:off x="722376" y="969264"/>
            <a:ext cx="10753344" cy="8128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（四）阅读Ⅳ（本题共2小题，9分）</a:t>
            </a:r>
            <a:endParaRPr lang="en-US" altLang="zh-CN" sz="2000" dirty="0"/>
          </a:p>
        </p:txBody>
      </p:sp>
      <p:sp>
        <p:nvSpPr>
          <p:cNvPr id="3" name="QM_4_BD.47_1#451477cdb?pid=3fd8e7c64&amp;color=0,0,0&amp;vtp=1&amp;bbb=1"/>
          <p:cNvSpPr/>
          <p:nvPr/>
        </p:nvSpPr>
        <p:spPr>
          <a:xfrm>
            <a:off x="722376" y="1421384"/>
            <a:ext cx="10753344" cy="4132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［山东泰安2025期中］</a:t>
            </a:r>
            <a:r>
              <a:rPr lang="en-US" altLang="zh-CN" sz="2000" b="0" i="0" dirty="0">
                <a:solidFill>
                  <a:srgbClr val="000000"/>
                </a:solidFill>
                <a:latin typeface="微软雅黑" pitchFamily="34" charset="0"/>
                <a:ea typeface="微软雅黑" pitchFamily="34" charset="-122"/>
                <a:cs typeface="微软雅黑" pitchFamily="34" charset="-120"/>
              </a:rPr>
              <a:t>阅读下面这两首清诗，完成15～16题。</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题画竹</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郑板桥</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秋风昨夜渡潇湘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触石穿林惯作狂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惟有竹枝浑不怕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挺然相斗一千场</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题画竹</a:t>
            </a:r>
            <a:endParaRPr lang="en-US" altLang="zh-CN" sz="2000" dirty="0"/>
          </a:p>
          <a:p>
            <a:pPr algn="ct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郑板桥</a:t>
            </a:r>
            <a:endParaRPr lang="en-US" altLang="zh-CN" sz="2000" dirty="0"/>
          </a:p>
          <a:p>
            <a:pPr algn="ctr" latinLnBrk="1">
              <a:lnSpc>
                <a:spcPts val="3700"/>
              </a:lnSpc>
            </a:pPr>
            <a:r>
              <a:rPr lang="en-US" altLang="zh-CN" sz="2000" b="0" i="0">
                <a:solidFill>
                  <a:srgbClr val="000000"/>
                </a:solidFill>
                <a:latin typeface="微软雅黑" pitchFamily="34" charset="0"/>
                <a:ea typeface="楷体" pitchFamily="34" charset="-122"/>
                <a:cs typeface="微软雅黑" pitchFamily="34" charset="-120"/>
              </a:rPr>
              <a:t>四十年来画竹枝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日间挥写夜间思</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ct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冗繁削尽留清瘦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画到生时是熟时</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53aecae77?sp=1&amp;pid=8dbe559cf&amp;color=0,0,0&amp;vtp=1&amp;bbb=1&amp;hb=1">
            <a:extLst>
              <a:ext uri="{FF2B5EF4-FFF2-40B4-BE49-F238E27FC236}">
                <a16:creationId xmlns:a16="http://schemas.microsoft.com/office/drawing/2014/main" id="{8516FB02-B330-4B92-65CF-CC4320A3D10A}"/>
              </a:ext>
            </a:extLst>
          </p:cNvPr>
          <p:cNvSpPr/>
          <p:nvPr/>
        </p:nvSpPr>
        <p:spPr>
          <a:xfrm>
            <a:off x="722376" y="972000"/>
            <a:ext cx="10753344" cy="5054600"/>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思想一僵化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不从实际出发的本本主义也就严重起来了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书上没有的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文件上没有的</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领导</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人没有讲过的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就不敢多说一句话</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多做一件事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一切照抄照搬照转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把对上级负责和对人民负</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责对立起来</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不打破思想僵化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不大大解放干部和群众的思想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四个现代化就没有希望</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目前进行的关于实践是检验真理的唯一标准问题的讨论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实际上也是要不要解放思想的争论</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大家认为进行这个争论很有必要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意义很大</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从争论的情况来看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越看越重要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一个党</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一个国</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一个民族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如果一切从本本出发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思想僵化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迷信盛行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那它就不能前进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它的生机就停止</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就要亡党亡国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这是毛泽东同志在整风运动中反复讲过的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只有解放思想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坚持实事求是</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一切从实际出发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理论联系实际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我们的社会主义现代化建设才能顺利进行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我们党的马列主义</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毛泽东思想的理论也才能顺利发展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从这个意义上说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关于真理标准问题的争论</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的确是个思想</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路线问题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是个政治问题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是个关系到党和国家的前途和命运的问题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extLst>
      <p:ext uri="{BB962C8B-B14F-4D97-AF65-F5344CB8AC3E}">
        <p14:creationId xmlns:p14="http://schemas.microsoft.com/office/powerpoint/2010/main" val="3739807000"/>
      </p:ext>
    </p:extLst>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29&amp;si=29">
    <p:spTree>
      <p:nvGrpSpPr>
        <p:cNvPr id="1" name=""/>
        <p:cNvGrpSpPr/>
        <p:nvPr/>
      </p:nvGrpSpPr>
      <p:grpSpPr>
        <a:xfrm>
          <a:off x="0" y="0"/>
          <a:ext cx="0" cy="0"/>
          <a:chOff x="0" y="0"/>
          <a:chExt cx="0" cy="0"/>
        </a:xfrm>
      </p:grpSpPr>
      <p:sp>
        <p:nvSpPr>
          <p:cNvPr id="2" name="QC_5_BD.48_1#410e20419?pid=451477cdb&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15.下列对这两首诗的理解和赏析，不正确的一项是（3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49_1#410e20419.bracket?pid=451477cdb&amp;color=0,0,0&amp;vpa=11&amp;vtp=1"/>
          <p:cNvSpPr/>
          <p:nvPr/>
        </p:nvSpPr>
        <p:spPr>
          <a:xfrm>
            <a:off x="7527989"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48_2#410e20419.choices?pid=451477cdb&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A.前诗运用拟人手法突出了秋风的狂暴无情，为塑造竹子的形象提供了背景。</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.后诗记录了诗人的创作心得，“四十年”则凸显出诗人对竹的专注与热爱。</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.从诗歌标题和内容可得知，两首诗均为题画诗，都描写了竹子的外形特征。</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.两首诗取材相同，分别运用描写、叙述的表达方式，体现不同的写作目的。</a:t>
            </a:r>
            <a:endParaRPr lang="en-US" altLang="zh-CN" sz="2000" dirty="0"/>
          </a:p>
        </p:txBody>
      </p:sp>
      <p:sp>
        <p:nvSpPr>
          <p:cNvPr id="5" name="QC_5_AS.50_1#410e20419?vop=1&amp;pid=451477cdb&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本题考查鉴赏古代诗歌的能力。C项，“都描写了竹子的外形特征”错误</a:t>
            </a:r>
            <a:r>
              <a:rPr lang="en-US" altLang="zh-CN" sz="2000" b="0" i="0">
                <a:solidFill>
                  <a:srgbClr val="000000"/>
                </a:solidFill>
                <a:latin typeface="微软雅黑" pitchFamily="34" charset="0"/>
                <a:ea typeface="微软雅黑" pitchFamily="34" charset="-122"/>
                <a:cs typeface="微软雅黑" pitchFamily="34" charset="-120"/>
              </a:rPr>
              <a:t>。前诗主要描写</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了竹子在秋风中的坚韧品格</a:t>
            </a:r>
            <a:r>
              <a:rPr lang="en-US" altLang="zh-CN" sz="2000" b="0" i="0" dirty="0">
                <a:solidFill>
                  <a:srgbClr val="000000"/>
                </a:solidFill>
                <a:latin typeface="微软雅黑" pitchFamily="34" charset="0"/>
                <a:ea typeface="微软雅黑" pitchFamily="34" charset="-122"/>
                <a:cs typeface="微软雅黑" pitchFamily="34" charset="-120"/>
              </a:rPr>
              <a:t>，并没有具体描写竹子的外形特征</a:t>
            </a:r>
            <a:r>
              <a:rPr lang="en-US" altLang="zh-CN" sz="2000" b="0" i="0">
                <a:solidFill>
                  <a:srgbClr val="000000"/>
                </a:solidFill>
                <a:latin typeface="微软雅黑" pitchFamily="34" charset="0"/>
                <a:ea typeface="微软雅黑" pitchFamily="34" charset="-122"/>
                <a:cs typeface="微软雅黑" pitchFamily="34" charset="-120"/>
              </a:rPr>
              <a:t>；后诗则主要叙述了诗人画竹的创</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作过程和心得</a:t>
            </a:r>
            <a:r>
              <a:rPr lang="en-US" altLang="zh-CN" sz="2000" b="0" i="0" dirty="0">
                <a:solidFill>
                  <a:srgbClr val="000000"/>
                </a:solidFill>
                <a:latin typeface="微软雅黑" pitchFamily="34" charset="0"/>
                <a:ea typeface="微软雅黑" pitchFamily="34" charset="-122"/>
                <a:cs typeface="微软雅黑" pitchFamily="34" charset="-120"/>
              </a:rPr>
              <a:t>，也没有描写竹子的外形特征。</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1.xml><?xml version="1.0" encoding="utf-8"?>
<p:sld xmlns:a="http://schemas.openxmlformats.org/drawingml/2006/main" xmlns:r="http://schemas.openxmlformats.org/officeDocument/2006/relationships" xmlns:p="http://schemas.openxmlformats.org/presentationml/2006/main">
  <p:cSld name="Slide 30&amp;si=30">
    <p:spTree>
      <p:nvGrpSpPr>
        <p:cNvPr id="1" name=""/>
        <p:cNvGrpSpPr/>
        <p:nvPr/>
      </p:nvGrpSpPr>
      <p:grpSpPr>
        <a:xfrm>
          <a:off x="0" y="0"/>
          <a:ext cx="0" cy="0"/>
          <a:chOff x="0" y="0"/>
          <a:chExt cx="0" cy="0"/>
        </a:xfrm>
      </p:grpSpPr>
      <p:sp>
        <p:nvSpPr>
          <p:cNvPr id="2" name="QB_5_BD.81_1#ab4b1d0b5?sp=1&amp;pid=451477cdb&amp;color=0,0,0&amp;vtp=1&amp;bt=1&amp;bbb=1&amp;hb=1&amp;hltap=1"/>
          <p:cNvSpPr/>
          <p:nvPr/>
        </p:nvSpPr>
        <p:spPr>
          <a:xfrm>
            <a:off x="722376" y="972000"/>
            <a:ext cx="10753344" cy="1760538"/>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16.这两首《题画竹》都围绕“竹”展开，但表达的思想感情不同，请简要分析。（6分）</a:t>
            </a:r>
            <a:endParaRPr lang="en-US" altLang="zh-CN" sz="2000" dirty="0"/>
          </a:p>
          <a:p>
            <a:pPr latinLnBrk="1">
              <a:lnSpc>
                <a:spcPts val="37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3" name="QB_5_AN.82_1#ab4b1d0b5?sp=1&amp;pid=451477cdb&amp;color=0,0,0&amp;vtp=1&amp;bt=1&amp;bbb=1&amp;hb=1&amp;hla=1">
            <a:extLst>
              <a:ext uri="{FF2B5EF4-FFF2-40B4-BE49-F238E27FC236}">
                <a16:creationId xmlns:a16="http://schemas.microsoft.com/office/drawing/2014/main" id="{5F2EE3C7-EAD8-AAD2-4C79-A1BC6309ED97}"/>
              </a:ext>
            </a:extLst>
          </p:cNvPr>
          <p:cNvSpPr/>
          <p:nvPr/>
        </p:nvSpPr>
        <p:spPr>
          <a:xfrm>
            <a:off x="722376" y="1416501"/>
            <a:ext cx="10753344" cy="1288034"/>
          </a:xfrm>
          <a:prstGeom prst="rect">
            <a:avLst/>
          </a:prstGeom>
          <a:noFill/>
          <a:ln/>
        </p:spPr>
        <p:txBody>
          <a:bodyPr wrap="none" lIns="0" tIns="0" rIns="0" bIns="0" rtlCol="0" anchor="t"/>
          <a:lstStyle/>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前诗赞美了竹子不畏艰难、顽强抗争的精神，表达了诗人面对逆境时坚韧不拔的人生态度</a:t>
            </a:r>
            <a:r>
              <a:rPr lang="en-US" altLang="zh-CN" sz="2000" b="1" i="0">
                <a:solidFill>
                  <a:srgbClr val="00B050"/>
                </a:solidFill>
                <a:latin typeface="微软雅黑" pitchFamily="34" charset="0"/>
                <a:ea typeface="微软雅黑" pitchFamily="34" charset="-122"/>
                <a:cs typeface="微软雅黑" pitchFamily="34" charset="-120"/>
              </a:rPr>
              <a:t>；②</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后诗表达了诗人对艺术创作的感悟</a:t>
            </a:r>
            <a:r>
              <a:rPr lang="en-US" altLang="zh-CN" sz="2000" b="1" i="0" dirty="0">
                <a:solidFill>
                  <a:srgbClr val="00B050"/>
                </a:solidFill>
                <a:latin typeface="微软雅黑" pitchFamily="34" charset="0"/>
                <a:ea typeface="微软雅黑" pitchFamily="34" charset="-122"/>
                <a:cs typeface="微软雅黑" pitchFamily="34" charset="-120"/>
              </a:rPr>
              <a:t>，追求简约清瘦的艺术风格</a:t>
            </a:r>
            <a:r>
              <a:rPr lang="en-US" altLang="zh-CN" sz="2000" b="1" i="0">
                <a:solidFill>
                  <a:srgbClr val="00B050"/>
                </a:solidFill>
                <a:latin typeface="微软雅黑" pitchFamily="34" charset="0"/>
                <a:ea typeface="微软雅黑" pitchFamily="34" charset="-122"/>
                <a:cs typeface="微软雅黑" pitchFamily="34" charset="-120"/>
              </a:rPr>
              <a:t>，揭示了艺术创作从生疏到熟练的</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辩证关系</a:t>
            </a:r>
            <a:r>
              <a:rPr lang="en-US" altLang="zh-CN" sz="2000" b="1" i="0" dirty="0">
                <a:solidFill>
                  <a:srgbClr val="00B050"/>
                </a:solidFill>
                <a:latin typeface="微软雅黑" pitchFamily="34" charset="0"/>
                <a:ea typeface="微软雅黑" pitchFamily="34" charset="-122"/>
                <a:cs typeface="微软雅黑" pitchFamily="34" charset="-120"/>
              </a:rPr>
              <a:t>。（每点3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42.xml><?xml version="1.0" encoding="utf-8"?>
<p:sld xmlns:a="http://schemas.openxmlformats.org/drawingml/2006/main" xmlns:r="http://schemas.openxmlformats.org/officeDocument/2006/relationships" xmlns:p="http://schemas.openxmlformats.org/presentationml/2006/main">
  <p:cSld name="Slide 31&amp;si=31">
    <p:spTree>
      <p:nvGrpSpPr>
        <p:cNvPr id="1" name=""/>
        <p:cNvGrpSpPr/>
        <p:nvPr/>
      </p:nvGrpSpPr>
      <p:grpSpPr>
        <a:xfrm>
          <a:off x="0" y="0"/>
          <a:ext cx="0" cy="0"/>
          <a:chOff x="0" y="0"/>
          <a:chExt cx="0" cy="0"/>
        </a:xfrm>
      </p:grpSpPr>
      <p:sp>
        <p:nvSpPr>
          <p:cNvPr id="2" name="QB_5_AS.52_1#ab4b1d0b5?vop=1&amp;pid=451477cdb&amp;color=0,0,0&amp;vtp=1&amp;bt=1&amp;bbb=1&amp;hb=1"/>
          <p:cNvSpPr/>
          <p:nvPr/>
        </p:nvSpPr>
        <p:spPr>
          <a:xfrm>
            <a:off x="722376" y="972000"/>
            <a:ext cx="10753344" cy="40693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本题考查评价古代诗歌的思想内容和作者的观点态度的能力。根据题干可知</a:t>
            </a:r>
            <a:r>
              <a:rPr lang="en-US" altLang="zh-CN" sz="2000" b="0" i="0">
                <a:solidFill>
                  <a:srgbClr val="000000"/>
                </a:solidFill>
                <a:latin typeface="微软雅黑" pitchFamily="34" charset="0"/>
                <a:ea typeface="微软雅黑" pitchFamily="34" charset="-122"/>
                <a:cs typeface="微软雅黑" pitchFamily="34" charset="-120"/>
              </a:rPr>
              <a:t>，这两首诗均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是借</a:t>
            </a:r>
            <a:r>
              <a:rPr lang="en-US" altLang="zh-CN" sz="2000" b="0" i="0" dirty="0">
                <a:solidFill>
                  <a:srgbClr val="000000"/>
                </a:solidFill>
                <a:latin typeface="微软雅黑" pitchFamily="34" charset="0"/>
                <a:ea typeface="微软雅黑" pitchFamily="34" charset="-122"/>
                <a:cs typeface="微软雅黑" pitchFamily="34" charset="-120"/>
              </a:rPr>
              <a:t>“竹”表达情感，故可抓住有关“竹”的诗句和诗中能体现诗人情感的词语进行分析</a:t>
            </a:r>
            <a:r>
              <a:rPr lang="en-US" altLang="zh-CN" sz="2000" b="0" i="0">
                <a:solidFill>
                  <a:srgbClr val="000000"/>
                </a:solidFill>
                <a:latin typeface="微软雅黑" pitchFamily="34" charset="0"/>
                <a:ea typeface="微软雅黑" pitchFamily="34" charset="-122"/>
                <a:cs typeface="微软雅黑" pitchFamily="34" charset="-120"/>
              </a:rPr>
              <a:t>。前诗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言竹之风骨</a:t>
            </a:r>
            <a:r>
              <a:rPr lang="en-US" altLang="zh-CN" sz="2000" b="0" i="0" dirty="0">
                <a:solidFill>
                  <a:srgbClr val="000000"/>
                </a:solidFill>
                <a:latin typeface="微软雅黑" pitchFamily="34" charset="0"/>
                <a:ea typeface="微软雅黑" pitchFamily="34" charset="-122"/>
                <a:cs typeface="微软雅黑" pitchFamily="34" charset="-120"/>
              </a:rPr>
              <a:t>，主要结合“惟有竹枝浑不怕，挺然相斗一千场”进行分析。“惟有”“</a:t>
            </a:r>
            <a:r>
              <a:rPr lang="en-US" altLang="zh-CN" sz="2000" b="0" i="0">
                <a:solidFill>
                  <a:srgbClr val="000000"/>
                </a:solidFill>
                <a:latin typeface="微软雅黑" pitchFamily="34" charset="0"/>
                <a:ea typeface="微软雅黑" pitchFamily="34" charset="-122"/>
                <a:cs typeface="微软雅黑" pitchFamily="34" charset="-120"/>
              </a:rPr>
              <a:t>浑不怕”</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挺然相斗”等词语，生动形象地写出了狂风大作下竹子的傲骨与抗争精神</a:t>
            </a:r>
            <a:r>
              <a:rPr lang="en-US" altLang="zh-CN" sz="2000" b="0" i="0">
                <a:solidFill>
                  <a:srgbClr val="000000"/>
                </a:solidFill>
                <a:latin typeface="微软雅黑" pitchFamily="34" charset="0"/>
                <a:ea typeface="微软雅黑" pitchFamily="34" charset="-122"/>
                <a:cs typeface="微软雅黑" pitchFamily="34" charset="-120"/>
              </a:rPr>
              <a:t>。竹子在秋风中顽强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抗争</a:t>
            </a:r>
            <a:r>
              <a:rPr lang="en-US" altLang="zh-CN" sz="2000" b="0" i="0" dirty="0">
                <a:solidFill>
                  <a:srgbClr val="000000"/>
                </a:solidFill>
                <a:latin typeface="微软雅黑" pitchFamily="34" charset="0"/>
                <a:ea typeface="微软雅黑" pitchFamily="34" charset="-122"/>
                <a:cs typeface="微软雅黑" pitchFamily="34" charset="-120"/>
              </a:rPr>
              <a:t>，象征着诗人面对生活中的困难和挫折时，也会毫不退缩、勇敢无惧。后诗述画之悟道</a:t>
            </a:r>
            <a:r>
              <a:rPr lang="en-US" altLang="zh-CN" sz="2000" b="0" i="0">
                <a:solidFill>
                  <a:srgbClr val="000000"/>
                </a:solidFill>
                <a:latin typeface="微软雅黑" pitchFamily="34" charset="0"/>
                <a:ea typeface="微软雅黑" pitchFamily="34" charset="-122"/>
                <a:cs typeface="微软雅黑" pitchFamily="34" charset="-120"/>
              </a:rPr>
              <a:t>，主</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要结合后两句诗进行分析</a:t>
            </a:r>
            <a:r>
              <a:rPr lang="en-US" altLang="zh-CN" sz="2000" b="0" i="0" dirty="0">
                <a:solidFill>
                  <a:srgbClr val="000000"/>
                </a:solidFill>
                <a:latin typeface="微软雅黑" pitchFamily="34" charset="0"/>
                <a:ea typeface="微软雅黑" pitchFamily="34" charset="-122"/>
                <a:cs typeface="微软雅黑" pitchFamily="34" charset="-120"/>
              </a:rPr>
              <a:t>。“冗繁削尽留清瘦”</a:t>
            </a:r>
            <a:r>
              <a:rPr lang="en-US" altLang="zh-CN" sz="2000" b="0" i="0">
                <a:solidFill>
                  <a:srgbClr val="000000"/>
                </a:solidFill>
                <a:latin typeface="微软雅黑" pitchFamily="34" charset="0"/>
                <a:ea typeface="微软雅黑" pitchFamily="34" charset="-122"/>
                <a:cs typeface="微软雅黑" pitchFamily="34" charset="-120"/>
              </a:rPr>
              <a:t>体现了诗人在艺术创作中追求简约清瘦的风格，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他努力去除烦琐复杂的部分</a:t>
            </a:r>
            <a:r>
              <a:rPr lang="en-US" altLang="zh-CN" sz="2000" b="0" i="0" dirty="0">
                <a:solidFill>
                  <a:srgbClr val="000000"/>
                </a:solidFill>
                <a:latin typeface="微软雅黑" pitchFamily="34" charset="0"/>
                <a:ea typeface="微软雅黑" pitchFamily="34" charset="-122"/>
                <a:cs typeface="微软雅黑" pitchFamily="34" charset="-120"/>
              </a:rPr>
              <a:t>，留下简洁而富有韵味的作品；“画到生时是熟时</a:t>
            </a:r>
            <a:r>
              <a:rPr lang="en-US" altLang="zh-CN" sz="2000" b="0" i="0">
                <a:solidFill>
                  <a:srgbClr val="000000"/>
                </a:solidFill>
                <a:latin typeface="微软雅黑" pitchFamily="34" charset="0"/>
                <a:ea typeface="微软雅黑" pitchFamily="34" charset="-122"/>
                <a:cs typeface="微软雅黑" pitchFamily="34" charset="-120"/>
              </a:rPr>
              <a:t>”揭示了艺术创作</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中从生疏到熟练的辩证关系</a:t>
            </a:r>
            <a:r>
              <a:rPr lang="en-US" altLang="zh-CN" sz="2000" b="0" i="0" dirty="0">
                <a:solidFill>
                  <a:srgbClr val="000000"/>
                </a:solidFill>
                <a:latin typeface="微软雅黑" pitchFamily="34" charset="0"/>
                <a:ea typeface="微软雅黑" pitchFamily="34" charset="-122"/>
                <a:cs typeface="微软雅黑" pitchFamily="34" charset="-120"/>
              </a:rPr>
              <a:t>。“生”在这里并非指真正的生疏，而是在熟练的基础上</a:t>
            </a:r>
            <a:r>
              <a:rPr lang="en-US" altLang="zh-CN" sz="2000" b="0" i="0">
                <a:solidFill>
                  <a:srgbClr val="000000"/>
                </a:solidFill>
                <a:latin typeface="微软雅黑" pitchFamily="34" charset="0"/>
                <a:ea typeface="微软雅黑" pitchFamily="34" charset="-122"/>
                <a:cs typeface="微软雅黑" pitchFamily="34" charset="-120"/>
              </a:rPr>
              <a:t>，追求一种</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更高层次的创新和突破</a:t>
            </a:r>
            <a:r>
              <a:rPr lang="en-US" altLang="zh-CN" sz="2000" b="0" i="0" dirty="0">
                <a:solidFill>
                  <a:srgbClr val="000000"/>
                </a:solidFill>
                <a:latin typeface="微软雅黑" pitchFamily="34" charset="0"/>
                <a:ea typeface="微软雅黑" pitchFamily="34" charset="-122"/>
                <a:cs typeface="微软雅黑" pitchFamily="34" charset="-120"/>
              </a:rPr>
              <a:t>，达到一种看似生疏实则更加成熟的境界。据此分析作答即可。</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3.xml><?xml version="1.0" encoding="utf-8"?>
<p:sld xmlns:a="http://schemas.openxmlformats.org/drawingml/2006/main" xmlns:r="http://schemas.openxmlformats.org/officeDocument/2006/relationships" xmlns:p="http://schemas.openxmlformats.org/presentationml/2006/main">
  <p:cSld name="Slide 32&amp;si=32">
    <p:spTree>
      <p:nvGrpSpPr>
        <p:cNvPr id="1" name=""/>
        <p:cNvGrpSpPr/>
        <p:nvPr/>
      </p:nvGrpSpPr>
      <p:grpSpPr>
        <a:xfrm>
          <a:off x="0" y="0"/>
          <a:ext cx="0" cy="0"/>
          <a:chOff x="0" y="0"/>
          <a:chExt cx="0" cy="0"/>
        </a:xfrm>
      </p:grpSpPr>
      <p:sp>
        <p:nvSpPr>
          <p:cNvPr id="2" name="QB_5_AS.52_2#ab4b1d0b5?vop=1&amp;pid=451477cdb&amp;color=0,0,0&amp;mp=1&amp;vtp=1&amp;bt=1&amp;bbb=1&amp;hb=1"/>
          <p:cNvSpPr/>
          <p:nvPr/>
        </p:nvSpPr>
        <p:spPr>
          <a:xfrm>
            <a:off x="722376" y="972000"/>
            <a:ext cx="10753344" cy="3650234"/>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【方法总结】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分析诗人表达情感题的解题技巧</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①</a:t>
            </a:r>
            <a:r>
              <a:rPr lang="en-US" altLang="zh-CN" sz="2000" b="0" i="0" dirty="0">
                <a:solidFill>
                  <a:srgbClr val="000000"/>
                </a:solidFill>
                <a:latin typeface="微软雅黑" pitchFamily="34" charset="0"/>
                <a:ea typeface="微软雅黑" pitchFamily="34" charset="-122"/>
                <a:cs typeface="微软雅黑" pitchFamily="34" charset="-120"/>
              </a:rPr>
              <a:t>审读题目。通过审读诗歌题目，可以知道诗歌的类别</a:t>
            </a:r>
            <a:r>
              <a:rPr lang="en-US" altLang="zh-CN" sz="2000" b="0" i="0">
                <a:solidFill>
                  <a:srgbClr val="000000"/>
                </a:solidFill>
                <a:latin typeface="微软雅黑" pitchFamily="34" charset="0"/>
                <a:ea typeface="微软雅黑" pitchFamily="34" charset="-122"/>
                <a:cs typeface="微软雅黑" pitchFamily="34" charset="-120"/>
              </a:rPr>
              <a:t>，从而大致推断出诗人表达思想感情</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的方式</a:t>
            </a:r>
            <a:r>
              <a:rPr lang="en-US" altLang="zh-CN" sz="2000" b="0" i="0" dirty="0">
                <a:solidFill>
                  <a:srgbClr val="000000"/>
                </a:solidFill>
                <a:latin typeface="微软雅黑" pitchFamily="34" charset="0"/>
                <a:ea typeface="微软雅黑" pitchFamily="34" charset="-122"/>
                <a:cs typeface="微软雅黑" pitchFamily="34" charset="-120"/>
              </a:rPr>
              <a:t>。如写景诗的借景抒情、咏物诗的托物言志、咏史诗的借古讽今等。</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spc="-50">
                <a:solidFill>
                  <a:srgbClr val="000000"/>
                </a:solidFill>
                <a:latin typeface="微软雅黑" pitchFamily="34" charset="0"/>
                <a:ea typeface="微软雅黑" pitchFamily="34" charset="-122"/>
                <a:cs typeface="微软雅黑" pitchFamily="34" charset="-120"/>
              </a:rPr>
              <a:t>②</a:t>
            </a:r>
            <a:r>
              <a:rPr lang="en-US" altLang="zh-CN" sz="2000" b="0" i="0" spc="-50" dirty="0">
                <a:solidFill>
                  <a:srgbClr val="000000"/>
                </a:solidFill>
                <a:latin typeface="微软雅黑" pitchFamily="34" charset="0"/>
                <a:ea typeface="微软雅黑" pitchFamily="34" charset="-122"/>
                <a:cs typeface="微软雅黑" pitchFamily="34" charset="-120"/>
              </a:rPr>
              <a:t>抓住诗中体现诗人思想感情的词语。古诗词中常用到一些表露诗人思想感情的词语直抒胸臆。</a:t>
            </a:r>
            <a:endParaRPr lang="en-US" altLang="zh-CN" sz="2000" spc="-5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③</a:t>
            </a:r>
            <a:r>
              <a:rPr lang="en-US" altLang="zh-CN" sz="2000" b="0" i="0" dirty="0">
                <a:solidFill>
                  <a:srgbClr val="000000"/>
                </a:solidFill>
                <a:latin typeface="微软雅黑" pitchFamily="34" charset="0"/>
                <a:ea typeface="微软雅黑" pitchFamily="34" charset="-122"/>
                <a:cs typeface="微软雅黑" pitchFamily="34" charset="-120"/>
              </a:rPr>
              <a:t>分析意象。意象即诗中已经带有主观感情色彩的景和物，如杨柳常表示送别怀远</a:t>
            </a:r>
            <a:r>
              <a:rPr lang="en-US" altLang="zh-CN" sz="2000" b="0" i="0">
                <a:solidFill>
                  <a:srgbClr val="000000"/>
                </a:solidFill>
                <a:latin typeface="微软雅黑" pitchFamily="34" charset="0"/>
                <a:ea typeface="微软雅黑" pitchFamily="34" charset="-122"/>
                <a:cs typeface="微软雅黑" pitchFamily="34" charset="-120"/>
              </a:rPr>
              <a:t>，月亮是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思乡的代名词等</a:t>
            </a:r>
            <a:r>
              <a:rPr lang="en-US" altLang="zh-CN" sz="2000" b="0" i="0" dirty="0">
                <a:solidFill>
                  <a:srgbClr val="000000"/>
                </a:solidFill>
                <a:latin typeface="微软雅黑" pitchFamily="34" charset="0"/>
                <a:ea typeface="微软雅黑" pitchFamily="34" charset="-122"/>
                <a:cs typeface="微软雅黑" pitchFamily="34" charset="-120"/>
              </a:rPr>
              <a:t>，抓住这些意象可以有效把握诗人的思想感情。</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④</a:t>
            </a:r>
            <a:r>
              <a:rPr lang="en-US" altLang="zh-CN" sz="2000" b="0" i="0" dirty="0">
                <a:solidFill>
                  <a:srgbClr val="000000"/>
                </a:solidFill>
                <a:latin typeface="微软雅黑" pitchFamily="34" charset="0"/>
                <a:ea typeface="微软雅黑" pitchFamily="34" charset="-122"/>
                <a:cs typeface="微软雅黑" pitchFamily="34" charset="-120"/>
              </a:rPr>
              <a:t>除此之外，还可以借助注释、诗人的生平、诗人常见的创作风格（豪放、婉约</a:t>
            </a:r>
            <a:r>
              <a:rPr lang="en-US" altLang="zh-CN" sz="2000" b="0" i="0">
                <a:solidFill>
                  <a:srgbClr val="000000"/>
                </a:solidFill>
                <a:latin typeface="微软雅黑" pitchFamily="34" charset="0"/>
                <a:ea typeface="微软雅黑" pitchFamily="34" charset="-122"/>
                <a:cs typeface="微软雅黑" pitchFamily="34" charset="-120"/>
              </a:rPr>
              <a:t>、沉郁顿挫</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等</a:t>
            </a:r>
            <a:r>
              <a:rPr lang="en-US" altLang="zh-CN" sz="2000" b="0" i="0" dirty="0">
                <a:solidFill>
                  <a:srgbClr val="000000"/>
                </a:solidFill>
                <a:latin typeface="微软雅黑" pitchFamily="34" charset="0"/>
                <a:ea typeface="微软雅黑" pitchFamily="34" charset="-122"/>
                <a:cs typeface="微软雅黑" pitchFamily="34" charset="-120"/>
              </a:rPr>
              <a:t>）等体会诗人的情感。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4.xml><?xml version="1.0" encoding="utf-8"?>
<p:sld xmlns:a="http://schemas.openxmlformats.org/drawingml/2006/main" xmlns:r="http://schemas.openxmlformats.org/officeDocument/2006/relationships" xmlns:p="http://schemas.openxmlformats.org/presentationml/2006/main">
  <p:cSld name="Slide 33&amp;si=33">
    <p:spTree>
      <p:nvGrpSpPr>
        <p:cNvPr id="1" name=""/>
        <p:cNvGrpSpPr/>
        <p:nvPr/>
      </p:nvGrpSpPr>
      <p:grpSpPr>
        <a:xfrm>
          <a:off x="0" y="0"/>
          <a:ext cx="0" cy="0"/>
          <a:chOff x="0" y="0"/>
          <a:chExt cx="0" cy="0"/>
        </a:xfrm>
      </p:grpSpPr>
      <p:sp>
        <p:nvSpPr>
          <p:cNvPr id="2" name="QB_5_AS.52_3#ab4b1d0b5?vop=1&amp;pid=451477cdb&amp;color=0,0,0&amp;mp=1&amp;vtp=1&amp;bt=1&amp;bbb=1"/>
          <p:cNvSpPr/>
          <p:nvPr/>
        </p:nvSpPr>
        <p:spPr>
          <a:xfrm>
            <a:off x="722376" y="972000"/>
            <a:ext cx="10753344" cy="31926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【诗意速览】</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题画竹</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昨夜秋风席卷潇湘之地</a:t>
            </a:r>
            <a:r>
              <a:rPr lang="en-US" altLang="zh-CN" sz="2000" b="0" i="0" dirty="0">
                <a:solidFill>
                  <a:srgbClr val="000000"/>
                </a:solidFill>
                <a:latin typeface="微软雅黑" pitchFamily="34" charset="0"/>
                <a:ea typeface="微软雅黑" pitchFamily="34" charset="-122"/>
                <a:cs typeface="微软雅黑" pitchFamily="34" charset="-120"/>
              </a:rPr>
              <a:t>，撞击山石、穿透密林，肆意猖狂。</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唯有那竹枝全然不惧</a:t>
            </a:r>
            <a:r>
              <a:rPr lang="en-US" altLang="zh-CN" sz="2000" b="0" i="0" dirty="0">
                <a:solidFill>
                  <a:srgbClr val="000000"/>
                </a:solidFill>
                <a:latin typeface="微软雅黑" pitchFamily="34" charset="0"/>
                <a:ea typeface="微软雅黑" pitchFamily="34" charset="-122"/>
                <a:cs typeface="微软雅黑" pitchFamily="34" charset="-120"/>
              </a:rPr>
              <a:t>，傲然挺立，与狂风搏斗千百场！</a:t>
            </a:r>
            <a:endParaRPr lang="en-US" altLang="zh-CN" sz="2000" dirty="0"/>
          </a:p>
          <a:p>
            <a:pPr algn="ct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题画竹</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四十年来我不断描画竹枝</a:t>
            </a:r>
            <a:r>
              <a:rPr lang="en-US" altLang="zh-CN" sz="2000" b="0" i="0" dirty="0">
                <a:solidFill>
                  <a:srgbClr val="000000"/>
                </a:solidFill>
                <a:latin typeface="微软雅黑" pitchFamily="34" charset="0"/>
                <a:ea typeface="微软雅黑" pitchFamily="34" charset="-122"/>
                <a:cs typeface="微软雅黑" pitchFamily="34" charset="-120"/>
              </a:rPr>
              <a:t>，白天执笔作画，夜晚凝神构思。</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删尽繁杂笔墨只留清瘦形象</a:t>
            </a:r>
            <a:r>
              <a:rPr lang="en-US" altLang="zh-CN" sz="2000" b="0" i="0" dirty="0">
                <a:solidFill>
                  <a:srgbClr val="000000"/>
                </a:solidFill>
                <a:latin typeface="微软雅黑" pitchFamily="34" charset="0"/>
                <a:ea typeface="微软雅黑" pitchFamily="34" charset="-122"/>
                <a:cs typeface="微软雅黑" pitchFamily="34" charset="-120"/>
              </a:rPr>
              <a:t>，当画到看似生疏时方是真正的成熟。</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5.xml><?xml version="1.0" encoding="utf-8"?>
<p:sld xmlns:a="http://schemas.openxmlformats.org/drawingml/2006/main" xmlns:r="http://schemas.openxmlformats.org/officeDocument/2006/relationships" xmlns:p="http://schemas.openxmlformats.org/presentationml/2006/main">
  <p:cSld name="Slide 34&amp;si=34">
    <p:spTree>
      <p:nvGrpSpPr>
        <p:cNvPr id="1" name=""/>
        <p:cNvGrpSpPr/>
        <p:nvPr/>
      </p:nvGrpSpPr>
      <p:grpSpPr>
        <a:xfrm>
          <a:off x="0" y="0"/>
          <a:ext cx="0" cy="0"/>
          <a:chOff x="0" y="0"/>
          <a:chExt cx="0" cy="0"/>
        </a:xfrm>
      </p:grpSpPr>
      <p:sp>
        <p:nvSpPr>
          <p:cNvPr id="2" name="C_3_BD#b928d9c3b?pid=746de612a&amp;color=0,0,0&amp;vtp=1&amp;bt=1&amp;bbb=1"/>
          <p:cNvSpPr/>
          <p:nvPr/>
        </p:nvSpPr>
        <p:spPr>
          <a:xfrm>
            <a:off x="722376" y="969265"/>
            <a:ext cx="10753344" cy="401701"/>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（五）名篇名句默写（本题共1小题，6分）</a:t>
            </a:r>
            <a:endParaRPr lang="en-US" altLang="zh-CN" sz="2000" dirty="0"/>
          </a:p>
        </p:txBody>
      </p:sp>
      <p:sp>
        <p:nvSpPr>
          <p:cNvPr id="3" name="QO_4_BD.53_1#5f107406e?pid=b928d9c3b&amp;color=0,0,0&amp;vtp=1&amp;bbb=1"/>
          <p:cNvSpPr/>
          <p:nvPr/>
        </p:nvSpPr>
        <p:spPr>
          <a:xfrm>
            <a:off x="722376" y="1415542"/>
            <a:ext cx="10753344" cy="399034"/>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微软雅黑" pitchFamily="34" charset="0"/>
                <a:ea typeface="微软雅黑" pitchFamily="34" charset="-122"/>
                <a:cs typeface="微软雅黑" pitchFamily="34" charset="-120"/>
              </a:rPr>
              <a:t>17.补写出下列句子中的空缺部分。（6分）</a:t>
            </a:r>
            <a:endParaRPr lang="en-US" altLang="zh-CN" sz="2000" dirty="0"/>
          </a:p>
        </p:txBody>
      </p:sp>
      <p:sp>
        <p:nvSpPr>
          <p:cNvPr id="4" name="QB_5_BD.54_1#5970e0a66?pid=5f107406e&amp;color=0,0,0&amp;vtp=1&amp;bbb=1&amp;hb=1"/>
          <p:cNvSpPr/>
          <p:nvPr/>
        </p:nvSpPr>
        <p:spPr>
          <a:xfrm>
            <a:off x="722376" y="1869821"/>
            <a:ext cx="10753344" cy="17575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（1）李林觉得自己有一些缺点和不足，想找一句能时刻警醒自己的名言</a:t>
            </a:r>
            <a:r>
              <a:rPr lang="en-US" altLang="zh-CN" sz="2000" b="0" i="0">
                <a:solidFill>
                  <a:srgbClr val="000000"/>
                </a:solidFill>
                <a:latin typeface="微软雅黑" pitchFamily="34" charset="0"/>
                <a:ea typeface="微软雅黑" pitchFamily="34" charset="-122"/>
                <a:cs typeface="微软雅黑" pitchFamily="34" charset="-120"/>
              </a:rPr>
              <a:t>，孟老师建议他选用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论语·里仁》</a:t>
            </a:r>
            <a:r>
              <a:rPr lang="en-US" altLang="zh-CN" sz="2000" b="0" i="0">
                <a:solidFill>
                  <a:srgbClr val="000000"/>
                </a:solidFill>
                <a:latin typeface="微软雅黑" pitchFamily="34" charset="0"/>
                <a:ea typeface="微软雅黑" pitchFamily="34" charset="-122"/>
                <a:cs typeface="微软雅黑" pitchFamily="34" charset="-120"/>
              </a:rPr>
              <a:t>中的“</a:t>
            </a:r>
            <a:r>
              <a:rPr lang="en-US" altLang="zh-CN" sz="2000" i="0">
                <a:solidFill>
                  <a:srgbClr val="000000"/>
                </a:solidFill>
                <a:latin typeface="SimSun" pitchFamily="34" charset="0"/>
                <a:ea typeface="SimSun" pitchFamily="34" charset="-122"/>
                <a:cs typeface="SimSun" pitchFamily="34" charset="-120"/>
              </a:rPr>
              <a:t>____________</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i="0">
                <a:solidFill>
                  <a:srgbClr val="000000"/>
                </a:solidFill>
                <a:latin typeface="SimSun" pitchFamily="34" charset="0"/>
                <a:ea typeface="SimSun" pitchFamily="34" charset="-122"/>
                <a:cs typeface="SimSun" pitchFamily="34" charset="-120"/>
              </a:rPr>
              <a:t>__________________</a:t>
            </a:r>
            <a:r>
              <a:rPr lang="en-US" altLang="zh-CN" sz="2000" b="0" i="0">
                <a:solidFill>
                  <a:srgbClr val="000000"/>
                </a:solidFill>
                <a:latin typeface="微软雅黑" pitchFamily="34" charset="0"/>
                <a:ea typeface="微软雅黑" pitchFamily="34" charset="-122"/>
                <a:cs typeface="微软雅黑" pitchFamily="34" charset="-120"/>
              </a:rPr>
              <a:t>”。</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（2）晓月与朋友秋游，路过一池水塘，看到红色的鲤鱼游来游去，抬头恰巧又看到大雁南飞，</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不自觉地想到张若虚《春江花月夜》里的诗句“</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a:t>
            </a:r>
            <a:r>
              <a:rPr kumimoji="0" lang="en-US" altLang="zh-CN" sz="2000" b="0" i="0" u="none" strike="noStrike" kern="1200" cap="none" spc="0" normalizeH="0" baseline="0" noProof="0">
                <a:ln>
                  <a:noFill/>
                </a:ln>
                <a:solidFill>
                  <a:srgbClr val="000000"/>
                </a:solidFill>
                <a:effectLst/>
                <a:uLnTx/>
                <a:uFillTx/>
                <a:latin typeface="微软雅黑" pitchFamily="34" charset="0"/>
                <a:ea typeface="微软雅黑" pitchFamily="34" charset="-122"/>
                <a:cs typeface="微软雅黑" pitchFamily="34" charset="-120"/>
              </a:rPr>
              <a:t>”。</a:t>
            </a:r>
            <a:endParaRPr lang="en-US" altLang="zh-CN" sz="2000" dirty="0"/>
          </a:p>
        </p:txBody>
      </p:sp>
      <p:sp>
        <p:nvSpPr>
          <p:cNvPr id="5" name="QB_5_AN.55_1#5970e0a66.blank?pid=5f107406e&amp;color=0,0,0&amp;vpa=12&amp;vtp=1&amp;bbb=1"/>
          <p:cNvSpPr/>
          <p:nvPr/>
        </p:nvSpPr>
        <p:spPr>
          <a:xfrm>
            <a:off x="3079814" y="2298065"/>
            <a:ext cx="1454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见贤思齐焉</a:t>
            </a:r>
            <a:endParaRPr lang="en-US" altLang="zh-CN" sz="2000" dirty="0"/>
          </a:p>
        </p:txBody>
      </p:sp>
      <p:sp>
        <p:nvSpPr>
          <p:cNvPr id="6" name="QB_5_AN.56_1#5970e0a66.blank?pid=5f107406e&amp;color=0,0,0&amp;vpa=13&amp;vtp=1&amp;bbb=1"/>
          <p:cNvSpPr/>
          <p:nvPr/>
        </p:nvSpPr>
        <p:spPr>
          <a:xfrm>
            <a:off x="4857814" y="2298065"/>
            <a:ext cx="221615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见不贤而内自省也</a:t>
            </a:r>
            <a:endParaRPr lang="en-US" altLang="zh-CN" sz="2000" dirty="0"/>
          </a:p>
        </p:txBody>
      </p:sp>
      <p:sp>
        <p:nvSpPr>
          <p:cNvPr id="8" name="QB_5_AN.58_1#5970e0a66.blank?pid=5f107406e&amp;color=0,0,0&amp;vpa=14&amp;vtp=1&amp;bbb=1"/>
          <p:cNvSpPr/>
          <p:nvPr/>
        </p:nvSpPr>
        <p:spPr>
          <a:xfrm>
            <a:off x="6065901" y="3191129"/>
            <a:ext cx="196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鸿雁长飞光不度</a:t>
            </a:r>
            <a:endParaRPr lang="en-US" altLang="zh-CN" sz="2000" dirty="0"/>
          </a:p>
        </p:txBody>
      </p:sp>
      <p:sp>
        <p:nvSpPr>
          <p:cNvPr id="9" name="QB_5_AN.59_1#5970e0a66.blank?pid=5f107406e&amp;color=0,0,0&amp;vpa=15&amp;vtp=1&amp;bbb=1"/>
          <p:cNvSpPr/>
          <p:nvPr/>
        </p:nvSpPr>
        <p:spPr>
          <a:xfrm>
            <a:off x="8351901" y="3191129"/>
            <a:ext cx="1962150" cy="389509"/>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鱼龙潜跃水成文</a:t>
            </a:r>
            <a:endParaRPr lang="en-US" altLang="zh-CN" sz="2000" dirty="0"/>
          </a:p>
        </p:txBody>
      </p:sp>
      <p:sp>
        <p:nvSpPr>
          <p:cNvPr id="10" name="QO_5_BD.60_1#fcb52c473?pid=5f107406e&amp;color=0,0,0&amp;vtp=1&amp;bbb=1&amp;hb=1"/>
          <p:cNvSpPr/>
          <p:nvPr/>
        </p:nvSpPr>
        <p:spPr>
          <a:xfrm>
            <a:off x="722376" y="3676777"/>
            <a:ext cx="10753344" cy="84670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（3）小刚写了一本网络小说《我以我血荐轩辕》，其中主人公面对国之将倾，伤心流泪</a:t>
            </a:r>
            <a:r>
              <a:rPr lang="en-US" altLang="zh-CN" sz="2000" b="0" i="0">
                <a:solidFill>
                  <a:srgbClr val="000000"/>
                </a:solidFill>
                <a:latin typeface="微软雅黑" pitchFamily="34" charset="0"/>
                <a:ea typeface="微软雅黑" pitchFamily="34" charset="-122"/>
                <a:cs typeface="微软雅黑" pitchFamily="34" charset="-120"/>
              </a:rPr>
              <a:t>，想到</a:t>
            </a:r>
          </a:p>
          <a:p>
            <a:pPr latinLnBrk="1">
              <a:lnSpc>
                <a:spcPts val="3400"/>
              </a:lnSpc>
            </a:pPr>
            <a:r>
              <a:rPr lang="en-US" altLang="zh-CN" sz="2000" b="0" i="0">
                <a:solidFill>
                  <a:srgbClr val="000000"/>
                </a:solidFill>
                <a:latin typeface="微软雅黑" pitchFamily="34" charset="0"/>
                <a:ea typeface="微软雅黑" pitchFamily="34" charset="-122"/>
                <a:cs typeface="微软雅黑" pitchFamily="34" charset="-120"/>
              </a:rPr>
              <a:t>自己已经日暮途穷</a:t>
            </a:r>
            <a:r>
              <a:rPr lang="en-US" altLang="zh-CN" sz="2000" b="0" i="0" dirty="0">
                <a:solidFill>
                  <a:srgbClr val="000000"/>
                </a:solidFill>
                <a:latin typeface="微软雅黑" pitchFamily="34" charset="0"/>
                <a:ea typeface="微软雅黑" pitchFamily="34" charset="-122"/>
                <a:cs typeface="微软雅黑" pitchFamily="34" charset="-120"/>
              </a:rPr>
              <a:t>，不禁吟诵诗词句“____，____”。</a:t>
            </a:r>
            <a:endParaRPr lang="en-US" altLang="zh-CN" sz="2000" dirty="0"/>
          </a:p>
        </p:txBody>
      </p:sp>
      <p:sp>
        <p:nvSpPr>
          <p:cNvPr id="11" name="QO_5_AN.61_1#fcb52c473?vop=1&amp;pid=5f107406e&amp;color=0,0,0&amp;vtp=1&amp;bbb=1"/>
          <p:cNvSpPr/>
          <p:nvPr/>
        </p:nvSpPr>
        <p:spPr>
          <a:xfrm>
            <a:off x="722376" y="4571111"/>
            <a:ext cx="10753344" cy="1300353"/>
          </a:xfrm>
          <a:prstGeom prst="rect">
            <a:avLst/>
          </a:prstGeom>
          <a:noFill/>
          <a:ln/>
        </p:spPr>
        <p:txBody>
          <a:bodyPr wrap="none" lIns="0" tIns="0" rIns="0" bIns="0" rtlCol="0" anchor="t"/>
          <a:lstStyle/>
          <a:p>
            <a:pPr algn="l"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【示例一】戎马关山北</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凭轩涕泗流</a:t>
            </a:r>
            <a:endParaRPr lang="en-US" altLang="zh-CN" sz="2000" dirty="0"/>
          </a:p>
          <a:p>
            <a:pPr latinLnBrk="1">
              <a:lnSpc>
                <a:spcPts val="36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示例二】江晚正愁余</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山深闻鹧鸪</a:t>
            </a:r>
            <a:endParaRPr lang="en-US" altLang="zh-CN" sz="2000" dirty="0"/>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示例三】死去元知万事空</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但悲不见九州同（每空1分）</a:t>
            </a:r>
            <a:endParaRPr lang="en-US" altLang="zh-CN" sz="2000" dirty="0"/>
          </a:p>
        </p:txBody>
      </p:sp>
      <p:sp>
        <p:nvSpPr>
          <p:cNvPr id="12" name="QO_4_AS.62_1#5f107406e?vop=1&amp;pid=b928d9c3b&amp;color=0,0,0&amp;vtp=1&amp;bbb=1"/>
          <p:cNvSpPr/>
          <p:nvPr/>
        </p:nvSpPr>
        <p:spPr>
          <a:xfrm>
            <a:off x="722376" y="5906580"/>
            <a:ext cx="10753344" cy="425260"/>
          </a:xfrm>
          <a:prstGeom prst="rect">
            <a:avLst/>
          </a:prstGeom>
          <a:noFill/>
          <a:ln/>
        </p:spPr>
        <p:txBody>
          <a:bodyPr wrap="none" lIns="0" tIns="0" rIns="0" bIns="0" rtlCol="0" anchor="t"/>
          <a:lstStyle/>
          <a:p>
            <a:pPr algn="l" latinLnBrk="1">
              <a:lnSpc>
                <a:spcPts val="38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本题考查默写常见的名句名篇的能力。易错字：（1）省；（2）度，文。</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1">
                                            <p:txEl>
                                              <p:pRg st="1" end="1"/>
                                            </p:txEl>
                                          </p:spTgt>
                                        </p:tgtEl>
                                        <p:attrNameLst>
                                          <p:attrName>style.visibility</p:attrName>
                                        </p:attrNameLst>
                                      </p:cBhvr>
                                      <p:to>
                                        <p:strVal val="visible"/>
                                      </p:to>
                                    </p:set>
                                    <p:animEffect transition="in" filter="fade">
                                      <p:cBhvr>
                                        <p:cTn id="45" dur="500"/>
                                        <p:tgtEl>
                                          <p:spTgt spid="11">
                                            <p:txEl>
                                              <p:pRg st="1" end="1"/>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1">
                                            <p:txEl>
                                              <p:pRg st="2" end="2"/>
                                            </p:txEl>
                                          </p:spTgt>
                                        </p:tgtEl>
                                        <p:attrNameLst>
                                          <p:attrName>style.visibility</p:attrName>
                                        </p:attrNameLst>
                                      </p:cBhvr>
                                      <p:to>
                                        <p:strVal val="visible"/>
                                      </p:to>
                                    </p:set>
                                    <p:animEffect transition="in" filter="fade">
                                      <p:cBhvr>
                                        <p:cTn id="48" dur="500"/>
                                        <p:tgtEl>
                                          <p:spTgt spid="11">
                                            <p:txEl>
                                              <p:pRg st="2" end="2"/>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2">
                                            <p:bg/>
                                          </p:spTgt>
                                        </p:tgtEl>
                                        <p:attrNameLst>
                                          <p:attrName>style.visibility</p:attrName>
                                        </p:attrNameLst>
                                      </p:cBhvr>
                                      <p:to>
                                        <p:strVal val="visible"/>
                                      </p:to>
                                    </p:set>
                                    <p:animEffect transition="in" filter="fade">
                                      <p:cBhvr>
                                        <p:cTn id="53" dur="500"/>
                                        <p:tgtEl>
                                          <p:spTgt spid="12">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
                                            <p:txEl>
                                              <p:pRg st="0" end="0"/>
                                            </p:txEl>
                                          </p:spTgt>
                                        </p:tgtEl>
                                        <p:attrNameLst>
                                          <p:attrName>style.visibility</p:attrName>
                                        </p:attrNameLst>
                                      </p:cBhvr>
                                      <p:to>
                                        <p:strVal val="visible"/>
                                      </p:to>
                                    </p:set>
                                    <p:animEffect transition="in" filter="fade">
                                      <p:cBhvr>
                                        <p:cTn id="5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P spid="8" grpId="0" build="p" animBg="1"/>
      <p:bldP spid="9" grpId="0" build="p" animBg="1"/>
      <p:bldP spid="11" grpId="0" build="p" animBg="1"/>
      <p:bldP spid="12" grpId="0" build="p" animBg="1"/>
    </p:bldLst>
  </p:timing>
</p:sld>
</file>

<file path=ppt/slides/slide46.xml><?xml version="1.0" encoding="utf-8"?>
<p:sld xmlns:a="http://schemas.openxmlformats.org/drawingml/2006/main" xmlns:r="http://schemas.openxmlformats.org/officeDocument/2006/relationships" xmlns:p="http://schemas.openxmlformats.org/presentationml/2006/main">
  <p:cSld name="Slide 35&amp;si=35">
    <p:spTree>
      <p:nvGrpSpPr>
        <p:cNvPr id="1" name=""/>
        <p:cNvGrpSpPr/>
        <p:nvPr/>
      </p:nvGrpSpPr>
      <p:grpSpPr>
        <a:xfrm>
          <a:off x="0" y="0"/>
          <a:ext cx="0" cy="0"/>
          <a:chOff x="0" y="0"/>
          <a:chExt cx="0" cy="0"/>
        </a:xfrm>
      </p:grpSpPr>
      <p:sp>
        <p:nvSpPr>
          <p:cNvPr id="2" name="C_2_BD#13b625b58?sp=1&amp;pid=68492e429&amp;color=0,0,0&amp;vtp=1&amp;bt=1&amp;bbb=1"/>
          <p:cNvSpPr/>
          <p:nvPr/>
        </p:nvSpPr>
        <p:spPr>
          <a:xfrm>
            <a:off x="722376" y="969264"/>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二、语言文字运用（本题共5小题，18分）</a:t>
            </a:r>
            <a:endParaRPr lang="en-US" altLang="zh-CN" sz="2200" dirty="0"/>
          </a:p>
        </p:txBody>
      </p:sp>
      <p:pic>
        <p:nvPicPr>
          <p:cNvPr id="3" name="QM_3_BD.63_1#14f0ad264?htil=1&amp;pid=13b625b58&amp;color=0,0,0&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519810" y="1545590"/>
            <a:ext cx="1865376" cy="182880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QM_3_BD.63_2#14f0ad264?htil=1&amp;pid=13b625b58&amp;color=0,0,0&amp;vtp=1&amp;bbb=1&amp;hb=1&amp;hs=1"/>
          <p:cNvSpPr/>
          <p:nvPr/>
        </p:nvSpPr>
        <p:spPr>
          <a:xfrm>
            <a:off x="722376" y="1463294"/>
            <a:ext cx="8750808" cy="22274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仿宋" pitchFamily="34" charset="0"/>
                <a:ea typeface="仿宋" pitchFamily="34" charset="-122"/>
                <a:cs typeface="仿宋" pitchFamily="34" charset="-120"/>
              </a:rPr>
              <a:t>［四川自贡2025模拟］</a:t>
            </a:r>
            <a:r>
              <a:rPr lang="en-US" altLang="zh-CN" sz="2000" b="0" i="0" dirty="0">
                <a:solidFill>
                  <a:srgbClr val="000000"/>
                </a:solidFill>
                <a:latin typeface="微软雅黑" pitchFamily="34" charset="0"/>
                <a:ea typeface="微软雅黑" pitchFamily="34" charset="-122"/>
                <a:cs typeface="微软雅黑" pitchFamily="34" charset="-120"/>
              </a:rPr>
              <a:t>阅读下面的文字，完成18～22题。</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拥有吉祥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富贵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长寿</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重生等寓意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从早期先民的创世神话</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图腾</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崇拜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祭祀活动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到后世社会中的殿堂壁画</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小说戏曲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它贯穿不同</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时代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承载着中华民族的深层观念信仰和集体文化记忆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成为中华文化独特且</a:t>
            </a:r>
          </a:p>
          <a:p>
            <a:pPr latinLnBrk="1">
              <a:lnSpc>
                <a:spcPts val="3400"/>
              </a:lnSpc>
            </a:pPr>
            <a:r>
              <a:rPr lang="en-US" altLang="zh-CN" sz="2000" b="0" i="0" u="sng">
                <a:solidFill>
                  <a:srgbClr val="000000"/>
                </a:solidFill>
                <a:latin typeface="微软雅黑" pitchFamily="34" charset="0"/>
                <a:ea typeface="微软雅黑" pitchFamily="34" charset="-122"/>
                <a:cs typeface="微软雅黑" pitchFamily="34" charset="-120"/>
              </a:rPr>
              <a:t>①</a:t>
            </a:r>
            <a:r>
              <a:rPr lang="en-US" altLang="zh-CN" sz="2000" b="0" i="0">
                <a:solidFill>
                  <a:srgbClr val="000000"/>
                </a:solidFill>
                <a:latin typeface="微软雅黑" pitchFamily="34" charset="0"/>
                <a:ea typeface="楷体" pitchFamily="34" charset="-122"/>
                <a:cs typeface="微软雅黑" pitchFamily="34" charset="-120"/>
              </a:rPr>
              <a:t>的部分</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M_3_BD.63_2#14f0ad264?htil=1&amp;pid=13b625b58&amp;color=0,0,0&amp;vtp=1&amp;bbb=1&amp;hb=1&amp;hs=1">
            <a:extLst>
              <a:ext uri="{FF2B5EF4-FFF2-40B4-BE49-F238E27FC236}">
                <a16:creationId xmlns:a16="http://schemas.microsoft.com/office/drawing/2014/main" id="{3992E973-24D9-9915-3836-20C5BABF2C0F}"/>
              </a:ext>
            </a:extLst>
          </p:cNvPr>
          <p:cNvSpPr/>
          <p:nvPr/>
        </p:nvSpPr>
        <p:spPr>
          <a:xfrm>
            <a:off x="722376" y="3690747"/>
            <a:ext cx="10752014" cy="1841500"/>
          </a:xfrm>
          <a:prstGeom prst="rect">
            <a:avLst/>
          </a:prstGeom>
          <a:noFill/>
          <a:ln/>
        </p:spPr>
        <p:txBody>
          <a:bodyPr wrap="none" lIns="0" tIns="0" rIns="0" bIns="0" rtlCol="0" anchor="t"/>
          <a:lstStyle/>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在神话传说中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蛇被赋予了非凡的神性与魔力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除了广为人知的女娲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伏羲人首蛇身形象</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象征着人类文明的起源与孕育</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还有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山海经</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中记载的烛九阴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它人面蛇身</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睁眼为昼</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闭眼</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为夜</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呼吸之间便能引发风雨</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掌控着天地间的昼夜交替和气象变化</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其强大的力量与神秘的特</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质令人敬畏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3_BD.63_2#14f0ad264?htil=1&amp;pid=13b625b58&amp;color=0,0,0&amp;vtp=1&amp;bbb=1&amp;hb=1&amp;hs=1">
            <a:extLst>
              <a:ext uri="{FF2B5EF4-FFF2-40B4-BE49-F238E27FC236}">
                <a16:creationId xmlns:a16="http://schemas.microsoft.com/office/drawing/2014/main" id="{08A696D7-A8C8-5EA0-EDE9-035D196B0C53}"/>
              </a:ext>
            </a:extLst>
          </p:cNvPr>
          <p:cNvSpPr/>
          <p:nvPr/>
        </p:nvSpPr>
        <p:spPr>
          <a:xfrm>
            <a:off x="722376" y="972000"/>
            <a:ext cx="10752014" cy="40562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在民俗传统中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蛇被视为家族</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u="wavy">
                <a:solidFill>
                  <a:srgbClr val="000000"/>
                </a:solidFill>
                <a:latin typeface="微软雅黑" pitchFamily="34" charset="0"/>
                <a:ea typeface="楷体" pitchFamily="34" charset="-122"/>
                <a:cs typeface="微软雅黑" pitchFamily="34" charset="-120"/>
              </a:rPr>
              <a:t>守护神</a:t>
            </a:r>
            <a:r>
              <a:rPr lang="en-US" altLang="zh-CN" sz="2000" b="0" i="0" u="wavy">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承载着庇佑子孙的美好祈愿</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这种观念在一些地</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方根深蒂固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比如某些偏远乡村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当蛇进入家中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人们会以礼相待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不会贸然驱赶</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他们相信这</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是祖先的使者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带来的是宗族的祥瑞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而在一些少数民族地区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蛇更是成为图腾崇拜的对象</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每</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逢重大节日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人们会举行庄重的祭祀仪式</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身着绣有蛇纹的服饰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载歌载舞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表达对蛇的尊崇</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期盼能获得蛇神的护佑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消灾解难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五谷丰登</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在文学艺术领域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蛇的形象也频繁出现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从古典诗词到民间戏曲</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从精美绘画到传统雕刻</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蛇的身影</a:t>
            </a:r>
            <a:r>
              <a:rPr lang="en-US" altLang="zh-CN" sz="2000" b="0" i="0" u="sng" dirty="0">
                <a:solidFill>
                  <a:srgbClr val="000000"/>
                </a:solidFill>
                <a:latin typeface="微软雅黑" pitchFamily="34" charset="0"/>
                <a:ea typeface="微软雅黑" pitchFamily="34" charset="-122"/>
                <a:cs typeface="微软雅黑" pitchFamily="34" charset="-120"/>
              </a:rPr>
              <a:t>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诗人笔下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蛇常被用来寄托情感</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或象征着生命的灵动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或隐喻着命运的无常</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绘画中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画家以细腻的笔触描绘蛇的形态</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展现其独特的美感与神秘气质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民间工艺里</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剪纸</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400"/>
              </a:lnSpc>
            </a:pPr>
            <a:r>
              <a:rPr lang="en-US" altLang="zh-CN" sz="2000" b="0" i="0">
                <a:solidFill>
                  <a:srgbClr val="000000"/>
                </a:solidFill>
                <a:latin typeface="微软雅黑" pitchFamily="34" charset="0"/>
                <a:ea typeface="楷体" pitchFamily="34" charset="-122"/>
                <a:cs typeface="微软雅黑" pitchFamily="34" charset="-120"/>
              </a:rPr>
              <a:t>刺绣</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木雕等作品中</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蛇的造型别出心裁</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常被赋予吉祥如意的寓意</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Tree>
    <p:extLst>
      <p:ext uri="{BB962C8B-B14F-4D97-AF65-F5344CB8AC3E}">
        <p14:creationId xmlns:p14="http://schemas.microsoft.com/office/powerpoint/2010/main" val="3975338809"/>
      </p:ext>
    </p:extLst>
  </p:cSld>
  <p:clrMapOvr>
    <a:masterClrMapping/>
  </p:clrMapOvr>
  <p:transition>
    <p:fade/>
  </p:transition>
</p:sld>
</file>

<file path=ppt/slides/slide48.xml><?xml version="1.0" encoding="utf-8"?>
<p:sld xmlns:a="http://schemas.openxmlformats.org/drawingml/2006/main" xmlns:r="http://schemas.openxmlformats.org/officeDocument/2006/relationships" xmlns:p="http://schemas.openxmlformats.org/presentationml/2006/main">
  <p:cSld name="Slide 36&amp;si=36">
    <p:spTree>
      <p:nvGrpSpPr>
        <p:cNvPr id="1" name=""/>
        <p:cNvGrpSpPr/>
        <p:nvPr/>
      </p:nvGrpSpPr>
      <p:grpSpPr>
        <a:xfrm>
          <a:off x="0" y="0"/>
          <a:ext cx="0" cy="0"/>
          <a:chOff x="0" y="0"/>
          <a:chExt cx="0" cy="0"/>
        </a:xfrm>
      </p:grpSpPr>
      <p:sp>
        <p:nvSpPr>
          <p:cNvPr id="2" name="QC_4_BD.64_1#2b03cf04a?pid=14f0ad26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18.下列填入文中括号内的句子，衔接最恰当的一项是（3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65_1#2b03cf04a.bracket?pid=14f0ad264&amp;color=0,0,0&amp;vpa=16&amp;vtp=1"/>
          <p:cNvSpPr/>
          <p:nvPr/>
        </p:nvSpPr>
        <p:spPr>
          <a:xfrm>
            <a:off x="778198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64_2#2b03cf04a.choices?pid=14f0ad264&amp;color=0,0,0&amp;vtp=1&amp;bbb=1"/>
          <p:cNvSpPr/>
          <p:nvPr/>
        </p:nvSpPr>
        <p:spPr>
          <a:xfrm>
            <a:off x="722376" y="1436497"/>
            <a:ext cx="10753344" cy="843153"/>
          </a:xfrm>
          <a:prstGeom prst="rect">
            <a:avLst/>
          </a:prstGeom>
          <a:noFill/>
          <a:ln/>
        </p:spPr>
        <p:txBody>
          <a:bodyPr wrap="none" lIns="0" tIns="0" rIns="0" bIns="0" rtlCol="0" anchor="t"/>
          <a:lstStyle/>
          <a:p>
            <a:pPr latinLnBrk="1">
              <a:lnSpc>
                <a:spcPts val="3600"/>
              </a:lnSpc>
              <a:tabLst>
                <a:tab pos="5483957" algn="l"/>
              </a:tabLst>
            </a:pPr>
            <a:r>
              <a:rPr lang="en-US" altLang="zh-CN" sz="2000" b="0" i="0" dirty="0">
                <a:solidFill>
                  <a:srgbClr val="000000"/>
                </a:solidFill>
                <a:latin typeface="微软雅黑" pitchFamily="34" charset="0"/>
                <a:ea typeface="微软雅黑" pitchFamily="34" charset="-122"/>
                <a:cs typeface="微软雅黑" pitchFamily="34" charset="-120"/>
              </a:rPr>
              <a:t>A</a:t>
            </a:r>
            <a:r>
              <a:rPr lang="en-US" altLang="zh-CN" sz="2000" b="0" i="0">
                <a:solidFill>
                  <a:srgbClr val="000000"/>
                </a:solidFill>
                <a:latin typeface="微软雅黑" pitchFamily="34" charset="0"/>
                <a:ea typeface="微软雅黑" pitchFamily="34" charset="-122"/>
                <a:cs typeface="微软雅黑" pitchFamily="34" charset="-120"/>
              </a:rPr>
              <a:t>.蛇文化在各种文化载体中持续闪耀</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.处处都有蛇文化留下的深深印记</a:t>
            </a:r>
            <a:endParaRPr lang="en-US" altLang="zh-CN" sz="2000" dirty="0"/>
          </a:p>
          <a:p>
            <a:pPr latinLnBrk="1">
              <a:lnSpc>
                <a:spcPts val="3400"/>
              </a:lnSpc>
              <a:tabLst>
                <a:tab pos="5483957" algn="l"/>
              </a:tabLst>
            </a:pPr>
            <a:r>
              <a:rPr lang="en-US" altLang="zh-CN" sz="2000" b="0" i="0">
                <a:solidFill>
                  <a:srgbClr val="000000"/>
                </a:solidFill>
                <a:latin typeface="微软雅黑" pitchFamily="34" charset="0"/>
                <a:ea typeface="微软雅黑" pitchFamily="34" charset="-122"/>
                <a:cs typeface="微软雅黑" pitchFamily="34" charset="-120"/>
              </a:rPr>
              <a:t>C.无不展示着蛇文化的神秘浪漫</a:t>
            </a:r>
            <a:r>
              <a:rPr lang="en-US" altLang="zh-CN" sz="2000" b="0" i="0" spc="-1030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.蛇文化以多样的形式不断传承延续</a:t>
            </a:r>
            <a:endParaRPr lang="en-US" altLang="zh-CN" sz="2000" dirty="0"/>
          </a:p>
        </p:txBody>
      </p:sp>
      <p:sp>
        <p:nvSpPr>
          <p:cNvPr id="5" name="QC_4_AS.66_1#2b03cf04a?vop=1&amp;pid=14f0ad264&amp;color=0,0,0&amp;vtp=1&amp;bbb=1&amp;hb=1"/>
          <p:cNvSpPr/>
          <p:nvPr/>
        </p:nvSpPr>
        <p:spPr>
          <a:xfrm>
            <a:off x="722376" y="2377567"/>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本题考查语言表达连贯的能力。文段开篇提到蛇拥有多种寓意，结合前文</a:t>
            </a:r>
            <a:r>
              <a:rPr lang="en-US" altLang="zh-CN" sz="2000" b="0" i="0">
                <a:solidFill>
                  <a:srgbClr val="000000"/>
                </a:solidFill>
                <a:latin typeface="微软雅黑" pitchFamily="34" charset="0"/>
                <a:ea typeface="微软雅黑" pitchFamily="34" charset="-122"/>
                <a:cs typeface="微软雅黑" pitchFamily="34" charset="-120"/>
              </a:rPr>
              <a:t>“从早期先民的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创世神话</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到后世社会中的殿堂壁画、小说戏曲”可知</a:t>
            </a:r>
            <a:r>
              <a:rPr lang="en-US" altLang="zh-CN" sz="2000" b="0" i="0">
                <a:solidFill>
                  <a:srgbClr val="000000"/>
                </a:solidFill>
                <a:latin typeface="微软雅黑" pitchFamily="34" charset="0"/>
                <a:ea typeface="微软雅黑" pitchFamily="34" charset="-122"/>
                <a:cs typeface="微软雅黑" pitchFamily="34" charset="-120"/>
              </a:rPr>
              <a:t>，此处强调的是蛇文化存在于不同时代</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的很多领域</a:t>
            </a:r>
            <a:r>
              <a:rPr lang="en-US" altLang="zh-CN" sz="2000" b="0" i="0" dirty="0">
                <a:solidFill>
                  <a:srgbClr val="000000"/>
                </a:solidFill>
                <a:latin typeface="微软雅黑" pitchFamily="34" charset="0"/>
                <a:ea typeface="微软雅黑" pitchFamily="34" charset="-122"/>
                <a:cs typeface="微软雅黑" pitchFamily="34" charset="-120"/>
              </a:rPr>
              <a:t>。A项，以“蛇文化”作主语，无法与前文蛇文化的范围紧密衔接；“持续闪耀</a:t>
            </a:r>
            <a:r>
              <a:rPr lang="en-US" altLang="zh-CN" sz="2000" b="0" i="0">
                <a:solidFill>
                  <a:srgbClr val="000000"/>
                </a:solidFill>
                <a:latin typeface="微软雅黑" pitchFamily="34" charset="0"/>
                <a:ea typeface="微软雅黑" pitchFamily="34" charset="-122"/>
                <a:cs typeface="微软雅黑" pitchFamily="34" charset="-120"/>
              </a:rPr>
              <a:t>”强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调的是蛇文化的持续性</a:t>
            </a:r>
            <a:r>
              <a:rPr lang="en-US" altLang="zh-CN" sz="2000" b="0" i="0" dirty="0">
                <a:solidFill>
                  <a:srgbClr val="000000"/>
                </a:solidFill>
                <a:latin typeface="微软雅黑" pitchFamily="34" charset="0"/>
                <a:ea typeface="微软雅黑" pitchFamily="34" charset="-122"/>
                <a:cs typeface="微软雅黑" pitchFamily="34" charset="-120"/>
              </a:rPr>
              <a:t>，与广泛存在不照应，故排除。C项，“神秘浪漫</a:t>
            </a:r>
            <a:r>
              <a:rPr lang="en-US" altLang="zh-CN" sz="2000" b="0" i="0">
                <a:solidFill>
                  <a:srgbClr val="000000"/>
                </a:solidFill>
                <a:latin typeface="微软雅黑" pitchFamily="34" charset="0"/>
                <a:ea typeface="微软雅黑" pitchFamily="34" charset="-122"/>
                <a:cs typeface="微软雅黑" pitchFamily="34" charset="-120"/>
              </a:rPr>
              <a:t>”在原文中没有相关的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铺垫和体现</a:t>
            </a:r>
            <a:r>
              <a:rPr lang="en-US" altLang="zh-CN" sz="2000" b="0" i="0" dirty="0">
                <a:solidFill>
                  <a:srgbClr val="000000"/>
                </a:solidFill>
                <a:latin typeface="微软雅黑" pitchFamily="34" charset="0"/>
                <a:ea typeface="微软雅黑" pitchFamily="34" charset="-122"/>
                <a:cs typeface="微软雅黑" pitchFamily="34" charset="-120"/>
              </a:rPr>
              <a:t>，与前文文意不符，故排除。D项，以“蛇文化”作主语</a:t>
            </a:r>
            <a:r>
              <a:rPr lang="en-US" altLang="zh-CN" sz="2000" b="0" i="0">
                <a:solidFill>
                  <a:srgbClr val="000000"/>
                </a:solidFill>
                <a:latin typeface="微软雅黑" pitchFamily="34" charset="0"/>
                <a:ea typeface="微软雅黑" pitchFamily="34" charset="-122"/>
                <a:cs typeface="微软雅黑" pitchFamily="34" charset="-120"/>
              </a:rPr>
              <a:t>，无法与前文蛇文化的范围</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紧密衔接</a:t>
            </a:r>
            <a:r>
              <a:rPr lang="en-US" altLang="zh-CN" sz="2000" b="0" i="0" dirty="0">
                <a:solidFill>
                  <a:srgbClr val="000000"/>
                </a:solidFill>
                <a:latin typeface="微软雅黑" pitchFamily="34" charset="0"/>
                <a:ea typeface="微软雅黑" pitchFamily="34" charset="-122"/>
                <a:cs typeface="微软雅黑" pitchFamily="34" charset="-120"/>
              </a:rPr>
              <a:t>；且文段重点强调的是蛇文化在不同方面的存在，而不是它以多样的形式传承，</a:t>
            </a:r>
            <a:r>
              <a:rPr lang="en-US" altLang="zh-CN" sz="2000" b="0" i="0">
                <a:solidFill>
                  <a:srgbClr val="000000"/>
                </a:solidFill>
                <a:latin typeface="微软雅黑" pitchFamily="34" charset="0"/>
                <a:ea typeface="微软雅黑" pitchFamily="34" charset="-122"/>
                <a:cs typeface="微软雅黑" pitchFamily="34" charset="-120"/>
              </a:rPr>
              <a:t>故排除。</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故选</a:t>
            </a:r>
            <a:r>
              <a:rPr lang="en-US" altLang="zh-CN" sz="2000" b="0" i="0" dirty="0">
                <a:solidFill>
                  <a:srgbClr val="000000"/>
                </a:solidFill>
                <a:latin typeface="微软雅黑" pitchFamily="34" charset="0"/>
                <a:ea typeface="微软雅黑" pitchFamily="34" charset="-122"/>
                <a:cs typeface="微软雅黑" pitchFamily="34" charset="-120"/>
              </a:rPr>
              <a:t>B。</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5" end="5"/>
                                            </p:txEl>
                                          </p:spTgt>
                                        </p:tgtEl>
                                        <p:attrNameLst>
                                          <p:attrName>style.visibility</p:attrName>
                                        </p:attrNameLst>
                                      </p:cBhvr>
                                      <p:to>
                                        <p:strVal val="visible"/>
                                      </p:to>
                                    </p:set>
                                    <p:animEffect transition="in" filter="fade">
                                      <p:cBhvr>
                                        <p:cTn id="33" dur="500"/>
                                        <p:tgtEl>
                                          <p:spTgt spid="5">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6" end="6"/>
                                            </p:txEl>
                                          </p:spTgt>
                                        </p:tgtEl>
                                        <p:attrNameLst>
                                          <p:attrName>style.visibility</p:attrName>
                                        </p:attrNameLst>
                                      </p:cBhvr>
                                      <p:to>
                                        <p:strVal val="visible"/>
                                      </p:to>
                                    </p:set>
                                    <p:animEffect transition="in" filter="fade">
                                      <p:cBhvr>
                                        <p:cTn id="36"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49.xml><?xml version="1.0" encoding="utf-8"?>
<p:sld xmlns:a="http://schemas.openxmlformats.org/drawingml/2006/main" xmlns:r="http://schemas.openxmlformats.org/officeDocument/2006/relationships" xmlns:p="http://schemas.openxmlformats.org/presentationml/2006/main">
  <p:cSld name="Slide 37&amp;si=37">
    <p:spTree>
      <p:nvGrpSpPr>
        <p:cNvPr id="1" name=""/>
        <p:cNvGrpSpPr/>
        <p:nvPr/>
      </p:nvGrpSpPr>
      <p:grpSpPr>
        <a:xfrm>
          <a:off x="0" y="0"/>
          <a:ext cx="0" cy="0"/>
          <a:chOff x="0" y="0"/>
          <a:chExt cx="0" cy="0"/>
        </a:xfrm>
      </p:grpSpPr>
      <p:sp>
        <p:nvSpPr>
          <p:cNvPr id="2" name="QB_4_BD.67_1#9db6ffbcb?sp=1&amp;pid=14f0ad264&amp;color=0,0,0&amp;vtp=1&amp;bt=1&amp;bbb=1"/>
          <p:cNvSpPr/>
          <p:nvPr/>
        </p:nvSpPr>
        <p:spPr>
          <a:xfrm>
            <a:off x="722376" y="972000"/>
            <a:ext cx="10753344" cy="8431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19.请在文中画横线处填入恰当的成语，使上下文语义连贯。（2</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a:t>
            </a:r>
            <a:endParaRPr lang="en-US" altLang="zh-CN" sz="2000" dirty="0"/>
          </a:p>
        </p:txBody>
      </p:sp>
      <p:sp>
        <p:nvSpPr>
          <p:cNvPr id="4" name="QB_4_AN.68_1#9db6ffbcb.blank?pid=14f0ad264&amp;color=0,0,0&amp;vpa=17&amp;vtp=1&amp;bbb=1"/>
          <p:cNvSpPr/>
          <p:nvPr/>
        </p:nvSpPr>
        <p:spPr>
          <a:xfrm>
            <a:off x="757301" y="1372050"/>
            <a:ext cx="9613900" cy="385953"/>
          </a:xfrm>
          <a:prstGeom prst="rect">
            <a:avLst/>
          </a:prstGeom>
          <a:noFill/>
          <a:ln/>
        </p:spPr>
        <p:txBody>
          <a:bodyPr wrap="none" lIns="0" tIns="0" rIns="0" bIns="0" rtlCol="0" anchor="t"/>
          <a:lstStyle/>
          <a:p>
            <a:pPr algn="ctr" latinLnBrk="1">
              <a:lnSpc>
                <a:spcPts val="3400"/>
              </a:lnSpc>
            </a:pPr>
            <a:r>
              <a:rPr lang="en-US" altLang="zh-CN" sz="2000" b="1" i="0" dirty="0">
                <a:solidFill>
                  <a:srgbClr val="00B050"/>
                </a:solidFill>
                <a:latin typeface="微软雅黑" pitchFamily="34" charset="0"/>
                <a:ea typeface="微软雅黑" pitchFamily="34" charset="-122"/>
                <a:cs typeface="微软雅黑" pitchFamily="34" charset="-120"/>
              </a:rPr>
              <a:t>【示例】①不可或缺</a:t>
            </a:r>
            <a:r>
              <a:rPr lang="en-US" altLang="zh-CN" sz="2000" b="1" i="0" dirty="0">
                <a:solidFill>
                  <a:srgbClr val="00B050"/>
                </a:solidFill>
                <a:latin typeface="SimSun" pitchFamily="34" charset="0"/>
                <a:ea typeface="SimSun" pitchFamily="34" charset="-122"/>
                <a:cs typeface="SimSun" pitchFamily="34" charset="-120"/>
              </a:rPr>
              <a:t> </a:t>
            </a:r>
            <a:r>
              <a:rPr lang="en-US" altLang="zh-CN" sz="2000" b="1" i="0" dirty="0">
                <a:solidFill>
                  <a:srgbClr val="00B050"/>
                </a:solidFill>
                <a:latin typeface="微软雅黑" pitchFamily="34" charset="0"/>
                <a:ea typeface="微软雅黑" pitchFamily="34" charset="-122"/>
                <a:cs typeface="微软雅黑" pitchFamily="34" charset="-120"/>
              </a:rPr>
              <a:t>②无处不在（每处1分，如有符合语境的其他成语，也可给分）</a:t>
            </a:r>
            <a:endParaRPr lang="en-US" altLang="zh-CN" sz="2000" dirty="0"/>
          </a:p>
        </p:txBody>
      </p:sp>
      <p:sp>
        <p:nvSpPr>
          <p:cNvPr id="5" name="QB_4_AS.69_1#9db6ffbcb?vop=1&amp;pid=14f0ad264&amp;color=0,0,0&amp;vtp=1&amp;bbb=1&amp;hb=1"/>
          <p:cNvSpPr/>
          <p:nvPr/>
        </p:nvSpPr>
        <p:spPr>
          <a:xfrm>
            <a:off x="722376" y="1922595"/>
            <a:ext cx="10753344" cy="2240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本题考查正确使用词语（包括熟语）的能力。①处，结合前文“它贯穿不同时代</a:t>
            </a:r>
            <a:r>
              <a:rPr lang="en-US" altLang="zh-CN" sz="2000" b="0" i="0">
                <a:solidFill>
                  <a:srgbClr val="000000"/>
                </a:solidFill>
                <a:latin typeface="微软雅黑" pitchFamily="34" charset="0"/>
                <a:ea typeface="微软雅黑" pitchFamily="34" charset="-122"/>
                <a:cs typeface="微软雅黑" pitchFamily="34" charset="-120"/>
              </a:rPr>
              <a:t>，承载着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中华民族</a:t>
            </a:r>
            <a:r>
              <a:rPr lang="en-US" altLang="zh-CN" sz="2000" b="0" i="0" dirty="0">
                <a:solidFill>
                  <a:srgbClr val="000000"/>
                </a:solidFill>
                <a:latin typeface="SimSun" panose="02010600030101010101" pitchFamily="2" charset="-122"/>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”和后文每段的首句内容可知，“蛇”存在于中华文化的多个领域</a:t>
            </a:r>
            <a:r>
              <a:rPr lang="en-US" altLang="zh-CN" sz="2000" b="0" i="0">
                <a:solidFill>
                  <a:srgbClr val="000000"/>
                </a:solidFill>
                <a:latin typeface="微软雅黑" pitchFamily="34" charset="0"/>
                <a:ea typeface="微软雅黑" pitchFamily="34" charset="-122"/>
                <a:cs typeface="微软雅黑" pitchFamily="34" charset="-120"/>
              </a:rPr>
              <a:t>，此处强调的是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蛇”在中华文化中的重要性，故可填“不可或缺”之类的成语。②处，由前文</a:t>
            </a:r>
            <a:r>
              <a:rPr lang="en-US" altLang="zh-CN" sz="2000" b="0" i="0">
                <a:solidFill>
                  <a:srgbClr val="000000"/>
                </a:solidFill>
                <a:latin typeface="微软雅黑" pitchFamily="34" charset="0"/>
                <a:ea typeface="微软雅黑" pitchFamily="34" charset="-122"/>
                <a:cs typeface="微软雅黑" pitchFamily="34" charset="-120"/>
              </a:rPr>
              <a:t>“在文学艺术领</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域</a:t>
            </a:r>
            <a:r>
              <a:rPr lang="en-US" altLang="zh-CN" sz="2000" b="0" i="0" dirty="0">
                <a:solidFill>
                  <a:srgbClr val="000000"/>
                </a:solidFill>
                <a:latin typeface="微软雅黑" pitchFamily="34" charset="0"/>
                <a:ea typeface="微软雅黑" pitchFamily="34" charset="-122"/>
                <a:cs typeface="微软雅黑" pitchFamily="34" charset="-120"/>
              </a:rPr>
              <a:t>，蛇的形象也频繁出现。从古典诗词到民间戏曲，从精美绘画到传统雕刻”可知</a:t>
            </a:r>
            <a:r>
              <a:rPr lang="en-US" altLang="zh-CN" sz="2000" b="0" i="0">
                <a:solidFill>
                  <a:srgbClr val="000000"/>
                </a:solidFill>
                <a:latin typeface="微软雅黑" pitchFamily="34" charset="0"/>
                <a:ea typeface="微软雅黑" pitchFamily="34" charset="-122"/>
                <a:cs typeface="微软雅黑" pitchFamily="34" charset="-120"/>
              </a:rPr>
              <a:t>，此处表达的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是蛇的形象到处都存在</a:t>
            </a:r>
            <a:r>
              <a:rPr lang="en-US" altLang="zh-CN" sz="2000" b="0" i="0" dirty="0">
                <a:solidFill>
                  <a:srgbClr val="000000"/>
                </a:solidFill>
                <a:latin typeface="微软雅黑" pitchFamily="34" charset="0"/>
                <a:ea typeface="微软雅黑" pitchFamily="34" charset="-122"/>
                <a:cs typeface="微软雅黑" pitchFamily="34" charset="-120"/>
              </a:rPr>
              <a:t>，故可填“无处不在”之类的成语。</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4" end="4"/>
                                            </p:txEl>
                                          </p:spTgt>
                                        </p:tgtEl>
                                        <p:attrNameLst>
                                          <p:attrName>style.visibility</p:attrName>
                                        </p:attrNameLst>
                                      </p:cBhvr>
                                      <p:to>
                                        <p:strVal val="visible"/>
                                      </p:to>
                                    </p:set>
                                    <p:animEffect transition="in" filter="fade">
                                      <p:cBhvr>
                                        <p:cTn id="30"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2#53aecae77?sp=1&amp;pid=8dbe559cf&amp;color=0,0,0&amp;vtp=1&amp;bbb=1&amp;hb=1">
            <a:extLst>
              <a:ext uri="{FF2B5EF4-FFF2-40B4-BE49-F238E27FC236}">
                <a16:creationId xmlns:a16="http://schemas.microsoft.com/office/drawing/2014/main" id="{5B41721C-EA06-619D-D54A-6BDB1CF1F417}"/>
              </a:ext>
            </a:extLst>
          </p:cNvPr>
          <p:cNvSpPr/>
          <p:nvPr/>
        </p:nvSpPr>
        <p:spPr>
          <a:xfrm>
            <a:off x="722376" y="972000"/>
            <a:ext cx="10753344" cy="4513453"/>
          </a:xfrm>
          <a:prstGeom prst="rect">
            <a:avLst/>
          </a:prstGeom>
          <a:noFill/>
          <a:ln/>
        </p:spPr>
        <p:txBody>
          <a:bodyPr wrap="none" lIns="0" tIns="0" rIns="0" bIns="0" rtlCol="0" anchor="t"/>
          <a:lstStyle/>
          <a:p>
            <a:pPr latinLnBrk="1">
              <a:lnSpc>
                <a:spcPts val="36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实事求是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是无产阶级世界观的基础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是马克思主义的思想基础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过去我们搞革命所取得的</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一切胜利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是靠实事求是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现在我们要实现四个现代化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同样要靠实事求是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不但中央</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省委</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县委</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就是一个工厂</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一个机关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一个学校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也都要实事求是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都要解放思想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开动脑筋想问题</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办事情</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在党内和人民群众中</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肯动脑筋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肯想问题的人愈多</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对我们的事业就愈有利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干革命</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搞</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建设</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都要有一批勇于思考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勇于探索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勇于创新的闯将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没有这样一大批闯将</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我们就无法摆</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脱贫穷落后的状况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就无法赶上更谈不到超过国际先进水平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我们希望各级党委和每个党支部</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都来鼓励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支持党员和群众勇于思考</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勇于探索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勇于创新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都来做促进群众解放思想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开动脑</a:t>
            </a:r>
          </a:p>
          <a:p>
            <a:pPr latinLnBrk="1">
              <a:lnSpc>
                <a:spcPts val="3600"/>
              </a:lnSpc>
            </a:pPr>
            <a:r>
              <a:rPr lang="en-US" altLang="zh-CN" sz="2000" b="0" i="0">
                <a:solidFill>
                  <a:srgbClr val="000000"/>
                </a:solidFill>
                <a:latin typeface="微软雅黑" pitchFamily="34" charset="0"/>
                <a:ea typeface="楷体" pitchFamily="34" charset="-122"/>
                <a:cs typeface="微软雅黑" pitchFamily="34" charset="-120"/>
              </a:rPr>
              <a:t>筋的工作</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摘自邓小平《解放思想，实事求是，团结一致向前看》）</a:t>
            </a:r>
            <a:endParaRPr lang="en-US" altLang="zh-CN" sz="2000" dirty="0"/>
          </a:p>
        </p:txBody>
      </p:sp>
    </p:spTree>
    <p:extLst>
      <p:ext uri="{BB962C8B-B14F-4D97-AF65-F5344CB8AC3E}">
        <p14:creationId xmlns:p14="http://schemas.microsoft.com/office/powerpoint/2010/main" val="974459697"/>
      </p:ext>
    </p:extLst>
  </p:cSld>
  <p:clrMapOvr>
    <a:masterClrMapping/>
  </p:clrMapOvr>
  <p:transition>
    <p:fade/>
  </p:transition>
</p:sld>
</file>

<file path=ppt/slides/slide50.xml><?xml version="1.0" encoding="utf-8"?>
<p:sld xmlns:a="http://schemas.openxmlformats.org/drawingml/2006/main" xmlns:r="http://schemas.openxmlformats.org/officeDocument/2006/relationships" xmlns:p="http://schemas.openxmlformats.org/presentationml/2006/main">
  <p:cSld name="Slide 38&amp;si=38">
    <p:spTree>
      <p:nvGrpSpPr>
        <p:cNvPr id="1" name=""/>
        <p:cNvGrpSpPr/>
        <p:nvPr/>
      </p:nvGrpSpPr>
      <p:grpSpPr>
        <a:xfrm>
          <a:off x="0" y="0"/>
          <a:ext cx="0" cy="0"/>
          <a:chOff x="0" y="0"/>
          <a:chExt cx="0" cy="0"/>
        </a:xfrm>
      </p:grpSpPr>
      <p:sp>
        <p:nvSpPr>
          <p:cNvPr id="2" name="QB_4_AS.69_2#9db6ffbcb?vop=1&amp;pid=14f0ad264&amp;color=0,0,0&amp;mp=1&amp;vtp=1&amp;bt=1&amp;bbb=1"/>
          <p:cNvSpPr/>
          <p:nvPr/>
        </p:nvSpPr>
        <p:spPr>
          <a:xfrm>
            <a:off x="722376" y="972000"/>
            <a:ext cx="10753344" cy="1313053"/>
          </a:xfrm>
          <a:prstGeom prst="rect">
            <a:avLst/>
          </a:prstGeom>
          <a:noFill/>
          <a:ln/>
        </p:spPr>
        <p:txBody>
          <a:bodyPr wrap="none" lIns="0" tIns="0" rIns="0" bIns="0" rtlCol="0" anchor="t"/>
          <a:lstStyle/>
          <a:p>
            <a:pPr algn="l" latinLnBrk="1">
              <a:lnSpc>
                <a:spcPts val="3600"/>
              </a:lnSpc>
            </a:pPr>
            <a:r>
              <a:rPr lang="en-US" altLang="zh-CN" sz="2000" b="1" i="0" dirty="0">
                <a:solidFill>
                  <a:srgbClr val="000000"/>
                </a:solidFill>
                <a:latin typeface="微软雅黑" pitchFamily="34" charset="0"/>
                <a:ea typeface="微软雅黑" pitchFamily="34" charset="-122"/>
                <a:cs typeface="微软雅黑" pitchFamily="34" charset="-120"/>
              </a:rPr>
              <a:t>【词语积累】</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不可或缺</a:t>
            </a:r>
            <a:r>
              <a:rPr lang="en-US" altLang="zh-CN" sz="2000" b="0" i="0" dirty="0">
                <a:solidFill>
                  <a:srgbClr val="000000"/>
                </a:solidFill>
                <a:latin typeface="微软雅黑" pitchFamily="34" charset="0"/>
                <a:ea typeface="微软雅黑" pitchFamily="34" charset="-122"/>
                <a:cs typeface="微软雅黑" pitchFamily="34" charset="-120"/>
              </a:rPr>
              <a:t>：不能有一点点缺失。</a:t>
            </a:r>
            <a:endParaRPr lang="en-US" altLang="zh-CN" sz="20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无处不在</a:t>
            </a:r>
            <a:r>
              <a:rPr lang="en-US" altLang="zh-CN" sz="2000" b="0" i="0" dirty="0">
                <a:solidFill>
                  <a:srgbClr val="000000"/>
                </a:solidFill>
                <a:latin typeface="微软雅黑" pitchFamily="34" charset="0"/>
                <a:ea typeface="微软雅黑" pitchFamily="34" charset="-122"/>
                <a:cs typeface="微软雅黑" pitchFamily="34" charset="-120"/>
              </a:rPr>
              <a:t>：指到处都存在。</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1.xml><?xml version="1.0" encoding="utf-8"?>
<p:sld xmlns:a="http://schemas.openxmlformats.org/drawingml/2006/main" xmlns:r="http://schemas.openxmlformats.org/officeDocument/2006/relationships" xmlns:p="http://schemas.openxmlformats.org/presentationml/2006/main">
  <p:cSld name="Slide 39&amp;si=39">
    <p:spTree>
      <p:nvGrpSpPr>
        <p:cNvPr id="1" name=""/>
        <p:cNvGrpSpPr/>
        <p:nvPr/>
      </p:nvGrpSpPr>
      <p:grpSpPr>
        <a:xfrm>
          <a:off x="0" y="0"/>
          <a:ext cx="0" cy="0"/>
          <a:chOff x="0" y="0"/>
          <a:chExt cx="0" cy="0"/>
        </a:xfrm>
      </p:grpSpPr>
      <p:sp>
        <p:nvSpPr>
          <p:cNvPr id="2" name="QB_4_BD.70_1#eaca3cc57?sp=1&amp;pid=14f0ad264&amp;color=0,0,0&amp;vtp=1&amp;bt=1&amp;bbb=1"/>
          <p:cNvSpPr/>
          <p:nvPr/>
        </p:nvSpPr>
        <p:spPr>
          <a:xfrm>
            <a:off x="722376" y="972000"/>
            <a:ext cx="10753344" cy="130035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20.请谈谈你对文中画波浪线的“守护神”的引号及语意的理解。（4</a:t>
            </a:r>
            <a:r>
              <a:rPr lang="en-US" altLang="zh-CN" sz="2000" b="0" i="0">
                <a:solidFill>
                  <a:srgbClr val="000000"/>
                </a:solidFill>
                <a:latin typeface="微软雅黑" pitchFamily="34" charset="0"/>
                <a:ea typeface="微软雅黑" pitchFamily="34" charset="-122"/>
                <a:cs typeface="微软雅黑" pitchFamily="34" charset="-120"/>
              </a:rPr>
              <a:t>分）</a:t>
            </a:r>
          </a:p>
          <a:p>
            <a:pPr marL="0" marR="0" lvl="0" indent="0" defTabSz="914400" rtl="0" eaLnBrk="1" fontAlgn="auto" latinLnBrk="1" hangingPunct="1">
              <a:lnSpc>
                <a:spcPts val="36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____________________________________________________________________________________</a:t>
            </a:r>
          </a:p>
          <a:p>
            <a:pPr marL="0" marR="0" lvl="0" indent="0" defTabSz="914400" rtl="0" eaLnBrk="1" fontAlgn="auto" latinLnBrk="1" hangingPunct="1">
              <a:lnSpc>
                <a:spcPts val="3400"/>
              </a:lnSpc>
              <a:spcBef>
                <a:spcPts val="0"/>
              </a:spcBef>
              <a:spcAft>
                <a:spcPts val="0"/>
              </a:spcAft>
              <a:buClrTx/>
              <a:buSzTx/>
              <a:buFontTx/>
              <a:buNone/>
              <a:tabLst/>
              <a:defRPr/>
            </a:pPr>
            <a:r>
              <a:rPr kumimoji="0" lang="en-US" altLang="zh-CN" sz="2000" b="0" i="0" u="none" strike="noStrike" kern="1200" cap="none" spc="0" normalizeH="0" baseline="0" noProof="0">
                <a:ln>
                  <a:noFill/>
                </a:ln>
                <a:solidFill>
                  <a:srgbClr val="000000"/>
                </a:solidFill>
                <a:effectLst/>
                <a:uLnTx/>
                <a:uFillTx/>
                <a:latin typeface="SimSun" pitchFamily="34" charset="0"/>
                <a:ea typeface="SimSun" pitchFamily="34" charset="-122"/>
                <a:cs typeface="SimSun" pitchFamily="34" charset="-120"/>
              </a:rPr>
              <a:t>_______________________________________________________</a:t>
            </a:r>
            <a:endParaRPr lang="en-US" altLang="zh-CN" sz="2000" dirty="0"/>
          </a:p>
        </p:txBody>
      </p:sp>
      <p:sp>
        <p:nvSpPr>
          <p:cNvPr id="4" name="QB_4_AN.71_1#eaca3cc57.blank?pid=14f0ad264&amp;color=0,0,0&amp;vpa=18&amp;vtp=1&amp;bbb=1&amp;hb=1"/>
          <p:cNvSpPr/>
          <p:nvPr/>
        </p:nvSpPr>
        <p:spPr>
          <a:xfrm>
            <a:off x="722376" y="1391100"/>
            <a:ext cx="10753344" cy="856234"/>
          </a:xfrm>
          <a:prstGeom prst="rect">
            <a:avLst/>
          </a:prstGeom>
          <a:noFill/>
          <a:ln/>
        </p:spPr>
        <p:txBody>
          <a:bodyPr wrap="square" lIns="0" tIns="0" rIns="0" bIns="0" rtlCol="0" anchor="t"/>
          <a:lstStyle/>
          <a:p>
            <a:pP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①引号标示特殊含义，在文中并非实指传统守护神；（2分）②这里是指人们借祭祀蛇神</a:t>
            </a:r>
            <a:r>
              <a:rPr lang="en-US" altLang="zh-CN" sz="2000" b="1" i="0">
                <a:solidFill>
                  <a:srgbClr val="00B050"/>
                </a:solidFill>
                <a:latin typeface="微软雅黑" pitchFamily="34" charset="0"/>
                <a:ea typeface="微软雅黑" pitchFamily="34" charset="-122"/>
                <a:cs typeface="微软雅黑" pitchFamily="34" charset="-120"/>
              </a:rPr>
              <a:t>，期望</a:t>
            </a:r>
          </a:p>
          <a:p>
            <a:pPr latinLnBrk="1">
              <a:lnSpc>
                <a:spcPts val="3500"/>
              </a:lnSpc>
            </a:pPr>
            <a:r>
              <a:rPr lang="en-US" altLang="zh-CN" sz="2000" b="1" i="0">
                <a:solidFill>
                  <a:srgbClr val="00B050"/>
                </a:solidFill>
                <a:latin typeface="微软雅黑" pitchFamily="34" charset="0"/>
                <a:ea typeface="微软雅黑" pitchFamily="34" charset="-122"/>
                <a:cs typeface="微软雅黑" pitchFamily="34" charset="-120"/>
              </a:rPr>
              <a:t>获护佑</a:t>
            </a:r>
            <a:r>
              <a:rPr lang="en-US" altLang="zh-CN" sz="2000" b="1" i="0" dirty="0">
                <a:solidFill>
                  <a:srgbClr val="00B050"/>
                </a:solidFill>
                <a:latin typeface="微软雅黑" pitchFamily="34" charset="0"/>
                <a:ea typeface="微软雅黑" pitchFamily="34" charset="-122"/>
                <a:cs typeface="微软雅黑" pitchFamily="34" charset="-120"/>
              </a:rPr>
              <a:t>、消劫难，是对美好生活的祈愿与精神寄托。（2分）</a:t>
            </a:r>
            <a:endParaRPr lang="en-US" altLang="zh-CN" sz="2000" dirty="0"/>
          </a:p>
        </p:txBody>
      </p:sp>
      <p:sp>
        <p:nvSpPr>
          <p:cNvPr id="5" name="QB_4_AS.72_1#eaca3cc57?vop=1&amp;pid=14f0ad264&amp;color=0,0,0&amp;vtp=1&amp;bbb=1&amp;hb=1"/>
          <p:cNvSpPr/>
          <p:nvPr/>
        </p:nvSpPr>
        <p:spPr>
          <a:xfrm>
            <a:off x="722376" y="2379795"/>
            <a:ext cx="10753344" cy="31549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本题考查正确使用标点符号的能力。在文中，“守护神”</a:t>
            </a:r>
            <a:r>
              <a:rPr lang="en-US" altLang="zh-CN" sz="2000" b="0" i="0">
                <a:solidFill>
                  <a:srgbClr val="000000"/>
                </a:solidFill>
                <a:latin typeface="微软雅黑" pitchFamily="34" charset="0"/>
                <a:ea typeface="微软雅黑" pitchFamily="34" charset="-122"/>
                <a:cs typeface="微软雅黑" pitchFamily="34" charset="-120"/>
              </a:rPr>
              <a:t>并不是指一个实际存在的神祇，</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而是人们在民俗传统中对蛇的一种象征性的称呼</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微软雅黑" pitchFamily="34" charset="-122"/>
                <a:cs typeface="微软雅黑" pitchFamily="34" charset="-120"/>
              </a:rPr>
              <a:t>它代表了人们对蛇的一种文化认同和情感寄托，</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赋予了蛇保护家族和子孙的象征意义</a:t>
            </a:r>
            <a:r>
              <a:rPr lang="en-US" altLang="zh-CN" sz="2000" b="0" i="0" dirty="0">
                <a:solidFill>
                  <a:srgbClr val="000000"/>
                </a:solidFill>
                <a:latin typeface="微软雅黑" pitchFamily="34" charset="0"/>
                <a:ea typeface="微软雅黑" pitchFamily="34" charset="-122"/>
                <a:cs typeface="微软雅黑" pitchFamily="34" charset="-120"/>
              </a:rPr>
              <a:t>。故其引号标示特殊含义。文中提到蛇</a:t>
            </a:r>
            <a:r>
              <a:rPr lang="en-US" altLang="zh-CN" sz="2000" b="0" i="0">
                <a:solidFill>
                  <a:srgbClr val="000000"/>
                </a:solidFill>
                <a:latin typeface="微软雅黑" pitchFamily="34" charset="0"/>
                <a:ea typeface="微软雅黑" pitchFamily="34" charset="-122"/>
                <a:cs typeface="微软雅黑" pitchFamily="34" charset="-120"/>
              </a:rPr>
              <a:t>“承载着庇佑子孙的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美好祈愿</a:t>
            </a:r>
            <a:r>
              <a:rPr lang="en-US" altLang="zh-CN" sz="2000" b="0" i="0" dirty="0">
                <a:solidFill>
                  <a:srgbClr val="000000"/>
                </a:solidFill>
                <a:latin typeface="微软雅黑" pitchFamily="34" charset="0"/>
                <a:ea typeface="微软雅黑" pitchFamily="34" charset="-122"/>
                <a:cs typeface="微软雅黑" pitchFamily="34" charset="-120"/>
              </a:rPr>
              <a:t>”，这表明人们在祭祀蛇神的过程中，</a:t>
            </a:r>
            <a:r>
              <a:rPr lang="en-US" altLang="zh-CN" sz="2000" b="0" i="0">
                <a:solidFill>
                  <a:srgbClr val="000000"/>
                </a:solidFill>
                <a:latin typeface="微软雅黑" pitchFamily="34" charset="0"/>
                <a:ea typeface="微软雅黑" pitchFamily="34" charset="-122"/>
                <a:cs typeface="微软雅黑" pitchFamily="34" charset="-120"/>
              </a:rPr>
              <a:t>实际上是希望通过这种仪式来获得蛇神的保护，</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消解生活中的困难和灾难</a:t>
            </a:r>
            <a:r>
              <a:rPr lang="en-US" altLang="zh-CN" sz="2000" b="0" i="0" dirty="0">
                <a:solidFill>
                  <a:srgbClr val="000000"/>
                </a:solidFill>
                <a:latin typeface="微软雅黑" pitchFamily="34" charset="0"/>
                <a:ea typeface="微软雅黑" pitchFamily="34" charset="-122"/>
                <a:cs typeface="微软雅黑" pitchFamily="34" charset="-120"/>
              </a:rPr>
              <a:t>。这种做法反映了人们对于平安、幸福生活的向往</a:t>
            </a:r>
            <a:r>
              <a:rPr lang="en-US" altLang="zh-CN" sz="2000" b="0" i="0">
                <a:solidFill>
                  <a:srgbClr val="000000"/>
                </a:solidFill>
                <a:latin typeface="微软雅黑" pitchFamily="34" charset="0"/>
                <a:ea typeface="微软雅黑" pitchFamily="34" charset="-122"/>
                <a:cs typeface="微软雅黑" pitchFamily="34" charset="-120"/>
              </a:rPr>
              <a:t>，以及对未知力量的</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敬畏和依赖</a:t>
            </a:r>
            <a:r>
              <a:rPr lang="en-US" altLang="zh-CN" sz="2000" b="0" i="0" dirty="0">
                <a:solidFill>
                  <a:srgbClr val="000000"/>
                </a:solidFill>
                <a:latin typeface="微软雅黑" pitchFamily="34" charset="0"/>
                <a:ea typeface="微软雅黑" pitchFamily="34" charset="-122"/>
                <a:cs typeface="微软雅黑" pitchFamily="34" charset="-120"/>
              </a:rPr>
              <a:t>。因此，“守护神</a:t>
            </a:r>
            <a:r>
              <a:rPr lang="en-US" altLang="zh-CN" sz="2000" b="0" i="0">
                <a:solidFill>
                  <a:srgbClr val="000000"/>
                </a:solidFill>
                <a:latin typeface="微软雅黑" pitchFamily="34" charset="0"/>
                <a:ea typeface="微软雅黑" pitchFamily="34" charset="-122"/>
                <a:cs typeface="微软雅黑" pitchFamily="34" charset="-120"/>
              </a:rPr>
              <a:t>”在这里是对人们通过祭祀活动表达的对美好生活的祈愿和精神寄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托的一种形象化表达</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bg/>
                                          </p:spTgt>
                                        </p:tgtEl>
                                        <p:attrNameLst>
                                          <p:attrName>style.visibility</p:attrName>
                                        </p:attrNameLst>
                                      </p:cBhvr>
                                      <p:to>
                                        <p:strVal val="visible"/>
                                      </p:to>
                                    </p:set>
                                    <p:animEffect transition="in" filter="fade">
                                      <p:cBhvr>
                                        <p:cTn id="18" dur="500"/>
                                        <p:tgtEl>
                                          <p:spTgt spid="5">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500"/>
                                        <p:tgtEl>
                                          <p:spTgt spid="5">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1" end="1"/>
                                            </p:txEl>
                                          </p:spTgt>
                                        </p:tgtEl>
                                        <p:attrNameLst>
                                          <p:attrName>style.visibility</p:attrName>
                                        </p:attrNameLst>
                                      </p:cBhvr>
                                      <p:to>
                                        <p:strVal val="visible"/>
                                      </p:to>
                                    </p:set>
                                    <p:animEffect transition="in" filter="fade">
                                      <p:cBhvr>
                                        <p:cTn id="24" dur="500"/>
                                        <p:tgtEl>
                                          <p:spTgt spid="5">
                                            <p:txEl>
                                              <p:pRg st="1" end="1"/>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2" end="2"/>
                                            </p:txEl>
                                          </p:spTgt>
                                        </p:tgtEl>
                                        <p:attrNameLst>
                                          <p:attrName>style.visibility</p:attrName>
                                        </p:attrNameLst>
                                      </p:cBhvr>
                                      <p:to>
                                        <p:strVal val="visible"/>
                                      </p:to>
                                    </p:set>
                                    <p:animEffect transition="in" filter="fade">
                                      <p:cBhvr>
                                        <p:cTn id="27" dur="500"/>
                                        <p:tgtEl>
                                          <p:spTgt spid="5">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fade">
                                      <p:cBhvr>
                                        <p:cTn id="30" dur="500"/>
                                        <p:tgtEl>
                                          <p:spTgt spid="5">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
                                            <p:txEl>
                                              <p:pRg st="4" end="4"/>
                                            </p:txEl>
                                          </p:spTgt>
                                        </p:tgtEl>
                                        <p:attrNameLst>
                                          <p:attrName>style.visibility</p:attrName>
                                        </p:attrNameLst>
                                      </p:cBhvr>
                                      <p:to>
                                        <p:strVal val="visible"/>
                                      </p:to>
                                    </p:set>
                                    <p:animEffect transition="in" filter="fade">
                                      <p:cBhvr>
                                        <p:cTn id="33" dur="500"/>
                                        <p:tgtEl>
                                          <p:spTgt spid="5">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
                                            <p:txEl>
                                              <p:pRg st="5" end="5"/>
                                            </p:txEl>
                                          </p:spTgt>
                                        </p:tgtEl>
                                        <p:attrNameLst>
                                          <p:attrName>style.visibility</p:attrName>
                                        </p:attrNameLst>
                                      </p:cBhvr>
                                      <p:to>
                                        <p:strVal val="visible"/>
                                      </p:to>
                                    </p:set>
                                    <p:animEffect transition="in" filter="fade">
                                      <p:cBhvr>
                                        <p:cTn id="36" dur="500"/>
                                        <p:tgtEl>
                                          <p:spTgt spid="5">
                                            <p:txEl>
                                              <p:pRg st="5" end="5"/>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Effect transition="in" filter="fade">
                                      <p:cBhvr>
                                        <p:cTn id="39" dur="5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Lst>
  </p:timing>
</p:sld>
</file>

<file path=ppt/slides/slide52.xml><?xml version="1.0" encoding="utf-8"?>
<p:sld xmlns:a="http://schemas.openxmlformats.org/drawingml/2006/main" xmlns:r="http://schemas.openxmlformats.org/officeDocument/2006/relationships" xmlns:p="http://schemas.openxmlformats.org/presentationml/2006/main">
  <p:cSld name="Slide 40&amp;si=40">
    <p:spTree>
      <p:nvGrpSpPr>
        <p:cNvPr id="1" name=""/>
        <p:cNvGrpSpPr/>
        <p:nvPr/>
      </p:nvGrpSpPr>
      <p:grpSpPr>
        <a:xfrm>
          <a:off x="0" y="0"/>
          <a:ext cx="0" cy="0"/>
          <a:chOff x="0" y="0"/>
          <a:chExt cx="0" cy="0"/>
        </a:xfrm>
      </p:grpSpPr>
      <p:sp>
        <p:nvSpPr>
          <p:cNvPr id="2" name="QC_4_BD.73_1#b690f4c79?pid=14f0ad264&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21.下列关于蛇的俗语的理解与感情色彩判断，不正确的一项是（3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4_AN.74_1#b690f4c79.bracket?pid=14f0ad264&amp;color=0,0,0&amp;vpa=19&amp;vtp=1"/>
          <p:cNvSpPr/>
          <p:nvPr/>
        </p:nvSpPr>
        <p:spPr>
          <a:xfrm>
            <a:off x="8797989"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4_BD.73_2#b690f4c79.choices?pid=14f0ad264&amp;color=0,0,0&amp;vtp=1&amp;bbb=1"/>
          <p:cNvSpPr/>
          <p:nvPr/>
        </p:nvSpPr>
        <p:spPr>
          <a:xfrm>
            <a:off x="722376" y="1436497"/>
            <a:ext cx="10753344" cy="17960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A.“蛇吞象，心难满”，借蛇妄图吞象这一夸张行为，讽刺人贪心不足，含贬义。</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.“打蛇打七寸”，强调做事要循序渐进，有把握有步骤地工作，是中性表达。</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.“蛇过了才打棍”，比喻做事滞后，已经错过了最佳时机，含贬义。</a:t>
            </a:r>
            <a:endParaRPr lang="en-US" altLang="zh-CN" sz="2000" dirty="0"/>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.“蛇盘兔，运不枯”，包含着顺遂、富足的美好祝愿，含褒义。</a:t>
            </a:r>
            <a:endParaRPr lang="en-US" altLang="zh-CN" sz="2000" dirty="0"/>
          </a:p>
        </p:txBody>
      </p:sp>
      <p:sp>
        <p:nvSpPr>
          <p:cNvPr id="5" name="QC_4_AS.75_1#b690f4c79?vop=1&amp;pid=14f0ad264&amp;color=0,0,0&amp;vtp=1&amp;bbb=1&amp;hb=1"/>
          <p:cNvSpPr/>
          <p:nvPr/>
        </p:nvSpPr>
        <p:spPr>
          <a:xfrm>
            <a:off x="722376" y="3320161"/>
            <a:ext cx="10753344" cy="13261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本题考查正确使用词语（包括熟语）的能力。B项，“强调做事要循序渐进</a:t>
            </a:r>
            <a:r>
              <a:rPr lang="en-US" altLang="zh-CN" sz="2000" b="0" i="0">
                <a:solidFill>
                  <a:srgbClr val="000000"/>
                </a:solidFill>
                <a:latin typeface="微软雅黑" pitchFamily="34" charset="0"/>
                <a:ea typeface="微软雅黑" pitchFamily="34" charset="-122"/>
                <a:cs typeface="微软雅黑" pitchFamily="34" charset="-120"/>
              </a:rPr>
              <a:t>，有把握有步</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骤地工作</a:t>
            </a:r>
            <a:r>
              <a:rPr lang="en-US" altLang="zh-CN" sz="2000" b="0" i="0" dirty="0">
                <a:solidFill>
                  <a:srgbClr val="000000"/>
                </a:solidFill>
                <a:latin typeface="微软雅黑" pitchFamily="34" charset="0"/>
                <a:ea typeface="微软雅黑" pitchFamily="34" charset="-122"/>
                <a:cs typeface="微软雅黑" pitchFamily="34" charset="-120"/>
              </a:rPr>
              <a:t>”错误。“打蛇打七寸”中的“七寸”指的是蛇的心脏位置</a:t>
            </a:r>
            <a:r>
              <a:rPr lang="en-US" altLang="zh-CN" sz="2000" b="0" i="0">
                <a:solidFill>
                  <a:srgbClr val="000000"/>
                </a:solidFill>
                <a:latin typeface="微软雅黑" pitchFamily="34" charset="0"/>
                <a:ea typeface="微软雅黑" pitchFamily="34" charset="-122"/>
                <a:cs typeface="微软雅黑" pitchFamily="34" charset="-120"/>
              </a:rPr>
              <a:t>，这个俗语是指要击中蛇的</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要害部位</a:t>
            </a:r>
            <a:r>
              <a:rPr lang="en-US" altLang="zh-CN" sz="2000" b="0" i="0" dirty="0">
                <a:solidFill>
                  <a:srgbClr val="000000"/>
                </a:solidFill>
                <a:latin typeface="微软雅黑" pitchFamily="34" charset="0"/>
                <a:ea typeface="微软雅黑" pitchFamily="34" charset="-122"/>
                <a:cs typeface="微软雅黑" pitchFamily="34" charset="-120"/>
              </a:rPr>
              <a:t>，才能一击致命。比喻打击敌人要击中要害或做事做得恰到好处。</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53.xml><?xml version="1.0" encoding="utf-8"?>
<p:sld xmlns:a="http://schemas.openxmlformats.org/drawingml/2006/main" xmlns:r="http://schemas.openxmlformats.org/officeDocument/2006/relationships" xmlns:p="http://schemas.openxmlformats.org/presentationml/2006/main">
  <p:cSld name="Slide 41&amp;si=41">
    <p:spTree>
      <p:nvGrpSpPr>
        <p:cNvPr id="1" name=""/>
        <p:cNvGrpSpPr/>
        <p:nvPr/>
      </p:nvGrpSpPr>
      <p:grpSpPr>
        <a:xfrm>
          <a:off x="0" y="0"/>
          <a:ext cx="0" cy="0"/>
          <a:chOff x="0" y="0"/>
          <a:chExt cx="0" cy="0"/>
        </a:xfrm>
      </p:grpSpPr>
      <p:sp>
        <p:nvSpPr>
          <p:cNvPr id="2" name="QB_4_BD.81_1#f9bfb5360?sp=1&amp;pid=14f0ad264&amp;color=0,0,0&amp;vtp=1&amp;bt=1&amp;bbb=1"/>
          <p:cNvSpPr/>
          <p:nvPr/>
        </p:nvSpPr>
        <p:spPr>
          <a:xfrm>
            <a:off x="722376" y="972000"/>
            <a:ext cx="10753344" cy="408559"/>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22.请仔细观察材料中的邮票，分析其构图要素，并说明蕴含的寓意。（6分）</a:t>
            </a:r>
            <a:endParaRPr lang="en-US" altLang="zh-CN" sz="2000" dirty="0"/>
          </a:p>
        </p:txBody>
      </p:sp>
      <p:sp>
        <p:nvSpPr>
          <p:cNvPr id="3" name="QB_4_BD.81_2#f9bfb5360?sp=1&amp;pid=14f0ad264&amp;color=0,0,0&amp;vtp=1&amp;bbb=1&amp;hb=1&amp;hltap=1"/>
          <p:cNvSpPr/>
          <p:nvPr/>
        </p:nvSpPr>
        <p:spPr>
          <a:xfrm>
            <a:off x="722376" y="1435169"/>
            <a:ext cx="10753344" cy="1290638"/>
          </a:xfrm>
          <a:prstGeom prst="rect">
            <a:avLst/>
          </a:prstGeom>
          <a:noFill/>
          <a:ln/>
        </p:spPr>
        <p:txBody>
          <a:bodyPr wrap="none" lIns="0" tIns="0" rIns="0" bIns="0" rtlCol="0" anchor="t"/>
          <a:lstStyle/>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6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____________________________________________________________________________________</a:t>
            </a:r>
          </a:p>
          <a:p>
            <a:pPr latinLnBrk="1">
              <a:lnSpc>
                <a:spcPts val="3500"/>
              </a:lnSpc>
            </a:pPr>
            <a:r>
              <a:rPr lang="en-US" altLang="zh-CN" sz="2000" i="0">
                <a:solidFill>
                  <a:srgbClr val="000000"/>
                </a:solidFill>
                <a:latin typeface="SimSun" panose="02010600030101010101" pitchFamily="2" charset="-122"/>
                <a:ea typeface="微软雅黑" pitchFamily="34" charset="-122"/>
                <a:cs typeface="微软雅黑" pitchFamily="34" charset="-120"/>
              </a:rPr>
              <a:t>_________________________________________________________________________________</a:t>
            </a:r>
            <a:endParaRPr lang="en-US" altLang="zh-CN" sz="2000" dirty="0">
              <a:solidFill>
                <a:srgbClr val="000000"/>
              </a:solidFill>
              <a:latin typeface="SimSun" panose="02010600030101010101" pitchFamily="2" charset="-122"/>
            </a:endParaRPr>
          </a:p>
        </p:txBody>
      </p:sp>
      <p:sp>
        <p:nvSpPr>
          <p:cNvPr id="4" name="QB_4_AN.82_1#f9bfb5360?sp=1&amp;pid=14f0ad264&amp;color=0,0,0&amp;vtp=1&amp;bbb=1&amp;hb=1&amp;hla=1">
            <a:extLst>
              <a:ext uri="{FF2B5EF4-FFF2-40B4-BE49-F238E27FC236}">
                <a16:creationId xmlns:a16="http://schemas.microsoft.com/office/drawing/2014/main" id="{88946524-2A25-42E6-C98B-61DB2D440736}"/>
              </a:ext>
            </a:extLst>
          </p:cNvPr>
          <p:cNvSpPr/>
          <p:nvPr/>
        </p:nvSpPr>
        <p:spPr>
          <a:xfrm>
            <a:off x="722376" y="1409769"/>
            <a:ext cx="10753344" cy="1253109"/>
          </a:xfrm>
          <a:prstGeom prst="rect">
            <a:avLst/>
          </a:prstGeom>
          <a:noFill/>
          <a:ln/>
        </p:spPr>
        <p:txBody>
          <a:bodyPr wrap="none" lIns="0" tIns="0" rIns="0" bIns="0" rtlCol="0" anchor="t"/>
          <a:lstStyle/>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①</a:t>
            </a:r>
            <a:r>
              <a:rPr lang="en-US" altLang="zh-CN" sz="2000" b="1" i="0" dirty="0">
                <a:solidFill>
                  <a:srgbClr val="00B050"/>
                </a:solidFill>
                <a:latin typeface="微软雅黑" pitchFamily="34" charset="0"/>
                <a:ea typeface="微软雅黑" pitchFamily="34" charset="-122"/>
                <a:cs typeface="微软雅黑" pitchFamily="34" charset="-120"/>
              </a:rPr>
              <a:t>邮票含面值“1.20元”、年份“乙巳年”、“CHINA中国邮政”文字</a:t>
            </a:r>
            <a:r>
              <a:rPr lang="en-US" altLang="zh-CN" sz="2000" b="1" i="0">
                <a:solidFill>
                  <a:srgbClr val="00B050"/>
                </a:solidFill>
                <a:latin typeface="微软雅黑" pitchFamily="34" charset="0"/>
                <a:ea typeface="微软雅黑" pitchFamily="34" charset="-122"/>
                <a:cs typeface="微软雅黑" pitchFamily="34" charset="-120"/>
              </a:rPr>
              <a:t>，以及三条盘绕构成</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a:t>
            </a:r>
            <a:r>
              <a:rPr lang="en-US" altLang="zh-CN" sz="2000" b="1" i="0" dirty="0">
                <a:solidFill>
                  <a:srgbClr val="00B050"/>
                </a:solidFill>
                <a:latin typeface="微软雅黑" pitchFamily="34" charset="0"/>
                <a:ea typeface="微软雅黑" pitchFamily="34" charset="-122"/>
                <a:cs typeface="微软雅黑" pitchFamily="34" charset="-120"/>
              </a:rPr>
              <a:t>福”字的蛇。（3分）②蛇与“福”结合，寓意蛇年纳福；蛇象征祥瑞活力</a:t>
            </a:r>
            <a:r>
              <a:rPr lang="en-US" altLang="zh-CN" sz="2000" b="1" i="0">
                <a:solidFill>
                  <a:srgbClr val="00B050"/>
                </a:solidFill>
                <a:latin typeface="微软雅黑" pitchFamily="34" charset="0"/>
                <a:ea typeface="微软雅黑" pitchFamily="34" charset="-122"/>
                <a:cs typeface="微软雅黑" pitchFamily="34" charset="-120"/>
              </a:rPr>
              <a:t>，传达吉祥幸福之</a:t>
            </a:r>
          </a:p>
          <a:p>
            <a:pPr latinLnBrk="1">
              <a:lnSpc>
                <a:spcPts val="3400"/>
              </a:lnSpc>
            </a:pPr>
            <a:r>
              <a:rPr lang="en-US" altLang="zh-CN" sz="2000" b="1" i="0">
                <a:solidFill>
                  <a:srgbClr val="00B050"/>
                </a:solidFill>
                <a:latin typeface="微软雅黑" pitchFamily="34" charset="0"/>
                <a:ea typeface="微软雅黑" pitchFamily="34" charset="-122"/>
                <a:cs typeface="微软雅黑" pitchFamily="34" charset="-120"/>
              </a:rPr>
              <a:t>意</a:t>
            </a:r>
            <a:r>
              <a:rPr lang="en-US" altLang="zh-CN" sz="2000" b="1" i="0" dirty="0">
                <a:solidFill>
                  <a:srgbClr val="00B050"/>
                </a:solidFill>
                <a:latin typeface="微软雅黑" pitchFamily="34" charset="0"/>
                <a:ea typeface="微软雅黑" pitchFamily="34" charset="-122"/>
                <a:cs typeface="微软雅黑" pitchFamily="34" charset="-120"/>
              </a:rPr>
              <a:t>。（3</a:t>
            </a:r>
            <a:r>
              <a:rPr lang="en-US" altLang="zh-CN" sz="2000" b="1" i="0">
                <a:solidFill>
                  <a:srgbClr val="00B050"/>
                </a:solidFill>
                <a:latin typeface="微软雅黑" pitchFamily="34" charset="0"/>
                <a:ea typeface="微软雅黑" pitchFamily="34" charset="-122"/>
                <a:cs typeface="微软雅黑" pitchFamily="34" charset="-120"/>
              </a:rPr>
              <a:t>分）</a:t>
            </a:r>
            <a:endParaRPr lang="en-US" altLang="zh-CN" sz="1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fade">
                                      <p:cBhvr>
                                        <p:cTn id="13" dur="500"/>
                                        <p:tgtEl>
                                          <p:spTgt spid="4">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Effect transition="in" filter="fade">
                                      <p:cBhvr>
                                        <p:cTn id="16"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Lst>
  </p:timing>
</p:sld>
</file>

<file path=ppt/slides/slide54.xml><?xml version="1.0" encoding="utf-8"?>
<p:sld xmlns:a="http://schemas.openxmlformats.org/drawingml/2006/main" xmlns:r="http://schemas.openxmlformats.org/officeDocument/2006/relationships" xmlns:p="http://schemas.openxmlformats.org/presentationml/2006/main">
  <p:cSld name="Slide 42&amp;si=42">
    <p:spTree>
      <p:nvGrpSpPr>
        <p:cNvPr id="1" name=""/>
        <p:cNvGrpSpPr/>
        <p:nvPr/>
      </p:nvGrpSpPr>
      <p:grpSpPr>
        <a:xfrm>
          <a:off x="0" y="0"/>
          <a:ext cx="0" cy="0"/>
          <a:chOff x="0" y="0"/>
          <a:chExt cx="0" cy="0"/>
        </a:xfrm>
      </p:grpSpPr>
      <p:sp>
        <p:nvSpPr>
          <p:cNvPr id="2" name="QB_4_AS.77_1#f9bfb5360?vop=1&amp;pid=14f0ad264&amp;color=0,0,0&amp;vtp=1&amp;bt=1&amp;bbb=1&amp;hb=1"/>
          <p:cNvSpPr/>
          <p:nvPr/>
        </p:nvSpPr>
        <p:spPr>
          <a:xfrm>
            <a:off x="722376" y="972000"/>
            <a:ext cx="10753344" cy="4526534"/>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本题考查图文转换和语言表达简明、准确的能力。</a:t>
            </a:r>
            <a:r>
              <a:rPr lang="en-US" altLang="zh-CN" sz="2000" b="0" i="0">
                <a:solidFill>
                  <a:srgbClr val="000000"/>
                </a:solidFill>
                <a:latin typeface="微软雅黑" pitchFamily="34" charset="0"/>
                <a:ea typeface="微软雅黑" pitchFamily="34" charset="-122"/>
                <a:cs typeface="微软雅黑" pitchFamily="34" charset="-120"/>
              </a:rPr>
              <a:t>本题要求写出该邮票的构图要素和寓意。</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写构图要素时</a:t>
            </a:r>
            <a:r>
              <a:rPr lang="en-US" altLang="zh-CN" sz="2000" b="0" i="0" dirty="0">
                <a:solidFill>
                  <a:srgbClr val="000000"/>
                </a:solidFill>
                <a:latin typeface="微软雅黑" pitchFamily="34" charset="0"/>
                <a:ea typeface="微软雅黑" pitchFamily="34" charset="-122"/>
                <a:cs typeface="微软雅黑" pitchFamily="34" charset="-120"/>
              </a:rPr>
              <a:t>，要认真观察图片，尽量将所有元素都列出：这是一张中国邮政发行的邮票</a:t>
            </a:r>
            <a:r>
              <a:rPr lang="en-US" altLang="zh-CN" sz="2000" b="0" i="0">
                <a:solidFill>
                  <a:srgbClr val="000000"/>
                </a:solidFill>
                <a:latin typeface="微软雅黑" pitchFamily="34" charset="0"/>
                <a:ea typeface="微软雅黑" pitchFamily="34" charset="-122"/>
                <a:cs typeface="微软雅黑" pitchFamily="34" charset="-120"/>
              </a:rPr>
              <a:t>，面值</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为</a:t>
            </a:r>
            <a:r>
              <a:rPr lang="en-US" altLang="zh-CN" sz="2000" b="0" i="0" dirty="0">
                <a:solidFill>
                  <a:srgbClr val="000000"/>
                </a:solidFill>
                <a:latin typeface="微软雅黑" pitchFamily="34" charset="0"/>
                <a:ea typeface="微软雅黑" pitchFamily="34" charset="-122"/>
                <a:cs typeface="微软雅黑" pitchFamily="34" charset="-120"/>
              </a:rPr>
              <a:t>1.20元，发行年份是乙巳年；邮票上除了有中文“中国邮政”外，还有英文“CHINA</a:t>
            </a:r>
            <a:r>
              <a:rPr lang="en-US" altLang="zh-CN" sz="2000" b="0" i="0">
                <a:solidFill>
                  <a:srgbClr val="000000"/>
                </a:solidFill>
                <a:latin typeface="微软雅黑" pitchFamily="34" charset="0"/>
                <a:ea typeface="微软雅黑" pitchFamily="34" charset="-122"/>
                <a:cs typeface="微软雅黑" pitchFamily="34" charset="-120"/>
              </a:rPr>
              <a:t>”，并且</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有三条盘绕构成</a:t>
            </a:r>
            <a:r>
              <a:rPr lang="en-US" altLang="zh-CN" sz="2000" b="0" i="0" dirty="0">
                <a:solidFill>
                  <a:srgbClr val="000000"/>
                </a:solidFill>
                <a:latin typeface="微软雅黑" pitchFamily="34" charset="0"/>
                <a:ea typeface="微软雅黑" pitchFamily="34" charset="-122"/>
                <a:cs typeface="微软雅黑" pitchFamily="34" charset="-120"/>
              </a:rPr>
              <a:t>“福”字的蛇。然后分析寓意，注意结合语段中人们赋予“蛇”的寓意作答</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中国传统文化中</a:t>
            </a:r>
            <a:r>
              <a:rPr lang="en-US" altLang="zh-CN" sz="2000" b="0" i="0" dirty="0">
                <a:solidFill>
                  <a:srgbClr val="000000"/>
                </a:solidFill>
                <a:latin typeface="微软雅黑" pitchFamily="34" charset="0"/>
                <a:ea typeface="微软雅黑" pitchFamily="34" charset="-122"/>
                <a:cs typeface="微软雅黑" pitchFamily="34" charset="-120"/>
              </a:rPr>
              <a:t>，生肖与年份对应，蛇年是十二生肖年份之一</a:t>
            </a:r>
            <a:r>
              <a:rPr lang="en-US" altLang="zh-CN" sz="2000" b="0" i="0">
                <a:solidFill>
                  <a:srgbClr val="000000"/>
                </a:solidFill>
                <a:latin typeface="微软雅黑" pitchFamily="34" charset="0"/>
                <a:ea typeface="微软雅黑" pitchFamily="34" charset="-122"/>
                <a:cs typeface="微软雅黑" pitchFamily="34" charset="-120"/>
              </a:rPr>
              <a:t>；图中三条蛇盘绕的造型构成了一</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个</a:t>
            </a:r>
            <a:r>
              <a:rPr lang="en-US" altLang="zh-CN" sz="2000" b="0" i="0" dirty="0">
                <a:solidFill>
                  <a:srgbClr val="000000"/>
                </a:solidFill>
                <a:latin typeface="微软雅黑" pitchFamily="34" charset="0"/>
                <a:ea typeface="微软雅黑" pitchFamily="34" charset="-122"/>
                <a:cs typeface="微软雅黑" pitchFamily="34" charset="-120"/>
              </a:rPr>
              <a:t>“福”字，把蛇与“福”字结合，寓意着在蛇年这个特定的年份里能够接纳福气</a:t>
            </a:r>
            <a:r>
              <a:rPr lang="en-US" altLang="zh-CN" sz="2000" b="0" i="0">
                <a:solidFill>
                  <a:srgbClr val="000000"/>
                </a:solidFill>
                <a:latin typeface="微软雅黑" pitchFamily="34" charset="0"/>
                <a:ea typeface="微软雅黑" pitchFamily="34" charset="-122"/>
                <a:cs typeface="微软雅黑" pitchFamily="34" charset="-120"/>
              </a:rPr>
              <a:t>，表达了人们</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对新一年美好生活的向往和祝福</a:t>
            </a:r>
            <a:r>
              <a:rPr lang="en-US" altLang="zh-CN" sz="2000" b="0" i="0" dirty="0">
                <a:solidFill>
                  <a:srgbClr val="000000"/>
                </a:solidFill>
                <a:latin typeface="微软雅黑" pitchFamily="34" charset="0"/>
                <a:ea typeface="微软雅黑" pitchFamily="34" charset="-122"/>
                <a:cs typeface="微软雅黑" pitchFamily="34" charset="-120"/>
              </a:rPr>
              <a:t>。结合语段内容可知，蛇在中华文化里有着丰富的象征意义</a:t>
            </a:r>
            <a:r>
              <a:rPr lang="en-US" altLang="zh-CN" sz="2000" b="0" i="0">
                <a:solidFill>
                  <a:srgbClr val="000000"/>
                </a:solidFill>
                <a:latin typeface="微软雅黑" pitchFamily="34" charset="0"/>
                <a:ea typeface="微软雅黑" pitchFamily="34" charset="-122"/>
                <a:cs typeface="微软雅黑" pitchFamily="34" charset="-120"/>
              </a:rPr>
              <a:t>，其</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被</a:t>
            </a:r>
            <a:r>
              <a:rPr lang="en-US" altLang="zh-CN" sz="2000" b="0" i="0" dirty="0">
                <a:solidFill>
                  <a:srgbClr val="000000"/>
                </a:solidFill>
                <a:latin typeface="微软雅黑" pitchFamily="34" charset="0"/>
                <a:ea typeface="微软雅黑" pitchFamily="34" charset="-122"/>
                <a:cs typeface="微软雅黑" pitchFamily="34" charset="-120"/>
              </a:rPr>
              <a:t>“赋予了非凡的神性与魔力”，被认为“带来的是宗族的祥瑞”“象征着生命的灵动”等</a:t>
            </a:r>
            <a:r>
              <a:rPr lang="en-US" altLang="zh-CN" sz="2000" b="0" i="0">
                <a:solidFill>
                  <a:srgbClr val="000000"/>
                </a:solidFill>
                <a:latin typeface="微软雅黑" pitchFamily="34" charset="0"/>
                <a:ea typeface="微软雅黑" pitchFamily="34" charset="-122"/>
                <a:cs typeface="微软雅黑" pitchFamily="34" charset="-120"/>
              </a:rPr>
              <a:t>。邮</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票通过蛇与</a:t>
            </a:r>
            <a:r>
              <a:rPr lang="en-US" altLang="zh-CN" sz="2000" b="0" i="0" dirty="0">
                <a:solidFill>
                  <a:srgbClr val="000000"/>
                </a:solidFill>
                <a:latin typeface="微软雅黑" pitchFamily="34" charset="0"/>
                <a:ea typeface="微软雅黑" pitchFamily="34" charset="-122"/>
                <a:cs typeface="微软雅黑" pitchFamily="34" charset="-120"/>
              </a:rPr>
              <a:t>“福”字的结合，传达出吉祥幸福的美好寓意，希望人们在蛇年里能够生活幸福</a:t>
            </a:r>
            <a:r>
              <a:rPr lang="en-US" altLang="zh-CN" sz="2000" b="0" i="0">
                <a:solidFill>
                  <a:srgbClr val="000000"/>
                </a:solidFill>
                <a:latin typeface="微软雅黑" pitchFamily="34" charset="0"/>
                <a:ea typeface="微软雅黑" pitchFamily="34" charset="-122"/>
                <a:cs typeface="微软雅黑" pitchFamily="34" charset="-120"/>
              </a:rPr>
              <a:t>、诸</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事顺遂</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5.xml><?xml version="1.0" encoding="utf-8"?>
<p:sld xmlns:a="http://schemas.openxmlformats.org/drawingml/2006/main" xmlns:r="http://schemas.openxmlformats.org/officeDocument/2006/relationships" xmlns:p="http://schemas.openxmlformats.org/presentationml/2006/main">
  <p:cSld name="Slide 43&amp;si=43">
    <p:spTree>
      <p:nvGrpSpPr>
        <p:cNvPr id="1" name=""/>
        <p:cNvGrpSpPr/>
        <p:nvPr/>
      </p:nvGrpSpPr>
      <p:grpSpPr>
        <a:xfrm>
          <a:off x="0" y="0"/>
          <a:ext cx="0" cy="0"/>
          <a:chOff x="0" y="0"/>
          <a:chExt cx="0" cy="0"/>
        </a:xfrm>
      </p:grpSpPr>
      <p:sp>
        <p:nvSpPr>
          <p:cNvPr id="2" name="C_2_BD#45c7aa8e0?sp=1&amp;pid=68492e429&amp;color=0,0,0&amp;vtp=1&amp;bt=1&amp;bbb=1"/>
          <p:cNvSpPr/>
          <p:nvPr/>
        </p:nvSpPr>
        <p:spPr>
          <a:xfrm>
            <a:off x="722376" y="969264"/>
            <a:ext cx="10753344" cy="849376"/>
          </a:xfrm>
          <a:prstGeom prst="rect">
            <a:avLst/>
          </a:prstGeom>
          <a:noFill/>
          <a:ln/>
        </p:spPr>
        <p:txBody>
          <a:bodyPr wrap="none" lIns="0" tIns="0" rIns="0" bIns="0" rtlCol="0" anchor="t"/>
          <a:lstStyle/>
          <a:p>
            <a:pPr algn="l" latinLnBrk="1">
              <a:lnSpc>
                <a:spcPts val="3900"/>
              </a:lnSpc>
            </a:pPr>
            <a:r>
              <a:rPr lang="en-US" altLang="zh-CN" sz="2200" b="0" i="0" dirty="0">
                <a:solidFill>
                  <a:srgbClr val="000000"/>
                </a:solidFill>
                <a:latin typeface="微软雅黑" pitchFamily="34" charset="0"/>
                <a:ea typeface="微软雅黑" pitchFamily="34" charset="-122"/>
                <a:cs typeface="微软雅黑" pitchFamily="34" charset="-120"/>
              </a:rPr>
              <a:t>三、写作（60分）</a:t>
            </a:r>
            <a:endParaRPr lang="en-US" altLang="zh-CN" sz="2200" dirty="0"/>
          </a:p>
        </p:txBody>
      </p:sp>
      <p:sp>
        <p:nvSpPr>
          <p:cNvPr id="3" name="QO_3_BD.78_1#59403789b?sp=1&amp;pid=45c7aa8e0&amp;color=0,0,0&amp;vtp=1&amp;bbb=1&amp;hb=1"/>
          <p:cNvSpPr/>
          <p:nvPr/>
        </p:nvSpPr>
        <p:spPr>
          <a:xfrm>
            <a:off x="722376" y="1463294"/>
            <a:ext cx="10753344" cy="22659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23.</a:t>
            </a:r>
            <a:r>
              <a:rPr lang="en-US" altLang="zh-CN" sz="2000" b="0" i="0" dirty="0">
                <a:solidFill>
                  <a:srgbClr val="000000"/>
                </a:solidFill>
                <a:latin typeface="仿宋" pitchFamily="34" charset="0"/>
                <a:ea typeface="仿宋" pitchFamily="34" charset="-122"/>
                <a:cs typeface="仿宋" pitchFamily="34" charset="-120"/>
              </a:rPr>
              <a:t>［浙江台州十校联考2025期中］</a:t>
            </a:r>
            <a:r>
              <a:rPr lang="en-US" altLang="zh-CN" sz="2000" b="0" i="0" dirty="0">
                <a:solidFill>
                  <a:srgbClr val="000000"/>
                </a:solidFill>
                <a:latin typeface="微软雅黑" pitchFamily="34" charset="0"/>
                <a:ea typeface="微软雅黑" pitchFamily="34" charset="-122"/>
                <a:cs typeface="微软雅黑" pitchFamily="34" charset="-120"/>
              </a:rPr>
              <a:t>阅读下面的材料，根据要求写作。（60分）</a:t>
            </a:r>
            <a:endParaRPr lang="en-US" altLang="zh-CN" sz="2000" dirty="0"/>
          </a:p>
          <a:p>
            <a:pPr latinLnBrk="1">
              <a:lnSpc>
                <a:spcPts val="37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下雨时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有的人选择在别人的屋檐下避雨</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有的人选择撑一把自己的伞</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请结合材料写一篇文章</a:t>
            </a:r>
            <a:r>
              <a:rPr lang="en-US" altLang="zh-CN" sz="2000" b="0" i="0" dirty="0">
                <a:solidFill>
                  <a:srgbClr val="000000"/>
                </a:solidFill>
                <a:latin typeface="微软雅黑" pitchFamily="34" charset="0"/>
                <a:ea typeface="微软雅黑" pitchFamily="34" charset="-122"/>
                <a:cs typeface="微软雅黑" pitchFamily="34" charset="-120"/>
              </a:rPr>
              <a:t>，体现你的感悟与思考。</a:t>
            </a:r>
            <a:endParaRPr lang="en-US" altLang="zh-CN" sz="2000" dirty="0"/>
          </a:p>
          <a:p>
            <a:pPr latinLnBrk="1">
              <a:lnSpc>
                <a:spcPts val="37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要求</a:t>
            </a:r>
            <a:r>
              <a:rPr lang="en-US" altLang="zh-CN" sz="2000" b="0" i="0" dirty="0">
                <a:solidFill>
                  <a:srgbClr val="000000"/>
                </a:solidFill>
                <a:latin typeface="微软雅黑" pitchFamily="34" charset="0"/>
                <a:ea typeface="微软雅黑" pitchFamily="34" charset="-122"/>
                <a:cs typeface="微软雅黑" pitchFamily="34" charset="-120"/>
              </a:rPr>
              <a:t>：选准角度，明确文体，</a:t>
            </a:r>
            <a:r>
              <a:rPr lang="en-US" altLang="zh-CN" sz="2000" b="0" i="0" dirty="0">
                <a:solidFill>
                  <a:srgbClr val="000000"/>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自拟标题；不要套作，不得抄袭；不得泄露个人信息</a:t>
            </a:r>
            <a:r>
              <a:rPr lang="en-US" altLang="zh-CN" sz="2000" b="0" i="0">
                <a:solidFill>
                  <a:srgbClr val="000000"/>
                </a:solidFill>
                <a:latin typeface="微软雅黑" pitchFamily="34" charset="0"/>
                <a:ea typeface="微软雅黑" pitchFamily="34" charset="-122"/>
                <a:cs typeface="微软雅黑" pitchFamily="34" charset="-120"/>
              </a:rPr>
              <a:t>；不少</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于</a:t>
            </a:r>
            <a:r>
              <a:rPr lang="en-US" altLang="zh-CN" sz="2000" b="0" i="0" dirty="0">
                <a:solidFill>
                  <a:srgbClr val="000000"/>
                </a:solidFill>
                <a:latin typeface="微软雅黑" pitchFamily="34" charset="0"/>
                <a:ea typeface="微软雅黑" pitchFamily="34" charset="-122"/>
                <a:cs typeface="微软雅黑" pitchFamily="34" charset="-120"/>
              </a:rPr>
              <a:t>800字。</a:t>
            </a:r>
            <a:endParaRPr lang="en-US" altLang="zh-CN" sz="2000" dirty="0"/>
          </a:p>
        </p:txBody>
      </p:sp>
    </p:spTree>
  </p:cSld>
  <p:clrMapOvr>
    <a:masterClrMapping/>
  </p:clrMapOvr>
  <p:transition>
    <p:fade/>
  </p:transition>
</p:sld>
</file>

<file path=ppt/slides/slide56.xml><?xml version="1.0" encoding="utf-8"?>
<p:sld xmlns:a="http://schemas.openxmlformats.org/drawingml/2006/main" xmlns:r="http://schemas.openxmlformats.org/officeDocument/2006/relationships" xmlns:p="http://schemas.openxmlformats.org/presentationml/2006/main">
  <p:cSld name="Slide 44&amp;si=44">
    <p:spTree>
      <p:nvGrpSpPr>
        <p:cNvPr id="1" name=""/>
        <p:cNvGrpSpPr/>
        <p:nvPr/>
      </p:nvGrpSpPr>
      <p:grpSpPr>
        <a:xfrm>
          <a:off x="0" y="0"/>
          <a:ext cx="0" cy="0"/>
          <a:chOff x="0" y="0"/>
          <a:chExt cx="0" cy="0"/>
        </a:xfrm>
      </p:grpSpPr>
      <p:sp>
        <p:nvSpPr>
          <p:cNvPr id="2" name="QO_3_AS.79_1#59403789b?vop=1&amp;pid=45c7aa8e0&amp;color=0,0,0&amp;vtp=1&amp;bt=1&amp;bbb=1&amp;hb=1"/>
          <p:cNvSpPr/>
          <p:nvPr/>
        </p:nvSpPr>
        <p:spPr>
          <a:xfrm>
            <a:off x="722376" y="972000"/>
            <a:ext cx="10753344" cy="4983353"/>
          </a:xfrm>
          <a:prstGeom prst="rect">
            <a:avLst/>
          </a:prstGeom>
          <a:noFill/>
          <a:ln/>
        </p:spPr>
        <p:txBody>
          <a:bodyPr wrap="none" lIns="0" tIns="0" rIns="0" bIns="0" rtlCol="0" anchor="t"/>
          <a:lstStyle/>
          <a:p>
            <a:pPr algn="l" latinLnBrk="1">
              <a:lnSpc>
                <a:spcPts val="37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评分标准参照高考作文评分标准。</a:t>
            </a:r>
            <a:endParaRPr lang="en-US" altLang="zh-CN" sz="2200" dirty="0"/>
          </a:p>
          <a:p>
            <a:pPr latinLnBrk="1">
              <a:lnSpc>
                <a:spcPts val="3700"/>
              </a:lnSpc>
            </a:pPr>
            <a:r>
              <a:rPr lang="en-US" altLang="zh-CN" sz="2000" b="1" i="0">
                <a:solidFill>
                  <a:srgbClr val="000000"/>
                </a:solidFill>
                <a:latin typeface="微软雅黑" pitchFamily="34" charset="0"/>
                <a:ea typeface="微软雅黑" pitchFamily="34" charset="-122"/>
                <a:cs typeface="微软雅黑" pitchFamily="34" charset="-120"/>
              </a:rPr>
              <a:t>【</a:t>
            </a:r>
            <a:r>
              <a:rPr lang="en-US" altLang="zh-CN" sz="2000" b="1" i="0" dirty="0">
                <a:solidFill>
                  <a:srgbClr val="000000"/>
                </a:solidFill>
                <a:latin typeface="微软雅黑" pitchFamily="34" charset="0"/>
                <a:ea typeface="微软雅黑" pitchFamily="34" charset="-122"/>
                <a:cs typeface="微软雅黑" pitchFamily="34" charset="-120"/>
              </a:rPr>
              <a:t>写作提示】</a:t>
            </a:r>
            <a:r>
              <a:rPr lang="en-US" altLang="zh-CN" sz="2000" b="0" i="0" dirty="0">
                <a:solidFill>
                  <a:srgbClr val="000000"/>
                </a:solidFill>
                <a:latin typeface="微软雅黑" pitchFamily="34" charset="0"/>
                <a:ea typeface="微软雅黑" pitchFamily="34" charset="-122"/>
                <a:cs typeface="微软雅黑" pitchFamily="34" charset="-120"/>
              </a:rPr>
              <a:t>本题材料以“下雨时不同避雨方式”为喻，构建起两种人生选择的隐喻体系</a:t>
            </a:r>
            <a:r>
              <a:rPr lang="en-US" altLang="zh-CN" sz="2000" b="0" i="0">
                <a:solidFill>
                  <a:srgbClr val="000000"/>
                </a:solidFill>
                <a:latin typeface="微软雅黑" pitchFamily="34" charset="0"/>
                <a:ea typeface="微软雅黑" pitchFamily="34" charset="-122"/>
                <a:cs typeface="微软雅黑" pitchFamily="34" charset="-120"/>
              </a:rPr>
              <a:t>。“在</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别人的屋檐下避雨</a:t>
            </a:r>
            <a:r>
              <a:rPr lang="en-US" altLang="zh-CN" sz="2000" b="0" i="0" dirty="0">
                <a:solidFill>
                  <a:srgbClr val="000000"/>
                </a:solidFill>
                <a:latin typeface="微软雅黑" pitchFamily="34" charset="0"/>
                <a:ea typeface="微软雅黑" pitchFamily="34" charset="-122"/>
                <a:cs typeface="微软雅黑" pitchFamily="34" charset="-120"/>
              </a:rPr>
              <a:t>”象征依赖外部资源与庇护，其优势在于可以快速获得安全感与便利</a:t>
            </a:r>
            <a:r>
              <a:rPr lang="en-US" altLang="zh-CN" sz="2000" b="0" i="0">
                <a:solidFill>
                  <a:srgbClr val="000000"/>
                </a:solidFill>
                <a:latin typeface="微软雅黑" pitchFamily="34" charset="0"/>
                <a:ea typeface="微软雅黑" pitchFamily="34" charset="-122"/>
                <a:cs typeface="微软雅黑" pitchFamily="34" charset="-120"/>
              </a:rPr>
              <a:t>，在个人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能力不足或资源有限时</a:t>
            </a:r>
            <a:r>
              <a:rPr lang="en-US" altLang="zh-CN" sz="2000" b="0" i="0" dirty="0">
                <a:solidFill>
                  <a:srgbClr val="000000"/>
                </a:solidFill>
                <a:latin typeface="微软雅黑" pitchFamily="34" charset="0"/>
                <a:ea typeface="微软雅黑" pitchFamily="34" charset="-122"/>
                <a:cs typeface="微软雅黑" pitchFamily="34" charset="-120"/>
              </a:rPr>
              <a:t>，借助他人力量能降低风险、缩短成长周期；</a:t>
            </a:r>
            <a:r>
              <a:rPr lang="en-US" altLang="zh-CN" sz="2000" b="0" i="0">
                <a:solidFill>
                  <a:srgbClr val="000000"/>
                </a:solidFill>
                <a:latin typeface="微软雅黑" pitchFamily="34" charset="0"/>
                <a:ea typeface="微软雅黑" pitchFamily="34" charset="-122"/>
                <a:cs typeface="微软雅黑" pitchFamily="34" charset="-120"/>
              </a:rPr>
              <a:t>但长期依赖会削弱自主能力，</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限制独立发展空间</a:t>
            </a:r>
            <a:r>
              <a:rPr lang="en-US" altLang="zh-CN" sz="2000" b="0" i="0" dirty="0">
                <a:solidFill>
                  <a:srgbClr val="000000"/>
                </a:solidFill>
                <a:latin typeface="微软雅黑" pitchFamily="34" charset="0"/>
                <a:ea typeface="微软雅黑" pitchFamily="34" charset="-122"/>
                <a:cs typeface="微软雅黑" pitchFamily="34" charset="-120"/>
              </a:rPr>
              <a:t>，面临外部支持撤离时可能陷入困境。“撑一把自己的伞”代表独立自主</a:t>
            </a:r>
            <a:r>
              <a:rPr lang="en-US" altLang="zh-CN" sz="2000" b="0" i="0">
                <a:solidFill>
                  <a:srgbClr val="000000"/>
                </a:solidFill>
                <a:latin typeface="微软雅黑" pitchFamily="34" charset="0"/>
                <a:ea typeface="微软雅黑" pitchFamily="34" charset="-122"/>
                <a:cs typeface="微软雅黑" pitchFamily="34" charset="-120"/>
              </a:rPr>
              <a:t>，强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调依靠自身努力应对挑战</a:t>
            </a:r>
            <a:r>
              <a:rPr lang="en-US" altLang="zh-CN" sz="2000" b="0" i="0" dirty="0">
                <a:solidFill>
                  <a:srgbClr val="000000"/>
                </a:solidFill>
                <a:latin typeface="微软雅黑" pitchFamily="34" charset="0"/>
                <a:ea typeface="微软雅黑" pitchFamily="34" charset="-122"/>
                <a:cs typeface="微软雅黑" pitchFamily="34" charset="-120"/>
              </a:rPr>
              <a:t>，能培养坚韧意志与创新能力，实现自我价值，</a:t>
            </a:r>
            <a:r>
              <a:rPr lang="en-US" altLang="zh-CN" sz="2000" b="0" i="0">
                <a:solidFill>
                  <a:srgbClr val="000000"/>
                </a:solidFill>
                <a:latin typeface="微软雅黑" pitchFamily="34" charset="0"/>
                <a:ea typeface="微软雅黑" pitchFamily="34" charset="-122"/>
                <a:cs typeface="微软雅黑" pitchFamily="34" charset="-120"/>
              </a:rPr>
              <a:t>但过程充满不确定性，</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需承担更大风险与压力</a:t>
            </a:r>
            <a:r>
              <a:rPr lang="en-US" altLang="zh-CN" sz="2000" b="0" i="0" dirty="0">
                <a:solidFill>
                  <a:srgbClr val="000000"/>
                </a:solidFill>
                <a:latin typeface="微软雅黑" pitchFamily="34" charset="0"/>
                <a:ea typeface="微软雅黑" pitchFamily="34" charset="-122"/>
                <a:cs typeface="微软雅黑" pitchFamily="34" charset="-120"/>
              </a:rPr>
              <a:t>。这两种选择并非绝对对立，而是相互依存、动态转化的关系</a:t>
            </a:r>
            <a:r>
              <a:rPr lang="en-US" altLang="zh-CN" sz="2000" b="0" i="0">
                <a:solidFill>
                  <a:srgbClr val="000000"/>
                </a:solidFill>
                <a:latin typeface="微软雅黑" pitchFamily="34" charset="0"/>
                <a:ea typeface="微软雅黑" pitchFamily="34" charset="-122"/>
                <a:cs typeface="微软雅黑" pitchFamily="34" charset="-120"/>
              </a:rPr>
              <a:t>。依赖是成</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长的阶段性状态</a:t>
            </a:r>
            <a:r>
              <a:rPr lang="en-US" altLang="zh-CN" sz="2000" b="0" i="0" dirty="0">
                <a:solidFill>
                  <a:srgbClr val="000000"/>
                </a:solidFill>
                <a:latin typeface="微软雅黑" pitchFamily="34" charset="0"/>
                <a:ea typeface="微软雅黑" pitchFamily="34" charset="-122"/>
                <a:cs typeface="微软雅黑" pitchFamily="34" charset="-120"/>
              </a:rPr>
              <a:t>，独立是发展的必然方向；依赖为独立积累经验，独立是对依赖的超越</a:t>
            </a:r>
            <a:r>
              <a:rPr lang="en-US" altLang="zh-CN" sz="2000" b="0" i="0">
                <a:solidFill>
                  <a:srgbClr val="000000"/>
                </a:solidFill>
                <a:latin typeface="微软雅黑" pitchFamily="34" charset="0"/>
                <a:ea typeface="微软雅黑" pitchFamily="34" charset="-122"/>
                <a:cs typeface="微软雅黑" pitchFamily="34" charset="-120"/>
              </a:rPr>
              <a:t>。联系当</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下时代</a:t>
            </a:r>
            <a:r>
              <a:rPr lang="en-US" altLang="zh-CN" sz="2000" b="0" i="0" dirty="0">
                <a:solidFill>
                  <a:srgbClr val="000000"/>
                </a:solidFill>
                <a:latin typeface="微软雅黑" pitchFamily="34" charset="0"/>
                <a:ea typeface="微软雅黑" pitchFamily="34" charset="-122"/>
                <a:cs typeface="微软雅黑" pitchFamily="34" charset="-120"/>
              </a:rPr>
              <a:t>，全球化与互联网带来资源共享的便利，同时也加剧竞争与挑战</a:t>
            </a:r>
            <a:r>
              <a:rPr lang="en-US" altLang="zh-CN" sz="2000" b="0" i="0">
                <a:solidFill>
                  <a:srgbClr val="000000"/>
                </a:solidFill>
                <a:latin typeface="微软雅黑" pitchFamily="34" charset="0"/>
                <a:ea typeface="微软雅黑" pitchFamily="34" charset="-122"/>
                <a:cs typeface="微软雅黑" pitchFamily="34" charset="-120"/>
              </a:rPr>
              <a:t>，年轻人既需要善于借助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外部力量把握机遇</a:t>
            </a:r>
            <a:r>
              <a:rPr lang="en-US" altLang="zh-CN" sz="2000" b="0" i="0" dirty="0">
                <a:solidFill>
                  <a:srgbClr val="000000"/>
                </a:solidFill>
                <a:latin typeface="微软雅黑" pitchFamily="34" charset="0"/>
                <a:ea typeface="微软雅黑" pitchFamily="34" charset="-122"/>
                <a:cs typeface="微软雅黑" pitchFamily="34" charset="-120"/>
              </a:rPr>
              <a:t>，也要培养独立自主的精神，在多元选择中找到平衡。</a:t>
            </a:r>
            <a:endParaRPr lang="en-US" altLang="zh-CN" sz="2200" dirty="0"/>
          </a:p>
          <a:p>
            <a:pPr latinLnBrk="1">
              <a:lnSpc>
                <a:spcPts val="34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参考立意</a:t>
            </a:r>
            <a:r>
              <a:rPr lang="en-US" altLang="zh-CN" sz="2000" b="0" i="0" dirty="0">
                <a:solidFill>
                  <a:srgbClr val="000000"/>
                </a:solidFill>
                <a:latin typeface="微软雅黑" pitchFamily="34" charset="0"/>
                <a:ea typeface="微软雅黑" pitchFamily="34" charset="-122"/>
                <a:cs typeface="微软雅黑" pitchFamily="34" charset="-120"/>
              </a:rPr>
              <a:t>：①借他人屋檐暂栖，撑己身之伞远行；②依赖非长久之计，自立乃立身之本。</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57.xml><?xml version="1.0" encoding="utf-8"?>
<p:sld xmlns:a="http://schemas.openxmlformats.org/drawingml/2006/main" xmlns:r="http://schemas.openxmlformats.org/officeDocument/2006/relationships" xmlns:p="http://schemas.openxmlformats.org/presentationml/2006/main">
  <p:cSld name="Slide 45&amp;si=45">
    <p:spTree>
      <p:nvGrpSpPr>
        <p:cNvPr id="1" name=""/>
        <p:cNvGrpSpPr/>
        <p:nvPr/>
      </p:nvGrpSpPr>
      <p:grpSpPr>
        <a:xfrm>
          <a:off x="0" y="0"/>
          <a:ext cx="0" cy="0"/>
          <a:chOff x="0" y="0"/>
          <a:chExt cx="0" cy="0"/>
        </a:xfrm>
      </p:grpSpPr>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4&amp;si=4">
    <p:spTree>
      <p:nvGrpSpPr>
        <p:cNvPr id="1" name=""/>
        <p:cNvGrpSpPr/>
        <p:nvPr/>
      </p:nvGrpSpPr>
      <p:grpSpPr>
        <a:xfrm>
          <a:off x="0" y="0"/>
          <a:ext cx="0" cy="0"/>
          <a:chOff x="0" y="0"/>
          <a:chExt cx="0" cy="0"/>
        </a:xfrm>
      </p:grpSpPr>
      <p:sp>
        <p:nvSpPr>
          <p:cNvPr id="2" name="QM_4_BD.1_3#53aecae77?sp=1&amp;pid=8dbe559cf&amp;color=0,0,0&amp;vtp=1&amp;bt=1&amp;bbb=1&amp;hb=1"/>
          <p:cNvSpPr/>
          <p:nvPr/>
        </p:nvSpPr>
        <p:spPr>
          <a:xfrm>
            <a:off x="722376" y="972000"/>
            <a:ext cx="10753344" cy="5334000"/>
          </a:xfrm>
          <a:prstGeom prst="rect">
            <a:avLst/>
          </a:prstGeom>
          <a:noFill/>
          <a:ln/>
        </p:spPr>
        <p:txBody>
          <a:bodyPr wrap="none" lIns="0" tIns="0" rIns="0" bIns="0" rtlCol="0" anchor="t"/>
          <a:lstStyle/>
          <a:p>
            <a:pPr algn="l" latinLnBrk="1">
              <a:lnSpc>
                <a:spcPts val="3500"/>
              </a:lnSpc>
            </a:pPr>
            <a:r>
              <a:rPr lang="en-US" altLang="zh-CN" sz="2000" b="0" i="0" dirty="0">
                <a:solidFill>
                  <a:srgbClr val="000000"/>
                </a:solidFill>
                <a:latin typeface="SimSun" pitchFamily="34" charset="0"/>
                <a:ea typeface="SimSun" pitchFamily="34" charset="-122"/>
                <a:cs typeface="SimSun" pitchFamily="34" charset="-120"/>
              </a:rPr>
              <a:t>    </a:t>
            </a:r>
            <a:r>
              <a:rPr lang="en-US" altLang="zh-CN" sz="2000" b="1" i="0" dirty="0">
                <a:solidFill>
                  <a:srgbClr val="000000"/>
                </a:solidFill>
                <a:latin typeface="微软雅黑" pitchFamily="34" charset="0"/>
                <a:ea typeface="微软雅黑" pitchFamily="34" charset="-122"/>
                <a:cs typeface="微软雅黑" pitchFamily="34" charset="-120"/>
              </a:rPr>
              <a:t>材料二：</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面对新时代新任务</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我们需要将</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解放思想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实事求是</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团结一致向前看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以下简称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解</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放思想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这篇文章中的思想精华与时代的新发展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新特征相结合</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从而指导新的实践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只有不</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断根据时代发展的新变化坚持解放思想和实事求是有机统一</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才能更好应对新时代新征程我们所</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面临的风险挑战</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以中国式现代化全面推进中华民族伟大复兴</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5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把实事求是的精神贯穿到工作全过程</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邓小平同志</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解放思想</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讲话为我们指明了解放思想</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是实事求是的基础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解放思想和实事求是是互为条件</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互相依存的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要做到实事求是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必须首先</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解放思想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而解放思想又必须符合实事求是的原则</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我们党依靠实事求是从历史走向现实</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还要</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依靠实事求是更好走向未来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改革开放取得了伟大成就</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解放和发展了社会生产力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解放和增强</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了社会活力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这是坚持解放思想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实事求是的精神取得的</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面对新时代世情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国情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党情</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民情</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的变化</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我们仍然要坚持一切从实际出发</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牢记我国仍然处于社会主义初级阶段</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仍然是世界上</a:t>
            </a:r>
          </a:p>
          <a:p>
            <a:pPr latinLnBrk="1">
              <a:lnSpc>
                <a:spcPts val="3500"/>
              </a:lnSpc>
            </a:pPr>
            <a:r>
              <a:rPr lang="en-US" altLang="zh-CN" sz="2000" b="0" i="0">
                <a:solidFill>
                  <a:srgbClr val="000000"/>
                </a:solidFill>
                <a:latin typeface="微软雅黑" pitchFamily="34" charset="0"/>
                <a:ea typeface="楷体" pitchFamily="34" charset="-122"/>
                <a:cs typeface="微软雅黑" pitchFamily="34" charset="-120"/>
              </a:rPr>
              <a:t>最大的发展中国家的现实国情</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把党的实事求是思想路线贯穿到工作各方面</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全过程</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ct val="150000"/>
              </a:lnSpc>
            </a:pPr>
            <a:endParaRPr lang="en-US" altLang="zh-CN" sz="2000"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4_BD.1_3#53aecae77?sp=1&amp;pid=8dbe559cf&amp;color=0,0,0&amp;vtp=1&amp;bt=1&amp;bbb=1&amp;hb=1">
            <a:extLst>
              <a:ext uri="{FF2B5EF4-FFF2-40B4-BE49-F238E27FC236}">
                <a16:creationId xmlns:a16="http://schemas.microsoft.com/office/drawing/2014/main" id="{22673A07-59AC-7BE3-186C-4B6E74E5843C}"/>
              </a:ext>
            </a:extLst>
          </p:cNvPr>
          <p:cNvSpPr/>
          <p:nvPr/>
        </p:nvSpPr>
        <p:spPr>
          <a:xfrm>
            <a:off x="722376" y="972000"/>
            <a:ext cx="10753344" cy="5396103"/>
          </a:xfrm>
          <a:prstGeom prst="rect">
            <a:avLst/>
          </a:prstGeom>
          <a:noFill/>
          <a:ln/>
        </p:spPr>
        <p:txBody>
          <a:bodyPr wrap="none" lIns="0" tIns="0" rIns="0" bIns="0" rtlCol="0" anchor="t"/>
          <a:lstStyle/>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坚持和发展马克思主义</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解放思想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被誉为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开辟新时期新道路</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开创建设有中国特色社</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会主义新理论的宣言书</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是马克思主义中国化的成果之一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党的十八大以来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我们党继承光荣</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传统</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把坚持马克思主义与发展马克思主义结合起来</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创立了习近平新时代中国特色社会主义思</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为实现中华民族伟大复兴提供了行动指南</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我们要认真学习习近平新时代中国特色社会主义</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思想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坚持好</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运用好贯穿其中的立场观点方法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继续推进实践基础上的理论创新</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不断谱写马</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克思主义中国化时代化新篇章</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300"/>
              </a:lnSpc>
            </a:pPr>
            <a:r>
              <a:rPr lang="en-US" altLang="zh-CN" sz="2000" b="0" i="0">
                <a:solidFill>
                  <a:srgbClr val="000000"/>
                </a:solidFill>
                <a:latin typeface="SimSun" panose="02010600030101010101" pitchFamily="2" charset="-122"/>
                <a:ea typeface="楷体" pitchFamily="34" charset="-122"/>
                <a:cs typeface="微软雅黑" pitchFamily="34" charset="-120"/>
              </a:rPr>
              <a:t>    </a:t>
            </a:r>
            <a:r>
              <a:rPr lang="en-US" altLang="zh-CN" sz="2000" b="0" i="0">
                <a:solidFill>
                  <a:srgbClr val="000000"/>
                </a:solidFill>
                <a:latin typeface="微软雅黑" pitchFamily="34" charset="0"/>
                <a:ea typeface="楷体" pitchFamily="34" charset="-122"/>
                <a:cs typeface="微软雅黑" pitchFamily="34" charset="-120"/>
              </a:rPr>
              <a:t>推进全面深化改革</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习近平总书记指出</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改革开放是决定当代中国命运的关键一招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也是决</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定实现</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两个一百年</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奋斗目标</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实现中华民族伟大复兴的关键一招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我们要继承发扬</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解放思</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想</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蕴含的改革创新精神</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面对我国新一轮改革中出现的深层次矛盾和问题</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把坚持全面深化改</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革作为推进中国式现代化的根本动力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进一步解放和发展社会生产力</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解放和增强社会活力</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要</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把尊重人民首创精神与加强顶层设计结合起来</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a:solidFill>
                  <a:srgbClr val="000000"/>
                </a:solidFill>
                <a:latin typeface="微软雅黑" pitchFamily="34" charset="0"/>
                <a:ea typeface="楷体" pitchFamily="34" charset="-122"/>
                <a:cs typeface="微软雅黑" pitchFamily="34" charset="-120"/>
              </a:rPr>
              <a:t>把全面深化改革与扩大高水平对外开放结合起来</a:t>
            </a:r>
            <a:r>
              <a:rPr lang="en-US" altLang="zh-CN" sz="2000" b="0" i="0">
                <a:solidFill>
                  <a:srgbClr val="000000"/>
                </a:solidFill>
                <a:latin typeface="微软雅黑" pitchFamily="34" charset="0"/>
                <a:ea typeface="微软雅黑" pitchFamily="34" charset="-122"/>
                <a:cs typeface="微软雅黑" pitchFamily="34" charset="-120"/>
              </a:rPr>
              <a:t>，</a:t>
            </a:r>
          </a:p>
          <a:p>
            <a:pPr latinLnBrk="1">
              <a:lnSpc>
                <a:spcPts val="3300"/>
              </a:lnSpc>
            </a:pPr>
            <a:r>
              <a:rPr lang="en-US" altLang="zh-CN" sz="2000" b="0" i="0">
                <a:solidFill>
                  <a:srgbClr val="000000"/>
                </a:solidFill>
                <a:latin typeface="微软雅黑" pitchFamily="34" charset="0"/>
                <a:ea typeface="楷体" pitchFamily="34" charset="-122"/>
                <a:cs typeface="微软雅黑" pitchFamily="34" charset="-120"/>
              </a:rPr>
              <a:t>围绕贯彻新发展理念</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构建新发展格局</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推动高质量发展</a:t>
            </a:r>
            <a:r>
              <a:rPr lang="en-US" altLang="zh-CN" sz="2000" b="0" i="0" dirty="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楷体" pitchFamily="34" charset="-122"/>
                <a:cs typeface="微软雅黑" pitchFamily="34" charset="-120"/>
              </a:rPr>
              <a:t>推动改革在新发展阶段打开新局面</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algn="r" latinLnBrk="1">
              <a:lnSpc>
                <a:spcPts val="3200"/>
              </a:lnSpc>
            </a:pPr>
            <a:r>
              <a:rPr lang="en-US" altLang="zh-CN" sz="2000" b="0" i="0">
                <a:solidFill>
                  <a:srgbClr val="000000"/>
                </a:solidFill>
                <a:latin typeface="SimSun" panose="02010600030101010101" pitchFamily="2" charset="-122"/>
                <a:ea typeface="微软雅黑" pitchFamily="34" charset="-122"/>
                <a:cs typeface="微软雅黑"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r>
              <a:rPr lang="en-US" altLang="zh-CN" sz="2000" b="0" i="0" dirty="0">
                <a:solidFill>
                  <a:srgbClr val="000000"/>
                </a:solidFill>
                <a:latin typeface="微软雅黑" pitchFamily="34" charset="0"/>
                <a:ea typeface="微软雅黑" pitchFamily="34" charset="-122"/>
                <a:cs typeface="微软雅黑" pitchFamily="34" charset="-120"/>
              </a:rPr>
              <a:t>摘编自李源正《改革开放的宣言书——重读〈解放思想，实事求是，团结一致向前看〉》）</a:t>
            </a:r>
            <a:endParaRPr lang="en-US" altLang="zh-CN" sz="2000" dirty="0"/>
          </a:p>
        </p:txBody>
      </p:sp>
    </p:spTree>
    <p:extLst>
      <p:ext uri="{BB962C8B-B14F-4D97-AF65-F5344CB8AC3E}">
        <p14:creationId xmlns:p14="http://schemas.microsoft.com/office/powerpoint/2010/main" val="721041536"/>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5&amp;si=5">
    <p:spTree>
      <p:nvGrpSpPr>
        <p:cNvPr id="1" name=""/>
        <p:cNvGrpSpPr/>
        <p:nvPr/>
      </p:nvGrpSpPr>
      <p:grpSpPr>
        <a:xfrm>
          <a:off x="0" y="0"/>
          <a:ext cx="0" cy="0"/>
          <a:chOff x="0" y="0"/>
          <a:chExt cx="0" cy="0"/>
        </a:xfrm>
      </p:grpSpPr>
      <p:sp>
        <p:nvSpPr>
          <p:cNvPr id="2" name="QC_5_BD.2_1#a1051af54?pid=53aecae7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1.下列对材料一相关内容的理解和分析，不正确的一项是（3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3_1#a1051af54.bracket?pid=53aecae77&amp;color=0,0,0&amp;vpa=1&amp;vtp=1"/>
          <p:cNvSpPr/>
          <p:nvPr/>
        </p:nvSpPr>
        <p:spPr>
          <a:xfrm>
            <a:off x="8140764" y="969265"/>
            <a:ext cx="357188"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B</a:t>
            </a:r>
            <a:endParaRPr lang="en-US" altLang="zh-CN" sz="2000" dirty="0"/>
          </a:p>
        </p:txBody>
      </p:sp>
      <p:sp>
        <p:nvSpPr>
          <p:cNvPr id="4" name="QC_5_BD.2_2#a1051af54.choices?pid=53aecae77&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A.对于“土政策”要合理区分，违反中央政策根本原则的予以反对</a:t>
            </a:r>
            <a:r>
              <a:rPr lang="en-US" altLang="zh-CN" sz="2000" b="0" i="0">
                <a:solidFill>
                  <a:srgbClr val="000000"/>
                </a:solidFill>
                <a:latin typeface="微软雅黑" pitchFamily="34" charset="0"/>
                <a:ea typeface="微软雅黑" pitchFamily="34" charset="-122"/>
                <a:cs typeface="微软雅黑" pitchFamily="34" charset="-120"/>
              </a:rPr>
              <a:t>，但不能把实际上符合人民利</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益的</a:t>
            </a:r>
            <a:r>
              <a:rPr lang="en-US" altLang="zh-CN" sz="2000" b="0" i="0" dirty="0">
                <a:solidFill>
                  <a:srgbClr val="000000"/>
                </a:solidFill>
                <a:latin typeface="微软雅黑" pitchFamily="34" charset="0"/>
                <a:ea typeface="微软雅黑" pitchFamily="34" charset="-122"/>
                <a:cs typeface="微软雅黑" pitchFamily="34" charset="-120"/>
              </a:rPr>
              <a:t>“土政策”一刀切。</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.思想僵化是当时党员干部普遍存在的问题，导致人们不讲党性、不讲原则，</a:t>
            </a:r>
            <a:r>
              <a:rPr lang="en-US" altLang="zh-CN" sz="2000" b="0" i="0">
                <a:solidFill>
                  <a:srgbClr val="000000"/>
                </a:solidFill>
                <a:latin typeface="微软雅黑" pitchFamily="34" charset="0"/>
                <a:ea typeface="微软雅黑" pitchFamily="34" charset="-122"/>
                <a:cs typeface="微软雅黑" pitchFamily="34" charset="-120"/>
              </a:rPr>
              <a:t>看似能避免错误，</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实则是违反党性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.我们党要实现四个现代化，必须打破思想僵化，坚持实事求是，从实际出发</a:t>
            </a:r>
            <a:r>
              <a:rPr lang="en-US" altLang="zh-CN" sz="2000" b="0" i="0">
                <a:solidFill>
                  <a:srgbClr val="000000"/>
                </a:solidFill>
                <a:latin typeface="微软雅黑" pitchFamily="34" charset="0"/>
                <a:ea typeface="微软雅黑" pitchFamily="34" charset="-122"/>
                <a:cs typeface="微软雅黑" pitchFamily="34" charset="-120"/>
              </a:rPr>
              <a:t>，全党全国都要做</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到这一点</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.关于实践是检验真理的唯一标准问题的讨论也是一场争论，不仅是个思想路线问题</a:t>
            </a:r>
            <a:r>
              <a:rPr lang="en-US" altLang="zh-CN" sz="2000" b="0" i="0">
                <a:solidFill>
                  <a:srgbClr val="000000"/>
                </a:solidFill>
                <a:latin typeface="微软雅黑" pitchFamily="34" charset="0"/>
                <a:ea typeface="微软雅黑" pitchFamily="34" charset="-122"/>
                <a:cs typeface="微软雅黑" pitchFamily="34" charset="-120"/>
              </a:rPr>
              <a:t>，也是个政</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治问题</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5" name="QC_5_AS.4_1#a1051af54?vop=1&amp;pid=53aecae77&amp;color=0,0,0&amp;vtp=1&amp;bbb=1&amp;hb=1"/>
          <p:cNvSpPr/>
          <p:nvPr/>
        </p:nvSpPr>
        <p:spPr>
          <a:xfrm>
            <a:off x="722376" y="5148961"/>
            <a:ext cx="10753344" cy="907034"/>
          </a:xfrm>
          <a:prstGeom prst="rect">
            <a:avLst/>
          </a:prstGeom>
          <a:noFill/>
          <a:ln/>
        </p:spPr>
        <p:txBody>
          <a:bodyPr wrap="none" lIns="0" tIns="0" rIns="0" bIns="0" rtlCol="0" anchor="t"/>
          <a:lstStyle/>
          <a:p>
            <a:pPr algn="l" latinLnBrk="1">
              <a:lnSpc>
                <a:spcPts val="4000"/>
              </a:lnSpc>
            </a:pPr>
            <a:r>
              <a:rPr lang="en-US" altLang="zh-CN" sz="2200" b="1" i="0" dirty="0">
                <a:solidFill>
                  <a:srgbClr val="639319"/>
                </a:solidFill>
                <a:latin typeface="微软雅黑" pitchFamily="34" charset="0"/>
                <a:ea typeface="微软雅黑" pitchFamily="34" charset="-122"/>
                <a:cs typeface="微软雅黑" pitchFamily="34" charset="-120"/>
              </a:rPr>
              <a:t>解析</a:t>
            </a:r>
            <a:r>
              <a:rPr lang="en-US" altLang="zh-CN" sz="2200" b="1" i="0" dirty="0">
                <a:solidFill>
                  <a:srgbClr val="639319"/>
                </a:solidFill>
                <a:latin typeface="SimSun" pitchFamily="34" charset="0"/>
                <a:ea typeface="SimSun" pitchFamily="34" charset="-122"/>
                <a:cs typeface="SimSun" pitchFamily="34" charset="-120"/>
              </a:rPr>
              <a:t> </a:t>
            </a:r>
            <a:r>
              <a:rPr lang="en-US" altLang="zh-CN" sz="2000" b="0" i="0" dirty="0">
                <a:solidFill>
                  <a:srgbClr val="000000"/>
                </a:solidFill>
                <a:latin typeface="微软雅黑" pitchFamily="34" charset="0"/>
                <a:ea typeface="微软雅黑" pitchFamily="34" charset="-122"/>
                <a:cs typeface="微软雅黑" pitchFamily="34" charset="-120"/>
              </a:rPr>
              <a:t>本题考查筛选并整合文中的信息的能力。B项，“普遍存在”错误</a:t>
            </a:r>
            <a:r>
              <a:rPr lang="en-US" altLang="zh-CN" sz="2000" b="0" i="0">
                <a:solidFill>
                  <a:srgbClr val="000000"/>
                </a:solidFill>
                <a:latin typeface="微软雅黑" pitchFamily="34" charset="0"/>
                <a:ea typeface="微软雅黑" pitchFamily="34" charset="-122"/>
                <a:cs typeface="微软雅黑" pitchFamily="34" charset="-120"/>
              </a:rPr>
              <a:t>。材料一只是指出思想</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僵化会导致一些不良现象</a:t>
            </a:r>
            <a:r>
              <a:rPr lang="en-US" altLang="zh-CN" sz="2000" b="0" i="0" dirty="0">
                <a:solidFill>
                  <a:srgbClr val="000000"/>
                </a:solidFill>
                <a:latin typeface="微软雅黑" pitchFamily="34" charset="0"/>
                <a:ea typeface="微软雅黑" pitchFamily="34" charset="-122"/>
                <a:cs typeface="微软雅黑" pitchFamily="34" charset="-120"/>
              </a:rPr>
              <a:t>，但并没有表明这是当时党员干部普遍存在的问题。选项表述以偏概全。</a:t>
            </a:r>
            <a:endParaRPr lang="en-US" altLang="zh-CN" sz="22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6&amp;si=6">
    <p:spTree>
      <p:nvGrpSpPr>
        <p:cNvPr id="1" name=""/>
        <p:cNvGrpSpPr/>
        <p:nvPr/>
      </p:nvGrpSpPr>
      <p:grpSpPr>
        <a:xfrm>
          <a:off x="0" y="0"/>
          <a:ext cx="0" cy="0"/>
          <a:chOff x="0" y="0"/>
          <a:chExt cx="0" cy="0"/>
        </a:xfrm>
      </p:grpSpPr>
      <p:sp>
        <p:nvSpPr>
          <p:cNvPr id="2" name="QC_5_BD.5_1#698ee0842?pid=53aecae77&amp;color=0,0,0&amp;vtp=1&amp;bt=1&amp;bbb=1"/>
          <p:cNvSpPr/>
          <p:nvPr/>
        </p:nvSpPr>
        <p:spPr>
          <a:xfrm>
            <a:off x="722376" y="969265"/>
            <a:ext cx="10753344" cy="405003"/>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2.根据材料内容，下列说法正确的一项是（3</a:t>
            </a:r>
            <a:r>
              <a:rPr lang="en-US" altLang="zh-CN" sz="2000" b="0" i="0">
                <a:solidFill>
                  <a:srgbClr val="000000"/>
                </a:solidFill>
                <a:latin typeface="微软雅黑" pitchFamily="34" charset="0"/>
                <a:ea typeface="微软雅黑" pitchFamily="34" charset="-122"/>
                <a:cs typeface="微软雅黑" pitchFamily="34" charset="-120"/>
              </a:rPr>
              <a:t>分）(</a:t>
            </a:r>
            <a:r>
              <a:rPr lang="en-US" altLang="zh-CN" sz="2000" b="0" i="0">
                <a:solidFill>
                  <a:srgbClr val="000000"/>
                </a:solidFill>
                <a:latin typeface="SimSun" pitchFamily="34" charset="0"/>
                <a:ea typeface="SimSun" pitchFamily="34" charset="-122"/>
                <a:cs typeface="SimSun" pitchFamily="34" charset="-120"/>
              </a:rPr>
              <a:t> </a:t>
            </a:r>
            <a:r>
              <a:rPr lang="en-US" altLang="zh-CN" sz="2000" b="1" i="0">
                <a:solidFill>
                  <a:srgbClr val="000000"/>
                </a:solidFill>
                <a:latin typeface="SimSun" pitchFamily="34" charset="0"/>
                <a:ea typeface="SimSun" pitchFamily="34" charset="-122"/>
                <a:cs typeface="SimSun" pitchFamily="34" charset="-120"/>
              </a:rPr>
              <a:t>    </a:t>
            </a:r>
            <a:r>
              <a:rPr lang="en-US" altLang="zh-CN" sz="2000" b="0" i="0">
                <a:solidFill>
                  <a:srgbClr val="000000"/>
                </a:solidFill>
                <a:latin typeface="微软雅黑" pitchFamily="34" charset="0"/>
                <a:ea typeface="微软雅黑" pitchFamily="34" charset="-122"/>
                <a:cs typeface="微软雅黑" pitchFamily="34" charset="-120"/>
              </a:rPr>
              <a:t>)</a:t>
            </a:r>
            <a:endParaRPr lang="en-US" altLang="zh-CN" sz="2000" dirty="0"/>
          </a:p>
        </p:txBody>
      </p:sp>
      <p:sp>
        <p:nvSpPr>
          <p:cNvPr id="3" name="QC_5_AN.6_1#698ee0842.bracket?pid=53aecae77&amp;color=0,0,0&amp;vpa=2&amp;vtp=1"/>
          <p:cNvSpPr/>
          <p:nvPr/>
        </p:nvSpPr>
        <p:spPr>
          <a:xfrm>
            <a:off x="6362764" y="969265"/>
            <a:ext cx="355600" cy="408559"/>
          </a:xfrm>
          <a:prstGeom prst="rect">
            <a:avLst/>
          </a:prstGeom>
          <a:noFill/>
          <a:ln/>
        </p:spPr>
        <p:txBody>
          <a:bodyPr wrap="none" lIns="0" tIns="0" rIns="0" bIns="0" rtlCol="0" anchor="t"/>
          <a:lstStyle/>
          <a:p>
            <a:pPr algn="ctr" latinLnBrk="1">
              <a:lnSpc>
                <a:spcPts val="3600"/>
              </a:lnSpc>
            </a:pPr>
            <a:r>
              <a:rPr lang="en-US" altLang="zh-CN" sz="2000" b="1" i="0" dirty="0">
                <a:solidFill>
                  <a:srgbClr val="00B050"/>
                </a:solidFill>
                <a:latin typeface="微软雅黑" pitchFamily="34" charset="0"/>
                <a:ea typeface="微软雅黑" pitchFamily="34" charset="-122"/>
                <a:cs typeface="微软雅黑" pitchFamily="34" charset="-120"/>
              </a:rPr>
              <a:t>C</a:t>
            </a:r>
            <a:endParaRPr lang="en-US" altLang="zh-CN" sz="2000" dirty="0"/>
          </a:p>
        </p:txBody>
      </p:sp>
      <p:sp>
        <p:nvSpPr>
          <p:cNvPr id="4" name="QC_5_BD.5_2#698ee0842.choices?pid=53aecae77&amp;color=0,0,0&amp;vtp=1&amp;bbb=1&amp;hb=1"/>
          <p:cNvSpPr/>
          <p:nvPr/>
        </p:nvSpPr>
        <p:spPr>
          <a:xfrm>
            <a:off x="722376" y="1436497"/>
            <a:ext cx="10753344" cy="3637534"/>
          </a:xfrm>
          <a:prstGeom prst="rect">
            <a:avLst/>
          </a:prstGeom>
          <a:noFill/>
          <a:ln/>
        </p:spPr>
        <p:txBody>
          <a:bodyPr wrap="none" lIns="0" tIns="0" rIns="0" bIns="0" rtlCol="0" anchor="t"/>
          <a:lstStyle/>
          <a:p>
            <a:pPr algn="l" latinLnBrk="1">
              <a:lnSpc>
                <a:spcPts val="3600"/>
              </a:lnSpc>
            </a:pPr>
            <a:r>
              <a:rPr lang="en-US" altLang="zh-CN" sz="2000" b="0" i="0" dirty="0">
                <a:solidFill>
                  <a:srgbClr val="000000"/>
                </a:solidFill>
                <a:latin typeface="微软雅黑" pitchFamily="34" charset="0"/>
                <a:ea typeface="微软雅黑" pitchFamily="34" charset="-122"/>
                <a:cs typeface="微软雅黑" pitchFamily="34" charset="-120"/>
              </a:rPr>
              <a:t>A.材料一语言生动形象，如“思想一僵化，条条、框框就多起来了”等表述</a:t>
            </a:r>
            <a:r>
              <a:rPr lang="en-US" altLang="zh-CN" sz="2000" b="0" i="0">
                <a:solidFill>
                  <a:srgbClr val="000000"/>
                </a:solidFill>
                <a:latin typeface="微软雅黑" pitchFamily="34" charset="0"/>
                <a:ea typeface="微软雅黑" pitchFamily="34" charset="-122"/>
                <a:cs typeface="微软雅黑" pitchFamily="34" charset="-120"/>
              </a:rPr>
              <a:t>，使抽象的概念变得</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易于理解</a:t>
            </a:r>
            <a:r>
              <a:rPr lang="en-US" altLang="zh-CN" sz="2000" b="0" i="0" dirty="0">
                <a:solidFill>
                  <a:srgbClr val="000000"/>
                </a:solidFill>
                <a:latin typeface="微软雅黑" pitchFamily="34" charset="0"/>
                <a:ea typeface="微软雅黑" pitchFamily="34" charset="-122"/>
                <a:cs typeface="微软雅黑" pitchFamily="34" charset="-120"/>
              </a:rPr>
              <a:t>，增强了文章的趣味性。</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B</a:t>
            </a:r>
            <a:r>
              <a:rPr lang="en-US" altLang="zh-CN" sz="2000" b="0" i="0" dirty="0">
                <a:solidFill>
                  <a:srgbClr val="000000"/>
                </a:solidFill>
                <a:latin typeface="微软雅黑" pitchFamily="34" charset="0"/>
                <a:ea typeface="微软雅黑" pitchFamily="34" charset="-122"/>
                <a:cs typeface="微软雅黑" pitchFamily="34" charset="-120"/>
              </a:rPr>
              <a:t>.材料一认为，只有通过关于实践是检验真理的唯一标准问题的讨论，才能实现思想解放</a:t>
            </a:r>
            <a:r>
              <a:rPr lang="en-US" altLang="zh-CN" sz="2000" b="0" i="0">
                <a:solidFill>
                  <a:srgbClr val="000000"/>
                </a:solidFill>
                <a:latin typeface="微软雅黑" pitchFamily="34" charset="0"/>
                <a:ea typeface="微软雅黑" pitchFamily="34" charset="-122"/>
                <a:cs typeface="微软雅黑" pitchFamily="34" charset="-120"/>
              </a:rPr>
              <a:t>，坚持</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实事求是</a:t>
            </a:r>
            <a:r>
              <a:rPr lang="en-US" altLang="zh-CN" sz="2000" b="0" i="0" dirty="0">
                <a:solidFill>
                  <a:srgbClr val="000000"/>
                </a:solidFill>
                <a:latin typeface="微软雅黑" pitchFamily="34" charset="0"/>
                <a:ea typeface="微软雅黑" pitchFamily="34" charset="-122"/>
                <a:cs typeface="微软雅黑" pitchFamily="34" charset="-120"/>
              </a:rPr>
              <a:t>，做到一切从实际出发，理论联系实际。</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C</a:t>
            </a:r>
            <a:r>
              <a:rPr lang="en-US" altLang="zh-CN" sz="2000" b="0" i="0" dirty="0">
                <a:solidFill>
                  <a:srgbClr val="000000"/>
                </a:solidFill>
                <a:latin typeface="微软雅黑" pitchFamily="34" charset="0"/>
                <a:ea typeface="微软雅黑" pitchFamily="34" charset="-122"/>
                <a:cs typeface="微软雅黑" pitchFamily="34" charset="-120"/>
              </a:rPr>
              <a:t>.材料二在论述实事求是的部分，运用理论论证手法，通过阐述解放思想与实事求是的关系</a:t>
            </a:r>
            <a:r>
              <a:rPr lang="en-US" altLang="zh-CN" sz="2000" b="0" i="0">
                <a:solidFill>
                  <a:srgbClr val="000000"/>
                </a:solidFill>
                <a:latin typeface="微软雅黑" pitchFamily="34" charset="0"/>
                <a:ea typeface="微软雅黑" pitchFamily="34" charset="-122"/>
                <a:cs typeface="微软雅黑" pitchFamily="34" charset="-120"/>
              </a:rPr>
              <a:t>，强</a:t>
            </a:r>
          </a:p>
          <a:p>
            <a:pPr latinLnBrk="1">
              <a:lnSpc>
                <a:spcPts val="3600"/>
              </a:lnSpc>
            </a:pPr>
            <a:r>
              <a:rPr lang="en-US" altLang="zh-CN" sz="2000" b="0" i="0">
                <a:solidFill>
                  <a:srgbClr val="000000"/>
                </a:solidFill>
                <a:latin typeface="微软雅黑" pitchFamily="34" charset="0"/>
                <a:ea typeface="微软雅黑" pitchFamily="34" charset="-122"/>
                <a:cs typeface="微软雅黑" pitchFamily="34" charset="-120"/>
              </a:rPr>
              <a:t>调了实事求是的重要性</a:t>
            </a:r>
            <a:r>
              <a:rPr lang="en-US" altLang="zh-CN" sz="2000" b="0" i="0" dirty="0">
                <a:solidFill>
                  <a:srgbClr val="000000"/>
                </a:solidFill>
                <a:latin typeface="微软雅黑" pitchFamily="34" charset="0"/>
                <a:ea typeface="微软雅黑" pitchFamily="34" charset="-122"/>
                <a:cs typeface="微软雅黑" pitchFamily="34" charset="-120"/>
              </a:rPr>
              <a:t>。</a:t>
            </a:r>
            <a:endParaRPr lang="en-US" altLang="zh-CN" sz="2000" dirty="0"/>
          </a:p>
          <a:p>
            <a:pPr latinLnBrk="1">
              <a:lnSpc>
                <a:spcPts val="3700"/>
              </a:lnSpc>
            </a:pPr>
            <a:r>
              <a:rPr lang="en-US" altLang="zh-CN" sz="2000" b="0" i="0">
                <a:solidFill>
                  <a:srgbClr val="000000"/>
                </a:solidFill>
                <a:latin typeface="微软雅黑" pitchFamily="34" charset="0"/>
                <a:ea typeface="微软雅黑" pitchFamily="34" charset="-122"/>
                <a:cs typeface="微软雅黑" pitchFamily="34" charset="-120"/>
              </a:rPr>
              <a:t>D</a:t>
            </a:r>
            <a:r>
              <a:rPr lang="en-US" altLang="zh-CN" sz="2000" b="0" i="0" dirty="0">
                <a:solidFill>
                  <a:srgbClr val="000000"/>
                </a:solidFill>
                <a:latin typeface="微软雅黑" pitchFamily="34" charset="0"/>
                <a:ea typeface="微软雅黑" pitchFamily="34" charset="-122"/>
                <a:cs typeface="微软雅黑" pitchFamily="34" charset="-120"/>
              </a:rPr>
              <a:t>.把坚持马克思主义与发展马克思主义结合起来</a:t>
            </a:r>
            <a:r>
              <a:rPr lang="en-US" altLang="zh-CN" sz="2000" b="0" i="0">
                <a:solidFill>
                  <a:srgbClr val="000000"/>
                </a:solidFill>
                <a:latin typeface="微软雅黑" pitchFamily="34" charset="0"/>
                <a:ea typeface="微软雅黑" pitchFamily="34" charset="-122"/>
                <a:cs typeface="微软雅黑" pitchFamily="34" charset="-120"/>
              </a:rPr>
              <a:t>，我们就能不断谱写马克思主义中国化时代化新</a:t>
            </a:r>
          </a:p>
          <a:p>
            <a:pPr latinLnBrk="1">
              <a:lnSpc>
                <a:spcPts val="3500"/>
              </a:lnSpc>
            </a:pPr>
            <a:r>
              <a:rPr lang="en-US" altLang="zh-CN" sz="2000" b="0" i="0">
                <a:solidFill>
                  <a:srgbClr val="000000"/>
                </a:solidFill>
                <a:latin typeface="微软雅黑" pitchFamily="34" charset="0"/>
                <a:ea typeface="微软雅黑" pitchFamily="34" charset="-122"/>
                <a:cs typeface="微软雅黑" pitchFamily="34" charset="-120"/>
              </a:rPr>
              <a:t>篇章</a:t>
            </a:r>
            <a:r>
              <a:rPr lang="en-US" altLang="zh-CN" sz="2000" b="0" i="0" dirty="0">
                <a:solidFill>
                  <a:srgbClr val="000000"/>
                </a:solidFill>
                <a:latin typeface="微软雅黑" pitchFamily="34" charset="0"/>
                <a:ea typeface="微软雅黑" pitchFamily="34" charset="-122"/>
                <a:cs typeface="微软雅黑" pitchFamily="34" charset="-120"/>
              </a:rPr>
              <a:t>，实现中华民族伟大复兴。</a:t>
            </a:r>
            <a:endParaRPr lang="en-US" altLang="zh-CN" sz="20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TotalTime>
  <Words>4530</Words>
  <Application>Microsoft Office PowerPoint</Application>
  <PresentationFormat>宽屏</PresentationFormat>
  <Paragraphs>582</Paragraphs>
  <Slides>57</Slides>
  <Notes>45</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57</vt:i4>
      </vt:variant>
    </vt:vector>
  </HeadingPairs>
  <TitlesOfParts>
    <vt:vector size="65" baseType="lpstr">
      <vt:lpstr>等线 (正文)</vt:lpstr>
      <vt:lpstr>仿宋</vt:lpstr>
      <vt:lpstr>SimHei</vt:lpstr>
      <vt:lpstr>SimSun</vt:lpstr>
      <vt:lpstr>微软雅黑</vt:lpstr>
      <vt:lpstr>Arial</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2025-08-04T09:29:00Z</dcterms:created>
  <dcterms:modified xsi:type="dcterms:W3CDTF">2025-08-04T09:38:12Z</dcterms:modified>
  <cp:category/>
  <cp:contentStatus/>
</cp:coreProperties>
</file>