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theme" Target="theme/theme1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61" Type="http://schemas.openxmlformats.org/officeDocument/2006/relationships/slide" Target="slides/slide60.xml"/><Relationship Id="rId8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683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73accf77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刷专项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f99d45d6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刷专项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#df=49dd5b78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00000"/>
              </a:lnSpc>
            </a:pPr>
            <a:r>
              <a:rPr lang="en-US" sz="2800" b="1" i="0" dirty="0">
                <a:solidFill>
                  <a:srgbClr val="000000"/>
                </a:solidFill>
                <a:latin typeface="汉仪舒圆黑简体" pitchFamily="34" charset="0"/>
                <a:ea typeface="汉仪舒圆黑简体" pitchFamily="34" charset="-122"/>
                <a:cs typeface="汉仪舒圆黑简体" pitchFamily="34" charset="-120"/>
              </a:rPr>
              <a:t>刷专项</a:t>
            </a:r>
            <a:endParaRPr lang="en-US" sz="28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chinese#pid=68886ee41bb33c17b50bab09#tid=68904eeb15638a000923269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8238744" y="4315968"/>
            <a:ext cx="3145536" cy="9144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语文 选择性必修 中册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考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76072" y="5047488"/>
            <a:ext cx="2048256" cy="44805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FFFFFF"/>
                </a:solidFill>
                <a:latin typeface="等线 (正文)" pitchFamily="34" charset="0"/>
                <a:ea typeface="等线 (正文)" pitchFamily="34" charset="-122"/>
                <a:cs typeface="等线 (正文)" pitchFamily="34" charset="-120"/>
              </a:rPr>
              <a:t>主讲老师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20" y="521208"/>
            <a:ext cx="448056" cy="448056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89304" y="539496"/>
            <a:ext cx="8842248" cy="521208"/>
          </a:xfrm>
          <a:prstGeom prst="rect">
            <a:avLst/>
          </a:prstGeom>
          <a:noFill/>
          <a:ln/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1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1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&amp;si=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&amp;si=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2_1#93ae19688?pid=4e1fd5d7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18.经过一天的长途跋涉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，他回到家时已经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连说话的力气都没有了。</a:t>
            </a:r>
            <a:endParaRPr lang="en-US" altLang="zh-CN" sz="2000" dirty="0"/>
          </a:p>
        </p:txBody>
      </p:sp>
      <p:sp>
        <p:nvSpPr>
          <p:cNvPr id="3" name="QB_6_AN.53_1#93ae19688.blank?pid=4e1fd5d7d&amp;color=0,0,0&amp;vpa=18&amp;vtp=1&amp;bbb=1"/>
          <p:cNvSpPr/>
          <p:nvPr/>
        </p:nvSpPr>
        <p:spPr>
          <a:xfrm>
            <a:off x="5410264" y="931165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精疲力竭</a:t>
            </a:r>
            <a:endParaRPr lang="en-US" altLang="zh-CN" sz="2000" dirty="0"/>
          </a:p>
        </p:txBody>
      </p:sp>
      <p:sp>
        <p:nvSpPr>
          <p:cNvPr id="4" name="QB_6_AS.54_1#93ae19688?vop=1&amp;pid=4e1fd5d7d&amp;color=0,0,0&amp;vtp=1&amp;bbb=1&amp;hb=1"/>
          <p:cNvSpPr/>
          <p:nvPr/>
        </p:nvSpPr>
        <p:spPr>
          <a:xfrm>
            <a:off x="722376" y="148221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结合前文“经过一天的长途跋涉”和后文“连说话的力气都没有了”可知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，此处所填成语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应能表示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“他”处于极度疲惫的状态，如“精疲力竭”等。</a:t>
            </a:r>
            <a:endParaRPr lang="en-US" altLang="zh-CN" sz="2200" dirty="0"/>
          </a:p>
        </p:txBody>
      </p:sp>
      <p:sp>
        <p:nvSpPr>
          <p:cNvPr id="5" name="QB_6_BD.55_1#13500a7ce?pid=4e1fd5d7d&amp;color=0,0,0&amp;vtp=1&amp;bbb=1&amp;hb=1"/>
          <p:cNvSpPr/>
          <p:nvPr/>
        </p:nvSpPr>
        <p:spPr>
          <a:xfrm>
            <a:off x="722376" y="2444496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19.有些诗歌，儿时即使是全文背诵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，也不过是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只有体会过人生百种况味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，才能真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正读懂此中真意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56_1#13500a7ce.blank?pid=4e1fd5d7d&amp;color=0,0,0&amp;vpa=19&amp;vtp=1&amp;bbb=1"/>
          <p:cNvSpPr/>
          <p:nvPr/>
        </p:nvSpPr>
        <p:spPr>
          <a:xfrm>
            <a:off x="5918264" y="2406396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一知半解</a:t>
            </a:r>
            <a:endParaRPr lang="en-US" altLang="zh-CN" sz="2000" dirty="0"/>
          </a:p>
        </p:txBody>
      </p:sp>
      <p:sp>
        <p:nvSpPr>
          <p:cNvPr id="7" name="QB_6_AS.57_1#13500a7ce?vop=1&amp;pid=4e1fd5d7d&amp;color=0,0,0&amp;vtp=1&amp;bbb=1&amp;hb=1"/>
          <p:cNvSpPr/>
          <p:nvPr/>
        </p:nvSpPr>
        <p:spPr>
          <a:xfrm>
            <a:off x="722376" y="3407791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结合后文“只有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才能真正读懂此中真意”可知，儿时对有些诗歌不能完全理解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，故此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处应填与理解不透彻相关的成语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，如“一知半解”等。</a:t>
            </a:r>
            <a:endParaRPr lang="en-US" altLang="zh-CN" sz="2200" dirty="0"/>
          </a:p>
        </p:txBody>
      </p:sp>
      <p:sp>
        <p:nvSpPr>
          <p:cNvPr id="8" name="QB_6_BD.58_1#e66b25a4a?pid=4e1fd5d7d&amp;color=0,0,0&amp;vtp=1&amp;bbb=1"/>
          <p:cNvSpPr/>
          <p:nvPr/>
        </p:nvSpPr>
        <p:spPr>
          <a:xfrm>
            <a:off x="722376" y="4371594"/>
            <a:ext cx="10895013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.一代又一代石油人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秉持艰苦奋斗、求实创新的精神，接续书写壮丽的人生传奇。</a:t>
            </a:r>
            <a:endParaRPr lang="en-US" altLang="zh-CN" sz="2000" dirty="0"/>
          </a:p>
        </p:txBody>
      </p:sp>
      <p:sp>
        <p:nvSpPr>
          <p:cNvPr id="9" name="QB_6_AN.59_1#e66b25a4a.blank?pid=4e1fd5d7d&amp;color=0,0,0&amp;vpa=20&amp;vtp=1&amp;bbb=1"/>
          <p:cNvSpPr/>
          <p:nvPr/>
        </p:nvSpPr>
        <p:spPr>
          <a:xfrm>
            <a:off x="3124264" y="4333494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前仆后继</a:t>
            </a:r>
            <a:endParaRPr lang="en-US" altLang="zh-CN" sz="2000" dirty="0"/>
          </a:p>
        </p:txBody>
      </p:sp>
      <p:sp>
        <p:nvSpPr>
          <p:cNvPr id="10" name="QB_6_AS.60_1#e66b25a4a?vop=1&amp;pid=4e1fd5d7d&amp;color=0,0,0&amp;vtp=1&amp;bbb=1&amp;hb=1"/>
          <p:cNvSpPr/>
          <p:nvPr/>
        </p:nvSpPr>
        <p:spPr>
          <a:xfrm>
            <a:off x="722376" y="488010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结合“一代又一代石油人”“接续书写”等内容可知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，此处应填写能够表达石油工人为了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国家建设事业不懈奋斗的决心和勇气的成语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，如“前仆后继”等。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&amp;si=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1_1#76ce361e7?pid=4e1fd5d7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21.他详细地讲述了自己的遭遇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，让我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仿佛我也经历了那段艰难的时光。</a:t>
            </a:r>
            <a:endParaRPr lang="en-US" altLang="zh-CN" sz="2000" dirty="0"/>
          </a:p>
        </p:txBody>
      </p:sp>
      <p:sp>
        <p:nvSpPr>
          <p:cNvPr id="3" name="QB_6_AN.62_1#76ce361e7.blank?pid=4e1fd5d7d&amp;color=0,0,0&amp;vpa=21&amp;vtp=1&amp;bbb=1"/>
          <p:cNvSpPr/>
          <p:nvPr/>
        </p:nvSpPr>
        <p:spPr>
          <a:xfrm>
            <a:off x="4902264" y="931165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感同身受</a:t>
            </a:r>
            <a:endParaRPr lang="en-US" altLang="zh-CN" sz="2000" dirty="0"/>
          </a:p>
        </p:txBody>
      </p:sp>
      <p:sp>
        <p:nvSpPr>
          <p:cNvPr id="4" name="QB_6_AS.63_1#76ce361e7?vop=1&amp;pid=4e1fd5d7d&amp;color=0,0,0&amp;vtp=1&amp;bbb=1&amp;hb=1"/>
          <p:cNvSpPr/>
          <p:nvPr/>
        </p:nvSpPr>
        <p:spPr>
          <a:xfrm>
            <a:off x="722376" y="148221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结合前文“他详细地讲述了自己的遭遇”和后文“仿佛我也经历了那段艰难的时光”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此处应填能够表达这种情感共鸣的成语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，如“感同身受”等。</a:t>
            </a:r>
            <a:endParaRPr lang="en-US" altLang="zh-CN" sz="2200" dirty="0"/>
          </a:p>
        </p:txBody>
      </p:sp>
      <p:sp>
        <p:nvSpPr>
          <p:cNvPr id="5" name="QB_6_BD.64_1#15b18a94b?pid=4e1fd5d7d&amp;color=0,0,0&amp;vtp=1&amp;bbb=1"/>
          <p:cNvSpPr/>
          <p:nvPr/>
        </p:nvSpPr>
        <p:spPr>
          <a:xfrm>
            <a:off x="722376" y="244246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22.在民族危亡的严峻时刻，铁骨铮铮的中国人浴血奋战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，书写了一部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的英雄史诗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65_1#15b18a94b.blank?pid=4e1fd5d7d&amp;color=0,0,0&amp;vpa=22&amp;vtp=1&amp;bbb=1"/>
          <p:cNvSpPr/>
          <p:nvPr/>
        </p:nvSpPr>
        <p:spPr>
          <a:xfrm>
            <a:off x="8458264" y="2404364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可歌可泣</a:t>
            </a:r>
            <a:endParaRPr lang="en-US" altLang="zh-CN" sz="2000" dirty="0"/>
          </a:p>
        </p:txBody>
      </p:sp>
      <p:sp>
        <p:nvSpPr>
          <p:cNvPr id="7" name="QB_6_AS.66_1#15b18a94b?vop=1&amp;pid=4e1fd5d7d&amp;color=0,0,0&amp;vtp=1&amp;bbb=1&amp;hb=1"/>
          <p:cNvSpPr/>
          <p:nvPr/>
        </p:nvSpPr>
        <p:spPr>
          <a:xfrm>
            <a:off x="722376" y="295097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结合“铁骨铮铮的中国人浴血奋战”和“英雄史诗”可知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，此处应填能够形容伟大又悲壮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的成语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，如“可歌可泣”等。</a:t>
            </a:r>
            <a:endParaRPr lang="en-US" altLang="zh-CN" sz="2200" dirty="0"/>
          </a:p>
        </p:txBody>
      </p:sp>
      <p:sp>
        <p:nvSpPr>
          <p:cNvPr id="8" name="QB_6_BD.67_1#8dcdfab7c?pid=4e1fd5d7d&amp;color=0,0,0&amp;vtp=1&amp;bbb=1"/>
          <p:cNvSpPr/>
          <p:nvPr/>
        </p:nvSpPr>
        <p:spPr>
          <a:xfrm>
            <a:off x="722376" y="391121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.改革者以勇气和智慧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让扭曲的制度回归正轨，重新焕发生机与活力。</a:t>
            </a:r>
            <a:endParaRPr lang="en-US" altLang="zh-CN" sz="2000" dirty="0"/>
          </a:p>
        </p:txBody>
      </p:sp>
      <p:sp>
        <p:nvSpPr>
          <p:cNvPr id="9" name="QB_6_AN.68_1#8dcdfab7c.blank?pid=4e1fd5d7d&amp;color=0,0,0&amp;vpa=23&amp;vtp=1&amp;bbb=1"/>
          <p:cNvSpPr/>
          <p:nvPr/>
        </p:nvSpPr>
        <p:spPr>
          <a:xfrm>
            <a:off x="3378264" y="3873119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拨乱反正</a:t>
            </a:r>
            <a:endParaRPr lang="en-US" altLang="zh-CN" sz="2000" dirty="0"/>
          </a:p>
        </p:txBody>
      </p:sp>
      <p:sp>
        <p:nvSpPr>
          <p:cNvPr id="10" name="QB_6_AS.69_1#8dcdfab7c?vop=1&amp;pid=4e1fd5d7d&amp;color=0,0,0&amp;vtp=1&amp;bbb=1&amp;hb=1"/>
          <p:cNvSpPr/>
          <p:nvPr/>
        </p:nvSpPr>
        <p:spPr>
          <a:xfrm>
            <a:off x="722376" y="441972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结合“改革者”以及“让扭曲的制度回归正轨”可知，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此处应填能够表示改革者消除混乱、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恢复正常秩序的成语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，如“拨乱反正”等。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&amp;si=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0_1#daca95f74?pid=4e1fd5d7d&amp;color=0,0,0&amp;mp=1&amp;vtp=1&amp;bt=1&amp;bbb=1"/>
          <p:cNvSpPr/>
          <p:nvPr/>
        </p:nvSpPr>
        <p:spPr>
          <a:xfrm>
            <a:off x="722376" y="96926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24.面对讥笑，我不再像小时候那样火冒三丈，去争去拼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；只是装作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默默离开。</a:t>
            </a:r>
            <a:endParaRPr lang="en-US" altLang="zh-CN" sz="2000" dirty="0"/>
          </a:p>
        </p:txBody>
      </p:sp>
      <p:sp>
        <p:nvSpPr>
          <p:cNvPr id="3" name="QB_6_AN.71_1#daca95f74.blank?pid=4e1fd5d7d&amp;color=0,0,0&amp;mp=1&amp;vpa=24&amp;vtp=1&amp;bbb=1"/>
          <p:cNvSpPr/>
          <p:nvPr/>
        </p:nvSpPr>
        <p:spPr>
          <a:xfrm>
            <a:off x="8204264" y="931164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若无其事</a:t>
            </a:r>
            <a:endParaRPr lang="en-US" altLang="zh-CN" sz="2000" dirty="0"/>
          </a:p>
        </p:txBody>
      </p:sp>
      <p:sp>
        <p:nvSpPr>
          <p:cNvPr id="4" name="QB_6_AS.72_1#daca95f74?vop=1&amp;pid=4e1fd5d7d&amp;color=0,0,0&amp;vtp=1&amp;bbb=1&amp;hb=1"/>
          <p:cNvSpPr/>
          <p:nvPr/>
        </p:nvSpPr>
        <p:spPr>
          <a:xfrm>
            <a:off x="722376" y="148221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结合“只是装作”“默默离开”可知，此处填写的是“我”面对讥笑的态度，与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“火冒三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丈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”“去争去拼”形成对比，故可填“若无其事”等成语。</a:t>
            </a:r>
            <a:endParaRPr lang="en-US" altLang="zh-CN" sz="2200" dirty="0"/>
          </a:p>
        </p:txBody>
      </p:sp>
      <p:sp>
        <p:nvSpPr>
          <p:cNvPr id="5" name="QB_6_BD.73_1#0db3ef96c?pid=4e1fd5d7d&amp;color=0,0,0&amp;vtp=1&amp;bbb=1"/>
          <p:cNvSpPr/>
          <p:nvPr/>
        </p:nvSpPr>
        <p:spPr>
          <a:xfrm>
            <a:off x="722376" y="244246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25.在讨论问题时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，我们不能把不同性质的事情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否则无法得出正确的结论。</a:t>
            </a:r>
            <a:endParaRPr lang="en-US" altLang="zh-CN" sz="2000" dirty="0"/>
          </a:p>
        </p:txBody>
      </p:sp>
      <p:sp>
        <p:nvSpPr>
          <p:cNvPr id="6" name="QB_6_AN.74_1#0db3ef96c.blank?pid=4e1fd5d7d&amp;color=0,0,0&amp;vpa=25&amp;vtp=1&amp;bbb=1"/>
          <p:cNvSpPr/>
          <p:nvPr/>
        </p:nvSpPr>
        <p:spPr>
          <a:xfrm>
            <a:off x="5918264" y="2404364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混为一谈</a:t>
            </a:r>
            <a:endParaRPr lang="en-US" altLang="zh-CN" sz="2000" dirty="0"/>
          </a:p>
        </p:txBody>
      </p:sp>
      <p:sp>
        <p:nvSpPr>
          <p:cNvPr id="7" name="QB_6_AS.75_1#0db3ef96c?vop=1&amp;pid=4e1fd5d7d&amp;color=0,0,0&amp;vtp=1&amp;bbb=1&amp;hb=1"/>
          <p:cNvSpPr/>
          <p:nvPr/>
        </p:nvSpPr>
        <p:spPr>
          <a:xfrm>
            <a:off x="722376" y="295097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由语境“不能把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否则无法得出正确的结论”可推知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，语境强调讨论问题时不能混淆不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同性质的事物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，故此处可填“混为一谈”之类的成语。</a:t>
            </a:r>
            <a:endParaRPr lang="en-US" altLang="zh-CN" sz="2200" dirty="0"/>
          </a:p>
        </p:txBody>
      </p:sp>
      <p:sp>
        <p:nvSpPr>
          <p:cNvPr id="8" name="QB_6_BD.76_1#c5728be85?pid=4e1fd5d7d&amp;color=0,0,0&amp;vtp=1&amp;bbb=1"/>
          <p:cNvSpPr/>
          <p:nvPr/>
        </p:nvSpPr>
        <p:spPr>
          <a:xfrm>
            <a:off x="722376" y="391121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.登山队员们怀着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的信念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，迎着暴风雪攀登峰顶，用毅力挑战生命极限。</a:t>
            </a:r>
            <a:endParaRPr lang="en-US" altLang="zh-CN" sz="2000" dirty="0"/>
          </a:p>
        </p:txBody>
      </p:sp>
      <p:sp>
        <p:nvSpPr>
          <p:cNvPr id="9" name="QB_6_AN.77_1#c5728be85.blank?pid=4e1fd5d7d&amp;color=0,0,0&amp;vpa=26&amp;vtp=1&amp;bbb=1"/>
          <p:cNvSpPr/>
          <p:nvPr/>
        </p:nvSpPr>
        <p:spPr>
          <a:xfrm>
            <a:off x="2870264" y="3873119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一往无前</a:t>
            </a:r>
            <a:endParaRPr lang="en-US" altLang="zh-CN" sz="2000" dirty="0"/>
          </a:p>
        </p:txBody>
      </p:sp>
      <p:sp>
        <p:nvSpPr>
          <p:cNvPr id="10" name="QB_6_AS.78_1#c5728be85?vop=1&amp;pid=4e1fd5d7d&amp;color=0,0,0&amp;vtp=1&amp;bbb=1&amp;hb=1"/>
          <p:cNvSpPr/>
          <p:nvPr/>
        </p:nvSpPr>
        <p:spPr>
          <a:xfrm>
            <a:off x="722376" y="441972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结合后文的“信念”以及“迎着暴风雪攀登峰顶”可知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，此处所填应能体现登山队员们不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惧困难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、奋力向前的信念，故可填“一往无前”等成语。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&amp;si=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9_1#41f859217?pid=4e1fd5d7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27.这种关于“世界末日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完全是无端的猜测，没有任何科学依据。</a:t>
            </a:r>
            <a:endParaRPr lang="en-US" altLang="zh-CN" sz="2000" dirty="0"/>
          </a:p>
        </p:txBody>
      </p:sp>
      <p:sp>
        <p:nvSpPr>
          <p:cNvPr id="3" name="QB_6_AN.80_1#41f859217.blank?pid=4e1fd5d7d&amp;color=0,0,0&amp;vpa=27&amp;vtp=1&amp;bbb=1"/>
          <p:cNvSpPr/>
          <p:nvPr/>
        </p:nvSpPr>
        <p:spPr>
          <a:xfrm>
            <a:off x="3886264" y="931165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无稽之谈</a:t>
            </a:r>
            <a:endParaRPr lang="en-US" altLang="zh-CN" sz="2000" dirty="0"/>
          </a:p>
        </p:txBody>
      </p:sp>
      <p:sp>
        <p:nvSpPr>
          <p:cNvPr id="4" name="QB_6_AS.81_1#41f859217?vop=1&amp;pid=4e1fd5d7d&amp;color=0,0,0&amp;vtp=1&amp;bbb=1&amp;hb=1"/>
          <p:cNvSpPr/>
          <p:nvPr/>
        </p:nvSpPr>
        <p:spPr>
          <a:xfrm>
            <a:off x="722376" y="148221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结合“无端的猜测，没有任何科学依据”可知，有关“世界末日”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的言论是没有根据的，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故可填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“无稽之谈”之类的成语。</a:t>
            </a:r>
            <a:endParaRPr lang="en-US" altLang="zh-CN" sz="2200" dirty="0"/>
          </a:p>
        </p:txBody>
      </p:sp>
      <p:sp>
        <p:nvSpPr>
          <p:cNvPr id="5" name="QB_6_BD.82_1#dedf995c1?pid=4e1fd5d7d&amp;color=0,0,0&amp;vtp=1&amp;bbb=1"/>
          <p:cNvSpPr/>
          <p:nvPr/>
        </p:nvSpPr>
        <p:spPr>
          <a:xfrm>
            <a:off x="722376" y="244246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.真正有实力的人从不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他们的成就早已在行动中默默彰显价值。</a:t>
            </a:r>
            <a:endParaRPr lang="en-US" altLang="zh-CN" sz="2000" dirty="0"/>
          </a:p>
        </p:txBody>
      </p:sp>
      <p:sp>
        <p:nvSpPr>
          <p:cNvPr id="6" name="QB_6_AN.83_1#dedf995c1.blank?pid=4e1fd5d7d&amp;color=0,0,0&amp;vpa=28&amp;vtp=1&amp;bbb=1"/>
          <p:cNvSpPr/>
          <p:nvPr/>
        </p:nvSpPr>
        <p:spPr>
          <a:xfrm>
            <a:off x="3378264" y="2404364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自吹自擂</a:t>
            </a:r>
            <a:endParaRPr lang="en-US" altLang="zh-CN" sz="2000" dirty="0"/>
          </a:p>
        </p:txBody>
      </p:sp>
      <p:sp>
        <p:nvSpPr>
          <p:cNvPr id="7" name="QB_6_AS.84_1#dedf995c1?vop=1&amp;pid=4e1fd5d7d&amp;color=0,0,0&amp;vtp=1&amp;bbb=1&amp;hb=1"/>
          <p:cNvSpPr/>
          <p:nvPr/>
        </p:nvSpPr>
        <p:spPr>
          <a:xfrm>
            <a:off x="722376" y="295097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结合后文“他们的成就早已在行动中默默彰显价值”可知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，真正有实力的人的成就已经在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实际行动中得到了证明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，不需要通过自我吹嘘来获得认可。故此处可填“自吹自擂”之类的成语。</a:t>
            </a:r>
            <a:endParaRPr lang="en-US" altLang="zh-CN" sz="2200" dirty="0"/>
          </a:p>
        </p:txBody>
      </p:sp>
      <p:sp>
        <p:nvSpPr>
          <p:cNvPr id="8" name="QB_6_BD.85_1#59608f1e5?pid=4e1fd5d7d&amp;color=0,0,0&amp;vtp=1&amp;bbb=1"/>
          <p:cNvSpPr/>
          <p:nvPr/>
        </p:nvSpPr>
        <p:spPr>
          <a:xfrm>
            <a:off x="722376" y="391121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29.学写文章，固然可以仿名家写作的手法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，但切忌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否则很难有自己的风格。</a:t>
            </a:r>
            <a:endParaRPr lang="en-US" altLang="zh-CN" sz="2000" dirty="0"/>
          </a:p>
        </p:txBody>
      </p:sp>
      <p:sp>
        <p:nvSpPr>
          <p:cNvPr id="9" name="QB_6_AN.86_1#59608f1e5.blank?pid=4e1fd5d7d&amp;color=0,0,0&amp;vpa=29&amp;vtp=1&amp;bbb=1"/>
          <p:cNvSpPr/>
          <p:nvPr/>
        </p:nvSpPr>
        <p:spPr>
          <a:xfrm>
            <a:off x="6426264" y="3873119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生吞活剥</a:t>
            </a:r>
            <a:endParaRPr lang="en-US" altLang="zh-CN" sz="2000" dirty="0"/>
          </a:p>
        </p:txBody>
      </p:sp>
      <p:sp>
        <p:nvSpPr>
          <p:cNvPr id="10" name="QB_6_AS.87_1#59608f1e5?vop=1&amp;pid=4e1fd5d7d&amp;color=0,0,0&amp;vtp=1&amp;bbb=1&amp;hb=1"/>
          <p:cNvSpPr/>
          <p:nvPr/>
        </p:nvSpPr>
        <p:spPr>
          <a:xfrm>
            <a:off x="722376" y="441972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结合“可以仿名家写作的手法”“否则很难有自己的风格”以及横线前的“切忌”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可知，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此处强调不能盲目模仿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、照搬别人的方法，故可填“生吞活剥”等成语。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&amp;si=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4230a0557?pid=5dbee76ae&amp;color=0,0,0&amp;vtp=1&amp;bt=1&amp;bbb=1&amp;hb=1"/>
          <p:cNvSpPr/>
          <p:nvPr/>
        </p:nvSpPr>
        <p:spPr>
          <a:xfrm>
            <a:off x="722376" y="969264"/>
            <a:ext cx="10753344" cy="15991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【第二单元】</a:t>
            </a:r>
            <a:r>
              <a:rPr lang="en-US" altLang="zh-CN" sz="2000" b="0" i="0" u="sng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目不忍视、惊心动魄、隐约其辞、明珠投暗、情随事迁、郑重其事、仓皇失措</a:t>
            </a:r>
            <a:r>
              <a:rPr lang="en-US" altLang="zh-CN" sz="2000" b="0" i="0" u="sng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、斩钉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u="sng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截铁</a:t>
            </a:r>
            <a:r>
              <a:rPr lang="en-US" altLang="zh-CN" sz="2000" b="0" i="0" u="sng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、藕断丝连、铜墙铁壁、拐弯抹角、鸦雀无声、蹑手蹑脚、冲锋陷阵、直截了当、赤手空拳</a:t>
            </a:r>
            <a:endParaRPr lang="en-US" altLang="zh-CN" sz="2000" spc="-50" dirty="0"/>
          </a:p>
        </p:txBody>
      </p:sp>
      <p:sp>
        <p:nvSpPr>
          <p:cNvPr id="3" name="QB_6_BD.88_1#120244c4c?pid=4230a0557&amp;color=0,0,0&amp;vtp=1&amp;bbb=1"/>
          <p:cNvSpPr/>
          <p:nvPr/>
        </p:nvSpPr>
        <p:spPr>
          <a:xfrm>
            <a:off x="722376" y="1878993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.他讲述的那段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的冒险经历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，让在场的每个人都听得入迷。</a:t>
            </a:r>
            <a:endParaRPr lang="en-US" altLang="zh-CN" sz="2000" dirty="0"/>
          </a:p>
        </p:txBody>
      </p:sp>
      <p:sp>
        <p:nvSpPr>
          <p:cNvPr id="4" name="QB_6_AN.89_1#120244c4c.blank?pid=4230a0557&amp;color=0,0,0&amp;vpa=30&amp;vtp=1&amp;bbb=1"/>
          <p:cNvSpPr/>
          <p:nvPr/>
        </p:nvSpPr>
        <p:spPr>
          <a:xfrm>
            <a:off x="2616264" y="1840893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惊心动魄</a:t>
            </a:r>
            <a:endParaRPr lang="en-US" altLang="zh-CN" sz="2000" dirty="0"/>
          </a:p>
        </p:txBody>
      </p:sp>
      <p:sp>
        <p:nvSpPr>
          <p:cNvPr id="5" name="QB_6_AS.90_1#120244c4c?vop=1&amp;pid=4230a0557&amp;color=0,0,0&amp;vtp=1&amp;bbb=1&amp;hb=1"/>
          <p:cNvSpPr/>
          <p:nvPr/>
        </p:nvSpPr>
        <p:spPr>
          <a:xfrm>
            <a:off x="722376" y="238709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结合后文“冒险经历”“让在场的每个人都听得入迷”可知，“他”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的冒险经历非常惊险，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能够深深吸引听众的注意力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，故可填“惊心动魄”之类的成语。</a:t>
            </a:r>
            <a:endParaRPr lang="en-US" altLang="zh-CN" sz="2200" dirty="0"/>
          </a:p>
        </p:txBody>
      </p:sp>
      <p:sp>
        <p:nvSpPr>
          <p:cNvPr id="6" name="QB_6_BD.91_1#f6c0b0d3c?pid=4230a0557&amp;color=0,0,0&amp;vtp=1&amp;bbb=1&amp;hb=1"/>
          <p:cNvSpPr/>
          <p:nvPr/>
        </p:nvSpPr>
        <p:spPr>
          <a:xfrm>
            <a:off x="722376" y="3349371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.早期话剧与戏曲的关系实属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朱双云《新剧史》所概括的“生类”“旦类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”，显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然脱胎于戏曲行当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7" name="QB_6_AN.92_1#f6c0b0d3c.blank?pid=4230a0557&amp;color=0,0,0&amp;vpa=31&amp;vtp=1&amp;bbb=1"/>
          <p:cNvSpPr/>
          <p:nvPr/>
        </p:nvSpPr>
        <p:spPr>
          <a:xfrm>
            <a:off x="4140264" y="3311271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藕断丝连</a:t>
            </a:r>
            <a:endParaRPr lang="en-US" altLang="zh-CN" sz="2000" dirty="0"/>
          </a:p>
        </p:txBody>
      </p:sp>
      <p:sp>
        <p:nvSpPr>
          <p:cNvPr id="8" name="QB_6_AS.93_1#f6c0b0d3c?vop=1&amp;pid=4230a0557&amp;color=0,0,0&amp;vtp=1&amp;bbb=1&amp;hb=1"/>
          <p:cNvSpPr/>
          <p:nvPr/>
        </p:nvSpPr>
        <p:spPr>
          <a:xfrm>
            <a:off x="722376" y="4312666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7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此处所填形容的是“早期话剧与戏曲的关系”，结合后文“朱双云《新剧史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脱胎于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戏曲行当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”可知，早期话剧在发展过程中仍保留了戏曲的一些元素和特征，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二者表面上看似分离，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实际上仍有千丝万缕的联系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。故可填“藕断丝连”等成语。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&amp;si=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4_1#134eed8ab?pid=4230a055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.他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地表明了自己的立场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，让在场的每个人都清楚了他的态度。</a:t>
            </a:r>
            <a:endParaRPr lang="en-US" altLang="zh-CN" sz="2000" dirty="0"/>
          </a:p>
        </p:txBody>
      </p:sp>
      <p:sp>
        <p:nvSpPr>
          <p:cNvPr id="3" name="QB_6_AN.95_1#134eed8ab.blank?pid=4230a0557&amp;color=0,0,0&amp;vpa=32&amp;vtp=1&amp;bbb=1"/>
          <p:cNvSpPr/>
          <p:nvPr/>
        </p:nvSpPr>
        <p:spPr>
          <a:xfrm>
            <a:off x="1346264" y="931165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直截了当</a:t>
            </a:r>
            <a:endParaRPr lang="en-US" altLang="zh-CN" sz="2000" dirty="0"/>
          </a:p>
        </p:txBody>
      </p:sp>
      <p:sp>
        <p:nvSpPr>
          <p:cNvPr id="4" name="QB_6_AS.96_1#134eed8ab?vop=1&amp;pid=4230a0557&amp;color=0,0,0&amp;vtp=1&amp;bbb=1&amp;hb=1"/>
          <p:cNvSpPr/>
          <p:nvPr/>
        </p:nvSpPr>
        <p:spPr>
          <a:xfrm>
            <a:off x="722376" y="148221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结合“让在场的每个人都清楚了他的态度”可知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，此处应填能够表示说话做事干脆爽快的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成语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，如“直截了当”等。</a:t>
            </a:r>
            <a:endParaRPr lang="en-US" altLang="zh-CN" sz="2200" dirty="0"/>
          </a:p>
        </p:txBody>
      </p:sp>
      <p:sp>
        <p:nvSpPr>
          <p:cNvPr id="5" name="QB_6_BD.97_1#e1e30480d?pid=4230a0557&amp;color=0,0,0&amp;vtp=1&amp;bbb=1&amp;hb=1"/>
          <p:cNvSpPr/>
          <p:nvPr/>
        </p:nvSpPr>
        <p:spPr>
          <a:xfrm>
            <a:off x="722376" y="2444496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33.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小王来到科长办公室，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地拿出一大堆鉴定材料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，小心翼翼递上去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，请单位领导签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字盖章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98_1#e1e30480d.blank?pid=4230a0557&amp;color=0,0,0&amp;vpa=33&amp;vtp=1&amp;bbb=1"/>
          <p:cNvSpPr/>
          <p:nvPr/>
        </p:nvSpPr>
        <p:spPr>
          <a:xfrm>
            <a:off x="3632264" y="2406396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郑重其事</a:t>
            </a:r>
            <a:endParaRPr lang="en-US" altLang="zh-CN" sz="2000" dirty="0"/>
          </a:p>
        </p:txBody>
      </p:sp>
      <p:sp>
        <p:nvSpPr>
          <p:cNvPr id="7" name="QB_6_AS.99_1#e1e30480d?vop=1&amp;pid=4230a0557&amp;color=0,0,0&amp;vtp=1&amp;bbb=1&amp;hb=1"/>
          <p:cNvSpPr/>
          <p:nvPr/>
        </p:nvSpPr>
        <p:spPr>
          <a:xfrm>
            <a:off x="722376" y="3407791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结合“小心翼翼递上去，请单位领导签字盖章”可知，小王对这件事情非常重视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，态度严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肃认真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，故可填“郑重其事”等成语。</a:t>
            </a:r>
            <a:endParaRPr lang="en-US" altLang="zh-CN" sz="2200" dirty="0"/>
          </a:p>
        </p:txBody>
      </p:sp>
      <p:sp>
        <p:nvSpPr>
          <p:cNvPr id="8" name="QB_6_BD.100_1#873fb2d1a?pid=4230a0557&amp;color=0,0,0&amp;vtp=1&amp;bbb=1"/>
          <p:cNvSpPr/>
          <p:nvPr/>
        </p:nvSpPr>
        <p:spPr>
          <a:xfrm>
            <a:off x="722376" y="437159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4.在抗洪救灾一线，子弟兵作人墙、当人堤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，铸成</a:t>
            </a:r>
            <a:r>
              <a:rPr lang="en-US" altLang="zh-CN" sz="20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守护着人民群众的生命财产安全。</a:t>
            </a:r>
            <a:endParaRPr lang="en-US" altLang="zh-CN" sz="2000" spc="-50" dirty="0"/>
          </a:p>
        </p:txBody>
      </p:sp>
      <p:sp>
        <p:nvSpPr>
          <p:cNvPr id="9" name="QB_6_AN.101_1#873fb2d1a.blank?pid=4230a0557&amp;color=0,0,0&amp;vpa=34&amp;vtp=1&amp;bbb=1"/>
          <p:cNvSpPr/>
          <p:nvPr/>
        </p:nvSpPr>
        <p:spPr>
          <a:xfrm>
            <a:off x="6270689" y="4333494"/>
            <a:ext cx="11684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铜墙铁壁</a:t>
            </a:r>
            <a:endParaRPr lang="en-US" altLang="zh-CN" sz="2000" spc="-50" dirty="0"/>
          </a:p>
        </p:txBody>
      </p:sp>
      <p:sp>
        <p:nvSpPr>
          <p:cNvPr id="10" name="QB_6_AS.102_1#873fb2d1a?vop=1&amp;pid=4230a0557&amp;color=0,0,0&amp;vtp=1&amp;bbb=1&amp;hb=1"/>
          <p:cNvSpPr/>
          <p:nvPr/>
        </p:nvSpPr>
        <p:spPr>
          <a:xfrm>
            <a:off x="722376" y="488010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结合前文“子弟兵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铸成”和后文“守护着人民群众的生命财产安全”可知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，此处强调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子弟兵在抗洪救灾中的强大与坚实力量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，故可填“铜墙铁壁”等成语。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&amp;si=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03_1#7afd02dfc?pid=4230a055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35.老师走进教室的瞬间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，原本喧闹的班级顿时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只听见窗外蝉鸣声阵阵。</a:t>
            </a:r>
            <a:endParaRPr lang="en-US" altLang="zh-CN" sz="2000" dirty="0"/>
          </a:p>
        </p:txBody>
      </p:sp>
      <p:sp>
        <p:nvSpPr>
          <p:cNvPr id="3" name="QB_6_AN.104_1#7afd02dfc.blank?pid=4230a0557&amp;color=0,0,0&amp;vpa=35&amp;vtp=1&amp;bbb=1"/>
          <p:cNvSpPr/>
          <p:nvPr/>
        </p:nvSpPr>
        <p:spPr>
          <a:xfrm>
            <a:off x="5918264" y="931165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鸦雀无声</a:t>
            </a:r>
            <a:endParaRPr lang="en-US" altLang="zh-CN" sz="2000" dirty="0"/>
          </a:p>
        </p:txBody>
      </p:sp>
      <p:sp>
        <p:nvSpPr>
          <p:cNvPr id="4" name="QB_6_AS.105_1#7afd02dfc?vop=1&amp;pid=4230a0557&amp;color=0,0,0&amp;vtp=1&amp;bbb=1&amp;hb=1"/>
          <p:cNvSpPr/>
          <p:nvPr/>
        </p:nvSpPr>
        <p:spPr>
          <a:xfrm>
            <a:off x="722376" y="148221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结合前文“原本喧闹的班级顿时”和后文“只听见窗外蝉鸣声阵阵”可知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，老师走进教室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的瞬间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，教室变得非常安静，故可填“鸦雀无声”等成语。</a:t>
            </a:r>
            <a:endParaRPr lang="en-US" altLang="zh-CN" sz="2200" dirty="0"/>
          </a:p>
        </p:txBody>
      </p:sp>
      <p:sp>
        <p:nvSpPr>
          <p:cNvPr id="5" name="QB_6_BD.106_1#d0b5facad?pid=4230a0557&amp;color=0,0,0&amp;vtp=1&amp;bbb=1"/>
          <p:cNvSpPr/>
          <p:nvPr/>
        </p:nvSpPr>
        <p:spPr>
          <a:xfrm>
            <a:off x="722376" y="244246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36.在危急时刻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，连长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：“坚守阵地，狠狠打击敌人。”</a:t>
            </a:r>
            <a:endParaRPr lang="en-US" altLang="zh-CN" sz="2000" dirty="0"/>
          </a:p>
        </p:txBody>
      </p:sp>
      <p:sp>
        <p:nvSpPr>
          <p:cNvPr id="6" name="QB_6_AN.107_1#d0b5facad.blank?pid=4230a0557&amp;color=0,0,0&amp;vpa=36&amp;vtp=1&amp;bbb=1"/>
          <p:cNvSpPr/>
          <p:nvPr/>
        </p:nvSpPr>
        <p:spPr>
          <a:xfrm>
            <a:off x="3124264" y="2404364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斩钉截铁</a:t>
            </a:r>
            <a:endParaRPr lang="en-US" altLang="zh-CN" sz="2000" dirty="0"/>
          </a:p>
        </p:txBody>
      </p:sp>
      <p:sp>
        <p:nvSpPr>
          <p:cNvPr id="7" name="QB_6_AS.108_1#d0b5facad?vop=1&amp;pid=4230a0557&amp;color=0,0,0&amp;vtp=1&amp;bbb=1&amp;hb=1"/>
          <p:cNvSpPr/>
          <p:nvPr/>
        </p:nvSpPr>
        <p:spPr>
          <a:xfrm>
            <a:off x="722376" y="295097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结合“危急时刻”以及连长所说的话可知，此处所填应体现连长的果断坚决，故可填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“斩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钉截铁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”等成语。</a:t>
            </a:r>
            <a:endParaRPr lang="en-US" altLang="zh-CN" sz="2200" dirty="0"/>
          </a:p>
        </p:txBody>
      </p:sp>
      <p:sp>
        <p:nvSpPr>
          <p:cNvPr id="8" name="QB_6_BD.109_1#9e187a6f4?pid=4230a0557&amp;color=0,0,0&amp;vtp=1&amp;bbb=1"/>
          <p:cNvSpPr/>
          <p:nvPr/>
        </p:nvSpPr>
        <p:spPr>
          <a:xfrm>
            <a:off x="722376" y="391121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7.草坪上有几只麻雀在跳着叫着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，小弟</a:t>
            </a:r>
            <a:r>
              <a:rPr lang="en-US" altLang="zh-CN" sz="20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地走过去想观察它们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，刚一走近，麻雀就飞走了。</a:t>
            </a:r>
            <a:endParaRPr lang="en-US" altLang="zh-CN" sz="2000" spc="-50" dirty="0"/>
          </a:p>
        </p:txBody>
      </p:sp>
      <p:sp>
        <p:nvSpPr>
          <p:cNvPr id="9" name="QB_6_AN.110_1#9e187a6f4.blank?pid=4230a0557&amp;color=0,0,0&amp;vpa=37&amp;vtp=1&amp;bbb=1"/>
          <p:cNvSpPr/>
          <p:nvPr/>
        </p:nvSpPr>
        <p:spPr>
          <a:xfrm>
            <a:off x="5032439" y="3873119"/>
            <a:ext cx="11684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蹑手蹑脚</a:t>
            </a:r>
            <a:endParaRPr lang="en-US" altLang="zh-CN" sz="2000" spc="-50" dirty="0"/>
          </a:p>
        </p:txBody>
      </p:sp>
      <p:sp>
        <p:nvSpPr>
          <p:cNvPr id="10" name="QB_6_AS.111_1#9e187a6f4?vop=1&amp;pid=4230a0557&amp;color=0,0,0&amp;vtp=1&amp;bbb=1&amp;hb=1"/>
          <p:cNvSpPr/>
          <p:nvPr/>
        </p:nvSpPr>
        <p:spPr>
          <a:xfrm>
            <a:off x="722376" y="441972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结合语境可知，小弟想近距离观察麻雀，为了不惊动它们，应该轻手轻脚地靠近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，故可填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蹑手蹑脚”等成语。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&amp;si=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12_1#42e431ddb?pid=4230a055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38.一个人再有才干，若是无人赏识，或入错了行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，也是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很难有所建树。</a:t>
            </a:r>
            <a:endParaRPr lang="en-US" altLang="zh-CN" sz="2000" dirty="0"/>
          </a:p>
        </p:txBody>
      </p:sp>
      <p:sp>
        <p:nvSpPr>
          <p:cNvPr id="3" name="QB_6_AN.113_1#42e431ddb.blank?pid=4230a0557&amp;color=0,0,0&amp;vpa=38&amp;vtp=1&amp;bbb=1"/>
          <p:cNvSpPr/>
          <p:nvPr/>
        </p:nvSpPr>
        <p:spPr>
          <a:xfrm>
            <a:off x="6934264" y="931165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明珠投暗</a:t>
            </a:r>
            <a:endParaRPr lang="en-US" altLang="zh-CN" sz="2000" dirty="0"/>
          </a:p>
        </p:txBody>
      </p:sp>
      <p:sp>
        <p:nvSpPr>
          <p:cNvPr id="4" name="QB_6_AS.114_1#42e431ddb?vop=1&amp;pid=4230a0557&amp;color=0,0,0&amp;vtp=1&amp;bbb=1&amp;hb=1"/>
          <p:cNvSpPr/>
          <p:nvPr/>
        </p:nvSpPr>
        <p:spPr>
          <a:xfrm>
            <a:off x="722376" y="148221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结合语境可知，“也是”后面的内容是对前文的总结，表明一个人即使有才能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，如果没有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合适的平台或机会也难以发挥自己的能力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。故此处可填“明珠投暗”等成语。</a:t>
            </a:r>
            <a:endParaRPr lang="en-US" altLang="zh-CN" sz="2200" dirty="0"/>
          </a:p>
        </p:txBody>
      </p:sp>
      <p:sp>
        <p:nvSpPr>
          <p:cNvPr id="5" name="QB_6_BD.115_1#8fa0f0f4a?pid=4230a0557&amp;color=0,0,0&amp;vtp=1&amp;bbb=1"/>
          <p:cNvSpPr/>
          <p:nvPr/>
        </p:nvSpPr>
        <p:spPr>
          <a:xfrm>
            <a:off x="722376" y="244246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39.先生写文章一向都是开门见山，下笔就能触及题旨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，从不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116_1#8fa0f0f4a.blank?pid=4230a0557&amp;color=0,0,0&amp;vpa=39&amp;vtp=1&amp;bbb=1"/>
          <p:cNvSpPr/>
          <p:nvPr/>
        </p:nvSpPr>
        <p:spPr>
          <a:xfrm>
            <a:off x="7442264" y="2404364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拐弯抹角</a:t>
            </a:r>
            <a:endParaRPr lang="en-US" altLang="zh-CN" sz="2000" dirty="0"/>
          </a:p>
        </p:txBody>
      </p:sp>
      <p:sp>
        <p:nvSpPr>
          <p:cNvPr id="7" name="QB_6_AS.117_1#8fa0f0f4a?vop=1&amp;pid=4230a0557&amp;color=0,0,0&amp;vtp=1&amp;bbb=1&amp;hb=1"/>
          <p:cNvSpPr/>
          <p:nvPr/>
        </p:nvSpPr>
        <p:spPr>
          <a:xfrm>
            <a:off x="722376" y="295097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结合“开门见山”“下笔就能触及题旨”可知，先生写文章直截了当；结合横线前的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“从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”可知，此处可填“拐弯抹角”等成语。</a:t>
            </a:r>
            <a:endParaRPr lang="en-US" altLang="zh-CN" sz="2200" dirty="0"/>
          </a:p>
        </p:txBody>
      </p:sp>
      <p:sp>
        <p:nvSpPr>
          <p:cNvPr id="8" name="QB_6_BD.118_1#e6f8b284b?pid=4230a0557&amp;color=0,0,0&amp;vtp=1&amp;bbb=1&amp;hb=1"/>
          <p:cNvSpPr/>
          <p:nvPr/>
        </p:nvSpPr>
        <p:spPr>
          <a:xfrm>
            <a:off x="722376" y="3913251"/>
            <a:ext cx="10753344" cy="84772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40.新时代的中国青年自信自强，他们在脱贫攻坚战场披荆斩棘，在科技攻关岗位奋力攀登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抢险救灾前线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endParaRPr lang="en-US" altLang="zh-CN" sz="2000" dirty="0">
              <a:latin typeface="SimSun" panose="02010600030101010101" pitchFamily="2" charset="-122"/>
            </a:endParaRPr>
          </a:p>
        </p:txBody>
      </p:sp>
      <p:sp>
        <p:nvSpPr>
          <p:cNvPr id="9" name="QB_6_AN.119_1#e6f8b284b.blank?pid=4230a0557&amp;color=0,0,0&amp;vpa=40&amp;vtp=1&amp;bbb=1"/>
          <p:cNvSpPr/>
          <p:nvPr/>
        </p:nvSpPr>
        <p:spPr>
          <a:xfrm>
            <a:off x="2255901" y="4322826"/>
            <a:ext cx="1200150" cy="399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5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冲锋陷阵</a:t>
            </a:r>
            <a:endParaRPr lang="en-US" altLang="zh-CN" sz="2000" dirty="0"/>
          </a:p>
        </p:txBody>
      </p:sp>
      <p:sp>
        <p:nvSpPr>
          <p:cNvPr id="10" name="QB_6_AS.120_1#e6f8b284b?vop=1&amp;pid=4230a0557&amp;color=0,0,0&amp;vtp=1&amp;bbb=1&amp;hb=1"/>
          <p:cNvSpPr/>
          <p:nvPr/>
        </p:nvSpPr>
        <p:spPr>
          <a:xfrm>
            <a:off x="722376" y="4872355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结合语境可知，中国青年在面对紧急和危险的情况时，总是勇敢地冲在最前面，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不畏艰险，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积极贡献自己的力量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，故此处可填“冲锋陷阵”之类的成语。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&amp;si=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21_1#a008baa1d?pid=4230a055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41.这篇报道，背景介绍详尽细致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，而对事件的叙述却有些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让人看不明白。</a:t>
            </a:r>
            <a:endParaRPr lang="en-US" altLang="zh-CN" sz="2000" dirty="0"/>
          </a:p>
        </p:txBody>
      </p:sp>
      <p:sp>
        <p:nvSpPr>
          <p:cNvPr id="3" name="QB_6_AN.122_1#a008baa1d.blank?pid=4230a0557&amp;color=0,0,0&amp;vpa=41&amp;vtp=1&amp;bbb=1"/>
          <p:cNvSpPr/>
          <p:nvPr/>
        </p:nvSpPr>
        <p:spPr>
          <a:xfrm>
            <a:off x="7188264" y="931165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隐约其辞</a:t>
            </a:r>
            <a:endParaRPr lang="en-US" altLang="zh-CN" sz="2000" dirty="0"/>
          </a:p>
        </p:txBody>
      </p:sp>
      <p:sp>
        <p:nvSpPr>
          <p:cNvPr id="4" name="QB_6_AS.123_1#a008baa1d?vop=1&amp;pid=4230a0557&amp;color=0,0,0&amp;vtp=1&amp;bbb=1&amp;hb=1"/>
          <p:cNvSpPr/>
          <p:nvPr/>
        </p:nvSpPr>
        <p:spPr>
          <a:xfrm>
            <a:off x="722376" y="148221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结合后文“让人看不明白”可知，这篇报道在叙述事件时没有说清楚，故可填“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隐约其辞”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之类的成语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  <p:sp>
        <p:nvSpPr>
          <p:cNvPr id="5" name="QB_6_BD.124_1#43b0faa9e?pid=4230a0557&amp;color=0,0,0&amp;vtp=1&amp;bbb=1"/>
          <p:cNvSpPr/>
          <p:nvPr/>
        </p:nvSpPr>
        <p:spPr>
          <a:xfrm>
            <a:off x="722376" y="244246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2.最后一次冲锋打退之后，淮生和他的战友们打扫战场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，惨烈的场面让大家</a:t>
            </a:r>
            <a:r>
              <a:rPr lang="en-US" altLang="zh-CN" sz="2000" i="0" spc="-5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 spc="-5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spc="-5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心灵颤抖。</a:t>
            </a:r>
            <a:endParaRPr lang="en-US" altLang="zh-CN" sz="2000" spc="-50" dirty="0"/>
          </a:p>
        </p:txBody>
      </p:sp>
      <p:sp>
        <p:nvSpPr>
          <p:cNvPr id="6" name="QB_6_AN.125_1#43b0faa9e.blank?pid=4230a0557&amp;color=0,0,0&amp;vpa=42&amp;vtp=1&amp;bbb=1"/>
          <p:cNvSpPr/>
          <p:nvPr/>
        </p:nvSpPr>
        <p:spPr>
          <a:xfrm>
            <a:off x="8994839" y="2404364"/>
            <a:ext cx="11684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目不忍视</a:t>
            </a:r>
            <a:endParaRPr lang="en-US" altLang="zh-CN" sz="2000" spc="-50" dirty="0"/>
          </a:p>
        </p:txBody>
      </p:sp>
      <p:sp>
        <p:nvSpPr>
          <p:cNvPr id="7" name="QB_6_AS.126_1#43b0faa9e?vop=1&amp;pid=4230a0557&amp;color=0,0,0&amp;vtp=1&amp;bbb=1&amp;hb=1"/>
          <p:cNvSpPr/>
          <p:nvPr/>
        </p:nvSpPr>
        <p:spPr>
          <a:xfrm>
            <a:off x="722376" y="295097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结合“惨烈的场面让大家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心灵颤抖”可知，战场上景象十分惨烈，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让大家不忍心看。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故可填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“目不忍视”等成语。</a:t>
            </a:r>
            <a:endParaRPr lang="en-US" altLang="zh-CN" sz="2200" dirty="0"/>
          </a:p>
        </p:txBody>
      </p:sp>
      <p:sp>
        <p:nvSpPr>
          <p:cNvPr id="8" name="QB_6_BD.127_1#44f0fccdc?pid=4230a0557&amp;color=0,0,0&amp;vtp=1&amp;bbb=1"/>
          <p:cNvSpPr/>
          <p:nvPr/>
        </p:nvSpPr>
        <p:spPr>
          <a:xfrm>
            <a:off x="722376" y="391121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43.在那个艰苦的年代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，李东哲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闯荡江湖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，凭借自己的智慧和毅力闯出了一片天地。</a:t>
            </a:r>
            <a:endParaRPr lang="en-US" altLang="zh-CN" sz="2000" dirty="0"/>
          </a:p>
        </p:txBody>
      </p:sp>
      <p:sp>
        <p:nvSpPr>
          <p:cNvPr id="9" name="QB_6_AN.128_1#44f0fccdc.blank?pid=4230a0557&amp;color=0,0,0&amp;vpa=43&amp;vtp=1&amp;bbb=1"/>
          <p:cNvSpPr/>
          <p:nvPr/>
        </p:nvSpPr>
        <p:spPr>
          <a:xfrm>
            <a:off x="4140264" y="3873119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赤手空拳</a:t>
            </a:r>
            <a:endParaRPr lang="en-US" altLang="zh-CN" sz="2000" dirty="0"/>
          </a:p>
        </p:txBody>
      </p:sp>
      <p:sp>
        <p:nvSpPr>
          <p:cNvPr id="10" name="QB_6_AS.129_1#44f0fccdc?vop=1&amp;pid=4230a0557&amp;color=0,0,0&amp;vtp=1&amp;bbb=1&amp;hb=1"/>
          <p:cNvSpPr/>
          <p:nvPr/>
        </p:nvSpPr>
        <p:spPr>
          <a:xfrm>
            <a:off x="722376" y="441972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结合前文“艰苦的年代”和后文“凭借自己的智慧和毅力闯出了一片天地”可知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，李东哲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在奋斗过程中没有借助任何外部资源或帮助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，故可填“赤手空拳”之类的成语。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&amp;si=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0_1#f1dd15fe1?pid=4230a0557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44.年轻时，他把诗当作生命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如今的他已没有了当初的热忱。</a:t>
            </a:r>
            <a:endParaRPr lang="en-US" altLang="zh-CN" sz="2000" dirty="0"/>
          </a:p>
        </p:txBody>
      </p:sp>
      <p:sp>
        <p:nvSpPr>
          <p:cNvPr id="3" name="QB_6_AN.131_1#f1dd15fe1.blank?pid=4230a0557&amp;color=0,0,0&amp;vpa=44&amp;vtp=1&amp;bbb=1"/>
          <p:cNvSpPr/>
          <p:nvPr/>
        </p:nvSpPr>
        <p:spPr>
          <a:xfrm>
            <a:off x="4394264" y="931165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情随事迁</a:t>
            </a:r>
            <a:endParaRPr lang="en-US" altLang="zh-CN" sz="2000" dirty="0"/>
          </a:p>
        </p:txBody>
      </p:sp>
      <p:sp>
        <p:nvSpPr>
          <p:cNvPr id="4" name="QB_6_AS.132_1#f1dd15fe1?vop=1&amp;pid=4230a0557&amp;color=0,0,0&amp;vtp=1&amp;bbb=1&amp;hb=1"/>
          <p:cNvSpPr/>
          <p:nvPr/>
        </p:nvSpPr>
        <p:spPr>
          <a:xfrm>
            <a:off x="722376" y="148221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结合语境可知，此处是说随着岁月流转，写诗的心情随之变化，故可填“情随事迁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”之类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的成语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  <p:sp>
        <p:nvSpPr>
          <p:cNvPr id="5" name="QB_6_BD.133_1#0591e4485?pid=4230a0557&amp;color=0,0,0&amp;vtp=1&amp;bbb=1"/>
          <p:cNvSpPr/>
          <p:nvPr/>
        </p:nvSpPr>
        <p:spPr>
          <a:xfrm>
            <a:off x="722376" y="244246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45.地震突然来袭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，居民们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地从家中冲出来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，连鞋子都来不及穿。</a:t>
            </a:r>
            <a:endParaRPr lang="en-US" altLang="zh-CN" sz="2000" dirty="0"/>
          </a:p>
        </p:txBody>
      </p:sp>
      <p:sp>
        <p:nvSpPr>
          <p:cNvPr id="6" name="QB_6_AN.134_1#0591e4485.blank?pid=4230a0557&amp;color=0,0,0&amp;vpa=45&amp;vtp=1&amp;bbb=1"/>
          <p:cNvSpPr/>
          <p:nvPr/>
        </p:nvSpPr>
        <p:spPr>
          <a:xfrm>
            <a:off x="3632264" y="2404364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仓皇失措</a:t>
            </a:r>
            <a:endParaRPr lang="en-US" altLang="zh-CN" sz="2000" dirty="0"/>
          </a:p>
        </p:txBody>
      </p:sp>
      <p:sp>
        <p:nvSpPr>
          <p:cNvPr id="7" name="QB_6_AS.135_1#0591e4485?vop=1&amp;pid=4230a0557&amp;color=0,0,0&amp;vtp=1&amp;bbb=1&amp;hb=1"/>
          <p:cNvSpPr/>
          <p:nvPr/>
        </p:nvSpPr>
        <p:spPr>
          <a:xfrm>
            <a:off x="722376" y="295097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结合“地震突然来袭”“连鞋子都来不及穿”可知，居民们非常惊慌，故可填“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仓皇失措”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之类的成语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  <p:sp>
        <p:nvSpPr>
          <p:cNvPr id="8" name="C_5_BD#fc27f27c1?pid=5dbee76ae&amp;color=0,0,0&amp;vtp=1&amp;bbb=1"/>
          <p:cNvSpPr/>
          <p:nvPr/>
        </p:nvSpPr>
        <p:spPr>
          <a:xfrm>
            <a:off x="722376" y="3911219"/>
            <a:ext cx="10753344" cy="6847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【第四单元】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花言巧语、装腔作势、颠扑不破</a:t>
            </a:r>
            <a:endParaRPr lang="en-US" altLang="zh-CN" sz="2000" dirty="0"/>
          </a:p>
        </p:txBody>
      </p:sp>
      <p:sp>
        <p:nvSpPr>
          <p:cNvPr id="9" name="QB_6_BD.136_1#70f424cd1?pid=fc27f27c1&amp;color=0,0,0&amp;vtp=1&amp;bbb=1"/>
          <p:cNvSpPr/>
          <p:nvPr/>
        </p:nvSpPr>
        <p:spPr>
          <a:xfrm>
            <a:off x="722376" y="4359303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46.在会议上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地发表了一番高谈阔论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，但实际上并没有什么实质内容。</a:t>
            </a:r>
            <a:endParaRPr lang="en-US" altLang="zh-CN" sz="2000" dirty="0"/>
          </a:p>
        </p:txBody>
      </p:sp>
      <p:sp>
        <p:nvSpPr>
          <p:cNvPr id="10" name="QB_6_AN.137_1#70f424cd1.blank?pid=fc27f27c1&amp;color=0,0,0&amp;vpa=46&amp;vtp=1&amp;bbb=1"/>
          <p:cNvSpPr/>
          <p:nvPr/>
        </p:nvSpPr>
        <p:spPr>
          <a:xfrm>
            <a:off x="2616264" y="4321203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装腔作势</a:t>
            </a:r>
            <a:endParaRPr lang="en-US" altLang="zh-CN" sz="2000" dirty="0"/>
          </a:p>
        </p:txBody>
      </p:sp>
      <p:sp>
        <p:nvSpPr>
          <p:cNvPr id="11" name="QB_6_AS.138_1#70f424cd1?vop=1&amp;pid=fc27f27c1&amp;color=0,0,0&amp;vtp=1&amp;bbb=1&amp;hb=1"/>
          <p:cNvSpPr/>
          <p:nvPr/>
        </p:nvSpPr>
        <p:spPr>
          <a:xfrm>
            <a:off x="722376" y="486740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结合后文“发表了一番高谈阔论”和“实际上并没有什么实质内容”可知，“他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”是在故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意作出夸张的姿态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，故可填“装腔作势”之类的成语。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10" grpId="0" build="p" animBg="1"/>
      <p:bldP spid="11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&amp;si=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#1ff3f12df.fixed?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0</a:t>
            </a:r>
            <a:endParaRPr lang="en-US" altLang="zh-CN" sz="7200" dirty="0"/>
          </a:p>
        </p:txBody>
      </p:sp>
      <p:sp>
        <p:nvSpPr>
          <p:cNvPr id="3" name="C_1_BD#1ff3f12df.fixed?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期末复习专项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&amp;si=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39_1#f7bde2fff?pid=fc27f27c1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47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.骗子用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哄骗老人转账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，幸好银行职员及时识破，避免了一场财产损失。</a:t>
            </a:r>
            <a:endParaRPr lang="en-US" altLang="zh-CN" sz="2000" dirty="0"/>
          </a:p>
        </p:txBody>
      </p:sp>
      <p:sp>
        <p:nvSpPr>
          <p:cNvPr id="3" name="QB_6_AN.140_1#f7bde2fff.blank?pid=fc27f27c1&amp;color=0,0,0&amp;vpa=47&amp;vtp=1&amp;bbb=1"/>
          <p:cNvSpPr/>
          <p:nvPr/>
        </p:nvSpPr>
        <p:spPr>
          <a:xfrm>
            <a:off x="1854264" y="931165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花言巧语</a:t>
            </a:r>
            <a:endParaRPr lang="en-US" altLang="zh-CN" sz="2000" dirty="0"/>
          </a:p>
        </p:txBody>
      </p:sp>
      <p:sp>
        <p:nvSpPr>
          <p:cNvPr id="4" name="QB_6_AS.141_1#f7bde2fff?vop=1&amp;pid=fc27f27c1&amp;color=0,0,0&amp;vtp=1&amp;bbb=1"/>
          <p:cNvSpPr/>
          <p:nvPr/>
        </p:nvSpPr>
        <p:spPr>
          <a:xfrm>
            <a:off x="722376" y="141979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由“哄骗老人转账”可知，此处可填“花言巧语”之类的成语。</a:t>
            </a:r>
            <a:endParaRPr lang="en-US" altLang="zh-CN" sz="2200" dirty="0"/>
          </a:p>
        </p:txBody>
      </p:sp>
      <p:sp>
        <p:nvSpPr>
          <p:cNvPr id="5" name="QB_6_BD.142_1#915fedd89?pid=fc27f27c1&amp;color=0,0,0&amp;vtp=1&amp;bbb=1"/>
          <p:cNvSpPr/>
          <p:nvPr/>
        </p:nvSpPr>
        <p:spPr>
          <a:xfrm>
            <a:off x="722376" y="186118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48.“一分耕耘一分收获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的真理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，所有的成功都离不开脚踏实地的努力。</a:t>
            </a:r>
            <a:endParaRPr lang="en-US" altLang="zh-CN" sz="2000" dirty="0"/>
          </a:p>
        </p:txBody>
      </p:sp>
      <p:sp>
        <p:nvSpPr>
          <p:cNvPr id="6" name="QB_6_AN.143_1#915fedd89.blank?pid=fc27f27c1&amp;color=0,0,0&amp;vpa=48&amp;vtp=1&amp;bbb=1"/>
          <p:cNvSpPr/>
          <p:nvPr/>
        </p:nvSpPr>
        <p:spPr>
          <a:xfrm>
            <a:off x="3985451" y="1823085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颠扑不破</a:t>
            </a:r>
            <a:endParaRPr lang="en-US" altLang="zh-CN" sz="2000" dirty="0"/>
          </a:p>
        </p:txBody>
      </p:sp>
      <p:sp>
        <p:nvSpPr>
          <p:cNvPr id="7" name="QB_6_AS.144_1#915fedd89?vop=1&amp;pid=fc27f27c1&amp;color=0,0,0&amp;vtp=1&amp;bbb=1&amp;hb=1"/>
          <p:cNvSpPr/>
          <p:nvPr/>
        </p:nvSpPr>
        <p:spPr>
          <a:xfrm>
            <a:off x="722376" y="236550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结合“真理”以及后文“所有的成功都离不开脚踏实地的努力”可知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，此处应填表示这个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道理不会被推翻的成语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，如“颠扑不破”等。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&amp;si=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f4683f138.fixed?pid=1ff3f12df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</a:t>
            </a:r>
            <a:endParaRPr lang="en-US" altLang="zh-CN" sz="7200" dirty="0"/>
          </a:p>
        </p:txBody>
      </p:sp>
      <p:sp>
        <p:nvSpPr>
          <p:cNvPr id="3" name="C_2_BD#f4683f138.fixed?pid=1ff3f12df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专项训练二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名篇名句默写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&amp;si=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7fb349e96?pid=f99d45d6d&amp;color=0,0,0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409" y="1051057"/>
            <a:ext cx="228600" cy="2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7fb349e96?pid=f99d45d6d&amp;color=0,0,0&amp;vtp=1&amp;bt=1&amp;bbb=1"/>
          <p:cNvSpPr/>
          <p:nvPr/>
        </p:nvSpPr>
        <p:spPr>
          <a:xfrm>
            <a:off x="722377" y="972000"/>
            <a:ext cx="1074963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15分钟</a:t>
            </a:r>
            <a:endParaRPr lang="en-US" altLang="zh-CN" sz="100" dirty="0"/>
          </a:p>
        </p:txBody>
      </p:sp>
      <p:pic>
        <p:nvPicPr>
          <p:cNvPr id="4" name="P_4_BD#7fb349e96?pid=f99d45d6d&amp;color=0,0,0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3440" y="1070806"/>
            <a:ext cx="246888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4_BD#6dba2dde7?sp=1&amp;pid=f99d45d6d&amp;color=0,0,0&amp;vtp=1&amp;bbb=1"/>
          <p:cNvSpPr/>
          <p:nvPr/>
        </p:nvSpPr>
        <p:spPr>
          <a:xfrm>
            <a:off x="722376" y="1430915"/>
            <a:ext cx="1075334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一、常规类默写</a:t>
            </a:r>
            <a:endParaRPr lang="en-US" altLang="zh-CN" sz="2200" dirty="0"/>
          </a:p>
        </p:txBody>
      </p:sp>
      <p:sp>
        <p:nvSpPr>
          <p:cNvPr id="6" name="QO_5_BD.145_1#96a50d4c4?pid=6dba2dde7&amp;color=0,0,0&amp;vtp=1&amp;bbb=1"/>
          <p:cNvSpPr/>
          <p:nvPr/>
        </p:nvSpPr>
        <p:spPr>
          <a:xfrm>
            <a:off x="722376" y="192738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1.补写出下列句子中的空缺部分。</a:t>
            </a:r>
            <a:endParaRPr lang="en-US" altLang="zh-CN" sz="2000" dirty="0"/>
          </a:p>
        </p:txBody>
      </p:sp>
      <p:sp>
        <p:nvSpPr>
          <p:cNvPr id="7" name="QB_6_BD.146_1#9b3ca0ef9?pid=96a50d4c4&amp;color=0,0,0&amp;vtp=1&amp;bbb=1&amp;hb=1"/>
          <p:cNvSpPr/>
          <p:nvPr/>
        </p:nvSpPr>
        <p:spPr>
          <a:xfrm>
            <a:off x="722376" y="2394654"/>
            <a:ext cx="10753344" cy="3586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（1）司马迁《屈原列传》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中，“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两句对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《诗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中的作品作了独到的评价。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（2）贾谊《过秦论》中，写秦始皇统一天下后，在文化上采取的措施是：“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（3）欧阳修《五代史伶官传序》中的“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”两句和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“积羽沉舟，群轻折轴”表达的意思相近，告诫人们要防微杜渐。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（4）王昌龄《出塞》中“但使龙城飞将在，不教胡马度阴山”，与高适《燕歌行》中“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”两句诗，都表明了对李广的追忆与敬仰。</a:t>
            </a:r>
            <a:endParaRPr lang="en-US" altLang="zh-CN" sz="2000" dirty="0"/>
          </a:p>
        </p:txBody>
      </p:sp>
      <p:sp>
        <p:nvSpPr>
          <p:cNvPr id="8" name="QB_6_AN.147_1#9b3ca0ef9.blank?pid=96a50d4c4&amp;color=0,0,0&amp;vpa=49&amp;vtp=1&amp;bbb=1"/>
          <p:cNvSpPr/>
          <p:nvPr/>
        </p:nvSpPr>
        <p:spPr>
          <a:xfrm>
            <a:off x="4437126" y="2356554"/>
            <a:ext cx="247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《国风》好色而不淫</a:t>
            </a:r>
            <a:endParaRPr lang="en-US" altLang="zh-CN" sz="2000" dirty="0"/>
          </a:p>
        </p:txBody>
      </p:sp>
      <p:sp>
        <p:nvSpPr>
          <p:cNvPr id="9" name="QB_6_AN.148_1#9b3ca0ef9.blank?pid=96a50d4c4&amp;color=0,0,0&amp;vpa=50&amp;vtp=1&amp;bbb=1"/>
          <p:cNvSpPr/>
          <p:nvPr/>
        </p:nvSpPr>
        <p:spPr>
          <a:xfrm>
            <a:off x="7231126" y="2356554"/>
            <a:ext cx="247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《小雅》怨诽而不乱</a:t>
            </a:r>
            <a:endParaRPr lang="en-US" altLang="zh-CN" sz="2000" dirty="0"/>
          </a:p>
        </p:txBody>
      </p:sp>
      <p:sp>
        <p:nvSpPr>
          <p:cNvPr id="11" name="QB_6_AN.150_1#9b3ca0ef9.blank?pid=96a50d4c4&amp;color=0,0,0&amp;vpa=51&amp;vtp=1&amp;bbb=1&amp;hb=1"/>
          <p:cNvSpPr/>
          <p:nvPr/>
        </p:nvSpPr>
        <p:spPr>
          <a:xfrm>
            <a:off x="722377" y="3270954"/>
            <a:ext cx="10749631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于是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）废先王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之道</a:t>
            </a:r>
            <a:endParaRPr lang="en-US" altLang="zh-CN" sz="2000" dirty="0"/>
          </a:p>
        </p:txBody>
      </p:sp>
      <p:sp>
        <p:nvSpPr>
          <p:cNvPr id="12" name="QB_6_AN.151_1#9b3ca0ef9.blank?pid=96a50d4c4&amp;color=0,0,0&amp;vpa=52&amp;vtp=1&amp;bbb=1"/>
          <p:cNvSpPr/>
          <p:nvPr/>
        </p:nvSpPr>
        <p:spPr>
          <a:xfrm>
            <a:off x="1620901" y="3728154"/>
            <a:ext cx="145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焚百家之言</a:t>
            </a:r>
            <a:endParaRPr lang="en-US" altLang="zh-CN" sz="2000" dirty="0"/>
          </a:p>
        </p:txBody>
      </p:sp>
      <p:sp>
        <p:nvSpPr>
          <p:cNvPr id="14" name="QB_6_AN.153_1#9b3ca0ef9.blank?pid=96a50d4c4&amp;color=0,0,0&amp;vpa=53&amp;vtp=1&amp;bbb=1"/>
          <p:cNvSpPr/>
          <p:nvPr/>
        </p:nvSpPr>
        <p:spPr>
          <a:xfrm>
            <a:off x="5199126" y="4185354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夫祸患常积于忽微</a:t>
            </a:r>
            <a:endParaRPr lang="en-US" altLang="zh-CN" sz="2000" dirty="0"/>
          </a:p>
        </p:txBody>
      </p:sp>
      <p:sp>
        <p:nvSpPr>
          <p:cNvPr id="15" name="QB_6_AN.154_1#9b3ca0ef9.blank?pid=96a50d4c4&amp;color=0,0,0&amp;vpa=54&amp;vtp=1&amp;bbb=1"/>
          <p:cNvSpPr/>
          <p:nvPr/>
        </p:nvSpPr>
        <p:spPr>
          <a:xfrm>
            <a:off x="7739126" y="4185354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而智勇多困于所溺</a:t>
            </a:r>
            <a:endParaRPr lang="en-US" altLang="zh-CN" sz="2000" dirty="0"/>
          </a:p>
        </p:txBody>
      </p:sp>
      <p:sp>
        <p:nvSpPr>
          <p:cNvPr id="17" name="QB_6_AN.156_1#9b3ca0ef9.blank?pid=96a50d4c4&amp;color=0,0,0&amp;vpa=55&amp;vtp=1&amp;bbb=1&amp;hb=1"/>
          <p:cNvSpPr/>
          <p:nvPr/>
        </p:nvSpPr>
        <p:spPr>
          <a:xfrm>
            <a:off x="722377" y="5099754"/>
            <a:ext cx="10749631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君不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见沙场征战苦</a:t>
            </a:r>
            <a:endParaRPr lang="en-US" altLang="zh-CN" sz="2000" dirty="0"/>
          </a:p>
        </p:txBody>
      </p:sp>
      <p:sp>
        <p:nvSpPr>
          <p:cNvPr id="18" name="QB_6_AN.157_1#9b3ca0ef9.blank?pid=96a50d4c4&amp;color=0,0,0&amp;vpa=56&amp;vtp=1&amp;bbb=1"/>
          <p:cNvSpPr/>
          <p:nvPr/>
        </p:nvSpPr>
        <p:spPr>
          <a:xfrm>
            <a:off x="2636901" y="5537904"/>
            <a:ext cx="196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至今犹忆李将军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7" grpId="0" build="p" animBg="1"/>
      <p:bldP spid="18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&amp;si=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58_1#417d466d4?pid=96a50d4c4&amp;color=0,0,0&amp;vtp=1&amp;bt=1&amp;bbb=1&amp;hb=1"/>
          <p:cNvSpPr/>
          <p:nvPr/>
        </p:nvSpPr>
        <p:spPr>
          <a:xfrm>
            <a:off x="722376" y="969265"/>
            <a:ext cx="10753344" cy="2685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（5）李贺《李凭箜篌引》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两句，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写乐声传到天上，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清冷的音乐情绪发展到极致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达到整个乐曲的高潮。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（6）当人们在回顾青春年华之时，往往会有迷离惝恍之感，正如李商隐《锦瑟》中“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”一样，青春究竟如何，难以说清。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（7）陆游《书愤》中，“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”两句借用檀道济的典故，在</a:t>
            </a:r>
          </a:p>
          <a:p>
            <a:pPr marL="0" marR="0" lvl="0" indent="0" defTabSz="914400" rtl="0" eaLnBrk="1" fontAlgn="auto" latinLnBrk="1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今昔对比中强烈地抒发了岁月蹉跎、壮志难酬的愤懑。</a:t>
            </a:r>
            <a:endParaRPr lang="en-US" altLang="zh-CN" sz="2000" dirty="0"/>
          </a:p>
        </p:txBody>
      </p:sp>
      <p:sp>
        <p:nvSpPr>
          <p:cNvPr id="3" name="QB_6_AN.159_1#417d466d4.blank?pid=96a50d4c4&amp;color=0,0,0&amp;vpa=57&amp;vtp=1&amp;bbb=1"/>
          <p:cNvSpPr/>
          <p:nvPr/>
        </p:nvSpPr>
        <p:spPr>
          <a:xfrm>
            <a:off x="4183126" y="931165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女娲炼石补天处</a:t>
            </a:r>
            <a:endParaRPr lang="en-US" altLang="zh-CN" sz="2000" dirty="0"/>
          </a:p>
        </p:txBody>
      </p:sp>
      <p:sp>
        <p:nvSpPr>
          <p:cNvPr id="4" name="QB_6_AN.160_1#417d466d4.blank?pid=96a50d4c4&amp;color=0,0,0&amp;vpa=58&amp;vtp=1&amp;bbb=1"/>
          <p:cNvSpPr/>
          <p:nvPr/>
        </p:nvSpPr>
        <p:spPr>
          <a:xfrm>
            <a:off x="6469126" y="931165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石破天惊逗秋雨</a:t>
            </a:r>
            <a:endParaRPr lang="en-US" altLang="zh-CN" sz="2000" dirty="0"/>
          </a:p>
        </p:txBody>
      </p:sp>
      <p:sp>
        <p:nvSpPr>
          <p:cNvPr id="6" name="QB_6_AN.162_1#417d466d4.blank?pid=96a50d4c4&amp;color=0,0,0&amp;vpa=59&amp;vtp=1&amp;bbb=1&amp;hb=1"/>
          <p:cNvSpPr/>
          <p:nvPr/>
        </p:nvSpPr>
        <p:spPr>
          <a:xfrm>
            <a:off x="722377" y="1845565"/>
            <a:ext cx="10749631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此情可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待成追忆</a:t>
            </a:r>
            <a:endParaRPr lang="en-US" altLang="zh-CN" sz="2000" dirty="0"/>
          </a:p>
        </p:txBody>
      </p:sp>
      <p:sp>
        <p:nvSpPr>
          <p:cNvPr id="7" name="QB_6_AN.163_1#417d466d4.blank?pid=96a50d4c4&amp;color=0,0,0&amp;vpa=60&amp;vtp=1&amp;bbb=1"/>
          <p:cNvSpPr/>
          <p:nvPr/>
        </p:nvSpPr>
        <p:spPr>
          <a:xfrm>
            <a:off x="2128901" y="2302765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只是当时已惘然</a:t>
            </a:r>
            <a:endParaRPr lang="en-US" altLang="zh-CN" sz="2000" dirty="0"/>
          </a:p>
        </p:txBody>
      </p:sp>
      <p:sp>
        <p:nvSpPr>
          <p:cNvPr id="9" name="QB_6_AN.165_1#417d466d4.blank?pid=96a50d4c4&amp;color=0,0,0&amp;vpa=61&amp;vtp=1&amp;bbb=1"/>
          <p:cNvSpPr/>
          <p:nvPr/>
        </p:nvSpPr>
        <p:spPr>
          <a:xfrm>
            <a:off x="3675126" y="2759965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塞上长城空自许</a:t>
            </a:r>
            <a:endParaRPr lang="en-US" altLang="zh-CN" sz="2000" dirty="0"/>
          </a:p>
        </p:txBody>
      </p:sp>
      <p:sp>
        <p:nvSpPr>
          <p:cNvPr id="10" name="QB_6_AN.166_1#417d466d4.blank?pid=96a50d4c4&amp;color=0,0,0&amp;vpa=62&amp;vtp=1&amp;bbb=1"/>
          <p:cNvSpPr/>
          <p:nvPr/>
        </p:nvSpPr>
        <p:spPr>
          <a:xfrm>
            <a:off x="5961126" y="2759965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镜中衰鬓已先斑</a:t>
            </a:r>
            <a:endParaRPr lang="en-US" altLang="zh-CN" sz="2000" dirty="0"/>
          </a:p>
        </p:txBody>
      </p:sp>
      <p:sp>
        <p:nvSpPr>
          <p:cNvPr id="11" name="QO_5_AS.167_1#96a50d4c4?vop=1&amp;pid=6dba2dde7&amp;color=0,0,0&amp;vtp=1&amp;bbb=1"/>
          <p:cNvSpPr/>
          <p:nvPr/>
        </p:nvSpPr>
        <p:spPr>
          <a:xfrm>
            <a:off x="722376" y="3692716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易错字：（1）诽；（2）焚；（3）祸，溺；（5）炼；（6）惘；（7）鬓，斑。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&amp;si=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482004c8?sp=1&amp;pid=f99d45d6d&amp;color=0,0,0&amp;vtp=1&amp;bt=1&amp;bbb=1"/>
          <p:cNvSpPr/>
          <p:nvPr/>
        </p:nvSpPr>
        <p:spPr>
          <a:xfrm>
            <a:off x="722376" y="969264"/>
            <a:ext cx="1075334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二、应用类默写</a:t>
            </a:r>
            <a:endParaRPr lang="en-US" altLang="zh-CN" sz="2200" dirty="0"/>
          </a:p>
        </p:txBody>
      </p:sp>
      <p:sp>
        <p:nvSpPr>
          <p:cNvPr id="3" name="QO_5_BD.168_1#c4b2308c9?pid=7482004c8&amp;color=0,0,0&amp;vtp=1&amp;bbb=1"/>
          <p:cNvSpPr/>
          <p:nvPr/>
        </p:nvSpPr>
        <p:spPr>
          <a:xfrm>
            <a:off x="722376" y="14679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2.补写出下列句子中的空缺部分。</a:t>
            </a:r>
            <a:endParaRPr lang="en-US" altLang="zh-CN" sz="2000" dirty="0"/>
          </a:p>
        </p:txBody>
      </p:sp>
      <p:sp>
        <p:nvSpPr>
          <p:cNvPr id="4" name="QB_6_BD.169_1#2b26fc759?pid=c4b2308c9&amp;color=0,0,0&amp;vtp=1&amp;bbb=1&amp;hb=1"/>
          <p:cNvSpPr/>
          <p:nvPr/>
        </p:nvSpPr>
        <p:spPr>
          <a:xfrm>
            <a:off x="722376" y="1935226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（1）小明在作文中引述了杜甫为房琯进言而被唐肃宗疏远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、岳飞精忠报国却含冤屈死等事件作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为论据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，他想用司马迁《屈原列传》中的两句话概括所举事例，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最恰当的两句是：“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。”</a:t>
            </a:r>
            <a:endParaRPr lang="en-US" altLang="zh-CN" sz="2000" dirty="0"/>
          </a:p>
        </p:txBody>
      </p:sp>
      <p:sp>
        <p:nvSpPr>
          <p:cNvPr id="5" name="QB_6_AN.170_1#2b26fc759.blank?pid=c4b2308c9&amp;color=0,0,0&amp;vpa=63&amp;vtp=1&amp;bbb=1"/>
          <p:cNvSpPr/>
          <p:nvPr/>
        </p:nvSpPr>
        <p:spPr>
          <a:xfrm>
            <a:off x="10129901" y="2354326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信而见疑</a:t>
            </a:r>
            <a:endParaRPr lang="en-US" altLang="zh-CN" sz="2000" dirty="0"/>
          </a:p>
        </p:txBody>
      </p:sp>
      <p:sp>
        <p:nvSpPr>
          <p:cNvPr id="6" name="QB_6_AN.171_1#2b26fc759.blank?pid=c4b2308c9&amp;color=0,0,0&amp;vpa=64&amp;vtp=1&amp;bbb=1"/>
          <p:cNvSpPr/>
          <p:nvPr/>
        </p:nvSpPr>
        <p:spPr>
          <a:xfrm>
            <a:off x="731901" y="2792476"/>
            <a:ext cx="1200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忠而被谤</a:t>
            </a:r>
            <a:endParaRPr lang="en-US" altLang="zh-CN" sz="2000" dirty="0"/>
          </a:p>
        </p:txBody>
      </p:sp>
      <p:sp>
        <p:nvSpPr>
          <p:cNvPr id="7" name="QB_6_BD.172_1#73dd6449e?pid=c4b2308c9&amp;color=0,0,0&amp;vtp=1&amp;bbb=1&amp;hb=1"/>
          <p:cNvSpPr/>
          <p:nvPr/>
        </p:nvSpPr>
        <p:spPr>
          <a:xfrm>
            <a:off x="722376" y="3291332"/>
            <a:ext cx="10753344" cy="2671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（2）王教授在讲解《离骚》时，借用司马迁《屈原列传》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，指出《离骚》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兼有教化和治政的功能。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（3）小强观看了历史纪录片《大秦帝国》，被秦始皇继承前代功业、以武力统一六国的壮阔历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史吸引，不禁联想到贾谊《过秦论》中“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”两句。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（4）小峰临摹了一幅秦始皇的画像，现在请你帮他题写两句论赞秦始皇一统天下的古语，你会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选用贾谊《过秦论》中的“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”两句。</a:t>
            </a:r>
            <a:endParaRPr lang="en-US" altLang="zh-CN" sz="2000" dirty="0"/>
          </a:p>
        </p:txBody>
      </p:sp>
      <p:sp>
        <p:nvSpPr>
          <p:cNvPr id="8" name="QB_6_AN.173_1#73dd6449e.blank?pid=c4b2308c9&amp;color=0,0,0&amp;vpa=65&amp;vtp=1&amp;bbb=1"/>
          <p:cNvSpPr/>
          <p:nvPr/>
        </p:nvSpPr>
        <p:spPr>
          <a:xfrm>
            <a:off x="7739126" y="3253232"/>
            <a:ext cx="170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明道德之广崇</a:t>
            </a:r>
            <a:endParaRPr lang="en-US" altLang="zh-CN" sz="2000" dirty="0"/>
          </a:p>
        </p:txBody>
      </p:sp>
      <p:sp>
        <p:nvSpPr>
          <p:cNvPr id="9" name="QB_6_AN.174_1#73dd6449e.blank?pid=c4b2308c9&amp;color=0,0,0&amp;vpa=66&amp;vtp=1&amp;bbb=1"/>
          <p:cNvSpPr/>
          <p:nvPr/>
        </p:nvSpPr>
        <p:spPr>
          <a:xfrm>
            <a:off x="9771126" y="3253232"/>
            <a:ext cx="145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治乱之条贯</a:t>
            </a:r>
            <a:endParaRPr lang="en-US" altLang="zh-CN" sz="2000" dirty="0"/>
          </a:p>
        </p:txBody>
      </p:sp>
      <p:sp>
        <p:nvSpPr>
          <p:cNvPr id="11" name="QB_6_AN.176_1#73dd6449e.blank?pid=c4b2308c9&amp;color=0,0,0&amp;vpa=67&amp;vtp=1&amp;bbb=1"/>
          <p:cNvSpPr/>
          <p:nvPr/>
        </p:nvSpPr>
        <p:spPr>
          <a:xfrm>
            <a:off x="5303901" y="4624832"/>
            <a:ext cx="170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奋六世之余烈</a:t>
            </a:r>
            <a:endParaRPr lang="en-US" altLang="zh-CN" sz="2000" dirty="0"/>
          </a:p>
        </p:txBody>
      </p:sp>
      <p:sp>
        <p:nvSpPr>
          <p:cNvPr id="12" name="QB_6_AN.177_1#73dd6449e.blank?pid=c4b2308c9&amp;color=0,0,0&amp;vpa=68&amp;vtp=1&amp;bbb=1"/>
          <p:cNvSpPr/>
          <p:nvPr/>
        </p:nvSpPr>
        <p:spPr>
          <a:xfrm>
            <a:off x="7335901" y="4624832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振长策而御宇内</a:t>
            </a:r>
            <a:endParaRPr lang="en-US" altLang="zh-CN" sz="2000" dirty="0"/>
          </a:p>
        </p:txBody>
      </p:sp>
      <p:sp>
        <p:nvSpPr>
          <p:cNvPr id="14" name="QB_6_AN.179_1#73dd6449e.blank?pid=c4b2308c9&amp;color=0,0,0&amp;vpa=69&amp;vtp=1&amp;bbb=1"/>
          <p:cNvSpPr/>
          <p:nvPr/>
        </p:nvSpPr>
        <p:spPr>
          <a:xfrm>
            <a:off x="3779901" y="5520182"/>
            <a:ext cx="196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吞二周而亡诸侯</a:t>
            </a:r>
            <a:endParaRPr lang="en-US" altLang="zh-CN" sz="2000" dirty="0"/>
          </a:p>
        </p:txBody>
      </p:sp>
      <p:sp>
        <p:nvSpPr>
          <p:cNvPr id="15" name="QB_6_AN.180_1#73dd6449e.blank?pid=c4b2308c9&amp;color=0,0,0&amp;vpa=70&amp;vtp=1&amp;bbb=1"/>
          <p:cNvSpPr/>
          <p:nvPr/>
        </p:nvSpPr>
        <p:spPr>
          <a:xfrm>
            <a:off x="6065901" y="5520182"/>
            <a:ext cx="196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履至尊而制六合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4" grpId="0" build="p" animBg="1"/>
      <p:bldP spid="15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&amp;si=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81_1#55b029429?pid=c4b2308c9&amp;color=0,0,0&amp;vtp=1&amp;bt=1&amp;bbb=1&amp;hb=1"/>
          <p:cNvSpPr/>
          <p:nvPr/>
        </p:nvSpPr>
        <p:spPr>
          <a:xfrm>
            <a:off x="722376" y="96926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（5）课堂上，王老师在讲解成语“一呼百应”时，举了贾谊《过秦论》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两句作为例子。</a:t>
            </a:r>
            <a:endParaRPr lang="en-US" altLang="zh-CN" sz="2000" dirty="0"/>
          </a:p>
        </p:txBody>
      </p:sp>
      <p:sp>
        <p:nvSpPr>
          <p:cNvPr id="3" name="QB_6_AN.182_1#55b029429.blank?pid=c4b2308c9&amp;color=0,0,0&amp;vpa=71&amp;vtp=1&amp;bbb=1"/>
          <p:cNvSpPr/>
          <p:nvPr/>
        </p:nvSpPr>
        <p:spPr>
          <a:xfrm>
            <a:off x="9263126" y="931165"/>
            <a:ext cx="170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天下云集响应</a:t>
            </a:r>
            <a:endParaRPr lang="en-US" altLang="zh-CN" sz="2000" dirty="0"/>
          </a:p>
        </p:txBody>
      </p:sp>
      <p:sp>
        <p:nvSpPr>
          <p:cNvPr id="4" name="QB_6_AN.183_1#55b029429.blank?pid=c4b2308c9&amp;color=0,0,0&amp;vpa=72&amp;vtp=1&amp;bbb=1"/>
          <p:cNvSpPr/>
          <p:nvPr/>
        </p:nvSpPr>
        <p:spPr>
          <a:xfrm>
            <a:off x="731901" y="1369315"/>
            <a:ext cx="1454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赢粮而景从</a:t>
            </a:r>
            <a:endParaRPr lang="en-US" altLang="zh-CN" sz="2000" dirty="0"/>
          </a:p>
        </p:txBody>
      </p:sp>
      <p:sp>
        <p:nvSpPr>
          <p:cNvPr id="5" name="QB_6_BD.184_1#d0d7818af?pid=c4b2308c9&amp;color=0,0,0&amp;vtp=1&amp;bbb=1&amp;hb=1"/>
          <p:cNvSpPr/>
          <p:nvPr/>
        </p:nvSpPr>
        <p:spPr>
          <a:xfrm>
            <a:off x="722376" y="1874647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（6）学校运动会的总结上，班主任引用欧阳修《五代史伶官传序》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两句话，强调勤奋与懈怠对做事成败的影响，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希望同学们能发扬体育精神，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在学业方面更上一层楼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185_1#d0d7818af.blank?pid=c4b2308c9&amp;color=0,0,0&amp;vpa=73&amp;vtp=1&amp;bbb=1"/>
          <p:cNvSpPr/>
          <p:nvPr/>
        </p:nvSpPr>
        <p:spPr>
          <a:xfrm>
            <a:off x="8755126" y="1836547"/>
            <a:ext cx="170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忧劳可以兴国</a:t>
            </a:r>
            <a:endParaRPr lang="en-US" altLang="zh-CN" sz="2000" dirty="0"/>
          </a:p>
        </p:txBody>
      </p:sp>
      <p:sp>
        <p:nvSpPr>
          <p:cNvPr id="7" name="QB_6_AN.186_1#d0d7818af.blank?pid=c4b2308c9&amp;color=0,0,0&amp;vpa=74&amp;vtp=1&amp;bbb=1"/>
          <p:cNvSpPr/>
          <p:nvPr/>
        </p:nvSpPr>
        <p:spPr>
          <a:xfrm>
            <a:off x="795401" y="2293747"/>
            <a:ext cx="170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逸豫可以亡身</a:t>
            </a:r>
            <a:endParaRPr lang="en-US" altLang="zh-CN" sz="2000" dirty="0"/>
          </a:p>
        </p:txBody>
      </p:sp>
      <p:sp>
        <p:nvSpPr>
          <p:cNvPr id="8" name="QB_6_BD.187_1#4e831d368?pid=c4b2308c9&amp;color=0,0,0&amp;vtp=1&amp;bbb=1&amp;hb=1"/>
          <p:cNvSpPr/>
          <p:nvPr/>
        </p:nvSpPr>
        <p:spPr>
          <a:xfrm>
            <a:off x="722376" y="3245866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（7）小东近来沉迷于网络游戏不能自拔。为避免其玩物丧志，因小失大，老师用欧阳修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《五代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史伶官传序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两句来劝诫他。</a:t>
            </a:r>
            <a:endParaRPr lang="en-US" altLang="zh-CN" sz="2000" dirty="0"/>
          </a:p>
        </p:txBody>
      </p:sp>
      <p:sp>
        <p:nvSpPr>
          <p:cNvPr id="9" name="QB_6_AN.188_1#4e831d368.blank?pid=c4b2308c9&amp;color=0,0,0&amp;vpa=75&amp;vtp=1&amp;bbb=1"/>
          <p:cNvSpPr/>
          <p:nvPr/>
        </p:nvSpPr>
        <p:spPr>
          <a:xfrm>
            <a:off x="2763901" y="3645916"/>
            <a:ext cx="221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夫祸患常积于忽微</a:t>
            </a:r>
            <a:endParaRPr lang="en-US" altLang="zh-CN" sz="2000" dirty="0"/>
          </a:p>
        </p:txBody>
      </p:sp>
      <p:sp>
        <p:nvSpPr>
          <p:cNvPr id="10" name="QB_6_AN.189_1#4e831d368.blank?pid=c4b2308c9&amp;color=0,0,0&amp;vpa=76&amp;vtp=1&amp;bbb=1"/>
          <p:cNvSpPr/>
          <p:nvPr/>
        </p:nvSpPr>
        <p:spPr>
          <a:xfrm>
            <a:off x="5303901" y="3645916"/>
            <a:ext cx="221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而智勇多困于所溺</a:t>
            </a:r>
            <a:endParaRPr lang="en-US" altLang="zh-CN" sz="2000" dirty="0"/>
          </a:p>
        </p:txBody>
      </p:sp>
      <p:sp>
        <p:nvSpPr>
          <p:cNvPr id="11" name="QB_6_BD.190_1#c867b7ca8?pid=c4b2308c9&amp;color=0,0,0&amp;vtp=1&amp;bbb=1&amp;hb=1"/>
          <p:cNvSpPr/>
          <p:nvPr/>
        </p:nvSpPr>
        <p:spPr>
          <a:xfrm>
            <a:off x="722376" y="4144772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（8）小芳课外阅读时读到“上下同欲者胜，风雨同舟者兴”，联想到刚学过的高适《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燕歌行》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两句正好与之背道而驰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，用将士行为的对比暗示了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战争必然失败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12" name="QB_6_AN.191_1#c867b7ca8.blank?pid=c4b2308c9&amp;color=0,0,0&amp;vpa=77&amp;vtp=1&amp;bbb=1"/>
          <p:cNvSpPr/>
          <p:nvPr/>
        </p:nvSpPr>
        <p:spPr>
          <a:xfrm>
            <a:off x="1239901" y="4563872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战士军前半死生</a:t>
            </a:r>
            <a:endParaRPr lang="en-US" altLang="zh-CN" sz="2000" dirty="0"/>
          </a:p>
        </p:txBody>
      </p:sp>
      <p:sp>
        <p:nvSpPr>
          <p:cNvPr id="13" name="QB_6_AN.192_1#c867b7ca8.blank?pid=c4b2308c9&amp;color=0,0,0&amp;vpa=78&amp;vtp=1&amp;bbb=1"/>
          <p:cNvSpPr/>
          <p:nvPr/>
        </p:nvSpPr>
        <p:spPr>
          <a:xfrm>
            <a:off x="3525901" y="4563872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美人帐下犹歌舞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&amp;si=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93_1#eba844472?pid=c4b2308c9&amp;color=0,0,0&amp;vtp=1&amp;bt=1&amp;bbb=1&amp;hb=1"/>
          <p:cNvSpPr/>
          <p:nvPr/>
        </p:nvSpPr>
        <p:spPr>
          <a:xfrm>
            <a:off x="722376" y="969265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（9）《红石校报》报道该校校友抗美援朝的英勇事迹，其中引用高适《燕歌行》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中的“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来赞颂他们用血肉之躯短兵接战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，不求个人功业只为保卫家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国的使命担当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194_1#eba844472.blank?pid=c4b2308c9&amp;color=0,0,0&amp;vpa=79&amp;vtp=1&amp;bbb=1&amp;hb=1"/>
          <p:cNvSpPr/>
          <p:nvPr/>
        </p:nvSpPr>
        <p:spPr>
          <a:xfrm>
            <a:off x="722377" y="931165"/>
            <a:ext cx="10749631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                                                                         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相看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白刃血纷纷</a:t>
            </a:r>
            <a:endParaRPr lang="en-US" altLang="zh-CN" sz="2000" dirty="0"/>
          </a:p>
        </p:txBody>
      </p:sp>
      <p:sp>
        <p:nvSpPr>
          <p:cNvPr id="4" name="QB_6_AN.195_1#eba844472.blank?pid=c4b2308c9&amp;color=0,0,0&amp;vpa=80&amp;vtp=1&amp;bbb=1"/>
          <p:cNvSpPr/>
          <p:nvPr/>
        </p:nvSpPr>
        <p:spPr>
          <a:xfrm>
            <a:off x="2382901" y="1388365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死节从来岂顾勋</a:t>
            </a:r>
            <a:endParaRPr lang="en-US" altLang="zh-CN" sz="2000" dirty="0"/>
          </a:p>
        </p:txBody>
      </p:sp>
      <p:sp>
        <p:nvSpPr>
          <p:cNvPr id="5" name="QB_6_BD.196_1#f9d58086b?pid=c4b2308c9&amp;color=0,0,0&amp;vtp=1&amp;bbb=1&amp;hb=1"/>
          <p:cNvSpPr/>
          <p:nvPr/>
        </p:nvSpPr>
        <p:spPr>
          <a:xfrm>
            <a:off x="722376" y="2337816"/>
            <a:ext cx="10753344" cy="2671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（10）林红读《旧唐书·音乐志》时，看到关于竖箜篌“体曲而长，二十有二弦”的记载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，想到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了李贺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《李凭箜篌引》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中的“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”，也记录了箜篌的弦数。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（11）小莉读杜甫诗“此曲只应天上有”时，联想到李贺《李凭箜篌引》中，写箜篌声传到天上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月宫的诗句“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（12）毕业之际，李老师劝大家珍惜生命中这美好的相遇，不要等时过境迁再如李商隐在《锦瑟》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中那样慨叹“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”。</a:t>
            </a:r>
            <a:endParaRPr lang="en-US" altLang="zh-CN" sz="2000" dirty="0"/>
          </a:p>
        </p:txBody>
      </p:sp>
      <p:sp>
        <p:nvSpPr>
          <p:cNvPr id="6" name="QB_6_AN.197_1#f9d58086b.blank?pid=c4b2308c9&amp;color=0,0,0&amp;vpa=81&amp;vtp=1&amp;bbb=1"/>
          <p:cNvSpPr/>
          <p:nvPr/>
        </p:nvSpPr>
        <p:spPr>
          <a:xfrm>
            <a:off x="4033901" y="2756916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十二门前融冷光</a:t>
            </a:r>
            <a:endParaRPr lang="en-US" altLang="zh-CN" sz="2000" dirty="0"/>
          </a:p>
        </p:txBody>
      </p:sp>
      <p:sp>
        <p:nvSpPr>
          <p:cNvPr id="7" name="QB_6_AN.198_1#f9d58086b.blank?pid=c4b2308c9&amp;color=0,0,0&amp;vpa=82&amp;vtp=1&amp;bbb=1"/>
          <p:cNvSpPr/>
          <p:nvPr/>
        </p:nvSpPr>
        <p:spPr>
          <a:xfrm>
            <a:off x="6319901" y="2756916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二十三丝动紫皇</a:t>
            </a:r>
            <a:endParaRPr lang="en-US" altLang="zh-CN" sz="2000" dirty="0"/>
          </a:p>
        </p:txBody>
      </p:sp>
      <p:sp>
        <p:nvSpPr>
          <p:cNvPr id="9" name="QB_6_AN.200_1#f9d58086b.blank?pid=c4b2308c9&amp;color=0,0,0&amp;vpa=83&amp;vtp=1&amp;bbb=1"/>
          <p:cNvSpPr/>
          <p:nvPr/>
        </p:nvSpPr>
        <p:spPr>
          <a:xfrm>
            <a:off x="2255901" y="3671316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吴质不眠倚桂树</a:t>
            </a:r>
            <a:endParaRPr lang="en-US" altLang="zh-CN" sz="2000" dirty="0"/>
          </a:p>
        </p:txBody>
      </p:sp>
      <p:sp>
        <p:nvSpPr>
          <p:cNvPr id="10" name="QB_6_AN.201_1#f9d58086b.blank?pid=c4b2308c9&amp;color=0,0,0&amp;vpa=84&amp;vtp=1&amp;bbb=1"/>
          <p:cNvSpPr/>
          <p:nvPr/>
        </p:nvSpPr>
        <p:spPr>
          <a:xfrm>
            <a:off x="4541901" y="3671316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露脚斜飞湿寒兔</a:t>
            </a:r>
            <a:endParaRPr lang="en-US" altLang="zh-CN" sz="2000" dirty="0"/>
          </a:p>
        </p:txBody>
      </p:sp>
      <p:sp>
        <p:nvSpPr>
          <p:cNvPr id="12" name="QB_6_AN.203_1#f9d58086b.blank?pid=c4b2308c9&amp;color=0,0,0&amp;vpa=85&amp;vtp=1&amp;bbb=1"/>
          <p:cNvSpPr/>
          <p:nvPr/>
        </p:nvSpPr>
        <p:spPr>
          <a:xfrm>
            <a:off x="2255901" y="4566666"/>
            <a:ext cx="196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此情可待成追忆</a:t>
            </a:r>
            <a:endParaRPr lang="en-US" altLang="zh-CN" sz="2000" dirty="0"/>
          </a:p>
        </p:txBody>
      </p:sp>
      <p:sp>
        <p:nvSpPr>
          <p:cNvPr id="13" name="QB_6_AN.204_1#f9d58086b.blank?pid=c4b2308c9&amp;color=0,0,0&amp;vpa=86&amp;vtp=1&amp;bbb=1"/>
          <p:cNvSpPr/>
          <p:nvPr/>
        </p:nvSpPr>
        <p:spPr>
          <a:xfrm>
            <a:off x="4541901" y="4566666"/>
            <a:ext cx="196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只是当时已惘然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&amp;si=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05_1#149366d04?pid=c4b2308c9&amp;color=0,0,0&amp;vtp=1&amp;bt=1&amp;bbb=1&amp;hb=1"/>
          <p:cNvSpPr/>
          <p:nvPr/>
        </p:nvSpPr>
        <p:spPr>
          <a:xfrm>
            <a:off x="722376" y="972000"/>
            <a:ext cx="10753344" cy="13134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（13）小李做复习整理时遇到“列锦”修辞，即全部用名词或名词性短语巧妙组合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，构成生动可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感的图像画面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，于是他想到用陆游《书愤》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中的“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”两句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做示例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3" name="QB_6_AN.206_1#149366d04.blank?pid=c4b2308c9&amp;color=0,0,0&amp;vpa=87&amp;vtp=1&amp;bbb=1"/>
          <p:cNvSpPr/>
          <p:nvPr/>
        </p:nvSpPr>
        <p:spPr>
          <a:xfrm>
            <a:off x="6319901" y="1391100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楼船夜雪瓜洲渡</a:t>
            </a:r>
            <a:endParaRPr lang="en-US" altLang="zh-CN" sz="2000" dirty="0"/>
          </a:p>
        </p:txBody>
      </p:sp>
      <p:sp>
        <p:nvSpPr>
          <p:cNvPr id="4" name="QB_6_AN.207_1#149366d04.blank?pid=c4b2308c9&amp;color=0,0,0&amp;vpa=88&amp;vtp=1&amp;bbb=1"/>
          <p:cNvSpPr/>
          <p:nvPr/>
        </p:nvSpPr>
        <p:spPr>
          <a:xfrm>
            <a:off x="8605901" y="1391100"/>
            <a:ext cx="196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铁马秋风大散关</a:t>
            </a:r>
            <a:endParaRPr lang="en-US" altLang="zh-CN" sz="2000" dirty="0"/>
          </a:p>
        </p:txBody>
      </p:sp>
      <p:sp>
        <p:nvSpPr>
          <p:cNvPr id="5" name="QB_6_BD.208_1#08b34eb20?pid=c4b2308c9&amp;color=0,0,0&amp;vtp=1&amp;bbb=1&amp;hb=1"/>
          <p:cNvSpPr/>
          <p:nvPr/>
        </p:nvSpPr>
        <p:spPr>
          <a:xfrm>
            <a:off x="722376" y="234004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（14）小鸣临摹了一幅诸葛亮的画像，想在上面题两句诗，却一直没想好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。张老师认为不妨直接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用古人成句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，比如陆游《书愤》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中的“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就很好。</a:t>
            </a:r>
            <a:endParaRPr lang="en-US" altLang="zh-CN" sz="2000" dirty="0"/>
          </a:p>
        </p:txBody>
      </p:sp>
      <p:sp>
        <p:nvSpPr>
          <p:cNvPr id="6" name="QB_6_AN.209_1#08b34eb20.blank?pid=c4b2308c9&amp;color=0,0,0&amp;vpa=89&amp;vtp=1&amp;bbb=1"/>
          <p:cNvSpPr/>
          <p:nvPr/>
        </p:nvSpPr>
        <p:spPr>
          <a:xfrm>
            <a:off x="5049901" y="2740093"/>
            <a:ext cx="196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出师一表真名世</a:t>
            </a:r>
            <a:endParaRPr lang="en-US" altLang="zh-CN" sz="2000" dirty="0"/>
          </a:p>
        </p:txBody>
      </p:sp>
      <p:sp>
        <p:nvSpPr>
          <p:cNvPr id="7" name="QB_6_AN.210_1#08b34eb20.blank?pid=c4b2308c9&amp;color=0,0,0&amp;vpa=90&amp;vtp=1&amp;bbb=1"/>
          <p:cNvSpPr/>
          <p:nvPr/>
        </p:nvSpPr>
        <p:spPr>
          <a:xfrm>
            <a:off x="7335901" y="2740093"/>
            <a:ext cx="196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千载谁堪伯仲间</a:t>
            </a:r>
            <a:endParaRPr lang="en-US" altLang="zh-CN" sz="2000" dirty="0"/>
          </a:p>
        </p:txBody>
      </p:sp>
      <p:sp>
        <p:nvSpPr>
          <p:cNvPr id="8" name="QO_5_AS.211_1#c4b2308c9?vop=1&amp;pid=7482004c8&amp;color=0,0,0&amp;vtp=1&amp;bbb=1&amp;hb=1"/>
          <p:cNvSpPr/>
          <p:nvPr/>
        </p:nvSpPr>
        <p:spPr>
          <a:xfrm>
            <a:off x="722376" y="3284669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易错字：（1）谤；（2）崇；（3）御；（4）履；（5）赢，景；（6）逸，豫；（7）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祸，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溺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；（9）勋；（11）质；（12）惘；（13）洲，渡。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&amp;si=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471a4841?sp=1&amp;pid=f99d45d6d&amp;color=0,0,0&amp;vtp=1&amp;bt=1&amp;bbb=1"/>
          <p:cNvSpPr/>
          <p:nvPr/>
        </p:nvSpPr>
        <p:spPr>
          <a:xfrm>
            <a:off x="722376" y="969264"/>
            <a:ext cx="1075334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三、开放类默写</a:t>
            </a:r>
            <a:endParaRPr lang="en-US" altLang="zh-CN" sz="2200" dirty="0"/>
          </a:p>
        </p:txBody>
      </p:sp>
      <p:sp>
        <p:nvSpPr>
          <p:cNvPr id="3" name="QO_5_BD.212_1#d5e4f6b19?pid=0471a4841&amp;color=0,0,0&amp;vtp=1&amp;bbb=1"/>
          <p:cNvSpPr/>
          <p:nvPr/>
        </p:nvSpPr>
        <p:spPr>
          <a:xfrm>
            <a:off x="722376" y="14679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3.补写出下列句子中的空缺部分。</a:t>
            </a:r>
            <a:endParaRPr lang="en-US" altLang="zh-CN" sz="2000" dirty="0"/>
          </a:p>
        </p:txBody>
      </p:sp>
      <p:sp>
        <p:nvSpPr>
          <p:cNvPr id="4" name="QO_6_BD.213_1#80ae40fbb?pid=d5e4f6b19&amp;color=0,0,0&amp;vtp=1&amp;bbb=1&amp;hb=1"/>
          <p:cNvSpPr/>
          <p:nvPr/>
        </p:nvSpPr>
        <p:spPr>
          <a:xfrm>
            <a:off x="722376" y="1935226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（1）“瀚海”原指北方的大湖，后指广大的戈壁沙漠，含义随时代而变。“瀚海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”作为一个地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理名词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，在唐代诗词中频繁出现，如“____，____。”</a:t>
            </a:r>
            <a:endParaRPr lang="en-US" altLang="zh-CN" sz="2000" dirty="0"/>
          </a:p>
        </p:txBody>
      </p:sp>
      <p:sp>
        <p:nvSpPr>
          <p:cNvPr id="5" name="QO_6_AN.214_1#80ae40fbb?vop=1&amp;pid=d5e4f6b19&amp;color=0,0,0&amp;vtp=1&amp;bbb=1"/>
          <p:cNvSpPr/>
          <p:nvPr/>
        </p:nvSpPr>
        <p:spPr>
          <a:xfrm>
            <a:off x="722376" y="2852801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【示例一】校尉羽书飞瀚海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单于猎火照狼山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示例二】瀚海阑干百丈冰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愁云惨淡万里凝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示例三】萧条清万里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瀚海寂无波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&amp;si=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15_1#5860ff390?pid=d5e4f6b1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（2）“蛟”是古代神话中的神兽，平时栖隐在深渊之中，能腾云驾雾，兴风化雨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。古代诗文中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经常出现它的身影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，如：“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____，____。”</a:t>
            </a:r>
            <a:endParaRPr lang="en-US" altLang="zh-CN" sz="2000" dirty="0"/>
          </a:p>
        </p:txBody>
      </p:sp>
      <p:sp>
        <p:nvSpPr>
          <p:cNvPr id="3" name="QO_6_AN.216_1#5860ff390?vop=1&amp;pid=d5e4f6b19&amp;color=0,0,0&amp;vtp=1&amp;bbb=1"/>
          <p:cNvSpPr/>
          <p:nvPr/>
        </p:nvSpPr>
        <p:spPr>
          <a:xfrm>
            <a:off x="722376" y="1876875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【示例一】梦入神山教神妪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老鱼跳波瘦蛟舞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示例二】舞幽壑之潜蛟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泣孤舟之嫠妇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示例三】积水成渊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蛟龙生焉</a:t>
            </a:r>
            <a:endParaRPr lang="en-US" altLang="zh-CN" sz="2000" dirty="0"/>
          </a:p>
        </p:txBody>
      </p:sp>
      <p:sp>
        <p:nvSpPr>
          <p:cNvPr id="4" name="QO_6_BD.217_1#b9639de77?pid=d5e4f6b19&amp;color=0,0,0&amp;vtp=1&amp;bbb=1&amp;hb=1"/>
          <p:cNvSpPr/>
          <p:nvPr/>
        </p:nvSpPr>
        <p:spPr>
          <a:xfrm>
            <a:off x="722376" y="324212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（3）梦境是现实的投射，更是内心真实情感的具象化表达，古代文人擅长借“梦”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寄托情思，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“____，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____”。</a:t>
            </a:r>
            <a:endParaRPr lang="en-US" altLang="zh-CN" sz="2000" dirty="0"/>
          </a:p>
        </p:txBody>
      </p:sp>
      <p:sp>
        <p:nvSpPr>
          <p:cNvPr id="5" name="QO_6_AN.218_1#b9639de77?vop=1&amp;pid=d5e4f6b19&amp;color=0,0,0&amp;vtp=1&amp;bbb=1"/>
          <p:cNvSpPr/>
          <p:nvPr/>
        </p:nvSpPr>
        <p:spPr>
          <a:xfrm>
            <a:off x="722376" y="4137475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【示例一】庄生晓梦迷蝴蝶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望帝春心托杜鹃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示例二】昨夜闲潭梦落花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可怜春半不还家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示例三】我欲因之梦吴越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一夜飞度镜湖月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&amp;si=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69b657fd0.fixed?pid=1ff3f12df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</a:t>
            </a:r>
            <a:endParaRPr lang="en-US" altLang="zh-CN" sz="7200" dirty="0"/>
          </a:p>
        </p:txBody>
      </p:sp>
      <p:sp>
        <p:nvSpPr>
          <p:cNvPr id="3" name="C_2_BD#69b657fd0.fixed?pid=1ff3f12df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专项训练一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字形与成语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&amp;si=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19_1#65431ebc6?pid=d5e4f6b19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（4）老师说要“以史为鉴”，让同学们收集在古文中既能体现作者感悟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，又能作为当代借鉴的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，于是小刚开始翻阅唐宋散文，并在笔记本上写下“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____，____”两句。</a:t>
            </a:r>
            <a:endParaRPr lang="en-US" altLang="zh-CN" sz="2000" dirty="0"/>
          </a:p>
        </p:txBody>
      </p:sp>
      <p:sp>
        <p:nvSpPr>
          <p:cNvPr id="3" name="QO_6_AN.220_1#65431ebc6?vop=1&amp;pid=d5e4f6b19&amp;color=0,0,0&amp;vtp=1&amp;bbb=1"/>
          <p:cNvSpPr/>
          <p:nvPr/>
        </p:nvSpPr>
        <p:spPr>
          <a:xfrm>
            <a:off x="722376" y="187687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【示例一】后人哀之而不鉴之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亦使后人而复哀后人也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示例二】夫祸患常积于忽微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而智勇多困于所溺</a:t>
            </a:r>
            <a:endParaRPr lang="en-US" altLang="zh-CN" sz="2000" dirty="0"/>
          </a:p>
        </p:txBody>
      </p:sp>
      <p:sp>
        <p:nvSpPr>
          <p:cNvPr id="4" name="QO_6_BD.221_1#06ad1e037?pid=d5e4f6b19&amp;color=0,0,0&amp;vtp=1&amp;bbb=1&amp;hb=1"/>
          <p:cNvSpPr/>
          <p:nvPr/>
        </p:nvSpPr>
        <p:spPr>
          <a:xfrm>
            <a:off x="722376" y="2784925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（5）市博物院将举办“赏千年古乐，品文化魅力”的专题展览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，拟选取一句含有传统乐器的古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诗词在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“弦乐馆”内作背景展板，你的选择是“____，____”。</a:t>
            </a:r>
            <a:endParaRPr lang="en-US" altLang="zh-CN" sz="2000" dirty="0"/>
          </a:p>
        </p:txBody>
      </p:sp>
      <p:sp>
        <p:nvSpPr>
          <p:cNvPr id="5" name="QO_6_AN.222_1#06ad1e037?vop=1&amp;pid=d5e4f6b19&amp;color=0,0,0&amp;vtp=1&amp;bbb=1"/>
          <p:cNvSpPr/>
          <p:nvPr/>
        </p:nvSpPr>
        <p:spPr>
          <a:xfrm>
            <a:off x="722376" y="3698944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【示例一】江娥啼竹素女愁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李凭中国弹箜篌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示例二】锦瑟无端五十弦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一弦一柱思华年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示例三】今夜闻君琵琶语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如听仙乐耳暂明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&amp;si=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23_1#33382e42b?pid=d5e4f6b19&amp;color=0,0,0&amp;vtp=1&amp;bt=1&amp;bbb=1&amp;hb=1"/>
          <p:cNvSpPr/>
          <p:nvPr/>
        </p:nvSpPr>
        <p:spPr>
          <a:xfrm>
            <a:off x="722376" y="972000"/>
            <a:ext cx="10753344" cy="8562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（6）小刚发现很多成语能在古诗词中寻觅到踪影，如“山重水复疑无路，柳暗花明又一村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”中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就有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“柳暗花明”这个成语，这样的古诗词还有“____，____”。</a:t>
            </a:r>
            <a:endParaRPr lang="en-US" altLang="zh-CN" sz="2000" dirty="0"/>
          </a:p>
        </p:txBody>
      </p:sp>
      <p:sp>
        <p:nvSpPr>
          <p:cNvPr id="3" name="QO_6_AN.224_1#33382e42b?vop=1&amp;pid=d5e4f6b19&amp;color=0,0,0&amp;vtp=1&amp;bbb=1"/>
          <p:cNvSpPr/>
          <p:nvPr/>
        </p:nvSpPr>
        <p:spPr>
          <a:xfrm>
            <a:off x="722376" y="1882844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【示例一】女娲炼石补天处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石破天惊逗秋雨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示例二】无可奈何花落去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似曾相识燕归来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示例三】春风得意马蹄疾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一日看尽长安花</a:t>
            </a:r>
            <a:endParaRPr lang="en-US" altLang="zh-CN" sz="2000" dirty="0"/>
          </a:p>
        </p:txBody>
      </p:sp>
      <p:sp>
        <p:nvSpPr>
          <p:cNvPr id="4" name="QO_6_BD.225_1#8f1a3690d?pid=d5e4f6b19&amp;color=0,0,0&amp;vtp=1&amp;bbb=1&amp;hb=1"/>
          <p:cNvSpPr/>
          <p:nvPr/>
        </p:nvSpPr>
        <p:spPr>
          <a:xfrm>
            <a:off x="722376" y="325165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（7）小红最近在读一本历史小说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，其中主人公望着镜中的容颜发出年华易逝的感慨的情节让她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印象深刻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，她不禁想起诗句“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____，____”。</a:t>
            </a:r>
            <a:endParaRPr lang="en-US" altLang="zh-CN" sz="2000" dirty="0"/>
          </a:p>
        </p:txBody>
      </p:sp>
      <p:sp>
        <p:nvSpPr>
          <p:cNvPr id="5" name="QO_6_AN.226_1#8f1a3690d?vop=1&amp;pid=d5e4f6b19&amp;color=0,0,0&amp;vtp=1&amp;bbb=1"/>
          <p:cNvSpPr/>
          <p:nvPr/>
        </p:nvSpPr>
        <p:spPr>
          <a:xfrm>
            <a:off x="722376" y="4147000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【示例一】塞上长城空自许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镜中衰鬓已先斑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示例二】晓镜但愁云鬓改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夜吟应觉月光寒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示例三】君不见高堂明镜悲白发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朝如青丝暮成雪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&amp;si=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27_1#a65809cdd?sp=1&amp;pid=d5e4f6b19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（8）与右图内容相契合的古诗文名句，可以是：“____，____。”</a:t>
            </a:r>
            <a:endParaRPr lang="en-US" altLang="zh-CN" sz="2000" dirty="0"/>
          </a:p>
        </p:txBody>
      </p:sp>
      <p:pic>
        <p:nvPicPr>
          <p:cNvPr id="3" name="QO_6_BD.227_2#a65809cdd?pid=d5e4f6b1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520" y="1513528"/>
            <a:ext cx="1581912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6_AN.228_1#a65809cdd?vop=1&amp;pid=d5e4f6b19&amp;color=0,0,0&amp;vtp=1&amp;bbb=1"/>
          <p:cNvSpPr/>
          <p:nvPr/>
        </p:nvSpPr>
        <p:spPr>
          <a:xfrm>
            <a:off x="722376" y="3164528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【示例一】大漠穷秋塞草腓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孤城落日斗兵稀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示例二】黄河远上白云间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一片孤城万仞山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示例三】青海长云暗雪山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孤城遥望玉门关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&amp;si=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29_1#99a61dcd3?sp=1&amp;pid=d5e4f6b19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（9）与左图内容相契合的古诗文名句，可以是:“____，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____。”</a:t>
            </a:r>
            <a:endParaRPr lang="en-US" altLang="zh-CN" sz="2000" dirty="0"/>
          </a:p>
        </p:txBody>
      </p:sp>
      <p:pic>
        <p:nvPicPr>
          <p:cNvPr id="3" name="QO_6_BD.229_2#99a61dcd3?pid=d5e4f6b1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520" y="1513528"/>
            <a:ext cx="1581912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6_AN.230_1#99a61dcd3?vop=1&amp;pid=d5e4f6b19&amp;color=0,0,0&amp;vtp=1&amp;bbb=1"/>
          <p:cNvSpPr/>
          <p:nvPr/>
        </p:nvSpPr>
        <p:spPr>
          <a:xfrm>
            <a:off x="722376" y="3164528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【示例一】昆山玉碎凤凰叫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芙蓉泣露香兰笑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示例二】沧海月明珠有泪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蓝田日暖玉生烟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示例三】试玉要烧三日满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辨材须待七年期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&amp;si=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31_1#cd64248d2?sp=1&amp;pid=d5e4f6b19&amp;color=0,0,0&amp;vtp=1&amp;bt=1&amp;bbb=1"/>
          <p:cNvSpPr/>
          <p:nvPr/>
        </p:nvSpPr>
        <p:spPr>
          <a:xfrm>
            <a:off x="722376" y="97200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（10）与右图内容相契合的古诗文名句，可以是：“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____，____。”</a:t>
            </a:r>
            <a:endParaRPr lang="en-US" altLang="zh-CN" sz="2000" dirty="0"/>
          </a:p>
        </p:txBody>
      </p:sp>
      <p:pic>
        <p:nvPicPr>
          <p:cNvPr id="3" name="QO_6_BD.231_2#cd64248d2?pid=d5e4f6b1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520" y="1513528"/>
            <a:ext cx="1581912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6_AN.232_1#cd64248d2?vop=1&amp;pid=d5e4f6b19&amp;color=0,0,0&amp;vtp=1&amp;bbb=1"/>
          <p:cNvSpPr/>
          <p:nvPr/>
        </p:nvSpPr>
        <p:spPr>
          <a:xfrm>
            <a:off x="722376" y="3164528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【示例一】铁衣远戍辛勤久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玉箸应啼别离后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示例二】将军角弓不得控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都护铁衣冷难着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示例三】朔气传金柝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寒光照铁衣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&amp;si=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33_1#d050b7f6e?sp=1&amp;pid=d5e4f6b19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（11）与左图内容相关的古诗文名句，可以是：“____，____。”</a:t>
            </a:r>
            <a:endParaRPr lang="en-US" altLang="zh-CN" sz="2000" dirty="0"/>
          </a:p>
        </p:txBody>
      </p:sp>
      <p:pic>
        <p:nvPicPr>
          <p:cNvPr id="3" name="QO_6_BD.233_2#d050b7f6e?pid=d5e4f6b19&amp;color=0,0,0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03520" y="1513528"/>
            <a:ext cx="1581912" cy="1517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O_6_AN.234_1#d050b7f6e?vop=1&amp;pid=d5e4f6b19&amp;color=0,0,0&amp;vtp=1&amp;bbb=1"/>
          <p:cNvSpPr/>
          <p:nvPr/>
        </p:nvSpPr>
        <p:spPr>
          <a:xfrm>
            <a:off x="722376" y="3164528"/>
            <a:ext cx="10753344" cy="13130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【示例一】吴质不眠倚桂树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露脚斜飞湿寒兔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示例二】雄兔脚扑朔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雌兔眼迷离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示例三】兔从狗窦入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雉从梁上飞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&amp;si=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488d45167.fixed?pid=1ff3f12df&amp;color=100,146,38&amp;vtp=1"/>
          <p:cNvSpPr/>
          <p:nvPr/>
        </p:nvSpPr>
        <p:spPr>
          <a:xfrm>
            <a:off x="6181344" y="950976"/>
            <a:ext cx="969264" cy="119786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 latinLnBrk="1">
              <a:lnSpc>
                <a:spcPct val="100000"/>
              </a:lnSpc>
            </a:pPr>
            <a:r>
              <a:rPr lang="en-US" altLang="zh-CN" sz="7200" b="1" i="0" dirty="0">
                <a:solidFill>
                  <a:srgbClr val="649226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</a:t>
            </a:r>
            <a:endParaRPr lang="en-US" altLang="zh-CN" sz="7200" dirty="0"/>
          </a:p>
        </p:txBody>
      </p:sp>
      <p:sp>
        <p:nvSpPr>
          <p:cNvPr id="3" name="C_2_BD#488d45167.fixed?pid=1ff3f12df&amp;color=255,255,255&amp;vtp=1&amp;bbb=1"/>
          <p:cNvSpPr/>
          <p:nvPr/>
        </p:nvSpPr>
        <p:spPr>
          <a:xfrm>
            <a:off x="0" y="3712464"/>
            <a:ext cx="12188952" cy="76809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 latinLnBrk="1">
              <a:lnSpc>
                <a:spcPts val="5400"/>
              </a:lnSpc>
            </a:pP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专项训练三</a:t>
            </a:r>
            <a:r>
              <a:rPr lang="en-US" altLang="zh-CN" sz="4400" b="1" i="0" dirty="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400" b="1" i="0" dirty="0">
                <a:solidFill>
                  <a:srgbClr val="FFFFFF"/>
                </a:solidFill>
                <a:latin typeface="SimHei" pitchFamily="34" charset="0"/>
                <a:ea typeface="SimHei" pitchFamily="34" charset="-122"/>
                <a:cs typeface="SimHei" pitchFamily="34" charset="-120"/>
              </a:rPr>
              <a:t>文言文基础知识</a:t>
            </a:r>
            <a:endParaRPr lang="en-US" altLang="zh-CN" sz="4400" dirty="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&amp;si=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a88a72adb?pid=49dd5b787&amp;color=0,0,0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409" y="1051057"/>
            <a:ext cx="228600" cy="2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a88a72adb?pid=49dd5b787&amp;color=0,0,0&amp;vtp=1&amp;bt=1&amp;bbb=1"/>
          <p:cNvSpPr/>
          <p:nvPr/>
        </p:nvSpPr>
        <p:spPr>
          <a:xfrm>
            <a:off x="722377" y="972000"/>
            <a:ext cx="1074963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50分钟</a:t>
            </a:r>
            <a:endParaRPr lang="en-US" altLang="zh-CN" sz="100" dirty="0"/>
          </a:p>
        </p:txBody>
      </p:sp>
      <p:pic>
        <p:nvPicPr>
          <p:cNvPr id="4" name="P_4_BD#a88a72adb?pid=49dd5b787&amp;color=0,0,0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3440" y="1070806"/>
            <a:ext cx="246888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4_BD#d5043a93f?sp=1&amp;pid=49dd5b787&amp;color=0,0,0&amp;vtp=1&amp;bbb=1"/>
          <p:cNvSpPr/>
          <p:nvPr/>
        </p:nvSpPr>
        <p:spPr>
          <a:xfrm>
            <a:off x="722376" y="1430915"/>
            <a:ext cx="1075334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一、通假字</a:t>
            </a:r>
            <a:endParaRPr lang="en-US" altLang="zh-CN" sz="2200" dirty="0"/>
          </a:p>
        </p:txBody>
      </p:sp>
      <p:sp>
        <p:nvSpPr>
          <p:cNvPr id="6" name="QO_5_BD.235_1#cc93b10e8?pid=d5043a93f&amp;color=0,0,0&amp;vtp=1&amp;bbb=1"/>
          <p:cNvSpPr/>
          <p:nvPr/>
        </p:nvSpPr>
        <p:spPr>
          <a:xfrm>
            <a:off x="722376" y="192738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1.找出下列各句中的通假字并解释。</a:t>
            </a:r>
            <a:endParaRPr lang="en-US" altLang="zh-CN" sz="2000" dirty="0"/>
          </a:p>
        </p:txBody>
      </p:sp>
      <p:sp>
        <p:nvSpPr>
          <p:cNvPr id="7" name="QB_6_BD.236_1#82c34f0ac?sp=1&amp;pid=cc93b10e8&amp;color=0,0,0&amp;vtp=1&amp;bbb=1"/>
          <p:cNvSpPr/>
          <p:nvPr/>
        </p:nvSpPr>
        <p:spPr>
          <a:xfrm>
            <a:off x="722376" y="239465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（1）犹离忧也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8" name="QB_6_AN.237_1#82c34f0ac.blank?pid=cc93b10e8&amp;color=0,0,0&amp;vpa=91&amp;vtp=1"/>
          <p:cNvSpPr/>
          <p:nvPr/>
        </p:nvSpPr>
        <p:spPr>
          <a:xfrm>
            <a:off x="731901" y="279470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离</a:t>
            </a:r>
            <a:endParaRPr lang="en-US" altLang="zh-CN" sz="2000" dirty="0"/>
          </a:p>
        </p:txBody>
      </p:sp>
      <p:sp>
        <p:nvSpPr>
          <p:cNvPr id="9" name="QB_6_AN.238_1#82c34f0ac.blank?pid=cc93b10e8&amp;color=0,0,0&amp;vpa=92&amp;vtp=1"/>
          <p:cNvSpPr/>
          <p:nvPr/>
        </p:nvSpPr>
        <p:spPr>
          <a:xfrm>
            <a:off x="1493901" y="279470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罹</a:t>
            </a:r>
            <a:endParaRPr lang="en-US" altLang="zh-CN" sz="2000" dirty="0"/>
          </a:p>
        </p:txBody>
      </p:sp>
      <p:sp>
        <p:nvSpPr>
          <p:cNvPr id="10" name="QB_6_AN.239_1#82c34f0ac.blank?pid=cc93b10e8&amp;color=0,0,0&amp;vpa=93&amp;vtp=1&amp;bbb=1"/>
          <p:cNvSpPr/>
          <p:nvPr/>
        </p:nvSpPr>
        <p:spPr>
          <a:xfrm>
            <a:off x="3017901" y="2794704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遭受</a:t>
            </a:r>
            <a:endParaRPr lang="en-US" altLang="zh-CN" sz="2000" dirty="0"/>
          </a:p>
        </p:txBody>
      </p:sp>
      <p:sp>
        <p:nvSpPr>
          <p:cNvPr id="11" name="QB_6_BD.240_1#eb07d21ae?sp=1&amp;pid=cc93b10e8&amp;color=0,0,0&amp;vtp=1&amp;bbb=1"/>
          <p:cNvSpPr/>
          <p:nvPr/>
        </p:nvSpPr>
        <p:spPr>
          <a:xfrm>
            <a:off x="722376" y="329356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（2）人穷则反本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lang="en-US" altLang="zh-CN" sz="2000" dirty="0"/>
          </a:p>
        </p:txBody>
      </p:sp>
      <p:sp>
        <p:nvSpPr>
          <p:cNvPr id="12" name="QB_6_AN.241_1#eb07d21ae.blank?pid=cc93b10e8&amp;color=0,0,0&amp;vpa=94&amp;vtp=1"/>
          <p:cNvSpPr/>
          <p:nvPr/>
        </p:nvSpPr>
        <p:spPr>
          <a:xfrm>
            <a:off x="731901" y="369361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反</a:t>
            </a:r>
            <a:endParaRPr lang="en-US" altLang="zh-CN" sz="2000" dirty="0"/>
          </a:p>
        </p:txBody>
      </p:sp>
      <p:sp>
        <p:nvSpPr>
          <p:cNvPr id="13" name="QB_6_AN.242_1#eb07d21ae.blank?pid=cc93b10e8&amp;color=0,0,0&amp;vpa=95&amp;vtp=1"/>
          <p:cNvSpPr/>
          <p:nvPr/>
        </p:nvSpPr>
        <p:spPr>
          <a:xfrm>
            <a:off x="1493901" y="369361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返</a:t>
            </a:r>
            <a:endParaRPr lang="en-US" altLang="zh-CN" sz="2000" dirty="0"/>
          </a:p>
        </p:txBody>
      </p:sp>
      <p:sp>
        <p:nvSpPr>
          <p:cNvPr id="14" name="QB_6_AN.243_1#eb07d21ae.blank?pid=cc93b10e8&amp;color=0,0,0&amp;vpa=96&amp;vtp=1&amp;bbb=1"/>
          <p:cNvSpPr/>
          <p:nvPr/>
        </p:nvSpPr>
        <p:spPr>
          <a:xfrm>
            <a:off x="3017901" y="3693610"/>
            <a:ext cx="221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返回，引申为追念</a:t>
            </a:r>
            <a:endParaRPr lang="en-US" altLang="zh-CN" sz="2000" dirty="0"/>
          </a:p>
        </p:txBody>
      </p:sp>
      <p:sp>
        <p:nvSpPr>
          <p:cNvPr id="15" name="QB_6_BD.244_1#7782a2a85?sp=1&amp;pid=cc93b10e8&amp;color=0,0,0&amp;vtp=1&amp;bbb=1"/>
          <p:cNvSpPr/>
          <p:nvPr/>
        </p:nvSpPr>
        <p:spPr>
          <a:xfrm>
            <a:off x="722376" y="418891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（3）靡不毕见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16" name="QB_6_AN.245_1#7782a2a85.blank?pid=cc93b10e8&amp;color=0,0,0&amp;vpa=97&amp;vtp=1"/>
          <p:cNvSpPr/>
          <p:nvPr/>
        </p:nvSpPr>
        <p:spPr>
          <a:xfrm>
            <a:off x="731901" y="458896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见</a:t>
            </a:r>
            <a:endParaRPr lang="en-US" altLang="zh-CN" sz="2000" dirty="0"/>
          </a:p>
        </p:txBody>
      </p:sp>
      <p:sp>
        <p:nvSpPr>
          <p:cNvPr id="17" name="QB_6_AN.246_1#7782a2a85.blank?pid=cc93b10e8&amp;color=0,0,0&amp;vpa=98&amp;vtp=1"/>
          <p:cNvSpPr/>
          <p:nvPr/>
        </p:nvSpPr>
        <p:spPr>
          <a:xfrm>
            <a:off x="1493901" y="458896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</a:t>
            </a:r>
            <a:endParaRPr lang="en-US" altLang="zh-CN" sz="2000" dirty="0"/>
          </a:p>
        </p:txBody>
      </p:sp>
      <p:sp>
        <p:nvSpPr>
          <p:cNvPr id="18" name="QB_6_AN.247_1#7782a2a85.blank?pid=cc93b10e8&amp;color=0,0,0&amp;vpa=99&amp;vtp=1&amp;bbb=1"/>
          <p:cNvSpPr/>
          <p:nvPr/>
        </p:nvSpPr>
        <p:spPr>
          <a:xfrm>
            <a:off x="3017901" y="4588960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显现</a:t>
            </a:r>
            <a:endParaRPr lang="en-US" altLang="zh-CN" sz="2000" dirty="0"/>
          </a:p>
        </p:txBody>
      </p:sp>
      <p:sp>
        <p:nvSpPr>
          <p:cNvPr id="19" name="QB_6_BD.248_1#41a5bb9a7?sp=1&amp;pid=cc93b10e8&amp;color=0,0,0&amp;vtp=1&amp;bbb=1"/>
          <p:cNvSpPr/>
          <p:nvPr/>
        </p:nvSpPr>
        <p:spPr>
          <a:xfrm>
            <a:off x="722376" y="509696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（4）其称文小而其指极大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20" name="QB_6_AN.249_1#41a5bb9a7.blank?pid=cc93b10e8&amp;color=0,0,0&amp;vpa=100&amp;vtp=1"/>
          <p:cNvSpPr/>
          <p:nvPr/>
        </p:nvSpPr>
        <p:spPr>
          <a:xfrm>
            <a:off x="731901" y="549701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</a:t>
            </a:r>
            <a:endParaRPr lang="en-US" altLang="zh-CN" sz="2000" dirty="0"/>
          </a:p>
        </p:txBody>
      </p:sp>
      <p:sp>
        <p:nvSpPr>
          <p:cNvPr id="21" name="QB_6_AN.250_1#41a5bb9a7.blank?pid=cc93b10e8&amp;color=0,0,0&amp;vpa=101&amp;vtp=1"/>
          <p:cNvSpPr/>
          <p:nvPr/>
        </p:nvSpPr>
        <p:spPr>
          <a:xfrm>
            <a:off x="1493901" y="549701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旨</a:t>
            </a:r>
            <a:endParaRPr lang="en-US" altLang="zh-CN" sz="2000" dirty="0"/>
          </a:p>
        </p:txBody>
      </p:sp>
      <p:sp>
        <p:nvSpPr>
          <p:cNvPr id="22" name="QB_6_AN.251_1#41a5bb9a7.blank?pid=cc93b10e8&amp;color=0,0,0&amp;vpa=102&amp;vtp=1&amp;bbb=1"/>
          <p:cNvSpPr/>
          <p:nvPr/>
        </p:nvSpPr>
        <p:spPr>
          <a:xfrm>
            <a:off x="3017901" y="5497010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意旨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  <p:bldP spid="2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&amp;si=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52_1#7a3821660?sp=1&amp;pid=cc93b10e8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（5）皭然泥而不滓者也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3" name="QB_6_AN.253_1#7a3821660.blank?pid=cc93b10e8&amp;color=0,0,0&amp;vpa=103&amp;vtp=1"/>
          <p:cNvSpPr/>
          <p:nvPr/>
        </p:nvSpPr>
        <p:spPr>
          <a:xfrm>
            <a:off x="731901" y="137205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泥</a:t>
            </a:r>
            <a:endParaRPr lang="en-US" altLang="zh-CN" sz="2000" dirty="0"/>
          </a:p>
        </p:txBody>
      </p:sp>
      <p:sp>
        <p:nvSpPr>
          <p:cNvPr id="4" name="QB_6_AN.254_1#7a3821660.blank?pid=cc93b10e8&amp;color=0,0,0&amp;vpa=104&amp;vtp=1"/>
          <p:cNvSpPr/>
          <p:nvPr/>
        </p:nvSpPr>
        <p:spPr>
          <a:xfrm>
            <a:off x="1493901" y="137205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涅</a:t>
            </a:r>
            <a:endParaRPr lang="en-US" altLang="zh-CN" sz="2000" dirty="0"/>
          </a:p>
        </p:txBody>
      </p:sp>
      <p:sp>
        <p:nvSpPr>
          <p:cNvPr id="5" name="QB_6_AN.255_1#7a3821660.blank?pid=cc93b10e8&amp;color=0,0,0&amp;vpa=105&amp;vtp=1&amp;bbb=1"/>
          <p:cNvSpPr/>
          <p:nvPr/>
        </p:nvSpPr>
        <p:spPr>
          <a:xfrm>
            <a:off x="3017901" y="1372050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染黑</a:t>
            </a:r>
            <a:endParaRPr lang="en-US" altLang="zh-CN" sz="2000" dirty="0"/>
          </a:p>
        </p:txBody>
      </p:sp>
      <p:sp>
        <p:nvSpPr>
          <p:cNvPr id="6" name="QB_6_BD.256_1#1677bd4db?sp=1&amp;pid=cc93b10e8&amp;color=0,0,0&amp;vtp=1&amp;bbb=1"/>
          <p:cNvSpPr/>
          <p:nvPr/>
        </p:nvSpPr>
        <p:spPr>
          <a:xfrm>
            <a:off x="722376" y="18768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（6）屈平既绌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2000" dirty="0"/>
          </a:p>
        </p:txBody>
      </p:sp>
      <p:sp>
        <p:nvSpPr>
          <p:cNvPr id="7" name="QB_6_AN.257_1#1677bd4db.blank?pid=cc93b10e8&amp;color=0,0,0&amp;vpa=106&amp;vtp=1"/>
          <p:cNvSpPr/>
          <p:nvPr/>
        </p:nvSpPr>
        <p:spPr>
          <a:xfrm>
            <a:off x="731901" y="22769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绌</a:t>
            </a:r>
            <a:endParaRPr lang="en-US" altLang="zh-CN" sz="2000" dirty="0"/>
          </a:p>
        </p:txBody>
      </p:sp>
      <p:sp>
        <p:nvSpPr>
          <p:cNvPr id="8" name="QB_6_AN.258_1#1677bd4db.blank?pid=cc93b10e8&amp;color=0,0,0&amp;vpa=107&amp;vtp=1"/>
          <p:cNvSpPr/>
          <p:nvPr/>
        </p:nvSpPr>
        <p:spPr>
          <a:xfrm>
            <a:off x="1493901" y="22769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黜</a:t>
            </a:r>
            <a:endParaRPr lang="en-US" altLang="zh-CN" sz="2000" dirty="0"/>
          </a:p>
        </p:txBody>
      </p:sp>
      <p:sp>
        <p:nvSpPr>
          <p:cNvPr id="9" name="QB_6_AN.259_1#1677bd4db.blank?pid=cc93b10e8&amp;color=0,0,0&amp;vpa=108&amp;vtp=1&amp;bbb=1"/>
          <p:cNvSpPr/>
          <p:nvPr/>
        </p:nvSpPr>
        <p:spPr>
          <a:xfrm>
            <a:off x="3017901" y="2276924"/>
            <a:ext cx="170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指被罢免官职</a:t>
            </a:r>
            <a:endParaRPr lang="en-US" altLang="zh-CN" sz="2000" dirty="0"/>
          </a:p>
        </p:txBody>
      </p:sp>
      <p:sp>
        <p:nvSpPr>
          <p:cNvPr id="10" name="QB_6_BD.260_1#5145977c0?sp=1&amp;pid=cc93b10e8&amp;color=0,0,0&amp;vtp=1&amp;bbb=1"/>
          <p:cNvSpPr/>
          <p:nvPr/>
        </p:nvSpPr>
        <p:spPr>
          <a:xfrm>
            <a:off x="722376" y="277222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（7）齐与楚从亲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lang="en-US" altLang="zh-CN" sz="2000" dirty="0"/>
          </a:p>
        </p:txBody>
      </p:sp>
      <p:sp>
        <p:nvSpPr>
          <p:cNvPr id="11" name="QB_6_AN.261_1#5145977c0.blank?pid=cc93b10e8&amp;color=0,0,0&amp;vpa=109&amp;vtp=1"/>
          <p:cNvSpPr/>
          <p:nvPr/>
        </p:nvSpPr>
        <p:spPr>
          <a:xfrm>
            <a:off x="731901" y="31722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</a:t>
            </a:r>
            <a:endParaRPr lang="en-US" altLang="zh-CN" sz="2000" dirty="0"/>
          </a:p>
        </p:txBody>
      </p:sp>
      <p:sp>
        <p:nvSpPr>
          <p:cNvPr id="12" name="QB_6_AN.262_1#5145977c0.blank?pid=cc93b10e8&amp;color=0,0,0&amp;vpa=110&amp;vtp=1"/>
          <p:cNvSpPr/>
          <p:nvPr/>
        </p:nvSpPr>
        <p:spPr>
          <a:xfrm>
            <a:off x="1493901" y="31722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纵</a:t>
            </a:r>
            <a:endParaRPr lang="en-US" altLang="zh-CN" sz="2000" dirty="0"/>
          </a:p>
        </p:txBody>
      </p:sp>
      <p:sp>
        <p:nvSpPr>
          <p:cNvPr id="13" name="QB_6_AN.263_1#5145977c0.blank?pid=cc93b10e8&amp;color=0,0,0&amp;vpa=111&amp;vtp=1&amp;bbb=1"/>
          <p:cNvSpPr/>
          <p:nvPr/>
        </p:nvSpPr>
        <p:spPr>
          <a:xfrm>
            <a:off x="3017901" y="3172274"/>
            <a:ext cx="196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合纵，联合抗秦</a:t>
            </a:r>
            <a:endParaRPr lang="en-US" altLang="zh-CN" sz="2000" dirty="0"/>
          </a:p>
        </p:txBody>
      </p:sp>
      <p:sp>
        <p:nvSpPr>
          <p:cNvPr id="14" name="QB_6_BD.264_1#3bbdd9684?sp=1&amp;pid=cc93b10e8&amp;color=0,0,0&amp;vtp=1&amp;bbb=1"/>
          <p:cNvSpPr/>
          <p:nvPr/>
        </p:nvSpPr>
        <p:spPr>
          <a:xfrm>
            <a:off x="722376" y="36802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（8）乃令张仪详去秦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15" name="QB_6_AN.265_1#3bbdd9684.blank?pid=cc93b10e8&amp;color=0,0,0&amp;vpa=112&amp;vtp=1"/>
          <p:cNvSpPr/>
          <p:nvPr/>
        </p:nvSpPr>
        <p:spPr>
          <a:xfrm>
            <a:off x="731901" y="40803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详</a:t>
            </a:r>
            <a:endParaRPr lang="en-US" altLang="zh-CN" sz="2000" dirty="0"/>
          </a:p>
        </p:txBody>
      </p:sp>
      <p:sp>
        <p:nvSpPr>
          <p:cNvPr id="16" name="QB_6_AN.266_1#3bbdd9684.blank?pid=cc93b10e8&amp;color=0,0,0&amp;vpa=113&amp;vtp=1"/>
          <p:cNvSpPr/>
          <p:nvPr/>
        </p:nvSpPr>
        <p:spPr>
          <a:xfrm>
            <a:off x="1493901" y="40803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佯</a:t>
            </a:r>
            <a:endParaRPr lang="en-US" altLang="zh-CN" sz="2000" dirty="0"/>
          </a:p>
        </p:txBody>
      </p:sp>
      <p:sp>
        <p:nvSpPr>
          <p:cNvPr id="17" name="QB_6_AN.267_1#3bbdd9684.blank?pid=cc93b10e8&amp;color=0,0,0&amp;vpa=114&amp;vtp=1&amp;bbb=1"/>
          <p:cNvSpPr/>
          <p:nvPr/>
        </p:nvSpPr>
        <p:spPr>
          <a:xfrm>
            <a:off x="3017901" y="4080324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假装</a:t>
            </a:r>
            <a:endParaRPr lang="en-US" altLang="zh-CN" sz="2000" dirty="0"/>
          </a:p>
        </p:txBody>
      </p:sp>
      <p:sp>
        <p:nvSpPr>
          <p:cNvPr id="18" name="QB_6_BD.268_1#1738ff386?sp=1&amp;pid=cc93b10e8&amp;color=0,0,0&amp;vtp=1&amp;bbb=1"/>
          <p:cNvSpPr/>
          <p:nvPr/>
        </p:nvSpPr>
        <p:spPr>
          <a:xfrm>
            <a:off x="722376" y="458832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（9）厚币委质事楚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000" dirty="0"/>
          </a:p>
        </p:txBody>
      </p:sp>
      <p:sp>
        <p:nvSpPr>
          <p:cNvPr id="19" name="QB_6_AN.269_1#1738ff386.blank?pid=cc93b10e8&amp;color=0,0,0&amp;vpa=115&amp;vtp=1"/>
          <p:cNvSpPr/>
          <p:nvPr/>
        </p:nvSpPr>
        <p:spPr>
          <a:xfrm>
            <a:off x="731901" y="49883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质</a:t>
            </a:r>
            <a:endParaRPr lang="en-US" altLang="zh-CN" sz="2000" dirty="0"/>
          </a:p>
        </p:txBody>
      </p:sp>
      <p:sp>
        <p:nvSpPr>
          <p:cNvPr id="20" name="QB_6_AN.270_1#1738ff386.blank?pid=cc93b10e8&amp;color=0,0,0&amp;vpa=116&amp;vtp=1"/>
          <p:cNvSpPr/>
          <p:nvPr/>
        </p:nvSpPr>
        <p:spPr>
          <a:xfrm>
            <a:off x="1493901" y="49883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贽</a:t>
            </a:r>
            <a:endParaRPr lang="en-US" altLang="zh-CN" sz="2000" dirty="0"/>
          </a:p>
        </p:txBody>
      </p:sp>
      <p:sp>
        <p:nvSpPr>
          <p:cNvPr id="21" name="QB_6_AN.271_1#1738ff386.blank?pid=cc93b10e8&amp;color=0,0,0&amp;vpa=117&amp;vtp=1&amp;bbb=1"/>
          <p:cNvSpPr/>
          <p:nvPr/>
        </p:nvSpPr>
        <p:spPr>
          <a:xfrm>
            <a:off x="3017901" y="4988374"/>
            <a:ext cx="94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见面礼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&amp;si=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72_1#d3d6611ad?sp=1&amp;pid=cc93b10e8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（10）亡走赵，赵不内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3" name="QB_6_AN.273_1#d3d6611ad.blank?pid=cc93b10e8&amp;color=0,0,0&amp;vpa=118&amp;vtp=1"/>
          <p:cNvSpPr/>
          <p:nvPr/>
        </p:nvSpPr>
        <p:spPr>
          <a:xfrm>
            <a:off x="731901" y="137205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内</a:t>
            </a:r>
            <a:endParaRPr lang="en-US" altLang="zh-CN" sz="2000" dirty="0"/>
          </a:p>
        </p:txBody>
      </p:sp>
      <p:sp>
        <p:nvSpPr>
          <p:cNvPr id="4" name="QB_6_AN.274_1#d3d6611ad.blank?pid=cc93b10e8&amp;color=0,0,0&amp;vpa=119&amp;vtp=1"/>
          <p:cNvSpPr/>
          <p:nvPr/>
        </p:nvSpPr>
        <p:spPr>
          <a:xfrm>
            <a:off x="1493901" y="137205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纳</a:t>
            </a:r>
            <a:endParaRPr lang="en-US" altLang="zh-CN" sz="2000" dirty="0"/>
          </a:p>
        </p:txBody>
      </p:sp>
      <p:sp>
        <p:nvSpPr>
          <p:cNvPr id="5" name="QB_6_AN.275_1#d3d6611ad.blank?pid=cc93b10e8&amp;color=0,0,0&amp;vpa=120&amp;vtp=1&amp;bbb=1"/>
          <p:cNvSpPr/>
          <p:nvPr/>
        </p:nvSpPr>
        <p:spPr>
          <a:xfrm>
            <a:off x="3017901" y="1372050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接纳</a:t>
            </a:r>
            <a:endParaRPr lang="en-US" altLang="zh-CN" sz="2000" dirty="0"/>
          </a:p>
        </p:txBody>
      </p:sp>
      <p:sp>
        <p:nvSpPr>
          <p:cNvPr id="6" name="QB_6_BD.276_1#edeee6ecc?sp=1&amp;pid=cc93b10e8&amp;color=0,0,0&amp;vtp=1&amp;bbb=1"/>
          <p:cNvSpPr/>
          <p:nvPr/>
        </p:nvSpPr>
        <p:spPr>
          <a:xfrm>
            <a:off x="722376" y="18768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（11）被发行吟泽畔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7" name="QB_6_AN.277_1#edeee6ecc.blank?pid=cc93b10e8&amp;color=0,0,0&amp;vpa=121&amp;vtp=1"/>
          <p:cNvSpPr/>
          <p:nvPr/>
        </p:nvSpPr>
        <p:spPr>
          <a:xfrm>
            <a:off x="731901" y="22769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被</a:t>
            </a:r>
            <a:endParaRPr lang="en-US" altLang="zh-CN" sz="2000" dirty="0"/>
          </a:p>
        </p:txBody>
      </p:sp>
      <p:sp>
        <p:nvSpPr>
          <p:cNvPr id="8" name="QB_6_AN.278_1#edeee6ecc.blank?pid=cc93b10e8&amp;color=0,0,0&amp;vpa=122&amp;vtp=1"/>
          <p:cNvSpPr/>
          <p:nvPr/>
        </p:nvSpPr>
        <p:spPr>
          <a:xfrm>
            <a:off x="1493901" y="22769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披</a:t>
            </a:r>
            <a:endParaRPr lang="en-US" altLang="zh-CN" sz="2000" dirty="0"/>
          </a:p>
        </p:txBody>
      </p:sp>
      <p:sp>
        <p:nvSpPr>
          <p:cNvPr id="9" name="QB_6_AN.279_1#edeee6ecc.blank?pid=cc93b10e8&amp;color=0,0,0&amp;vpa=123&amp;vtp=1&amp;bbb=1"/>
          <p:cNvSpPr/>
          <p:nvPr/>
        </p:nvSpPr>
        <p:spPr>
          <a:xfrm>
            <a:off x="3017901" y="2276924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披散</a:t>
            </a:r>
            <a:endParaRPr lang="en-US" altLang="zh-CN" sz="2000" dirty="0"/>
          </a:p>
        </p:txBody>
      </p:sp>
      <p:sp>
        <p:nvSpPr>
          <p:cNvPr id="10" name="QB_6_BD.280_1#8dea71661?sp=1&amp;pid=cc93b10e8&amp;color=0,0,0&amp;vtp=1&amp;bbb=1"/>
          <p:cNvSpPr/>
          <p:nvPr/>
        </p:nvSpPr>
        <p:spPr>
          <a:xfrm>
            <a:off x="722376" y="277222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（12）晧晧之白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000" dirty="0"/>
          </a:p>
        </p:txBody>
      </p:sp>
      <p:sp>
        <p:nvSpPr>
          <p:cNvPr id="11" name="QB_6_AN.281_1#8dea71661.blank?pid=cc93b10e8&amp;color=0,0,0&amp;vpa=124&amp;vtp=1"/>
          <p:cNvSpPr/>
          <p:nvPr/>
        </p:nvSpPr>
        <p:spPr>
          <a:xfrm>
            <a:off x="731901" y="31722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晧</a:t>
            </a:r>
            <a:endParaRPr lang="en-US" altLang="zh-CN" sz="2000" dirty="0"/>
          </a:p>
        </p:txBody>
      </p:sp>
      <p:sp>
        <p:nvSpPr>
          <p:cNvPr id="12" name="QB_6_AN.282_1#8dea71661.blank?pid=cc93b10e8&amp;color=0,0,0&amp;vpa=125&amp;vtp=1"/>
          <p:cNvSpPr/>
          <p:nvPr/>
        </p:nvSpPr>
        <p:spPr>
          <a:xfrm>
            <a:off x="1493901" y="31722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皓</a:t>
            </a:r>
            <a:endParaRPr lang="en-US" altLang="zh-CN" sz="2000" dirty="0"/>
          </a:p>
        </p:txBody>
      </p:sp>
      <p:sp>
        <p:nvSpPr>
          <p:cNvPr id="13" name="QB_6_AN.283_1#8dea71661.blank?pid=cc93b10e8&amp;color=0,0,0&amp;vpa=126&amp;vtp=1"/>
          <p:cNvSpPr/>
          <p:nvPr/>
        </p:nvSpPr>
        <p:spPr>
          <a:xfrm>
            <a:off x="3017901" y="31722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白</a:t>
            </a:r>
            <a:endParaRPr lang="en-US" altLang="zh-CN" sz="2000" dirty="0"/>
          </a:p>
        </p:txBody>
      </p:sp>
      <p:sp>
        <p:nvSpPr>
          <p:cNvPr id="14" name="QB_6_BD.284_1#e4292133b?sp=1&amp;pid=cc93b10e8&amp;color=0,0,0&amp;vtp=1&amp;bbb=1"/>
          <p:cNvSpPr/>
          <p:nvPr/>
        </p:nvSpPr>
        <p:spPr>
          <a:xfrm>
            <a:off x="722376" y="36802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（13）不顾恩义，畔主背亲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15" name="QB_6_AN.285_1#e4292133b.blank?pid=cc93b10e8&amp;color=0,0,0&amp;vpa=127&amp;vtp=1"/>
          <p:cNvSpPr/>
          <p:nvPr/>
        </p:nvSpPr>
        <p:spPr>
          <a:xfrm>
            <a:off x="731901" y="40803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畔</a:t>
            </a:r>
            <a:endParaRPr lang="en-US" altLang="zh-CN" sz="2000" dirty="0"/>
          </a:p>
        </p:txBody>
      </p:sp>
      <p:sp>
        <p:nvSpPr>
          <p:cNvPr id="16" name="QB_6_AN.286_1#e4292133b.blank?pid=cc93b10e8&amp;color=0,0,0&amp;vpa=128&amp;vtp=1"/>
          <p:cNvSpPr/>
          <p:nvPr/>
        </p:nvSpPr>
        <p:spPr>
          <a:xfrm>
            <a:off x="1493901" y="40803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叛</a:t>
            </a:r>
            <a:endParaRPr lang="en-US" altLang="zh-CN" sz="2000" dirty="0"/>
          </a:p>
        </p:txBody>
      </p:sp>
      <p:sp>
        <p:nvSpPr>
          <p:cNvPr id="17" name="QB_6_AN.287_1#e4292133b.blank?pid=cc93b10e8&amp;color=0,0,0&amp;vpa=129&amp;vtp=1&amp;bbb=1"/>
          <p:cNvSpPr/>
          <p:nvPr/>
        </p:nvSpPr>
        <p:spPr>
          <a:xfrm>
            <a:off x="3017901" y="4080324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背叛</a:t>
            </a:r>
            <a:endParaRPr lang="en-US" altLang="zh-CN" sz="2000" dirty="0"/>
          </a:p>
        </p:txBody>
      </p:sp>
      <p:sp>
        <p:nvSpPr>
          <p:cNvPr id="18" name="QB_6_BD.288_1#dab56de2c?sp=1&amp;pid=cc93b10e8&amp;color=0,0,0&amp;vtp=1&amp;bbb=1"/>
          <p:cNvSpPr/>
          <p:nvPr/>
        </p:nvSpPr>
        <p:spPr>
          <a:xfrm>
            <a:off x="722376" y="458832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（14）与旃毛并咽之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</p:txBody>
      </p:sp>
      <p:sp>
        <p:nvSpPr>
          <p:cNvPr id="19" name="QB_6_AN.289_1#dab56de2c.blank?pid=cc93b10e8&amp;color=0,0,0&amp;vpa=130&amp;vtp=1"/>
          <p:cNvSpPr/>
          <p:nvPr/>
        </p:nvSpPr>
        <p:spPr>
          <a:xfrm>
            <a:off x="731901" y="49883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旃</a:t>
            </a:r>
            <a:endParaRPr lang="en-US" altLang="zh-CN" sz="2000" dirty="0"/>
          </a:p>
        </p:txBody>
      </p:sp>
      <p:sp>
        <p:nvSpPr>
          <p:cNvPr id="20" name="QB_6_AN.290_1#dab56de2c.blank?pid=cc93b10e8&amp;color=0,0,0&amp;vpa=131&amp;vtp=1"/>
          <p:cNvSpPr/>
          <p:nvPr/>
        </p:nvSpPr>
        <p:spPr>
          <a:xfrm>
            <a:off x="1493901" y="49883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毡</a:t>
            </a:r>
            <a:endParaRPr lang="en-US" altLang="zh-CN" sz="2000" dirty="0"/>
          </a:p>
        </p:txBody>
      </p:sp>
      <p:sp>
        <p:nvSpPr>
          <p:cNvPr id="21" name="QB_6_AN.291_1#dab56de2c.blank?pid=cc93b10e8&amp;color=0,0,0&amp;vpa=132&amp;vtp=1&amp;bbb=1"/>
          <p:cNvSpPr/>
          <p:nvPr/>
        </p:nvSpPr>
        <p:spPr>
          <a:xfrm>
            <a:off x="3017901" y="4988374"/>
            <a:ext cx="1454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毛织的毡毯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&amp;si=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387612eaa?pid=73accf77a&amp;color=0,0,0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2409" y="1051057"/>
            <a:ext cx="228600" cy="24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387612eaa?pid=73accf77a&amp;color=0,0,0&amp;vtp=1&amp;bt=1&amp;bbb=1"/>
          <p:cNvSpPr/>
          <p:nvPr/>
        </p:nvSpPr>
        <p:spPr>
          <a:xfrm>
            <a:off x="722377" y="972000"/>
            <a:ext cx="1074963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难度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中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     </a:t>
            </a:r>
            <a:r>
              <a:rPr lang="en-US" altLang="zh-CN" sz="2000" b="1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建议用时</a:t>
            </a:r>
            <a:r>
              <a:rPr lang="en-US" altLang="zh-CN" sz="2000" b="1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20分钟</a:t>
            </a:r>
            <a:endParaRPr lang="en-US" altLang="zh-CN" sz="100" dirty="0"/>
          </a:p>
        </p:txBody>
      </p:sp>
      <p:pic>
        <p:nvPicPr>
          <p:cNvPr id="4" name="P_4_BD#387612eaa?pid=73accf77a&amp;color=0,0,0&amp;tib=255,255,255&amp;iip=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3440" y="1070806"/>
            <a:ext cx="246888" cy="26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4_BD#a24c50c21?pid=73accf77a&amp;color=0,0,0&amp;vtp=1&amp;bbb=1"/>
          <p:cNvSpPr/>
          <p:nvPr/>
        </p:nvSpPr>
        <p:spPr>
          <a:xfrm>
            <a:off x="722376" y="1430915"/>
            <a:ext cx="1075334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一、字形改错（更多易错字形见《狂K重点》）</a:t>
            </a:r>
            <a:endParaRPr lang="en-US" altLang="zh-CN" sz="2200" dirty="0"/>
          </a:p>
        </p:txBody>
      </p:sp>
      <p:sp>
        <p:nvSpPr>
          <p:cNvPr id="6" name="P_5_BD#3fb8bae9a?pid=a24c50c21&amp;color=0,0,0&amp;vtp=1&amp;bbb=1"/>
          <p:cNvSpPr/>
          <p:nvPr/>
        </p:nvSpPr>
        <p:spPr>
          <a:xfrm>
            <a:off x="722376" y="192738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下列句子中各存在一处错别字，请找出并加以改正。</a:t>
            </a:r>
            <a:endParaRPr lang="en-US" altLang="zh-CN" sz="2000" dirty="0"/>
          </a:p>
        </p:txBody>
      </p:sp>
      <p:sp>
        <p:nvSpPr>
          <p:cNvPr id="7" name="C_5_BD#ebfad0115?sp=1&amp;pid=a24c50c21&amp;color=0,0,0&amp;vtp=1&amp;bbb=1"/>
          <p:cNvSpPr/>
          <p:nvPr/>
        </p:nvSpPr>
        <p:spPr>
          <a:xfrm>
            <a:off x="722376" y="2392622"/>
            <a:ext cx="1075334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【第一单元】</a:t>
            </a:r>
            <a:endParaRPr lang="en-US" altLang="zh-CN" sz="2000" dirty="0"/>
          </a:p>
        </p:txBody>
      </p:sp>
      <p:sp>
        <p:nvSpPr>
          <p:cNvPr id="8" name="QB_6_BD.1_1#b01375fdb?pid=ebfad0115&amp;color=0,0,0&amp;vtp=1&amp;bbb=1"/>
          <p:cNvSpPr/>
          <p:nvPr/>
        </p:nvSpPr>
        <p:spPr>
          <a:xfrm>
            <a:off x="722376" y="2840706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1.必胜信念和勇气的背后，是日复一日的枯躁训练，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是年复一年的坚持。(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9" name="QB_6_AN.2_1#b01375fdb.bracket?pid=ebfad0115&amp;color=0,0,0&amp;vpa=1&amp;vtp=1&amp;bbb=1"/>
          <p:cNvSpPr/>
          <p:nvPr/>
        </p:nvSpPr>
        <p:spPr>
          <a:xfrm>
            <a:off x="8918639" y="2840706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“躁”改为“燥”</a:t>
            </a:r>
            <a:endParaRPr lang="en-US" altLang="zh-CN" sz="2000" dirty="0"/>
          </a:p>
        </p:txBody>
      </p:sp>
      <p:sp>
        <p:nvSpPr>
          <p:cNvPr id="10" name="QB_6_AS.3_1#b01375fdb?vop=1&amp;pid=ebfad0115&amp;color=0,0,0&amp;vtp=1&amp;bbb=1"/>
          <p:cNvSpPr/>
          <p:nvPr/>
        </p:nvSpPr>
        <p:spPr>
          <a:xfrm>
            <a:off x="722376" y="328638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枯燥：单调，没有趣味。</a:t>
            </a:r>
            <a:endParaRPr lang="en-US" altLang="zh-CN" sz="2200" dirty="0"/>
          </a:p>
        </p:txBody>
      </p:sp>
      <p:sp>
        <p:nvSpPr>
          <p:cNvPr id="11" name="QB_6_BD.4_1#636e37921?pid=ebfad0115&amp;color=0,0,0&amp;vtp=1&amp;bbb=1&amp;hb=1"/>
          <p:cNvSpPr/>
          <p:nvPr/>
        </p:nvSpPr>
        <p:spPr>
          <a:xfrm>
            <a:off x="722376" y="374447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2.在深入了解考古工作后，人们往往会对考古产生更纯萃的敬意，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从而产生更大的热情。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12" name="QB_6_AN.5_1#636e37921.bracket?pid=ebfad0115&amp;color=0,0,0&amp;vpa=2&amp;vtp=1&amp;bbb=1"/>
          <p:cNvSpPr/>
          <p:nvPr/>
        </p:nvSpPr>
        <p:spPr>
          <a:xfrm>
            <a:off x="833501" y="4182623"/>
            <a:ext cx="221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“萃”改为“粹”</a:t>
            </a:r>
            <a:endParaRPr lang="en-US" altLang="zh-CN" sz="2000" dirty="0"/>
          </a:p>
        </p:txBody>
      </p:sp>
      <p:sp>
        <p:nvSpPr>
          <p:cNvPr id="13" name="QB_6_AS.6_1#636e37921?vop=1&amp;pid=ebfad0115&amp;color=0,0,0&amp;vtp=1&amp;bbb=1"/>
          <p:cNvSpPr/>
          <p:nvPr/>
        </p:nvSpPr>
        <p:spPr>
          <a:xfrm>
            <a:off x="722376" y="463322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纯粹：不掺杂别的成分的；表示判断、结论的不容置疑。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&amp;si=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292_1#56dbba860?sp=1&amp;pid=cc93b10e8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（15）掘野鼠去草实而食之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3" name="QB_6_AN.293_1#56dbba860.blank?pid=cc93b10e8&amp;color=0,0,0&amp;vpa=133&amp;vtp=1"/>
          <p:cNvSpPr/>
          <p:nvPr/>
        </p:nvSpPr>
        <p:spPr>
          <a:xfrm>
            <a:off x="731901" y="137205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去</a:t>
            </a:r>
            <a:endParaRPr lang="en-US" altLang="zh-CN" sz="2000" dirty="0"/>
          </a:p>
        </p:txBody>
      </p:sp>
      <p:sp>
        <p:nvSpPr>
          <p:cNvPr id="4" name="QB_6_AN.294_1#56dbba860.blank?pid=cc93b10e8&amp;color=0,0,0&amp;vpa=134&amp;vtp=1"/>
          <p:cNvSpPr/>
          <p:nvPr/>
        </p:nvSpPr>
        <p:spPr>
          <a:xfrm>
            <a:off x="1493901" y="137205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弆</a:t>
            </a:r>
            <a:endParaRPr lang="en-US" altLang="zh-CN" sz="2000" dirty="0"/>
          </a:p>
        </p:txBody>
      </p:sp>
      <p:sp>
        <p:nvSpPr>
          <p:cNvPr id="5" name="QB_6_AN.295_1#56dbba860.blank?pid=cc93b10e8&amp;color=0,0,0&amp;vpa=135&amp;vtp=1&amp;bbb=1"/>
          <p:cNvSpPr/>
          <p:nvPr/>
        </p:nvSpPr>
        <p:spPr>
          <a:xfrm>
            <a:off x="3017901" y="1372050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收藏</a:t>
            </a:r>
            <a:endParaRPr lang="en-US" altLang="zh-CN" sz="2000" dirty="0"/>
          </a:p>
        </p:txBody>
      </p:sp>
      <p:sp>
        <p:nvSpPr>
          <p:cNvPr id="6" name="QB_6_BD.296_1#4afe3bf9f?sp=1&amp;pid=cc93b10e8&amp;color=0,0,0&amp;vtp=1&amp;bbb=1"/>
          <p:cNvSpPr/>
          <p:nvPr/>
        </p:nvSpPr>
        <p:spPr>
          <a:xfrm>
            <a:off x="722376" y="18768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（16）空自苦亡人之地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7" name="QB_6_AN.297_1#4afe3bf9f.blank?pid=cc93b10e8&amp;color=0,0,0&amp;vpa=136&amp;vtp=1"/>
          <p:cNvSpPr/>
          <p:nvPr/>
        </p:nvSpPr>
        <p:spPr>
          <a:xfrm>
            <a:off x="731901" y="22769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亡</a:t>
            </a:r>
            <a:endParaRPr lang="en-US" altLang="zh-CN" sz="2000" dirty="0"/>
          </a:p>
        </p:txBody>
      </p:sp>
      <p:sp>
        <p:nvSpPr>
          <p:cNvPr id="8" name="QB_6_AN.298_1#4afe3bf9f.blank?pid=cc93b10e8&amp;color=0,0,0&amp;vpa=137&amp;vtp=1"/>
          <p:cNvSpPr/>
          <p:nvPr/>
        </p:nvSpPr>
        <p:spPr>
          <a:xfrm>
            <a:off x="1493901" y="22769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</a:t>
            </a:r>
            <a:endParaRPr lang="en-US" altLang="zh-CN" sz="2000" dirty="0"/>
          </a:p>
        </p:txBody>
      </p:sp>
      <p:sp>
        <p:nvSpPr>
          <p:cNvPr id="9" name="QB_6_AN.299_1#4afe3bf9f.blank?pid=cc93b10e8&amp;color=0,0,0&amp;vpa=138&amp;vtp=1&amp;bbb=1"/>
          <p:cNvSpPr/>
          <p:nvPr/>
        </p:nvSpPr>
        <p:spPr>
          <a:xfrm>
            <a:off x="3017901" y="2276924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</a:t>
            </a:r>
            <a:endParaRPr lang="en-US" altLang="zh-CN" sz="2000" dirty="0"/>
          </a:p>
        </p:txBody>
      </p:sp>
      <p:sp>
        <p:nvSpPr>
          <p:cNvPr id="10" name="QB_6_BD.300_1#62ff5f279?sp=1&amp;pid=cc93b10e8&amp;color=0,0,0&amp;vtp=1&amp;bbb=1"/>
          <p:cNvSpPr/>
          <p:nvPr/>
        </p:nvSpPr>
        <p:spPr>
          <a:xfrm>
            <a:off x="722376" y="277222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（17）信义安所见乎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11" name="QB_6_AN.301_1#62ff5f279.blank?pid=cc93b10e8&amp;color=0,0,0&amp;vpa=139&amp;vtp=1"/>
          <p:cNvSpPr/>
          <p:nvPr/>
        </p:nvSpPr>
        <p:spPr>
          <a:xfrm>
            <a:off x="731901" y="31722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见</a:t>
            </a:r>
            <a:endParaRPr lang="en-US" altLang="zh-CN" sz="2000" dirty="0"/>
          </a:p>
        </p:txBody>
      </p:sp>
      <p:sp>
        <p:nvSpPr>
          <p:cNvPr id="12" name="QB_6_AN.302_1#62ff5f279.blank?pid=cc93b10e8&amp;color=0,0,0&amp;vpa=140&amp;vtp=1"/>
          <p:cNvSpPr/>
          <p:nvPr/>
        </p:nvSpPr>
        <p:spPr>
          <a:xfrm>
            <a:off x="1493901" y="31722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现</a:t>
            </a:r>
            <a:endParaRPr lang="en-US" altLang="zh-CN" sz="2000" dirty="0"/>
          </a:p>
        </p:txBody>
      </p:sp>
      <p:sp>
        <p:nvSpPr>
          <p:cNvPr id="13" name="QB_6_AN.303_1#62ff5f279.blank?pid=cc93b10e8&amp;color=0,0,0&amp;vpa=141&amp;vtp=1&amp;bbb=1"/>
          <p:cNvSpPr/>
          <p:nvPr/>
        </p:nvSpPr>
        <p:spPr>
          <a:xfrm>
            <a:off x="3017901" y="3172274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表现</a:t>
            </a:r>
            <a:endParaRPr lang="en-US" altLang="zh-CN" sz="2000" dirty="0"/>
          </a:p>
        </p:txBody>
      </p:sp>
      <p:sp>
        <p:nvSpPr>
          <p:cNvPr id="14" name="QB_6_BD.304_1#f145146f4?sp=1&amp;pid=cc93b10e8&amp;color=0,0,0&amp;vtp=1&amp;bbb=1"/>
          <p:cNvSpPr/>
          <p:nvPr/>
        </p:nvSpPr>
        <p:spPr>
          <a:xfrm>
            <a:off x="722376" y="36802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（18）与武决去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</p:txBody>
      </p:sp>
      <p:sp>
        <p:nvSpPr>
          <p:cNvPr id="15" name="QB_6_AN.305_1#f145146f4.blank?pid=cc93b10e8&amp;color=0,0,0&amp;vpa=142&amp;vtp=1"/>
          <p:cNvSpPr/>
          <p:nvPr/>
        </p:nvSpPr>
        <p:spPr>
          <a:xfrm>
            <a:off x="731901" y="40803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决</a:t>
            </a:r>
            <a:endParaRPr lang="en-US" altLang="zh-CN" sz="2000" dirty="0"/>
          </a:p>
        </p:txBody>
      </p:sp>
      <p:sp>
        <p:nvSpPr>
          <p:cNvPr id="16" name="QB_6_AN.306_1#f145146f4.blank?pid=cc93b10e8&amp;color=0,0,0&amp;vpa=143&amp;vtp=1"/>
          <p:cNvSpPr/>
          <p:nvPr/>
        </p:nvSpPr>
        <p:spPr>
          <a:xfrm>
            <a:off x="1493901" y="40803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诀</a:t>
            </a:r>
            <a:endParaRPr lang="en-US" altLang="zh-CN" sz="2000" dirty="0"/>
          </a:p>
        </p:txBody>
      </p:sp>
      <p:sp>
        <p:nvSpPr>
          <p:cNvPr id="17" name="QB_6_AN.307_1#f145146f4.blank?pid=cc93b10e8&amp;color=0,0,0&amp;vpa=144&amp;vtp=1&amp;bbb=1"/>
          <p:cNvSpPr/>
          <p:nvPr/>
        </p:nvSpPr>
        <p:spPr>
          <a:xfrm>
            <a:off x="3017901" y="4080324"/>
            <a:ext cx="1454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辞别，告别</a:t>
            </a:r>
            <a:endParaRPr lang="en-US" altLang="zh-CN" sz="2000" dirty="0"/>
          </a:p>
        </p:txBody>
      </p:sp>
      <p:sp>
        <p:nvSpPr>
          <p:cNvPr id="18" name="QB_6_BD.308_1#ef46fb999?sp=1&amp;pid=cc93b10e8&amp;color=0,0,0&amp;vtp=1&amp;bbb=1"/>
          <p:cNvSpPr/>
          <p:nvPr/>
        </p:nvSpPr>
        <p:spPr>
          <a:xfrm>
            <a:off x="722376" y="458832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（19）前以降及物故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19" name="QB_6_AN.309_1#ef46fb999.blank?pid=cc93b10e8&amp;color=0,0,0&amp;vpa=145&amp;vtp=1"/>
          <p:cNvSpPr/>
          <p:nvPr/>
        </p:nvSpPr>
        <p:spPr>
          <a:xfrm>
            <a:off x="731901" y="49883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</a:t>
            </a:r>
            <a:endParaRPr lang="en-US" altLang="zh-CN" sz="2000" dirty="0"/>
          </a:p>
        </p:txBody>
      </p:sp>
      <p:sp>
        <p:nvSpPr>
          <p:cNvPr id="20" name="QB_6_AN.310_1#ef46fb999.blank?pid=cc93b10e8&amp;color=0,0,0&amp;vpa=146&amp;vtp=1"/>
          <p:cNvSpPr/>
          <p:nvPr/>
        </p:nvSpPr>
        <p:spPr>
          <a:xfrm>
            <a:off x="1493901" y="49883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</a:t>
            </a:r>
            <a:endParaRPr lang="en-US" altLang="zh-CN" sz="2000" dirty="0"/>
          </a:p>
        </p:txBody>
      </p:sp>
      <p:sp>
        <p:nvSpPr>
          <p:cNvPr id="21" name="QB_6_AN.311_1#ef46fb999.blank?pid=cc93b10e8&amp;color=0,0,0&amp;vpa=147&amp;vtp=1&amp;bbb=1"/>
          <p:cNvSpPr/>
          <p:nvPr/>
        </p:nvSpPr>
        <p:spPr>
          <a:xfrm>
            <a:off x="3017901" y="4988374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已经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&amp;si=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12_1#ee58482ba?sp=1&amp;pid=cc93b10e8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（20）合从缔交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3" name="QB_6_AN.313_1#ee58482ba.blank?pid=cc93b10e8&amp;color=0,0,0&amp;vpa=148&amp;vtp=1"/>
          <p:cNvSpPr/>
          <p:nvPr/>
        </p:nvSpPr>
        <p:spPr>
          <a:xfrm>
            <a:off x="731901" y="137205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</a:t>
            </a:r>
            <a:endParaRPr lang="en-US" altLang="zh-CN" sz="2000" dirty="0"/>
          </a:p>
        </p:txBody>
      </p:sp>
      <p:sp>
        <p:nvSpPr>
          <p:cNvPr id="4" name="QB_6_AN.314_1#ee58482ba.blank?pid=cc93b10e8&amp;color=0,0,0&amp;vpa=149&amp;vtp=1"/>
          <p:cNvSpPr/>
          <p:nvPr/>
        </p:nvSpPr>
        <p:spPr>
          <a:xfrm>
            <a:off x="1493901" y="1372050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纵</a:t>
            </a:r>
            <a:endParaRPr lang="en-US" altLang="zh-CN" sz="2000" dirty="0"/>
          </a:p>
        </p:txBody>
      </p:sp>
      <p:sp>
        <p:nvSpPr>
          <p:cNvPr id="5" name="QB_6_AN.315_1#ee58482ba.blank?pid=cc93b10e8&amp;color=0,0,0&amp;vpa=150&amp;vtp=1&amp;bbb=1"/>
          <p:cNvSpPr/>
          <p:nvPr/>
        </p:nvSpPr>
        <p:spPr>
          <a:xfrm>
            <a:off x="3017901" y="1372050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合纵</a:t>
            </a:r>
            <a:endParaRPr lang="en-US" altLang="zh-CN" sz="2000" dirty="0"/>
          </a:p>
        </p:txBody>
      </p:sp>
      <p:sp>
        <p:nvSpPr>
          <p:cNvPr id="6" name="QB_6_BD.316_1#b420c24c5?sp=1&amp;pid=cc93b10e8&amp;color=0,0,0&amp;vtp=1&amp;bbb=1"/>
          <p:cNvSpPr/>
          <p:nvPr/>
        </p:nvSpPr>
        <p:spPr>
          <a:xfrm>
            <a:off x="722376" y="18768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（21）赢粮而景从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</p:txBody>
      </p:sp>
      <p:sp>
        <p:nvSpPr>
          <p:cNvPr id="7" name="QB_6_AN.317_1#b420c24c5.blank?pid=cc93b10e8&amp;color=0,0,0&amp;vpa=151&amp;vtp=1"/>
          <p:cNvSpPr/>
          <p:nvPr/>
        </p:nvSpPr>
        <p:spPr>
          <a:xfrm>
            <a:off x="731901" y="22769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景</a:t>
            </a:r>
            <a:endParaRPr lang="en-US" altLang="zh-CN" sz="2000" dirty="0"/>
          </a:p>
        </p:txBody>
      </p:sp>
      <p:sp>
        <p:nvSpPr>
          <p:cNvPr id="8" name="QB_6_AN.318_1#b420c24c5.blank?pid=cc93b10e8&amp;color=0,0,0&amp;vpa=152&amp;vtp=1"/>
          <p:cNvSpPr/>
          <p:nvPr/>
        </p:nvSpPr>
        <p:spPr>
          <a:xfrm>
            <a:off x="1493901" y="22769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影</a:t>
            </a:r>
            <a:endParaRPr lang="en-US" altLang="zh-CN" sz="2000" dirty="0"/>
          </a:p>
        </p:txBody>
      </p:sp>
      <p:sp>
        <p:nvSpPr>
          <p:cNvPr id="9" name="QB_6_AN.319_1#b420c24c5.blank?pid=cc93b10e8&amp;color=0,0,0&amp;vpa=153&amp;vtp=1&amp;bbb=1"/>
          <p:cNvSpPr/>
          <p:nvPr/>
        </p:nvSpPr>
        <p:spPr>
          <a:xfrm>
            <a:off x="3017901" y="2276924"/>
            <a:ext cx="1454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像影子一样</a:t>
            </a:r>
            <a:endParaRPr lang="en-US" altLang="zh-CN" sz="2000" dirty="0"/>
          </a:p>
        </p:txBody>
      </p:sp>
      <p:sp>
        <p:nvSpPr>
          <p:cNvPr id="10" name="QB_6_BD.320_1#23f4c0ca8?sp=1&amp;pid=cc93b10e8&amp;color=0,0,0&amp;vtp=1&amp;bbb=1"/>
          <p:cNvSpPr/>
          <p:nvPr/>
        </p:nvSpPr>
        <p:spPr>
          <a:xfrm>
            <a:off x="722376" y="277222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（22）锄櫌棘矜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lang="en-US" altLang="zh-CN" sz="2000" dirty="0"/>
          </a:p>
        </p:txBody>
      </p:sp>
      <p:sp>
        <p:nvSpPr>
          <p:cNvPr id="11" name="QB_6_AN.321_1#23f4c0ca8.blank?pid=cc93b10e8&amp;color=0,0,0&amp;vpa=154&amp;vtp=1"/>
          <p:cNvSpPr/>
          <p:nvPr/>
        </p:nvSpPr>
        <p:spPr>
          <a:xfrm>
            <a:off x="731901" y="31722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櫌</a:t>
            </a:r>
            <a:endParaRPr lang="en-US" altLang="zh-CN" sz="2000" dirty="0"/>
          </a:p>
        </p:txBody>
      </p:sp>
      <p:sp>
        <p:nvSpPr>
          <p:cNvPr id="12" name="QB_6_AN.322_1#23f4c0ca8.blank?pid=cc93b10e8&amp;color=0,0,0&amp;vpa=155&amp;vtp=1"/>
          <p:cNvSpPr/>
          <p:nvPr/>
        </p:nvSpPr>
        <p:spPr>
          <a:xfrm>
            <a:off x="1493901" y="317227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耰</a:t>
            </a:r>
            <a:endParaRPr lang="en-US" altLang="zh-CN" sz="2000" dirty="0"/>
          </a:p>
        </p:txBody>
      </p:sp>
      <p:sp>
        <p:nvSpPr>
          <p:cNvPr id="13" name="QB_6_AN.323_1#23f4c0ca8.blank?pid=cc93b10e8&amp;color=0,0,0&amp;vpa=156&amp;vtp=1&amp;bbb=1"/>
          <p:cNvSpPr/>
          <p:nvPr/>
        </p:nvSpPr>
        <p:spPr>
          <a:xfrm>
            <a:off x="3017901" y="3172274"/>
            <a:ext cx="221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碎土平田用的农具</a:t>
            </a:r>
            <a:endParaRPr lang="en-US" altLang="zh-CN" sz="2000" dirty="0"/>
          </a:p>
        </p:txBody>
      </p:sp>
      <p:sp>
        <p:nvSpPr>
          <p:cNvPr id="14" name="QB_6_BD.324_1#74f4ce8ce?sp=1&amp;pid=cc93b10e8&amp;color=0,0,0&amp;vtp=1&amp;bbb=1"/>
          <p:cNvSpPr/>
          <p:nvPr/>
        </p:nvSpPr>
        <p:spPr>
          <a:xfrm>
            <a:off x="722376" y="368027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（23）非及乡时之士也</a:t>
            </a:r>
            <a:endParaRPr lang="en-US" altLang="zh-CN" sz="2000" dirty="0"/>
          </a:p>
          <a:p>
            <a:pPr latinLnBrk="1">
              <a:lnSpc>
                <a:spcPts val="3400"/>
              </a:lnSpc>
            </a:pP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同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，意思：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15" name="QB_6_AN.325_1#74f4ce8ce.blank?pid=cc93b10e8&amp;color=0,0,0&amp;vpa=157&amp;vtp=1"/>
          <p:cNvSpPr/>
          <p:nvPr/>
        </p:nvSpPr>
        <p:spPr>
          <a:xfrm>
            <a:off x="731901" y="40803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乡</a:t>
            </a:r>
            <a:endParaRPr lang="en-US" altLang="zh-CN" sz="2000" dirty="0"/>
          </a:p>
        </p:txBody>
      </p:sp>
      <p:sp>
        <p:nvSpPr>
          <p:cNvPr id="16" name="QB_6_AN.326_1#74f4ce8ce.blank?pid=cc93b10e8&amp;color=0,0,0&amp;vpa=158&amp;vtp=1"/>
          <p:cNvSpPr/>
          <p:nvPr/>
        </p:nvSpPr>
        <p:spPr>
          <a:xfrm>
            <a:off x="1493901" y="4080324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向</a:t>
            </a:r>
            <a:endParaRPr lang="en-US" altLang="zh-CN" sz="2000" dirty="0"/>
          </a:p>
        </p:txBody>
      </p:sp>
      <p:sp>
        <p:nvSpPr>
          <p:cNvPr id="17" name="QB_6_AN.327_1#74f4ce8ce.blank?pid=cc93b10e8&amp;color=0,0,0&amp;vpa=159&amp;vtp=1&amp;bbb=1"/>
          <p:cNvSpPr/>
          <p:nvPr/>
        </p:nvSpPr>
        <p:spPr>
          <a:xfrm>
            <a:off x="3017901" y="4080324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先前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7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&amp;si=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1ba0bfff?sp=1&amp;pid=49dd5b787&amp;color=0,0,0&amp;vtp=1&amp;bt=1&amp;bbb=1"/>
          <p:cNvSpPr/>
          <p:nvPr/>
        </p:nvSpPr>
        <p:spPr>
          <a:xfrm>
            <a:off x="722376" y="969264"/>
            <a:ext cx="1075334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二、古今异义</a:t>
            </a:r>
            <a:endParaRPr lang="en-US" altLang="zh-CN" sz="2200" dirty="0"/>
          </a:p>
        </p:txBody>
      </p:sp>
      <p:sp>
        <p:nvSpPr>
          <p:cNvPr id="3" name="QO_5_BD.328_1#a3aad2bf7?pid=11ba0bfff&amp;color=0,0,0&amp;vtp=1&amp;bbb=1"/>
          <p:cNvSpPr/>
          <p:nvPr/>
        </p:nvSpPr>
        <p:spPr>
          <a:xfrm>
            <a:off x="722376" y="14679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2.写出下列各句中加点词的古义。</a:t>
            </a:r>
            <a:endParaRPr lang="en-US" altLang="zh-CN" sz="2000" dirty="0"/>
          </a:p>
        </p:txBody>
      </p:sp>
      <p:sp>
        <p:nvSpPr>
          <p:cNvPr id="4" name="QB_6_BD.329_1#fc66a6199?sp=1&amp;pid=a3aad2bf7&amp;color=0,0,0&amp;vtp=1&amp;bbb=1"/>
          <p:cNvSpPr/>
          <p:nvPr/>
        </p:nvSpPr>
        <p:spPr>
          <a:xfrm>
            <a:off x="722376" y="1935226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1）明年，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秦割汉中地与楚以和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：今年的下一年</a:t>
            </a:r>
            <a:endParaRPr lang="en-US" altLang="zh-CN" sz="2000" dirty="0"/>
          </a:p>
        </p:txBody>
      </p:sp>
      <p:sp>
        <p:nvSpPr>
          <p:cNvPr id="5" name="QB_6_AN.330_1#fc66a6199.blank?pid=a3aad2bf7&amp;color=0,0,0&amp;vpa=160&amp;vtp=1&amp;bbb=1"/>
          <p:cNvSpPr/>
          <p:nvPr/>
        </p:nvSpPr>
        <p:spPr>
          <a:xfrm>
            <a:off x="1493901" y="2367026"/>
            <a:ext cx="946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第二年</a:t>
            </a:r>
            <a:endParaRPr lang="en-US" altLang="zh-CN" sz="2000" dirty="0"/>
          </a:p>
        </p:txBody>
      </p:sp>
      <p:sp>
        <p:nvSpPr>
          <p:cNvPr id="6" name="QB_6_BD.331_1#f5fa51f8c?sp=1&amp;pid=a3aad2bf7&amp;color=0,0,0&amp;vtp=1&amp;bbb=1"/>
          <p:cNvSpPr/>
          <p:nvPr/>
        </p:nvSpPr>
        <p:spPr>
          <a:xfrm>
            <a:off x="722376" y="3319526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）设诡辩于怀王之宠姬郑袖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：无理狡辩</a:t>
            </a:r>
            <a:endParaRPr lang="en-US" altLang="zh-CN" sz="2000" dirty="0"/>
          </a:p>
        </p:txBody>
      </p:sp>
      <p:sp>
        <p:nvSpPr>
          <p:cNvPr id="7" name="QB_6_AN.332_1#f5fa51f8c.blank?pid=a3aad2bf7&amp;color=0,0,0&amp;vpa=161&amp;vtp=1&amp;bbb=1"/>
          <p:cNvSpPr/>
          <p:nvPr/>
        </p:nvSpPr>
        <p:spPr>
          <a:xfrm>
            <a:off x="1493901" y="3751326"/>
            <a:ext cx="692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假话</a:t>
            </a:r>
            <a:endParaRPr lang="en-US" altLang="zh-CN" sz="2000" dirty="0"/>
          </a:p>
        </p:txBody>
      </p:sp>
      <p:sp>
        <p:nvSpPr>
          <p:cNvPr id="8" name="QB_6_BD.333_1#153b06887?sp=1&amp;pid=a3aad2bf7&amp;color=0,0,0&amp;vtp=1&amp;bbb=1"/>
          <p:cNvSpPr/>
          <p:nvPr/>
        </p:nvSpPr>
        <p:spPr>
          <a:xfrm>
            <a:off x="722376" y="4691126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3）颜色憔悴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：由物体发射、反射或透过的光波通过视觉所产生的印象</a:t>
            </a:r>
            <a:endParaRPr lang="en-US" altLang="zh-CN" sz="2000" dirty="0"/>
          </a:p>
        </p:txBody>
      </p:sp>
      <p:sp>
        <p:nvSpPr>
          <p:cNvPr id="9" name="QB_6_AN.334_1#153b06887.blank?pid=a3aad2bf7&amp;color=0,0,0&amp;vpa=162&amp;vtp=1&amp;bbb=1"/>
          <p:cNvSpPr/>
          <p:nvPr/>
        </p:nvSpPr>
        <p:spPr>
          <a:xfrm>
            <a:off x="1493901" y="5122926"/>
            <a:ext cx="1454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面容，脸色</a:t>
            </a:r>
            <a:endParaRPr lang="en-US" altLang="zh-CN" sz="2000" dirty="0"/>
          </a:p>
        </p:txBody>
      </p:sp>
      <p:sp>
        <p:nvSpPr>
          <p:cNvPr id="10" name="QB_6_BD.329_1#fc66a6199?sp=1&amp;pid=a3aad2bf7&amp;color=0,0,0&amp;vtp=1&amp;bbb=1&amp;zzd= 1">
            <a:extLst>
              <a:ext uri="{FF2B5EF4-FFF2-40B4-BE49-F238E27FC236}">
                <a16:creationId xmlns:a16="http://schemas.microsoft.com/office/drawing/2014/main" id="{A4C220A8-71C4-8A48-E9A0-D2406C6E07AB}"/>
              </a:ext>
            </a:extLst>
          </p:cNvPr>
          <p:cNvSpPr/>
          <p:nvPr/>
        </p:nvSpPr>
        <p:spPr>
          <a:xfrm>
            <a:off x="1487583" y="24051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329_1#fc66a6199?sp=1&amp;pid=a3aad2bf7&amp;color=0,0,0&amp;vtp=1&amp;bbb=1&amp;zzd= 1">
            <a:extLst>
              <a:ext uri="{FF2B5EF4-FFF2-40B4-BE49-F238E27FC236}">
                <a16:creationId xmlns:a16="http://schemas.microsoft.com/office/drawing/2014/main" id="{B19DF26A-CEFA-EFC6-BCE6-2BEFC729AE9E}"/>
              </a:ext>
            </a:extLst>
          </p:cNvPr>
          <p:cNvSpPr/>
          <p:nvPr/>
        </p:nvSpPr>
        <p:spPr>
          <a:xfrm>
            <a:off x="1741583" y="24051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331_1#f5fa51f8c?sp=1&amp;pid=a3aad2bf7&amp;color=0,0,0&amp;vtp=1&amp;bbb=1&amp;zzd= 1">
            <a:extLst>
              <a:ext uri="{FF2B5EF4-FFF2-40B4-BE49-F238E27FC236}">
                <a16:creationId xmlns:a16="http://schemas.microsoft.com/office/drawing/2014/main" id="{AF86F6BD-8C71-C267-FFB1-AB2E0780D57A}"/>
              </a:ext>
            </a:extLst>
          </p:cNvPr>
          <p:cNvSpPr/>
          <p:nvPr/>
        </p:nvSpPr>
        <p:spPr>
          <a:xfrm>
            <a:off x="1741583" y="37894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331_1#f5fa51f8c?sp=1&amp;pid=a3aad2bf7&amp;color=0,0,0&amp;vtp=1&amp;bbb=1&amp;zzd= 1">
            <a:extLst>
              <a:ext uri="{FF2B5EF4-FFF2-40B4-BE49-F238E27FC236}">
                <a16:creationId xmlns:a16="http://schemas.microsoft.com/office/drawing/2014/main" id="{22F4946A-4149-10D8-C5FE-EB23247C695F}"/>
              </a:ext>
            </a:extLst>
          </p:cNvPr>
          <p:cNvSpPr/>
          <p:nvPr/>
        </p:nvSpPr>
        <p:spPr>
          <a:xfrm>
            <a:off x="1995583" y="37894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333_1#153b06887?sp=1&amp;pid=a3aad2bf7&amp;color=0,0,0&amp;vtp=1&amp;bbb=1&amp;zzd= 1">
            <a:extLst>
              <a:ext uri="{FF2B5EF4-FFF2-40B4-BE49-F238E27FC236}">
                <a16:creationId xmlns:a16="http://schemas.microsoft.com/office/drawing/2014/main" id="{BCC75223-62E3-8CB7-F531-9FD6724CD45C}"/>
              </a:ext>
            </a:extLst>
          </p:cNvPr>
          <p:cNvSpPr/>
          <p:nvPr/>
        </p:nvSpPr>
        <p:spPr>
          <a:xfrm>
            <a:off x="1487583" y="51610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333_1#153b06887?sp=1&amp;pid=a3aad2bf7&amp;color=0,0,0&amp;vtp=1&amp;bbb=1&amp;zzd= 1">
            <a:extLst>
              <a:ext uri="{FF2B5EF4-FFF2-40B4-BE49-F238E27FC236}">
                <a16:creationId xmlns:a16="http://schemas.microsoft.com/office/drawing/2014/main" id="{899D36FB-2CCD-507E-A724-FF9EC0D77861}"/>
              </a:ext>
            </a:extLst>
          </p:cNvPr>
          <p:cNvSpPr/>
          <p:nvPr/>
        </p:nvSpPr>
        <p:spPr>
          <a:xfrm>
            <a:off x="1741583" y="51610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&amp;si=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35_1#7c7341be5?sp=1&amp;pid=a3aad2bf7&amp;color=0,0,0&amp;vtp=1&amp;bt=1&amp;bb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4）形容枯槁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：对事物的形象或性质加以描述</a:t>
            </a:r>
            <a:endParaRPr lang="en-US" altLang="zh-CN" sz="2000" dirty="0"/>
          </a:p>
        </p:txBody>
      </p:sp>
      <p:sp>
        <p:nvSpPr>
          <p:cNvPr id="3" name="QB_6_AN.336_1#7c7341be5.blank?pid=a3aad2bf7&amp;color=0,0,0&amp;vpa=163&amp;vtp=1&amp;bbb=1"/>
          <p:cNvSpPr/>
          <p:nvPr/>
        </p:nvSpPr>
        <p:spPr>
          <a:xfrm>
            <a:off x="1493901" y="1403800"/>
            <a:ext cx="1454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外貌，模样</a:t>
            </a:r>
            <a:endParaRPr lang="en-US" altLang="zh-CN" sz="2000" dirty="0"/>
          </a:p>
        </p:txBody>
      </p:sp>
      <p:sp>
        <p:nvSpPr>
          <p:cNvPr id="4" name="QB_6_BD.337_1#d97cca8ef?sp=1&amp;pid=a3aad2bf7&amp;color=0,0,0&amp;vtp=1&amp;bbb=1"/>
          <p:cNvSpPr/>
          <p:nvPr/>
        </p:nvSpPr>
        <p:spPr>
          <a:xfrm>
            <a:off x="722376" y="2349568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）皆祖屈原之从容辞令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：不慌不忙、镇静、沉着；（时间或经济）宽裕</a:t>
            </a:r>
            <a:endParaRPr lang="en-US" altLang="zh-CN" sz="2000" dirty="0"/>
          </a:p>
        </p:txBody>
      </p:sp>
      <p:sp>
        <p:nvSpPr>
          <p:cNvPr id="5" name="QB_6_AN.338_1#d97cca8ef.blank?pid=a3aad2bf7&amp;color=0,0,0&amp;vpa=164&amp;vtp=1&amp;bbb=1"/>
          <p:cNvSpPr/>
          <p:nvPr/>
        </p:nvSpPr>
        <p:spPr>
          <a:xfrm>
            <a:off x="1493901" y="2781368"/>
            <a:ext cx="1200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委婉得体</a:t>
            </a:r>
            <a:endParaRPr lang="en-US" altLang="zh-CN" sz="2000" dirty="0"/>
          </a:p>
        </p:txBody>
      </p:sp>
      <p:sp>
        <p:nvSpPr>
          <p:cNvPr id="6" name="QB_6_BD.339_1#51e1d5ce1?sp=1&amp;pid=a3aad2bf7&amp;color=0,0,0&amp;vtp=1&amp;bbb=1"/>
          <p:cNvSpPr/>
          <p:nvPr/>
        </p:nvSpPr>
        <p:spPr>
          <a:xfrm>
            <a:off x="722376" y="3721168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）汉天子我丈人行也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：岳父</a:t>
            </a:r>
            <a:endParaRPr lang="en-US" altLang="zh-CN" sz="2000" dirty="0"/>
          </a:p>
        </p:txBody>
      </p:sp>
      <p:sp>
        <p:nvSpPr>
          <p:cNvPr id="7" name="QB_6_AN.340_1#51e1d5ce1.blank?pid=a3aad2bf7&amp;color=0,0,0&amp;vpa=165&amp;vtp=1&amp;bbb=1"/>
          <p:cNvSpPr/>
          <p:nvPr/>
        </p:nvSpPr>
        <p:spPr>
          <a:xfrm>
            <a:off x="1493901" y="4152968"/>
            <a:ext cx="1708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对长辈的尊称</a:t>
            </a:r>
            <a:endParaRPr lang="en-US" altLang="zh-CN" sz="2000" dirty="0"/>
          </a:p>
        </p:txBody>
      </p:sp>
      <p:sp>
        <p:nvSpPr>
          <p:cNvPr id="8" name="QB_6_BD.335_1#7c7341be5?sp=1&amp;pid=a3aad2bf7&amp;color=0,0,0&amp;vtp=1&amp;bt=1&amp;bbb=1&amp;zzd= 1">
            <a:extLst>
              <a:ext uri="{FF2B5EF4-FFF2-40B4-BE49-F238E27FC236}">
                <a16:creationId xmlns:a16="http://schemas.microsoft.com/office/drawing/2014/main" id="{9F0A00A2-E875-45FB-D95D-D43C2BA4A343}"/>
              </a:ext>
            </a:extLst>
          </p:cNvPr>
          <p:cNvSpPr/>
          <p:nvPr/>
        </p:nvSpPr>
        <p:spPr>
          <a:xfrm>
            <a:off x="1487583" y="144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335_1#7c7341be5?sp=1&amp;pid=a3aad2bf7&amp;color=0,0,0&amp;vtp=1&amp;bt=1&amp;bbb=1&amp;zzd= 1">
            <a:extLst>
              <a:ext uri="{FF2B5EF4-FFF2-40B4-BE49-F238E27FC236}">
                <a16:creationId xmlns:a16="http://schemas.microsoft.com/office/drawing/2014/main" id="{AB8F44F6-6A77-0A9B-D051-1AC46C0D47FF}"/>
              </a:ext>
            </a:extLst>
          </p:cNvPr>
          <p:cNvSpPr/>
          <p:nvPr/>
        </p:nvSpPr>
        <p:spPr>
          <a:xfrm>
            <a:off x="1741583" y="144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337_1#d97cca8ef?sp=1&amp;pid=a3aad2bf7&amp;color=0,0,0&amp;vtp=1&amp;bbb=1&amp;zzd= 1">
            <a:extLst>
              <a:ext uri="{FF2B5EF4-FFF2-40B4-BE49-F238E27FC236}">
                <a16:creationId xmlns:a16="http://schemas.microsoft.com/office/drawing/2014/main" id="{9B324424-7DF3-917A-57C7-8C50D26B92A3}"/>
              </a:ext>
            </a:extLst>
          </p:cNvPr>
          <p:cNvSpPr/>
          <p:nvPr/>
        </p:nvSpPr>
        <p:spPr>
          <a:xfrm>
            <a:off x="2757583" y="2819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337_1#d97cca8ef?sp=1&amp;pid=a3aad2bf7&amp;color=0,0,0&amp;vtp=1&amp;bbb=1&amp;zzd= 1">
            <a:extLst>
              <a:ext uri="{FF2B5EF4-FFF2-40B4-BE49-F238E27FC236}">
                <a16:creationId xmlns:a16="http://schemas.microsoft.com/office/drawing/2014/main" id="{77D15D5C-5E4B-9739-F3F1-127DF2765CB8}"/>
              </a:ext>
            </a:extLst>
          </p:cNvPr>
          <p:cNvSpPr/>
          <p:nvPr/>
        </p:nvSpPr>
        <p:spPr>
          <a:xfrm>
            <a:off x="3011583" y="2819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339_1#51e1d5ce1?sp=1&amp;pid=a3aad2bf7&amp;color=0,0,0&amp;vtp=1&amp;bbb=1&amp;zzd= 1">
            <a:extLst>
              <a:ext uri="{FF2B5EF4-FFF2-40B4-BE49-F238E27FC236}">
                <a16:creationId xmlns:a16="http://schemas.microsoft.com/office/drawing/2014/main" id="{D13DCC80-2E72-5A96-14F8-5A1E161F7B02}"/>
              </a:ext>
            </a:extLst>
          </p:cNvPr>
          <p:cNvSpPr/>
          <p:nvPr/>
        </p:nvSpPr>
        <p:spPr>
          <a:xfrm>
            <a:off x="2503583" y="41910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339_1#51e1d5ce1?sp=1&amp;pid=a3aad2bf7&amp;color=0,0,0&amp;vtp=1&amp;bbb=1&amp;zzd= 1">
            <a:extLst>
              <a:ext uri="{FF2B5EF4-FFF2-40B4-BE49-F238E27FC236}">
                <a16:creationId xmlns:a16="http://schemas.microsoft.com/office/drawing/2014/main" id="{155DDE6F-9E0D-ADF5-2F42-3BA32C8BE007}"/>
              </a:ext>
            </a:extLst>
          </p:cNvPr>
          <p:cNvSpPr/>
          <p:nvPr/>
        </p:nvSpPr>
        <p:spPr>
          <a:xfrm>
            <a:off x="2757583" y="41910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&amp;si=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41_1#c9433e836?sp=1&amp;pid=a3aad2bf7&amp;color=0,0,0&amp;vtp=1&amp;bt=1&amp;bb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（7）张胜许之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，以货物与常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：供出售的物品</a:t>
            </a:r>
            <a:endParaRPr lang="en-US" altLang="zh-CN" sz="2000" dirty="0"/>
          </a:p>
        </p:txBody>
      </p:sp>
      <p:sp>
        <p:nvSpPr>
          <p:cNvPr id="3" name="QB_6_AN.342_1#c9433e836.blank?pid=a3aad2bf7&amp;color=0,0,0&amp;vpa=166&amp;vtp=1&amp;bbb=1"/>
          <p:cNvSpPr/>
          <p:nvPr/>
        </p:nvSpPr>
        <p:spPr>
          <a:xfrm>
            <a:off x="1493901" y="1403800"/>
            <a:ext cx="692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财物</a:t>
            </a:r>
            <a:endParaRPr lang="en-US" altLang="zh-CN" sz="2000" dirty="0"/>
          </a:p>
        </p:txBody>
      </p:sp>
      <p:sp>
        <p:nvSpPr>
          <p:cNvPr id="4" name="QB_6_BD.343_1#d8ca0e5e9?sp=1&amp;pid=a3aad2bf7&amp;color=0,0,0&amp;vtp=1&amp;bbb=1"/>
          <p:cNvSpPr/>
          <p:nvPr/>
        </p:nvSpPr>
        <p:spPr>
          <a:xfrm>
            <a:off x="722376" y="2349568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）卧起操持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：料理，处理；筹划，筹办</a:t>
            </a:r>
            <a:endParaRPr lang="en-US" altLang="zh-CN" sz="2000" dirty="0"/>
          </a:p>
        </p:txBody>
      </p:sp>
      <p:sp>
        <p:nvSpPr>
          <p:cNvPr id="5" name="QB_6_AN.344_1#d8ca0e5e9.blank?pid=a3aad2bf7&amp;color=0,0,0&amp;vpa=167&amp;vtp=1&amp;bbb=1"/>
          <p:cNvSpPr/>
          <p:nvPr/>
        </p:nvSpPr>
        <p:spPr>
          <a:xfrm>
            <a:off x="1493901" y="2781368"/>
            <a:ext cx="1454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握着，拿着</a:t>
            </a:r>
            <a:endParaRPr lang="en-US" altLang="zh-CN" sz="2000" dirty="0"/>
          </a:p>
        </p:txBody>
      </p:sp>
      <p:sp>
        <p:nvSpPr>
          <p:cNvPr id="6" name="QB_6_BD.345_1#ea683c28f?sp=1&amp;pid=a3aad2bf7&amp;color=0,0,0&amp;vtp=1&amp;bbb=1"/>
          <p:cNvSpPr/>
          <p:nvPr/>
        </p:nvSpPr>
        <p:spPr>
          <a:xfrm>
            <a:off x="722376" y="3721168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（9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）太夫人已不幸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：不幸运，使人失望、伤心、痛苦的；表示不希望发生而竟然发生；指灾祸</a:t>
            </a:r>
            <a:endParaRPr lang="en-US" altLang="zh-CN" sz="2000" dirty="0"/>
          </a:p>
        </p:txBody>
      </p:sp>
      <p:sp>
        <p:nvSpPr>
          <p:cNvPr id="7" name="QB_6_AN.346_1#ea683c28f.blank?pid=a3aad2bf7&amp;color=0,0,0&amp;vpa=168&amp;vtp=1&amp;bbb=1"/>
          <p:cNvSpPr/>
          <p:nvPr/>
        </p:nvSpPr>
        <p:spPr>
          <a:xfrm>
            <a:off x="1493901" y="4152968"/>
            <a:ext cx="2216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对去世的委婉说法</a:t>
            </a:r>
            <a:endParaRPr lang="en-US" altLang="zh-CN" sz="2000" dirty="0"/>
          </a:p>
        </p:txBody>
      </p:sp>
      <p:sp>
        <p:nvSpPr>
          <p:cNvPr id="8" name="QB_6_BD.341_1#c9433e836?sp=1&amp;pid=a3aad2bf7&amp;color=0,0,0&amp;vtp=1&amp;bt=1&amp;bbb=1&amp;zzd= 1">
            <a:extLst>
              <a:ext uri="{FF2B5EF4-FFF2-40B4-BE49-F238E27FC236}">
                <a16:creationId xmlns:a16="http://schemas.microsoft.com/office/drawing/2014/main" id="{C3EC81CA-62EF-DFD0-FE21-06EA1A52D08F}"/>
              </a:ext>
            </a:extLst>
          </p:cNvPr>
          <p:cNvSpPr/>
          <p:nvPr/>
        </p:nvSpPr>
        <p:spPr>
          <a:xfrm>
            <a:off x="3011583" y="144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341_1#c9433e836?sp=1&amp;pid=a3aad2bf7&amp;color=0,0,0&amp;vtp=1&amp;bt=1&amp;bbb=1&amp;zzd= 1">
            <a:extLst>
              <a:ext uri="{FF2B5EF4-FFF2-40B4-BE49-F238E27FC236}">
                <a16:creationId xmlns:a16="http://schemas.microsoft.com/office/drawing/2014/main" id="{64C9D0C4-D413-71F7-8D5D-BD88367F0FF8}"/>
              </a:ext>
            </a:extLst>
          </p:cNvPr>
          <p:cNvSpPr/>
          <p:nvPr/>
        </p:nvSpPr>
        <p:spPr>
          <a:xfrm>
            <a:off x="3265583" y="144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343_1#d8ca0e5e9?sp=1&amp;pid=a3aad2bf7&amp;color=0,0,0&amp;vtp=1&amp;bbb=1&amp;zzd= 1">
            <a:extLst>
              <a:ext uri="{FF2B5EF4-FFF2-40B4-BE49-F238E27FC236}">
                <a16:creationId xmlns:a16="http://schemas.microsoft.com/office/drawing/2014/main" id="{06E5AA20-82E2-406F-87F9-809E22AE98DF}"/>
              </a:ext>
            </a:extLst>
          </p:cNvPr>
          <p:cNvSpPr/>
          <p:nvPr/>
        </p:nvSpPr>
        <p:spPr>
          <a:xfrm>
            <a:off x="1995583" y="2819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343_1#d8ca0e5e9?sp=1&amp;pid=a3aad2bf7&amp;color=0,0,0&amp;vtp=1&amp;bbb=1&amp;zzd= 1">
            <a:extLst>
              <a:ext uri="{FF2B5EF4-FFF2-40B4-BE49-F238E27FC236}">
                <a16:creationId xmlns:a16="http://schemas.microsoft.com/office/drawing/2014/main" id="{87C66DA2-02B7-3F83-5967-E380AF4E0E54}"/>
              </a:ext>
            </a:extLst>
          </p:cNvPr>
          <p:cNvSpPr/>
          <p:nvPr/>
        </p:nvSpPr>
        <p:spPr>
          <a:xfrm>
            <a:off x="2249583" y="2819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345_1#ea683c28f?sp=1&amp;pid=a3aad2bf7&amp;color=0,0,0&amp;vtp=1&amp;bbb=1&amp;zzd= 1">
            <a:extLst>
              <a:ext uri="{FF2B5EF4-FFF2-40B4-BE49-F238E27FC236}">
                <a16:creationId xmlns:a16="http://schemas.microsoft.com/office/drawing/2014/main" id="{53492404-B4D3-9800-3F2E-495A5D035955}"/>
              </a:ext>
            </a:extLst>
          </p:cNvPr>
          <p:cNvSpPr/>
          <p:nvPr/>
        </p:nvSpPr>
        <p:spPr>
          <a:xfrm>
            <a:off x="2503583" y="41910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345_1#ea683c28f?sp=1&amp;pid=a3aad2bf7&amp;color=0,0,0&amp;vtp=1&amp;bbb=1&amp;zzd= 1">
            <a:extLst>
              <a:ext uri="{FF2B5EF4-FFF2-40B4-BE49-F238E27FC236}">
                <a16:creationId xmlns:a16="http://schemas.microsoft.com/office/drawing/2014/main" id="{78F0B29E-B87C-105B-5A94-F13232DB7E8A}"/>
              </a:ext>
            </a:extLst>
          </p:cNvPr>
          <p:cNvSpPr/>
          <p:nvPr/>
        </p:nvSpPr>
        <p:spPr>
          <a:xfrm>
            <a:off x="2757583" y="41910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&amp;si=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47_1#eac2410a2?sp=1&amp;pid=a3aad2bf7&amp;color=0,0,0&amp;vtp=1&amp;bt=1&amp;bb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）且陛下春秋高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：春季和秋季，常用来指整个一年，泛指岁月</a:t>
            </a:r>
            <a:endParaRPr lang="en-US" altLang="zh-CN" sz="2000" dirty="0"/>
          </a:p>
        </p:txBody>
      </p:sp>
      <p:sp>
        <p:nvSpPr>
          <p:cNvPr id="3" name="QB_6_AN.348_1#eac2410a2.blank?pid=a3aad2bf7&amp;color=0,0,0&amp;vpa=169&amp;vtp=1&amp;bbb=1"/>
          <p:cNvSpPr/>
          <p:nvPr/>
        </p:nvSpPr>
        <p:spPr>
          <a:xfrm>
            <a:off x="1493901" y="1403800"/>
            <a:ext cx="692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年纪</a:t>
            </a:r>
            <a:endParaRPr lang="en-US" altLang="zh-CN" sz="2000" dirty="0"/>
          </a:p>
        </p:txBody>
      </p:sp>
      <p:sp>
        <p:nvSpPr>
          <p:cNvPr id="4" name="QB_6_BD.349_1#b1ae49c60?sp=1&amp;pid=a3aad2bf7&amp;color=0,0,0&amp;vtp=1&amp;bbb=1"/>
          <p:cNvSpPr/>
          <p:nvPr/>
        </p:nvSpPr>
        <p:spPr>
          <a:xfrm>
            <a:off x="722376" y="2349568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）皆为陛下所成就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：事业上的成绩；完成（多指事业）</a:t>
            </a:r>
            <a:endParaRPr lang="en-US" altLang="zh-CN" sz="2000" dirty="0"/>
          </a:p>
        </p:txBody>
      </p:sp>
      <p:sp>
        <p:nvSpPr>
          <p:cNvPr id="5" name="QB_6_AN.350_1#b1ae49c60.blank?pid=a3aad2bf7&amp;color=0,0,0&amp;vpa=170&amp;vtp=1&amp;bbb=1"/>
          <p:cNvSpPr/>
          <p:nvPr/>
        </p:nvSpPr>
        <p:spPr>
          <a:xfrm>
            <a:off x="1493901" y="2781368"/>
            <a:ext cx="1454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栽培，提拔</a:t>
            </a:r>
            <a:endParaRPr lang="en-US" altLang="zh-CN" sz="2000" dirty="0"/>
          </a:p>
        </p:txBody>
      </p:sp>
      <p:sp>
        <p:nvSpPr>
          <p:cNvPr id="6" name="QB_6_BD.351_1#216971d9b?sp=1&amp;pid=a3aad2bf7&amp;color=0,0,0&amp;vtp=1&amp;bbb=1"/>
          <p:cNvSpPr/>
          <p:nvPr/>
        </p:nvSpPr>
        <p:spPr>
          <a:xfrm>
            <a:off x="722376" y="3721168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）武等实在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：诚实，不虚假；的确；其实</a:t>
            </a:r>
            <a:endParaRPr lang="en-US" altLang="zh-CN" sz="2000" dirty="0"/>
          </a:p>
        </p:txBody>
      </p:sp>
      <p:sp>
        <p:nvSpPr>
          <p:cNvPr id="7" name="QB_6_AN.352_1#216971d9b.blank?pid=a3aad2bf7&amp;color=0,0,0&amp;vpa=171&amp;vtp=1&amp;bbb=1"/>
          <p:cNvSpPr/>
          <p:nvPr/>
        </p:nvSpPr>
        <p:spPr>
          <a:xfrm>
            <a:off x="1493901" y="4152968"/>
            <a:ext cx="1200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确实活着</a:t>
            </a:r>
            <a:endParaRPr lang="en-US" altLang="zh-CN" sz="2000" dirty="0"/>
          </a:p>
        </p:txBody>
      </p:sp>
      <p:sp>
        <p:nvSpPr>
          <p:cNvPr id="8" name="QB_6_BD.347_1#eac2410a2?sp=1&amp;pid=a3aad2bf7&amp;color=0,0,0&amp;vtp=1&amp;bt=1&amp;bbb=1&amp;zzd= 1">
            <a:extLst>
              <a:ext uri="{FF2B5EF4-FFF2-40B4-BE49-F238E27FC236}">
                <a16:creationId xmlns:a16="http://schemas.microsoft.com/office/drawing/2014/main" id="{B4642E81-C9AE-59E9-7DB3-2DFA01AD9B80}"/>
              </a:ext>
            </a:extLst>
          </p:cNvPr>
          <p:cNvSpPr/>
          <p:nvPr/>
        </p:nvSpPr>
        <p:spPr>
          <a:xfrm>
            <a:off x="2398808" y="144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347_1#eac2410a2?sp=1&amp;pid=a3aad2bf7&amp;color=0,0,0&amp;vtp=1&amp;bt=1&amp;bbb=1&amp;zzd= 1">
            <a:extLst>
              <a:ext uri="{FF2B5EF4-FFF2-40B4-BE49-F238E27FC236}">
                <a16:creationId xmlns:a16="http://schemas.microsoft.com/office/drawing/2014/main" id="{6FDDE2CA-97E9-AA36-9700-A313F5B9D22F}"/>
              </a:ext>
            </a:extLst>
          </p:cNvPr>
          <p:cNvSpPr/>
          <p:nvPr/>
        </p:nvSpPr>
        <p:spPr>
          <a:xfrm>
            <a:off x="2652808" y="144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349_1#b1ae49c60?sp=1&amp;pid=a3aad2bf7&amp;color=0,0,0&amp;vtp=1&amp;bbb=1&amp;zzd= 1">
            <a:extLst>
              <a:ext uri="{FF2B5EF4-FFF2-40B4-BE49-F238E27FC236}">
                <a16:creationId xmlns:a16="http://schemas.microsoft.com/office/drawing/2014/main" id="{46A50086-7407-5D64-6C28-88DE6D4B2375}"/>
              </a:ext>
            </a:extLst>
          </p:cNvPr>
          <p:cNvSpPr/>
          <p:nvPr/>
        </p:nvSpPr>
        <p:spPr>
          <a:xfrm>
            <a:off x="2906808" y="2819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349_1#b1ae49c60?sp=1&amp;pid=a3aad2bf7&amp;color=0,0,0&amp;vtp=1&amp;bbb=1&amp;zzd= 1">
            <a:extLst>
              <a:ext uri="{FF2B5EF4-FFF2-40B4-BE49-F238E27FC236}">
                <a16:creationId xmlns:a16="http://schemas.microsoft.com/office/drawing/2014/main" id="{5BD6C191-F97C-8863-2BE3-7DAE82AB9CCA}"/>
              </a:ext>
            </a:extLst>
          </p:cNvPr>
          <p:cNvSpPr/>
          <p:nvPr/>
        </p:nvSpPr>
        <p:spPr>
          <a:xfrm>
            <a:off x="3160808" y="2819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351_1#216971d9b?sp=1&amp;pid=a3aad2bf7&amp;color=0,0,0&amp;vtp=1&amp;bbb=1&amp;zzd= 1">
            <a:extLst>
              <a:ext uri="{FF2B5EF4-FFF2-40B4-BE49-F238E27FC236}">
                <a16:creationId xmlns:a16="http://schemas.microsoft.com/office/drawing/2014/main" id="{8377B1D7-AB2D-1957-DA59-8CF1B666DD74}"/>
              </a:ext>
            </a:extLst>
          </p:cNvPr>
          <p:cNvSpPr/>
          <p:nvPr/>
        </p:nvSpPr>
        <p:spPr>
          <a:xfrm>
            <a:off x="2144808" y="41910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351_1#216971d9b?sp=1&amp;pid=a3aad2bf7&amp;color=0,0,0&amp;vtp=1&amp;bbb=1&amp;zzd= 1">
            <a:extLst>
              <a:ext uri="{FF2B5EF4-FFF2-40B4-BE49-F238E27FC236}">
                <a16:creationId xmlns:a16="http://schemas.microsoft.com/office/drawing/2014/main" id="{205CEAD2-DDB7-4E75-4C73-3F854BD75F8B}"/>
              </a:ext>
            </a:extLst>
          </p:cNvPr>
          <p:cNvSpPr/>
          <p:nvPr/>
        </p:nvSpPr>
        <p:spPr>
          <a:xfrm>
            <a:off x="2398808" y="41910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&amp;si=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53_1#874aad671?sp=1&amp;pid=a3aad2bf7&amp;color=0,0,0&amp;vtp=1&amp;bt=1&amp;bb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）于是秦人拱手而取西河之外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：天然的或人工的大水道；指银河系</a:t>
            </a:r>
            <a:endParaRPr lang="en-US" altLang="zh-CN" sz="2000" dirty="0"/>
          </a:p>
        </p:txBody>
      </p:sp>
      <p:sp>
        <p:nvSpPr>
          <p:cNvPr id="3" name="QB_6_AN.354_1#874aad671.blank?pid=a3aad2bf7&amp;color=0,0,0&amp;vpa=172&amp;vtp=1&amp;bbb=1"/>
          <p:cNvSpPr/>
          <p:nvPr/>
        </p:nvSpPr>
        <p:spPr>
          <a:xfrm>
            <a:off x="1493901" y="1403800"/>
            <a:ext cx="692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黄河</a:t>
            </a:r>
            <a:endParaRPr lang="en-US" altLang="zh-CN" sz="2000" dirty="0"/>
          </a:p>
        </p:txBody>
      </p:sp>
      <p:sp>
        <p:nvSpPr>
          <p:cNvPr id="4" name="QB_6_BD.355_1#3206c9aef?sp=1&amp;pid=a3aad2bf7&amp;color=0,0,0&amp;vtp=1&amp;bbb=1"/>
          <p:cNvSpPr/>
          <p:nvPr/>
        </p:nvSpPr>
        <p:spPr>
          <a:xfrm>
            <a:off x="722376" y="2349568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14）以致天下之士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：用在下半句话的开头，表示下文是上述原因所形成的结果（多指不好的结果）</a:t>
            </a:r>
            <a:endParaRPr lang="en-US" altLang="zh-CN" sz="2000" dirty="0"/>
          </a:p>
        </p:txBody>
      </p:sp>
      <p:sp>
        <p:nvSpPr>
          <p:cNvPr id="5" name="QB_6_AN.356_1#3206c9aef.blank?pid=a3aad2bf7&amp;color=0,0,0&amp;vpa=173&amp;vtp=1&amp;bbb=1"/>
          <p:cNvSpPr/>
          <p:nvPr/>
        </p:nvSpPr>
        <p:spPr>
          <a:xfrm>
            <a:off x="1493901" y="2781368"/>
            <a:ext cx="1200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用来招引</a:t>
            </a:r>
            <a:endParaRPr lang="en-US" altLang="zh-CN" sz="2000" dirty="0"/>
          </a:p>
        </p:txBody>
      </p:sp>
      <p:sp>
        <p:nvSpPr>
          <p:cNvPr id="6" name="QB_6_BD.357_1#53c851e15?sp=1&amp;pid=a3aad2bf7&amp;color=0,0,0&amp;vtp=1&amp;bbb=1"/>
          <p:cNvSpPr/>
          <p:nvPr/>
        </p:nvSpPr>
        <p:spPr>
          <a:xfrm>
            <a:off x="722376" y="3721168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）宽厚而爱人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：指丈夫或妻子；指恋爱中男女的一方</a:t>
            </a:r>
            <a:endParaRPr lang="en-US" altLang="zh-CN" sz="2000" dirty="0"/>
          </a:p>
        </p:txBody>
      </p:sp>
      <p:sp>
        <p:nvSpPr>
          <p:cNvPr id="7" name="QB_6_AN.358_1#53c851e15.blank?pid=a3aad2bf7&amp;color=0,0,0&amp;vpa=174&amp;vtp=1&amp;bbb=1"/>
          <p:cNvSpPr/>
          <p:nvPr/>
        </p:nvSpPr>
        <p:spPr>
          <a:xfrm>
            <a:off x="1493901" y="4152968"/>
            <a:ext cx="1200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爱护百姓</a:t>
            </a:r>
            <a:endParaRPr lang="en-US" altLang="zh-CN" sz="2000" dirty="0"/>
          </a:p>
        </p:txBody>
      </p:sp>
      <p:sp>
        <p:nvSpPr>
          <p:cNvPr id="8" name="QB_6_BD.353_1#874aad671?sp=1&amp;pid=a3aad2bf7&amp;color=0,0,0&amp;vtp=1&amp;bt=1&amp;bbb=1&amp;zzd= 1">
            <a:extLst>
              <a:ext uri="{FF2B5EF4-FFF2-40B4-BE49-F238E27FC236}">
                <a16:creationId xmlns:a16="http://schemas.microsoft.com/office/drawing/2014/main" id="{D471B8E7-C8D6-5602-892B-9CFDC8AB9B45}"/>
              </a:ext>
            </a:extLst>
          </p:cNvPr>
          <p:cNvSpPr/>
          <p:nvPr/>
        </p:nvSpPr>
        <p:spPr>
          <a:xfrm>
            <a:off x="3922808" y="144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355_1#3206c9aef?sp=1&amp;pid=a3aad2bf7&amp;color=0,0,0&amp;vtp=1&amp;bbb=1&amp;zzd= 1">
            <a:extLst>
              <a:ext uri="{FF2B5EF4-FFF2-40B4-BE49-F238E27FC236}">
                <a16:creationId xmlns:a16="http://schemas.microsoft.com/office/drawing/2014/main" id="{D83E43AE-0CF3-1DD5-F523-D6FC0D13A68A}"/>
              </a:ext>
            </a:extLst>
          </p:cNvPr>
          <p:cNvSpPr/>
          <p:nvPr/>
        </p:nvSpPr>
        <p:spPr>
          <a:xfrm>
            <a:off x="1636808" y="2819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355_1#3206c9aef?sp=1&amp;pid=a3aad2bf7&amp;color=0,0,0&amp;vtp=1&amp;bbb=1&amp;zzd= 1">
            <a:extLst>
              <a:ext uri="{FF2B5EF4-FFF2-40B4-BE49-F238E27FC236}">
                <a16:creationId xmlns:a16="http://schemas.microsoft.com/office/drawing/2014/main" id="{97B5DE66-BC50-1D16-7E3B-189DEBE088FE}"/>
              </a:ext>
            </a:extLst>
          </p:cNvPr>
          <p:cNvSpPr/>
          <p:nvPr/>
        </p:nvSpPr>
        <p:spPr>
          <a:xfrm>
            <a:off x="1890808" y="2819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357_1#53c851e15?sp=1&amp;pid=a3aad2bf7&amp;color=0,0,0&amp;vtp=1&amp;bbb=1&amp;zzd= 1">
            <a:extLst>
              <a:ext uri="{FF2B5EF4-FFF2-40B4-BE49-F238E27FC236}">
                <a16:creationId xmlns:a16="http://schemas.microsoft.com/office/drawing/2014/main" id="{EEF515B7-F1CC-C179-B793-C2134B44C407}"/>
              </a:ext>
            </a:extLst>
          </p:cNvPr>
          <p:cNvSpPr/>
          <p:nvPr/>
        </p:nvSpPr>
        <p:spPr>
          <a:xfrm>
            <a:off x="2398808" y="41910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357_1#53c851e15?sp=1&amp;pid=a3aad2bf7&amp;color=0,0,0&amp;vtp=1&amp;bbb=1&amp;zzd= 1">
            <a:extLst>
              <a:ext uri="{FF2B5EF4-FFF2-40B4-BE49-F238E27FC236}">
                <a16:creationId xmlns:a16="http://schemas.microsoft.com/office/drawing/2014/main" id="{AC7C2684-7628-3967-F095-C83FD8BF0CC8}"/>
              </a:ext>
            </a:extLst>
          </p:cNvPr>
          <p:cNvSpPr/>
          <p:nvPr/>
        </p:nvSpPr>
        <p:spPr>
          <a:xfrm>
            <a:off x="2652808" y="41910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&amp;si=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59_1#172a50210?sp=1&amp;pid=a3aad2bf7&amp;color=0,0,0&amp;vtp=1&amp;bt=1&amp;bb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）因河为池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：池塘；旁边高中间洼的地方</a:t>
            </a:r>
            <a:endParaRPr lang="en-US" altLang="zh-CN" sz="2000" dirty="0"/>
          </a:p>
        </p:txBody>
      </p:sp>
      <p:sp>
        <p:nvSpPr>
          <p:cNvPr id="3" name="QB_6_AN.360_1#172a50210.blank?pid=a3aad2bf7&amp;color=0,0,0&amp;vpa=175&amp;vtp=1&amp;bbb=1"/>
          <p:cNvSpPr/>
          <p:nvPr/>
        </p:nvSpPr>
        <p:spPr>
          <a:xfrm>
            <a:off x="1493901" y="1403800"/>
            <a:ext cx="946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护城河</a:t>
            </a:r>
            <a:endParaRPr lang="en-US" altLang="zh-CN" sz="2000" dirty="0"/>
          </a:p>
        </p:txBody>
      </p:sp>
      <p:sp>
        <p:nvSpPr>
          <p:cNvPr id="4" name="QB_6_BD.361_1#f08719952?sp=1&amp;pid=a3aad2bf7&amp;color=0,0,0&amp;vtp=1&amp;bbb=1"/>
          <p:cNvSpPr/>
          <p:nvPr/>
        </p:nvSpPr>
        <p:spPr>
          <a:xfrm>
            <a:off x="722376" y="2349568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（17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）才能不及中人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：为双方介绍买卖、调解纠纷等并作见证的人</a:t>
            </a:r>
            <a:endParaRPr lang="en-US" altLang="zh-CN" sz="2000" dirty="0"/>
          </a:p>
        </p:txBody>
      </p:sp>
      <p:sp>
        <p:nvSpPr>
          <p:cNvPr id="5" name="QB_6_AN.362_1#f08719952.blank?pid=a3aad2bf7&amp;color=0,0,0&amp;vpa=176&amp;vtp=1&amp;bbb=1"/>
          <p:cNvSpPr/>
          <p:nvPr/>
        </p:nvSpPr>
        <p:spPr>
          <a:xfrm>
            <a:off x="1493901" y="2781368"/>
            <a:ext cx="1200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平常的人</a:t>
            </a:r>
            <a:endParaRPr lang="en-US" altLang="zh-CN" sz="2000" dirty="0"/>
          </a:p>
        </p:txBody>
      </p:sp>
      <p:sp>
        <p:nvSpPr>
          <p:cNvPr id="6" name="QB_6_BD.363_1#d082645d1?sp=1&amp;pid=a3aad2bf7&amp;color=0,0,0&amp;vtp=1&amp;bbb=1"/>
          <p:cNvSpPr/>
          <p:nvPr/>
        </p:nvSpPr>
        <p:spPr>
          <a:xfrm>
            <a:off x="722376" y="3721168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18）山东豪俊遂并起而亡秦族矣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：山东省</a:t>
            </a:r>
            <a:endParaRPr lang="en-US" altLang="zh-CN" sz="2000" dirty="0"/>
          </a:p>
        </p:txBody>
      </p:sp>
      <p:sp>
        <p:nvSpPr>
          <p:cNvPr id="7" name="QB_6_AN.364_1#d082645d1.blank?pid=a3aad2bf7&amp;color=0,0,0&amp;vpa=177&amp;vtp=1&amp;bbb=1"/>
          <p:cNvSpPr/>
          <p:nvPr/>
        </p:nvSpPr>
        <p:spPr>
          <a:xfrm>
            <a:off x="1493901" y="4152968"/>
            <a:ext cx="2978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崤山以东，代指东方诸国</a:t>
            </a:r>
            <a:endParaRPr lang="en-US" altLang="zh-CN" sz="2000" dirty="0"/>
          </a:p>
        </p:txBody>
      </p:sp>
      <p:sp>
        <p:nvSpPr>
          <p:cNvPr id="8" name="QB_6_BD.359_1#172a50210?sp=1&amp;pid=a3aad2bf7&amp;color=0,0,0&amp;vtp=1&amp;bt=1&amp;bbb=1&amp;zzd= 1">
            <a:extLst>
              <a:ext uri="{FF2B5EF4-FFF2-40B4-BE49-F238E27FC236}">
                <a16:creationId xmlns:a16="http://schemas.microsoft.com/office/drawing/2014/main" id="{B4C135F3-A59A-2BF5-4FF4-301AA57ADB00}"/>
              </a:ext>
            </a:extLst>
          </p:cNvPr>
          <p:cNvSpPr/>
          <p:nvPr/>
        </p:nvSpPr>
        <p:spPr>
          <a:xfrm>
            <a:off x="2398808" y="144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361_1#f08719952?sp=1&amp;pid=a3aad2bf7&amp;color=0,0,0&amp;vtp=1&amp;bbb=1&amp;zzd= 1">
            <a:extLst>
              <a:ext uri="{FF2B5EF4-FFF2-40B4-BE49-F238E27FC236}">
                <a16:creationId xmlns:a16="http://schemas.microsoft.com/office/drawing/2014/main" id="{BAAA95CA-D94B-DAB1-F51F-172133EB02CD}"/>
              </a:ext>
            </a:extLst>
          </p:cNvPr>
          <p:cNvSpPr/>
          <p:nvPr/>
        </p:nvSpPr>
        <p:spPr>
          <a:xfrm>
            <a:off x="2652808" y="2819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361_1#f08719952?sp=1&amp;pid=a3aad2bf7&amp;color=0,0,0&amp;vtp=1&amp;bbb=1&amp;zzd= 1">
            <a:extLst>
              <a:ext uri="{FF2B5EF4-FFF2-40B4-BE49-F238E27FC236}">
                <a16:creationId xmlns:a16="http://schemas.microsoft.com/office/drawing/2014/main" id="{7BCB9D6D-E4E8-CEAA-84F2-6B7F660D4B8F}"/>
              </a:ext>
            </a:extLst>
          </p:cNvPr>
          <p:cNvSpPr/>
          <p:nvPr/>
        </p:nvSpPr>
        <p:spPr>
          <a:xfrm>
            <a:off x="2906808" y="2819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363_1#d082645d1?sp=1&amp;pid=a3aad2bf7&amp;color=0,0,0&amp;vtp=1&amp;bbb=1&amp;zzd= 1">
            <a:extLst>
              <a:ext uri="{FF2B5EF4-FFF2-40B4-BE49-F238E27FC236}">
                <a16:creationId xmlns:a16="http://schemas.microsoft.com/office/drawing/2014/main" id="{764561C3-A05C-50BA-490F-FA8E8BE5AFB2}"/>
              </a:ext>
            </a:extLst>
          </p:cNvPr>
          <p:cNvSpPr/>
          <p:nvPr/>
        </p:nvSpPr>
        <p:spPr>
          <a:xfrm>
            <a:off x="1636808" y="41910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363_1#d082645d1?sp=1&amp;pid=a3aad2bf7&amp;color=0,0,0&amp;vtp=1&amp;bbb=1&amp;zzd= 1">
            <a:extLst>
              <a:ext uri="{FF2B5EF4-FFF2-40B4-BE49-F238E27FC236}">
                <a16:creationId xmlns:a16="http://schemas.microsoft.com/office/drawing/2014/main" id="{67583A18-38DF-531E-9EC7-397E097D809C}"/>
              </a:ext>
            </a:extLst>
          </p:cNvPr>
          <p:cNvSpPr/>
          <p:nvPr/>
        </p:nvSpPr>
        <p:spPr>
          <a:xfrm>
            <a:off x="1890808" y="41910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&amp;si=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65_1#c00b11c38?sp=1&amp;pid=a3aad2bf7&amp;color=0,0,0&amp;vtp=1&amp;bt=1&amp;bbb=1"/>
          <p:cNvSpPr/>
          <p:nvPr/>
        </p:nvSpPr>
        <p:spPr>
          <a:xfrm>
            <a:off x="722376" y="972000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（19）虽曰天命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，岂非人事哉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：关于工作人员的录用、培养、调配、奖惩等工作</a:t>
            </a:r>
            <a:endParaRPr lang="en-US" altLang="zh-CN" sz="2000" dirty="0"/>
          </a:p>
        </p:txBody>
      </p:sp>
      <p:sp>
        <p:nvSpPr>
          <p:cNvPr id="3" name="QB_6_AN.366_1#c00b11c38.blank?pid=a3aad2bf7&amp;color=0,0,0&amp;vpa=178&amp;vtp=1&amp;bbb=1"/>
          <p:cNvSpPr/>
          <p:nvPr/>
        </p:nvSpPr>
        <p:spPr>
          <a:xfrm>
            <a:off x="1493901" y="1403800"/>
            <a:ext cx="1200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人的作为</a:t>
            </a:r>
            <a:endParaRPr lang="en-US" altLang="zh-CN" sz="2000" dirty="0"/>
          </a:p>
        </p:txBody>
      </p:sp>
      <p:sp>
        <p:nvSpPr>
          <p:cNvPr id="4" name="QB_6_BD.367_1#84e30c886?sp=1&amp;pid=a3aad2bf7&amp;color=0,0,0&amp;vtp=1&amp;bbb=1"/>
          <p:cNvSpPr/>
          <p:nvPr/>
        </p:nvSpPr>
        <p:spPr>
          <a:xfrm>
            <a:off x="722376" y="2349568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）则遣从事以一少牢告庙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：做，投身到（事业中去）；（按某种办法）处理</a:t>
            </a:r>
            <a:endParaRPr lang="en-US" altLang="zh-CN" sz="2000" dirty="0"/>
          </a:p>
        </p:txBody>
      </p:sp>
      <p:sp>
        <p:nvSpPr>
          <p:cNvPr id="5" name="QB_6_AN.368_1#84e30c886.blank?pid=a3aad2bf7&amp;color=0,0,0&amp;vpa=179&amp;vtp=1&amp;bbb=1"/>
          <p:cNvSpPr/>
          <p:nvPr/>
        </p:nvSpPr>
        <p:spPr>
          <a:xfrm>
            <a:off x="1493901" y="2781368"/>
            <a:ext cx="2978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官名，这里泛指一般属官</a:t>
            </a:r>
            <a:endParaRPr lang="en-US" altLang="zh-CN" sz="2000" dirty="0"/>
          </a:p>
        </p:txBody>
      </p:sp>
      <p:sp>
        <p:nvSpPr>
          <p:cNvPr id="6" name="QB_6_BD.369_1#d4f6c68a6?sp=1&amp;pid=a3aad2bf7&amp;color=0,0,0&amp;vtp=1&amp;bbb=1"/>
          <p:cNvSpPr/>
          <p:nvPr/>
        </p:nvSpPr>
        <p:spPr>
          <a:xfrm>
            <a:off x="722376" y="3721168"/>
            <a:ext cx="10753344" cy="13261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）负而前驱</a:t>
            </a:r>
            <a:endParaRPr lang="en-US" altLang="zh-CN" sz="2000" dirty="0"/>
          </a:p>
          <a:p>
            <a:pPr latinLnBrk="1">
              <a:lnSpc>
                <a:spcPts val="37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古义：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2000" dirty="0"/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今义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：在前面起引导作用的人或事物</a:t>
            </a:r>
            <a:endParaRPr lang="en-US" altLang="zh-CN" sz="2000" dirty="0"/>
          </a:p>
        </p:txBody>
      </p:sp>
      <p:sp>
        <p:nvSpPr>
          <p:cNvPr id="7" name="QB_6_AN.370_1#d4f6c68a6.blank?pid=a3aad2bf7&amp;color=0,0,0&amp;vpa=180&amp;vtp=1&amp;bbb=1"/>
          <p:cNvSpPr/>
          <p:nvPr/>
        </p:nvSpPr>
        <p:spPr>
          <a:xfrm>
            <a:off x="1493901" y="4152968"/>
            <a:ext cx="1200150" cy="4180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7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走在前面</a:t>
            </a:r>
            <a:endParaRPr lang="en-US" altLang="zh-CN" sz="2000" dirty="0"/>
          </a:p>
        </p:txBody>
      </p:sp>
      <p:sp>
        <p:nvSpPr>
          <p:cNvPr id="8" name="QB_6_BD.365_1#c00b11c38?sp=1&amp;pid=a3aad2bf7&amp;color=0,0,0&amp;vtp=1&amp;bt=1&amp;bbb=1&amp;zzd= 1">
            <a:extLst>
              <a:ext uri="{FF2B5EF4-FFF2-40B4-BE49-F238E27FC236}">
                <a16:creationId xmlns:a16="http://schemas.microsoft.com/office/drawing/2014/main" id="{EB703548-9995-EA8D-9BB1-2C5AD30D7EDF}"/>
              </a:ext>
            </a:extLst>
          </p:cNvPr>
          <p:cNvSpPr/>
          <p:nvPr/>
        </p:nvSpPr>
        <p:spPr>
          <a:xfrm>
            <a:off x="3414808" y="144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QB_6_BD.365_1#c00b11c38?sp=1&amp;pid=a3aad2bf7&amp;color=0,0,0&amp;vtp=1&amp;bt=1&amp;bbb=1&amp;zzd= 1">
            <a:extLst>
              <a:ext uri="{FF2B5EF4-FFF2-40B4-BE49-F238E27FC236}">
                <a16:creationId xmlns:a16="http://schemas.microsoft.com/office/drawing/2014/main" id="{DC0FFE80-DF0A-4B0C-DE06-F671CB32069B}"/>
              </a:ext>
            </a:extLst>
          </p:cNvPr>
          <p:cNvSpPr/>
          <p:nvPr/>
        </p:nvSpPr>
        <p:spPr>
          <a:xfrm>
            <a:off x="3668808" y="1441900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QB_6_BD.367_1#84e30c886?sp=1&amp;pid=a3aad2bf7&amp;color=0,0,0&amp;vtp=1&amp;bbb=1&amp;zzd= 1">
            <a:extLst>
              <a:ext uri="{FF2B5EF4-FFF2-40B4-BE49-F238E27FC236}">
                <a16:creationId xmlns:a16="http://schemas.microsoft.com/office/drawing/2014/main" id="{B487782E-9ADB-C0F3-8985-D1A4A426FC79}"/>
              </a:ext>
            </a:extLst>
          </p:cNvPr>
          <p:cNvSpPr/>
          <p:nvPr/>
        </p:nvSpPr>
        <p:spPr>
          <a:xfrm>
            <a:off x="2144808" y="2819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367_1#84e30c886?sp=1&amp;pid=a3aad2bf7&amp;color=0,0,0&amp;vtp=1&amp;bbb=1&amp;zzd= 1">
            <a:extLst>
              <a:ext uri="{FF2B5EF4-FFF2-40B4-BE49-F238E27FC236}">
                <a16:creationId xmlns:a16="http://schemas.microsoft.com/office/drawing/2014/main" id="{5A4737C7-07C5-6E59-5106-FDFE5E175BE0}"/>
              </a:ext>
            </a:extLst>
          </p:cNvPr>
          <p:cNvSpPr/>
          <p:nvPr/>
        </p:nvSpPr>
        <p:spPr>
          <a:xfrm>
            <a:off x="2398808" y="28194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369_1#d4f6c68a6?sp=1&amp;pid=a3aad2bf7&amp;color=0,0,0&amp;vtp=1&amp;bbb=1&amp;zzd= 1">
            <a:extLst>
              <a:ext uri="{FF2B5EF4-FFF2-40B4-BE49-F238E27FC236}">
                <a16:creationId xmlns:a16="http://schemas.microsoft.com/office/drawing/2014/main" id="{5C53FA34-60A6-12A7-845A-3C58F137027B}"/>
              </a:ext>
            </a:extLst>
          </p:cNvPr>
          <p:cNvSpPr/>
          <p:nvPr/>
        </p:nvSpPr>
        <p:spPr>
          <a:xfrm>
            <a:off x="2144808" y="41910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369_1#d4f6c68a6?sp=1&amp;pid=a3aad2bf7&amp;color=0,0,0&amp;vtp=1&amp;bbb=1&amp;zzd= 1">
            <a:extLst>
              <a:ext uri="{FF2B5EF4-FFF2-40B4-BE49-F238E27FC236}">
                <a16:creationId xmlns:a16="http://schemas.microsoft.com/office/drawing/2014/main" id="{D1408CA7-60B9-D087-BCDA-154F45FB0D00}"/>
              </a:ext>
            </a:extLst>
          </p:cNvPr>
          <p:cNvSpPr/>
          <p:nvPr/>
        </p:nvSpPr>
        <p:spPr>
          <a:xfrm>
            <a:off x="2398808" y="419106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&amp;si=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15e8904e?sp=1&amp;pid=49dd5b787&amp;color=0,0,0&amp;vtp=1&amp;bt=1&amp;bbb=1"/>
          <p:cNvSpPr/>
          <p:nvPr/>
        </p:nvSpPr>
        <p:spPr>
          <a:xfrm>
            <a:off x="722376" y="969264"/>
            <a:ext cx="1075334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三、词类活用</a:t>
            </a:r>
            <a:endParaRPr lang="en-US" altLang="zh-CN" sz="2200" dirty="0"/>
          </a:p>
        </p:txBody>
      </p:sp>
      <p:sp>
        <p:nvSpPr>
          <p:cNvPr id="3" name="QO_5_BD.371_1#257099c7f?pid=c15e8904e&amp;color=0,0,0&amp;vtp=1&amp;bbb=1"/>
          <p:cNvSpPr/>
          <p:nvPr/>
        </p:nvSpPr>
        <p:spPr>
          <a:xfrm>
            <a:off x="722376" y="14679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3.指出下列加点词的活用类型并解释。</a:t>
            </a:r>
            <a:endParaRPr lang="en-US" altLang="zh-CN" sz="2000" dirty="0"/>
          </a:p>
        </p:txBody>
      </p:sp>
      <p:sp>
        <p:nvSpPr>
          <p:cNvPr id="4" name="QB_6_BD.372_1#d23ab1d8a?pid=257099c7f&amp;color=0,0,0&amp;vtp=1&amp;bbb=1"/>
          <p:cNvSpPr/>
          <p:nvPr/>
        </p:nvSpPr>
        <p:spPr>
          <a:xfrm>
            <a:off x="722376" y="1935226"/>
            <a:ext cx="10753344" cy="3129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）屈平疾王听之不聪也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（2）谗谄之蔽明也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（3）邪曲之害公也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（4）方正之不容也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（5）蝉蜕于浊秽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（6）蝉蜕于浊秽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（7）又因厚币用事者臣靳尚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lang="en-US" altLang="zh-CN" sz="2000" dirty="0"/>
          </a:p>
        </p:txBody>
      </p:sp>
      <p:sp>
        <p:nvSpPr>
          <p:cNvPr id="5" name="QB_6_AN.373_1#d23ab1d8a.blank?pid=257099c7f&amp;color=0,0,0&amp;vpa=181&amp;vtp=1&amp;bbb=1"/>
          <p:cNvSpPr/>
          <p:nvPr/>
        </p:nvSpPr>
        <p:spPr>
          <a:xfrm>
            <a:off x="3675126" y="1897126"/>
            <a:ext cx="653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动词用作名词，听觉，听力，亦指人的聪明智慧和判断力</a:t>
            </a:r>
            <a:endParaRPr lang="en-US" altLang="zh-CN" sz="2000" dirty="0"/>
          </a:p>
        </p:txBody>
      </p:sp>
      <p:sp>
        <p:nvSpPr>
          <p:cNvPr id="7" name="QB_6_AN.375_1#d23ab1d8a.blank?pid=257099c7f&amp;color=0,0,0&amp;vpa=182&amp;vtp=1&amp;bbb=1"/>
          <p:cNvSpPr/>
          <p:nvPr/>
        </p:nvSpPr>
        <p:spPr>
          <a:xfrm>
            <a:off x="2913126" y="2354326"/>
            <a:ext cx="501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动词用作名词，说人坏话、奉承献媚的小人</a:t>
            </a:r>
            <a:endParaRPr lang="en-US" altLang="zh-CN" sz="2000" dirty="0"/>
          </a:p>
        </p:txBody>
      </p:sp>
      <p:sp>
        <p:nvSpPr>
          <p:cNvPr id="9" name="QB_6_AN.377_1#d23ab1d8a.blank?pid=257099c7f&amp;color=0,0,0&amp;vpa=183&amp;vtp=1&amp;bbb=1"/>
          <p:cNvSpPr/>
          <p:nvPr/>
        </p:nvSpPr>
        <p:spPr>
          <a:xfrm>
            <a:off x="2913126" y="2811526"/>
            <a:ext cx="399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形容词用作名词，品行不正的小人</a:t>
            </a:r>
            <a:endParaRPr lang="en-US" altLang="zh-CN" sz="2000" dirty="0"/>
          </a:p>
        </p:txBody>
      </p:sp>
      <p:sp>
        <p:nvSpPr>
          <p:cNvPr id="11" name="QB_6_AN.379_1#d23ab1d8a.blank?pid=257099c7f&amp;color=0,0,0&amp;vpa=184&amp;vtp=1&amp;bbb=1"/>
          <p:cNvSpPr/>
          <p:nvPr/>
        </p:nvSpPr>
        <p:spPr>
          <a:xfrm>
            <a:off x="2913126" y="3268726"/>
            <a:ext cx="374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形容词用作名词，端方正直的人</a:t>
            </a:r>
            <a:endParaRPr lang="en-US" altLang="zh-CN" sz="2000" dirty="0"/>
          </a:p>
        </p:txBody>
      </p:sp>
      <p:sp>
        <p:nvSpPr>
          <p:cNvPr id="13" name="QB_6_AN.381_1#d23ab1d8a.blank?pid=257099c7f&amp;color=0,0,0&amp;vpa=185&amp;vtp=1&amp;bbb=1"/>
          <p:cNvSpPr/>
          <p:nvPr/>
        </p:nvSpPr>
        <p:spPr>
          <a:xfrm>
            <a:off x="2659126" y="3725926"/>
            <a:ext cx="323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名词作状语，像蝉脱壳那样</a:t>
            </a:r>
            <a:endParaRPr lang="en-US" altLang="zh-CN" sz="2000" dirty="0"/>
          </a:p>
        </p:txBody>
      </p:sp>
      <p:sp>
        <p:nvSpPr>
          <p:cNvPr id="15" name="QB_6_AN.383_1#d23ab1d8a.blank?pid=257099c7f&amp;color=0,0,0&amp;vpa=186&amp;vtp=1&amp;bbb=1"/>
          <p:cNvSpPr/>
          <p:nvPr/>
        </p:nvSpPr>
        <p:spPr>
          <a:xfrm>
            <a:off x="2659126" y="4183126"/>
            <a:ext cx="348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形容词用作名词，污秽的境地</a:t>
            </a:r>
            <a:endParaRPr lang="en-US" altLang="zh-CN" sz="2000" dirty="0"/>
          </a:p>
        </p:txBody>
      </p:sp>
      <p:sp>
        <p:nvSpPr>
          <p:cNvPr id="17" name="QB_6_AN.385_1#d23ab1d8a.blank?pid=257099c7f&amp;color=0,0,0&amp;vpa=187&amp;vtp=1&amp;bbb=1"/>
          <p:cNvSpPr/>
          <p:nvPr/>
        </p:nvSpPr>
        <p:spPr>
          <a:xfrm>
            <a:off x="3929126" y="4621276"/>
            <a:ext cx="2724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名词用作动词，送厚礼</a:t>
            </a:r>
            <a:endParaRPr lang="en-US" altLang="zh-CN" sz="2000" dirty="0"/>
          </a:p>
        </p:txBody>
      </p:sp>
      <p:sp>
        <p:nvSpPr>
          <p:cNvPr id="18" name="QB_6_BD.372_1#d23ab1d8a?pid=257099c7f&amp;color=0,0,0&amp;vtp=1&amp;bbb=1&amp;zzd= 1">
            <a:extLst>
              <a:ext uri="{FF2B5EF4-FFF2-40B4-BE49-F238E27FC236}">
                <a16:creationId xmlns:a16="http://schemas.microsoft.com/office/drawing/2014/main" id="{F7F335ED-91D7-D6F4-9FB1-46CBA87A4DB3}"/>
              </a:ext>
            </a:extLst>
          </p:cNvPr>
          <p:cNvSpPr/>
          <p:nvPr/>
        </p:nvSpPr>
        <p:spPr>
          <a:xfrm>
            <a:off x="2503583" y="24051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6_BD.372_1#d23ab1d8a?pid=257099c7f&amp;color=0,0,0&amp;vtp=1&amp;bbb=1&amp;zzd= 2">
            <a:extLst>
              <a:ext uri="{FF2B5EF4-FFF2-40B4-BE49-F238E27FC236}">
                <a16:creationId xmlns:a16="http://schemas.microsoft.com/office/drawing/2014/main" id="{7626898A-98C1-6A82-0535-60D23825DF3D}"/>
              </a:ext>
            </a:extLst>
          </p:cNvPr>
          <p:cNvSpPr/>
          <p:nvPr/>
        </p:nvSpPr>
        <p:spPr>
          <a:xfrm>
            <a:off x="1487583" y="28623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6_BD.372_1#d23ab1d8a?pid=257099c7f&amp;color=0,0,0&amp;vtp=1&amp;bbb=1&amp;zzd= 2">
            <a:extLst>
              <a:ext uri="{FF2B5EF4-FFF2-40B4-BE49-F238E27FC236}">
                <a16:creationId xmlns:a16="http://schemas.microsoft.com/office/drawing/2014/main" id="{0C85377B-BEF1-22BB-DBF1-AAD54DD23343}"/>
              </a:ext>
            </a:extLst>
          </p:cNvPr>
          <p:cNvSpPr/>
          <p:nvPr/>
        </p:nvSpPr>
        <p:spPr>
          <a:xfrm>
            <a:off x="1741583" y="28623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372_1#d23ab1d8a?pid=257099c7f&amp;color=0,0,0&amp;vtp=1&amp;bbb=1&amp;zzd= 3">
            <a:extLst>
              <a:ext uri="{FF2B5EF4-FFF2-40B4-BE49-F238E27FC236}">
                <a16:creationId xmlns:a16="http://schemas.microsoft.com/office/drawing/2014/main" id="{9B6BADE0-952E-76BD-2DD0-09750CE6CA1D}"/>
              </a:ext>
            </a:extLst>
          </p:cNvPr>
          <p:cNvSpPr/>
          <p:nvPr/>
        </p:nvSpPr>
        <p:spPr>
          <a:xfrm>
            <a:off x="1487583" y="33195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6_BD.372_1#d23ab1d8a?pid=257099c7f&amp;color=0,0,0&amp;vtp=1&amp;bbb=1&amp;zzd= 3">
            <a:extLst>
              <a:ext uri="{FF2B5EF4-FFF2-40B4-BE49-F238E27FC236}">
                <a16:creationId xmlns:a16="http://schemas.microsoft.com/office/drawing/2014/main" id="{AE58D130-1FD9-B035-4481-5AB0DBBF5A82}"/>
              </a:ext>
            </a:extLst>
          </p:cNvPr>
          <p:cNvSpPr/>
          <p:nvPr/>
        </p:nvSpPr>
        <p:spPr>
          <a:xfrm>
            <a:off x="1741583" y="33195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372_1#d23ab1d8a?pid=257099c7f&amp;color=0,0,0&amp;vtp=1&amp;bbb=1&amp;zzd= 4">
            <a:extLst>
              <a:ext uri="{FF2B5EF4-FFF2-40B4-BE49-F238E27FC236}">
                <a16:creationId xmlns:a16="http://schemas.microsoft.com/office/drawing/2014/main" id="{F908119A-39AE-5BB7-6A6A-DCF599983CA4}"/>
              </a:ext>
            </a:extLst>
          </p:cNvPr>
          <p:cNvSpPr/>
          <p:nvPr/>
        </p:nvSpPr>
        <p:spPr>
          <a:xfrm>
            <a:off x="1487583" y="37767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6_BD.372_1#d23ab1d8a?pid=257099c7f&amp;color=0,0,0&amp;vtp=1&amp;bbb=1&amp;zzd= 4">
            <a:extLst>
              <a:ext uri="{FF2B5EF4-FFF2-40B4-BE49-F238E27FC236}">
                <a16:creationId xmlns:a16="http://schemas.microsoft.com/office/drawing/2014/main" id="{533AB6A3-8587-9274-4D21-56D64297796F}"/>
              </a:ext>
            </a:extLst>
          </p:cNvPr>
          <p:cNvSpPr/>
          <p:nvPr/>
        </p:nvSpPr>
        <p:spPr>
          <a:xfrm>
            <a:off x="1741583" y="37767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6_BD.372_1#d23ab1d8a?pid=257099c7f&amp;color=0,0,0&amp;vtp=1&amp;bbb=1&amp;zzd= 5">
            <a:extLst>
              <a:ext uri="{FF2B5EF4-FFF2-40B4-BE49-F238E27FC236}">
                <a16:creationId xmlns:a16="http://schemas.microsoft.com/office/drawing/2014/main" id="{D6689B06-F05A-28CA-161E-2A8B19AC35D4}"/>
              </a:ext>
            </a:extLst>
          </p:cNvPr>
          <p:cNvSpPr/>
          <p:nvPr/>
        </p:nvSpPr>
        <p:spPr>
          <a:xfrm>
            <a:off x="1487583" y="42339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6_BD.372_1#d23ab1d8a?pid=257099c7f&amp;color=0,0,0&amp;vtp=1&amp;bbb=1&amp;zzd= 5">
            <a:extLst>
              <a:ext uri="{FF2B5EF4-FFF2-40B4-BE49-F238E27FC236}">
                <a16:creationId xmlns:a16="http://schemas.microsoft.com/office/drawing/2014/main" id="{CC68F954-9DA7-B2E0-E6F0-8593105AB188}"/>
              </a:ext>
            </a:extLst>
          </p:cNvPr>
          <p:cNvSpPr/>
          <p:nvPr/>
        </p:nvSpPr>
        <p:spPr>
          <a:xfrm>
            <a:off x="1741583" y="42339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QB_6_BD.372_1#d23ab1d8a?pid=257099c7f&amp;color=0,0,0&amp;vtp=1&amp;bbb=1&amp;zzd= 6">
            <a:extLst>
              <a:ext uri="{FF2B5EF4-FFF2-40B4-BE49-F238E27FC236}">
                <a16:creationId xmlns:a16="http://schemas.microsoft.com/office/drawing/2014/main" id="{0F7B6036-69BD-412C-EEF9-A6526FC7D2C2}"/>
              </a:ext>
            </a:extLst>
          </p:cNvPr>
          <p:cNvSpPr/>
          <p:nvPr/>
        </p:nvSpPr>
        <p:spPr>
          <a:xfrm>
            <a:off x="2249583" y="46911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QB_6_BD.372_1#d23ab1d8a?pid=257099c7f&amp;color=0,0,0&amp;vtp=1&amp;bbb=1&amp;zzd= 6">
            <a:extLst>
              <a:ext uri="{FF2B5EF4-FFF2-40B4-BE49-F238E27FC236}">
                <a16:creationId xmlns:a16="http://schemas.microsoft.com/office/drawing/2014/main" id="{81739993-C6B9-CE62-025E-45CE86706E80}"/>
              </a:ext>
            </a:extLst>
          </p:cNvPr>
          <p:cNvSpPr/>
          <p:nvPr/>
        </p:nvSpPr>
        <p:spPr>
          <a:xfrm>
            <a:off x="2503583" y="46911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QB_6_BD.372_1#d23ab1d8a?pid=257099c7f&amp;color=0,0,0&amp;vtp=1&amp;bbb=1&amp;zzd= 7">
            <a:extLst>
              <a:ext uri="{FF2B5EF4-FFF2-40B4-BE49-F238E27FC236}">
                <a16:creationId xmlns:a16="http://schemas.microsoft.com/office/drawing/2014/main" id="{66F996A6-02BA-A3EC-E176-7395CD577F77}"/>
              </a:ext>
            </a:extLst>
          </p:cNvPr>
          <p:cNvSpPr/>
          <p:nvPr/>
        </p:nvSpPr>
        <p:spPr>
          <a:xfrm>
            <a:off x="1995583" y="50897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QB_6_BD.372_1#d23ab1d8a?pid=257099c7f&amp;color=0,0,0&amp;vtp=1&amp;bbb=1&amp;zzd= 7">
            <a:extLst>
              <a:ext uri="{FF2B5EF4-FFF2-40B4-BE49-F238E27FC236}">
                <a16:creationId xmlns:a16="http://schemas.microsoft.com/office/drawing/2014/main" id="{DC347933-D911-DCEF-B5EC-4FF57BA99FEA}"/>
              </a:ext>
            </a:extLst>
          </p:cNvPr>
          <p:cNvSpPr/>
          <p:nvPr/>
        </p:nvSpPr>
        <p:spPr>
          <a:xfrm>
            <a:off x="2249583" y="50897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  <p:bldP spid="17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&amp;si=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_1#77d71c651?pid=ebfad0115&amp;color=0,0,0&amp;vtp=1&amp;bt=1&amp;bbb=1&amp;hb=1"/>
          <p:cNvSpPr/>
          <p:nvPr/>
        </p:nvSpPr>
        <p:spPr>
          <a:xfrm>
            <a:off x="722376" y="96926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3.程笃视郑波亦友亦子，不但学问上对郑波淳淳引导，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生活上也极为关心。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B_6_AN.8_1#77d71c651.bracket?pid=ebfad0115&amp;color=0,0,0&amp;vpa=3&amp;vtp=1&amp;bbb=1"/>
          <p:cNvSpPr/>
          <p:nvPr/>
        </p:nvSpPr>
        <p:spPr>
          <a:xfrm>
            <a:off x="833501" y="1407415"/>
            <a:ext cx="2724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“淳淳”改为“谆谆”</a:t>
            </a:r>
            <a:endParaRPr lang="en-US" altLang="zh-CN" sz="2000" dirty="0"/>
          </a:p>
        </p:txBody>
      </p:sp>
      <p:sp>
        <p:nvSpPr>
          <p:cNvPr id="4" name="QB_6_AS.9_1#77d71c651?vop=1&amp;pid=ebfad0115&amp;color=0,0,0&amp;vtp=1&amp;bbb=1"/>
          <p:cNvSpPr/>
          <p:nvPr/>
        </p:nvSpPr>
        <p:spPr>
          <a:xfrm>
            <a:off x="722376" y="185794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谆谆：形容恳切教导。</a:t>
            </a:r>
            <a:endParaRPr lang="en-US" altLang="zh-CN" sz="2200" dirty="0"/>
          </a:p>
        </p:txBody>
      </p:sp>
      <p:sp>
        <p:nvSpPr>
          <p:cNvPr id="5" name="QB_6_BD.10_1#b5635fec8?pid=ebfad0115&amp;color=0,0,0&amp;vtp=1&amp;bbb=1&amp;hb=1"/>
          <p:cNvSpPr/>
          <p:nvPr/>
        </p:nvSpPr>
        <p:spPr>
          <a:xfrm>
            <a:off x="722376" y="231603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4.名誉、地位、财富，他都缺乏。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但这并不防碍他成为一个令后人无限羡慕的幸福的人。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B_6_AN.11_1#b5635fec8.bracket?pid=ebfad0115&amp;color=0,0,0&amp;vpa=4&amp;vtp=1&amp;bbb=1"/>
          <p:cNvSpPr/>
          <p:nvPr/>
        </p:nvSpPr>
        <p:spPr>
          <a:xfrm>
            <a:off x="833501" y="2754185"/>
            <a:ext cx="221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“防”改为“妨”</a:t>
            </a:r>
            <a:endParaRPr lang="en-US" altLang="zh-CN" sz="2000" dirty="0"/>
          </a:p>
        </p:txBody>
      </p:sp>
      <p:sp>
        <p:nvSpPr>
          <p:cNvPr id="7" name="QB_6_AS.12_1#b5635fec8?vop=1&amp;pid=ebfad0115&amp;color=0,0,0&amp;vtp=1&amp;bbb=1"/>
          <p:cNvSpPr/>
          <p:nvPr/>
        </p:nvSpPr>
        <p:spPr>
          <a:xfrm>
            <a:off x="722376" y="3204782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妨碍：使事情不能顺利进行；阻碍。</a:t>
            </a:r>
            <a:endParaRPr lang="en-US" altLang="zh-CN" sz="2200" dirty="0"/>
          </a:p>
        </p:txBody>
      </p:sp>
      <p:sp>
        <p:nvSpPr>
          <p:cNvPr id="8" name="QB_6_BD.13_1#fa8cccbd1?pid=ebfad0115&amp;color=0,0,0&amp;vtp=1&amp;bbb=1"/>
          <p:cNvSpPr/>
          <p:nvPr/>
        </p:nvSpPr>
        <p:spPr>
          <a:xfrm>
            <a:off x="722376" y="364617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5.对敌人仁慈，就等于养虎遗患，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最后遭怏的必定是自己。(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9" name="QB_6_AN.14_1#fa8cccbd1.bracket?pid=ebfad0115&amp;color=0,0,0&amp;vpa=5&amp;vtp=1&amp;bbb=1"/>
          <p:cNvSpPr/>
          <p:nvPr/>
        </p:nvSpPr>
        <p:spPr>
          <a:xfrm>
            <a:off x="7394639" y="3646170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“怏”改为“殃”</a:t>
            </a:r>
            <a:endParaRPr lang="en-US" altLang="zh-CN" sz="2000" dirty="0"/>
          </a:p>
        </p:txBody>
      </p:sp>
      <p:sp>
        <p:nvSpPr>
          <p:cNvPr id="10" name="QB_6_AS.15_1#fa8cccbd1?vop=1&amp;pid=ebfad0115&amp;color=0,0,0&amp;vtp=1&amp;bbb=1"/>
          <p:cNvSpPr/>
          <p:nvPr/>
        </p:nvSpPr>
        <p:spPr>
          <a:xfrm>
            <a:off x="722376" y="408806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遭殃：遭受灾殃。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&amp;si=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386_1#d836001bb?pid=257099c7f&amp;color=0,0,0&amp;vtp=1&amp;bt=1&amp;bbb=1"/>
          <p:cNvSpPr/>
          <p:nvPr/>
        </p:nvSpPr>
        <p:spPr>
          <a:xfrm>
            <a:off x="722376" y="969265"/>
            <a:ext cx="10753344" cy="4043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）时秦昭王与楚婚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（9）秦，虎狼之国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（10）存君兴国而欲反覆之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（11）莫不欲求忠以自为/举贤以自佐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（12）内惑于郑袖/外欺于张仪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（13）卒使上官大夫短屈原于顷襄王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（14）其后楚日以削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（15）宜皆降之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（16）惠等哭，舆归营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000" dirty="0"/>
          </a:p>
        </p:txBody>
      </p:sp>
      <p:sp>
        <p:nvSpPr>
          <p:cNvPr id="3" name="QB_6_AN.387_1#d836001bb.blank?pid=257099c7f&amp;color=0,0,0&amp;vpa=188&amp;vtp=1&amp;bbb=1"/>
          <p:cNvSpPr/>
          <p:nvPr/>
        </p:nvSpPr>
        <p:spPr>
          <a:xfrm>
            <a:off x="3167126" y="931165"/>
            <a:ext cx="323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名词用作动词，结姻亲关系</a:t>
            </a:r>
            <a:endParaRPr lang="en-US" altLang="zh-CN" sz="2000" dirty="0"/>
          </a:p>
        </p:txBody>
      </p:sp>
      <p:sp>
        <p:nvSpPr>
          <p:cNvPr id="5" name="QB_6_AN.389_1#d836001bb.blank?pid=257099c7f&amp;color=0,0,0&amp;vpa=189&amp;vtp=1&amp;bbb=1"/>
          <p:cNvSpPr/>
          <p:nvPr/>
        </p:nvSpPr>
        <p:spPr>
          <a:xfrm>
            <a:off x="2913126" y="1388365"/>
            <a:ext cx="297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名词作状语，像虎狼一样</a:t>
            </a:r>
            <a:endParaRPr lang="en-US" altLang="zh-CN" sz="2000" dirty="0"/>
          </a:p>
        </p:txBody>
      </p:sp>
      <p:sp>
        <p:nvSpPr>
          <p:cNvPr id="7" name="QB_6_AN.391_1#d836001bb.blank?pid=257099c7f&amp;color=0,0,0&amp;vpa=190&amp;vtp=1&amp;bbb=1"/>
          <p:cNvSpPr/>
          <p:nvPr/>
        </p:nvSpPr>
        <p:spPr>
          <a:xfrm>
            <a:off x="3824351" y="1845565"/>
            <a:ext cx="2473325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使动用法，使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兴</a:t>
            </a:r>
            <a:endParaRPr lang="en-US" altLang="zh-CN" sz="2000" dirty="0"/>
          </a:p>
        </p:txBody>
      </p:sp>
      <p:sp>
        <p:nvSpPr>
          <p:cNvPr id="9" name="QB_6_AN.393_1#d836001bb.blank?pid=257099c7f&amp;color=0,0,0&amp;vpa=191&amp;vtp=1&amp;bbb=1"/>
          <p:cNvSpPr/>
          <p:nvPr/>
        </p:nvSpPr>
        <p:spPr>
          <a:xfrm>
            <a:off x="4961001" y="2302765"/>
            <a:ext cx="43688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形容词用作名词，忠诚之士/贤能之人</a:t>
            </a:r>
            <a:endParaRPr lang="en-US" altLang="zh-CN" sz="2000" dirty="0"/>
          </a:p>
        </p:txBody>
      </p:sp>
      <p:sp>
        <p:nvSpPr>
          <p:cNvPr id="11" name="QB_6_AN.395_1#d836001bb.blank?pid=257099c7f&amp;color=0,0,0&amp;vpa=192&amp;vtp=1&amp;bbb=1"/>
          <p:cNvSpPr/>
          <p:nvPr/>
        </p:nvSpPr>
        <p:spPr>
          <a:xfrm>
            <a:off x="4199001" y="2759965"/>
            <a:ext cx="28448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名词作状语，在内/在外</a:t>
            </a:r>
            <a:endParaRPr lang="en-US" altLang="zh-CN" sz="2000" dirty="0"/>
          </a:p>
        </p:txBody>
      </p:sp>
      <p:sp>
        <p:nvSpPr>
          <p:cNvPr id="13" name="QB_6_AN.397_1#d836001bb.blank?pid=257099c7f&amp;color=0,0,0&amp;vpa=193&amp;vtp=1&amp;bbb=1"/>
          <p:cNvSpPr/>
          <p:nvPr/>
        </p:nvSpPr>
        <p:spPr>
          <a:xfrm>
            <a:off x="4840351" y="3217165"/>
            <a:ext cx="272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形容词用作动词，诋毁</a:t>
            </a:r>
            <a:endParaRPr lang="en-US" altLang="zh-CN" sz="2000" dirty="0"/>
          </a:p>
        </p:txBody>
      </p:sp>
      <p:sp>
        <p:nvSpPr>
          <p:cNvPr id="15" name="QB_6_AN.399_1#d836001bb.blank?pid=257099c7f&amp;color=0,0,0&amp;vpa=194&amp;vtp=1&amp;bbb=1"/>
          <p:cNvSpPr/>
          <p:nvPr/>
        </p:nvSpPr>
        <p:spPr>
          <a:xfrm>
            <a:off x="3062351" y="3674365"/>
            <a:ext cx="272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名词作状语，一天天地</a:t>
            </a:r>
            <a:endParaRPr lang="en-US" altLang="zh-CN" sz="2000" dirty="0"/>
          </a:p>
        </p:txBody>
      </p:sp>
      <p:sp>
        <p:nvSpPr>
          <p:cNvPr id="17" name="QB_6_AN.401_1#d836001bb.blank?pid=257099c7f&amp;color=0,0,0&amp;vpa=195&amp;vtp=1&amp;bbb=1"/>
          <p:cNvSpPr/>
          <p:nvPr/>
        </p:nvSpPr>
        <p:spPr>
          <a:xfrm>
            <a:off x="2554351" y="4131565"/>
            <a:ext cx="2727325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使动用法，使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投降</a:t>
            </a:r>
            <a:endParaRPr lang="en-US" altLang="zh-CN" sz="2000" dirty="0"/>
          </a:p>
        </p:txBody>
      </p:sp>
      <p:sp>
        <p:nvSpPr>
          <p:cNvPr id="19" name="QB_6_AN.403_1#d836001bb.blank?pid=257099c7f&amp;color=0,0,0&amp;vpa=196&amp;vtp=1&amp;bbb=1"/>
          <p:cNvSpPr/>
          <p:nvPr/>
        </p:nvSpPr>
        <p:spPr>
          <a:xfrm>
            <a:off x="3316351" y="4569715"/>
            <a:ext cx="297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名词用作动词，用车载送</a:t>
            </a:r>
            <a:endParaRPr lang="en-US" altLang="zh-CN" sz="2000" dirty="0"/>
          </a:p>
        </p:txBody>
      </p:sp>
      <p:sp>
        <p:nvSpPr>
          <p:cNvPr id="20" name="QB_6_BD.386_1#d836001bb?pid=257099c7f&amp;color=0,0,0&amp;vtp=1&amp;bt=1&amp;bbb=1&amp;zzd= 1">
            <a:extLst>
              <a:ext uri="{FF2B5EF4-FFF2-40B4-BE49-F238E27FC236}">
                <a16:creationId xmlns:a16="http://schemas.microsoft.com/office/drawing/2014/main" id="{9C064E4A-BEE1-5999-4108-B8A4F638CD88}"/>
              </a:ext>
            </a:extLst>
          </p:cNvPr>
          <p:cNvSpPr/>
          <p:nvPr/>
        </p:nvSpPr>
        <p:spPr>
          <a:xfrm>
            <a:off x="3011583" y="1439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386_1#d836001bb?pid=257099c7f&amp;color=0,0,0&amp;vtp=1&amp;bt=1&amp;bbb=1&amp;zzd= 2">
            <a:extLst>
              <a:ext uri="{FF2B5EF4-FFF2-40B4-BE49-F238E27FC236}">
                <a16:creationId xmlns:a16="http://schemas.microsoft.com/office/drawing/2014/main" id="{CAAE366A-4E60-F57B-D49B-EF37B07A2FDA}"/>
              </a:ext>
            </a:extLst>
          </p:cNvPr>
          <p:cNvSpPr/>
          <p:nvPr/>
        </p:nvSpPr>
        <p:spPr>
          <a:xfrm>
            <a:off x="1995583" y="18963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6_BD.386_1#d836001bb?pid=257099c7f&amp;color=0,0,0&amp;vtp=1&amp;bt=1&amp;bbb=1&amp;zzd= 2">
            <a:extLst>
              <a:ext uri="{FF2B5EF4-FFF2-40B4-BE49-F238E27FC236}">
                <a16:creationId xmlns:a16="http://schemas.microsoft.com/office/drawing/2014/main" id="{3112A6BB-9830-4B4A-B7A6-D1362EA8C9A0}"/>
              </a:ext>
            </a:extLst>
          </p:cNvPr>
          <p:cNvSpPr/>
          <p:nvPr/>
        </p:nvSpPr>
        <p:spPr>
          <a:xfrm>
            <a:off x="2249583" y="18963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386_1#d836001bb?pid=257099c7f&amp;color=0,0,0&amp;vtp=1&amp;bt=1&amp;bbb=1&amp;zzd= 3">
            <a:extLst>
              <a:ext uri="{FF2B5EF4-FFF2-40B4-BE49-F238E27FC236}">
                <a16:creationId xmlns:a16="http://schemas.microsoft.com/office/drawing/2014/main" id="{1ACF29D3-2C8A-D3F4-FB91-48E672FA434A}"/>
              </a:ext>
            </a:extLst>
          </p:cNvPr>
          <p:cNvSpPr/>
          <p:nvPr/>
        </p:nvSpPr>
        <p:spPr>
          <a:xfrm>
            <a:off x="2144808" y="23535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6_BD.386_1#d836001bb?pid=257099c7f&amp;color=0,0,0&amp;vtp=1&amp;bt=1&amp;bbb=1&amp;zzd= 4">
            <a:extLst>
              <a:ext uri="{FF2B5EF4-FFF2-40B4-BE49-F238E27FC236}">
                <a16:creationId xmlns:a16="http://schemas.microsoft.com/office/drawing/2014/main" id="{8EEB5875-3EDA-CF73-3009-29E72A2CCE79}"/>
              </a:ext>
            </a:extLst>
          </p:cNvPr>
          <p:cNvSpPr/>
          <p:nvPr/>
        </p:nvSpPr>
        <p:spPr>
          <a:xfrm>
            <a:off x="2652808" y="28107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6_BD.386_1#d836001bb?pid=257099c7f&amp;color=0,0,0&amp;vtp=1&amp;bt=1&amp;bbb=1&amp;zzd= 4">
            <a:extLst>
              <a:ext uri="{FF2B5EF4-FFF2-40B4-BE49-F238E27FC236}">
                <a16:creationId xmlns:a16="http://schemas.microsoft.com/office/drawing/2014/main" id="{89190C44-C135-D921-6A02-8DB91B9AFD0F}"/>
              </a:ext>
            </a:extLst>
          </p:cNvPr>
          <p:cNvSpPr/>
          <p:nvPr/>
        </p:nvSpPr>
        <p:spPr>
          <a:xfrm>
            <a:off x="4030758" y="28107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6_BD.386_1#d836001bb?pid=257099c7f&amp;color=0,0,0&amp;vtp=1&amp;bt=1&amp;bbb=1&amp;zzd= 5">
            <a:extLst>
              <a:ext uri="{FF2B5EF4-FFF2-40B4-BE49-F238E27FC236}">
                <a16:creationId xmlns:a16="http://schemas.microsoft.com/office/drawing/2014/main" id="{80CABB12-65CA-A718-BCF3-7AE17C37F796}"/>
              </a:ext>
            </a:extLst>
          </p:cNvPr>
          <p:cNvSpPr/>
          <p:nvPr/>
        </p:nvSpPr>
        <p:spPr>
          <a:xfrm>
            <a:off x="1636808" y="32679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QB_6_BD.386_1#d836001bb?pid=257099c7f&amp;color=0,0,0&amp;vtp=1&amp;bt=1&amp;bbb=1&amp;zzd= 5">
            <a:extLst>
              <a:ext uri="{FF2B5EF4-FFF2-40B4-BE49-F238E27FC236}">
                <a16:creationId xmlns:a16="http://schemas.microsoft.com/office/drawing/2014/main" id="{D79FACCE-67B8-697F-8A4E-C3B2F666E041}"/>
              </a:ext>
            </a:extLst>
          </p:cNvPr>
          <p:cNvSpPr/>
          <p:nvPr/>
        </p:nvSpPr>
        <p:spPr>
          <a:xfrm>
            <a:off x="3014758" y="32679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QB_6_BD.386_1#d836001bb?pid=257099c7f&amp;color=0,0,0&amp;vtp=1&amp;bt=1&amp;bbb=1&amp;zzd= 6">
            <a:extLst>
              <a:ext uri="{FF2B5EF4-FFF2-40B4-BE49-F238E27FC236}">
                <a16:creationId xmlns:a16="http://schemas.microsoft.com/office/drawing/2014/main" id="{F271EB4F-FFC2-80C1-AB97-85D67B8319C9}"/>
              </a:ext>
            </a:extLst>
          </p:cNvPr>
          <p:cNvSpPr/>
          <p:nvPr/>
        </p:nvSpPr>
        <p:spPr>
          <a:xfrm>
            <a:off x="3160808" y="3725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QB_6_BD.386_1#d836001bb?pid=257099c7f&amp;color=0,0,0&amp;vtp=1&amp;bt=1&amp;bbb=1&amp;zzd= 7">
            <a:extLst>
              <a:ext uri="{FF2B5EF4-FFF2-40B4-BE49-F238E27FC236}">
                <a16:creationId xmlns:a16="http://schemas.microsoft.com/office/drawing/2014/main" id="{7A4A125E-5EDB-47EC-4172-B7CCE0A5AE32}"/>
              </a:ext>
            </a:extLst>
          </p:cNvPr>
          <p:cNvSpPr/>
          <p:nvPr/>
        </p:nvSpPr>
        <p:spPr>
          <a:xfrm>
            <a:off x="2398808" y="41823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QB_6_BD.386_1#d836001bb?pid=257099c7f&amp;color=0,0,0&amp;vtp=1&amp;bt=1&amp;bbb=1&amp;zzd= 8">
            <a:extLst>
              <a:ext uri="{FF2B5EF4-FFF2-40B4-BE49-F238E27FC236}">
                <a16:creationId xmlns:a16="http://schemas.microsoft.com/office/drawing/2014/main" id="{0EA871EC-C42A-700E-51EB-C5370D610981}"/>
              </a:ext>
            </a:extLst>
          </p:cNvPr>
          <p:cNvSpPr/>
          <p:nvPr/>
        </p:nvSpPr>
        <p:spPr>
          <a:xfrm>
            <a:off x="2144808" y="46395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QB_6_BD.386_1#d836001bb?pid=257099c7f&amp;color=0,0,0&amp;vtp=1&amp;bt=1&amp;bbb=1&amp;zzd= 9">
            <a:extLst>
              <a:ext uri="{FF2B5EF4-FFF2-40B4-BE49-F238E27FC236}">
                <a16:creationId xmlns:a16="http://schemas.microsoft.com/office/drawing/2014/main" id="{D8928AA7-E4AC-5CC1-2211-372C2CA94997}"/>
              </a:ext>
            </a:extLst>
          </p:cNvPr>
          <p:cNvSpPr/>
          <p:nvPr/>
        </p:nvSpPr>
        <p:spPr>
          <a:xfrm>
            <a:off x="2652808" y="50382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  <p:bldP spid="17" grpId="0" build="p" animBg="1"/>
      <p:bldP spid="19" grpId="0" build="p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1&amp;si=5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04_1#3f9734e44?pid=257099c7f&amp;color=0,0,0&amp;vtp=1&amp;bt=1&amp;bbb=1"/>
          <p:cNvSpPr/>
          <p:nvPr/>
        </p:nvSpPr>
        <p:spPr>
          <a:xfrm>
            <a:off x="722376" y="969265"/>
            <a:ext cx="10753344" cy="4043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（17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）单于壮其节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（18）剑斩虞常已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（19）反欲斗两主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（20）天雨雪，武卧啮雪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（21）羝乳乃得归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（22）杖汉节牧羊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（23）武能网纺缴，檠弓弩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（24）孺卿从祠河东后土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（25）何久自苦如此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lang="en-US" altLang="zh-CN" sz="2000" dirty="0"/>
          </a:p>
        </p:txBody>
      </p:sp>
      <p:sp>
        <p:nvSpPr>
          <p:cNvPr id="3" name="QB_6_AN.405_1#3f9734e44.blank?pid=257099c7f&amp;color=0,0,0&amp;vpa=197&amp;vtp=1&amp;bbb=1"/>
          <p:cNvSpPr/>
          <p:nvPr/>
        </p:nvSpPr>
        <p:spPr>
          <a:xfrm>
            <a:off x="2808351" y="931165"/>
            <a:ext cx="2981325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意动用法，认为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豪壮</a:t>
            </a:r>
            <a:endParaRPr lang="en-US" altLang="zh-CN" sz="2000" dirty="0"/>
          </a:p>
        </p:txBody>
      </p:sp>
      <p:sp>
        <p:nvSpPr>
          <p:cNvPr id="5" name="QB_6_AN.407_1#3f9734e44.blank?pid=257099c7f&amp;color=0,0,0&amp;vpa=198&amp;vtp=1&amp;bbb=1"/>
          <p:cNvSpPr/>
          <p:nvPr/>
        </p:nvSpPr>
        <p:spPr>
          <a:xfrm>
            <a:off x="2808351" y="1388365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名词作状语，用剑</a:t>
            </a:r>
            <a:endParaRPr lang="en-US" altLang="zh-CN" sz="2000" dirty="0"/>
          </a:p>
        </p:txBody>
      </p:sp>
      <p:sp>
        <p:nvSpPr>
          <p:cNvPr id="7" name="QB_6_AN.409_1#3f9734e44.blank?pid=257099c7f&amp;color=0,0,0&amp;vpa=199&amp;vtp=1&amp;bbb=1"/>
          <p:cNvSpPr/>
          <p:nvPr/>
        </p:nvSpPr>
        <p:spPr>
          <a:xfrm>
            <a:off x="2808351" y="1845565"/>
            <a:ext cx="2727325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使动用法，使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相斗</a:t>
            </a:r>
            <a:endParaRPr lang="en-US" altLang="zh-CN" sz="2000" dirty="0"/>
          </a:p>
        </p:txBody>
      </p:sp>
      <p:sp>
        <p:nvSpPr>
          <p:cNvPr id="9" name="QB_6_AN.411_1#3f9734e44.blank?pid=257099c7f&amp;color=0,0,0&amp;vpa=200&amp;vtp=1&amp;bbb=1"/>
          <p:cNvSpPr/>
          <p:nvPr/>
        </p:nvSpPr>
        <p:spPr>
          <a:xfrm>
            <a:off x="3570351" y="2302765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名词用作动词，下</a:t>
            </a:r>
            <a:endParaRPr lang="en-US" altLang="zh-CN" sz="2000" dirty="0"/>
          </a:p>
        </p:txBody>
      </p:sp>
      <p:sp>
        <p:nvSpPr>
          <p:cNvPr id="11" name="QB_6_AN.413_1#3f9734e44.blank?pid=257099c7f&amp;color=0,0,0&amp;vpa=201&amp;vtp=1&amp;bbb=1"/>
          <p:cNvSpPr/>
          <p:nvPr/>
        </p:nvSpPr>
        <p:spPr>
          <a:xfrm>
            <a:off x="2808351" y="2759965"/>
            <a:ext cx="247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名词用作动词，生子</a:t>
            </a:r>
            <a:endParaRPr lang="en-US" altLang="zh-CN" sz="2000" dirty="0"/>
          </a:p>
        </p:txBody>
      </p:sp>
      <p:sp>
        <p:nvSpPr>
          <p:cNvPr id="13" name="QB_6_AN.415_1#3f9734e44.blank?pid=257099c7f&amp;color=0,0,0&amp;vpa=202&amp;vtp=1&amp;bbb=1"/>
          <p:cNvSpPr/>
          <p:nvPr/>
        </p:nvSpPr>
        <p:spPr>
          <a:xfrm>
            <a:off x="2808351" y="3217165"/>
            <a:ext cx="272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名词用作动词，执、拄</a:t>
            </a:r>
            <a:endParaRPr lang="en-US" altLang="zh-CN" sz="2000" dirty="0"/>
          </a:p>
        </p:txBody>
      </p:sp>
      <p:sp>
        <p:nvSpPr>
          <p:cNvPr id="15" name="QB_6_AN.417_1#3f9734e44.blank?pid=257099c7f&amp;color=0,0,0&amp;vpa=203&amp;vtp=1&amp;bbb=1"/>
          <p:cNvSpPr/>
          <p:nvPr/>
        </p:nvSpPr>
        <p:spPr>
          <a:xfrm>
            <a:off x="3837051" y="3674365"/>
            <a:ext cx="46228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名词用作动词，结网/用檠矫正（弓弩）</a:t>
            </a:r>
            <a:endParaRPr lang="en-US" altLang="zh-CN" sz="2000" dirty="0"/>
          </a:p>
        </p:txBody>
      </p:sp>
      <p:sp>
        <p:nvSpPr>
          <p:cNvPr id="17" name="QB_6_AN.419_1#3f9734e44.blank?pid=257099c7f&amp;color=0,0,0&amp;vpa=204&amp;vtp=1&amp;bbb=1"/>
          <p:cNvSpPr/>
          <p:nvPr/>
        </p:nvSpPr>
        <p:spPr>
          <a:xfrm>
            <a:off x="3570351" y="4131565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名词用作动词，祀</a:t>
            </a:r>
            <a:endParaRPr lang="en-US" altLang="zh-CN" sz="2000" dirty="0"/>
          </a:p>
        </p:txBody>
      </p:sp>
      <p:sp>
        <p:nvSpPr>
          <p:cNvPr id="19" name="QB_6_AN.421_1#3f9734e44.blank?pid=257099c7f&amp;color=0,0,0&amp;vpa=205&amp;vtp=1&amp;bbb=1"/>
          <p:cNvSpPr/>
          <p:nvPr/>
        </p:nvSpPr>
        <p:spPr>
          <a:xfrm>
            <a:off x="3062351" y="4569715"/>
            <a:ext cx="2727325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使动用法，使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受苦</a:t>
            </a:r>
            <a:endParaRPr lang="en-US" altLang="zh-CN" sz="2000" dirty="0"/>
          </a:p>
        </p:txBody>
      </p:sp>
      <p:sp>
        <p:nvSpPr>
          <p:cNvPr id="20" name="QB_6_BD.404_1#3f9734e44?pid=257099c7f&amp;color=0,0,0&amp;vtp=1&amp;bt=1&amp;bbb=1&amp;zzd= 1">
            <a:extLst>
              <a:ext uri="{FF2B5EF4-FFF2-40B4-BE49-F238E27FC236}">
                <a16:creationId xmlns:a16="http://schemas.microsoft.com/office/drawing/2014/main" id="{AEFB0925-AB80-E926-C919-76705C98D1DD}"/>
              </a:ext>
            </a:extLst>
          </p:cNvPr>
          <p:cNvSpPr/>
          <p:nvPr/>
        </p:nvSpPr>
        <p:spPr>
          <a:xfrm>
            <a:off x="2144808" y="1439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404_1#3f9734e44?pid=257099c7f&amp;color=0,0,0&amp;vtp=1&amp;bt=1&amp;bbb=1&amp;zzd= 2">
            <a:extLst>
              <a:ext uri="{FF2B5EF4-FFF2-40B4-BE49-F238E27FC236}">
                <a16:creationId xmlns:a16="http://schemas.microsoft.com/office/drawing/2014/main" id="{480136DB-0021-8D1B-8C82-406A87FEAED7}"/>
              </a:ext>
            </a:extLst>
          </p:cNvPr>
          <p:cNvSpPr/>
          <p:nvPr/>
        </p:nvSpPr>
        <p:spPr>
          <a:xfrm>
            <a:off x="1636808" y="18963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6_BD.404_1#3f9734e44?pid=257099c7f&amp;color=0,0,0&amp;vtp=1&amp;bt=1&amp;bbb=1&amp;zzd= 3">
            <a:extLst>
              <a:ext uri="{FF2B5EF4-FFF2-40B4-BE49-F238E27FC236}">
                <a16:creationId xmlns:a16="http://schemas.microsoft.com/office/drawing/2014/main" id="{D1384AD2-7BA6-3FE5-8527-F3CA73F82CCD}"/>
              </a:ext>
            </a:extLst>
          </p:cNvPr>
          <p:cNvSpPr/>
          <p:nvPr/>
        </p:nvSpPr>
        <p:spPr>
          <a:xfrm>
            <a:off x="2144808" y="23535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404_1#3f9734e44?pid=257099c7f&amp;color=0,0,0&amp;vtp=1&amp;bt=1&amp;bbb=1&amp;zzd= 4">
            <a:extLst>
              <a:ext uri="{FF2B5EF4-FFF2-40B4-BE49-F238E27FC236}">
                <a16:creationId xmlns:a16="http://schemas.microsoft.com/office/drawing/2014/main" id="{1C645F50-B0E0-288D-6D77-89AF3F0F6B97}"/>
              </a:ext>
            </a:extLst>
          </p:cNvPr>
          <p:cNvSpPr/>
          <p:nvPr/>
        </p:nvSpPr>
        <p:spPr>
          <a:xfrm>
            <a:off x="1890808" y="28107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6_BD.404_1#3f9734e44?pid=257099c7f&amp;color=0,0,0&amp;vtp=1&amp;bt=1&amp;bbb=1&amp;zzd= 5">
            <a:extLst>
              <a:ext uri="{FF2B5EF4-FFF2-40B4-BE49-F238E27FC236}">
                <a16:creationId xmlns:a16="http://schemas.microsoft.com/office/drawing/2014/main" id="{9085DFD5-04D8-3B9A-2E9D-DF3741130EC9}"/>
              </a:ext>
            </a:extLst>
          </p:cNvPr>
          <p:cNvSpPr/>
          <p:nvPr/>
        </p:nvSpPr>
        <p:spPr>
          <a:xfrm>
            <a:off x="1890808" y="32679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6_BD.404_1#3f9734e44?pid=257099c7f&amp;color=0,0,0&amp;vtp=1&amp;bt=1&amp;bbb=1&amp;zzd= 6">
            <a:extLst>
              <a:ext uri="{FF2B5EF4-FFF2-40B4-BE49-F238E27FC236}">
                <a16:creationId xmlns:a16="http://schemas.microsoft.com/office/drawing/2014/main" id="{E5619453-36EF-5597-EB6B-6A798811FF19}"/>
              </a:ext>
            </a:extLst>
          </p:cNvPr>
          <p:cNvSpPr/>
          <p:nvPr/>
        </p:nvSpPr>
        <p:spPr>
          <a:xfrm>
            <a:off x="1636808" y="3725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6_BD.404_1#3f9734e44?pid=257099c7f&amp;color=0,0,0&amp;vtp=1&amp;bt=1&amp;bbb=1&amp;zzd= 7">
            <a:extLst>
              <a:ext uri="{FF2B5EF4-FFF2-40B4-BE49-F238E27FC236}">
                <a16:creationId xmlns:a16="http://schemas.microsoft.com/office/drawing/2014/main" id="{8C5367D7-AA46-0866-0C25-AE86C2857FC8}"/>
              </a:ext>
            </a:extLst>
          </p:cNvPr>
          <p:cNvSpPr/>
          <p:nvPr/>
        </p:nvSpPr>
        <p:spPr>
          <a:xfrm>
            <a:off x="2144808" y="41823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QB_6_BD.404_1#3f9734e44?pid=257099c7f&amp;color=0,0,0&amp;vtp=1&amp;bt=1&amp;bbb=1&amp;zzd= 7">
            <a:extLst>
              <a:ext uri="{FF2B5EF4-FFF2-40B4-BE49-F238E27FC236}">
                <a16:creationId xmlns:a16="http://schemas.microsoft.com/office/drawing/2014/main" id="{CD2201B9-F02D-322E-DB88-4DE2DD86DCC8}"/>
              </a:ext>
            </a:extLst>
          </p:cNvPr>
          <p:cNvSpPr/>
          <p:nvPr/>
        </p:nvSpPr>
        <p:spPr>
          <a:xfrm>
            <a:off x="3160808" y="41823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QB_6_BD.404_1#3f9734e44?pid=257099c7f&amp;color=0,0,0&amp;vtp=1&amp;bt=1&amp;bbb=1&amp;zzd= 8">
            <a:extLst>
              <a:ext uri="{FF2B5EF4-FFF2-40B4-BE49-F238E27FC236}">
                <a16:creationId xmlns:a16="http://schemas.microsoft.com/office/drawing/2014/main" id="{86EAC890-8406-D3F1-A50C-C71A1295521A}"/>
              </a:ext>
            </a:extLst>
          </p:cNvPr>
          <p:cNvSpPr/>
          <p:nvPr/>
        </p:nvSpPr>
        <p:spPr>
          <a:xfrm>
            <a:off x="2398808" y="46395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QB_6_BD.404_1#3f9734e44?pid=257099c7f&amp;color=0,0,0&amp;vtp=1&amp;bt=1&amp;bbb=1&amp;zzd= 9">
            <a:extLst>
              <a:ext uri="{FF2B5EF4-FFF2-40B4-BE49-F238E27FC236}">
                <a16:creationId xmlns:a16="http://schemas.microsoft.com/office/drawing/2014/main" id="{55FB2F77-F959-D26A-B951-9683B3E5BC1A}"/>
              </a:ext>
            </a:extLst>
          </p:cNvPr>
          <p:cNvSpPr/>
          <p:nvPr/>
        </p:nvSpPr>
        <p:spPr>
          <a:xfrm>
            <a:off x="2398808" y="50382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  <p:bldP spid="17" grpId="0" build="p" animBg="1"/>
      <p:bldP spid="19" grpId="0" build="p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2&amp;si=5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22_1#6119d9995?pid=257099c7f&amp;color=0,0,0&amp;vtp=1&amp;bt=1&amp;bbb=1"/>
          <p:cNvSpPr/>
          <p:nvPr/>
        </p:nvSpPr>
        <p:spPr>
          <a:xfrm>
            <a:off x="722376" y="969265"/>
            <a:ext cx="10753344" cy="4043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）诚甘乐之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（27）陵与卫律之罪上通于天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（28）得夜见汉使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（29）过秦论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（30）秦孝公据崤函之固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（31）有席卷天下/包举宇内/囊括四海之意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（32）内立法度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（33）外连衡而斗诸侯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（34）外连衡而斗诸侯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lang="en-US" altLang="zh-CN" sz="2000" dirty="0"/>
          </a:p>
        </p:txBody>
      </p:sp>
      <p:sp>
        <p:nvSpPr>
          <p:cNvPr id="3" name="QB_6_AN.423_1#6119d9995.blank?pid=257099c7f&amp;color=0,0,0&amp;vpa=206&amp;vtp=1&amp;bbb=1"/>
          <p:cNvSpPr/>
          <p:nvPr/>
        </p:nvSpPr>
        <p:spPr>
          <a:xfrm>
            <a:off x="2554351" y="931165"/>
            <a:ext cx="2727325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意动用法，以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为乐</a:t>
            </a:r>
            <a:endParaRPr lang="en-US" altLang="zh-CN" sz="2000" dirty="0"/>
          </a:p>
        </p:txBody>
      </p:sp>
      <p:sp>
        <p:nvSpPr>
          <p:cNvPr id="5" name="QB_6_AN.425_1#6119d9995.blank?pid=257099c7f&amp;color=0,0,0&amp;vpa=207&amp;vtp=1&amp;bbb=1"/>
          <p:cNvSpPr/>
          <p:nvPr/>
        </p:nvSpPr>
        <p:spPr>
          <a:xfrm>
            <a:off x="4078351" y="1388365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名词作状语，向上</a:t>
            </a:r>
            <a:endParaRPr lang="en-US" altLang="zh-CN" sz="2000" dirty="0"/>
          </a:p>
        </p:txBody>
      </p:sp>
      <p:sp>
        <p:nvSpPr>
          <p:cNvPr id="7" name="QB_6_AN.427_1#6119d9995.blank?pid=257099c7f&amp;color=0,0,0&amp;vpa=208&amp;vtp=1&amp;bbb=1"/>
          <p:cNvSpPr/>
          <p:nvPr/>
        </p:nvSpPr>
        <p:spPr>
          <a:xfrm>
            <a:off x="2808351" y="1845565"/>
            <a:ext cx="247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名词作状语，在夜里</a:t>
            </a:r>
            <a:endParaRPr lang="en-US" altLang="zh-CN" sz="2000" dirty="0"/>
          </a:p>
        </p:txBody>
      </p:sp>
      <p:sp>
        <p:nvSpPr>
          <p:cNvPr id="9" name="QB_6_AN.429_1#6119d9995.blank?pid=257099c7f&amp;color=0,0,0&amp;vpa=209&amp;vtp=1&amp;bbb=1"/>
          <p:cNvSpPr/>
          <p:nvPr/>
        </p:nvSpPr>
        <p:spPr>
          <a:xfrm>
            <a:off x="2300351" y="2302765"/>
            <a:ext cx="3743325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名词用作动词，指斥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的过失</a:t>
            </a:r>
            <a:endParaRPr lang="en-US" altLang="zh-CN" sz="2000" dirty="0"/>
          </a:p>
        </p:txBody>
      </p:sp>
      <p:sp>
        <p:nvSpPr>
          <p:cNvPr id="11" name="QB_6_AN.431_1#6119d9995.blank?pid=257099c7f&amp;color=0,0,0&amp;vpa=210&amp;vtp=1&amp;bbb=1"/>
          <p:cNvSpPr/>
          <p:nvPr/>
        </p:nvSpPr>
        <p:spPr>
          <a:xfrm>
            <a:off x="3570351" y="2759965"/>
            <a:ext cx="348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形容词用作名词，险固的地势</a:t>
            </a:r>
            <a:endParaRPr lang="en-US" altLang="zh-CN" sz="2000" dirty="0"/>
          </a:p>
        </p:txBody>
      </p:sp>
      <p:sp>
        <p:nvSpPr>
          <p:cNvPr id="13" name="QB_6_AN.433_1#6119d9995.blank?pid=257099c7f&amp;color=0,0,0&amp;vpa=211&amp;vtp=1&amp;bbb=1"/>
          <p:cNvSpPr/>
          <p:nvPr/>
        </p:nvSpPr>
        <p:spPr>
          <a:xfrm>
            <a:off x="5576951" y="3217165"/>
            <a:ext cx="57594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名词作状语，像席子一样/像包裹一样/像布袋一样</a:t>
            </a:r>
            <a:endParaRPr lang="en-US" altLang="zh-CN" sz="2000" dirty="0"/>
          </a:p>
        </p:txBody>
      </p:sp>
      <p:sp>
        <p:nvSpPr>
          <p:cNvPr id="15" name="QB_6_AN.435_1#6119d9995.blank?pid=257099c7f&amp;color=0,0,0&amp;vpa=212&amp;vtp=1&amp;bbb=1"/>
          <p:cNvSpPr/>
          <p:nvPr/>
        </p:nvSpPr>
        <p:spPr>
          <a:xfrm>
            <a:off x="2554351" y="3674365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名词作状语，对内</a:t>
            </a:r>
            <a:endParaRPr lang="en-US" altLang="zh-CN" sz="2000" dirty="0"/>
          </a:p>
        </p:txBody>
      </p:sp>
      <p:sp>
        <p:nvSpPr>
          <p:cNvPr id="17" name="QB_6_AN.437_1#6119d9995.blank?pid=257099c7f&amp;color=0,0,0&amp;vpa=213&amp;vtp=1&amp;bbb=1"/>
          <p:cNvSpPr/>
          <p:nvPr/>
        </p:nvSpPr>
        <p:spPr>
          <a:xfrm>
            <a:off x="3316351" y="4131565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名词作状语，对外</a:t>
            </a:r>
            <a:endParaRPr lang="en-US" altLang="zh-CN" sz="2000" dirty="0"/>
          </a:p>
        </p:txBody>
      </p:sp>
      <p:sp>
        <p:nvSpPr>
          <p:cNvPr id="19" name="QB_6_AN.439_1#6119d9995.blank?pid=257099c7f&amp;color=0,0,0&amp;vpa=214&amp;vtp=1&amp;bbb=1"/>
          <p:cNvSpPr/>
          <p:nvPr/>
        </p:nvSpPr>
        <p:spPr>
          <a:xfrm>
            <a:off x="3316351" y="4569715"/>
            <a:ext cx="2727325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使动用法，使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争斗</a:t>
            </a:r>
            <a:endParaRPr lang="en-US" altLang="zh-CN" sz="2000" dirty="0"/>
          </a:p>
        </p:txBody>
      </p:sp>
      <p:sp>
        <p:nvSpPr>
          <p:cNvPr id="20" name="QB_6_BD.422_1#6119d9995?pid=257099c7f&amp;color=0,0,0&amp;vtp=1&amp;bt=1&amp;bbb=1&amp;zzd= 1">
            <a:extLst>
              <a:ext uri="{FF2B5EF4-FFF2-40B4-BE49-F238E27FC236}">
                <a16:creationId xmlns:a16="http://schemas.microsoft.com/office/drawing/2014/main" id="{5179848B-B4FE-779B-A4D3-D22B358A2952}"/>
              </a:ext>
            </a:extLst>
          </p:cNvPr>
          <p:cNvSpPr/>
          <p:nvPr/>
        </p:nvSpPr>
        <p:spPr>
          <a:xfrm>
            <a:off x="2144808" y="1439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422_1#6119d9995?pid=257099c7f&amp;color=0,0,0&amp;vtp=1&amp;bt=1&amp;bbb=1&amp;zzd= 2">
            <a:extLst>
              <a:ext uri="{FF2B5EF4-FFF2-40B4-BE49-F238E27FC236}">
                <a16:creationId xmlns:a16="http://schemas.microsoft.com/office/drawing/2014/main" id="{4AED6221-7361-BD97-BA60-0C9543D725CB}"/>
              </a:ext>
            </a:extLst>
          </p:cNvPr>
          <p:cNvSpPr/>
          <p:nvPr/>
        </p:nvSpPr>
        <p:spPr>
          <a:xfrm>
            <a:off x="3160808" y="18963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6_BD.422_1#6119d9995?pid=257099c7f&amp;color=0,0,0&amp;vtp=1&amp;bt=1&amp;bbb=1&amp;zzd= 3">
            <a:extLst>
              <a:ext uri="{FF2B5EF4-FFF2-40B4-BE49-F238E27FC236}">
                <a16:creationId xmlns:a16="http://schemas.microsoft.com/office/drawing/2014/main" id="{EF270751-307C-6B58-1964-D035B3732E01}"/>
              </a:ext>
            </a:extLst>
          </p:cNvPr>
          <p:cNvSpPr/>
          <p:nvPr/>
        </p:nvSpPr>
        <p:spPr>
          <a:xfrm>
            <a:off x="1890808" y="23535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422_1#6119d9995?pid=257099c7f&amp;color=0,0,0&amp;vtp=1&amp;bt=1&amp;bbb=1&amp;zzd= 4">
            <a:extLst>
              <a:ext uri="{FF2B5EF4-FFF2-40B4-BE49-F238E27FC236}">
                <a16:creationId xmlns:a16="http://schemas.microsoft.com/office/drawing/2014/main" id="{DA272ECE-7CCC-7DB1-9BBD-2F1AF812EF91}"/>
              </a:ext>
            </a:extLst>
          </p:cNvPr>
          <p:cNvSpPr/>
          <p:nvPr/>
        </p:nvSpPr>
        <p:spPr>
          <a:xfrm>
            <a:off x="1636808" y="28107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6_BD.422_1#6119d9995?pid=257099c7f&amp;color=0,0,0&amp;vtp=1&amp;bt=1&amp;bbb=1&amp;zzd= 5">
            <a:extLst>
              <a:ext uri="{FF2B5EF4-FFF2-40B4-BE49-F238E27FC236}">
                <a16:creationId xmlns:a16="http://schemas.microsoft.com/office/drawing/2014/main" id="{3E4B0BC2-CE25-CDB3-602B-5332F7131285}"/>
              </a:ext>
            </a:extLst>
          </p:cNvPr>
          <p:cNvSpPr/>
          <p:nvPr/>
        </p:nvSpPr>
        <p:spPr>
          <a:xfrm>
            <a:off x="3414808" y="32679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6_BD.422_1#6119d9995?pid=257099c7f&amp;color=0,0,0&amp;vtp=1&amp;bt=1&amp;bbb=1&amp;zzd= 6">
            <a:extLst>
              <a:ext uri="{FF2B5EF4-FFF2-40B4-BE49-F238E27FC236}">
                <a16:creationId xmlns:a16="http://schemas.microsoft.com/office/drawing/2014/main" id="{6B362D35-620F-E1D2-A91C-209C78B26137}"/>
              </a:ext>
            </a:extLst>
          </p:cNvPr>
          <p:cNvSpPr/>
          <p:nvPr/>
        </p:nvSpPr>
        <p:spPr>
          <a:xfrm>
            <a:off x="1890808" y="3725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6_BD.422_1#6119d9995?pid=257099c7f&amp;color=0,0,0&amp;vtp=1&amp;bt=1&amp;bbb=1&amp;zzd= 6">
            <a:extLst>
              <a:ext uri="{FF2B5EF4-FFF2-40B4-BE49-F238E27FC236}">
                <a16:creationId xmlns:a16="http://schemas.microsoft.com/office/drawing/2014/main" id="{0CFEDE6C-6592-B41E-60DF-9CB71E981F87}"/>
              </a:ext>
            </a:extLst>
          </p:cNvPr>
          <p:cNvSpPr/>
          <p:nvPr/>
        </p:nvSpPr>
        <p:spPr>
          <a:xfrm>
            <a:off x="3014758" y="3725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QB_6_BD.422_1#6119d9995?pid=257099c7f&amp;color=0,0,0&amp;vtp=1&amp;bt=1&amp;bbb=1&amp;zzd= 6">
            <a:extLst>
              <a:ext uri="{FF2B5EF4-FFF2-40B4-BE49-F238E27FC236}">
                <a16:creationId xmlns:a16="http://schemas.microsoft.com/office/drawing/2014/main" id="{22FC32AE-6814-AD34-F2C7-A39A2EF5F59D}"/>
              </a:ext>
            </a:extLst>
          </p:cNvPr>
          <p:cNvSpPr/>
          <p:nvPr/>
        </p:nvSpPr>
        <p:spPr>
          <a:xfrm>
            <a:off x="4138708" y="3725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QB_6_BD.422_1#6119d9995?pid=257099c7f&amp;color=0,0,0&amp;vtp=1&amp;bt=1&amp;bbb=1&amp;zzd= 7">
            <a:extLst>
              <a:ext uri="{FF2B5EF4-FFF2-40B4-BE49-F238E27FC236}">
                <a16:creationId xmlns:a16="http://schemas.microsoft.com/office/drawing/2014/main" id="{1B909313-F3C1-98F9-D340-9BE83769C40B}"/>
              </a:ext>
            </a:extLst>
          </p:cNvPr>
          <p:cNvSpPr/>
          <p:nvPr/>
        </p:nvSpPr>
        <p:spPr>
          <a:xfrm>
            <a:off x="1636808" y="41823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QB_6_BD.422_1#6119d9995?pid=257099c7f&amp;color=0,0,0&amp;vtp=1&amp;bt=1&amp;bbb=1&amp;zzd= 8">
            <a:extLst>
              <a:ext uri="{FF2B5EF4-FFF2-40B4-BE49-F238E27FC236}">
                <a16:creationId xmlns:a16="http://schemas.microsoft.com/office/drawing/2014/main" id="{1E00D31F-7437-A770-5D21-1AED3832375C}"/>
              </a:ext>
            </a:extLst>
          </p:cNvPr>
          <p:cNvSpPr/>
          <p:nvPr/>
        </p:nvSpPr>
        <p:spPr>
          <a:xfrm>
            <a:off x="1636808" y="46395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QB_6_BD.422_1#6119d9995?pid=257099c7f&amp;color=0,0,0&amp;vtp=1&amp;bt=1&amp;bbb=1&amp;zzd= 9">
            <a:extLst>
              <a:ext uri="{FF2B5EF4-FFF2-40B4-BE49-F238E27FC236}">
                <a16:creationId xmlns:a16="http://schemas.microsoft.com/office/drawing/2014/main" id="{C5BB0B26-68CF-DC4B-DAFF-3A1A359294C4}"/>
              </a:ext>
            </a:extLst>
          </p:cNvPr>
          <p:cNvSpPr/>
          <p:nvPr/>
        </p:nvSpPr>
        <p:spPr>
          <a:xfrm>
            <a:off x="2652808" y="50382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  <p:bldP spid="17" grpId="0" build="p" animBg="1"/>
      <p:bldP spid="19" grpId="0" build="p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3&amp;si=5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40_1#1db2c0da9?pid=257099c7f&amp;color=0,0,0&amp;vtp=1&amp;bt=1&amp;bbb=1"/>
          <p:cNvSpPr/>
          <p:nvPr/>
        </p:nvSpPr>
        <p:spPr>
          <a:xfrm>
            <a:off x="722376" y="969264"/>
            <a:ext cx="10753344" cy="4043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35）南取汉中/西举巴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蜀/东割膏腴之地/北收要害之郡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（36）尊贤而重士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（37）追亡逐北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（38）因利乘便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（39）履至尊而制六合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（40）却匈奴七百余里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（41）然陈涉瓮牖绳枢之子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（42）天下云集响应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（43）赢粮而景从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lang="en-US" altLang="zh-CN" sz="2000" dirty="0"/>
          </a:p>
        </p:txBody>
      </p:sp>
      <p:sp>
        <p:nvSpPr>
          <p:cNvPr id="3" name="QB_6_AN.441_1#1db2c0da9.blank?pid=257099c7f&amp;color=0,0,0&amp;vpa=215&amp;vtp=1&amp;bbb=1"/>
          <p:cNvSpPr/>
          <p:nvPr/>
        </p:nvSpPr>
        <p:spPr>
          <a:xfrm>
            <a:off x="7208901" y="931164"/>
            <a:ext cx="41021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名词作状语，向南/向西/向东/向北</a:t>
            </a:r>
            <a:endParaRPr lang="en-US" altLang="zh-CN" sz="2000" dirty="0"/>
          </a:p>
        </p:txBody>
      </p:sp>
      <p:sp>
        <p:nvSpPr>
          <p:cNvPr id="5" name="QB_6_AN.443_1#1db2c0da9.blank?pid=257099c7f&amp;color=0,0,0&amp;vpa=216&amp;vtp=1&amp;bbb=1"/>
          <p:cNvSpPr/>
          <p:nvPr/>
        </p:nvSpPr>
        <p:spPr>
          <a:xfrm>
            <a:off x="2808351" y="1388364"/>
            <a:ext cx="348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形容词用作动词，敬重、看重</a:t>
            </a:r>
            <a:endParaRPr lang="en-US" altLang="zh-CN" sz="2000" dirty="0"/>
          </a:p>
        </p:txBody>
      </p:sp>
      <p:sp>
        <p:nvSpPr>
          <p:cNvPr id="7" name="QB_6_AN.445_1#1db2c0da9.blank?pid=257099c7f&amp;color=0,0,0&amp;vpa=217&amp;vtp=1&amp;bbb=1"/>
          <p:cNvSpPr/>
          <p:nvPr/>
        </p:nvSpPr>
        <p:spPr>
          <a:xfrm>
            <a:off x="2554351" y="1845564"/>
            <a:ext cx="323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动词用作名词，败逃的军队</a:t>
            </a:r>
            <a:endParaRPr lang="en-US" altLang="zh-CN" sz="2000" dirty="0"/>
          </a:p>
        </p:txBody>
      </p:sp>
      <p:sp>
        <p:nvSpPr>
          <p:cNvPr id="9" name="QB_6_AN.447_1#1db2c0da9.blank?pid=257099c7f&amp;color=0,0,0&amp;vpa=218&amp;vtp=1&amp;bbb=1"/>
          <p:cNvSpPr/>
          <p:nvPr/>
        </p:nvSpPr>
        <p:spPr>
          <a:xfrm>
            <a:off x="2554351" y="2302764"/>
            <a:ext cx="348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形容词用作名词，有利的形势</a:t>
            </a:r>
            <a:endParaRPr lang="en-US" altLang="zh-CN" sz="2000" dirty="0"/>
          </a:p>
        </p:txBody>
      </p:sp>
      <p:sp>
        <p:nvSpPr>
          <p:cNvPr id="11" name="QB_6_AN.449_1#1db2c0da9.blank?pid=257099c7f&amp;color=0,0,0&amp;vpa=219&amp;vtp=1&amp;bbb=1"/>
          <p:cNvSpPr/>
          <p:nvPr/>
        </p:nvSpPr>
        <p:spPr>
          <a:xfrm>
            <a:off x="3316351" y="2759964"/>
            <a:ext cx="247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名词用作动词，登上</a:t>
            </a:r>
            <a:endParaRPr lang="en-US" altLang="zh-CN" sz="2000" dirty="0"/>
          </a:p>
        </p:txBody>
      </p:sp>
      <p:sp>
        <p:nvSpPr>
          <p:cNvPr id="13" name="QB_6_AN.451_1#1db2c0da9.blank?pid=257099c7f&amp;color=0,0,0&amp;vpa=220&amp;vtp=1&amp;bbb=1"/>
          <p:cNvSpPr/>
          <p:nvPr/>
        </p:nvSpPr>
        <p:spPr>
          <a:xfrm>
            <a:off x="3316351" y="3217164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使动用法，使退却</a:t>
            </a:r>
            <a:endParaRPr lang="en-US" altLang="zh-CN" sz="2000" dirty="0"/>
          </a:p>
        </p:txBody>
      </p:sp>
      <p:sp>
        <p:nvSpPr>
          <p:cNvPr id="15" name="QB_6_AN.453_1#1db2c0da9.blank?pid=257099c7f&amp;color=0,0,0&amp;vpa=221&amp;vtp=1&amp;bbb=1"/>
          <p:cNvSpPr/>
          <p:nvPr/>
        </p:nvSpPr>
        <p:spPr>
          <a:xfrm>
            <a:off x="3837051" y="3674364"/>
            <a:ext cx="36068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名词作状语，用瓮做/用草绳系</a:t>
            </a:r>
            <a:endParaRPr lang="en-US" altLang="zh-CN" sz="2000" dirty="0"/>
          </a:p>
        </p:txBody>
      </p:sp>
      <p:sp>
        <p:nvSpPr>
          <p:cNvPr id="17" name="QB_6_AN.455_1#1db2c0da9.blank?pid=257099c7f&amp;color=0,0,0&amp;vpa=222&amp;vtp=1&amp;bbb=1"/>
          <p:cNvSpPr/>
          <p:nvPr/>
        </p:nvSpPr>
        <p:spPr>
          <a:xfrm>
            <a:off x="3075051" y="4131564"/>
            <a:ext cx="411480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名词作状语，像云一样/像回声一样</a:t>
            </a:r>
            <a:endParaRPr lang="en-US" altLang="zh-CN" sz="2000" dirty="0"/>
          </a:p>
        </p:txBody>
      </p:sp>
      <p:sp>
        <p:nvSpPr>
          <p:cNvPr id="19" name="QB_6_AN.457_1#1db2c0da9.blank?pid=257099c7f&amp;color=0,0,0&amp;vpa=223&amp;vtp=1&amp;bbb=1"/>
          <p:cNvSpPr/>
          <p:nvPr/>
        </p:nvSpPr>
        <p:spPr>
          <a:xfrm>
            <a:off x="2808351" y="4569714"/>
            <a:ext cx="297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名词作状语，像影子一样</a:t>
            </a:r>
            <a:endParaRPr lang="en-US" altLang="zh-CN" sz="2000" dirty="0"/>
          </a:p>
        </p:txBody>
      </p:sp>
      <p:sp>
        <p:nvSpPr>
          <p:cNvPr id="20" name="QB_6_BD.440_1#1db2c0da9?pid=257099c7f&amp;color=0,0,0&amp;vtp=1&amp;bt=1&amp;bbb=1&amp;zzd= 1">
            <a:extLst>
              <a:ext uri="{FF2B5EF4-FFF2-40B4-BE49-F238E27FC236}">
                <a16:creationId xmlns:a16="http://schemas.microsoft.com/office/drawing/2014/main" id="{34C96CA3-7BD8-C1F7-91DE-9B1815279F60}"/>
              </a:ext>
            </a:extLst>
          </p:cNvPr>
          <p:cNvSpPr/>
          <p:nvPr/>
        </p:nvSpPr>
        <p:spPr>
          <a:xfrm>
            <a:off x="1636808" y="14391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6_BD.440_1#1db2c0da9?pid=257099c7f&amp;color=0,0,0&amp;vtp=1&amp;bt=1&amp;bbb=1&amp;zzd= 1">
            <a:extLst>
              <a:ext uri="{FF2B5EF4-FFF2-40B4-BE49-F238E27FC236}">
                <a16:creationId xmlns:a16="http://schemas.microsoft.com/office/drawing/2014/main" id="{A36A5789-7FD8-6199-1C4F-5EE73BBA1B31}"/>
              </a:ext>
            </a:extLst>
          </p:cNvPr>
          <p:cNvSpPr/>
          <p:nvPr/>
        </p:nvSpPr>
        <p:spPr>
          <a:xfrm>
            <a:off x="2760758" y="14391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6_BD.440_1#1db2c0da9?pid=257099c7f&amp;color=0,0,0&amp;vtp=1&amp;bt=1&amp;bbb=1&amp;zzd= 1">
            <a:extLst>
              <a:ext uri="{FF2B5EF4-FFF2-40B4-BE49-F238E27FC236}">
                <a16:creationId xmlns:a16="http://schemas.microsoft.com/office/drawing/2014/main" id="{971C50B5-8943-EA9F-ABAB-D2CB8BEBCC5C}"/>
              </a:ext>
            </a:extLst>
          </p:cNvPr>
          <p:cNvSpPr/>
          <p:nvPr/>
        </p:nvSpPr>
        <p:spPr>
          <a:xfrm>
            <a:off x="4138708" y="14391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6_BD.440_1#1db2c0da9?pid=257099c7f&amp;color=0,0,0&amp;vtp=1&amp;bt=1&amp;bbb=1&amp;zzd= 1">
            <a:extLst>
              <a:ext uri="{FF2B5EF4-FFF2-40B4-BE49-F238E27FC236}">
                <a16:creationId xmlns:a16="http://schemas.microsoft.com/office/drawing/2014/main" id="{CE094603-E5CA-D7DA-2645-EEBF6A9CA168}"/>
              </a:ext>
            </a:extLst>
          </p:cNvPr>
          <p:cNvSpPr/>
          <p:nvPr/>
        </p:nvSpPr>
        <p:spPr>
          <a:xfrm>
            <a:off x="5770658" y="14391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QB_6_BD.440_1#1db2c0da9?pid=257099c7f&amp;color=0,0,0&amp;vtp=1&amp;bt=1&amp;bbb=1&amp;zzd= 2">
            <a:extLst>
              <a:ext uri="{FF2B5EF4-FFF2-40B4-BE49-F238E27FC236}">
                <a16:creationId xmlns:a16="http://schemas.microsoft.com/office/drawing/2014/main" id="{A02960B5-CCF1-EEE9-A4FD-1F243CA4C5C1}"/>
              </a:ext>
            </a:extLst>
          </p:cNvPr>
          <p:cNvSpPr/>
          <p:nvPr/>
        </p:nvSpPr>
        <p:spPr>
          <a:xfrm>
            <a:off x="2398808" y="18963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QB_6_BD.440_1#1db2c0da9?pid=257099c7f&amp;color=0,0,0&amp;vtp=1&amp;bt=1&amp;bbb=1&amp;zzd= 3">
            <a:extLst>
              <a:ext uri="{FF2B5EF4-FFF2-40B4-BE49-F238E27FC236}">
                <a16:creationId xmlns:a16="http://schemas.microsoft.com/office/drawing/2014/main" id="{CDAD2190-6214-C988-B5A7-19D92312C54C}"/>
              </a:ext>
            </a:extLst>
          </p:cNvPr>
          <p:cNvSpPr/>
          <p:nvPr/>
        </p:nvSpPr>
        <p:spPr>
          <a:xfrm>
            <a:off x="2398808" y="23535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QB_6_BD.440_1#1db2c0da9?pid=257099c7f&amp;color=0,0,0&amp;vtp=1&amp;bt=1&amp;bbb=1&amp;zzd= 4">
            <a:extLst>
              <a:ext uri="{FF2B5EF4-FFF2-40B4-BE49-F238E27FC236}">
                <a16:creationId xmlns:a16="http://schemas.microsoft.com/office/drawing/2014/main" id="{DFF5065B-D2EE-1CCA-448F-E907BBC74EB3}"/>
              </a:ext>
            </a:extLst>
          </p:cNvPr>
          <p:cNvSpPr/>
          <p:nvPr/>
        </p:nvSpPr>
        <p:spPr>
          <a:xfrm>
            <a:off x="1890808" y="28107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QB_6_BD.440_1#1db2c0da9?pid=257099c7f&amp;color=0,0,0&amp;vtp=1&amp;bt=1&amp;bbb=1&amp;zzd= 5">
            <a:extLst>
              <a:ext uri="{FF2B5EF4-FFF2-40B4-BE49-F238E27FC236}">
                <a16:creationId xmlns:a16="http://schemas.microsoft.com/office/drawing/2014/main" id="{6D1362FA-CC6B-B397-50E5-40CC6204E2BB}"/>
              </a:ext>
            </a:extLst>
          </p:cNvPr>
          <p:cNvSpPr/>
          <p:nvPr/>
        </p:nvSpPr>
        <p:spPr>
          <a:xfrm>
            <a:off x="1636808" y="32679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QB_6_BD.440_1#1db2c0da9?pid=257099c7f&amp;color=0,0,0&amp;vtp=1&amp;bt=1&amp;bbb=1&amp;zzd= 6">
            <a:extLst>
              <a:ext uri="{FF2B5EF4-FFF2-40B4-BE49-F238E27FC236}">
                <a16:creationId xmlns:a16="http://schemas.microsoft.com/office/drawing/2014/main" id="{951E77CB-465C-11B7-A05F-F2FC1C66C6F5}"/>
              </a:ext>
            </a:extLst>
          </p:cNvPr>
          <p:cNvSpPr/>
          <p:nvPr/>
        </p:nvSpPr>
        <p:spPr>
          <a:xfrm>
            <a:off x="1636808" y="37251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QB_6_BD.440_1#1db2c0da9?pid=257099c7f&amp;color=0,0,0&amp;vtp=1&amp;bt=1&amp;bbb=1&amp;zzd= 7">
            <a:extLst>
              <a:ext uri="{FF2B5EF4-FFF2-40B4-BE49-F238E27FC236}">
                <a16:creationId xmlns:a16="http://schemas.microsoft.com/office/drawing/2014/main" id="{DC69AC82-9DB1-CD06-65F2-EE247D4CC026}"/>
              </a:ext>
            </a:extLst>
          </p:cNvPr>
          <p:cNvSpPr/>
          <p:nvPr/>
        </p:nvSpPr>
        <p:spPr>
          <a:xfrm>
            <a:off x="2398808" y="41823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QB_6_BD.440_1#1db2c0da9?pid=257099c7f&amp;color=0,0,0&amp;vtp=1&amp;bt=1&amp;bbb=1&amp;zzd= 7">
            <a:extLst>
              <a:ext uri="{FF2B5EF4-FFF2-40B4-BE49-F238E27FC236}">
                <a16:creationId xmlns:a16="http://schemas.microsoft.com/office/drawing/2014/main" id="{65F2F890-3584-89E5-8737-0B4FEBE0B408}"/>
              </a:ext>
            </a:extLst>
          </p:cNvPr>
          <p:cNvSpPr/>
          <p:nvPr/>
        </p:nvSpPr>
        <p:spPr>
          <a:xfrm>
            <a:off x="2906808" y="41823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QB_6_BD.440_1#1db2c0da9?pid=257099c7f&amp;color=0,0,0&amp;vtp=1&amp;bt=1&amp;bbb=1&amp;zzd= 8">
            <a:extLst>
              <a:ext uri="{FF2B5EF4-FFF2-40B4-BE49-F238E27FC236}">
                <a16:creationId xmlns:a16="http://schemas.microsoft.com/office/drawing/2014/main" id="{8BB7FF6E-E27D-9FEE-556D-3426F359086E}"/>
              </a:ext>
            </a:extLst>
          </p:cNvPr>
          <p:cNvSpPr/>
          <p:nvPr/>
        </p:nvSpPr>
        <p:spPr>
          <a:xfrm>
            <a:off x="2144808" y="46395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QB_6_BD.440_1#1db2c0da9?pid=257099c7f&amp;color=0,0,0&amp;vtp=1&amp;bt=1&amp;bbb=1&amp;zzd= 8">
            <a:extLst>
              <a:ext uri="{FF2B5EF4-FFF2-40B4-BE49-F238E27FC236}">
                <a16:creationId xmlns:a16="http://schemas.microsoft.com/office/drawing/2014/main" id="{825D6542-353E-7D3D-E187-E5BF5E6E9A6F}"/>
              </a:ext>
            </a:extLst>
          </p:cNvPr>
          <p:cNvSpPr/>
          <p:nvPr/>
        </p:nvSpPr>
        <p:spPr>
          <a:xfrm>
            <a:off x="2652808" y="4639564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QB_6_BD.440_1#1db2c0da9?pid=257099c7f&amp;color=0,0,0&amp;vtp=1&amp;bt=1&amp;bbb=1&amp;zzd= 9">
            <a:extLst>
              <a:ext uri="{FF2B5EF4-FFF2-40B4-BE49-F238E27FC236}">
                <a16:creationId xmlns:a16="http://schemas.microsoft.com/office/drawing/2014/main" id="{C34E5A92-4DA9-CF4C-7B28-3EAACB0FC6C1}"/>
              </a:ext>
            </a:extLst>
          </p:cNvPr>
          <p:cNvSpPr/>
          <p:nvPr/>
        </p:nvSpPr>
        <p:spPr>
          <a:xfrm>
            <a:off x="2398808" y="5038217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  <p:bldP spid="17" grpId="0" build="p" animBg="1"/>
      <p:bldP spid="19" grpId="0" build="p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4&amp;si=5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58_1#215477681?pid=257099c7f&amp;color=0,0,0&amp;vtp=1&amp;bt=1&amp;bbb=1"/>
          <p:cNvSpPr/>
          <p:nvPr/>
        </p:nvSpPr>
        <p:spPr>
          <a:xfrm>
            <a:off x="722376" y="969265"/>
            <a:ext cx="10753344" cy="2671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44）序八州而朝同列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（45）序八州而朝同列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（46）契丹与吾约为兄弟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（47）负而前驱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（48）函梁君臣之首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（49）而告以成功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lang="en-US" altLang="zh-CN" sz="2000" dirty="0"/>
          </a:p>
        </p:txBody>
      </p:sp>
      <p:sp>
        <p:nvSpPr>
          <p:cNvPr id="3" name="QB_6_AN.459_1#215477681.blank?pid=257099c7f&amp;color=0,0,0&amp;vpa=224&amp;vtp=1&amp;bbb=1"/>
          <p:cNvSpPr/>
          <p:nvPr/>
        </p:nvSpPr>
        <p:spPr>
          <a:xfrm>
            <a:off x="3316351" y="931165"/>
            <a:ext cx="323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名词用作动词，安置使有序</a:t>
            </a:r>
            <a:endParaRPr lang="en-US" altLang="zh-CN" sz="2000" dirty="0"/>
          </a:p>
        </p:txBody>
      </p:sp>
      <p:sp>
        <p:nvSpPr>
          <p:cNvPr id="5" name="QB_6_AN.461_1#215477681.blank?pid=257099c7f&amp;color=0,0,0&amp;vpa=225&amp;vtp=1&amp;bbb=1"/>
          <p:cNvSpPr/>
          <p:nvPr/>
        </p:nvSpPr>
        <p:spPr>
          <a:xfrm>
            <a:off x="3316351" y="1388365"/>
            <a:ext cx="2727325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使动用法，使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朝见</a:t>
            </a:r>
            <a:endParaRPr lang="en-US" altLang="zh-CN" sz="2000" dirty="0"/>
          </a:p>
        </p:txBody>
      </p:sp>
      <p:sp>
        <p:nvSpPr>
          <p:cNvPr id="7" name="QB_6_AN.463_1#215477681.blank?pid=257099c7f&amp;color=0,0,0&amp;vpa=226&amp;vtp=1&amp;bbb=1"/>
          <p:cNvSpPr/>
          <p:nvPr/>
        </p:nvSpPr>
        <p:spPr>
          <a:xfrm>
            <a:off x="3570351" y="1845565"/>
            <a:ext cx="297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名词用作动词，订立盟约</a:t>
            </a:r>
            <a:endParaRPr lang="en-US" altLang="zh-CN" sz="2000" dirty="0"/>
          </a:p>
        </p:txBody>
      </p:sp>
      <p:sp>
        <p:nvSpPr>
          <p:cNvPr id="9" name="QB_6_AN.465_1#215477681.blank?pid=257099c7f&amp;color=0,0,0&amp;vpa=227&amp;vtp=1&amp;bbb=1"/>
          <p:cNvSpPr/>
          <p:nvPr/>
        </p:nvSpPr>
        <p:spPr>
          <a:xfrm>
            <a:off x="2554351" y="2302765"/>
            <a:ext cx="247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名词作状语，在前面</a:t>
            </a:r>
            <a:endParaRPr lang="en-US" altLang="zh-CN" sz="2000" dirty="0"/>
          </a:p>
        </p:txBody>
      </p:sp>
      <p:sp>
        <p:nvSpPr>
          <p:cNvPr id="11" name="QB_6_AN.467_1#215477681.blank?pid=257099c7f&amp;color=0,0,0&amp;vpa=228&amp;vtp=1&amp;bbb=1"/>
          <p:cNvSpPr/>
          <p:nvPr/>
        </p:nvSpPr>
        <p:spPr>
          <a:xfrm>
            <a:off x="3062351" y="2759965"/>
            <a:ext cx="297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名词用作动词，用匣子装</a:t>
            </a:r>
            <a:endParaRPr lang="en-US" altLang="zh-CN" sz="2000" dirty="0"/>
          </a:p>
        </p:txBody>
      </p:sp>
      <p:sp>
        <p:nvSpPr>
          <p:cNvPr id="13" name="QB_6_AN.469_1#215477681.blank?pid=257099c7f&amp;color=0,0,0&amp;vpa=229&amp;vtp=1&amp;bbb=1"/>
          <p:cNvSpPr/>
          <p:nvPr/>
        </p:nvSpPr>
        <p:spPr>
          <a:xfrm>
            <a:off x="2808351" y="3198115"/>
            <a:ext cx="323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动词用作名词，成功的消息</a:t>
            </a:r>
            <a:endParaRPr lang="en-US" altLang="zh-CN" sz="2000" dirty="0"/>
          </a:p>
        </p:txBody>
      </p:sp>
      <p:sp>
        <p:nvSpPr>
          <p:cNvPr id="14" name="QB_6_BD.458_1#215477681?pid=257099c7f&amp;color=0,0,0&amp;vtp=1&amp;bt=1&amp;bbb=1&amp;zzd= 1">
            <a:extLst>
              <a:ext uri="{FF2B5EF4-FFF2-40B4-BE49-F238E27FC236}">
                <a16:creationId xmlns:a16="http://schemas.microsoft.com/office/drawing/2014/main" id="{1ABA038F-8FE0-9C8C-8F00-E40BA0E8A60E}"/>
              </a:ext>
            </a:extLst>
          </p:cNvPr>
          <p:cNvSpPr/>
          <p:nvPr/>
        </p:nvSpPr>
        <p:spPr>
          <a:xfrm>
            <a:off x="1636808" y="1439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458_1#215477681?pid=257099c7f&amp;color=0,0,0&amp;vtp=1&amp;bt=1&amp;bbb=1&amp;zzd= 2">
            <a:extLst>
              <a:ext uri="{FF2B5EF4-FFF2-40B4-BE49-F238E27FC236}">
                <a16:creationId xmlns:a16="http://schemas.microsoft.com/office/drawing/2014/main" id="{6D0CF885-A50F-4F44-08B7-0E42D2E4B4DA}"/>
              </a:ext>
            </a:extLst>
          </p:cNvPr>
          <p:cNvSpPr/>
          <p:nvPr/>
        </p:nvSpPr>
        <p:spPr>
          <a:xfrm>
            <a:off x="2652808" y="18963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6_BD.458_1#215477681?pid=257099c7f&amp;color=0,0,0&amp;vtp=1&amp;bt=1&amp;bbb=1&amp;zzd= 3">
            <a:extLst>
              <a:ext uri="{FF2B5EF4-FFF2-40B4-BE49-F238E27FC236}">
                <a16:creationId xmlns:a16="http://schemas.microsoft.com/office/drawing/2014/main" id="{72520716-5574-972A-D9FC-34F6465A1384}"/>
              </a:ext>
            </a:extLst>
          </p:cNvPr>
          <p:cNvSpPr/>
          <p:nvPr/>
        </p:nvSpPr>
        <p:spPr>
          <a:xfrm>
            <a:off x="2652808" y="23535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6_BD.458_1#215477681?pid=257099c7f&amp;color=0,0,0&amp;vtp=1&amp;bt=1&amp;bbb=1&amp;zzd= 4">
            <a:extLst>
              <a:ext uri="{FF2B5EF4-FFF2-40B4-BE49-F238E27FC236}">
                <a16:creationId xmlns:a16="http://schemas.microsoft.com/office/drawing/2014/main" id="{F4AB29E8-4B50-AF6C-5F5C-24588CF9C074}"/>
              </a:ext>
            </a:extLst>
          </p:cNvPr>
          <p:cNvSpPr/>
          <p:nvPr/>
        </p:nvSpPr>
        <p:spPr>
          <a:xfrm>
            <a:off x="2144808" y="28107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6_BD.458_1#215477681?pid=257099c7f&amp;color=0,0,0&amp;vtp=1&amp;bt=1&amp;bbb=1&amp;zzd= 5">
            <a:extLst>
              <a:ext uri="{FF2B5EF4-FFF2-40B4-BE49-F238E27FC236}">
                <a16:creationId xmlns:a16="http://schemas.microsoft.com/office/drawing/2014/main" id="{6624DD56-2499-7C56-FB27-E482A5FCF592}"/>
              </a:ext>
            </a:extLst>
          </p:cNvPr>
          <p:cNvSpPr/>
          <p:nvPr/>
        </p:nvSpPr>
        <p:spPr>
          <a:xfrm>
            <a:off x="1636808" y="32679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6_BD.458_1#215477681?pid=257099c7f&amp;color=0,0,0&amp;vtp=1&amp;bt=1&amp;bbb=1&amp;zzd= 6">
            <a:extLst>
              <a:ext uri="{FF2B5EF4-FFF2-40B4-BE49-F238E27FC236}">
                <a16:creationId xmlns:a16="http://schemas.microsoft.com/office/drawing/2014/main" id="{E7E65845-8B6D-2067-A1F7-235ADA75C47B}"/>
              </a:ext>
            </a:extLst>
          </p:cNvPr>
          <p:cNvSpPr/>
          <p:nvPr/>
        </p:nvSpPr>
        <p:spPr>
          <a:xfrm>
            <a:off x="2398808" y="36666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6_BD.458_1#215477681?pid=257099c7f&amp;color=0,0,0&amp;vtp=1&amp;bt=1&amp;bbb=1&amp;zzd= 6">
            <a:extLst>
              <a:ext uri="{FF2B5EF4-FFF2-40B4-BE49-F238E27FC236}">
                <a16:creationId xmlns:a16="http://schemas.microsoft.com/office/drawing/2014/main" id="{78B6611B-1150-29BA-AD5A-5AC6EB72D149}"/>
              </a:ext>
            </a:extLst>
          </p:cNvPr>
          <p:cNvSpPr/>
          <p:nvPr/>
        </p:nvSpPr>
        <p:spPr>
          <a:xfrm>
            <a:off x="2652808" y="36666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5&amp;si=5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70_1#93d87d3bb?pid=257099c7f&amp;color=0,0,0&amp;mp=1&amp;vtp=1&amp;bt=1&amp;bbb=1"/>
          <p:cNvSpPr/>
          <p:nvPr/>
        </p:nvSpPr>
        <p:spPr>
          <a:xfrm>
            <a:off x="722376" y="969265"/>
            <a:ext cx="10753344" cy="17575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）一夫夜呼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（51）仓皇东出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（52）忧劳可以兴国/逸豫可以亡身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（53）而智勇多困于所溺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</a:t>
            </a:r>
            <a:endParaRPr lang="en-US" altLang="zh-CN" sz="2000" dirty="0"/>
          </a:p>
        </p:txBody>
      </p:sp>
      <p:sp>
        <p:nvSpPr>
          <p:cNvPr id="3" name="QB_6_AN.471_1#93d87d3bb.blank?pid=257099c7f&amp;color=0,0,0&amp;mp=1&amp;vpa=230&amp;vtp=1&amp;bbb=1"/>
          <p:cNvSpPr/>
          <p:nvPr/>
        </p:nvSpPr>
        <p:spPr>
          <a:xfrm>
            <a:off x="2554351" y="931165"/>
            <a:ext cx="247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名词作状语，在夜里</a:t>
            </a:r>
            <a:endParaRPr lang="en-US" altLang="zh-CN" sz="2000" dirty="0"/>
          </a:p>
        </p:txBody>
      </p:sp>
      <p:sp>
        <p:nvSpPr>
          <p:cNvPr id="5" name="QB_6_AN.473_1#93d87d3bb.blank?pid=257099c7f&amp;color=0,0,0&amp;vpa=231&amp;vtp=1&amp;bbb=1"/>
          <p:cNvSpPr/>
          <p:nvPr/>
        </p:nvSpPr>
        <p:spPr>
          <a:xfrm>
            <a:off x="2554351" y="1388365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名词作状语，向东</a:t>
            </a:r>
            <a:endParaRPr lang="en-US" altLang="zh-CN" sz="2000" dirty="0"/>
          </a:p>
        </p:txBody>
      </p:sp>
      <p:sp>
        <p:nvSpPr>
          <p:cNvPr id="7" name="QB_6_AN.475_1#93d87d3bb.blank?pid=257099c7f&amp;color=0,0,0&amp;vpa=232&amp;vtp=1&amp;bbb=1"/>
          <p:cNvSpPr/>
          <p:nvPr/>
        </p:nvSpPr>
        <p:spPr>
          <a:xfrm>
            <a:off x="4630801" y="1845565"/>
            <a:ext cx="412115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使动用法，使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兴盛/使</a:t>
            </a:r>
            <a:r>
              <a:rPr lang="en-US" altLang="zh-CN" sz="2000" b="1" i="0" dirty="0">
                <a:solidFill>
                  <a:srgbClr val="00B05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灭亡</a:t>
            </a:r>
            <a:endParaRPr lang="en-US" altLang="zh-CN" sz="2000" dirty="0"/>
          </a:p>
        </p:txBody>
      </p:sp>
      <p:sp>
        <p:nvSpPr>
          <p:cNvPr id="9" name="QB_6_AN.477_1#93d87d3bb.blank?pid=257099c7f&amp;color=0,0,0&amp;vpa=233&amp;vtp=1&amp;bbb=1"/>
          <p:cNvSpPr/>
          <p:nvPr/>
        </p:nvSpPr>
        <p:spPr>
          <a:xfrm>
            <a:off x="3570351" y="2283715"/>
            <a:ext cx="323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形容词用作名词，智勇的人</a:t>
            </a:r>
            <a:endParaRPr lang="en-US" altLang="zh-CN" sz="2000" dirty="0"/>
          </a:p>
        </p:txBody>
      </p:sp>
      <p:sp>
        <p:nvSpPr>
          <p:cNvPr id="10" name="QB_6_BD.470_1#93d87d3bb?pid=257099c7f&amp;color=0,0,0&amp;mp=1&amp;vtp=1&amp;bt=1&amp;bbb=1&amp;zzd= 1">
            <a:extLst>
              <a:ext uri="{FF2B5EF4-FFF2-40B4-BE49-F238E27FC236}">
                <a16:creationId xmlns:a16="http://schemas.microsoft.com/office/drawing/2014/main" id="{02AB7096-45CB-6D62-8911-0B06575FD355}"/>
              </a:ext>
            </a:extLst>
          </p:cNvPr>
          <p:cNvSpPr/>
          <p:nvPr/>
        </p:nvSpPr>
        <p:spPr>
          <a:xfrm>
            <a:off x="2144808" y="14391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QB_6_BD.470_1#93d87d3bb?pid=257099c7f&amp;color=0,0,0&amp;mp=1&amp;vtp=1&amp;bt=1&amp;bbb=1&amp;zzd= 2">
            <a:extLst>
              <a:ext uri="{FF2B5EF4-FFF2-40B4-BE49-F238E27FC236}">
                <a16:creationId xmlns:a16="http://schemas.microsoft.com/office/drawing/2014/main" id="{0C8F838B-FEB7-1E44-7DD2-BDFAB824CD36}"/>
              </a:ext>
            </a:extLst>
          </p:cNvPr>
          <p:cNvSpPr/>
          <p:nvPr/>
        </p:nvSpPr>
        <p:spPr>
          <a:xfrm>
            <a:off x="2144808" y="18963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QB_6_BD.470_1#93d87d3bb?pid=257099c7f&amp;color=0,0,0&amp;mp=1&amp;vtp=1&amp;bt=1&amp;bbb=1&amp;zzd= 3">
            <a:extLst>
              <a:ext uri="{FF2B5EF4-FFF2-40B4-BE49-F238E27FC236}">
                <a16:creationId xmlns:a16="http://schemas.microsoft.com/office/drawing/2014/main" id="{252A5461-3C0E-E8A0-21B7-45837E504309}"/>
              </a:ext>
            </a:extLst>
          </p:cNvPr>
          <p:cNvSpPr/>
          <p:nvPr/>
        </p:nvSpPr>
        <p:spPr>
          <a:xfrm>
            <a:off x="2652808" y="23535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QB_6_BD.470_1#93d87d3bb?pid=257099c7f&amp;color=0,0,0&amp;mp=1&amp;vtp=1&amp;bt=1&amp;bbb=1&amp;zzd= 3">
            <a:extLst>
              <a:ext uri="{FF2B5EF4-FFF2-40B4-BE49-F238E27FC236}">
                <a16:creationId xmlns:a16="http://schemas.microsoft.com/office/drawing/2014/main" id="{FF5034FD-CDBA-8AC3-F684-03AF99B9ECA1}"/>
              </a:ext>
            </a:extLst>
          </p:cNvPr>
          <p:cNvSpPr/>
          <p:nvPr/>
        </p:nvSpPr>
        <p:spPr>
          <a:xfrm>
            <a:off x="4284758" y="2353565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QB_6_BD.470_1#93d87d3bb?pid=257099c7f&amp;color=0,0,0&amp;mp=1&amp;vtp=1&amp;bt=1&amp;bbb=1&amp;zzd= 4">
            <a:extLst>
              <a:ext uri="{FF2B5EF4-FFF2-40B4-BE49-F238E27FC236}">
                <a16:creationId xmlns:a16="http://schemas.microsoft.com/office/drawing/2014/main" id="{B497C2F4-32FD-9125-0ECD-E8624BD364D4}"/>
              </a:ext>
            </a:extLst>
          </p:cNvPr>
          <p:cNvSpPr/>
          <p:nvPr/>
        </p:nvSpPr>
        <p:spPr>
          <a:xfrm>
            <a:off x="1890808" y="27522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6_BD.470_1#93d87d3bb?pid=257099c7f&amp;color=0,0,0&amp;mp=1&amp;vtp=1&amp;bt=1&amp;bbb=1&amp;zzd= 4">
            <a:extLst>
              <a:ext uri="{FF2B5EF4-FFF2-40B4-BE49-F238E27FC236}">
                <a16:creationId xmlns:a16="http://schemas.microsoft.com/office/drawing/2014/main" id="{9BF62C97-4BFE-99E3-E6F0-02A55FF2C49C}"/>
              </a:ext>
            </a:extLst>
          </p:cNvPr>
          <p:cNvSpPr/>
          <p:nvPr/>
        </p:nvSpPr>
        <p:spPr>
          <a:xfrm>
            <a:off x="2144808" y="2752218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6&amp;si=5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dc57f3b2?sp=1&amp;pid=49dd5b787&amp;color=0,0,0&amp;vtp=1&amp;bt=1&amp;bbb=1"/>
          <p:cNvSpPr/>
          <p:nvPr/>
        </p:nvSpPr>
        <p:spPr>
          <a:xfrm>
            <a:off x="722376" y="969264"/>
            <a:ext cx="1075334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四、一词多义</a:t>
            </a:r>
            <a:endParaRPr lang="en-US" altLang="zh-CN" sz="2200" dirty="0"/>
          </a:p>
        </p:txBody>
      </p:sp>
      <p:sp>
        <p:nvSpPr>
          <p:cNvPr id="3" name="QO_5_BD.478_1#6ac5007af?pid=8dc57f3b2&amp;color=0,0,0&amp;vtp=1&amp;bbb=1"/>
          <p:cNvSpPr/>
          <p:nvPr/>
        </p:nvSpPr>
        <p:spPr>
          <a:xfrm>
            <a:off x="722376" y="14679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4.解释下列各句中加点词的含义。</a:t>
            </a:r>
            <a:endParaRPr lang="en-US" altLang="zh-CN" sz="2000" dirty="0"/>
          </a:p>
        </p:txBody>
      </p:sp>
      <p:sp>
        <p:nvSpPr>
          <p:cNvPr id="4" name="QO_6_BD.479_1#a3a7450fb?pid=6ac5007af&amp;color=0,0,0&amp;vtp=1&amp;bbb=1"/>
          <p:cNvSpPr/>
          <p:nvPr/>
        </p:nvSpPr>
        <p:spPr>
          <a:xfrm>
            <a:off x="722376" y="1933194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（1）志</a:t>
            </a:r>
            <a:endParaRPr lang="en-US" altLang="zh-CN" sz="2000" dirty="0"/>
          </a:p>
        </p:txBody>
      </p:sp>
      <p:sp>
        <p:nvSpPr>
          <p:cNvPr id="5" name="QB_7_BD.480_1#f9874f8e2?pid=a3a7450fb&amp;color=0,0,0&amp;vtp=1&amp;bbb=1"/>
          <p:cNvSpPr/>
          <p:nvPr/>
        </p:nvSpPr>
        <p:spPr>
          <a:xfrm>
            <a:off x="722376" y="2392426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①博闻强志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②一篇之中三致志焉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③处处志之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2000" dirty="0"/>
          </a:p>
        </p:txBody>
      </p:sp>
      <p:sp>
        <p:nvSpPr>
          <p:cNvPr id="6" name="QB_7_AN.481_1#f9874f8e2.blank?pid=a3a7450fb&amp;color=0,0,0&amp;vpa=234&amp;vtp=1"/>
          <p:cNvSpPr/>
          <p:nvPr/>
        </p:nvSpPr>
        <p:spPr>
          <a:xfrm>
            <a:off x="2001901" y="2354326"/>
            <a:ext cx="43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记</a:t>
            </a:r>
            <a:endParaRPr lang="en-US" altLang="zh-CN" sz="2000" dirty="0"/>
          </a:p>
        </p:txBody>
      </p:sp>
      <p:sp>
        <p:nvSpPr>
          <p:cNvPr id="8" name="QB_7_AN.483_1#f9874f8e2.blank?pid=a3a7450fb&amp;color=0,0,0&amp;vpa=235&amp;vtp=1&amp;bbb=1"/>
          <p:cNvSpPr/>
          <p:nvPr/>
        </p:nvSpPr>
        <p:spPr>
          <a:xfrm>
            <a:off x="3017901" y="2811526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意愿</a:t>
            </a:r>
            <a:endParaRPr lang="en-US" altLang="zh-CN" sz="2000" dirty="0"/>
          </a:p>
        </p:txBody>
      </p:sp>
      <p:sp>
        <p:nvSpPr>
          <p:cNvPr id="10" name="QB_7_AN.485_1#f9874f8e2.blank?pid=a3a7450fb&amp;color=0,0,0&amp;vpa=236&amp;vtp=1&amp;bbb=1"/>
          <p:cNvSpPr/>
          <p:nvPr/>
        </p:nvSpPr>
        <p:spPr>
          <a:xfrm>
            <a:off x="2001901" y="3249676"/>
            <a:ext cx="94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做记号</a:t>
            </a:r>
            <a:endParaRPr lang="en-US" altLang="zh-CN" sz="2000" dirty="0"/>
          </a:p>
        </p:txBody>
      </p:sp>
      <p:sp>
        <p:nvSpPr>
          <p:cNvPr id="11" name="QO_6_BD.486_1#fc48842a8?pid=6ac5007af&amp;color=0,0,0&amp;vtp=1&amp;bbb=1"/>
          <p:cNvSpPr/>
          <p:nvPr/>
        </p:nvSpPr>
        <p:spPr>
          <a:xfrm>
            <a:off x="722376" y="3699891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（2）微</a:t>
            </a:r>
            <a:endParaRPr lang="en-US" altLang="zh-CN" sz="2000" dirty="0"/>
          </a:p>
        </p:txBody>
      </p:sp>
      <p:sp>
        <p:nvSpPr>
          <p:cNvPr id="12" name="QB_7_BD.487_1#373bc71bc?pid=fc48842a8&amp;color=0,0,0&amp;vtp=1&amp;bbb=1"/>
          <p:cNvSpPr/>
          <p:nvPr/>
        </p:nvSpPr>
        <p:spPr>
          <a:xfrm>
            <a:off x="722376" y="4164076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①其辞微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②微夫人之力不及此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③动刀甚微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2000" dirty="0"/>
          </a:p>
        </p:txBody>
      </p:sp>
      <p:sp>
        <p:nvSpPr>
          <p:cNvPr id="13" name="QB_7_AN.488_1#373bc71bc.blank?pid=fc48842a8&amp;color=0,0,0&amp;vpa=237&amp;vtp=1&amp;bbb=1"/>
          <p:cNvSpPr/>
          <p:nvPr/>
        </p:nvSpPr>
        <p:spPr>
          <a:xfrm>
            <a:off x="1747901" y="4125976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含蓄隐晦</a:t>
            </a:r>
            <a:endParaRPr lang="en-US" altLang="zh-CN" sz="2000" dirty="0"/>
          </a:p>
        </p:txBody>
      </p:sp>
      <p:sp>
        <p:nvSpPr>
          <p:cNvPr id="15" name="QB_7_AN.490_1#373bc71bc.blank?pid=fc48842a8&amp;color=0,0,0&amp;vpa=238&amp;vtp=1&amp;bbb=1"/>
          <p:cNvSpPr/>
          <p:nvPr/>
        </p:nvSpPr>
        <p:spPr>
          <a:xfrm>
            <a:off x="3017901" y="4583176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没有</a:t>
            </a:r>
            <a:endParaRPr lang="en-US" altLang="zh-CN" sz="2000" dirty="0"/>
          </a:p>
        </p:txBody>
      </p:sp>
      <p:sp>
        <p:nvSpPr>
          <p:cNvPr id="17" name="QB_7_AN.492_1#373bc71bc.blank?pid=fc48842a8&amp;color=0,0,0&amp;vpa=239&amp;vtp=1"/>
          <p:cNvSpPr/>
          <p:nvPr/>
        </p:nvSpPr>
        <p:spPr>
          <a:xfrm>
            <a:off x="2001901" y="5021326"/>
            <a:ext cx="438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轻</a:t>
            </a:r>
            <a:endParaRPr lang="en-US" altLang="zh-CN" sz="2000" dirty="0"/>
          </a:p>
        </p:txBody>
      </p:sp>
      <p:sp>
        <p:nvSpPr>
          <p:cNvPr id="18" name="QB_7_BD.480_1#f9874f8e2?pid=a3a7450fb&amp;color=0,0,0&amp;vtp=1&amp;bbb=1&amp;zzd= 1">
            <a:extLst>
              <a:ext uri="{FF2B5EF4-FFF2-40B4-BE49-F238E27FC236}">
                <a16:creationId xmlns:a16="http://schemas.microsoft.com/office/drawing/2014/main" id="{536C5D61-BA8F-D280-987B-71B967BBD7BD}"/>
              </a:ext>
            </a:extLst>
          </p:cNvPr>
          <p:cNvSpPr/>
          <p:nvPr/>
        </p:nvSpPr>
        <p:spPr>
          <a:xfrm>
            <a:off x="1846358" y="28623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7_BD.480_1#f9874f8e2?pid=a3a7450fb&amp;color=0,0,0&amp;vtp=1&amp;bbb=1&amp;zzd= 2">
            <a:extLst>
              <a:ext uri="{FF2B5EF4-FFF2-40B4-BE49-F238E27FC236}">
                <a16:creationId xmlns:a16="http://schemas.microsoft.com/office/drawing/2014/main" id="{DFE1780B-3D72-1696-BC9D-3CC8632E51BD}"/>
              </a:ext>
            </a:extLst>
          </p:cNvPr>
          <p:cNvSpPr/>
          <p:nvPr/>
        </p:nvSpPr>
        <p:spPr>
          <a:xfrm>
            <a:off x="2608358" y="331952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7_BD.480_1#f9874f8e2?pid=a3a7450fb&amp;color=0,0,0&amp;vtp=1&amp;bbb=1&amp;zzd= 3">
            <a:extLst>
              <a:ext uri="{FF2B5EF4-FFF2-40B4-BE49-F238E27FC236}">
                <a16:creationId xmlns:a16="http://schemas.microsoft.com/office/drawing/2014/main" id="{C5452887-C6B6-DAFD-FB89-22192F1FD29E}"/>
              </a:ext>
            </a:extLst>
          </p:cNvPr>
          <p:cNvSpPr/>
          <p:nvPr/>
        </p:nvSpPr>
        <p:spPr>
          <a:xfrm>
            <a:off x="1592358" y="371817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7_BD.487_1#373bc71bc?pid=fc48842a8&amp;color=0,0,0&amp;vtp=1&amp;bbb=1&amp;zzd= 1">
            <a:extLst>
              <a:ext uri="{FF2B5EF4-FFF2-40B4-BE49-F238E27FC236}">
                <a16:creationId xmlns:a16="http://schemas.microsoft.com/office/drawing/2014/main" id="{AC4D56F8-41E0-9298-EEC1-C2AB91515CB8}"/>
              </a:ext>
            </a:extLst>
          </p:cNvPr>
          <p:cNvSpPr/>
          <p:nvPr/>
        </p:nvSpPr>
        <p:spPr>
          <a:xfrm>
            <a:off x="1592358" y="46339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QB_7_BD.487_1#373bc71bc?pid=fc48842a8&amp;color=0,0,0&amp;vtp=1&amp;bbb=1&amp;zzd= 2">
            <a:extLst>
              <a:ext uri="{FF2B5EF4-FFF2-40B4-BE49-F238E27FC236}">
                <a16:creationId xmlns:a16="http://schemas.microsoft.com/office/drawing/2014/main" id="{E6A8983E-68E0-2187-B7D7-62D5135A8EF4}"/>
              </a:ext>
            </a:extLst>
          </p:cNvPr>
          <p:cNvSpPr/>
          <p:nvPr/>
        </p:nvSpPr>
        <p:spPr>
          <a:xfrm>
            <a:off x="1084358" y="5091176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QB_7_BD.487_1#373bc71bc?pid=fc48842a8&amp;color=0,0,0&amp;vtp=1&amp;bbb=1&amp;zzd= 3">
            <a:extLst>
              <a:ext uri="{FF2B5EF4-FFF2-40B4-BE49-F238E27FC236}">
                <a16:creationId xmlns:a16="http://schemas.microsoft.com/office/drawing/2014/main" id="{77D69A78-ADF4-1FFD-41F5-E3FA0AE7BF1F}"/>
              </a:ext>
            </a:extLst>
          </p:cNvPr>
          <p:cNvSpPr/>
          <p:nvPr/>
        </p:nvSpPr>
        <p:spPr>
          <a:xfrm>
            <a:off x="1846358" y="548982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8" grpId="0" build="p" animBg="1"/>
      <p:bldP spid="10" grpId="0" build="p" animBg="1"/>
      <p:bldP spid="13" grpId="0" build="p" animBg="1"/>
      <p:bldP spid="15" grpId="0" build="p" animBg="1"/>
      <p:bldP spid="17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7&amp;si=5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493_1#b76157716?pid=6ac5007af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（3）会</a:t>
            </a:r>
            <a:endParaRPr lang="en-US" altLang="zh-CN" sz="2000" dirty="0"/>
          </a:p>
        </p:txBody>
      </p:sp>
      <p:sp>
        <p:nvSpPr>
          <p:cNvPr id="3" name="QB_7_BD.494_1#b5ec39f57?pid=b76157716&amp;color=0,0,0&amp;vtp=1&amp;bbb=1"/>
          <p:cNvSpPr/>
          <p:nvPr/>
        </p:nvSpPr>
        <p:spPr>
          <a:xfrm>
            <a:off x="722376" y="143516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①会武等至匈奴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②会论虞常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③单于召会武官属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4" name="QB_7_AN.495_1#b5ec39f57.blank?pid=b76157716&amp;color=0,0,0&amp;vpa=240&amp;vtp=1&amp;bbb=1"/>
          <p:cNvSpPr/>
          <p:nvPr/>
        </p:nvSpPr>
        <p:spPr>
          <a:xfrm>
            <a:off x="2509901" y="1397069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适逢</a:t>
            </a:r>
            <a:endParaRPr lang="en-US" altLang="zh-CN" sz="2000" dirty="0"/>
          </a:p>
        </p:txBody>
      </p:sp>
      <p:sp>
        <p:nvSpPr>
          <p:cNvPr id="6" name="QB_7_AN.497_1#b5ec39f57.blank?pid=b76157716&amp;color=0,0,0&amp;vpa=241&amp;vtp=1&amp;bbb=1"/>
          <p:cNvSpPr/>
          <p:nvPr/>
        </p:nvSpPr>
        <p:spPr>
          <a:xfrm>
            <a:off x="2001901" y="1854269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会同</a:t>
            </a:r>
            <a:endParaRPr lang="en-US" altLang="zh-CN" sz="2000" dirty="0"/>
          </a:p>
        </p:txBody>
      </p:sp>
      <p:sp>
        <p:nvSpPr>
          <p:cNvPr id="8" name="QB_7_AN.499_1#b5ec39f57.blank?pid=b76157716&amp;color=0,0,0&amp;vpa=242&amp;vtp=1&amp;bbb=1"/>
          <p:cNvSpPr/>
          <p:nvPr/>
        </p:nvSpPr>
        <p:spPr>
          <a:xfrm>
            <a:off x="2763901" y="2292419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会见</a:t>
            </a:r>
            <a:endParaRPr lang="en-US" altLang="zh-CN" sz="2000" dirty="0"/>
          </a:p>
        </p:txBody>
      </p:sp>
      <p:sp>
        <p:nvSpPr>
          <p:cNvPr id="9" name="QO_6_BD.500_1#165bc83b9?pid=6ac5007af&amp;color=0,0,0&amp;vtp=1&amp;bbb=1"/>
          <p:cNvSpPr/>
          <p:nvPr/>
        </p:nvSpPr>
        <p:spPr>
          <a:xfrm>
            <a:off x="722376" y="2742634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（4）引</a:t>
            </a:r>
            <a:endParaRPr lang="en-US" altLang="zh-CN" sz="2000" dirty="0"/>
          </a:p>
        </p:txBody>
      </p:sp>
      <p:sp>
        <p:nvSpPr>
          <p:cNvPr id="10" name="QB_7_BD.501_1#e4ea9d5c5?pid=165bc83b9&amp;color=0,0,0&amp;vtp=1&amp;bbb=1"/>
          <p:cNvSpPr/>
          <p:nvPr/>
        </p:nvSpPr>
        <p:spPr>
          <a:xfrm>
            <a:off x="722376" y="3206819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①虞常果引张胜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②引佩刀自刺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11" name="QB_7_AN.502_1#e4ea9d5c5.blank?pid=165bc83b9&amp;color=0,0,0&amp;vpa=243&amp;vtp=1&amp;bbb=1"/>
          <p:cNvSpPr/>
          <p:nvPr/>
        </p:nvSpPr>
        <p:spPr>
          <a:xfrm>
            <a:off x="2509901" y="3168719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牵扯</a:t>
            </a:r>
            <a:endParaRPr lang="en-US" altLang="zh-CN" sz="2000" dirty="0"/>
          </a:p>
        </p:txBody>
      </p:sp>
      <p:sp>
        <p:nvSpPr>
          <p:cNvPr id="13" name="QB_7_AN.504_1#e4ea9d5c5.blank?pid=165bc83b9&amp;color=0,0,0&amp;vpa=244&amp;vtp=1&amp;bbb=1"/>
          <p:cNvSpPr/>
          <p:nvPr/>
        </p:nvSpPr>
        <p:spPr>
          <a:xfrm>
            <a:off x="2255901" y="3606869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拔出</a:t>
            </a:r>
            <a:endParaRPr lang="en-US" altLang="zh-CN" sz="2000" dirty="0"/>
          </a:p>
        </p:txBody>
      </p:sp>
      <p:sp>
        <p:nvSpPr>
          <p:cNvPr id="14" name="QB_7_BD.494_1#b5ec39f57?pid=b76157716&amp;color=0,0,0&amp;vtp=1&amp;bbb=1&amp;zzd= 1">
            <a:extLst>
              <a:ext uri="{FF2B5EF4-FFF2-40B4-BE49-F238E27FC236}">
                <a16:creationId xmlns:a16="http://schemas.microsoft.com/office/drawing/2014/main" id="{687A058A-F2FD-8587-6062-F65D1312A825}"/>
              </a:ext>
            </a:extLst>
          </p:cNvPr>
          <p:cNvSpPr/>
          <p:nvPr/>
        </p:nvSpPr>
        <p:spPr>
          <a:xfrm>
            <a:off x="1084358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QB_7_BD.494_1#b5ec39f57?pid=b76157716&amp;color=0,0,0&amp;vtp=1&amp;bbb=1&amp;zzd= 2">
            <a:extLst>
              <a:ext uri="{FF2B5EF4-FFF2-40B4-BE49-F238E27FC236}">
                <a16:creationId xmlns:a16="http://schemas.microsoft.com/office/drawing/2014/main" id="{36D62240-BFF2-9127-5D27-6254C6701D96}"/>
              </a:ext>
            </a:extLst>
          </p:cNvPr>
          <p:cNvSpPr/>
          <p:nvPr/>
        </p:nvSpPr>
        <p:spPr>
          <a:xfrm>
            <a:off x="1084358" y="23622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QB_7_BD.494_1#b5ec39f57?pid=b76157716&amp;color=0,0,0&amp;vtp=1&amp;bbb=1&amp;zzd= 3">
            <a:extLst>
              <a:ext uri="{FF2B5EF4-FFF2-40B4-BE49-F238E27FC236}">
                <a16:creationId xmlns:a16="http://schemas.microsoft.com/office/drawing/2014/main" id="{120645B3-5E85-2336-AC2D-D9C4A4949B13}"/>
              </a:ext>
            </a:extLst>
          </p:cNvPr>
          <p:cNvSpPr/>
          <p:nvPr/>
        </p:nvSpPr>
        <p:spPr>
          <a:xfrm>
            <a:off x="1846358" y="27609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501_1#e4ea9d5c5?pid=165bc83b9&amp;color=0,0,0&amp;vtp=1&amp;bbb=1&amp;zzd= 1">
            <a:extLst>
              <a:ext uri="{FF2B5EF4-FFF2-40B4-BE49-F238E27FC236}">
                <a16:creationId xmlns:a16="http://schemas.microsoft.com/office/drawing/2014/main" id="{06F0A4CC-7A92-1DB9-8A4B-2D4A4E42628F}"/>
              </a:ext>
            </a:extLst>
          </p:cNvPr>
          <p:cNvSpPr/>
          <p:nvPr/>
        </p:nvSpPr>
        <p:spPr>
          <a:xfrm>
            <a:off x="1846358" y="36767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501_1#e4ea9d5c5?pid=165bc83b9&amp;color=0,0,0&amp;vtp=1&amp;bbb=1&amp;zzd= 2">
            <a:extLst>
              <a:ext uri="{FF2B5EF4-FFF2-40B4-BE49-F238E27FC236}">
                <a16:creationId xmlns:a16="http://schemas.microsoft.com/office/drawing/2014/main" id="{D1862C33-949E-403A-83C6-FBF97E7425B6}"/>
              </a:ext>
            </a:extLst>
          </p:cNvPr>
          <p:cNvSpPr/>
          <p:nvPr/>
        </p:nvSpPr>
        <p:spPr>
          <a:xfrm>
            <a:off x="1084358" y="407537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1" grpId="0" build="p" animBg="1"/>
      <p:bldP spid="13" grpId="0" build="p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8&amp;si=5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05_1#0fe3ed7a3?pid=6ac5007af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（5）易</a:t>
            </a:r>
            <a:endParaRPr lang="en-US" altLang="zh-CN" sz="2000" dirty="0"/>
          </a:p>
        </p:txBody>
      </p:sp>
      <p:sp>
        <p:nvSpPr>
          <p:cNvPr id="3" name="QB_7_BD.506_1#f41f1fdf5?pid=0fe3ed7a3&amp;color=0,0,0&amp;vtp=1&amp;bbb=1"/>
          <p:cNvSpPr/>
          <p:nvPr/>
        </p:nvSpPr>
        <p:spPr>
          <a:xfrm>
            <a:off x="722376" y="143516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①岂得之难而失之易欤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②寒暑易节，始一反焉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③以乱易整，不武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2000" dirty="0"/>
          </a:p>
        </p:txBody>
      </p:sp>
      <p:sp>
        <p:nvSpPr>
          <p:cNvPr id="4" name="QB_7_AN.507_1#f41f1fdf5.blank?pid=0fe3ed7a3&amp;color=0,0,0&amp;vpa=245&amp;vtp=1&amp;bbb=1"/>
          <p:cNvSpPr/>
          <p:nvPr/>
        </p:nvSpPr>
        <p:spPr>
          <a:xfrm>
            <a:off x="3271901" y="1397069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容易</a:t>
            </a:r>
            <a:endParaRPr lang="en-US" altLang="zh-CN" sz="2000" dirty="0"/>
          </a:p>
        </p:txBody>
      </p:sp>
      <p:sp>
        <p:nvSpPr>
          <p:cNvPr id="6" name="QB_7_AN.509_1#f41f1fdf5.blank?pid=0fe3ed7a3&amp;color=0,0,0&amp;vpa=246&amp;vtp=1&amp;bbb=1"/>
          <p:cNvSpPr/>
          <p:nvPr/>
        </p:nvSpPr>
        <p:spPr>
          <a:xfrm>
            <a:off x="3271901" y="1854269"/>
            <a:ext cx="692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更替</a:t>
            </a:r>
            <a:endParaRPr lang="en-US" altLang="zh-CN" sz="2000" dirty="0"/>
          </a:p>
        </p:txBody>
      </p:sp>
      <p:sp>
        <p:nvSpPr>
          <p:cNvPr id="8" name="QB_7_AN.511_1#f41f1fdf5.blank?pid=0fe3ed7a3&amp;color=0,0,0&amp;vpa=247&amp;vtp=1&amp;bbb=1"/>
          <p:cNvSpPr/>
          <p:nvPr/>
        </p:nvSpPr>
        <p:spPr>
          <a:xfrm>
            <a:off x="2763901" y="2292419"/>
            <a:ext cx="69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取代</a:t>
            </a:r>
            <a:endParaRPr lang="en-US" altLang="zh-CN" sz="2000" dirty="0"/>
          </a:p>
        </p:txBody>
      </p:sp>
      <p:sp>
        <p:nvSpPr>
          <p:cNvPr id="9" name="QO_6_BD.512_1#cef851136?pid=6ac5007af&amp;color=0,0,0&amp;vtp=1&amp;bbb=1"/>
          <p:cNvSpPr/>
          <p:nvPr/>
        </p:nvSpPr>
        <p:spPr>
          <a:xfrm>
            <a:off x="722376" y="2742634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（6）之</a:t>
            </a:r>
            <a:endParaRPr lang="en-US" altLang="zh-CN" sz="2000" dirty="0"/>
          </a:p>
        </p:txBody>
      </p:sp>
      <p:sp>
        <p:nvSpPr>
          <p:cNvPr id="10" name="QB_7_BD.513_1#3a35f2b99?pid=cef851136&amp;color=0,0,0&amp;vtp=1&amp;bbb=1"/>
          <p:cNvSpPr/>
          <p:nvPr/>
        </p:nvSpPr>
        <p:spPr>
          <a:xfrm>
            <a:off x="722376" y="3206819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①屈平疾王听之不聪也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②修守战之具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endParaRPr kumimoji="0" lang="en-US" altLang="zh-CN" sz="20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③吴起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赵奢之伦制其兵</a:t>
            </a: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endParaRPr lang="en-US" altLang="zh-CN" sz="2000" dirty="0"/>
          </a:p>
        </p:txBody>
      </p:sp>
      <p:sp>
        <p:nvSpPr>
          <p:cNvPr id="11" name="QB_7_AN.514_1#3a35f2b99.blank?pid=cef851136&amp;color=0,0,0&amp;vpa=248&amp;vtp=1&amp;bbb=1"/>
          <p:cNvSpPr/>
          <p:nvPr/>
        </p:nvSpPr>
        <p:spPr>
          <a:xfrm>
            <a:off x="3271901" y="3168719"/>
            <a:ext cx="5264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结构助词，用于主谓之间，取消句子的独立性</a:t>
            </a:r>
            <a:endParaRPr lang="en-US" altLang="zh-CN" sz="2000" dirty="0"/>
          </a:p>
        </p:txBody>
      </p:sp>
      <p:sp>
        <p:nvSpPr>
          <p:cNvPr id="13" name="QB_7_AN.516_1#3a35f2b99.blank?pid=cef851136&amp;color=0,0,0&amp;vpa=249&amp;vtp=1&amp;bbb=1"/>
          <p:cNvSpPr/>
          <p:nvPr/>
        </p:nvSpPr>
        <p:spPr>
          <a:xfrm>
            <a:off x="2255901" y="3625919"/>
            <a:ext cx="2978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结构助词，相当于“的”</a:t>
            </a:r>
            <a:endParaRPr lang="en-US" altLang="zh-CN" sz="2000" dirty="0"/>
          </a:p>
        </p:txBody>
      </p:sp>
      <p:sp>
        <p:nvSpPr>
          <p:cNvPr id="15" name="QB_7_AN.518_1#3a35f2b99.blank?pid=cef851136&amp;color=0,0,0&amp;vpa=250&amp;vtp=1&amp;bbb=1"/>
          <p:cNvSpPr/>
          <p:nvPr/>
        </p:nvSpPr>
        <p:spPr>
          <a:xfrm>
            <a:off x="3779901" y="4064069"/>
            <a:ext cx="1962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指示代词，这些</a:t>
            </a:r>
            <a:endParaRPr lang="en-US" altLang="zh-CN" sz="2000" dirty="0"/>
          </a:p>
        </p:txBody>
      </p:sp>
      <p:sp>
        <p:nvSpPr>
          <p:cNvPr id="16" name="QB_7_BD.506_1#f41f1fdf5?pid=0fe3ed7a3&amp;color=0,0,0&amp;vtp=1&amp;bbb=1&amp;zzd= 1">
            <a:extLst>
              <a:ext uri="{FF2B5EF4-FFF2-40B4-BE49-F238E27FC236}">
                <a16:creationId xmlns:a16="http://schemas.microsoft.com/office/drawing/2014/main" id="{3A9F8EE1-0670-4029-39CC-3218217A08C4}"/>
              </a:ext>
            </a:extLst>
          </p:cNvPr>
          <p:cNvSpPr/>
          <p:nvPr/>
        </p:nvSpPr>
        <p:spPr>
          <a:xfrm>
            <a:off x="2862358" y="19050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QB_7_BD.506_1#f41f1fdf5?pid=0fe3ed7a3&amp;color=0,0,0&amp;vtp=1&amp;bbb=1&amp;zzd= 2">
            <a:extLst>
              <a:ext uri="{FF2B5EF4-FFF2-40B4-BE49-F238E27FC236}">
                <a16:creationId xmlns:a16="http://schemas.microsoft.com/office/drawing/2014/main" id="{362126DC-217B-1088-6FB1-1FE1CEE38162}"/>
              </a:ext>
            </a:extLst>
          </p:cNvPr>
          <p:cNvSpPr/>
          <p:nvPr/>
        </p:nvSpPr>
        <p:spPr>
          <a:xfrm>
            <a:off x="1592358" y="236226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QB_7_BD.506_1#f41f1fdf5?pid=0fe3ed7a3&amp;color=0,0,0&amp;vtp=1&amp;bbb=1&amp;zzd= 3">
            <a:extLst>
              <a:ext uri="{FF2B5EF4-FFF2-40B4-BE49-F238E27FC236}">
                <a16:creationId xmlns:a16="http://schemas.microsoft.com/office/drawing/2014/main" id="{3549EBCE-868F-BEC8-DE3E-0BD7A40CB7A0}"/>
              </a:ext>
            </a:extLst>
          </p:cNvPr>
          <p:cNvSpPr/>
          <p:nvPr/>
        </p:nvSpPr>
        <p:spPr>
          <a:xfrm>
            <a:off x="1592358" y="276092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QB_7_BD.513_1#3a35f2b99?pid=cef851136&amp;color=0,0,0&amp;vtp=1&amp;bbb=1&amp;zzd= 1">
            <a:extLst>
              <a:ext uri="{FF2B5EF4-FFF2-40B4-BE49-F238E27FC236}">
                <a16:creationId xmlns:a16="http://schemas.microsoft.com/office/drawing/2014/main" id="{F2287E3B-F595-ABD9-94C6-A4A0C25D9FA6}"/>
              </a:ext>
            </a:extLst>
          </p:cNvPr>
          <p:cNvSpPr/>
          <p:nvPr/>
        </p:nvSpPr>
        <p:spPr>
          <a:xfrm>
            <a:off x="2354358" y="36767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QB_7_BD.513_1#3a35f2b99?pid=cef851136&amp;color=0,0,0&amp;vtp=1&amp;bbb=1&amp;zzd= 2">
            <a:extLst>
              <a:ext uri="{FF2B5EF4-FFF2-40B4-BE49-F238E27FC236}">
                <a16:creationId xmlns:a16="http://schemas.microsoft.com/office/drawing/2014/main" id="{55FE6B11-0C9E-6791-AA4F-D2849D99CB23}"/>
              </a:ext>
            </a:extLst>
          </p:cNvPr>
          <p:cNvSpPr/>
          <p:nvPr/>
        </p:nvSpPr>
        <p:spPr>
          <a:xfrm>
            <a:off x="1846358" y="4133919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QB_7_BD.513_1#3a35f2b99?pid=cef851136&amp;color=0,0,0&amp;vtp=1&amp;bbb=1&amp;zzd= 3">
            <a:extLst>
              <a:ext uri="{FF2B5EF4-FFF2-40B4-BE49-F238E27FC236}">
                <a16:creationId xmlns:a16="http://schemas.microsoft.com/office/drawing/2014/main" id="{970C0E7D-FC3A-B67A-82CD-5783371A0E5A}"/>
              </a:ext>
            </a:extLst>
          </p:cNvPr>
          <p:cNvSpPr/>
          <p:nvPr/>
        </p:nvSpPr>
        <p:spPr>
          <a:xfrm>
            <a:off x="2608358" y="4532572"/>
            <a:ext cx="38100" cy="381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1" grpId="0" build="p" animBg="1"/>
      <p:bldP spid="13" grpId="0" build="p" animBg="1"/>
      <p:bldP spid="15" grpId="0" build="p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9&amp;si=5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519_1#777ebaa8e?pid=8dc57f3b2&amp;color=0,0,0&amp;vtp=1&amp;bt=1&amp;bbb=1"/>
          <p:cNvSpPr/>
          <p:nvPr/>
        </p:nvSpPr>
        <p:spPr>
          <a:xfrm>
            <a:off x="722376" y="972000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5.判断下列对字词及相关内容的解说是否正确，正确的打“√”，错误的打“×”。</a:t>
            </a:r>
            <a:endParaRPr lang="en-US" altLang="zh-CN" sz="2000" dirty="0"/>
          </a:p>
        </p:txBody>
      </p:sp>
      <p:sp>
        <p:nvSpPr>
          <p:cNvPr id="3" name="QT_6_BD.520_1#9bf7fb99a?pid=777ebaa8e&amp;color=0,0,0&amp;vtp=1&amp;bbb=1&amp;hb=1"/>
          <p:cNvSpPr/>
          <p:nvPr/>
        </p:nvSpPr>
        <p:spPr>
          <a:xfrm>
            <a:off x="722376" y="1435169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（1）《屈原列传》中“明于治乱”的“明”指明晓，与《齐桓晋文之事》中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“明足以察秋毫之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末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”的“明”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意思相同。(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T_6_AN.521_1#9bf7fb99a.bracket?pid=777ebaa8e&amp;color=0,0,0&amp;vpa=251&amp;vtp=1"/>
          <p:cNvSpPr/>
          <p:nvPr/>
        </p:nvSpPr>
        <p:spPr>
          <a:xfrm>
            <a:off x="3576701" y="1873319"/>
            <a:ext cx="377825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×</a:t>
            </a:r>
            <a:endParaRPr lang="en-US" altLang="zh-CN" sz="2000" dirty="0"/>
          </a:p>
        </p:txBody>
      </p:sp>
      <p:sp>
        <p:nvSpPr>
          <p:cNvPr id="5" name="QT_6_AS.522_1#9bf7fb99a?vop=1&amp;pid=777ebaa8e&amp;color=0,0,0&amp;vtp=1&amp;bbb=1"/>
          <p:cNvSpPr/>
          <p:nvPr/>
        </p:nvSpPr>
        <p:spPr>
          <a:xfrm>
            <a:off x="722376" y="23173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“明足以察秋毫之末”的“明”指视力。</a:t>
            </a:r>
            <a:endParaRPr lang="en-US" altLang="zh-CN" sz="2200" dirty="0"/>
          </a:p>
        </p:txBody>
      </p:sp>
      <p:sp>
        <p:nvSpPr>
          <p:cNvPr id="6" name="QT_6_BD.523_1#dc6086a3d?pid=777ebaa8e&amp;color=0,0,0&amp;vtp=1&amp;bbb=1"/>
          <p:cNvSpPr/>
          <p:nvPr/>
        </p:nvSpPr>
        <p:spPr>
          <a:xfrm>
            <a:off x="722376" y="2758763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（2）《屈原列传》中“争宠而心害其能”与“邪曲之害公也”中的“害”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意思不同。(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7" name="QT_6_AN.524_1#dc6086a3d.bracket?pid=777ebaa8e&amp;color=0,0,0&amp;vpa=252&amp;vtp=1"/>
          <p:cNvSpPr/>
          <p:nvPr/>
        </p:nvSpPr>
        <p:spPr>
          <a:xfrm>
            <a:off x="10342626" y="2758763"/>
            <a:ext cx="3619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2000" dirty="0"/>
          </a:p>
        </p:txBody>
      </p:sp>
      <p:sp>
        <p:nvSpPr>
          <p:cNvPr id="8" name="QT_6_AS.525_1#dc6086a3d?vop=1&amp;pid=777ebaa8e&amp;color=0,0,0&amp;vtp=1&amp;bbb=1"/>
          <p:cNvSpPr/>
          <p:nvPr/>
        </p:nvSpPr>
        <p:spPr>
          <a:xfrm>
            <a:off x="722376" y="320066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“争宠而心害其能”中的“害”指嫉妒，“邪曲之害公也”中的“害”指损害。</a:t>
            </a:r>
            <a:endParaRPr lang="en-US" altLang="zh-CN" sz="2200" dirty="0"/>
          </a:p>
        </p:txBody>
      </p:sp>
      <p:sp>
        <p:nvSpPr>
          <p:cNvPr id="9" name="QT_6_BD.526_1#1c7f06428?pid=777ebaa8e&amp;color=0,0,0&amp;vtp=1&amp;bbb=1&amp;hb=1"/>
          <p:cNvSpPr/>
          <p:nvPr/>
        </p:nvSpPr>
        <p:spPr>
          <a:xfrm>
            <a:off x="722376" y="365874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（3）《屈原列传》中“平伐其功”与《〈老子〉四章》中“自伐者无功”的“伐”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字意思相同。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10" name="QT_6_AN.527_1#1c7f06428.bracket?pid=777ebaa8e&amp;color=0,0,0&amp;vpa=253&amp;vtp=1"/>
          <p:cNvSpPr/>
          <p:nvPr/>
        </p:nvSpPr>
        <p:spPr>
          <a:xfrm>
            <a:off x="795401" y="4096898"/>
            <a:ext cx="3619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2000" dirty="0"/>
          </a:p>
        </p:txBody>
      </p:sp>
      <p:sp>
        <p:nvSpPr>
          <p:cNvPr id="11" name="QT_6_AS.528_1#1c7f06428?vop=1&amp;pid=777ebaa8e&amp;color=0,0,0&amp;vtp=1&amp;bbb=1"/>
          <p:cNvSpPr/>
          <p:nvPr/>
        </p:nvSpPr>
        <p:spPr>
          <a:xfrm>
            <a:off x="722376" y="454749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两句中的“伐”均是“夸耀”的意思。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&amp;si=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ae8d2cdf?sp=1&amp;pid=a24c50c21&amp;color=0,0,0&amp;vtp=1&amp;bt=1&amp;bbb=1"/>
          <p:cNvSpPr/>
          <p:nvPr/>
        </p:nvSpPr>
        <p:spPr>
          <a:xfrm>
            <a:off x="722376" y="969264"/>
            <a:ext cx="1075334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【第二单元】</a:t>
            </a:r>
            <a:endParaRPr lang="en-US" altLang="zh-CN" sz="2000" dirty="0"/>
          </a:p>
        </p:txBody>
      </p:sp>
      <p:sp>
        <p:nvSpPr>
          <p:cNvPr id="3" name="QB_6_BD.16_1#6829a199d?pid=eae8d2cdf&amp;color=0,0,0&amp;vtp=1&amp;bbb=1&amp;hb=1"/>
          <p:cNvSpPr/>
          <p:nvPr/>
        </p:nvSpPr>
        <p:spPr>
          <a:xfrm>
            <a:off x="722376" y="142138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6.中国古人向来批评那种什么都不惧怕、什么都不忌殚、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什么都不敬畏的蛮勇。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B_6_AN.17_1#6829a199d.bracket?pid=eae8d2cdf&amp;color=0,0,0&amp;vpa=6&amp;vtp=1&amp;bbb=1"/>
          <p:cNvSpPr/>
          <p:nvPr/>
        </p:nvSpPr>
        <p:spPr>
          <a:xfrm>
            <a:off x="833501" y="1859534"/>
            <a:ext cx="221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“殚”改为“惮”</a:t>
            </a:r>
            <a:endParaRPr lang="en-US" altLang="zh-CN" sz="2000" dirty="0"/>
          </a:p>
        </p:txBody>
      </p:sp>
      <p:sp>
        <p:nvSpPr>
          <p:cNvPr id="5" name="QB_6_AS.18_1#6829a199d?vop=1&amp;pid=eae8d2cdf&amp;color=0,0,0&amp;vtp=1&amp;bbb=1"/>
          <p:cNvSpPr/>
          <p:nvPr/>
        </p:nvSpPr>
        <p:spPr>
          <a:xfrm>
            <a:off x="722376" y="2305622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忌惮：顾忌，畏惧。</a:t>
            </a:r>
            <a:endParaRPr lang="en-US" altLang="zh-CN" sz="2200" dirty="0"/>
          </a:p>
        </p:txBody>
      </p:sp>
      <p:sp>
        <p:nvSpPr>
          <p:cNvPr id="6" name="QB_6_BD.19_1#6167d0cbe?pid=eae8d2cdf&amp;color=0,0,0&amp;vtp=1&amp;bbb=1"/>
          <p:cNvSpPr/>
          <p:nvPr/>
        </p:nvSpPr>
        <p:spPr>
          <a:xfrm>
            <a:off x="722376" y="2747010"/>
            <a:ext cx="10941050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7.长期劳累用脑过度、胃肠濡动亢进、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膈肌位置下降等均可能导致胃下垂。(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7" name="QB_6_AN.20_1#6167d0cbe.bracket?pid=eae8d2cdf&amp;color=0,0,0&amp;vpa=7&amp;vtp=1&amp;bbb=1"/>
          <p:cNvSpPr/>
          <p:nvPr/>
        </p:nvSpPr>
        <p:spPr>
          <a:xfrm>
            <a:off x="9172639" y="2747010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“濡”改为“蠕”</a:t>
            </a:r>
            <a:endParaRPr lang="en-US" altLang="zh-CN" sz="2000" dirty="0"/>
          </a:p>
        </p:txBody>
      </p:sp>
      <p:sp>
        <p:nvSpPr>
          <p:cNvPr id="8" name="QB_6_AS.21_1#6167d0cbe?vop=1&amp;pid=eae8d2cdf&amp;color=0,0,0&amp;vtp=1&amp;bbb=1"/>
          <p:cNvSpPr/>
          <p:nvPr/>
        </p:nvSpPr>
        <p:spPr>
          <a:xfrm>
            <a:off x="722376" y="31889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蠕动：像蚯蚓爬行那样动。</a:t>
            </a:r>
            <a:endParaRPr lang="en-US" altLang="zh-CN" sz="2200" dirty="0"/>
          </a:p>
        </p:txBody>
      </p:sp>
      <p:sp>
        <p:nvSpPr>
          <p:cNvPr id="9" name="QB_6_BD.22_1#5cb9aa768?pid=eae8d2cdf&amp;color=0,0,0&amp;vtp=1&amp;bbb=1"/>
          <p:cNvSpPr/>
          <p:nvPr/>
        </p:nvSpPr>
        <p:spPr>
          <a:xfrm>
            <a:off x="722376" y="363029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8.举止之间，言语之中，善意的微笑，温暖的话语，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熨贴着人们的心灵。(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10" name="QB_6_AN.23_1#5cb9aa768.bracket?pid=eae8d2cdf&amp;color=0,0,0&amp;vpa=8&amp;vtp=1&amp;bbb=1"/>
          <p:cNvSpPr/>
          <p:nvPr/>
        </p:nvSpPr>
        <p:spPr>
          <a:xfrm>
            <a:off x="8918639" y="3630295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“贴”改为“帖”</a:t>
            </a:r>
            <a:endParaRPr lang="en-US" altLang="zh-CN" sz="2000" dirty="0"/>
          </a:p>
        </p:txBody>
      </p:sp>
      <p:sp>
        <p:nvSpPr>
          <p:cNvPr id="11" name="QB_6_AS.24_1#5cb9aa768?vop=1&amp;pid=eae8d2cdf&amp;color=0,0,0&amp;vtp=1&amp;bbb=1"/>
          <p:cNvSpPr/>
          <p:nvPr/>
        </p:nvSpPr>
        <p:spPr>
          <a:xfrm>
            <a:off x="722376" y="4072192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熨帖：（用字、用词）贴切，妥帖；心里平静；舒服；（事情）完全妥当。</a:t>
            </a:r>
            <a:endParaRPr lang="en-US" altLang="zh-CN" sz="2200" dirty="0"/>
          </a:p>
        </p:txBody>
      </p:sp>
      <p:sp>
        <p:nvSpPr>
          <p:cNvPr id="12" name="QB_6_BD.25_1#c0dee078e?pid=eae8d2cdf&amp;color=0,0,0&amp;vtp=1&amp;bbb=1&amp;hb=1"/>
          <p:cNvSpPr/>
          <p:nvPr/>
        </p:nvSpPr>
        <p:spPr>
          <a:xfrm>
            <a:off x="722376" y="453028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9.数字时代的时空流变，正在将传统的非遗元素重新串联和编缉，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使其焕发新的活力。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13" name="QB_6_AN.26_1#c0dee078e.bracket?pid=eae8d2cdf&amp;color=0,0,0&amp;vpa=9&amp;vtp=1&amp;bbb=1"/>
          <p:cNvSpPr/>
          <p:nvPr/>
        </p:nvSpPr>
        <p:spPr>
          <a:xfrm>
            <a:off x="833501" y="4968430"/>
            <a:ext cx="221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“缉”改为“辑”</a:t>
            </a:r>
            <a:endParaRPr lang="en-US" altLang="zh-CN" sz="2000" dirty="0"/>
          </a:p>
        </p:txBody>
      </p:sp>
      <p:sp>
        <p:nvSpPr>
          <p:cNvPr id="14" name="QB_6_AS.27_1#c0dee078e?vop=1&amp;pid=eae8d2cdf&amp;color=0,0,0&amp;vtp=1&amp;bbb=1"/>
          <p:cNvSpPr/>
          <p:nvPr/>
        </p:nvSpPr>
        <p:spPr>
          <a:xfrm>
            <a:off x="722376" y="541902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编辑：对资料或现成的作品进行整理、加工。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0&amp;si=6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6_BD.529_1#fd9e20ca7?pid=777ebaa8e&amp;color=0,0,0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（4）《屈原列传》中“王怒而疏屈平”与《过秦论》中“于是秦人拱手而取西河之外”的“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而”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意义和用法相同。(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T_6_AN.530_1#fd9e20ca7.bracket?pid=777ebaa8e&amp;color=0,0,0&amp;vpa=254&amp;vtp=1"/>
          <p:cNvSpPr/>
          <p:nvPr/>
        </p:nvSpPr>
        <p:spPr>
          <a:xfrm>
            <a:off x="2814701" y="1410150"/>
            <a:ext cx="377825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×</a:t>
            </a:r>
            <a:endParaRPr lang="en-US" altLang="zh-CN" sz="2000" dirty="0"/>
          </a:p>
        </p:txBody>
      </p:sp>
      <p:sp>
        <p:nvSpPr>
          <p:cNvPr id="4" name="QT_6_AS.531_1#fd9e20ca7?vop=1&amp;pid=777ebaa8e&amp;color=0,0,0&amp;vtp=1&amp;bbb=1&amp;hb=1"/>
          <p:cNvSpPr/>
          <p:nvPr/>
        </p:nvSpPr>
        <p:spPr>
          <a:xfrm>
            <a:off x="722376" y="1922594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“王怒而疏屈平”中的“而”为连词，表顺承；“于是秦人拱手而取西河之外”的“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而”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为连词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，表修饰。</a:t>
            </a:r>
            <a:endParaRPr lang="en-US" altLang="zh-CN" sz="2200" dirty="0"/>
          </a:p>
        </p:txBody>
      </p:sp>
      <p:sp>
        <p:nvSpPr>
          <p:cNvPr id="5" name="QT_6_BD.532_1#042798a80?pid=777ebaa8e&amp;color=0,0,0&amp;vtp=1&amp;bbb=1"/>
          <p:cNvSpPr/>
          <p:nvPr/>
        </p:nvSpPr>
        <p:spPr>
          <a:xfrm>
            <a:off x="722376" y="2882841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（5）《苏武传》中“方欲发使送武等”与“虞常等七十余人欲发”中的“发”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意思不同。(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T_6_AN.533_1#042798a80.bracket?pid=777ebaa8e&amp;color=0,0,0&amp;vpa=255&amp;vtp=1"/>
          <p:cNvSpPr/>
          <p:nvPr/>
        </p:nvSpPr>
        <p:spPr>
          <a:xfrm>
            <a:off x="10850626" y="2882841"/>
            <a:ext cx="3619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2000" dirty="0"/>
          </a:p>
        </p:txBody>
      </p:sp>
      <p:sp>
        <p:nvSpPr>
          <p:cNvPr id="7" name="QT_6_AS.534_1#042798a80?vop=1&amp;pid=777ebaa8e&amp;color=0,0,0&amp;vtp=1&amp;bbb=1&amp;hb=1"/>
          <p:cNvSpPr/>
          <p:nvPr/>
        </p:nvSpPr>
        <p:spPr>
          <a:xfrm>
            <a:off x="722376" y="3391349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“方欲发使送武等”的“发”指派遣，“虞常等七十余人欲发”的“发”是“发动，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动手”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的意思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  <p:sp>
        <p:nvSpPr>
          <p:cNvPr id="8" name="QT_6_BD.535_1#0cd20fdb4?pid=777ebaa8e&amp;color=0,0,0&amp;vtp=1&amp;bbb=1&amp;hb=1"/>
          <p:cNvSpPr/>
          <p:nvPr/>
        </p:nvSpPr>
        <p:spPr>
          <a:xfrm>
            <a:off x="722376" y="435362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（6）“律前负汉归匈奴”（《苏武传》）与“颁白者不负戴于道路矣”（《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齐桓晋文之事》）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两句中的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“负”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意思不同。(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9" name="QT_6_AN.536_1#0cd20fdb4.bracket?pid=777ebaa8e&amp;color=0,0,0&amp;vpa=256&amp;vtp=1"/>
          <p:cNvSpPr/>
          <p:nvPr/>
        </p:nvSpPr>
        <p:spPr>
          <a:xfrm>
            <a:off x="3843401" y="4791778"/>
            <a:ext cx="3619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2000" dirty="0"/>
          </a:p>
        </p:txBody>
      </p:sp>
      <p:sp>
        <p:nvSpPr>
          <p:cNvPr id="10" name="QT_6_AS.537_1#0cd20fdb4?vop=1&amp;pid=777ebaa8e&amp;color=0,0,0&amp;vtp=1&amp;bbb=1"/>
          <p:cNvSpPr/>
          <p:nvPr/>
        </p:nvSpPr>
        <p:spPr>
          <a:xfrm>
            <a:off x="722376" y="5235834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“律前负汉归匈奴”中的“负”指背叛，“颁白者不负戴于道路矣”中的“负”指背着。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1&amp;si=6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6_BD.538_1#222eaa6d7?pid=777ebaa8e&amp;color=0,0,0&amp;vtp=1&amp;bt=1&amp;bbb=1"/>
          <p:cNvSpPr/>
          <p:nvPr/>
        </p:nvSpPr>
        <p:spPr>
          <a:xfrm>
            <a:off x="722376" y="96926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（7）《过秦论》中“因河为池”与《苏武传》中“君因我降”两句中“因”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的意思相同。(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T_6_AN.539_1#222eaa6d7.bracket?pid=777ebaa8e&amp;color=0,0,0&amp;vpa=257&amp;vtp=1"/>
          <p:cNvSpPr/>
          <p:nvPr/>
        </p:nvSpPr>
        <p:spPr>
          <a:xfrm>
            <a:off x="10837926" y="969264"/>
            <a:ext cx="377825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×</a:t>
            </a:r>
            <a:endParaRPr lang="en-US" altLang="zh-CN" sz="2000" dirty="0"/>
          </a:p>
        </p:txBody>
      </p:sp>
      <p:sp>
        <p:nvSpPr>
          <p:cNvPr id="4" name="QT_6_AS.540_1#222eaa6d7?vop=1&amp;pid=777ebaa8e&amp;color=0,0,0&amp;vtp=1&amp;bbb=1"/>
          <p:cNvSpPr/>
          <p:nvPr/>
        </p:nvSpPr>
        <p:spPr>
          <a:xfrm>
            <a:off x="722376" y="141979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“因河为池”的“因”指凭借、依靠，“君因我降”的“因”指通过，二者意思不同。</a:t>
            </a:r>
            <a:endParaRPr lang="en-US" altLang="zh-CN" sz="2200" dirty="0"/>
          </a:p>
        </p:txBody>
      </p:sp>
      <p:sp>
        <p:nvSpPr>
          <p:cNvPr id="5" name="QT_6_BD.541_1#ecaa62148?pid=777ebaa8e&amp;color=0,0,0&amp;vtp=1&amp;bbb=1&amp;hb=1"/>
          <p:cNvSpPr/>
          <p:nvPr/>
        </p:nvSpPr>
        <p:spPr>
          <a:xfrm>
            <a:off x="722376" y="187788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（8）《过秦论》中“秦有余力而制其弊”与《谏逐客书》中“包九夷，制鄢、郢”的“制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”意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思相同。(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T_6_AN.542_1#ecaa62148.bracket?pid=777ebaa8e&amp;color=0,0,0&amp;vpa=258&amp;vtp=1"/>
          <p:cNvSpPr/>
          <p:nvPr/>
        </p:nvSpPr>
        <p:spPr>
          <a:xfrm>
            <a:off x="1798701" y="2316035"/>
            <a:ext cx="377825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×</a:t>
            </a:r>
            <a:endParaRPr lang="en-US" altLang="zh-CN" sz="2000" dirty="0"/>
          </a:p>
        </p:txBody>
      </p:sp>
      <p:sp>
        <p:nvSpPr>
          <p:cNvPr id="7" name="QT_6_AS.543_1#ecaa62148?vop=1&amp;pid=777ebaa8e&amp;color=0,0,0&amp;vtp=1&amp;bbb=1"/>
          <p:cNvSpPr/>
          <p:nvPr/>
        </p:nvSpPr>
        <p:spPr>
          <a:xfrm>
            <a:off x="722376" y="2766632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“秦有余力而制其弊”中的“制”指制服，“包九夷，制鄢、郢”中的“制”指控制。</a:t>
            </a:r>
            <a:endParaRPr lang="en-US" altLang="zh-CN" sz="2200" dirty="0"/>
          </a:p>
        </p:txBody>
      </p:sp>
      <p:sp>
        <p:nvSpPr>
          <p:cNvPr id="8" name="QT_6_BD.544_1#2597ab052?pid=777ebaa8e&amp;color=0,0,0&amp;vtp=1&amp;bbb=1&amp;hb=1"/>
          <p:cNvSpPr/>
          <p:nvPr/>
        </p:nvSpPr>
        <p:spPr>
          <a:xfrm>
            <a:off x="722376" y="322472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（9）《五代史伶官传序》中“与尔三矢”与《子路、曾皙、冉有、公西华侍坐》中“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吾与点也”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“与”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意思不同。(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9" name="QT_6_AN.545_1#2597ab052.bracket?pid=777ebaa8e&amp;color=0,0,0&amp;vpa=259&amp;vtp=1"/>
          <p:cNvSpPr/>
          <p:nvPr/>
        </p:nvSpPr>
        <p:spPr>
          <a:xfrm>
            <a:off x="3081401" y="3662870"/>
            <a:ext cx="3619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2000" dirty="0"/>
          </a:p>
        </p:txBody>
      </p:sp>
      <p:sp>
        <p:nvSpPr>
          <p:cNvPr id="10" name="QT_6_AS.546_1#2597ab052?vop=1&amp;pid=777ebaa8e&amp;color=0,0,0&amp;vtp=1&amp;bbb=1"/>
          <p:cNvSpPr/>
          <p:nvPr/>
        </p:nvSpPr>
        <p:spPr>
          <a:xfrm>
            <a:off x="722376" y="411346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“与尔三矢”中的“与”是“给”的意思，“吾与点也”的“与”指赞成。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2&amp;si=6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e81a8561?sp=1&amp;pid=49dd5b787&amp;color=0,0,0&amp;vtp=1&amp;bt=1&amp;bbb=1"/>
          <p:cNvSpPr/>
          <p:nvPr/>
        </p:nvSpPr>
        <p:spPr>
          <a:xfrm>
            <a:off x="722376" y="969264"/>
            <a:ext cx="1075334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五、文言句式</a:t>
            </a:r>
            <a:endParaRPr lang="en-US" altLang="zh-CN" sz="2200" dirty="0"/>
          </a:p>
        </p:txBody>
      </p:sp>
      <p:sp>
        <p:nvSpPr>
          <p:cNvPr id="3" name="QO_5_BD.547_1#d472d0b21?pid=7e81a8561&amp;color=0,0,0&amp;vtp=1&amp;bbb=1"/>
          <p:cNvSpPr/>
          <p:nvPr/>
        </p:nvSpPr>
        <p:spPr>
          <a:xfrm>
            <a:off x="722376" y="14679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6.指出下列句子中使用的特殊句式，并将其翻译成现代汉语。</a:t>
            </a:r>
            <a:endParaRPr lang="en-US" altLang="zh-CN" sz="2000" dirty="0"/>
          </a:p>
        </p:txBody>
      </p:sp>
      <p:sp>
        <p:nvSpPr>
          <p:cNvPr id="4" name="QB_6_BD.548_1#c2764703a?sp=1&amp;pid=d472d0b21&amp;color=0,0,0&amp;vtp=1&amp;bbb=1"/>
          <p:cNvSpPr/>
          <p:nvPr/>
        </p:nvSpPr>
        <p:spPr>
          <a:xfrm>
            <a:off x="722376" y="1935226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（1）屈原者，名平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，楚之同姓也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</a:t>
            </a:r>
            <a:endParaRPr lang="en-US" altLang="zh-CN" sz="2000" dirty="0"/>
          </a:p>
        </p:txBody>
      </p:sp>
      <p:sp>
        <p:nvSpPr>
          <p:cNvPr id="6" name="QB_6_AN.549_1#c2764703a.blank?pid=d472d0b21&amp;color=0,0,0&amp;vpa=260&amp;vtp=1&amp;bbb=1"/>
          <p:cNvSpPr/>
          <p:nvPr/>
        </p:nvSpPr>
        <p:spPr>
          <a:xfrm>
            <a:off x="757301" y="2335276"/>
            <a:ext cx="5646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句式：判断句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译文：屈原，名平，是楚王的同族</a:t>
            </a:r>
            <a:endParaRPr lang="en-US" altLang="zh-CN" sz="2000" dirty="0"/>
          </a:p>
        </p:txBody>
      </p:sp>
      <p:sp>
        <p:nvSpPr>
          <p:cNvPr id="7" name="QB_6_AS.550_1#c2764703a?vop=1&amp;pid=d472d0b21&amp;color=0,0,0&amp;vtp=1&amp;bbb=1"/>
          <p:cNvSpPr/>
          <p:nvPr/>
        </p:nvSpPr>
        <p:spPr>
          <a:xfrm>
            <a:off x="722376" y="2819464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者，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也”表判断。</a:t>
            </a:r>
            <a:endParaRPr lang="en-US" altLang="zh-CN" sz="2200" dirty="0"/>
          </a:p>
        </p:txBody>
      </p:sp>
      <p:sp>
        <p:nvSpPr>
          <p:cNvPr id="8" name="QB_6_BD.551_1#ab7e43942?sp=1&amp;pid=d472d0b21&amp;color=0,0,0&amp;vtp=1&amp;bbb=1"/>
          <p:cNvSpPr/>
          <p:nvPr/>
        </p:nvSpPr>
        <p:spPr>
          <a:xfrm>
            <a:off x="722376" y="327552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）方正之不容也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</a:t>
            </a:r>
            <a:endParaRPr lang="en-US" altLang="zh-CN" sz="2000" dirty="0"/>
          </a:p>
        </p:txBody>
      </p:sp>
      <p:sp>
        <p:nvSpPr>
          <p:cNvPr id="10" name="QB_6_AN.552_1#ab7e43942.blank?pid=d472d0b21&amp;color=0,0,0&amp;vpa=261&amp;vtp=1&amp;bbb=1"/>
          <p:cNvSpPr/>
          <p:nvPr/>
        </p:nvSpPr>
        <p:spPr>
          <a:xfrm>
            <a:off x="757301" y="3675570"/>
            <a:ext cx="6662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译文：端方正直的人不为（昏君谗臣）所容</a:t>
            </a:r>
            <a:endParaRPr lang="en-US" altLang="zh-CN" sz="2000" dirty="0"/>
          </a:p>
        </p:txBody>
      </p:sp>
      <p:sp>
        <p:nvSpPr>
          <p:cNvPr id="11" name="QB_6_AS.553_1#ab7e43942?vop=1&amp;pid=d472d0b21&amp;color=0,0,0&amp;vtp=1&amp;bbb=1"/>
          <p:cNvSpPr/>
          <p:nvPr/>
        </p:nvSpPr>
        <p:spPr>
          <a:xfrm>
            <a:off x="722376" y="415556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语意表被动。</a:t>
            </a:r>
            <a:endParaRPr lang="en-US" altLang="zh-CN" sz="2200" dirty="0"/>
          </a:p>
        </p:txBody>
      </p:sp>
      <p:sp>
        <p:nvSpPr>
          <p:cNvPr id="12" name="QB_6_BD.554_1#b81cf1c93?sp=1&amp;pid=d472d0b21&amp;color=0,0,0&amp;vtp=1&amp;bbb=1"/>
          <p:cNvSpPr/>
          <p:nvPr/>
        </p:nvSpPr>
        <p:spPr>
          <a:xfrm>
            <a:off x="722376" y="4609655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（3）信而见疑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/是以见放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</a:t>
            </a:r>
            <a:endParaRPr lang="en-US" altLang="zh-CN" sz="2000" dirty="0"/>
          </a:p>
        </p:txBody>
      </p:sp>
      <p:sp>
        <p:nvSpPr>
          <p:cNvPr id="14" name="QB_6_AN.555_1#b81cf1c93.blank?pid=d472d0b21&amp;color=0,0,0&amp;vpa=262&amp;vtp=1&amp;bbb=1"/>
          <p:cNvSpPr/>
          <p:nvPr/>
        </p:nvSpPr>
        <p:spPr>
          <a:xfrm>
            <a:off x="757301" y="5009705"/>
            <a:ext cx="602138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译文：诚实不欺却被怀疑/因此被放逐</a:t>
            </a:r>
            <a:endParaRPr lang="en-US" altLang="zh-CN" sz="2000" dirty="0"/>
          </a:p>
        </p:txBody>
      </p:sp>
      <p:sp>
        <p:nvSpPr>
          <p:cNvPr id="15" name="QB_6_AS.556_1#b81cf1c93?vop=1&amp;pid=d472d0b21&amp;color=0,0,0&amp;vtp=1&amp;bbb=1"/>
          <p:cNvSpPr/>
          <p:nvPr/>
        </p:nvSpPr>
        <p:spPr>
          <a:xfrm>
            <a:off x="722376" y="5489702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“见”表被动。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10" grpId="0" build="p" animBg="1"/>
      <p:bldP spid="11" grpId="0" build="p" animBg="1"/>
      <p:bldP spid="14" grpId="0" build="p" animBg="1"/>
      <p:bldP spid="15" grpId="0" build="p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3&amp;si=6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57_1#069d131bf?sp=1&amp;pid=d472d0b21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（4）以深入击秦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，战于蓝田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</a:t>
            </a:r>
            <a:endParaRPr lang="en-US" altLang="zh-CN" sz="2000" dirty="0"/>
          </a:p>
        </p:txBody>
      </p:sp>
      <p:sp>
        <p:nvSpPr>
          <p:cNvPr id="4" name="QB_6_AN.558_1#069d131bf.blank?pid=d472d0b21&amp;color=0,0,0&amp;vpa=263&amp;vtp=1&amp;bbb=1"/>
          <p:cNvSpPr/>
          <p:nvPr/>
        </p:nvSpPr>
        <p:spPr>
          <a:xfrm>
            <a:off x="757301" y="1372050"/>
            <a:ext cx="7170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译文：深入秦国境内攻打秦国，在蓝田交战</a:t>
            </a:r>
            <a:endParaRPr lang="en-US" altLang="zh-CN" sz="2000" dirty="0"/>
          </a:p>
        </p:txBody>
      </p:sp>
      <p:sp>
        <p:nvSpPr>
          <p:cNvPr id="5" name="QB_6_AS.559_1#069d131bf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正常语序为“于蓝田战”。</a:t>
            </a:r>
            <a:endParaRPr lang="en-US" altLang="zh-CN" sz="2200" dirty="0"/>
          </a:p>
        </p:txBody>
      </p:sp>
      <p:sp>
        <p:nvSpPr>
          <p:cNvPr id="6" name="QB_6_BD.560_1#9be24a628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）而设诡辩于怀王之宠姬郑袖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</a:t>
            </a:r>
            <a:endParaRPr lang="en-US" altLang="zh-CN" sz="2000" dirty="0"/>
          </a:p>
        </p:txBody>
      </p:sp>
      <p:sp>
        <p:nvSpPr>
          <p:cNvPr id="8" name="QB_6_AN.561_1#9be24a628.blank?pid=d472d0b21&amp;color=0,0,0&amp;vpa=264&amp;vtp=1&amp;bbb=1"/>
          <p:cNvSpPr/>
          <p:nvPr/>
        </p:nvSpPr>
        <p:spPr>
          <a:xfrm>
            <a:off x="757301" y="2718313"/>
            <a:ext cx="6916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译文：让他在怀王的宠姬郑袖面前说假话</a:t>
            </a:r>
            <a:endParaRPr lang="en-US" altLang="zh-CN" sz="2000" dirty="0"/>
          </a:p>
        </p:txBody>
      </p:sp>
      <p:sp>
        <p:nvSpPr>
          <p:cNvPr id="9" name="QB_6_AS.562_1#9be24a628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正常语序为“而于怀王之宠姬郑袖设诡辩”。</a:t>
            </a:r>
            <a:endParaRPr lang="en-US" altLang="zh-CN" sz="2200" dirty="0"/>
          </a:p>
        </p:txBody>
      </p:sp>
      <p:sp>
        <p:nvSpPr>
          <p:cNvPr id="10" name="QB_6_BD.563_1#4ab47c836?sp=1&amp;pid=d472d0b21&amp;color=0,0,0&amp;vtp=1&amp;bbb=1"/>
          <p:cNvSpPr/>
          <p:nvPr/>
        </p:nvSpPr>
        <p:spPr>
          <a:xfrm>
            <a:off x="722376" y="36523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（6）秦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，虎狼之国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</a:t>
            </a:r>
            <a:endParaRPr lang="en-US" altLang="zh-CN" sz="2000" dirty="0"/>
          </a:p>
        </p:txBody>
      </p:sp>
      <p:sp>
        <p:nvSpPr>
          <p:cNvPr id="12" name="QB_6_AN.564_1#4ab47c836.blank?pid=d472d0b21&amp;color=0,0,0&amp;vpa=265&amp;vtp=1&amp;bbb=1"/>
          <p:cNvSpPr/>
          <p:nvPr/>
        </p:nvSpPr>
        <p:spPr>
          <a:xfrm>
            <a:off x="757301" y="4052448"/>
            <a:ext cx="5138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句式：判断句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译文：秦国是虎狼一样的国家</a:t>
            </a:r>
            <a:endParaRPr lang="en-US" altLang="zh-CN" sz="2000" dirty="0"/>
          </a:p>
        </p:txBody>
      </p:sp>
      <p:sp>
        <p:nvSpPr>
          <p:cNvPr id="13" name="QB_6_AS.565_1#4ab47c836?vop=1&amp;pid=d472d0b21&amp;color=0,0,0&amp;vtp=1&amp;bbb=1"/>
          <p:cNvSpPr/>
          <p:nvPr/>
        </p:nvSpPr>
        <p:spPr>
          <a:xfrm>
            <a:off x="722376" y="45324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无标志的判断句。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4&amp;si=6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66_1#e1a3a033e?sp=1&amp;pid=d472d0b21&amp;color=0,0,0&amp;mp=1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（7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）楚人既咎子兰以劝怀王入秦而不反也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</a:t>
            </a:r>
            <a:endParaRPr lang="en-US" altLang="zh-CN" sz="2000" dirty="0"/>
          </a:p>
        </p:txBody>
      </p:sp>
      <p:sp>
        <p:nvSpPr>
          <p:cNvPr id="4" name="QB_6_AN.567_1#e1a3a033e.blank?pid=d472d0b21&amp;color=0,0,0&amp;mp=1&amp;vpa=266&amp;vtp=1&amp;bbb=1"/>
          <p:cNvSpPr/>
          <p:nvPr/>
        </p:nvSpPr>
        <p:spPr>
          <a:xfrm>
            <a:off x="757301" y="1372050"/>
            <a:ext cx="9964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译文：楚国人因为（子兰）劝说楚怀王到秦国去却没有回来责怪子兰</a:t>
            </a:r>
            <a:endParaRPr lang="en-US" altLang="zh-CN" sz="2000" dirty="0"/>
          </a:p>
        </p:txBody>
      </p:sp>
      <p:sp>
        <p:nvSpPr>
          <p:cNvPr id="5" name="QB_6_AS.568_1#e1a3a033e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正常语序为“楚人既以劝怀王入秦而不反也咎子兰”。</a:t>
            </a:r>
            <a:endParaRPr lang="en-US" altLang="zh-CN" sz="2200" dirty="0"/>
          </a:p>
        </p:txBody>
      </p:sp>
      <p:sp>
        <p:nvSpPr>
          <p:cNvPr id="6" name="QB_6_BD.569_1#c55631ea2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（8）莫不欲求忠以自为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，举贤以自佐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</a:t>
            </a:r>
            <a:endParaRPr lang="en-US" altLang="zh-CN" sz="2000" dirty="0"/>
          </a:p>
        </p:txBody>
      </p:sp>
      <p:sp>
        <p:nvSpPr>
          <p:cNvPr id="8" name="QB_6_AN.570_1#c55631ea2.blank?pid=d472d0b21&amp;color=0,0,0&amp;vpa=267&amp;vtp=1&amp;bbb=1"/>
          <p:cNvSpPr/>
          <p:nvPr/>
        </p:nvSpPr>
        <p:spPr>
          <a:xfrm>
            <a:off x="757301" y="2718313"/>
            <a:ext cx="9202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句式：宾语前置句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译文：没有不想求得忠臣来帮助自己，选拔贤才来辅佐自己的</a:t>
            </a:r>
            <a:endParaRPr lang="en-US" altLang="zh-CN" sz="2000" dirty="0"/>
          </a:p>
        </p:txBody>
      </p:sp>
      <p:sp>
        <p:nvSpPr>
          <p:cNvPr id="9" name="QB_6_AS.571_1#c55631ea2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正常语序为“莫不欲求忠以为自，举贤以佐自”。</a:t>
            </a:r>
            <a:endParaRPr lang="en-US" altLang="zh-CN" sz="2200" dirty="0"/>
          </a:p>
        </p:txBody>
      </p:sp>
      <p:sp>
        <p:nvSpPr>
          <p:cNvPr id="10" name="QB_6_BD.572_1#63a9417ac?sp=1&amp;pid=d472d0b21&amp;color=0,0,0&amp;vtp=1&amp;bbb=1"/>
          <p:cNvSpPr/>
          <p:nvPr/>
        </p:nvSpPr>
        <p:spPr>
          <a:xfrm>
            <a:off x="722376" y="36523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（9）故内惑于郑袖，外欺于张仪/夫圣人者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，不凝滞于物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  <a:endParaRPr lang="en-US" altLang="zh-CN" sz="2000" dirty="0"/>
          </a:p>
        </p:txBody>
      </p:sp>
      <p:sp>
        <p:nvSpPr>
          <p:cNvPr id="12" name="QB_6_AN.573_1#63a9417ac.blank?pid=d472d0b21&amp;color=0,0,0&amp;vpa=268&amp;vtp=1&amp;bbb=1"/>
          <p:cNvSpPr/>
          <p:nvPr/>
        </p:nvSpPr>
        <p:spPr>
          <a:xfrm>
            <a:off x="757301" y="4052448"/>
            <a:ext cx="1059338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译文：所以在内被郑袖迷惑，在外被张仪欺骗/聪明通达的人，不为外物所拘束</a:t>
            </a:r>
            <a:endParaRPr lang="en-US" altLang="zh-CN" sz="2000" dirty="0"/>
          </a:p>
        </p:txBody>
      </p:sp>
      <p:sp>
        <p:nvSpPr>
          <p:cNvPr id="13" name="QB_6_AS.574_1#63a9417ac?vop=1&amp;pid=d472d0b21&amp;color=0,0,0&amp;vtp=1&amp;bbb=1"/>
          <p:cNvSpPr/>
          <p:nvPr/>
        </p:nvSpPr>
        <p:spPr>
          <a:xfrm>
            <a:off x="722376" y="45324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“于”表被动。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5&amp;si=6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75_1#934dca9ae?sp=1&amp;pid=d472d0b21&amp;color=0,0,0&amp;mp=1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（10）身客死于秦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，为天下笑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</a:t>
            </a:r>
            <a:endParaRPr lang="en-US" altLang="zh-CN" sz="2000" dirty="0"/>
          </a:p>
        </p:txBody>
      </p:sp>
      <p:sp>
        <p:nvSpPr>
          <p:cNvPr id="4" name="QB_6_AN.576_1#934dca9ae.blank?pid=d472d0b21&amp;color=0,0,0&amp;mp=1&amp;vpa=269&amp;vtp=1&amp;bbb=1"/>
          <p:cNvSpPr/>
          <p:nvPr/>
        </p:nvSpPr>
        <p:spPr>
          <a:xfrm>
            <a:off x="757301" y="1372050"/>
            <a:ext cx="6154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译文：自己客死在秦国，被天下人耻笑</a:t>
            </a:r>
            <a:endParaRPr lang="en-US" altLang="zh-CN" sz="2000" dirty="0"/>
          </a:p>
        </p:txBody>
      </p:sp>
      <p:sp>
        <p:nvSpPr>
          <p:cNvPr id="5" name="QB_6_AS.577_1#934dca9ae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“为”表被动。</a:t>
            </a:r>
            <a:endParaRPr lang="en-US" altLang="zh-CN" sz="2200" dirty="0"/>
          </a:p>
        </p:txBody>
      </p:sp>
      <p:sp>
        <p:nvSpPr>
          <p:cNvPr id="6" name="QB_6_BD.578_1#7cc46eaad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）卒使上官大夫短屈原于顷襄王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</a:t>
            </a:r>
            <a:endParaRPr lang="en-US" altLang="zh-CN" sz="2000" dirty="0"/>
          </a:p>
        </p:txBody>
      </p:sp>
      <p:sp>
        <p:nvSpPr>
          <p:cNvPr id="8" name="QB_6_AN.579_1#7cc46eaad.blank?pid=d472d0b21&amp;color=0,0,0&amp;vpa=270&amp;vtp=1&amp;bbb=1"/>
          <p:cNvSpPr/>
          <p:nvPr/>
        </p:nvSpPr>
        <p:spPr>
          <a:xfrm>
            <a:off x="757301" y="2718313"/>
            <a:ext cx="7678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译文：终于指使上官大夫在顷襄王面前诋毁屈原</a:t>
            </a:r>
            <a:endParaRPr lang="en-US" altLang="zh-CN" sz="2000" dirty="0"/>
          </a:p>
        </p:txBody>
      </p:sp>
      <p:sp>
        <p:nvSpPr>
          <p:cNvPr id="9" name="QB_6_AS.580_1#7cc46eaad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正常语序为“卒使上官大夫于顷襄王短屈原”。</a:t>
            </a:r>
            <a:endParaRPr lang="en-US" altLang="zh-CN" sz="2200" dirty="0"/>
          </a:p>
        </p:txBody>
      </p:sp>
      <p:sp>
        <p:nvSpPr>
          <p:cNvPr id="10" name="QB_6_BD.581_1#09cada696?sp=1&amp;pid=d472d0b21&amp;color=0,0,0&amp;vtp=1&amp;bbb=1"/>
          <p:cNvSpPr/>
          <p:nvPr/>
        </p:nvSpPr>
        <p:spPr>
          <a:xfrm>
            <a:off x="722376" y="36523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）而自令见放为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</a:t>
            </a:r>
            <a:endParaRPr lang="en-US" altLang="zh-CN" sz="2000" dirty="0"/>
          </a:p>
        </p:txBody>
      </p:sp>
      <p:sp>
        <p:nvSpPr>
          <p:cNvPr id="12" name="QB_6_AN.582_1#09cada696.blank?pid=d472d0b21&amp;color=0,0,0&amp;vpa=271&amp;vtp=1&amp;bbb=1"/>
          <p:cNvSpPr/>
          <p:nvPr/>
        </p:nvSpPr>
        <p:spPr>
          <a:xfrm>
            <a:off x="757301" y="4052448"/>
            <a:ext cx="6154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句式：宾语前置句、被动句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译文：而使自己被放逐呢</a:t>
            </a:r>
            <a:endParaRPr lang="en-US" altLang="zh-CN" sz="2000" dirty="0"/>
          </a:p>
        </p:txBody>
      </p:sp>
      <p:sp>
        <p:nvSpPr>
          <p:cNvPr id="13" name="QB_6_AS.583_1#09cada696?vop=1&amp;pid=d472d0b21&amp;color=0,0,0&amp;vtp=1&amp;bbb=1"/>
          <p:cNvSpPr/>
          <p:nvPr/>
        </p:nvSpPr>
        <p:spPr>
          <a:xfrm>
            <a:off x="722376" y="45324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“见”表被动，正常语序为“而令自见放为”。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6&amp;si=6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84_1#52c07723f?sp=1&amp;pid=d472d0b21&amp;color=0,0,0&amp;mp=1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（13）人又谁能以身之察察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，受物之汶汶者乎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kumimoji="0" lang="en-US" altLang="zh-CN" sz="2000" b="0" i="0" u="none" strike="noStrike" kern="1200" cap="none" spc="-5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  <a:endParaRPr lang="en-US" altLang="zh-CN" sz="2000" dirty="0"/>
          </a:p>
        </p:txBody>
      </p:sp>
      <p:sp>
        <p:nvSpPr>
          <p:cNvPr id="4" name="QB_6_AN.585_1#52c07723f.blank?pid=d472d0b21&amp;color=0,0,0&amp;mp=1&amp;vpa=272&amp;vtp=1&amp;bbb=1"/>
          <p:cNvSpPr/>
          <p:nvPr/>
        </p:nvSpPr>
        <p:spPr>
          <a:xfrm>
            <a:off x="760476" y="1372050"/>
            <a:ext cx="1045368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句式：定语后置句</a:t>
            </a:r>
            <a:r>
              <a:rPr lang="en-US" altLang="zh-CN" sz="2000" b="1" i="0" spc="-5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spc="-5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译文：作为一个人，又有谁愿意让自己洁净的身躯，蒙受浑浊之物的玷污呢</a:t>
            </a:r>
            <a:endParaRPr lang="en-US" altLang="zh-CN" sz="2000" spc="-50" dirty="0"/>
          </a:p>
        </p:txBody>
      </p:sp>
      <p:sp>
        <p:nvSpPr>
          <p:cNvPr id="5" name="QB_6_AS.586_1#52c07723f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正常语序为“察察之身”“汶汶之物”。</a:t>
            </a:r>
            <a:endParaRPr lang="en-US" altLang="zh-CN" sz="2200" dirty="0"/>
          </a:p>
        </p:txBody>
      </p:sp>
      <p:sp>
        <p:nvSpPr>
          <p:cNvPr id="6" name="QB_6_BD.587_1#19b8884a8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（14）数十年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，竟为秦所灭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</a:t>
            </a:r>
            <a:endParaRPr lang="en-US" altLang="zh-CN" sz="2000" dirty="0"/>
          </a:p>
        </p:txBody>
      </p:sp>
      <p:sp>
        <p:nvSpPr>
          <p:cNvPr id="8" name="QB_6_AN.588_1#19b8884a8.blank?pid=d472d0b21&amp;color=0,0,0&amp;vpa=273&amp;vtp=1&amp;bbb=1"/>
          <p:cNvSpPr/>
          <p:nvPr/>
        </p:nvSpPr>
        <p:spPr>
          <a:xfrm>
            <a:off x="757301" y="2718313"/>
            <a:ext cx="5646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译文：几十年后，终于被秦国灭掉</a:t>
            </a:r>
            <a:endParaRPr lang="en-US" altLang="zh-CN" sz="2000" dirty="0"/>
          </a:p>
        </p:txBody>
      </p:sp>
      <p:sp>
        <p:nvSpPr>
          <p:cNvPr id="9" name="QB_6_AS.589_1#19b8884a8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“为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”表被动。</a:t>
            </a:r>
            <a:endParaRPr lang="en-US" altLang="zh-CN" sz="2200" dirty="0"/>
          </a:p>
        </p:txBody>
      </p:sp>
      <p:sp>
        <p:nvSpPr>
          <p:cNvPr id="10" name="QB_6_BD.590_1#3306b3391?sp=1&amp;pid=d472d0b21&amp;color=0,0,0&amp;vtp=1&amp;bbb=1"/>
          <p:cNvSpPr/>
          <p:nvPr/>
        </p:nvSpPr>
        <p:spPr>
          <a:xfrm>
            <a:off x="722376" y="36523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）汉天子我丈人行也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</a:t>
            </a:r>
            <a:endParaRPr lang="en-US" altLang="zh-CN" sz="2000" dirty="0"/>
          </a:p>
        </p:txBody>
      </p:sp>
      <p:sp>
        <p:nvSpPr>
          <p:cNvPr id="12" name="QB_6_AN.591_1#3306b3391.blank?pid=d472d0b21&amp;color=0,0,0&amp;vpa=274&amp;vtp=1&amp;bbb=1"/>
          <p:cNvSpPr/>
          <p:nvPr/>
        </p:nvSpPr>
        <p:spPr>
          <a:xfrm>
            <a:off x="757301" y="4052448"/>
            <a:ext cx="4630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句式：判断句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译文：汉天子是我的长辈</a:t>
            </a:r>
            <a:endParaRPr lang="en-US" altLang="zh-CN" sz="2000" dirty="0"/>
          </a:p>
        </p:txBody>
      </p:sp>
      <p:sp>
        <p:nvSpPr>
          <p:cNvPr id="13" name="QB_6_AS.592_1#3306b3391?vop=1&amp;pid=d472d0b21&amp;color=0,0,0&amp;vtp=1&amp;bbb=1"/>
          <p:cNvSpPr/>
          <p:nvPr/>
        </p:nvSpPr>
        <p:spPr>
          <a:xfrm>
            <a:off x="722376" y="45324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也”表判断。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7&amp;si=6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93_1#7dfc2f775?sp=1&amp;pid=d472d0b21&amp;color=0,0,0&amp;mp=1&amp;vtp=1&amp;bt=1&amp;bbb=1"/>
          <p:cNvSpPr/>
          <p:nvPr/>
        </p:nvSpPr>
        <p:spPr>
          <a:xfrm>
            <a:off x="722376" y="972000"/>
            <a:ext cx="10753344" cy="13003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）乃遣武以中郎将使持节送匈奴使留在汉者</a:t>
            </a:r>
          </a:p>
          <a:p>
            <a:pPr marL="0" marR="0" lvl="0" indent="0" defTabSz="914400" rtl="0" eaLnBrk="1" fontAlgn="auto" latinLnBrk="1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2000" dirty="0"/>
          </a:p>
        </p:txBody>
      </p:sp>
      <p:sp>
        <p:nvSpPr>
          <p:cNvPr id="4" name="QB_6_AN.594_1#7dfc2f775.blank?pid=d472d0b21&amp;color=0,0,0&amp;mp=1&amp;vpa=275&amp;vtp=1&amp;bbb=1&amp;hb=1"/>
          <p:cNvSpPr/>
          <p:nvPr/>
        </p:nvSpPr>
        <p:spPr>
          <a:xfrm>
            <a:off x="722376" y="1391100"/>
            <a:ext cx="10753344" cy="856234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句式：定语后置句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译文：（武帝）就派苏武以中郎将的身份持节（出使匈奴</a:t>
            </a: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），护送留在汉朝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1" i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的匈奴使者</a:t>
            </a:r>
            <a:endParaRPr lang="en-US" altLang="zh-CN" sz="2000" dirty="0"/>
          </a:p>
        </p:txBody>
      </p:sp>
      <p:sp>
        <p:nvSpPr>
          <p:cNvPr id="5" name="QB_6_AS.595_1#7dfc2f775?vop=1&amp;pid=d472d0b21&amp;color=0,0,0&amp;vtp=1&amp;bbb=1"/>
          <p:cNvSpPr/>
          <p:nvPr/>
        </p:nvSpPr>
        <p:spPr>
          <a:xfrm>
            <a:off x="722376" y="23173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正常语序为“乃遣武以中郎将使持节送留在汉者匈奴使”。</a:t>
            </a:r>
            <a:endParaRPr lang="en-US" altLang="zh-CN" sz="2200" dirty="0"/>
          </a:p>
        </p:txBody>
      </p:sp>
      <p:sp>
        <p:nvSpPr>
          <p:cNvPr id="6" name="QB_6_BD.596_1#7f5078a29?sp=1&amp;pid=d472d0b21&amp;color=0,0,0&amp;vtp=1&amp;bbb=1"/>
          <p:cNvSpPr/>
          <p:nvPr/>
        </p:nvSpPr>
        <p:spPr>
          <a:xfrm>
            <a:off x="722376" y="27754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（17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）非汉所望也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</a:t>
            </a:r>
            <a:endParaRPr lang="en-US" altLang="zh-CN" sz="2000" dirty="0"/>
          </a:p>
        </p:txBody>
      </p:sp>
      <p:sp>
        <p:nvSpPr>
          <p:cNvPr id="8" name="QB_6_AN.597_1#7f5078a29.blank?pid=d472d0b21&amp;color=0,0,0&amp;vpa=276&amp;vtp=1&amp;bbb=1"/>
          <p:cNvSpPr/>
          <p:nvPr/>
        </p:nvSpPr>
        <p:spPr>
          <a:xfrm>
            <a:off x="757301" y="3175513"/>
            <a:ext cx="4630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句式：判断句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译文：不是汉朝所期望的</a:t>
            </a:r>
            <a:endParaRPr lang="en-US" altLang="zh-CN" sz="2000" dirty="0"/>
          </a:p>
        </p:txBody>
      </p:sp>
      <p:sp>
        <p:nvSpPr>
          <p:cNvPr id="9" name="QB_6_AS.598_1#7f5078a29?vop=1&amp;pid=d472d0b21&amp;color=0,0,0&amp;vtp=1&amp;bbb=1"/>
          <p:cNvSpPr/>
          <p:nvPr/>
        </p:nvSpPr>
        <p:spPr>
          <a:xfrm>
            <a:off x="722376" y="36555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“非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也”表否定判断。</a:t>
            </a:r>
            <a:endParaRPr lang="en-US" altLang="zh-CN" sz="2200" dirty="0"/>
          </a:p>
        </p:txBody>
      </p:sp>
      <p:sp>
        <p:nvSpPr>
          <p:cNvPr id="10" name="QB_6_BD.599_1#c1693ecb5?sp=1&amp;pid=d472d0b21&amp;color=0,0,0&amp;vtp=1&amp;bbb=1"/>
          <p:cNvSpPr/>
          <p:nvPr/>
        </p:nvSpPr>
        <p:spPr>
          <a:xfrm>
            <a:off x="722376" y="41095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（18）缑王者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，昆邪王姊子也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</a:t>
            </a:r>
            <a:endParaRPr lang="en-US" altLang="zh-CN" sz="2000" dirty="0"/>
          </a:p>
        </p:txBody>
      </p:sp>
      <p:sp>
        <p:nvSpPr>
          <p:cNvPr id="12" name="QB_6_AN.600_1#c1693ecb5.blank?pid=d472d0b21&amp;color=0,0,0&amp;vpa=277&amp;vtp=1&amp;bbb=1"/>
          <p:cNvSpPr/>
          <p:nvPr/>
        </p:nvSpPr>
        <p:spPr>
          <a:xfrm>
            <a:off x="757301" y="4509648"/>
            <a:ext cx="5392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句式：判断句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译文：缑王是昆邪王姐姐的儿子</a:t>
            </a:r>
            <a:endParaRPr lang="en-US" altLang="zh-CN" sz="2000" dirty="0"/>
          </a:p>
        </p:txBody>
      </p:sp>
      <p:sp>
        <p:nvSpPr>
          <p:cNvPr id="13" name="QB_6_AS.601_1#c1693ecb5?vop=1&amp;pid=d472d0b21&amp;color=0,0,0&amp;vtp=1&amp;bbb=1"/>
          <p:cNvSpPr/>
          <p:nvPr/>
        </p:nvSpPr>
        <p:spPr>
          <a:xfrm>
            <a:off x="722376" y="49896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者，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也”表判断。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8&amp;si=6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02_1#60a425213?sp=1&amp;pid=d472d0b21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（19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）虞常生得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</a:t>
            </a:r>
            <a:endParaRPr lang="en-US" altLang="zh-CN" sz="2000" dirty="0"/>
          </a:p>
        </p:txBody>
      </p:sp>
      <p:sp>
        <p:nvSpPr>
          <p:cNvPr id="4" name="QB_6_AN.603_1#60a425213.blank?pid=d472d0b21&amp;color=0,0,0&amp;vpa=278&amp;vtp=1&amp;bbb=1"/>
          <p:cNvSpPr/>
          <p:nvPr/>
        </p:nvSpPr>
        <p:spPr>
          <a:xfrm>
            <a:off x="757301" y="1372050"/>
            <a:ext cx="3868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译文：虞常被活捉</a:t>
            </a:r>
            <a:endParaRPr lang="en-US" altLang="zh-CN" sz="2000" dirty="0"/>
          </a:p>
        </p:txBody>
      </p:sp>
      <p:sp>
        <p:nvSpPr>
          <p:cNvPr id="5" name="QB_6_AS.604_1#60a425213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语意表被动。</a:t>
            </a:r>
            <a:endParaRPr lang="en-US" altLang="zh-CN" sz="2200" dirty="0"/>
          </a:p>
        </p:txBody>
      </p:sp>
      <p:sp>
        <p:nvSpPr>
          <p:cNvPr id="6" name="QB_6_BD.605_1#be4831447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）见犯乃死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</a:t>
            </a:r>
            <a:endParaRPr lang="en-US" altLang="zh-CN" sz="2000" dirty="0"/>
          </a:p>
        </p:txBody>
      </p:sp>
      <p:sp>
        <p:nvSpPr>
          <p:cNvPr id="8" name="QB_6_AN.606_1#be4831447.blank?pid=d472d0b21&amp;color=0,0,0&amp;vpa=279&amp;vtp=1&amp;bbb=1"/>
          <p:cNvSpPr/>
          <p:nvPr/>
        </p:nvSpPr>
        <p:spPr>
          <a:xfrm>
            <a:off x="757301" y="2718313"/>
            <a:ext cx="5900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译文：等到被（匈奴）侮辱以后才死</a:t>
            </a:r>
            <a:endParaRPr lang="en-US" altLang="zh-CN" sz="2000" dirty="0"/>
          </a:p>
        </p:txBody>
      </p:sp>
      <p:sp>
        <p:nvSpPr>
          <p:cNvPr id="9" name="QB_6_AS.607_1#be4831447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“见”表被动。</a:t>
            </a:r>
            <a:endParaRPr lang="en-US" altLang="zh-CN" sz="2200" dirty="0"/>
          </a:p>
        </p:txBody>
      </p:sp>
      <p:sp>
        <p:nvSpPr>
          <p:cNvPr id="10" name="QB_6_BD.608_1#159490c3b?sp=1&amp;pid=d472d0b21&amp;color=0,0,0&amp;vtp=1&amp;bbb=1"/>
          <p:cNvSpPr/>
          <p:nvPr/>
        </p:nvSpPr>
        <p:spPr>
          <a:xfrm>
            <a:off x="722376" y="36523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）何以复加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</a:t>
            </a:r>
            <a:endParaRPr lang="en-US" altLang="zh-CN" sz="2000" dirty="0"/>
          </a:p>
        </p:txBody>
      </p:sp>
      <p:sp>
        <p:nvSpPr>
          <p:cNvPr id="12" name="QB_6_AN.609_1#159490c3b.blank?pid=d472d0b21&amp;color=0,0,0&amp;vpa=280&amp;vtp=1&amp;bbb=1"/>
          <p:cNvSpPr/>
          <p:nvPr/>
        </p:nvSpPr>
        <p:spPr>
          <a:xfrm>
            <a:off x="757301" y="4052448"/>
            <a:ext cx="5900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句式：宾语前置句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译文：又该用什么更重的处罚呢</a:t>
            </a:r>
            <a:endParaRPr lang="en-US" altLang="zh-CN" sz="2000" dirty="0"/>
          </a:p>
        </p:txBody>
      </p:sp>
      <p:sp>
        <p:nvSpPr>
          <p:cNvPr id="13" name="QB_6_AS.610_1#159490c3b?vop=1&amp;pid=d472d0b21&amp;color=0,0,0&amp;vtp=1&amp;bbb=1"/>
          <p:cNvSpPr/>
          <p:nvPr/>
        </p:nvSpPr>
        <p:spPr>
          <a:xfrm>
            <a:off x="722376" y="45324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正常语序为“以何复加”。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9&amp;si=6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11_1#983448549?sp=1&amp;pid=d472d0b21&amp;color=0,0,0&amp;mp=1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（22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）为降虏于蛮夷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</a:t>
            </a:r>
            <a:endParaRPr lang="en-US" altLang="zh-CN" sz="2000" dirty="0"/>
          </a:p>
        </p:txBody>
      </p:sp>
      <p:sp>
        <p:nvSpPr>
          <p:cNvPr id="4" name="QB_6_AN.612_1#983448549.blank?pid=d472d0b21&amp;color=0,0,0&amp;mp=1&amp;vpa=281&amp;vtp=1&amp;bbb=1"/>
          <p:cNvSpPr/>
          <p:nvPr/>
        </p:nvSpPr>
        <p:spPr>
          <a:xfrm>
            <a:off x="757301" y="1372050"/>
            <a:ext cx="5138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译文：在异族那里做俘虏</a:t>
            </a:r>
            <a:endParaRPr lang="en-US" altLang="zh-CN" sz="2000" dirty="0"/>
          </a:p>
        </p:txBody>
      </p:sp>
      <p:sp>
        <p:nvSpPr>
          <p:cNvPr id="5" name="QB_6_AS.613_1#983448549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正常语序为“于蛮夷为降虏”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  <p:sp>
        <p:nvSpPr>
          <p:cNvPr id="6" name="QB_6_BD.614_1#71294ad1c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）何以汝为见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</a:t>
            </a:r>
            <a:endParaRPr lang="en-US" altLang="zh-CN" sz="2000" dirty="0"/>
          </a:p>
        </p:txBody>
      </p:sp>
      <p:sp>
        <p:nvSpPr>
          <p:cNvPr id="8" name="QB_6_AN.615_1#71294ad1c.blank?pid=d472d0b21&amp;color=0,0,0&amp;vpa=282&amp;vtp=1&amp;bbb=1"/>
          <p:cNvSpPr/>
          <p:nvPr/>
        </p:nvSpPr>
        <p:spPr>
          <a:xfrm>
            <a:off x="757301" y="2718313"/>
            <a:ext cx="4630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句式：宾语前置句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译文：要见你干什么</a:t>
            </a:r>
            <a:endParaRPr lang="en-US" altLang="zh-CN" sz="2000" dirty="0"/>
          </a:p>
        </p:txBody>
      </p:sp>
      <p:sp>
        <p:nvSpPr>
          <p:cNvPr id="9" name="QB_6_AS.616_1#71294ad1c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正常语序为“何以见汝为”。</a:t>
            </a:r>
            <a:endParaRPr lang="en-US" altLang="zh-CN" sz="2200" dirty="0"/>
          </a:p>
        </p:txBody>
      </p:sp>
      <p:sp>
        <p:nvSpPr>
          <p:cNvPr id="10" name="QB_6_BD.617_1#de1e93450?sp=1&amp;pid=d472d0b21&amp;color=0,0,0&amp;vtp=1&amp;bbb=1"/>
          <p:cNvSpPr/>
          <p:nvPr/>
        </p:nvSpPr>
        <p:spPr>
          <a:xfrm>
            <a:off x="722376" y="36523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（24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）信义安所见乎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</a:t>
            </a:r>
            <a:endParaRPr lang="en-US" altLang="zh-CN" sz="2000" dirty="0"/>
          </a:p>
        </p:txBody>
      </p:sp>
      <p:sp>
        <p:nvSpPr>
          <p:cNvPr id="12" name="QB_6_AN.618_1#de1e93450.blank?pid=d472d0b21&amp;color=0,0,0&amp;vpa=283&amp;vtp=1&amp;bbb=1"/>
          <p:cNvSpPr/>
          <p:nvPr/>
        </p:nvSpPr>
        <p:spPr>
          <a:xfrm>
            <a:off x="757301" y="4052448"/>
            <a:ext cx="5392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句式：宾语前置句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译文：有谁知道您的信义呢</a:t>
            </a:r>
            <a:endParaRPr lang="en-US" altLang="zh-CN" sz="2000" dirty="0"/>
          </a:p>
        </p:txBody>
      </p:sp>
      <p:sp>
        <p:nvSpPr>
          <p:cNvPr id="13" name="QB_6_AS.619_1#de1e93450?vop=1&amp;pid=d472d0b21&amp;color=0,0,0&amp;vtp=1&amp;bbb=1"/>
          <p:cNvSpPr/>
          <p:nvPr/>
        </p:nvSpPr>
        <p:spPr>
          <a:xfrm>
            <a:off x="722376" y="45324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正常语序为“安所见信义乎”。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&amp;si=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75a3474a?sp=1&amp;pid=a24c50c21&amp;color=0,0,0&amp;vtp=1&amp;bt=1&amp;bbb=1"/>
          <p:cNvSpPr/>
          <p:nvPr/>
        </p:nvSpPr>
        <p:spPr>
          <a:xfrm>
            <a:off x="722376" y="969264"/>
            <a:ext cx="10753344" cy="8128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5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【第四单元】</a:t>
            </a:r>
            <a:endParaRPr lang="en-US" altLang="zh-CN" sz="2000" dirty="0"/>
          </a:p>
        </p:txBody>
      </p:sp>
      <p:sp>
        <p:nvSpPr>
          <p:cNvPr id="3" name="QB_6_BD.28_1#d9b5327fe?pid=075a3474a&amp;color=0,0,0&amp;vtp=1&amp;bbb=1&amp;hb=1"/>
          <p:cNvSpPr/>
          <p:nvPr/>
        </p:nvSpPr>
        <p:spPr>
          <a:xfrm>
            <a:off x="722376" y="1421384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10.刚刚过去的春季运动会上，同学们脑洞大开，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开幕式成了一场盛大的化妆舞会。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4" name="QB_6_AN.29_1#d9b5327fe.bracket?pid=075a3474a&amp;color=0,0,0&amp;vpa=10&amp;vtp=1&amp;bbb=1"/>
          <p:cNvSpPr/>
          <p:nvPr/>
        </p:nvSpPr>
        <p:spPr>
          <a:xfrm>
            <a:off x="833501" y="1859534"/>
            <a:ext cx="22161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“妆”改为“装”</a:t>
            </a:r>
            <a:endParaRPr lang="en-US" altLang="zh-CN" sz="2000" dirty="0"/>
          </a:p>
        </p:txBody>
      </p:sp>
      <p:sp>
        <p:nvSpPr>
          <p:cNvPr id="5" name="QB_6_AS.30_1#d9b5327fe?vop=1&amp;pid=075a3474a&amp;color=0,0,0&amp;vtp=1&amp;bbb=1"/>
          <p:cNvSpPr/>
          <p:nvPr/>
        </p:nvSpPr>
        <p:spPr>
          <a:xfrm>
            <a:off x="722376" y="2305622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化装：演员为了适合所扮演的角色的形象而修饰容貌；改变装束、容貌，假扮。</a:t>
            </a:r>
            <a:endParaRPr lang="en-US" altLang="zh-CN" sz="2200" dirty="0"/>
          </a:p>
        </p:txBody>
      </p:sp>
      <p:sp>
        <p:nvSpPr>
          <p:cNvPr id="6" name="QB_6_BD.31_1#828f74951?pid=075a3474a&amp;color=0,0,0&amp;vtp=1&amp;bbb=1"/>
          <p:cNvSpPr/>
          <p:nvPr/>
        </p:nvSpPr>
        <p:spPr>
          <a:xfrm>
            <a:off x="722376" y="274701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11.稻禾蹲在田里，听到父亲饶怒水牛的话，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气得根须都翻出来了。(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7" name="QB_6_AN.32_1#828f74951.bracket?pid=075a3474a&amp;color=0,0,0&amp;vpa=11&amp;vtp=1&amp;bbb=1"/>
          <p:cNvSpPr/>
          <p:nvPr/>
        </p:nvSpPr>
        <p:spPr>
          <a:xfrm>
            <a:off x="8305864" y="2747010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“怒”改为“恕”</a:t>
            </a:r>
            <a:endParaRPr lang="en-US" altLang="zh-CN" sz="2000" dirty="0"/>
          </a:p>
        </p:txBody>
      </p:sp>
      <p:sp>
        <p:nvSpPr>
          <p:cNvPr id="8" name="QB_6_AS.33_1#828f74951?vop=1&amp;pid=075a3474a&amp;color=0,0,0&amp;vtp=1&amp;bbb=1"/>
          <p:cNvSpPr/>
          <p:nvPr/>
        </p:nvSpPr>
        <p:spPr>
          <a:xfrm>
            <a:off x="722376" y="3188907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饶恕：免予责罚。</a:t>
            </a:r>
            <a:endParaRPr lang="en-US" altLang="zh-CN" sz="2200" dirty="0"/>
          </a:p>
        </p:txBody>
      </p:sp>
      <p:sp>
        <p:nvSpPr>
          <p:cNvPr id="9" name="QB_6_BD.34_1#68e395dcb?pid=075a3474a&amp;color=0,0,0&amp;vtp=1&amp;bbb=1"/>
          <p:cNvSpPr/>
          <p:nvPr/>
        </p:nvSpPr>
        <p:spPr>
          <a:xfrm>
            <a:off x="722376" y="363029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12.那鼓声打得有急有慢，好像迷途之人，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诉说无尽的迷罔。(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        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10" name="QB_6_AN.35_1#68e395dcb.bracket?pid=075a3474a&amp;color=0,0,0&amp;vpa=12&amp;vtp=1&amp;bbb=1"/>
          <p:cNvSpPr/>
          <p:nvPr/>
        </p:nvSpPr>
        <p:spPr>
          <a:xfrm>
            <a:off x="7543864" y="3630295"/>
            <a:ext cx="2216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“罔”改为“惘”</a:t>
            </a:r>
            <a:endParaRPr lang="en-US" altLang="zh-CN" sz="2000" dirty="0"/>
          </a:p>
        </p:txBody>
      </p:sp>
      <p:sp>
        <p:nvSpPr>
          <p:cNvPr id="11" name="QB_6_AS.36_1#68e395dcb?vop=1&amp;pid=075a3474a&amp;color=0,0,0&amp;vtp=1&amp;bbb=1"/>
          <p:cNvSpPr/>
          <p:nvPr/>
        </p:nvSpPr>
        <p:spPr>
          <a:xfrm>
            <a:off x="722376" y="4072192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迷惘：由于分辨不清而困惑，不知怎么办。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0&amp;si=7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0_1#59386a06f?sp=1&amp;pid=d472d0b21&amp;color=0,0,0&amp;mp=1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）大臣亡罪夷灭者数十家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</a:t>
            </a:r>
            <a:endParaRPr lang="en-US" altLang="zh-CN" sz="2000" dirty="0"/>
          </a:p>
        </p:txBody>
      </p:sp>
      <p:sp>
        <p:nvSpPr>
          <p:cNvPr id="4" name="QB_6_AN.621_1#59386a06f.blank?pid=d472d0b21&amp;color=0,0,0&amp;mp=1&amp;vpa=284&amp;vtp=1&amp;bbb=1"/>
          <p:cNvSpPr/>
          <p:nvPr/>
        </p:nvSpPr>
        <p:spPr>
          <a:xfrm>
            <a:off x="757301" y="1372050"/>
            <a:ext cx="6408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译文：大臣无罪而全家被杀的就有几十家</a:t>
            </a:r>
            <a:endParaRPr lang="en-US" altLang="zh-CN" sz="2000" dirty="0"/>
          </a:p>
        </p:txBody>
      </p:sp>
      <p:sp>
        <p:nvSpPr>
          <p:cNvPr id="5" name="QB_6_AS.622_1#59386a06f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语意表被动。</a:t>
            </a:r>
            <a:endParaRPr lang="en-US" altLang="zh-CN" sz="2200" dirty="0"/>
          </a:p>
        </p:txBody>
      </p:sp>
      <p:sp>
        <p:nvSpPr>
          <p:cNvPr id="6" name="QB_6_BD.623_1#1d55534e6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（26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）子卿尚复谁为乎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</a:t>
            </a:r>
            <a:endParaRPr lang="en-US" altLang="zh-CN" sz="2000" dirty="0"/>
          </a:p>
        </p:txBody>
      </p:sp>
      <p:sp>
        <p:nvSpPr>
          <p:cNvPr id="8" name="QB_6_AN.624_1#1d55534e6.blank?pid=d472d0b21&amp;color=0,0,0&amp;vpa=285&amp;vtp=1&amp;bbb=1"/>
          <p:cNvSpPr/>
          <p:nvPr/>
        </p:nvSpPr>
        <p:spPr>
          <a:xfrm>
            <a:off x="757301" y="2718313"/>
            <a:ext cx="5392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句式：宾语前置句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译文：您还为谁（守节）呢</a:t>
            </a:r>
            <a:endParaRPr lang="en-US" altLang="zh-CN" sz="2000" dirty="0"/>
          </a:p>
        </p:txBody>
      </p:sp>
      <p:sp>
        <p:nvSpPr>
          <p:cNvPr id="9" name="QB_6_AS.625_1#1d55534e6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正常语序为“子卿尚复为谁乎”。</a:t>
            </a:r>
            <a:endParaRPr lang="en-US" altLang="zh-CN" sz="2200" dirty="0"/>
          </a:p>
        </p:txBody>
      </p:sp>
      <p:sp>
        <p:nvSpPr>
          <p:cNvPr id="10" name="QB_6_BD.626_1#615524c89?sp=1&amp;pid=d472d0b21&amp;color=0,0,0&amp;vtp=1&amp;bbb=1"/>
          <p:cNvSpPr/>
          <p:nvPr/>
        </p:nvSpPr>
        <p:spPr>
          <a:xfrm>
            <a:off x="722376" y="36523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（27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）皆为陛下所成就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</a:t>
            </a:r>
            <a:endParaRPr lang="en-US" altLang="zh-CN" sz="2000" dirty="0"/>
          </a:p>
        </p:txBody>
      </p:sp>
      <p:sp>
        <p:nvSpPr>
          <p:cNvPr id="12" name="QB_6_AN.627_1#615524c89.blank?pid=d472d0b21&amp;color=0,0,0&amp;vpa=286&amp;vtp=1&amp;bbb=1"/>
          <p:cNvSpPr/>
          <p:nvPr/>
        </p:nvSpPr>
        <p:spPr>
          <a:xfrm>
            <a:off x="757301" y="4052448"/>
            <a:ext cx="5138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译文：都是被皇帝提拔起来的</a:t>
            </a:r>
            <a:endParaRPr lang="en-US" altLang="zh-CN" sz="2000" dirty="0"/>
          </a:p>
        </p:txBody>
      </p:sp>
      <p:sp>
        <p:nvSpPr>
          <p:cNvPr id="13" name="QB_6_AS.628_1#615524c89?vop=1&amp;pid=d472d0b21&amp;color=0,0,0&amp;vtp=1&amp;bbb=1"/>
          <p:cNvSpPr/>
          <p:nvPr/>
        </p:nvSpPr>
        <p:spPr>
          <a:xfrm>
            <a:off x="722376" y="45324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“为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所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”表被动。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1&amp;si=7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29_1#9971f9af9?sp=1&amp;pid=d472d0b21&amp;color=0,0,0&amp;mp=1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）效死于前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</a:t>
            </a:r>
            <a:endParaRPr lang="en-US" altLang="zh-CN" sz="2000" dirty="0"/>
          </a:p>
        </p:txBody>
      </p:sp>
      <p:sp>
        <p:nvSpPr>
          <p:cNvPr id="4" name="QB_6_AN.630_1#9971f9af9.blank?pid=d472d0b21&amp;color=0,0,0&amp;mp=1&amp;vpa=287&amp;vtp=1&amp;bbb=1"/>
          <p:cNvSpPr/>
          <p:nvPr/>
        </p:nvSpPr>
        <p:spPr>
          <a:xfrm>
            <a:off x="757301" y="1372050"/>
            <a:ext cx="4630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译文：在您面前死去</a:t>
            </a:r>
            <a:endParaRPr lang="en-US" altLang="zh-CN" sz="2000" dirty="0"/>
          </a:p>
        </p:txBody>
      </p:sp>
      <p:sp>
        <p:nvSpPr>
          <p:cNvPr id="5" name="QB_6_AS.631_1#9971f9af9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正常语序为“于前效死”</a:t>
            </a:r>
            <a:r>
              <a:rPr lang="en-US" altLang="zh-CN" sz="20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200" dirty="0"/>
          </a:p>
        </p:txBody>
      </p:sp>
      <p:sp>
        <p:nvSpPr>
          <p:cNvPr id="6" name="QB_6_BD.632_1#8e73baa39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（29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）铸以为金人十二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</a:t>
            </a:r>
            <a:endParaRPr lang="en-US" altLang="zh-CN" sz="2000" dirty="0"/>
          </a:p>
        </p:txBody>
      </p:sp>
      <p:sp>
        <p:nvSpPr>
          <p:cNvPr id="8" name="QB_6_AN.633_1#8e73baa39.blank?pid=d472d0b21&amp;color=0,0,0&amp;vpa=288&amp;vtp=1&amp;bbb=1"/>
          <p:cNvSpPr/>
          <p:nvPr/>
        </p:nvSpPr>
        <p:spPr>
          <a:xfrm>
            <a:off x="757301" y="2718313"/>
            <a:ext cx="4884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句式：定语后置句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译文：铸成十二个金人</a:t>
            </a:r>
            <a:endParaRPr lang="en-US" altLang="zh-CN" sz="2000" dirty="0"/>
          </a:p>
        </p:txBody>
      </p:sp>
      <p:sp>
        <p:nvSpPr>
          <p:cNvPr id="9" name="QB_6_AS.634_1#8e73baa39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正常语序为“铸以为十二金人”。</a:t>
            </a:r>
            <a:endParaRPr lang="en-US" altLang="zh-CN" sz="2200" dirty="0"/>
          </a:p>
        </p:txBody>
      </p:sp>
      <p:sp>
        <p:nvSpPr>
          <p:cNvPr id="10" name="QB_6_BD.635_1#e0cfa4c6f?sp=1&amp;pid=d472d0b21&amp;color=0,0,0&amp;vtp=1&amp;bbb=1"/>
          <p:cNvSpPr/>
          <p:nvPr/>
        </p:nvSpPr>
        <p:spPr>
          <a:xfrm>
            <a:off x="722376" y="36523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）子孙帝王万世之业也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</a:t>
            </a:r>
            <a:endParaRPr lang="en-US" altLang="zh-CN" sz="2000" dirty="0"/>
          </a:p>
        </p:txBody>
      </p:sp>
      <p:sp>
        <p:nvSpPr>
          <p:cNvPr id="12" name="QB_6_AN.636_1#e0cfa4c6f.blank?pid=d472d0b21&amp;color=0,0,0&amp;vpa=289&amp;vtp=1&amp;bbb=1"/>
          <p:cNvSpPr/>
          <p:nvPr/>
        </p:nvSpPr>
        <p:spPr>
          <a:xfrm>
            <a:off x="757301" y="4052448"/>
            <a:ext cx="5392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句式：判断句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译文：正是子孙万代的帝王基业</a:t>
            </a:r>
            <a:endParaRPr lang="en-US" altLang="zh-CN" sz="2000" dirty="0"/>
          </a:p>
        </p:txBody>
      </p:sp>
      <p:sp>
        <p:nvSpPr>
          <p:cNvPr id="13" name="QB_6_AS.637_1#e0cfa4c6f?vop=1&amp;pid=d472d0b21&amp;color=0,0,0&amp;vtp=1&amp;bbb=1"/>
          <p:cNvSpPr/>
          <p:nvPr/>
        </p:nvSpPr>
        <p:spPr>
          <a:xfrm>
            <a:off x="722376" y="45324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也”表判断。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2&amp;si=7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8_1#660ea8613?sp=1&amp;pid=d472d0b21&amp;color=0,0,0&amp;mp=1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（31）蹑足行伍之间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，而倔起阡陌之中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</a:t>
            </a:r>
            <a:endParaRPr lang="en-US" altLang="zh-CN" sz="2000" dirty="0"/>
          </a:p>
        </p:txBody>
      </p:sp>
      <p:sp>
        <p:nvSpPr>
          <p:cNvPr id="4" name="QB_6_AN.639_1#660ea8613.blank?pid=d472d0b21&amp;color=0,0,0&amp;mp=1&amp;vpa=290&amp;vtp=1&amp;bbb=1"/>
          <p:cNvSpPr/>
          <p:nvPr/>
        </p:nvSpPr>
        <p:spPr>
          <a:xfrm>
            <a:off x="757301" y="1372050"/>
            <a:ext cx="8948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句式：状语后置句、省略句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译文：（他）于戍卒的队伍中置身，从田野间兴起</a:t>
            </a:r>
            <a:endParaRPr lang="en-US" altLang="zh-CN" sz="2000" dirty="0"/>
          </a:p>
        </p:txBody>
      </p:sp>
      <p:sp>
        <p:nvSpPr>
          <p:cNvPr id="5" name="QB_6_AS.640_1#660ea8613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正常语序为“（于）行伍之间蹑足，而（于）阡陌之中倔起”。</a:t>
            </a:r>
            <a:endParaRPr lang="en-US" altLang="zh-CN" sz="2200" dirty="0"/>
          </a:p>
        </p:txBody>
      </p:sp>
      <p:sp>
        <p:nvSpPr>
          <p:cNvPr id="6" name="QB_6_BD.641_1#6daf4d3cd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（32）锄櫌棘矜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，非铦于钩戟长铩也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</a:t>
            </a:r>
            <a:endParaRPr lang="en-US" altLang="zh-CN" sz="2000" dirty="0"/>
          </a:p>
        </p:txBody>
      </p:sp>
      <p:sp>
        <p:nvSpPr>
          <p:cNvPr id="8" name="QB_6_AN.642_1#6daf4d3cd.blank?pid=d472d0b21&amp;color=0,0,0&amp;vpa=291&amp;vtp=1&amp;bbb=1"/>
          <p:cNvSpPr/>
          <p:nvPr/>
        </p:nvSpPr>
        <p:spPr>
          <a:xfrm>
            <a:off x="757301" y="2718313"/>
            <a:ext cx="6154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译文：农具木棍不如钩戟长矛锋利</a:t>
            </a:r>
            <a:endParaRPr lang="en-US" altLang="zh-CN" sz="2000" dirty="0"/>
          </a:p>
        </p:txBody>
      </p:sp>
      <p:sp>
        <p:nvSpPr>
          <p:cNvPr id="9" name="QB_6_AS.643_1#6daf4d3cd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正常语序为“锄櫌棘矜，非于钩戟长铩铦也”。</a:t>
            </a:r>
            <a:endParaRPr lang="en-US" altLang="zh-CN" sz="2200" dirty="0"/>
          </a:p>
        </p:txBody>
      </p:sp>
      <p:sp>
        <p:nvSpPr>
          <p:cNvPr id="10" name="QB_6_BD.644_1#9bd66abe9?sp=1&amp;pid=d472d0b21&amp;color=0,0,0&amp;vtp=1&amp;bbb=1"/>
          <p:cNvSpPr/>
          <p:nvPr/>
        </p:nvSpPr>
        <p:spPr>
          <a:xfrm>
            <a:off x="722376" y="36523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（33）谪戍之众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，非抗于九国之师也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</a:t>
            </a:r>
            <a:endParaRPr lang="en-US" altLang="zh-CN" sz="2000" dirty="0"/>
          </a:p>
        </p:txBody>
      </p:sp>
      <p:sp>
        <p:nvSpPr>
          <p:cNvPr id="12" name="QB_6_AN.645_1#9bd66abe9.blank?pid=d472d0b21&amp;color=0,0,0&amp;vpa=292&amp;vtp=1&amp;bbb=1"/>
          <p:cNvSpPr/>
          <p:nvPr/>
        </p:nvSpPr>
        <p:spPr>
          <a:xfrm>
            <a:off x="757301" y="4052448"/>
            <a:ext cx="9456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译文：因有罪而被征调去守边的士卒，并不能与九国的军队匹敌</a:t>
            </a:r>
            <a:endParaRPr lang="en-US" altLang="zh-CN" sz="2000" dirty="0"/>
          </a:p>
        </p:txBody>
      </p:sp>
      <p:sp>
        <p:nvSpPr>
          <p:cNvPr id="13" name="QB_6_AS.646_1#9bd66abe9?vop=1&amp;pid=d472d0b21&amp;color=0,0,0&amp;vtp=1&amp;bbb=1"/>
          <p:cNvSpPr/>
          <p:nvPr/>
        </p:nvSpPr>
        <p:spPr>
          <a:xfrm>
            <a:off x="722376" y="45324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正常语序为“谪戍之众，非于九国之师抗也”。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3&amp;si=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47_1#854a34043?sp=1&amp;pid=d472d0b21&amp;color=0,0,0&amp;mp=1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（34）身死人手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，为天下笑者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</a:t>
            </a:r>
            <a:endParaRPr lang="en-US" altLang="zh-CN" sz="2000" dirty="0"/>
          </a:p>
        </p:txBody>
      </p:sp>
      <p:sp>
        <p:nvSpPr>
          <p:cNvPr id="4" name="QB_6_AN.648_1#854a34043.blank?pid=d472d0b21&amp;color=0,0,0&amp;mp=1&amp;vpa=293&amp;vtp=1&amp;bbb=1"/>
          <p:cNvSpPr/>
          <p:nvPr/>
        </p:nvSpPr>
        <p:spPr>
          <a:xfrm>
            <a:off x="757301" y="1372050"/>
            <a:ext cx="6662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译文：自己也死在人家手里，被天下人耻笑</a:t>
            </a:r>
            <a:endParaRPr lang="en-US" altLang="zh-CN" sz="2000" dirty="0"/>
          </a:p>
        </p:txBody>
      </p:sp>
      <p:sp>
        <p:nvSpPr>
          <p:cNvPr id="5" name="QB_6_AS.649_1#854a34043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“为”表被动。</a:t>
            </a:r>
            <a:endParaRPr lang="en-US" altLang="zh-CN" sz="2200" dirty="0"/>
          </a:p>
        </p:txBody>
      </p:sp>
      <p:sp>
        <p:nvSpPr>
          <p:cNvPr id="6" name="QB_6_BD.650_1#6a97de373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）仁义不施而攻守之势异也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</a:t>
            </a:r>
            <a:endParaRPr lang="en-US" altLang="zh-CN" sz="2000" dirty="0"/>
          </a:p>
        </p:txBody>
      </p:sp>
      <p:sp>
        <p:nvSpPr>
          <p:cNvPr id="8" name="QB_6_AN.651_1#6a97de373.blank?pid=d472d0b21&amp;color=0,0,0&amp;vpa=294&amp;vtp=1&amp;bbb=1"/>
          <p:cNvSpPr/>
          <p:nvPr/>
        </p:nvSpPr>
        <p:spPr>
          <a:xfrm>
            <a:off x="757301" y="2718313"/>
            <a:ext cx="6916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句式：宾语前置句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译文：不施行仁义而攻和守的形势不同了</a:t>
            </a:r>
            <a:endParaRPr lang="en-US" altLang="zh-CN" sz="2000" dirty="0"/>
          </a:p>
        </p:txBody>
      </p:sp>
      <p:sp>
        <p:nvSpPr>
          <p:cNvPr id="9" name="QB_6_AS.652_1#6a97de373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正常语序为“不施仁义而攻守之势异也”。</a:t>
            </a:r>
            <a:endParaRPr lang="en-US" altLang="zh-CN" sz="2200" dirty="0"/>
          </a:p>
        </p:txBody>
      </p:sp>
      <p:sp>
        <p:nvSpPr>
          <p:cNvPr id="10" name="QB_6_BD.653_1#eb5075347?sp=1&amp;pid=d472d0b21&amp;color=0,0,0&amp;vtp=1&amp;bbb=1"/>
          <p:cNvSpPr/>
          <p:nvPr/>
        </p:nvSpPr>
        <p:spPr>
          <a:xfrm>
            <a:off x="722376" y="36523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（36）梁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，吾仇也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</a:t>
            </a:r>
            <a:endParaRPr lang="en-US" altLang="zh-CN" sz="2000" dirty="0"/>
          </a:p>
        </p:txBody>
      </p:sp>
      <p:sp>
        <p:nvSpPr>
          <p:cNvPr id="12" name="QB_6_AN.654_1#eb5075347.blank?pid=d472d0b21&amp;color=0,0,0&amp;vpa=295&amp;vtp=1&amp;bbb=1"/>
          <p:cNvSpPr/>
          <p:nvPr/>
        </p:nvSpPr>
        <p:spPr>
          <a:xfrm>
            <a:off x="757301" y="4052448"/>
            <a:ext cx="4884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句式：判断句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译文：梁王朱温是我的仇敌</a:t>
            </a:r>
            <a:endParaRPr lang="en-US" altLang="zh-CN" sz="2000" dirty="0"/>
          </a:p>
        </p:txBody>
      </p:sp>
      <p:sp>
        <p:nvSpPr>
          <p:cNvPr id="13" name="QB_6_AS.655_1#eb5075347?vop=1&amp;pid=d472d0b21&amp;color=0,0,0&amp;vtp=1&amp;bbb=1"/>
          <p:cNvSpPr/>
          <p:nvPr/>
        </p:nvSpPr>
        <p:spPr>
          <a:xfrm>
            <a:off x="722376" y="45324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也”表判断。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4&amp;si=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56_1#b28b56550?sp=1&amp;pid=d472d0b21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（37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）燕王吾所立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</a:t>
            </a:r>
            <a:endParaRPr lang="en-US" altLang="zh-CN" sz="2000" dirty="0"/>
          </a:p>
        </p:txBody>
      </p:sp>
      <p:sp>
        <p:nvSpPr>
          <p:cNvPr id="4" name="QB_6_AN.657_1#b28b56550.blank?pid=d472d0b21&amp;color=0,0,0&amp;vpa=296&amp;vtp=1&amp;bbb=1"/>
          <p:cNvSpPr/>
          <p:nvPr/>
        </p:nvSpPr>
        <p:spPr>
          <a:xfrm>
            <a:off x="757301" y="1372050"/>
            <a:ext cx="4884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句式：判断句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译文：燕王是我立他为王的</a:t>
            </a:r>
            <a:endParaRPr lang="en-US" altLang="zh-CN" sz="2000" dirty="0"/>
          </a:p>
        </p:txBody>
      </p:sp>
      <p:sp>
        <p:nvSpPr>
          <p:cNvPr id="5" name="QB_6_AS.658_1#b28b56550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语意表判断。</a:t>
            </a:r>
            <a:endParaRPr lang="en-US" altLang="zh-CN" sz="2200" dirty="0"/>
          </a:p>
        </p:txBody>
      </p:sp>
      <p:sp>
        <p:nvSpPr>
          <p:cNvPr id="6" name="QB_6_BD.659_1#de7a72f8c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（38）此三者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，吾遗恨也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</a:t>
            </a:r>
            <a:endParaRPr lang="en-US" altLang="zh-CN" sz="2000" dirty="0"/>
          </a:p>
        </p:txBody>
      </p:sp>
      <p:sp>
        <p:nvSpPr>
          <p:cNvPr id="8" name="QB_6_AN.660_1#de7a72f8c.blank?pid=d472d0b21&amp;color=0,0,0&amp;vpa=297&amp;vtp=1&amp;bbb=1"/>
          <p:cNvSpPr/>
          <p:nvPr/>
        </p:nvSpPr>
        <p:spPr>
          <a:xfrm>
            <a:off x="757301" y="2718313"/>
            <a:ext cx="6662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句式：判断句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译文：这三个人是我到死还感到悔恨的事情</a:t>
            </a:r>
            <a:endParaRPr lang="en-US" altLang="zh-CN" sz="2000" dirty="0"/>
          </a:p>
        </p:txBody>
      </p:sp>
      <p:sp>
        <p:nvSpPr>
          <p:cNvPr id="9" name="QB_6_AS.661_1#de7a72f8c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者，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也”表判断。</a:t>
            </a:r>
            <a:endParaRPr lang="en-US" altLang="zh-CN" sz="2200" dirty="0"/>
          </a:p>
        </p:txBody>
      </p:sp>
      <p:sp>
        <p:nvSpPr>
          <p:cNvPr id="10" name="QB_6_BD.662_1#244b1c85f?sp=1&amp;pid=d472d0b21&amp;color=0,0,0&amp;vtp=1&amp;bbb=1"/>
          <p:cNvSpPr/>
          <p:nvPr/>
        </p:nvSpPr>
        <p:spPr>
          <a:xfrm>
            <a:off x="722376" y="36523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（39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）盛以锦囊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</a:t>
            </a:r>
            <a:endParaRPr lang="en-US" altLang="zh-CN" sz="2000" dirty="0"/>
          </a:p>
        </p:txBody>
      </p:sp>
      <p:sp>
        <p:nvSpPr>
          <p:cNvPr id="12" name="QB_6_AN.663_1#244b1c85f.blank?pid=d472d0b21&amp;color=0,0,0&amp;vpa=298&amp;vtp=1&amp;bbb=1"/>
          <p:cNvSpPr/>
          <p:nvPr/>
        </p:nvSpPr>
        <p:spPr>
          <a:xfrm>
            <a:off x="757301" y="4052448"/>
            <a:ext cx="4376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译文：用锦囊装着</a:t>
            </a:r>
            <a:endParaRPr lang="en-US" altLang="zh-CN" sz="2000" dirty="0"/>
          </a:p>
        </p:txBody>
      </p:sp>
      <p:sp>
        <p:nvSpPr>
          <p:cNvPr id="13" name="QB_6_AS.664_1#244b1c85f?vop=1&amp;pid=d472d0b21&amp;color=0,0,0&amp;vtp=1&amp;bbb=1"/>
          <p:cNvSpPr/>
          <p:nvPr/>
        </p:nvSpPr>
        <p:spPr>
          <a:xfrm>
            <a:off x="722376" y="45324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正常语序为“以锦囊盛”。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5&amp;si=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65_1#381505e9d?sp=1&amp;pid=d472d0b21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（40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）方其系燕父子以组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</a:t>
            </a:r>
            <a:endParaRPr lang="en-US" altLang="zh-CN" sz="2000" dirty="0"/>
          </a:p>
        </p:txBody>
      </p:sp>
      <p:sp>
        <p:nvSpPr>
          <p:cNvPr id="4" name="QB_6_AN.666_1#381505e9d.blank?pid=d472d0b21&amp;color=0,0,0&amp;vpa=299&amp;vtp=1&amp;bbb=1"/>
          <p:cNvSpPr/>
          <p:nvPr/>
        </p:nvSpPr>
        <p:spPr>
          <a:xfrm>
            <a:off x="757301" y="1372050"/>
            <a:ext cx="7678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译文：当庄宗用绳索捆绑着刘仁恭、刘守光父子</a:t>
            </a:r>
            <a:endParaRPr lang="en-US" altLang="zh-CN" sz="2000" dirty="0"/>
          </a:p>
        </p:txBody>
      </p:sp>
      <p:sp>
        <p:nvSpPr>
          <p:cNvPr id="5" name="QB_6_AS.667_1#381505e9d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正常语序为“方其以组系燕父子”。</a:t>
            </a:r>
            <a:endParaRPr lang="en-US" altLang="zh-CN" sz="2200" dirty="0"/>
          </a:p>
        </p:txBody>
      </p:sp>
      <p:sp>
        <p:nvSpPr>
          <p:cNvPr id="6" name="QB_6_BD.668_1#4956b9748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（41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）而告以成功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</a:t>
            </a:r>
            <a:endParaRPr lang="en-US" altLang="zh-CN" sz="2000" dirty="0"/>
          </a:p>
        </p:txBody>
      </p:sp>
      <p:sp>
        <p:nvSpPr>
          <p:cNvPr id="8" name="QB_6_AN.669_1#4956b9748.blank?pid=d472d0b21&amp;color=0,0,0&amp;vpa=300&amp;vtp=1&amp;bbb=1"/>
          <p:cNvSpPr/>
          <p:nvPr/>
        </p:nvSpPr>
        <p:spPr>
          <a:xfrm>
            <a:off x="757301" y="2718313"/>
            <a:ext cx="7170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句式：状语后置句、省略句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译文：把成功的消息禀告（先王）</a:t>
            </a:r>
            <a:endParaRPr lang="en-US" altLang="zh-CN" sz="2000" dirty="0"/>
          </a:p>
        </p:txBody>
      </p:sp>
      <p:sp>
        <p:nvSpPr>
          <p:cNvPr id="9" name="QB_6_AS.670_1#4956b9748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正常语序为“而以成功告（之）”。</a:t>
            </a:r>
            <a:endParaRPr lang="en-US" altLang="zh-CN" sz="2200" dirty="0"/>
          </a:p>
        </p:txBody>
      </p:sp>
      <p:sp>
        <p:nvSpPr>
          <p:cNvPr id="10" name="QB_6_BD.671_1#7c7ec50ba?sp=1&amp;pid=d472d0b21&amp;color=0,0,0&amp;vtp=1&amp;bbb=1"/>
          <p:cNvSpPr/>
          <p:nvPr/>
        </p:nvSpPr>
        <p:spPr>
          <a:xfrm>
            <a:off x="722376" y="3652398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（42）而身死国灭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，为天下笑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</a:t>
            </a:r>
            <a:endParaRPr lang="en-US" altLang="zh-CN" sz="2000" dirty="0"/>
          </a:p>
        </p:txBody>
      </p:sp>
      <p:sp>
        <p:nvSpPr>
          <p:cNvPr id="12" name="QB_6_AN.672_1#7c7ec50ba.blank?pid=d472d0b21&amp;color=0,0,0&amp;vpa=301&amp;vtp=1&amp;bbb=1"/>
          <p:cNvSpPr/>
          <p:nvPr/>
        </p:nvSpPr>
        <p:spPr>
          <a:xfrm>
            <a:off x="757301" y="4052448"/>
            <a:ext cx="6154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译文：落得个身死国灭，被天下人耻笑</a:t>
            </a:r>
            <a:endParaRPr lang="en-US" altLang="zh-CN" sz="2000" dirty="0"/>
          </a:p>
        </p:txBody>
      </p:sp>
      <p:sp>
        <p:nvSpPr>
          <p:cNvPr id="13" name="QB_6_AS.673_1#7c7ec50ba?vop=1&amp;pid=d472d0b21&amp;color=0,0,0&amp;vtp=1&amp;bbb=1"/>
          <p:cNvSpPr/>
          <p:nvPr/>
        </p:nvSpPr>
        <p:spPr>
          <a:xfrm>
            <a:off x="722376" y="453244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“为”表被动。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  <p:bldP spid="12" grpId="0" build="p" animBg="1"/>
      <p:bldP spid="13" grpId="0" build="p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6&amp;si=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74_1#099b44d7e?sp=1&amp;pid=d472d0b21&amp;color=0,0,0&amp;vtp=1&amp;bt=1&amp;bb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（43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）夫祸患常积于忽微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</a:t>
            </a:r>
            <a:endParaRPr lang="en-US" altLang="zh-CN" sz="2000" dirty="0"/>
          </a:p>
        </p:txBody>
      </p:sp>
      <p:sp>
        <p:nvSpPr>
          <p:cNvPr id="4" name="QB_6_AN.675_1#099b44d7e.blank?pid=d472d0b21&amp;color=0,0,0&amp;vpa=302&amp;vtp=1&amp;bbb=1"/>
          <p:cNvSpPr/>
          <p:nvPr/>
        </p:nvSpPr>
        <p:spPr>
          <a:xfrm>
            <a:off x="757301" y="1372050"/>
            <a:ext cx="7424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句式：状语后置句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译文：人生的祸患常常在极小的事上积累而成</a:t>
            </a:r>
            <a:endParaRPr lang="en-US" altLang="zh-CN" sz="2000" dirty="0"/>
          </a:p>
        </p:txBody>
      </p:sp>
      <p:sp>
        <p:nvSpPr>
          <p:cNvPr id="5" name="QB_6_AS.676_1#099b44d7e?vop=1&amp;pid=d472d0b21&amp;color=0,0,0&amp;vtp=1&amp;bbb=1"/>
          <p:cNvSpPr/>
          <p:nvPr/>
        </p:nvSpPr>
        <p:spPr>
          <a:xfrm>
            <a:off x="722376" y="1860175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正常语序为“夫祸患常于忽微积”。</a:t>
            </a:r>
            <a:endParaRPr lang="en-US" altLang="zh-CN" sz="2200" dirty="0"/>
          </a:p>
        </p:txBody>
      </p:sp>
      <p:sp>
        <p:nvSpPr>
          <p:cNvPr id="6" name="QB_6_BD.677_1#81223b163?sp=1&amp;pid=d472d0b21&amp;color=0,0,0&amp;vtp=1&amp;bbb=1"/>
          <p:cNvSpPr/>
          <p:nvPr/>
        </p:nvSpPr>
        <p:spPr>
          <a:xfrm>
            <a:off x="722376" y="2318263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（44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）而智勇多困于所溺</a:t>
            </a:r>
          </a:p>
          <a:p>
            <a:pPr marL="0" marR="0" lvl="0" indent="0" defTabSz="914400" rtl="0" eaLnBrk="1" fontAlgn="auto" latinLnBrk="1" hangingPunct="1">
              <a:lnSpc>
                <a:spcPts val="3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</a:t>
            </a:r>
            <a:endParaRPr lang="en-US" altLang="zh-CN" sz="2000" dirty="0"/>
          </a:p>
        </p:txBody>
      </p:sp>
      <p:sp>
        <p:nvSpPr>
          <p:cNvPr id="8" name="QB_6_AN.678_1#81223b163.blank?pid=d472d0b21&amp;color=0,0,0&amp;vpa=303&amp;vtp=1&amp;bbb=1"/>
          <p:cNvSpPr/>
          <p:nvPr/>
        </p:nvSpPr>
        <p:spPr>
          <a:xfrm>
            <a:off x="757301" y="2718313"/>
            <a:ext cx="7424738" cy="3859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句式：被动句</a:t>
            </a:r>
            <a:r>
              <a:rPr lang="en-US" altLang="zh-CN" sz="2000" b="1" i="0" dirty="0">
                <a:solidFill>
                  <a:srgbClr val="00B05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译文：而智勇之人往往被自己所溺爱的人或物困住</a:t>
            </a:r>
            <a:endParaRPr lang="en-US" altLang="zh-CN" sz="2000" dirty="0"/>
          </a:p>
        </p:txBody>
      </p:sp>
      <p:sp>
        <p:nvSpPr>
          <p:cNvPr id="9" name="QB_6_AS.679_1#81223b163?vop=1&amp;pid=d472d0b21&amp;color=0,0,0&amp;vtp=1&amp;bbb=1"/>
          <p:cNvSpPr/>
          <p:nvPr/>
        </p:nvSpPr>
        <p:spPr>
          <a:xfrm>
            <a:off x="722376" y="3198310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“于”表被动。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8" grpId="0" build="p" animBg="1"/>
      <p:bldP spid="9" grpId="0" build="p" animBg="1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7&amp;si=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f30f4b92?sp=1&amp;pid=49dd5b787&amp;color=0,0,0&amp;vtp=1&amp;bt=1&amp;bbb=1"/>
          <p:cNvSpPr/>
          <p:nvPr/>
        </p:nvSpPr>
        <p:spPr>
          <a:xfrm>
            <a:off x="722376" y="969264"/>
            <a:ext cx="1075334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六、文化常识</a:t>
            </a:r>
            <a:endParaRPr lang="en-US" altLang="zh-CN" sz="2200" dirty="0"/>
          </a:p>
        </p:txBody>
      </p:sp>
      <p:sp>
        <p:nvSpPr>
          <p:cNvPr id="3" name="QO_5_BD.680_1#323f8a3aa?pid=4f30f4b92&amp;color=0,0,0&amp;vtp=1&amp;bbb=1"/>
          <p:cNvSpPr/>
          <p:nvPr/>
        </p:nvSpPr>
        <p:spPr>
          <a:xfrm>
            <a:off x="722376" y="14679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7.判断下列对古代文化常识的解说是否正确，正确的打“√”，错误的打“×”。</a:t>
            </a:r>
            <a:endParaRPr lang="en-US" altLang="zh-CN" sz="2000" dirty="0"/>
          </a:p>
        </p:txBody>
      </p:sp>
      <p:sp>
        <p:nvSpPr>
          <p:cNvPr id="4" name="QT_6_BD.681_1#52ce0bc78?pid=323f8a3aa&amp;color=0,0,0&amp;vtp=1&amp;bbb=1&amp;hb=1"/>
          <p:cNvSpPr/>
          <p:nvPr/>
        </p:nvSpPr>
        <p:spPr>
          <a:xfrm>
            <a:off x="722376" y="1935226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（1）左徒，楚国官名。相当于上大夫而次于令尹。在国王左右参与政事，起草诏令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，是相当重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要的职位。(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5" name="QT_6_AN.682_1#52ce0bc78.bracket?pid=323f8a3aa&amp;color=0,0,0&amp;vpa=304&amp;vtp=1"/>
          <p:cNvSpPr/>
          <p:nvPr/>
        </p:nvSpPr>
        <p:spPr>
          <a:xfrm>
            <a:off x="2065401" y="2373376"/>
            <a:ext cx="3619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2000" dirty="0"/>
          </a:p>
        </p:txBody>
      </p:sp>
      <p:sp>
        <p:nvSpPr>
          <p:cNvPr id="6" name="QT_6_BD.683_1#1f7b60915?pid=323f8a3aa&amp;color=0,0,0&amp;vtp=1&amp;bbb=1&amp;hb=1"/>
          <p:cNvSpPr/>
          <p:nvPr/>
        </p:nvSpPr>
        <p:spPr>
          <a:xfrm>
            <a:off x="722376" y="2834132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（2）字，是指在本名以外所起的表示德行或本名的意义的名字，又称表字。古代男子18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岁取字，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女子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岁取字。(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7" name="QT_6_AN.684_1#1f7b60915.bracket?pid=323f8a3aa&amp;color=0,0,0&amp;vpa=305&amp;vtp=1"/>
          <p:cNvSpPr/>
          <p:nvPr/>
        </p:nvSpPr>
        <p:spPr>
          <a:xfrm>
            <a:off x="2605151" y="3272282"/>
            <a:ext cx="377825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×</a:t>
            </a:r>
            <a:endParaRPr lang="en-US" altLang="zh-CN" sz="2000" dirty="0"/>
          </a:p>
        </p:txBody>
      </p:sp>
      <p:sp>
        <p:nvSpPr>
          <p:cNvPr id="8" name="QT_6_AS.685_1#1f7b60915?vop=1&amp;pid=323f8a3aa&amp;color=0,0,0&amp;vtp=1&amp;bbb=1"/>
          <p:cNvSpPr/>
          <p:nvPr/>
        </p:nvSpPr>
        <p:spPr>
          <a:xfrm>
            <a:off x="722376" y="3725482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古时男子20岁举行冠礼时取字。</a:t>
            </a:r>
            <a:endParaRPr lang="en-US" altLang="zh-CN" sz="2200" dirty="0"/>
          </a:p>
        </p:txBody>
      </p:sp>
      <p:sp>
        <p:nvSpPr>
          <p:cNvPr id="9" name="QT_6_BD.686_1#490e5c87a?pid=323f8a3aa&amp;color=0,0,0&amp;vtp=1&amp;bbb=1"/>
          <p:cNvSpPr/>
          <p:nvPr/>
        </p:nvSpPr>
        <p:spPr>
          <a:xfrm>
            <a:off x="722376" y="4166870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（3）相坐，即连坐，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指因他人犯罪而使与犯罪者有一定关系的人连带受刑的制度。(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10" name="QT_6_AN.687_1#490e5c87a.bracket?pid=323f8a3aa&amp;color=0,0,0&amp;vpa=306&amp;vtp=1"/>
          <p:cNvSpPr/>
          <p:nvPr/>
        </p:nvSpPr>
        <p:spPr>
          <a:xfrm>
            <a:off x="10088626" y="4166870"/>
            <a:ext cx="3619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  <p:bldP spid="10" grpId="0" build="p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8&amp;si=7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6_BD.688_1#b9608aa4a?pid=323f8a3aa&amp;color=0,0,0&amp;mp=1&amp;vtp=1&amp;bt=1&amp;bbb=1&amp;hb=1"/>
          <p:cNvSpPr/>
          <p:nvPr/>
        </p:nvSpPr>
        <p:spPr>
          <a:xfrm>
            <a:off x="722376" y="972000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（4）黔首，战国时秦国及后来秦王朝对平民的称呼。黔，红色。据说秦尚红色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，当时平民常用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红布包头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故名。(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3" name="QT_6_AN.689_1#b9608aa4a.bracket?pid=323f8a3aa&amp;color=0,0,0&amp;mp=1&amp;vpa=307&amp;vtp=1"/>
          <p:cNvSpPr/>
          <p:nvPr/>
        </p:nvSpPr>
        <p:spPr>
          <a:xfrm>
            <a:off x="2814701" y="1410150"/>
            <a:ext cx="377825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×</a:t>
            </a:r>
            <a:endParaRPr lang="en-US" altLang="zh-CN" sz="2000" dirty="0"/>
          </a:p>
        </p:txBody>
      </p:sp>
      <p:sp>
        <p:nvSpPr>
          <p:cNvPr id="4" name="QT_6_AS.690_1#b9608aa4a?vop=1&amp;pid=323f8a3aa&amp;color=0,0,0&amp;vtp=1&amp;bbb=1"/>
          <p:cNvSpPr/>
          <p:nvPr/>
        </p:nvSpPr>
        <p:spPr>
          <a:xfrm>
            <a:off x="722376" y="1860174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黔，黑色。秦朝百姓用黑色头巾包头，故称“黔首”。</a:t>
            </a:r>
            <a:endParaRPr lang="en-US" altLang="zh-CN" sz="2200" dirty="0"/>
          </a:p>
        </p:txBody>
      </p:sp>
      <p:sp>
        <p:nvSpPr>
          <p:cNvPr id="5" name="QT_6_BD.691_1#451d25f03?pid=323f8a3aa&amp;color=0,0,0&amp;vtp=1&amp;bbb=1&amp;hb=1"/>
          <p:cNvSpPr/>
          <p:nvPr/>
        </p:nvSpPr>
        <p:spPr>
          <a:xfrm>
            <a:off x="722376" y="2318262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（5）万乘，万辆兵车，古时一车四马为一乘。按周代制度，天子地方千里，兵车万乘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，后世遂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以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“万乘”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称天子。(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6" name="QT_6_AN.692_1#451d25f03.bracket?pid=323f8a3aa&amp;color=0,0,0&amp;vpa=308&amp;vtp=1"/>
          <p:cNvSpPr/>
          <p:nvPr/>
        </p:nvSpPr>
        <p:spPr>
          <a:xfrm>
            <a:off x="3081401" y="2756412"/>
            <a:ext cx="361950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√</a:t>
            </a:r>
            <a:endParaRPr lang="en-US" altLang="zh-CN" sz="2000" dirty="0"/>
          </a:p>
        </p:txBody>
      </p:sp>
      <p:sp>
        <p:nvSpPr>
          <p:cNvPr id="7" name="QT_6_BD.693_1#e160f228c?pid=323f8a3aa&amp;color=0,0,0&amp;vtp=1&amp;bbb=1&amp;hb=1"/>
          <p:cNvSpPr/>
          <p:nvPr/>
        </p:nvSpPr>
        <p:spPr>
          <a:xfrm>
            <a:off x="722376" y="3223709"/>
            <a:ext cx="10753344" cy="84315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（6）古代帝王祭祀时，使用的祭礼是“少牢”，即牛羊豕。诸侯祭祀用“太牢”，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即羊和豕。</a:t>
            </a:r>
          </a:p>
          <a:p>
            <a:pPr latinLnBrk="1">
              <a:lnSpc>
                <a:spcPts val="34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(</a:t>
            </a:r>
            <a:r>
              <a:rPr lang="en-US" altLang="zh-CN" sz="20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)</a:t>
            </a:r>
            <a:endParaRPr lang="en-US" altLang="zh-CN" sz="2000" dirty="0"/>
          </a:p>
        </p:txBody>
      </p:sp>
      <p:sp>
        <p:nvSpPr>
          <p:cNvPr id="8" name="QT_6_AN.694_1#e160f228c.bracket?pid=323f8a3aa&amp;color=0,0,0&amp;vpa=309&amp;vtp=1"/>
          <p:cNvSpPr/>
          <p:nvPr/>
        </p:nvSpPr>
        <p:spPr>
          <a:xfrm>
            <a:off x="782701" y="3661859"/>
            <a:ext cx="377825" cy="38950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4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×</a:t>
            </a:r>
            <a:endParaRPr lang="en-US" altLang="zh-CN" sz="2000" dirty="0"/>
          </a:p>
        </p:txBody>
      </p:sp>
      <p:sp>
        <p:nvSpPr>
          <p:cNvPr id="9" name="QT_6_AS.695_1#e160f228c?vop=1&amp;pid=323f8a3aa&amp;color=0,0,0&amp;vtp=1&amp;bbb=1"/>
          <p:cNvSpPr/>
          <p:nvPr/>
        </p:nvSpPr>
        <p:spPr>
          <a:xfrm>
            <a:off x="722376" y="4102359"/>
            <a:ext cx="10753344" cy="43478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古代帝王祭祀使用“太牢”，即牛羊豕。诸侯祭祀用“少牢”，即羊和豕。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8" grpId="0" build="p" animBg="1"/>
      <p:bldP spid="9" grpId="0" build="p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9&amp;si=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&amp;si=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dbee76ae?pid=73accf77a&amp;color=0,0,0&amp;vtp=1&amp;bt=1&amp;bbb=1"/>
          <p:cNvSpPr/>
          <p:nvPr/>
        </p:nvSpPr>
        <p:spPr>
          <a:xfrm>
            <a:off x="722376" y="969264"/>
            <a:ext cx="1075334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900"/>
              </a:lnSpc>
            </a:pPr>
            <a:r>
              <a:rPr lang="en-US" altLang="zh-CN" sz="22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二、成语填空（更多课内成语及释义见《狂K重点》）</a:t>
            </a:r>
            <a:endParaRPr lang="en-US" altLang="zh-CN" sz="2200" dirty="0"/>
          </a:p>
        </p:txBody>
      </p:sp>
      <p:sp>
        <p:nvSpPr>
          <p:cNvPr id="3" name="P_5_BD#a5fdd3b16?pid=5dbee76ae&amp;color=0,0,0&amp;vtp=1&amp;bbb=1"/>
          <p:cNvSpPr/>
          <p:nvPr/>
        </p:nvSpPr>
        <p:spPr>
          <a:xfrm>
            <a:off x="722376" y="1467952"/>
            <a:ext cx="10753344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请在下列句子画横线处填入恰当的成语。</a:t>
            </a:r>
            <a:endParaRPr lang="en-US" altLang="zh-CN" sz="2000" dirty="0"/>
          </a:p>
        </p:txBody>
      </p:sp>
      <p:sp>
        <p:nvSpPr>
          <p:cNvPr id="4" name="C_5_BD#4e1fd5d7d?pid=5dbee76ae&amp;color=0,0,0&amp;vtp=1&amp;bbb=1&amp;hb=1"/>
          <p:cNvSpPr/>
          <p:nvPr/>
        </p:nvSpPr>
        <p:spPr>
          <a:xfrm>
            <a:off x="722376" y="1935226"/>
            <a:ext cx="10753344" cy="159918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【第一单元】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奴颜婢膝、精疲力竭、字斟句酌、前仆后继、可歌可泣、粗枝大叶、夸夸其谈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、一</a:t>
            </a:r>
          </a:p>
          <a:p>
            <a:pPr latinLnBrk="1">
              <a:lnSpc>
                <a:spcPts val="36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知半解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、生吞活剥、华而不实、拨乱反正、无稽之谈、自吹自擂、混为一谈、无动于衷</a:t>
            </a: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、感同身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 u="sng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受</a:t>
            </a:r>
            <a:r>
              <a:rPr lang="en-US" altLang="zh-CN" sz="2000" b="0" i="0" u="sng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、若无其事、一往无前</a:t>
            </a:r>
            <a:endParaRPr lang="en-US" altLang="zh-CN" sz="2000" dirty="0"/>
          </a:p>
        </p:txBody>
      </p:sp>
      <p:sp>
        <p:nvSpPr>
          <p:cNvPr id="5" name="QB_6_BD.37_1#6d8a0fb84?pid=4e1fd5d7d&amp;color=0,0,0&amp;vtp=1&amp;bbb=1"/>
          <p:cNvSpPr/>
          <p:nvPr/>
        </p:nvSpPr>
        <p:spPr>
          <a:xfrm>
            <a:off x="722376" y="3308378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13.吴祖光老师剧本中的每一个字都是经过深思熟虑才确定的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，可以说是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38_1#6d8a0fb84.blank?pid=4e1fd5d7d&amp;color=0,0,0&amp;vpa=13&amp;vtp=1&amp;bbb=1"/>
          <p:cNvSpPr/>
          <p:nvPr/>
        </p:nvSpPr>
        <p:spPr>
          <a:xfrm>
            <a:off x="8712264" y="3270278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字斟句酌</a:t>
            </a:r>
            <a:endParaRPr lang="en-US" altLang="zh-CN" sz="2000" dirty="0"/>
          </a:p>
        </p:txBody>
      </p:sp>
      <p:sp>
        <p:nvSpPr>
          <p:cNvPr id="7" name="QB_6_AS.39_1#6d8a0fb84?vop=1&amp;pid=4e1fd5d7d&amp;color=0,0,0&amp;vtp=1&amp;bbb=1&amp;hb=1"/>
          <p:cNvSpPr/>
          <p:nvPr/>
        </p:nvSpPr>
        <p:spPr>
          <a:xfrm>
            <a:off x="722376" y="381647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结合前文的“每一个字都是经过深思熟虑才确定的”可知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，此处所填成语应体现吴祖光老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师在剧本创作中对文字的精心雕琢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，如“字斟句酌”等。</a:t>
            </a:r>
            <a:endParaRPr lang="en-US" altLang="zh-CN" sz="2200" dirty="0"/>
          </a:p>
        </p:txBody>
      </p:sp>
      <p:sp>
        <p:nvSpPr>
          <p:cNvPr id="8" name="QB_6_BD.40_1#a10b0cf47?pid=4e1fd5d7d&amp;color=0,0,0&amp;vtp=1&amp;bbb=1"/>
          <p:cNvSpPr/>
          <p:nvPr/>
        </p:nvSpPr>
        <p:spPr>
          <a:xfrm>
            <a:off x="722376" y="477672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14.他写的这篇文章辞藻华丽，但缺乏深刻的内涵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，给人一种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的感觉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9" name="QB_6_AN.41_1#a10b0cf47.blank?pid=4e1fd5d7d&amp;color=0,0,0&amp;vpa=14&amp;vtp=1&amp;bbb=1"/>
          <p:cNvSpPr/>
          <p:nvPr/>
        </p:nvSpPr>
        <p:spPr>
          <a:xfrm>
            <a:off x="7442264" y="4738624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华而不实</a:t>
            </a:r>
            <a:endParaRPr lang="en-US" altLang="zh-CN" sz="2000" dirty="0"/>
          </a:p>
        </p:txBody>
      </p:sp>
      <p:sp>
        <p:nvSpPr>
          <p:cNvPr id="10" name="QB_6_AS.42_1#a10b0cf47?vop=1&amp;pid=4e1fd5d7d&amp;color=0,0,0&amp;vtp=1&amp;bbb=1&amp;hb=1"/>
          <p:cNvSpPr/>
          <p:nvPr/>
        </p:nvSpPr>
        <p:spPr>
          <a:xfrm>
            <a:off x="722376" y="528523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结合前文对“他”的文章的评价“辞藻华丽，但缺乏深刻的内涵”可知，此处可填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“华而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不实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”之类的成语。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&amp;si=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43_1#bf6acdd01?pid=4e1fd5d7d&amp;color=0,0,0&amp;vtp=1&amp;bt=1&amp;bbb=1"/>
          <p:cNvSpPr/>
          <p:nvPr/>
        </p:nvSpPr>
        <p:spPr>
          <a:xfrm>
            <a:off x="722376" y="969265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15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.他为谋私利对权贵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的样子令人不齿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，骨气在阿谀奉承中早已碎成尘埃。</a:t>
            </a:r>
            <a:endParaRPr lang="en-US" altLang="zh-CN" sz="2000" dirty="0"/>
          </a:p>
        </p:txBody>
      </p:sp>
      <p:sp>
        <p:nvSpPr>
          <p:cNvPr id="3" name="QB_6_AN.44_1#bf6acdd01.blank?pid=4e1fd5d7d&amp;color=0,0,0&amp;vpa=15&amp;vtp=1&amp;bbb=1"/>
          <p:cNvSpPr/>
          <p:nvPr/>
        </p:nvSpPr>
        <p:spPr>
          <a:xfrm>
            <a:off x="3124264" y="931165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奴颜婢膝</a:t>
            </a:r>
            <a:endParaRPr lang="en-US" altLang="zh-CN" sz="2000" dirty="0"/>
          </a:p>
        </p:txBody>
      </p:sp>
      <p:sp>
        <p:nvSpPr>
          <p:cNvPr id="4" name="QB_6_AS.45_1#bf6acdd01?vop=1&amp;pid=4e1fd5d7d&amp;color=0,0,0&amp;vtp=1&amp;bbb=1&amp;hb=1"/>
          <p:cNvSpPr/>
          <p:nvPr/>
        </p:nvSpPr>
        <p:spPr>
          <a:xfrm>
            <a:off x="722376" y="148221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结合“为谋私利对权贵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令人不齿”和“阿谀奉承”可知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，此处应填能形容奉承巴结的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样子的成语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，如“奴颜婢膝”等。</a:t>
            </a:r>
            <a:endParaRPr lang="en-US" altLang="zh-CN" sz="2200" dirty="0"/>
          </a:p>
        </p:txBody>
      </p:sp>
      <p:sp>
        <p:nvSpPr>
          <p:cNvPr id="5" name="QB_6_BD.46_1#c44c64ada?pid=4e1fd5d7d&amp;color=0,0,0&amp;vtp=1&amp;bbb=1"/>
          <p:cNvSpPr/>
          <p:nvPr/>
        </p:nvSpPr>
        <p:spPr>
          <a:xfrm>
            <a:off x="722376" y="2442464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16.他脸色苍白，眼窝下方有黑晕。他躺在床上一动不动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，对周围发生的一切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。</a:t>
            </a:r>
            <a:endParaRPr lang="en-US" altLang="zh-CN" sz="2000" dirty="0"/>
          </a:p>
        </p:txBody>
      </p:sp>
      <p:sp>
        <p:nvSpPr>
          <p:cNvPr id="6" name="QB_6_AN.47_1#c44c64ada.blank?pid=4e1fd5d7d&amp;color=0,0,0&amp;vpa=16&amp;vtp=1&amp;bbb=1"/>
          <p:cNvSpPr/>
          <p:nvPr/>
        </p:nvSpPr>
        <p:spPr>
          <a:xfrm>
            <a:off x="9220264" y="2404364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无动于衷</a:t>
            </a:r>
            <a:endParaRPr lang="en-US" altLang="zh-CN" sz="2000" dirty="0"/>
          </a:p>
        </p:txBody>
      </p:sp>
      <p:sp>
        <p:nvSpPr>
          <p:cNvPr id="7" name="QB_6_AS.48_1#c44c64ada?vop=1&amp;pid=4e1fd5d7d&amp;color=0,0,0&amp;vtp=1&amp;bbb=1&amp;hb=1"/>
          <p:cNvSpPr/>
          <p:nvPr/>
        </p:nvSpPr>
        <p:spPr>
          <a:xfrm>
            <a:off x="722376" y="2950972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从句子描述来看，“他”脸色苍白、眼窝下方有黑晕，躺在床上一动不动，说明“他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”身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体状况不佳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，对周围发生的事情没有反应，故此处可填写“无动于衷”之类的成语。</a:t>
            </a:r>
            <a:endParaRPr lang="en-US" altLang="zh-CN" sz="2200" dirty="0"/>
          </a:p>
        </p:txBody>
      </p:sp>
      <p:sp>
        <p:nvSpPr>
          <p:cNvPr id="8" name="QB_6_BD.49_1#f58fbea3e?pid=4e1fd5d7d&amp;color=0,0,0&amp;vtp=1&amp;bbb=1"/>
          <p:cNvSpPr/>
          <p:nvPr/>
        </p:nvSpPr>
        <p:spPr>
          <a:xfrm>
            <a:off x="722376" y="3911219"/>
            <a:ext cx="10753344" cy="40500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600"/>
              </a:lnSpc>
            </a:pP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17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.比起</a:t>
            </a:r>
            <a:r>
              <a:rPr lang="en-US" altLang="zh-CN" sz="20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的空想家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，人们更欣赏默默耕耘的实干者，用行动说话才最有力量。</a:t>
            </a:r>
            <a:endParaRPr lang="en-US" altLang="zh-CN" sz="2000" dirty="0"/>
          </a:p>
        </p:txBody>
      </p:sp>
      <p:sp>
        <p:nvSpPr>
          <p:cNvPr id="9" name="QB_6_AN.50_1#f58fbea3e.blank?pid=4e1fd5d7d&amp;color=0,0,0&amp;vpa=17&amp;vtp=1&amp;bbb=1"/>
          <p:cNvSpPr/>
          <p:nvPr/>
        </p:nvSpPr>
        <p:spPr>
          <a:xfrm>
            <a:off x="1600264" y="3873119"/>
            <a:ext cx="1200150" cy="40855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3600"/>
              </a:lnSpc>
            </a:pPr>
            <a:r>
              <a:rPr lang="en-US" altLang="zh-CN" sz="2000" b="1" i="0" dirty="0">
                <a:solidFill>
                  <a:srgbClr val="00B05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夸夸其谈</a:t>
            </a:r>
            <a:endParaRPr lang="en-US" altLang="zh-CN" sz="2000" dirty="0"/>
          </a:p>
        </p:txBody>
      </p:sp>
      <p:sp>
        <p:nvSpPr>
          <p:cNvPr id="10" name="QB_6_AS.51_1#f58fbea3e?vop=1&amp;pid=4e1fd5d7d&amp;color=0,0,0&amp;vtp=1&amp;bbb=1&amp;hb=1"/>
          <p:cNvSpPr/>
          <p:nvPr/>
        </p:nvSpPr>
        <p:spPr>
          <a:xfrm>
            <a:off x="722376" y="4419727"/>
            <a:ext cx="10753344" cy="90703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000"/>
              </a:lnSpc>
            </a:pPr>
            <a:r>
              <a:rPr lang="en-US" altLang="zh-CN" sz="2200" b="1" i="0" dirty="0">
                <a:solidFill>
                  <a:srgbClr val="639319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解析</a:t>
            </a:r>
            <a:r>
              <a:rPr lang="en-US" altLang="zh-CN" sz="2200" b="1" i="0" dirty="0">
                <a:solidFill>
                  <a:srgbClr val="639319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结合语境可知，“</a:t>
            </a:r>
            <a:r>
              <a:rPr lang="en-US" altLang="zh-CN" sz="2000" b="0" i="0" dirty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微软雅黑" pitchFamily="34" charset="-120"/>
              </a:rPr>
              <a:t>……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的空想家”与后文“默默耕耘的实干者”“</a:t>
            </a: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用行动说话才最有力量”</a:t>
            </a:r>
          </a:p>
          <a:p>
            <a:pPr latinLnBrk="1">
              <a:lnSpc>
                <a:spcPts val="3500"/>
              </a:lnSpc>
            </a:pPr>
            <a:r>
              <a:rPr lang="en-US" altLang="zh-CN" sz="2000" b="0" i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形成鲜明对比</a:t>
            </a:r>
            <a:r>
              <a:rPr lang="en-US" altLang="zh-CN" sz="2000" b="0" i="0" dirty="0">
                <a:solidFill>
                  <a:srgbClr val="000000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，故此处可填“夸夸其谈”等成语。</a:t>
            </a:r>
            <a:endParaRPr lang="en-US" altLang="zh-CN" sz="2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5182</Words>
  <Application>Microsoft Office PowerPoint</Application>
  <PresentationFormat>宽屏</PresentationFormat>
  <Paragraphs>1036</Paragraphs>
  <Slides>79</Slides>
  <Notes>79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79</vt:i4>
      </vt:variant>
    </vt:vector>
  </HeadingPairs>
  <TitlesOfParts>
    <vt:vector size="87" baseType="lpstr">
      <vt:lpstr>等线 (正文)</vt:lpstr>
      <vt:lpstr>汉仪舒圆黑简体</vt:lpstr>
      <vt:lpstr>SimHei</vt:lpstr>
      <vt:lpstr>SimSun</vt:lpstr>
      <vt:lpstr>微软雅黑</vt:lpstr>
      <vt:lpstr>Arial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Administrator</cp:lastModifiedBy>
  <cp:revision>3</cp:revision>
  <dcterms:created xsi:type="dcterms:W3CDTF">2025-08-04T09:30:55Z</dcterms:created>
  <dcterms:modified xsi:type="dcterms:W3CDTF">2025-08-04T10:07:58Z</dcterms:modified>
  <cp:category/>
  <cp:contentStatus/>
</cp:coreProperties>
</file>