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50" d="100"/>
        <a:sy n="150" d="100"/>
      </p:scale>
      <p:origin x="0" y="-163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928e6a3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没有正确理解和平与发展的关系</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88fc04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和平与发展是当今时代的主题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887477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促进和平与发展的因素</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24e0ce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和平与发展的主要障碍</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f86b5e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国际关系民主化</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28e6a3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没有正确理解和平与发展的关系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256b0aa8d?sp=1&amp;pid=188747749&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2024年9月13日，中国外交部发言人在回答记者问时表示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国和巴西提出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“六点共识”，是着眼于推动局势降温这一当务之急。共识强调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，要遵守局势降温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三原则”，即战场不外溢、战事不升级、各方不拱火；呼吁各方坚持对话谈判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，加大人道主义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援助力度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，反对使用核武器，反对攻击核电站，维护全球产业链供应链稳定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。有关共识迄今已经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110多个国家的积极回应，符合国际社会普遍期待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。中国外交部发言人的回答反映出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256b0aa8d.bracket?pid=188747749&amp;color=0,0,0&amp;vpa=4&amp;vtp=1"/>
          <p:cNvSpPr/>
          <p:nvPr/>
        </p:nvSpPr>
        <p:spPr>
          <a:xfrm>
            <a:off x="909701" y="32389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0_2#256b0aa8d?pid=188747749&amp;color=0,0,0&amp;vtp=1&amp;bbb=1"/>
          <p:cNvSpPr/>
          <p:nvPr/>
        </p:nvSpPr>
        <p:spPr>
          <a:xfrm>
            <a:off x="722376" y="37056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①发展是和平的基础，发展是解决问题的总钥匙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经济全球化的发展，加深了各国相互依赖程度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和平是发展的前提，和平稳定需要国际社会共同维护</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谈判与对话是国际社会共同期待的解决冲突的重要手段</a:t>
            </a:r>
            <a:endParaRPr lang="en-US" altLang="zh-CN" sz="2000" dirty="0"/>
          </a:p>
        </p:txBody>
      </p:sp>
      <p:sp>
        <p:nvSpPr>
          <p:cNvPr id="5" name="QC_7_BD.10_3#256b0aa8d.choices?pid=188747749&amp;color=0,0,0&amp;vtp=1&amp;bbb=1"/>
          <p:cNvSpPr/>
          <p:nvPr/>
        </p:nvSpPr>
        <p:spPr>
          <a:xfrm>
            <a:off x="722376" y="55415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256b0aa8d?vop=1&amp;pid=18874774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本题考查促进和平与发展的因素。材料强调要遵守局势降温“三原则”,即战场不外溢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事不升级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、各方不拱火；呼吁各方坚持对话谈判，加大人道主义援助力度，反对使用核武器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对攻击核电站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，维护全球产业链供应链稳定，反映出和平是发展的前提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，和平稳定需要国际社会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共同维护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，没有强调发展是和平的基础，①排除，③正确；中国和巴西提出“六点共识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”，迄今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已经得到了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110多个国家的积极回应，符合国际社会普遍期待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，说明谈判与对话是国际社会共同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期待的解决冲突的重要手段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，④正确；材料强调和平问题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，未强调经济全球化发展加深了各国相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互依赖程度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08fa8659c?sp=1&amp;pid=928e6a3ec&amp;color=0,0,0&amp;vtp=1&amp;bt=1&amp;bbb=1&amp;hb=1"/>
          <p:cNvSpPr/>
          <p:nvPr/>
        </p:nvSpPr>
        <p:spPr>
          <a:xfrm>
            <a:off x="722376" y="972000"/>
            <a:ext cx="10753344" cy="13003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发展是人类文明进步的基础，是解决全球面临的各种矛盾和问题的关键。只有实现全球协调、平衡、普遍发展，才能实现持久的和平与稳定。这是因为(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08fa8659c.bracket?pid=928e6a3ec&amp;color=0,0,0&amp;vpa=5&amp;vtp=1"/>
          <p:cNvSpPr/>
          <p:nvPr/>
        </p:nvSpPr>
        <p:spPr>
          <a:xfrm>
            <a:off x="7230837" y="1427421"/>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13_2#08fa8659c?pid=928e6a3ec&amp;color=0,0,0&amp;vtp=1&amp;bbb=1"/>
          <p:cNvSpPr/>
          <p:nvPr/>
        </p:nvSpPr>
        <p:spPr>
          <a:xfrm>
            <a:off x="722376" y="1853785"/>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①和平与发展是相辅相成的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发展是和平的前提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③发展经济是维护持久和平的坚实物质基础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战乱和冲突是经济发展的重大障碍</a:t>
            </a:r>
            <a:endParaRPr lang="en-US" altLang="zh-CN" sz="2000" dirty="0"/>
          </a:p>
        </p:txBody>
      </p:sp>
      <p:sp>
        <p:nvSpPr>
          <p:cNvPr id="5" name="QC_8_BD.13_3#08fa8659c.choices?pid=928e6a3ec&amp;color=0,0,0&amp;vtp=1&amp;bbb=1"/>
          <p:cNvSpPr/>
          <p:nvPr/>
        </p:nvSpPr>
        <p:spPr>
          <a:xfrm>
            <a:off x="722376" y="368969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08fa8659c?vop=1&amp;pid=928e6a3ec&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本题考查和平与发展的关系。和平与发展是相辅相成的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，世界各国共同发展是维护世界持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久和平的坚实物质基础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，①③正确；和平是发展的前提，发展是和平的基础，②排除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；战乱和冲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突是经济发展的重大障碍与设问不构成因果关系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08fa8659c?vop=1&amp;pid=928e6a3ec&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本题易错选②，错选原因是未能正确理解和平与发展的关系。和平是发展的前提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展是和平的基础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ff3260b8e.fixed?pid=0f704360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ff3260b8e.fixed?pid=0f704360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时代的主题</a:t>
            </a:r>
            <a:endParaRPr lang="en-US" altLang="zh-CN" sz="4400" dirty="0"/>
          </a:p>
        </p:txBody>
      </p:sp>
      <p:pic>
        <p:nvPicPr>
          <p:cNvPr id="4" name="C_5#ff3260b8e.fixed?pid=0f704360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ff3260b8e.fixed?pid=0f704360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7e423f879?sp=1&amp;pid=ff3260b8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1.习近平主席宣布将中国与坦桑尼亚关系提升为全面战略合作伙伴关系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，在涉及彼此核心利益的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问题上相互坚定支持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，提高经贸合作水平，深化高质量共建“一带一路”，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密切国际和多边协作，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维护国际公平正义和双方共同利益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7e423f879.bracket?pid=ff3260b8e&amp;color=0,0,0&amp;vpa=6&amp;vtp=1"/>
          <p:cNvSpPr/>
          <p:nvPr/>
        </p:nvSpPr>
        <p:spPr>
          <a:xfrm>
            <a:off x="573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6_2#7e423f879?pid=ff3260b8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①维护国家利益是国家合作的基础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中坦合作符合当今和平与发展的主题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“一带一路”倡议为各国提供了合作与发展的组织保障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中国以更加开放的姿态，推动中坦互利共赢</a:t>
            </a:r>
            <a:endParaRPr lang="en-US" altLang="zh-CN" sz="2000" dirty="0"/>
          </a:p>
        </p:txBody>
      </p:sp>
      <p:sp>
        <p:nvSpPr>
          <p:cNvPr id="5" name="QC_6_BD.16_3#7e423f879.choices?pid=ff3260b8e&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7e423f879?vop=1&amp;pid=ff3260b8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本题考查时代的主题。习近平主席宣布将中坦关系提升为全面战略合作伙伴关系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了中坦关系的发展符合当今和平与发展的主题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，中国以更加开放的姿态，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推动双方关系的发展，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符合题意；共同利益是国家合作的基础，①错误；“一带一路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”倡议为世界提供国际合作平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，为世界各国发展提供新机遇，不是提供组织保障，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且材料主要强调中坦双方的合作与发展，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f4671d245?sp=1&amp;pid=ff3260b8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［浙江部分学校2025联考］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孟德斯鸠指出：“贸易的自然效应就是和平。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两个国家既彼此通商，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又相互依存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，一方以购入获利，另一方则以出售获利，一切联合均以相互需要为基础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。”此观点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从一个侧面说明(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f4671d245.bracket?pid=ff3260b8e&amp;color=0,0,0&amp;vpa=7&amp;vtp=1"/>
          <p:cNvSpPr/>
          <p:nvPr/>
        </p:nvSpPr>
        <p:spPr>
          <a:xfrm>
            <a:off x="270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9_2#f4671d245?pid=ff3260b8e&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发展是和平的基础</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和平是发展的前提</a:t>
            </a:r>
            <a:endParaRPr lang="en-US" altLang="zh-CN" sz="2000" dirty="0"/>
          </a:p>
          <a:p>
            <a:pPr latinLnBrk="1">
              <a:lnSpc>
                <a:spcPts val="37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科技的进步改变了国际关系的面貌</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④经济发展为维系持久和平提供动力</a:t>
            </a:r>
            <a:endParaRPr lang="en-US" altLang="zh-CN" sz="2000" dirty="0"/>
          </a:p>
        </p:txBody>
      </p:sp>
      <p:sp>
        <p:nvSpPr>
          <p:cNvPr id="5" name="QC_6_BD.19_3#f4671d245.choices?pid=ff3260b8e&amp;color=0,0,0&amp;vtp=1&amp;bbb=1"/>
          <p:cNvSpPr/>
          <p:nvPr/>
        </p:nvSpPr>
        <p:spPr>
          <a:xfrm>
            <a:off x="722376" y="41177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f4671d245?vop=1&amp;pid=ff3260b8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本题考查时代的主题。孟德斯鸠强调贸易带来的经济利益使国家间“相互需要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利益推动双方维护和平关系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。经济发展增强了各国对和平的依赖，成为维系稳定的物质基础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现了发展是和平的基础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，①正确；同时贸易深化了国家间的相互依赖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，经济利益交织使冲突成本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，从而抑制战争冲动，为和平提供持续动力，④正确；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孟德斯鸠的论述侧重发展促进和平，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而非强调和平对发展的前提性作用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，②排除；孟德斯鸠强调贸易带来的经济利益使国家间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”，未体现科技的进步改变了国际关系的面貌，③排除。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f307d7a8.fixed?pid=86c1579a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_BD#ff307d7a8.fixed?pid=86c1579af&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和平与发展</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51d55ba7c?sp=1&amp;pid=ff3260b8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2024年11月28日，世界卫生组织总干事表示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，目前在加沙地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，90％的流离失所者居住在帐篷里，面临各类疾病的威胁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，同时寒冷天气和降雨可能加剧粮食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匮乏和营养不良问题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。他强调，解决苦难的最终办法不是援助而是和平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，“最好的药物就是和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51d55ba7c.bracket?pid=ff3260b8e&amp;color=0,0,0&amp;vpa=8&amp;vtp=1"/>
          <p:cNvSpPr/>
          <p:nvPr/>
        </p:nvSpPr>
        <p:spPr>
          <a:xfrm>
            <a:off x="244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2_2#51d55ba7c?pid=ff3260b8e&amp;color=0,0,0&amp;vtp=1&amp;bbb=1"/>
          <p:cNvSpPr/>
          <p:nvPr/>
        </p:nvSpPr>
        <p:spPr>
          <a:xfrm>
            <a:off x="722376" y="2791274"/>
            <a:ext cx="10753344" cy="13261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世界和平是人类社会存在和发展的基本条件</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世界战争因素的增长超过了和平因素的增长</a:t>
            </a:r>
            <a:endParaRPr lang="en-US" altLang="zh-CN" sz="2000" dirty="0"/>
          </a:p>
          <a:p>
            <a:pPr latinLnBrk="1">
              <a:lnSpc>
                <a:spcPts val="37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经济全球化加深了各国相互依赖的程度</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④局部地区冲突是和平与发展的障碍之一</a:t>
            </a:r>
            <a:endParaRPr lang="en-US" altLang="zh-CN" sz="2000" dirty="0"/>
          </a:p>
        </p:txBody>
      </p:sp>
      <p:sp>
        <p:nvSpPr>
          <p:cNvPr id="5" name="QC_6_BD.22_3#51d55ba7c.choices?pid=ff3260b8e&amp;color=0,0,0&amp;vtp=1&amp;bbb=1"/>
          <p:cNvSpPr/>
          <p:nvPr/>
        </p:nvSpPr>
        <p:spPr>
          <a:xfrm>
            <a:off x="722376" y="4577978"/>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51d55ba7c?vop=1&amp;pid=ff3260b8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本题考查时代的主题。加沙地区的冲突影响了世界的和平与发展，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造成人道主义灾难，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最好的药物就是和平”,这体现了局部地区冲突是和平与发展的主要障碍之一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，世界和平是人类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社会存在和发展的基本条件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，①④正确；当前，世界和平因素的增长超过了战争因素的增长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；材料主要强调和平问题，未强调经济全球化加深了各国相互依赖的程度，③排除。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0db35f215?sp=1&amp;pid=ff3260b8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4.近60年来，世界各国都在努力发展经济。1962年，美国GDP在全球的份额为39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%，而中国只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3%。2024年，中国GDP在全球的份额为17%，而美国为26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%，新兴市场国家的经济总量占全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球经济比重上升到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50%左右，使世界整体和平的趋势不可逆转。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这一经济力量的变化(</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6_1#0db35f215.bracket?pid=ff3260b8e&amp;color=0,0,0&amp;vpa=9&amp;vtp=1"/>
          <p:cNvSpPr/>
          <p:nvPr/>
        </p:nvSpPr>
        <p:spPr>
          <a:xfrm>
            <a:off x="10323576"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5_2#0db35f215?pid=ff3260b8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①表明谈判和对话是解决地区冲突的主要手段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说明经济实力决定一国竞争力的强弱及维护国家利益的能力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表明国际力量对比有利于壮大世界和平力量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表明新兴市场国家实力提升有利于推进世界和平</a:t>
            </a:r>
            <a:endParaRPr lang="en-US" altLang="zh-CN" sz="2000" dirty="0"/>
          </a:p>
        </p:txBody>
      </p:sp>
      <p:sp>
        <p:nvSpPr>
          <p:cNvPr id="5" name="QC_6_BD.25_3#0db35f215.choices?pid=ff3260b8e&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7_1#0db35f215?vop=1&amp;pid=ff3260b8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本题考查和平与发展的关系、促进和平与发展的因素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。经济力量的变化表明新兴市场国家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实力大大提升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，这有利于壮大世界和平力量，推进世界和平，③④正确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；材料主要强调经济力量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，未涉及谈判和对话是解决地区冲突的主要手段，①排除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；材料强调经济发展对和平的影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，且一国竞争力的强弱与维护国家利益的能力是多种因素综合作用的结果，②排除。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8_1#eaeb13e3d?sp=1&amp;pid=ff3260b8e&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［四川宜宾2024高二期末］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为共同应对新世纪的挑战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中非双方共同倡议成立了中非合作论坛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习近平主席提出构建新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时代中非命运共同体的四点主张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得到非方领导人热烈回应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中非合作取得了累累硕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中国的杂交水稻技术在非洲进行推广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有效帮助了非洲国家提高粮食亩产量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解决他们的粮</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食安全问题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积极拓展新兴合作领域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中国电商平台大幅提升非洲农产品在华销量</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现在中非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合作论坛已成为中国和非洲国家开展集体对话的重要平台和进行务实合作的有效机制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双方务实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合作不断深化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将更加紧密地把非洲同中国联系在一起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，运用世界多极化的知识，分析说明为什么中非合作可以不断稳步前行。</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29_1#eaeb13e3d?vop=1&amp;pid=ff3260b8e&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①国家利益是影响国际关系的决定性因素之一，中非之间有着广泛的共同利益</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，合作有利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于维护各自的国家利益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。（3分）②和平与发展是当今时代的主题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，中非通过合作能够促进双方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的共同发展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。（3分）③中国积极承担重要的国际责任，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推动中非合作有利于共同面对人类挑战，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实现世界和平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、稳定、繁荣。（2分）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30_1#eaeb13e3d?vop=1&amp;pid=ff3260b8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本题考查和平与发展、国家利益。关键信息①为共同应对新世纪的挑战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，中非双方共同倡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议成立了中非合作论坛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→影响国际关系的决定性因素；关键信息②20多年来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，中非合作取得了累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累硕果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→当今时代的主题；关键信息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③中非合作论坛已成为中国和非洲国家开展集体对话的重要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平台和进行务实合作的有效机制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→中国积极承担重要的国际责任。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e80e7dc57.fixed?pid=5759c701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e80e7dc57.fixed?pid=5759c701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挑战与应对</a:t>
            </a:r>
            <a:endParaRPr lang="en-US" altLang="zh-CN" sz="4400" dirty="0"/>
          </a:p>
        </p:txBody>
      </p:sp>
      <p:pic>
        <p:nvPicPr>
          <p:cNvPr id="4" name="C_5#e80e7dc57.fixed?pid=5759c701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e80e7dc57.fixed?pid=5759c701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80aa03f1a?pid=a24e0ce2c&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1.联合国认定的全球最不发达国家全部集中在亚非拉地区。当今世界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，全球发展的最突出问题是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80aa03f1a.bracket?pid=a24e0ce2c&amp;color=0,0,0&amp;vpa=10&amp;vtp=1"/>
          <p:cNvSpPr/>
          <p:nvPr/>
        </p:nvSpPr>
        <p:spPr>
          <a:xfrm>
            <a:off x="922401" y="14074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1_2#80aa03f1a.choices?pid=a24e0ce2c&amp;color=0,0,0&amp;vtp=1&amp;bbb=1"/>
          <p:cNvSpPr/>
          <p:nvPr/>
        </p:nvSpPr>
        <p:spPr>
          <a:xfrm>
            <a:off x="722376" y="1874647"/>
            <a:ext cx="10753344" cy="1326134"/>
          </a:xfrm>
          <a:prstGeom prst="rect">
            <a:avLst/>
          </a:prstGeom>
          <a:noFill/>
        </p:spPr>
        <p:txBody>
          <a:bodyPr wrap="none" lIns="0" tIns="0" rIns="0" bIns="0" rtlCol="0" anchor="t"/>
          <a:lstStyle/>
          <a:p>
            <a:pPr latinLnBrk="1">
              <a:lnSpc>
                <a:spcPts val="3600"/>
              </a:lnSpc>
              <a:tabLst>
                <a:tab pos="49631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A.国际竞争白热化</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49631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B.发展中国家社会动荡不安</a:t>
            </a:r>
            <a:endParaRPr lang="en-US" altLang="zh-CN" sz="2000" dirty="0"/>
          </a:p>
          <a:p>
            <a:pPr latinLnBrk="1">
              <a:lnSpc>
                <a:spcPts val="3700"/>
              </a:lnSpc>
              <a:tabLst>
                <a:tab pos="49631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C.南北发展不平衡</a:t>
            </a:r>
            <a:endParaRPr lang="en-US" altLang="zh-CN" sz="2000" dirty="0"/>
          </a:p>
          <a:p>
            <a:pPr latinLnBrk="1">
              <a:lnSpc>
                <a:spcPts val="3500"/>
              </a:lnSpc>
              <a:tabLst>
                <a:tab pos="49631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D.发展中国家普遍贫穷落后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80aa03f1a?vop=1&amp;pid=a24e0ce2c&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本题考查和平与发展的主要障碍。当今世界，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全球发展的最突出问题是南北发展不平衡，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符合题意，A、B、D排除。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aa7563c24.fixed?pid=0f704360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aa7563c24.fixed?pid=0f704360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时代的主题</a:t>
            </a:r>
            <a:endParaRPr lang="en-US" altLang="zh-CN" sz="4400" dirty="0"/>
          </a:p>
        </p:txBody>
      </p:sp>
      <p:pic>
        <p:nvPicPr>
          <p:cNvPr id="4" name="C_5#aa7563c24.fixed?pid=0f704360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aa7563c24.fixed?pid=0f704360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af9c9fd9d?sp=1&amp;pid=a24e0ce2c&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2024年5月，中国常驻联合国代表在安理会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“加强非洲国家在应对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全球安全和发展挑战中的作用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”公开辩论会上的发言中指出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，国际社会必须尊重非洲国家和非洲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人民的主导权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，坚持以非洲方式解决非洲问题。抱守殖民时代旧思维，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肆意干涉非洲国家内政，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对非洲国家动辄施压制裁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，甚至以冷战思维将大国博弈引入非洲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，只会在非洲引发新的对抗和动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af9c9fd9d.bracket?pid=a24e0ce2c&amp;color=0,0,0&amp;vpa=11&amp;vtp=1"/>
          <p:cNvSpPr/>
          <p:nvPr/>
        </p:nvSpPr>
        <p:spPr>
          <a:xfrm>
            <a:off x="2433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4_2#af9c9fd9d?pid=a24e0ce2c&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①世界人民争取和平与发展的任务依然十分艰巨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中国在谋求自身利益的同时兼顾非洲国家的合理关切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霸权主义和强权政治的存在会导致世界动荡不安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干涉别国内政的行为是错误的，应当受到谴责和反对</a:t>
            </a:r>
            <a:endParaRPr lang="en-US" altLang="zh-CN" sz="2000" dirty="0"/>
          </a:p>
        </p:txBody>
      </p:sp>
      <p:sp>
        <p:nvSpPr>
          <p:cNvPr id="5" name="QC_7_BD.34_3#af9c9fd9d.choices?pid=a24e0ce2c&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af9c9fd9d?vop=1&amp;pid=a24e0ce2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本题考查和平与发展的主要障碍。肆意干涉非洲国家内政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、动辄施压制裁以及以冷战思维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将大国博弈引入非洲的行为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，都是霸权主义和强权政治的表现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，这种干涉别国内政的行为是错误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，且这些行为只会在世界引发新的对抗和动荡，应当受到谴责和反对，③④正确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；材料体现的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是中国对独立解决非洲问题的立场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，并未直接体现世界人民争取和平与发展的任务十分艰巨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；材料中强调的是中国对非洲国家主权和独立解决非洲问题的立场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，并未体现中国在谋求自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身利益的同时兼顾非洲国家的合理关切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0c1306719?sp=1&amp;pid=a24e0ce2c&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［安徽安庆桐城中学2025高二月考］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当地时间2024年10月31日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，联合国粮农组织和世界粮食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计划署联合发布新一期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《饥饿热点地区严重粮食不安全预警报告》显示，预计2024年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11月至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年5月的6个月里，全球有22个国家和地区被列为“饥饿热点”，由于冲突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、经济不稳定和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气候冲击等多重因素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，在未来6个月内，这些地区严重的粮食不安全状况预计将进一步恶化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警示国际社会要(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0c1306719.bracket?pid=a24e0ce2c&amp;color=0,0,0&amp;vpa=12&amp;vtp=1"/>
          <p:cNvSpPr/>
          <p:nvPr/>
        </p:nvSpPr>
        <p:spPr>
          <a:xfrm>
            <a:off x="2700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37_2#0c1306719?pid=a24e0ce2c&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①改变不公正、不合理的国际经济旧秩序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切实加强合作，努力解决威胁世界和平的全球性问题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用协商方式解决国家争端，为世界发展创造有利条件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着眼世界未来，推动建立以联合国为核心的国际体系</a:t>
            </a:r>
            <a:endParaRPr lang="en-US" altLang="zh-CN" sz="2000" dirty="0"/>
          </a:p>
        </p:txBody>
      </p:sp>
      <p:sp>
        <p:nvSpPr>
          <p:cNvPr id="5" name="QC_7_BD.37_3#0c1306719.choices?pid=a24e0ce2c&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0c1306719?vop=1&amp;pid=a24e0ce2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本题考查挑战与应对。国际经济旧秩序致使发展中国家发展受限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，改变这一旧秩序能为解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决粮食安全等问题创造条件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，①正确；报告明确指出由于冲突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、经济不稳定和气候冲击等多重因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，导致了粮食不安全问题，这是一个全球性的挑战，需要国际社会切实加强合作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，共同努力解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决这一威胁世界和平与稳定的全球性问题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冲突国家或者地区应以和平方式解决争端，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但材料重点强调国际社会如何应对饥饿热点地区的严重粮食不安全状况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；以联合国为核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心的国际体系已存在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，“推动建立”说法错误，④排除。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eb642d676?sp=1&amp;pid=ef86b5ed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4.面对当今错综复杂的国际形势，中国倡导坚持以协商化解分歧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，统筹应对传统和非传统安全挑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，反对一切恐怖主义。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中国提出上述倡议说明(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eb642d676.bracket?pid=ef86b5ed5&amp;color=0,0,0&amp;vpa=13&amp;vtp=1"/>
          <p:cNvSpPr/>
          <p:nvPr/>
        </p:nvSpPr>
        <p:spPr>
          <a:xfrm>
            <a:off x="625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0_2#eb642d676?pid=ef86b5ed5&amp;color=0,0,0&amp;vtp=1&amp;bbb=1"/>
          <p:cNvSpPr/>
          <p:nvPr/>
        </p:nvSpPr>
        <p:spPr>
          <a:xfrm>
            <a:off x="722376" y="1876874"/>
            <a:ext cx="10753344" cy="1313053"/>
          </a:xfrm>
          <a:prstGeom prst="rect">
            <a:avLst/>
          </a:prstGeom>
          <a:noFill/>
        </p:spPr>
        <p:txBody>
          <a:bodyPr wrap="none" lIns="0" tIns="0" rIns="0" bIns="0" rtlCol="0" anchor="t"/>
          <a:lstStyle/>
          <a:p>
            <a:pPr latinLnBrk="1">
              <a:lnSpc>
                <a:spcPts val="3600"/>
              </a:lnSpc>
              <a:tabLst>
                <a:tab pos="5991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当今时代的主题是和平</a:t>
            </a:r>
            <a:endParaRPr lang="en-US" altLang="zh-CN" sz="2000" dirty="0"/>
          </a:p>
          <a:p>
            <a:pPr latinLnBrk="1">
              <a:lnSpc>
                <a:spcPts val="3700"/>
              </a:lnSpc>
              <a:tabLst>
                <a:tab pos="5991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②恐怖主义严重威胁国际和平与安全</a:t>
            </a:r>
            <a:endParaRPr lang="en-US" altLang="zh-CN" sz="2000" dirty="0"/>
          </a:p>
          <a:p>
            <a:pPr latinLnBrk="1">
              <a:lnSpc>
                <a:spcPts val="3400"/>
              </a:lnSpc>
              <a:tabLst>
                <a:tab pos="5991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要更好保障广大发展中国家的发展权益</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991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中国积极推动国际关系民主化</a:t>
            </a:r>
            <a:endParaRPr lang="en-US" altLang="zh-CN" sz="2000" dirty="0"/>
          </a:p>
        </p:txBody>
      </p:sp>
      <p:sp>
        <p:nvSpPr>
          <p:cNvPr id="5" name="QC_7_BD.40_3#eb642d676.choices?pid=ef86b5ed5&amp;color=0,0,0&amp;vtp=1&amp;bbb=1"/>
          <p:cNvSpPr/>
          <p:nvPr/>
        </p:nvSpPr>
        <p:spPr>
          <a:xfrm>
            <a:off x="722376" y="3668074"/>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eb642d676?vop=1&amp;pid=ef86b5ed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本题考查和平问题、国际关系民主化。中国倡导统筹应对传统和非传统安全挑战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，反对一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切恐怖主义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，这说明恐怖主义严重威胁国际和平与安全，②符合题意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；中国倡导坚持以协商化解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，说明中国积极推动国际关系民主化，④正确；和平与发展是当今时代的主题，①排除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料未强调要更好保障广大发展中国家的发展权益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3_1#1e05df522?sp=1&amp;pid=ef86b5ed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［江西上饶二中2024月考］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为全面有效落实《联合国气候变化框架公约》（以下简称《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及其相关决议的要求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，我国向《公约》秘书处提交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《中华人民共和国气候变化第四次国家信息通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》和《中华人民共和国气候变化第三次两年更新报告》。两份报告全面反映了我国“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十三五”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期间应对气候变化政策行动以及取得的进展成效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4_1#1e05df522.bracket?pid=ef86b5ed5&amp;color=0,0,0&amp;vpa=14&amp;vtp=1"/>
          <p:cNvSpPr/>
          <p:nvPr/>
        </p:nvSpPr>
        <p:spPr>
          <a:xfrm>
            <a:off x="803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3_2#1e05df522?pid=ef86b5ed5&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①对全球变暖应比发达国家承担更多责任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坚定维护以联合国为核心的国际体系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③始终致力于解决全球发展的最突出问题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是全球气候治理的重要参与者、贡献者</a:t>
            </a:r>
            <a:endParaRPr lang="en-US" altLang="zh-CN" sz="2000" dirty="0"/>
          </a:p>
        </p:txBody>
      </p:sp>
      <p:sp>
        <p:nvSpPr>
          <p:cNvPr id="5" name="QC_7_BD.43_3#1e05df522.choices?pid=ef86b5ed5&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5_1#1e05df522?vop=1&amp;pid=ef86b5ed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本题考查国际关系民主化。我国全面有效落实《联合国气候变化框架公约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》及其相关决议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，体现了我国坚定维护以联合国为核心的国际体系，②正确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；“两份报告全面反映了我国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十三五’期间应对气候变化政策行动以及取得的进展成效”，表明我国作为负责任大国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候变化全球治理中是重要参与者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，作出积极贡献，④正确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；发达国家应对全球变暖承担更多的历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史和现实责任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，①排除；南北发展不平衡问题是全球发展的最突出问题，材料未体现，③排除。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_1#8f612b56f?sp=1&amp;pid=ef86b5ed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中国与持相近理念的国家起草并达成了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《关于建立国际调解院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的联合声明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》，决定共同发起建立国际调解院。国际调解院将是一个由各方共同协商建立的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条约为基础的政府间国际组织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，致力于以和平友好的方式解决争议、处理分歧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7_1#8f612b56f.bracket?pid=ef86b5ed5&amp;color=0,0,0&amp;vpa=15&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46_2#8f612b56f?pid=ef86b5ed5&amp;color=0,0,0&amp;vtp=1&amp;bbb=1"/>
          <p:cNvSpPr/>
          <p:nvPr/>
        </p:nvSpPr>
        <p:spPr>
          <a:xfrm>
            <a:off x="722376" y="27912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①践行以协商对话解决国际争端的理念，回应世界各国的共识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承担大国责任，支持以和平方式解决国家间的冲突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参与制定国际规则，争取对各种国际争端享有管辖权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顺应国际调解发展态势，推动世界多极化与国际关系民主化发展</a:t>
            </a:r>
            <a:endParaRPr lang="en-US" altLang="zh-CN" sz="2000" dirty="0"/>
          </a:p>
        </p:txBody>
      </p:sp>
      <p:sp>
        <p:nvSpPr>
          <p:cNvPr id="5" name="QC_7_BD.46_3#8f612b56f.choices?pid=ef86b5ed5&amp;color=0,0,0&amp;vtp=1&amp;bbb=1"/>
          <p:cNvSpPr/>
          <p:nvPr/>
        </p:nvSpPr>
        <p:spPr>
          <a:xfrm>
            <a:off x="722376" y="462718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8_1#8f612b56f?vop=1&amp;pid=ef86b5ed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本题考查国际关系民主化。中国与持相近理念的国家起草并达成了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《关于建立国际调解院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的联合声明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》，决定共同发起建立国际调解院，这表明我国顺应国际调解发展态势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，承担大国责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，支持以和平方式解决国家间的冲突，推动世界多极化与国际关系民主化发展，②④正确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些国家一直推行霸权主义和强权政治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，以协商对话解决国际争端并不是世界各国的共识，①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争取对各种国际争端享有管辖权”的说法错误，③排除。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e7b9e4216?sp=1&amp;pid=188fc046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1.2024年4月18日，时任外交部副部长接受专访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，介绍全球安全倡议提出两年来推进落实进展成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、下一步落实规划及倡议的现实意义和时代价值等。他指出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，全球安全倡议回应了国际社会维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护世界和平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、防止冲突战争的迫切需要，为实现世界长治久安指明了新方向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。下列理解正确的是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e7b9e4216.bracket?pid=188fc0461&amp;color=0,0,0&amp;vpa=1&amp;vtp=1"/>
          <p:cNvSpPr/>
          <p:nvPr/>
        </p:nvSpPr>
        <p:spPr>
          <a:xfrm>
            <a:off x="92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_2#e7b9e4216?pid=188fc046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①人类社会的共同发展，需要国际社会保持持久和平的环境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有了世界和平，各国经济就必然会快速发展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各国经济发展给世界和平提供了重要前提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维护世界和平能为解决其他国际问题创造条件</a:t>
            </a:r>
            <a:endParaRPr lang="en-US" altLang="zh-CN" sz="2000" dirty="0"/>
          </a:p>
        </p:txBody>
      </p:sp>
      <p:sp>
        <p:nvSpPr>
          <p:cNvPr id="5" name="QC_7_BD.1_3#e7b9e4216.choices?pid=188fc0461&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ba4ac9036.fixed?pid=2965d15a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5#ba4ac9036.fixed?pid=2965d15a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第四课综合训练</a:t>
            </a:r>
            <a:endParaRPr lang="en-US" altLang="zh-CN" sz="4400" dirty="0"/>
          </a:p>
        </p:txBody>
      </p:sp>
      <p:pic>
        <p:nvPicPr>
          <p:cNvPr id="4" name="C_5#ba4ac9036.fixed?pid=2965d15a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ba4ac9036.fixed?pid=2965d15a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0f6ade32a?sp=1&amp;pid=ba4ac903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［浙江温州十校联合体2025高二联考］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国家主席习近平指出，“贫瘠的土地上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，长不出和平的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，连天的烽火中，结不出发展的硕果。”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这一论断指明(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0f6ade32a.bracket?pid=ba4ac9036&amp;color=0,0,0&amp;vpa=16&amp;vtp=1"/>
          <p:cNvSpPr/>
          <p:nvPr/>
        </p:nvSpPr>
        <p:spPr>
          <a:xfrm>
            <a:off x="752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9_2#0f6ade32a?pid=ba4ac9036&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求和平，就必须谋发展</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谋合作，就必须求和平</a:t>
            </a:r>
            <a:endParaRPr lang="en-US" altLang="zh-CN" sz="2000" dirty="0"/>
          </a:p>
          <a:p>
            <a:pPr latinLnBrk="1">
              <a:lnSpc>
                <a:spcPts val="34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求发展，就必须谋安全</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谋安全，就必须求合作</a:t>
            </a:r>
            <a:endParaRPr lang="en-US" altLang="zh-CN" sz="2000" dirty="0"/>
          </a:p>
        </p:txBody>
      </p:sp>
      <p:sp>
        <p:nvSpPr>
          <p:cNvPr id="5" name="QC_6_BD.49_3#0f6ade32a.choices?pid=ba4ac9036&amp;color=0,0,0&amp;vtp=1&amp;bbb=1"/>
          <p:cNvSpPr/>
          <p:nvPr/>
        </p:nvSpPr>
        <p:spPr>
          <a:xfrm>
            <a:off x="722376" y="3651792"/>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0f6ade32a?vop=1&amp;pid=ba4ac903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本题考查时代的主题。求和平，就必须谋发展，与题干中“贫瘠的土地上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，长不出和平的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”所表达的发展对和平的支撑作用相符，①正确；求发展，就必须谋安全，与题干中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的烽火中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，结不出发展的硕果”所表达的安全对发展的重要性一致，③正确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；题干论断主要强调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、安全与发展的关系，未涉及合作与和平的关系，②排除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；题干没有体现安全与合作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4823d1535?sp=1&amp;pid=ba4ac903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［陕西咸阳实验中学2024高二月考］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日本核污染水排海行为引发国际社会强烈反对和质疑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起全球对环境和人类健康安全的担忧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。中国已经全面暂停进口日本水产品。对此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4823d1535.bracket?pid=ba4ac9036&amp;color=0,0,0&amp;vpa=17&amp;vtp=1"/>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2_2#4823d1535?pid=ba4ac903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①和平与发展是当今时代的主题，海洋生态安全影响全球人民的利益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中国是一个负责任的大国，愿意携手各国推动构建人类命运共同体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国家实力是维护生态安全的基础，世界各国需要不断提高综合国力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中国坚定捍卫本国国家利益，维护食品安全和中国人民的健康权益</a:t>
            </a:r>
            <a:endParaRPr lang="en-US" altLang="zh-CN" sz="2000" dirty="0"/>
          </a:p>
        </p:txBody>
      </p:sp>
      <p:sp>
        <p:nvSpPr>
          <p:cNvPr id="5" name="QC_6_BD.52_3#4823d1535.choices?pid=ba4ac903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4823d1535?vop=1&amp;pid=ba4ac903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本题考查当今时代的主题和国家利益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。日本核污染水排海行为引起全球对环境和人类健康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安全的担忧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，表明和平与发展是当今时代的主题，海洋生态安全涉及全球人民的利益，①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中方对该事件的态度和相关举措表明中国坚定地捍卫本国国家利益，维护食品安全和人民健康权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，④正确；材料未体现中国愿意携手各国推动构建人类命运共同体，②排除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；本国生态安全可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能受到他国威胁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，但国家实力不一定是维护生态安全的基础，③排除。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fe7e83b79?sp=1&amp;pid=ba4ac903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3.2025年是中德建交53周年。在共同努力下，中德双方引领双边关系不断向前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，经贸合作不断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，科技、文化、教育与体育等领域的合作亮点频现。双方坚持相互尊重、对话协商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、放眼未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，续写中德合作新篇章。中德能够携手努力深化合作，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得益于双方(</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fe7e83b79.bracket?pid=ba4ac9036&amp;color=0,0,0&amp;vpa=18&amp;vtp=1"/>
          <p:cNvSpPr/>
          <p:nvPr/>
        </p:nvSpPr>
        <p:spPr>
          <a:xfrm>
            <a:off x="852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5_2#fe7e83b79?pid=ba4ac903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①能尊重彼此的核心利益，共同利益决定国际关系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能顺应当今时代主题的新变化，坚持共商共建共享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能管控分歧、相互对话，积极寻找双方共同利益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能顺应时代发展趋势，符合两国人民的共同愿望</a:t>
            </a:r>
            <a:endParaRPr lang="en-US" altLang="zh-CN" sz="2000" dirty="0"/>
          </a:p>
        </p:txBody>
      </p:sp>
      <p:sp>
        <p:nvSpPr>
          <p:cNvPr id="5" name="QC_6_BD.55_3#fe7e83b79.choices?pid=ba4ac903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fe7e83b79?vop=1&amp;pid=ba4ac903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本题考查推动和平与发展的有效途径。中德能够携手努力深化合作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，得益于中德双方能管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、相互对话，积极寻找双方共同利益，能顺应时代发展趋势，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符合两国人民的共同愿望，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符合题意；中方倡导中德双方尊重彼此核心利益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，但国家利益和国家实力是影响国际关系的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决定性因素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，①排除；和平与发展仍是当今时代的主题，并没有发生新变化，②错误。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5f013dd39?sp=1&amp;pid=ba4ac903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国家主席习近平在中法建交60周年招待会发表视频致辞强调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关系的独特历史塑造了独立自主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、相互理解、高瞻远瞩、互利共赢的“中法精神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”。面对新时代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的风云际会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中法两国应(</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5f013dd39.bracket?pid=ba4ac9036&amp;color=0,0,0&amp;vpa=19&amp;vtp=1"/>
          <p:cNvSpPr/>
          <p:nvPr/>
        </p:nvSpPr>
        <p:spPr>
          <a:xfrm>
            <a:off x="371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8_2#5f013dd39?pid=ba4ac903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①发展双边外交，以双方稳定性应对世界的不确定性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不断扩大合作增量，共同促进世界的和平与发展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秉持建交初心，消除政治制度差异，实现共同繁荣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以促进国际安全为根本，汇聚全球开放合作的力量</a:t>
            </a:r>
            <a:endParaRPr lang="en-US" altLang="zh-CN" sz="2000" dirty="0"/>
          </a:p>
        </p:txBody>
      </p:sp>
      <p:sp>
        <p:nvSpPr>
          <p:cNvPr id="5" name="QC_6_BD.58_3#5f013dd39.choices?pid=ba4ac903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5f013dd39?vop=1&amp;pid=ba4ac903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本题考查和平与发展。面对新时代的风云际会，中法两国应发展双边外交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，以双方稳定性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应对世界的不确定性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，不断扩大合作增量，共同促进世界的和平与发展，①②正确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；“消除政治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制度差异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”说法错误，③排除；维护国家利益是主权国家对外活动的出发点和落脚点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，“以促进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国际安全为根本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1cef97184?sp=1&amp;pid=ba4ac903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历经两次世界大战洗礼，联合国应运而生。从此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，联合国建立起了覆盖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多领域的国际规则体系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、发起了多项全球发展行动，多边主义逐渐成为时代主流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。当前世界百年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变局加速演进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，和平与发展事业依然任重道远。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1cef97184.bracket?pid=ba4ac9036&amp;color=0,0,0&amp;vpa=20&amp;vtp=1"/>
          <p:cNvSpPr/>
          <p:nvPr/>
        </p:nvSpPr>
        <p:spPr>
          <a:xfrm>
            <a:off x="701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1_2#1cef97184?pid=ba4ac903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①以联合国为核心的国际体系是人类进步事业的重要保障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以国际法为主旨的多边主义是解决全球问题的最佳方案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面对当今世界时代主题的转变，合作共赢才是正确选择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面对全球治理挑战，需要建立更加公正合理的国际秩序</a:t>
            </a:r>
            <a:endParaRPr lang="en-US" altLang="zh-CN" sz="2000" dirty="0"/>
          </a:p>
        </p:txBody>
      </p:sp>
      <p:sp>
        <p:nvSpPr>
          <p:cNvPr id="5" name="QC_6_BD.61_3#1cef97184.choices?pid=ba4ac903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e7b9e4216?vop=1&amp;pid=188fc046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本题考查和平问题。人类社会的共同发展，需要国际社会保持持久和平的环境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，维护世界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和平给各国经济发展创造必要前提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，能为解决其他全球性问题创造条件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，所以维护世界和平具有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极其重要的意义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，①④符合题意；“有了世界和平，各国经济就必然会快速发展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”的说法夸大了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世界和平的作用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，②错误；和平是发展的前提，③排除。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1cef97184?vop=1&amp;pid=ba4ac903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本题考查挑战与应对。联合国自成立以来，为世界和平与发展事业作出的贡献说明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合国为核心的国际体系是人类进步事业的重要保障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，①正确；当前世界百年变局加速演进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与发展事业依然任重道远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，说明全球治理仍面临挑战，需要建立更加公正合理的国际秩序，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；以协调合作为基石的多边主义理念是解决全球问题的最佳方案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，多边主义不是以国际法为主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，我国践行的多边主义是以联合国为核心的国际体系和以国际法为基础的国际秩序，②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当今时代主题依旧是和平与发展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，时代主题“转变”的说法错误，③排除。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30483e18f?sp=1&amp;pid=ba4ac903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2024年10月24日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，《金砖国家领导人第十六次会晤喀山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》（以下简称《宣言》）发表。《宣言》指出，通过促进和平，构建更具代表性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、更加公平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的国际秩序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，重振和改革多边体系，深化金砖战略伙伴关系，造福各国人民。《宣言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》表明金砖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国家的合作(</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30483e18f.bracket?pid=ba4ac9036&amp;color=0,0,0&amp;vpa=21&amp;vtp=1"/>
          <p:cNvSpPr/>
          <p:nvPr/>
        </p:nvSpPr>
        <p:spPr>
          <a:xfrm>
            <a:off x="219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64_2#30483e18f?pid=ba4ac9036&amp;color=0,0,0&amp;vtp=1&amp;bbb=1"/>
          <p:cNvSpPr/>
          <p:nvPr/>
        </p:nvSpPr>
        <p:spPr>
          <a:xfrm>
            <a:off x="722376" y="2791274"/>
            <a:ext cx="10753344" cy="1326134"/>
          </a:xfrm>
          <a:prstGeom prst="rect">
            <a:avLst/>
          </a:prstGeom>
          <a:noFill/>
        </p:spPr>
        <p:txBody>
          <a:bodyPr wrap="none" lIns="0" tIns="0" rIns="0" bIns="0" rtlCol="0" anchor="t"/>
          <a:lstStyle/>
          <a:p>
            <a:pPr latinLnBrk="1">
              <a:lnSpc>
                <a:spcPts val="3600"/>
              </a:lnSpc>
              <a:tabLst>
                <a:tab pos="5585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顺应了当今和平与发展的时代主题</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585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有利于共同推动国际关系民主化</a:t>
            </a:r>
            <a:endParaRPr lang="en-US" altLang="zh-CN" sz="2000" dirty="0"/>
          </a:p>
          <a:p>
            <a:pPr latinLnBrk="1">
              <a:lnSpc>
                <a:spcPts val="3700"/>
              </a:lnSpc>
              <a:tabLst>
                <a:tab pos="5585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有助于推动世界多极化格局的完善</a:t>
            </a:r>
            <a:endParaRPr lang="en-US" altLang="zh-CN" sz="2000" dirty="0"/>
          </a:p>
          <a:p>
            <a:pPr latinLnBrk="1">
              <a:lnSpc>
                <a:spcPts val="3500"/>
              </a:lnSpc>
              <a:tabLst>
                <a:tab pos="5585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④使发达国家和发展中国家的差距越来越大</a:t>
            </a:r>
            <a:endParaRPr lang="en-US" altLang="zh-CN" sz="2000" dirty="0"/>
          </a:p>
        </p:txBody>
      </p:sp>
      <p:sp>
        <p:nvSpPr>
          <p:cNvPr id="5" name="QC_6_BD.64_3#30483e18f.choices?pid=ba4ac9036&amp;color=0,0,0&amp;vtp=1&amp;bbb=1"/>
          <p:cNvSpPr/>
          <p:nvPr/>
        </p:nvSpPr>
        <p:spPr>
          <a:xfrm>
            <a:off x="719328" y="460306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30483e18f?vop=1&amp;pid=ba4ac903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本题考查国际关系民主化。《宣言》指出，通过促进和平，构建更具代表性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、更加公平的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国际秩序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，重振和改革多边体系，深化金砖战略伙伴关系，造福各国人民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，这表明该合作顺应了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和平与发展的时代主题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，有利于共同推动国际关系民主化，①②正确；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世界多极化格局尚未形成，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更谈不上完善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，③排除；金砖国家合作的目的之一是“造福各国人民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”，并不会使发达国家和发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展中国家的差距越来越大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873cc4d98?sp=1&amp;pid=ba4ac903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［安徽宿州2024高二期中］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面对全球性挑战持续蔓延，各国命运紧密相连，利益休戚与共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何国家都无法独善其身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。如今，越来越多的国家和人民认识到，世界是一荣俱荣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、一损俱损的命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运共同体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世界各国应(</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873cc4d98.bracket?pid=ba4ac9036&amp;color=0,0,0&amp;vpa=22&amp;vtp=1"/>
          <p:cNvSpPr/>
          <p:nvPr/>
        </p:nvSpPr>
        <p:spPr>
          <a:xfrm>
            <a:off x="422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7_2#873cc4d98?pid=ba4ac903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①以和平方式解决国家之间的争端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重视优先保障发展中国家的发展利益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推动全球治理体制向着更加公正合理的方向发展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反对少数国家垄断国际事务，推倒现有的全球治理体制</a:t>
            </a:r>
            <a:endParaRPr lang="en-US" altLang="zh-CN" sz="2000" dirty="0"/>
          </a:p>
        </p:txBody>
      </p:sp>
      <p:sp>
        <p:nvSpPr>
          <p:cNvPr id="5" name="QC_6_BD.67_3#873cc4d98.choices?pid=ba4ac903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873cc4d98?vop=1&amp;pid=ba4ac9036&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本题考查国际关系民主化。世界是一荣俱荣、一损俱损的命运共同体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。面对全球性挑战持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续蔓延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，任何国家都无法独善其身。为此，世界各国应以和平方式解决国家之间的争端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球治理体制向着更加公正合理的方向发展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重视优先保障发展中国家的发展利益”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的说法不当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，②排除；世界的命运必须由各国人民共同掌握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，垄断国际事务的想法是落后于时代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，应该反对，但是不应推倒现有的全球治理体制，④排除。</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人类面临许多共同挑战，中国需要和世界一起，加强全球治理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，推进全球治理体制变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，推动全球治理体制向着更加公正合理的方向发展。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eda75b648?sp=1&amp;pid=ba4ac903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［江苏镇江实验高中2025高二月考］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近年来，随着国际形势变化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，美国不断加剧与中国的大国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，西方加紧搞“小圈子”，针对“一带一路”建设提出了一些国际基础设施投资计划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包括美国的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“蓝点网络”计划、“重建更美好世界”倡议以及欧洲的“全球门户计划”等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eda75b648.bracket?pid=ba4ac9036&amp;color=0,0,0&amp;vpa=23&amp;vtp=1"/>
          <p:cNvSpPr/>
          <p:nvPr/>
        </p:nvSpPr>
        <p:spPr>
          <a:xfrm>
            <a:off x="244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0_2#eda75b648?pid=ba4ac903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①美国行动的背后显示出美国优先、美国利益至上的霸权理念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竞争已成为国际关系最主要的形式，大国之争愈演愈烈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我国立足于维护共同利益，持续推进共建“一带一路”高质量发展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西方国家应顺应时代潮流，摒弃零和博弈思维，促进世界共同发展</a:t>
            </a:r>
            <a:endParaRPr lang="en-US" altLang="zh-CN" sz="2000" dirty="0"/>
          </a:p>
        </p:txBody>
      </p:sp>
      <p:sp>
        <p:nvSpPr>
          <p:cNvPr id="5" name="QC_6_BD.70_3#eda75b648.choices?pid=ba4ac903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2_1#eda75b648?vop=1&amp;pid=ba4ac903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本题考查国际关系民主化、国家利益。美国不断加剧与中国的大国竞争，西方加紧搞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圈子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”，说明美国行动的背后显示出美国优先、美国利益至上的霸权理念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，西方国家应顺应时代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潮流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，摒弃零和博弈思维，促进世界共同发展，①④正确；竞争、合作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、冲突是当代国际关系的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，竞争并非最主要的形式，②错误；我国立足于维护本国国家利益，持续推进共建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”高质量发展，③错误。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3_1#2cb15fd6b?pid=ea4aca2c3&amp;color=0,0,0&amp;vtp=1&amp;bt=1&amp;bbb=1"/>
          <p:cNvSpPr/>
          <p:nvPr/>
        </p:nvSpPr>
        <p:spPr>
          <a:xfrm>
            <a:off x="722377" y="972000"/>
            <a:ext cx="10749631"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黑龙江大庆石油高中2025高二期中·改编］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阅读材料，完成下列探究。（9分）</a:t>
            </a:r>
            <a:endParaRPr lang="en-US" altLang="zh-CN" sz="2000" dirty="0"/>
          </a:p>
        </p:txBody>
      </p:sp>
      <p:pic>
        <p:nvPicPr>
          <p:cNvPr id="3" name="QO_7_BD.73_1#2cb15fd6b?pid=ea4aca2c3&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562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73_2#2cb15fd6b?sp=1&amp;pid=ea4aca2c3&amp;color=0,0,0&amp;vtp=1&amp;bbb=1&amp;hb=1"/>
          <p:cNvSpPr/>
          <p:nvPr/>
        </p:nvSpPr>
        <p:spPr>
          <a:xfrm>
            <a:off x="722376" y="1438725"/>
            <a:ext cx="10753344" cy="26846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推动中澳全面战略伙伴关系行稳致远</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国家主席习近平致电澳大利亚联邦政府总理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曾同总理先生会晤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就事关中澳关系发展的战略性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全局性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方向性问题深入沟通并达成重要共</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为两国关系改善和发展作出战略引领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中澳双方进一步加强合作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对实现两国共同发展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进世界和平稳定具有重要意义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我愿同总理一道努力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推动中澳全面战略伙伴关系行稳致远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好造福两国人民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3_3#2cb15fd6b?sp=1&amp;pid=ea4aca2c3&amp;color=0,0,0&amp;mp=1&amp;vtp=1&amp;bt=1&amp;bbb=1&amp;hb=1"/>
          <p:cNvSpPr/>
          <p:nvPr/>
        </p:nvSpPr>
        <p:spPr>
          <a:xfrm>
            <a:off x="722376" y="972000"/>
            <a:ext cx="10753344" cy="4539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我国外交部长在堪培拉同澳大利亚工商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战略等各界人士座谈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中国的发展是世界和平力量的增长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中国始终为和平奔走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大力劝和促谈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为维护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国际和地区和平稳定作出积极贡献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中国的发展是世界稳定因素的增强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中国始终倡导并践行多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边主义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主张国际关系民主化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反对单边主义和霸凌行径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积极推动国际秩序朝着更加公正合理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的方向发展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中国的发展是发展机遇的扩大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中国奉行互利共赢的开放战略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不断以中国新发展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为世界提供新机遇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中澳关系是全方位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多领域的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双方共同利益远远大于分歧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两国应当做伙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伴而不是对手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中澳关系既然已走上改善的轨道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就应该大踏步向前迈进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建设更加稳定成熟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更加富有成果的中澳全面战略伙伴关系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更好造福两国人民和地区国家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，运用“世界多极化”的知识，阐述我国外交部长在此次座谈上的讲话对中澳两国的意义。</a:t>
            </a:r>
            <a:endParaRPr lang="en-US" altLang="zh-CN" sz="2000" spc="-5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74_1#2cb15fd6b?vop=1&amp;pid=ea4aca2c3&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①国家利益和国家实力是影响国际关系的决定性因素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，国家间的共同利益是国家合作的基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。中澳双方共同利益远远大于分歧，合作符合两国的共同利益。（3分）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②和平与发展是当今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时代的主题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。（2分）我国外交部长的讲话有利于促进中澳两国改善关系，加强对话</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，妥善处理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，积极探索合作新机遇，共同应对全球性挑战，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以中澳关系的稳定性增加世界的确定性。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173c77887?sp=1&amp;pid=188fc046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［重庆沙坪坝部分学校2024高二入学考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某电影全情全景地展示了抗美援朝战场上那场史诗般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的战役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，影片对战争群像的恢宏呈现和对个体命运的深切关怀，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令许多观众无法控制自己的泪水。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这表明和平来之不易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，我们应热爱和平，也更应懂得珍惜和平。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173c77887.bracket?pid=188fc0461&amp;color=0,0,0&amp;vpa=2&amp;vtp=1"/>
          <p:cNvSpPr/>
          <p:nvPr/>
        </p:nvSpPr>
        <p:spPr>
          <a:xfrm>
            <a:off x="903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_2#173c77887?pid=188fc046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①各国无论大小强弱，都应做和平的捍卫者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发展为国际社会的持久和平提供坚实的物质基础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和平是人类社会存在和发展的基本条件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和平与发展相辅相成，和平有利于发展</a:t>
            </a:r>
            <a:endParaRPr lang="en-US" altLang="zh-CN" sz="2000" dirty="0"/>
          </a:p>
        </p:txBody>
      </p:sp>
      <p:sp>
        <p:nvSpPr>
          <p:cNvPr id="5" name="QC_7_BD.4_3#173c77887.choices?pid=188fc0461&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75_1#2cb15fd6b?vop=1&amp;pid=ea4aca2c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本题考查世界多极化以及政治认同、科学精神素养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。本议题探究通过中澳全面战略伙伴关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系的介绍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，结合习近平主席的讲话，增强学生对我国处理中澳关系的主张的认同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，引导学生以科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、理性的态度思索当前全球性挑战层出不穷背景下的国际关系走向。关键信息①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：双方共同利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益远远大于分歧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，两国应当做伙伴而不是对手→影响国际关系的决定性因素。关键信息②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更加稳定成熟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、更加富有成果的中澳全面战略伙伴关系，更好造福两国人民和地区国家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代的主题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；共同应对全球性挑战等。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173c77887?vop=1&amp;pid=188fc046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本题考查和平与发展的关系。和平来之不易，我们应热爱和平，也更应懂得珍惜和平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是因为和平是人类社会存在和发展的基本条件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，和平与发展相辅相成，和平是发展的前提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；各国无论大小强弱，都应做和平的捍卫者，这是做法，不是原因，①不符合题意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展为国际社会的持久和平提供坚实的物质基础与设问不构成因果关系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ca1dbb8f2?sp=1&amp;pid=18874774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近年来，我国本着互惠互利的原则同周边国家开展合作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，编织更加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紧密的共同利益网络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，不断推动周边命运共同体建设。当前，中国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—东盟全面战略伙伴关系发展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势头强劲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，双方达成《中国—东盟全面战略伙伴关系行动计划（2022—2025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）》，向着共建和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、安宁、繁荣、美丽、友好“五大家园”坚定前行。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ca1dbb8f2.bracket?pid=188747749&amp;color=0,0,0&amp;vpa=3&amp;vtp=1"/>
          <p:cNvSpPr/>
          <p:nvPr/>
        </p:nvSpPr>
        <p:spPr>
          <a:xfrm>
            <a:off x="854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7_2#ca1dbb8f2?pid=18874774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①推动亚洲团结合作，化解和平与发展问题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积极倡导国际合作，是负责任的大国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是维护世界和平、促进共同发展的积极力量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顺应时代发展潮流，推动世界多极化深入发展</a:t>
            </a:r>
            <a:endParaRPr lang="en-US" altLang="zh-CN" sz="2000" dirty="0"/>
          </a:p>
        </p:txBody>
      </p:sp>
      <p:sp>
        <p:nvSpPr>
          <p:cNvPr id="5" name="QC_7_BD.7_3#ca1dbb8f2.choices?pid=18874774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ca1dbb8f2?vop=1&amp;pid=18874774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本题考查促进和平与发展的因素。我国本着互惠互利原则同周边国家开展合作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，推动周边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命运共同体建设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，这体现了我国积极倡导国际合作，展现了负责任大国的形象，②正确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东盟达成行动计划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，向着共建“五大家园”坚定前行，有利于维护地区和平、促进共同发展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明我国是维护世界和平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、促进共同发展的积极力量，③正确；和平与发展是当今时代的主题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解和平与发展问题不符合实际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，①排除；题干主要围绕我国与周边国家的合作展开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，强调周边命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运共同体建设以及与东盟的合作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世界多极化发展涉及全球范围内多个力量中心的兴起和发展，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题干中并未涉及与世界多极化发展直接相关的内容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11350</Words>
  <Application>WPS 演示</Application>
  <PresentationFormat>宽屏</PresentationFormat>
  <Paragraphs>525</Paragraphs>
  <Slides>61</Slides>
  <Notes>61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61</vt:i4>
      </vt:variant>
    </vt:vector>
  </HeadingPairs>
  <TitlesOfParts>
    <vt:vector size="8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2025-08-05T01:03:00Z</dcterms:created>
  <dcterms:modified xsi:type="dcterms:W3CDTF">2025-08-11T02:45:56Z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B6C4EFDB70844FD39D666D05C6EE527B_12</vt:lpwstr>
  </property>
  <property fmtid="{D5CDD505-2E9C-101B-9397-08002B2CF9AE}" pid="3" name="KSOProductBuildVer">
    <vt:lpwstr>2052-12.1.0.21915</vt:lpwstr>
  </property>
</Properties>
</file>