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11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6a97a48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一、选择题（每题4分，共60分）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e3bb6a2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二、非选择题（共40分）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0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9_1#c77dd1a0c?vop=1&amp;pid=6a97a488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本题考查国际竞争。材料中大国崛起主要依靠的是科技创新</a:t>
            </a:r>
            <a:r>
              <a:rPr lang="en-US" altLang="zh-CN" sz="2000" b="0" i="0">
                <a:solidFill>
                  <a:srgbClr val="000000"/>
                </a:solidFill>
                <a:latin typeface="微软雅黑" pitchFamily="34" charset="0"/>
                <a:ea typeface="微软雅黑" pitchFamily="34" charset="-122"/>
                <a:cs typeface="微软雅黑" pitchFamily="34" charset="-120"/>
              </a:rPr>
              <a:t>，因此我们要实现中华民族伟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大复兴</a:t>
            </a:r>
            <a:r>
              <a:rPr lang="en-US" altLang="zh-CN" sz="2000" b="0" i="0" dirty="0">
                <a:solidFill>
                  <a:srgbClr val="000000"/>
                </a:solidFill>
                <a:latin typeface="微软雅黑" pitchFamily="34" charset="0"/>
                <a:ea typeface="微软雅黑" pitchFamily="34" charset="-122"/>
                <a:cs typeface="微软雅黑" pitchFamily="34" charset="-120"/>
              </a:rPr>
              <a:t>，必须重视科技创新，实施科教兴国战略，增强核心竞争力，提升国家综合实力，</a:t>
            </a:r>
            <a:r>
              <a:rPr lang="en-US" altLang="zh-CN" sz="2000" b="0" i="0">
                <a:solidFill>
                  <a:srgbClr val="000000"/>
                </a:solidFill>
                <a:latin typeface="微软雅黑" pitchFamily="34" charset="0"/>
                <a:ea typeface="微软雅黑" pitchFamily="34" charset="-122"/>
                <a:cs typeface="微软雅黑" pitchFamily="34" charset="-120"/>
              </a:rPr>
              <a:t>①②正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；材料未体现加强国际合作、构建人类命运共同体和建立国际新秩序，③④不符合题意。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BD.10_1#4eb998d56?sp=1&amp;pid=6a97a488a&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［云南师范大学附属中学2024高二月考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国家主席习近平会见来华进行正式访问的多米尼克总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理时强调</a:t>
            </a:r>
            <a:r>
              <a:rPr lang="en-US" altLang="zh-CN" sz="2000" b="0" i="0" dirty="0">
                <a:solidFill>
                  <a:srgbClr val="000000"/>
                </a:solidFill>
                <a:latin typeface="微软雅黑" pitchFamily="34" charset="0"/>
                <a:ea typeface="微软雅黑" pitchFamily="34" charset="-122"/>
                <a:cs typeface="微软雅黑" pitchFamily="34" charset="-120"/>
              </a:rPr>
              <a:t>，中方倡导平等有序的世界多极化和普惠包容的经济全球化，主张国家不分大小、</a:t>
            </a:r>
            <a:r>
              <a:rPr lang="en-US" altLang="zh-CN" sz="2000" b="0" i="0">
                <a:solidFill>
                  <a:srgbClr val="000000"/>
                </a:solidFill>
                <a:latin typeface="微软雅黑" pitchFamily="34" charset="0"/>
                <a:ea typeface="微软雅黑" pitchFamily="34" charset="-122"/>
                <a:cs typeface="微软雅黑" pitchFamily="34" charset="-120"/>
              </a:rPr>
              <a:t>强弱，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都是国际社会的平等成员</a:t>
            </a:r>
            <a:r>
              <a:rPr lang="en-US" altLang="zh-CN" sz="2000" b="0" i="0" dirty="0">
                <a:solidFill>
                  <a:srgbClr val="000000"/>
                </a:solidFill>
                <a:latin typeface="微软雅黑" pitchFamily="34" charset="0"/>
                <a:ea typeface="微软雅黑" pitchFamily="34" charset="-122"/>
                <a:cs typeface="微软雅黑" pitchFamily="34" charset="-120"/>
              </a:rPr>
              <a:t>。中方重视小岛屿发展中国家在气候变化领域的关切和诉求</a:t>
            </a:r>
            <a:r>
              <a:rPr lang="en-US" altLang="zh-CN" sz="2000" b="0" i="0">
                <a:solidFill>
                  <a:srgbClr val="000000"/>
                </a:solidFill>
                <a:latin typeface="微软雅黑" pitchFamily="34" charset="0"/>
                <a:ea typeface="微软雅黑" pitchFamily="34" charset="-122"/>
                <a:cs typeface="微软雅黑" pitchFamily="34" charset="-120"/>
              </a:rPr>
              <a:t>，支持多米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尼克在国际和地区事务中发挥积极作用</a:t>
            </a:r>
            <a:r>
              <a:rPr lang="en-US" altLang="zh-CN" sz="2000" b="0" i="0" dirty="0">
                <a:solidFill>
                  <a:srgbClr val="000000"/>
                </a:solidFill>
                <a:latin typeface="微软雅黑" pitchFamily="34" charset="0"/>
                <a:ea typeface="微软雅黑" pitchFamily="34" charset="-122"/>
                <a:cs typeface="微软雅黑" pitchFamily="34" charset="-120"/>
              </a:rPr>
              <a:t>，愿同多方加强协调配合，深化南南合作</a:t>
            </a:r>
            <a:r>
              <a:rPr lang="en-US" altLang="zh-CN" sz="2000" b="0" i="0">
                <a:solidFill>
                  <a:srgbClr val="000000"/>
                </a:solidFill>
                <a:latin typeface="微软雅黑" pitchFamily="34" charset="0"/>
                <a:ea typeface="微软雅黑" pitchFamily="34" charset="-122"/>
                <a:cs typeface="微软雅黑" pitchFamily="34" charset="-120"/>
              </a:rPr>
              <a:t>，推动构建人类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命运共同体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习近平的讲话折射出(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4eb998d56.bracket?pid=6a97a488a&amp;color=0,0,0&amp;vpa=4&amp;vtp=1"/>
          <p:cNvSpPr/>
          <p:nvPr/>
        </p:nvSpPr>
        <p:spPr>
          <a:xfrm>
            <a:off x="4719701" y="27817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0_2#4eb998d56?pid=6a97a488a&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①谈判与对话成为解决冲突的主要手段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维护世界和平、促进共同发展是我国外交政策的基本目标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我国与多米尼克存在着广泛的共同利益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我国主张平等互利，发展开放包容的中多关系</a:t>
            </a:r>
            <a:endParaRPr lang="en-US" altLang="zh-CN" sz="2000" dirty="0"/>
          </a:p>
        </p:txBody>
      </p:sp>
      <p:sp>
        <p:nvSpPr>
          <p:cNvPr id="5" name="QC_6_BD.10_3#4eb998d56.choices?pid=6a97a488a&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2_1#4eb998d56?vop=1&amp;pid=6a97a488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本题考查国家间的共同利益。中方主张国家不分大小、强弱，</a:t>
            </a:r>
            <a:r>
              <a:rPr lang="en-US" altLang="zh-CN" sz="2000" b="0" i="0">
                <a:solidFill>
                  <a:srgbClr val="000000"/>
                </a:solidFill>
                <a:latin typeface="微软雅黑" pitchFamily="34" charset="0"/>
                <a:ea typeface="微软雅黑" pitchFamily="34" charset="-122"/>
                <a:cs typeface="微软雅黑" pitchFamily="34" charset="-120"/>
              </a:rPr>
              <a:t>都是国际社会的平等成员。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中方愿同多方加强协调配合</a:t>
            </a:r>
            <a:r>
              <a:rPr lang="en-US" altLang="zh-CN" sz="2000" b="0" i="0" dirty="0">
                <a:solidFill>
                  <a:srgbClr val="000000"/>
                </a:solidFill>
                <a:latin typeface="微软雅黑" pitchFamily="34" charset="0"/>
                <a:ea typeface="微软雅黑" pitchFamily="34" charset="-122"/>
                <a:cs typeface="微软雅黑" pitchFamily="34" charset="-120"/>
              </a:rPr>
              <a:t>，深化南南合作，推动构建人类命运共同体</a:t>
            </a:r>
            <a:r>
              <a:rPr lang="en-US" altLang="zh-CN" sz="2000" b="0" i="0">
                <a:solidFill>
                  <a:srgbClr val="000000"/>
                </a:solidFill>
                <a:latin typeface="微软雅黑" pitchFamily="34" charset="0"/>
                <a:ea typeface="微软雅黑" pitchFamily="34" charset="-122"/>
                <a:cs typeface="微软雅黑" pitchFamily="34" charset="-120"/>
              </a:rPr>
              <a:t>，体现了我国与多米尼克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存在着广泛的共同利益</a:t>
            </a:r>
            <a:r>
              <a:rPr lang="en-US" altLang="zh-CN" sz="2000" b="0" i="0" dirty="0">
                <a:solidFill>
                  <a:srgbClr val="000000"/>
                </a:solidFill>
                <a:latin typeface="微软雅黑" pitchFamily="34" charset="0"/>
                <a:ea typeface="微软雅黑" pitchFamily="34" charset="-122"/>
                <a:cs typeface="微软雅黑" pitchFamily="34" charset="-120"/>
              </a:rPr>
              <a:t>，我国主张平等互利，发展开放包容的中多关系，③④正确</a:t>
            </a:r>
            <a:r>
              <a:rPr lang="en-US" altLang="zh-CN" sz="2000" b="0" i="0">
                <a:solidFill>
                  <a:srgbClr val="000000"/>
                </a:solidFill>
                <a:latin typeface="微软雅黑" pitchFamily="34" charset="0"/>
                <a:ea typeface="微软雅黑" pitchFamily="34" charset="-122"/>
                <a:cs typeface="微软雅黑" pitchFamily="34" charset="-120"/>
              </a:rPr>
              <a:t>；材料未强调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解决冲突的主要手段是谈判与对话</a:t>
            </a:r>
            <a:r>
              <a:rPr lang="en-US" altLang="zh-CN" sz="2000" b="0" i="0" dirty="0">
                <a:solidFill>
                  <a:srgbClr val="000000"/>
                </a:solidFill>
                <a:latin typeface="微软雅黑" pitchFamily="34" charset="0"/>
                <a:ea typeface="微软雅黑" pitchFamily="34" charset="-122"/>
                <a:cs typeface="微软雅黑" pitchFamily="34" charset="-120"/>
              </a:rPr>
              <a:t>，①排除；维护世界和平</a:t>
            </a:r>
            <a:r>
              <a:rPr lang="en-US" altLang="zh-CN" sz="2000" b="0" i="0">
                <a:solidFill>
                  <a:srgbClr val="000000"/>
                </a:solidFill>
                <a:latin typeface="微软雅黑" pitchFamily="34" charset="0"/>
                <a:ea typeface="微软雅黑" pitchFamily="34" charset="-122"/>
                <a:cs typeface="微软雅黑" pitchFamily="34" charset="-120"/>
              </a:rPr>
              <a:t>、促进共同发展是我国外交政策的宗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旨</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3_1#46f0666d7?sp=1&amp;pid=6a97a488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［浙江台州2024高二联考］</a:t>
            </a:r>
            <a:r>
              <a:rPr lang="en-US" altLang="zh-CN" sz="2000" b="0" i="0" dirty="0">
                <a:solidFill>
                  <a:srgbClr val="000000"/>
                </a:solidFill>
                <a:latin typeface="微软雅黑" pitchFamily="34" charset="0"/>
                <a:ea typeface="微软雅黑" pitchFamily="34" charset="-122"/>
                <a:cs typeface="微软雅黑" pitchFamily="34" charset="-120"/>
              </a:rPr>
              <a:t>2024年3月28日</a:t>
            </a:r>
            <a:r>
              <a:rPr lang="en-US" altLang="zh-CN" sz="2000" b="0" i="0">
                <a:solidFill>
                  <a:srgbClr val="000000"/>
                </a:solidFill>
                <a:latin typeface="微软雅黑" pitchFamily="34" charset="0"/>
                <a:ea typeface="微软雅黑" pitchFamily="34" charset="-122"/>
                <a:cs typeface="微软雅黑" pitchFamily="34" charset="-120"/>
              </a:rPr>
              <a:t>，中国人民解放军驻香港部队出动陆海空部队部分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兵力</a:t>
            </a:r>
            <a:r>
              <a:rPr lang="en-US" altLang="zh-CN" sz="2000" b="0" i="0" dirty="0">
                <a:solidFill>
                  <a:srgbClr val="000000"/>
                </a:solidFill>
                <a:latin typeface="微软雅黑" pitchFamily="34" charset="0"/>
                <a:ea typeface="微软雅黑" pitchFamily="34" charset="-122"/>
                <a:cs typeface="微软雅黑" pitchFamily="34" charset="-120"/>
              </a:rPr>
              <a:t>，组织联合巡逻，重点锤炼部队应急反应、快速筹划、紧急出动、联合行动</a:t>
            </a:r>
            <a:r>
              <a:rPr lang="en-US" altLang="zh-CN" sz="2000" b="0" i="0">
                <a:solidFill>
                  <a:srgbClr val="000000"/>
                </a:solidFill>
                <a:latin typeface="微软雅黑" pitchFamily="34" charset="0"/>
                <a:ea typeface="微软雅黑" pitchFamily="34" charset="-122"/>
                <a:cs typeface="微软雅黑" pitchFamily="34" charset="-120"/>
              </a:rPr>
              <a:t>、特情处置等方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面作战能力</a:t>
            </a:r>
            <a:r>
              <a:rPr lang="en-US" altLang="zh-CN" sz="2000" b="0" i="0" dirty="0">
                <a:solidFill>
                  <a:srgbClr val="000000"/>
                </a:solidFill>
                <a:latin typeface="微软雅黑" pitchFamily="34" charset="0"/>
                <a:ea typeface="微软雅黑" pitchFamily="34" charset="-122"/>
                <a:cs typeface="微软雅黑" pitchFamily="34" charset="-120"/>
              </a:rPr>
              <a:t>。同学们就此发表了以下观点，</a:t>
            </a:r>
            <a:r>
              <a:rPr lang="en-US" altLang="zh-CN" sz="2000" b="0" i="0">
                <a:solidFill>
                  <a:srgbClr val="000000"/>
                </a:solidFill>
                <a:latin typeface="微软雅黑" pitchFamily="34" charset="0"/>
                <a:ea typeface="微软雅黑" pitchFamily="34" charset="-122"/>
                <a:cs typeface="微软雅黑" pitchFamily="34" charset="-120"/>
              </a:rPr>
              <a:t>其中正确的有(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46f0666d7.bracket?pid=6a97a488a&amp;color=0,0,0&amp;vpa=5&amp;vtp=1"/>
          <p:cNvSpPr/>
          <p:nvPr/>
        </p:nvSpPr>
        <p:spPr>
          <a:xfrm>
            <a:off x="7272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3_2#46f0666d7?pid=6a97a488a&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①联合巡逻有利于巩固和提升驻军完成多样化军事任务的能力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中国人民有坚决捍卫国家主权、安全和发展利益的能力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主权国家和地区均享有自卫权、管辖权等基本权利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我国坚持总体国家安全观，以军事安全为根本</a:t>
            </a:r>
            <a:endParaRPr lang="en-US" altLang="zh-CN" sz="2000" dirty="0"/>
          </a:p>
        </p:txBody>
      </p:sp>
      <p:sp>
        <p:nvSpPr>
          <p:cNvPr id="5" name="QC_6_BD.13_3#46f0666d7.choices?pid=6a97a488a&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15_1#46f0666d7?vop=1&amp;pid=6a97a488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本题考查国家利益。中国人民解放军驻香港部队出动陆海空部队部分兵力，</a:t>
            </a:r>
            <a:r>
              <a:rPr lang="en-US" altLang="zh-CN" sz="2000" b="0" i="0">
                <a:solidFill>
                  <a:srgbClr val="000000"/>
                </a:solidFill>
                <a:latin typeface="微软雅黑" pitchFamily="34" charset="0"/>
                <a:ea typeface="微软雅黑" pitchFamily="34" charset="-122"/>
                <a:cs typeface="微软雅黑" pitchFamily="34" charset="-120"/>
              </a:rPr>
              <a:t>组织联合巡逻，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重点锤炼部队作战能力</a:t>
            </a:r>
            <a:r>
              <a:rPr lang="en-US" altLang="zh-CN" sz="2000" b="0" i="0" dirty="0">
                <a:solidFill>
                  <a:srgbClr val="000000"/>
                </a:solidFill>
                <a:latin typeface="微软雅黑" pitchFamily="34" charset="0"/>
                <a:ea typeface="微软雅黑" pitchFamily="34" charset="-122"/>
                <a:cs typeface="微软雅黑" pitchFamily="34" charset="-120"/>
              </a:rPr>
              <a:t>，说明中国人民有坚决捍卫国家主权、安全和发展利益的能力</a:t>
            </a:r>
            <a:r>
              <a:rPr lang="en-US" altLang="zh-CN" sz="2000" b="0" i="0">
                <a:solidFill>
                  <a:srgbClr val="000000"/>
                </a:solidFill>
                <a:latin typeface="微软雅黑" pitchFamily="34" charset="0"/>
                <a:ea typeface="微软雅黑" pitchFamily="34" charset="-122"/>
                <a:cs typeface="微软雅黑" pitchFamily="34" charset="-120"/>
              </a:rPr>
              <a:t>，这些行动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有利于巩固和提升驻军完成多样化军事任务的能力</a:t>
            </a:r>
            <a:r>
              <a:rPr lang="en-US" altLang="zh-CN" sz="2000" b="0" i="0" dirty="0">
                <a:solidFill>
                  <a:srgbClr val="000000"/>
                </a:solidFill>
                <a:latin typeface="微软雅黑" pitchFamily="34" charset="0"/>
                <a:ea typeface="微软雅黑" pitchFamily="34" charset="-122"/>
                <a:cs typeface="微软雅黑" pitchFamily="34" charset="-120"/>
              </a:rPr>
              <a:t>，①②正确；主权国家享有独立权</a:t>
            </a:r>
            <a:r>
              <a:rPr lang="en-US" altLang="zh-CN" sz="2000" b="0" i="0">
                <a:solidFill>
                  <a:srgbClr val="000000"/>
                </a:solidFill>
                <a:latin typeface="微软雅黑" pitchFamily="34" charset="0"/>
                <a:ea typeface="微软雅黑" pitchFamily="34" charset="-122"/>
                <a:cs typeface="微软雅黑" pitchFamily="34" charset="-120"/>
              </a:rPr>
              <a:t>、管辖权等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基本权利</a:t>
            </a:r>
            <a:r>
              <a:rPr lang="en-US" altLang="zh-CN" sz="2000" b="0" i="0" dirty="0">
                <a:solidFill>
                  <a:srgbClr val="000000"/>
                </a:solidFill>
                <a:latin typeface="微软雅黑" pitchFamily="34" charset="0"/>
                <a:ea typeface="微软雅黑" pitchFamily="34" charset="-122"/>
                <a:cs typeface="微软雅黑" pitchFamily="34" charset="-120"/>
              </a:rPr>
              <a:t>，地区不享有，③排除；我国坚持总体国家安全观，以政治安全为根本，④排除。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BD.16_1#8cbddca35?sp=1&amp;pid=6a97a488a&amp;color=0,0,0&amp;vtp=1&amp;bt=1&amp;bbb=1&amp;hb=1"/>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［福建三明部分学校2025高二联考］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据世界经济论坛预测，2025年</a:t>
            </a:r>
            <a:r>
              <a:rPr lang="en-US" altLang="zh-CN" sz="2000" b="0" i="0">
                <a:solidFill>
                  <a:srgbClr val="000000"/>
                </a:solidFill>
                <a:latin typeface="微软雅黑" pitchFamily="34" charset="0"/>
                <a:ea typeface="微软雅黑" pitchFamily="34" charset="-122"/>
                <a:cs typeface="微软雅黑" pitchFamily="34" charset="-120"/>
              </a:rPr>
              <a:t>，数字化转型预计将为全球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经济带来</a:t>
            </a:r>
            <a:r>
              <a:rPr lang="en-US" altLang="zh-CN" sz="2000" b="0" i="0" dirty="0">
                <a:solidFill>
                  <a:srgbClr val="000000"/>
                </a:solidFill>
                <a:latin typeface="微软雅黑" pitchFamily="34" charset="0"/>
                <a:ea typeface="微软雅黑" pitchFamily="34" charset="-122"/>
                <a:cs typeface="微软雅黑" pitchFamily="34" charset="-120"/>
              </a:rPr>
              <a:t>100万亿美元的惊人增长。我国商务部新闻发言人表示，中国主动对接</a:t>
            </a:r>
            <a:r>
              <a:rPr lang="en-US" altLang="zh-CN" sz="2000" b="0" i="0">
                <a:solidFill>
                  <a:srgbClr val="000000"/>
                </a:solidFill>
                <a:latin typeface="微软雅黑" pitchFamily="34" charset="0"/>
                <a:ea typeface="微软雅黑" pitchFamily="34" charset="-122"/>
                <a:cs typeface="微软雅黑" pitchFamily="34" charset="-120"/>
              </a:rPr>
              <a:t>《数字经济伙伴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关系协定</a:t>
            </a:r>
            <a:r>
              <a:rPr lang="en-US" altLang="zh-CN" sz="2000" b="0" i="0" dirty="0">
                <a:solidFill>
                  <a:srgbClr val="000000"/>
                </a:solidFill>
                <a:latin typeface="微软雅黑" pitchFamily="34" charset="0"/>
                <a:ea typeface="微软雅黑" pitchFamily="34" charset="-122"/>
                <a:cs typeface="微软雅黑" pitchFamily="34" charset="-120"/>
              </a:rPr>
              <a:t>》（DEPA，旨在加强成员国之间的数字贸易合作，建立相关规范</a:t>
            </a:r>
            <a:r>
              <a:rPr lang="en-US" altLang="zh-CN" sz="2000" b="0" i="0">
                <a:solidFill>
                  <a:srgbClr val="000000"/>
                </a:solidFill>
                <a:latin typeface="微软雅黑" pitchFamily="34" charset="0"/>
                <a:ea typeface="微软雅黑" pitchFamily="34" charset="-122"/>
                <a:cs typeface="微软雅黑" pitchFamily="34" charset="-120"/>
              </a:rPr>
              <a:t>，是全球首份数字经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济区域协定</a:t>
            </a:r>
            <a:r>
              <a:rPr lang="en-US" altLang="zh-CN" sz="2000" b="0" i="0" dirty="0">
                <a:solidFill>
                  <a:srgbClr val="000000"/>
                </a:solidFill>
                <a:latin typeface="微软雅黑" pitchFamily="34" charset="0"/>
                <a:ea typeface="微软雅黑" pitchFamily="34" charset="-122"/>
                <a:cs typeface="微软雅黑" pitchFamily="34" charset="-120"/>
              </a:rPr>
              <a:t>），与成员方一道探索各领域合作，一些项目已取得积极进展</a:t>
            </a:r>
            <a:r>
              <a:rPr lang="en-US" altLang="zh-CN" sz="2000" b="0" i="0">
                <a:solidFill>
                  <a:srgbClr val="000000"/>
                </a:solidFill>
                <a:latin typeface="微软雅黑" pitchFamily="34" charset="0"/>
                <a:ea typeface="微软雅黑" pitchFamily="34" charset="-122"/>
                <a:cs typeface="微软雅黑" pitchFamily="34" charset="-120"/>
              </a:rPr>
              <a:t>。中方期待在推进加入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谈判的同时</a:t>
            </a:r>
            <a:r>
              <a:rPr lang="en-US" altLang="zh-CN" sz="2000" b="0" i="0" dirty="0">
                <a:solidFill>
                  <a:srgbClr val="000000"/>
                </a:solidFill>
                <a:latin typeface="微软雅黑" pitchFamily="34" charset="0"/>
                <a:ea typeface="微软雅黑" pitchFamily="34" charset="-122"/>
                <a:cs typeface="微软雅黑" pitchFamily="34" charset="-120"/>
              </a:rPr>
              <a:t>，与成员方共同加强务实合作，促成更多项目尽早落地。我国主动对接</a:t>
            </a:r>
            <a:r>
              <a:rPr lang="en-US" altLang="zh-CN" sz="2000" b="0" i="0">
                <a:solidFill>
                  <a:srgbClr val="000000"/>
                </a:solidFill>
                <a:latin typeface="微软雅黑" pitchFamily="34" charset="0"/>
                <a:ea typeface="微软雅黑" pitchFamily="34" charset="-122"/>
                <a:cs typeface="微软雅黑" pitchFamily="34" charset="-120"/>
              </a:rPr>
              <a:t>DEPA是基于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8cbddca35.bracket?pid=6a97a488a&amp;color=0,0,0&amp;vpa=6&amp;vtp=1"/>
          <p:cNvSpPr/>
          <p:nvPr/>
        </p:nvSpPr>
        <p:spPr>
          <a:xfrm>
            <a:off x="909701" y="32389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6_2#8cbddca35?pid=6a97a488a&amp;color=0,0,0&amp;vtp=1&amp;bbb=1"/>
          <p:cNvSpPr/>
          <p:nvPr/>
        </p:nvSpPr>
        <p:spPr>
          <a:xfrm>
            <a:off x="722376" y="3705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①积极与成员方结成同盟，实现各国的共同发展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坚持独立自主的外交宗旨，推动构建人类命运共同体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维护国家利益是主权国家对外活动的出发点和落脚点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当今国际竞争的实质是以经济和科技实力为基础的综合国力的较量</a:t>
            </a:r>
            <a:endParaRPr lang="en-US" altLang="zh-CN" sz="2000" dirty="0"/>
          </a:p>
        </p:txBody>
      </p:sp>
      <p:sp>
        <p:nvSpPr>
          <p:cNvPr id="5" name="QC_6_BD.16_3#8cbddca35.choices?pid=6a97a488a&amp;color=0,0,0&amp;vtp=1&amp;bbb=1"/>
          <p:cNvSpPr/>
          <p:nvPr/>
        </p:nvSpPr>
        <p:spPr>
          <a:xfrm>
            <a:off x="722376" y="55415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18_1#8cbddca35?vop=1&amp;pid=6a97a488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本题考查影响国际关系的决定性因素、我国外交政策。</a:t>
            </a:r>
            <a:r>
              <a:rPr lang="en-US" altLang="zh-CN" sz="2000" b="0" i="0">
                <a:solidFill>
                  <a:srgbClr val="000000"/>
                </a:solidFill>
                <a:latin typeface="微软雅黑" pitchFamily="34" charset="0"/>
                <a:ea typeface="微软雅黑" pitchFamily="34" charset="-122"/>
                <a:cs typeface="微软雅黑" pitchFamily="34" charset="-120"/>
              </a:rPr>
              <a:t>中方期待在推进加入谈判的同时，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与成员方共同加强务实合作</a:t>
            </a:r>
            <a:r>
              <a:rPr lang="en-US" altLang="zh-CN" sz="2000" b="0" i="0" dirty="0">
                <a:solidFill>
                  <a:srgbClr val="000000"/>
                </a:solidFill>
                <a:latin typeface="微软雅黑" pitchFamily="34" charset="0"/>
                <a:ea typeface="微软雅黑" pitchFamily="34" charset="-122"/>
                <a:cs typeface="微软雅黑" pitchFamily="34" charset="-120"/>
              </a:rPr>
              <a:t>，促成更多项目尽早落地。这说明我国主动对接</a:t>
            </a:r>
            <a:r>
              <a:rPr lang="en-US" altLang="zh-CN" sz="2000" b="0" i="0">
                <a:solidFill>
                  <a:srgbClr val="000000"/>
                </a:solidFill>
                <a:latin typeface="微软雅黑" pitchFamily="34" charset="0"/>
                <a:ea typeface="微软雅黑" pitchFamily="34" charset="-122"/>
                <a:cs typeface="微软雅黑" pitchFamily="34" charset="-120"/>
              </a:rPr>
              <a:t>DEPA是因为维护国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家利益是主权国家对外活动的出发点和落脚点，当今国际竞争的实质是以经济和科技实力为基础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的综合国力的较量</a:t>
            </a:r>
            <a:r>
              <a:rPr lang="en-US" altLang="zh-CN" sz="2000" b="0" i="0" dirty="0">
                <a:solidFill>
                  <a:srgbClr val="000000"/>
                </a:solidFill>
                <a:latin typeface="微软雅黑" pitchFamily="34" charset="0"/>
                <a:ea typeface="微软雅黑" pitchFamily="34" charset="-122"/>
                <a:cs typeface="微软雅黑" pitchFamily="34" charset="-120"/>
              </a:rPr>
              <a:t>，③④正确；我国不同任何大国或国家集团结盟，①排除；维护世界和平</a:t>
            </a:r>
            <a:r>
              <a:rPr lang="en-US" altLang="zh-CN" sz="2000" b="0" i="0">
                <a:solidFill>
                  <a:srgbClr val="000000"/>
                </a:solidFill>
                <a:latin typeface="微软雅黑" pitchFamily="34" charset="0"/>
                <a:ea typeface="微软雅黑" pitchFamily="34" charset="-122"/>
                <a:cs typeface="微软雅黑" pitchFamily="34" charset="-120"/>
              </a:rPr>
              <a:t>、促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进共同发展是我国外交政策的宗旨</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18_2#8cbddca35?vop=1&amp;pid=6a97a488a&amp;color=0,0,0&amp;mp=1&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战略伙伴关系与结盟关系的本质区别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战略伙伴关系：核心内容是伙伴国之间平等，不结盟，不针对、不损害第三国的利益</a:t>
            </a:r>
            <a:r>
              <a:rPr lang="en-US" altLang="zh-CN" sz="2000" b="0" i="0">
                <a:solidFill>
                  <a:srgbClr val="000000"/>
                </a:solidFill>
                <a:latin typeface="微软雅黑" pitchFamily="34" charset="0"/>
                <a:ea typeface="微软雅黑" pitchFamily="34" charset="-122"/>
                <a:cs typeface="微软雅黑" pitchFamily="34" charset="-120"/>
              </a:rPr>
              <a:t>，是合作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共赢的关系</a:t>
            </a:r>
            <a:r>
              <a:rPr lang="en-US" altLang="zh-CN" sz="2000" b="0" i="0" dirty="0">
                <a:solidFill>
                  <a:srgbClr val="000000"/>
                </a:solidFill>
                <a:latin typeface="微软雅黑" pitchFamily="34" charset="0"/>
                <a:ea typeface="微软雅黑" pitchFamily="34" charset="-122"/>
                <a:cs typeface="微软雅黑" pitchFamily="34" charset="-120"/>
              </a:rPr>
              <a:t>，目的是促进世界的和平与发展。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结盟关系：本质是大国联盟，搞军事集团，联合一方对抗另一方</a:t>
            </a:r>
            <a:r>
              <a:rPr lang="en-US" altLang="zh-CN" sz="2000" b="0" i="0">
                <a:solidFill>
                  <a:srgbClr val="000000"/>
                </a:solidFill>
                <a:latin typeface="微软雅黑" pitchFamily="34" charset="0"/>
                <a:ea typeface="微软雅黑" pitchFamily="34" charset="-122"/>
                <a:cs typeface="微软雅黑" pitchFamily="34" charset="-120"/>
              </a:rPr>
              <a:t>。其目的是维护同盟国集团的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利益</a:t>
            </a:r>
            <a:r>
              <a:rPr lang="en-US" altLang="zh-CN" sz="2000" b="0" i="0" dirty="0">
                <a:solidFill>
                  <a:srgbClr val="000000"/>
                </a:solidFill>
                <a:latin typeface="微软雅黑" pitchFamily="34" charset="0"/>
                <a:ea typeface="微软雅黑" pitchFamily="34" charset="-122"/>
                <a:cs typeface="微软雅黑" pitchFamily="34" charset="-120"/>
              </a:rPr>
              <a:t>，对世界的和平与稳定往往产生不利的影响。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19_1#317a0bb6c?sp=1&amp;pid=6a97a488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［云南昆明2025高二期末·改编］</a:t>
            </a:r>
            <a:r>
              <a:rPr lang="en-US" altLang="zh-CN" sz="2000" b="0" i="0" dirty="0">
                <a:solidFill>
                  <a:srgbClr val="000000"/>
                </a:solidFill>
                <a:latin typeface="微软雅黑" pitchFamily="34" charset="0"/>
                <a:ea typeface="微软雅黑" pitchFamily="34" charset="-122"/>
                <a:cs typeface="微软雅黑" pitchFamily="34" charset="-120"/>
              </a:rPr>
              <a:t>法国是第一个与新中国建交的西方大国</a:t>
            </a:r>
            <a:r>
              <a:rPr lang="en-US" altLang="zh-CN" sz="2000" b="0" i="0">
                <a:solidFill>
                  <a:srgbClr val="000000"/>
                </a:solidFill>
                <a:latin typeface="微软雅黑" pitchFamily="34" charset="0"/>
                <a:ea typeface="微软雅黑" pitchFamily="34" charset="-122"/>
                <a:cs typeface="微软雅黑" pitchFamily="34" charset="-120"/>
              </a:rPr>
              <a:t>，中法建交是国际关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系史上的大事</a:t>
            </a:r>
            <a:r>
              <a:rPr lang="en-US" altLang="zh-CN" sz="2000" b="0" i="0" dirty="0">
                <a:solidFill>
                  <a:srgbClr val="000000"/>
                </a:solidFill>
                <a:latin typeface="微软雅黑" pitchFamily="34" charset="0"/>
                <a:ea typeface="微软雅黑" pitchFamily="34" charset="-122"/>
                <a:cs typeface="微软雅黑" pitchFamily="34" charset="-120"/>
              </a:rPr>
              <a:t>。国家主席习近平强调，面对新时代的风云际会，中法应当秉持建交初心</a:t>
            </a:r>
            <a:r>
              <a:rPr lang="en-US" altLang="zh-CN" sz="2000" b="0" i="0">
                <a:solidFill>
                  <a:srgbClr val="000000"/>
                </a:solidFill>
                <a:latin typeface="微软雅黑" pitchFamily="34" charset="0"/>
                <a:ea typeface="微软雅黑" pitchFamily="34" charset="-122"/>
                <a:cs typeface="微软雅黑" pitchFamily="34" charset="-120"/>
              </a:rPr>
              <a:t>、积极面</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向未来</a:t>
            </a:r>
            <a:r>
              <a:rPr lang="en-US" altLang="zh-CN" sz="2000" b="0" i="0" dirty="0">
                <a:solidFill>
                  <a:srgbClr val="000000"/>
                </a:solidFill>
                <a:latin typeface="微软雅黑" pitchFamily="34" charset="0"/>
                <a:ea typeface="微软雅黑" pitchFamily="34" charset="-122"/>
                <a:cs typeface="微软雅黑" pitchFamily="34" charset="-120"/>
              </a:rPr>
              <a:t>、敢于有所作为，以中法关系的稳定性应对世界的不确定性。</a:t>
            </a:r>
            <a:r>
              <a:rPr lang="en-US" altLang="zh-CN" sz="2000" b="0" i="0">
                <a:solidFill>
                  <a:srgbClr val="000000"/>
                </a:solidFill>
                <a:latin typeface="微软雅黑" pitchFamily="34" charset="0"/>
                <a:ea typeface="微软雅黑" pitchFamily="34" charset="-122"/>
                <a:cs typeface="微软雅黑" pitchFamily="34" charset="-120"/>
              </a:rPr>
              <a:t>这说明中法两国(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317a0bb6c.bracket?pid=6a97a488a&amp;color=0,0,0&amp;vpa=7&amp;vtp=1"/>
          <p:cNvSpPr/>
          <p:nvPr/>
        </p:nvSpPr>
        <p:spPr>
          <a:xfrm>
            <a:off x="10320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9_2#317a0bb6c?pid=6a97a488a&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①作为全面战略伙伴</a:t>
            </a:r>
            <a:r>
              <a:rPr lang="en-US" altLang="zh-CN" sz="2000" b="0" i="0">
                <a:solidFill>
                  <a:srgbClr val="000000"/>
                </a:solidFill>
                <a:latin typeface="微软雅黑" pitchFamily="34" charset="0"/>
                <a:ea typeface="微软雅黑" pitchFamily="34" charset="-122"/>
                <a:cs typeface="微软雅黑" pitchFamily="34" charset="-120"/>
              </a:rPr>
              <a:t>，要坚定发展多边关系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互补性大于竞争性，要有效扩大合作增量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应当立足共同利益</a:t>
            </a:r>
            <a:r>
              <a:rPr lang="en-US" altLang="zh-CN" sz="2000" b="0" i="0">
                <a:solidFill>
                  <a:srgbClr val="000000"/>
                </a:solidFill>
                <a:latin typeface="微软雅黑" pitchFamily="34" charset="0"/>
                <a:ea typeface="微软雅黑" pitchFamily="34" charset="-122"/>
                <a:cs typeface="微软雅黑" pitchFamily="34" charset="-120"/>
              </a:rPr>
              <a:t>，合力应对全球性挑战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应当把握时代大势，推进世界和平与发展</a:t>
            </a:r>
            <a:endParaRPr lang="en-US" altLang="zh-CN" sz="2000" dirty="0"/>
          </a:p>
        </p:txBody>
      </p:sp>
      <p:sp>
        <p:nvSpPr>
          <p:cNvPr id="5" name="QC_6_BD.19_3#317a0bb6c.choices?pid=6a97a488a&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1_1#317a0bb6c?vop=1&amp;pid=6a97a488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本题考查影响国际关系的决定性因素、时代主题。中法应当秉持建交初心、</a:t>
            </a:r>
            <a:r>
              <a:rPr lang="en-US" altLang="zh-CN" sz="2000" b="0" i="0">
                <a:solidFill>
                  <a:srgbClr val="000000"/>
                </a:solidFill>
                <a:latin typeface="微软雅黑" pitchFamily="34" charset="0"/>
                <a:ea typeface="微软雅黑" pitchFamily="34" charset="-122"/>
                <a:cs typeface="微软雅黑" pitchFamily="34" charset="-120"/>
              </a:rPr>
              <a:t>积极面向未来、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敢于有所作为</a:t>
            </a:r>
            <a:r>
              <a:rPr lang="en-US" altLang="zh-CN" sz="2000" b="0" i="0" dirty="0">
                <a:solidFill>
                  <a:srgbClr val="000000"/>
                </a:solidFill>
                <a:latin typeface="微软雅黑" pitchFamily="34" charset="0"/>
                <a:ea typeface="微软雅黑" pitchFamily="34" charset="-122"/>
                <a:cs typeface="微软雅黑" pitchFamily="34" charset="-120"/>
              </a:rPr>
              <a:t>，以中法关系的稳定性应对世界的不确定性，说明中法两国互补性大于竞争性</a:t>
            </a:r>
            <a:r>
              <a:rPr lang="en-US" altLang="zh-CN" sz="2000" b="0" i="0">
                <a:solidFill>
                  <a:srgbClr val="000000"/>
                </a:solidFill>
                <a:latin typeface="微软雅黑" pitchFamily="34" charset="0"/>
                <a:ea typeface="微软雅黑" pitchFamily="34" charset="-122"/>
                <a:cs typeface="微软雅黑" pitchFamily="34" charset="-120"/>
              </a:rPr>
              <a:t>，要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有效扩大合作增量</a:t>
            </a:r>
            <a:r>
              <a:rPr lang="en-US" altLang="zh-CN" sz="2000" b="0" i="0" dirty="0">
                <a:solidFill>
                  <a:srgbClr val="000000"/>
                </a:solidFill>
                <a:latin typeface="微软雅黑" pitchFamily="34" charset="0"/>
                <a:ea typeface="微软雅黑" pitchFamily="34" charset="-122"/>
                <a:cs typeface="微软雅黑" pitchFamily="34" charset="-120"/>
              </a:rPr>
              <a:t>，②正确；面对新时代的风云际会</a:t>
            </a:r>
            <a:r>
              <a:rPr lang="en-US" altLang="zh-CN" sz="2000" b="0" i="0">
                <a:solidFill>
                  <a:srgbClr val="000000"/>
                </a:solidFill>
                <a:latin typeface="微软雅黑" pitchFamily="34" charset="0"/>
                <a:ea typeface="微软雅黑" pitchFamily="34" charset="-122"/>
                <a:cs typeface="微软雅黑" pitchFamily="34" charset="-120"/>
              </a:rPr>
              <a:t>，中法应当以中法关系的稳定性应对世界的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不确定性</a:t>
            </a:r>
            <a:r>
              <a:rPr lang="en-US" altLang="zh-CN" sz="2000" b="0" i="0" dirty="0">
                <a:solidFill>
                  <a:srgbClr val="000000"/>
                </a:solidFill>
                <a:latin typeface="微软雅黑" pitchFamily="34" charset="0"/>
                <a:ea typeface="微软雅黑" pitchFamily="34" charset="-122"/>
                <a:cs typeface="微软雅黑" pitchFamily="34" charset="-120"/>
              </a:rPr>
              <a:t>，这说明中法两国应当把握时代大势，推进世界和平与发展，④正确</a:t>
            </a:r>
            <a:r>
              <a:rPr lang="en-US" altLang="zh-CN" sz="2000" b="0" i="0">
                <a:solidFill>
                  <a:srgbClr val="000000"/>
                </a:solidFill>
                <a:latin typeface="微软雅黑" pitchFamily="34" charset="0"/>
                <a:ea typeface="微软雅黑" pitchFamily="34" charset="-122"/>
                <a:cs typeface="微软雅黑" pitchFamily="34" charset="-120"/>
              </a:rPr>
              <a:t>；材料强调发展中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法双边关系</a:t>
            </a:r>
            <a:r>
              <a:rPr lang="en-US" altLang="zh-CN" sz="2000" b="0" i="0" dirty="0">
                <a:solidFill>
                  <a:srgbClr val="000000"/>
                </a:solidFill>
                <a:latin typeface="微软雅黑" pitchFamily="34" charset="0"/>
                <a:ea typeface="微软雅黑" pitchFamily="34" charset="-122"/>
                <a:cs typeface="微软雅黑" pitchFamily="34" charset="-120"/>
              </a:rPr>
              <a:t>，并未涉及多边关系，①排除；共同利益是国家间合作的基础</a:t>
            </a:r>
            <a:r>
              <a:rPr lang="en-US" altLang="zh-CN" sz="2000" b="0" i="0">
                <a:solidFill>
                  <a:srgbClr val="000000"/>
                </a:solidFill>
                <a:latin typeface="微软雅黑" pitchFamily="34" charset="0"/>
                <a:ea typeface="微软雅黑" pitchFamily="34" charset="-122"/>
                <a:cs typeface="微软雅黑" pitchFamily="34" charset="-120"/>
              </a:rPr>
              <a:t>，但国家利益是主权国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家对外活动的出发点和落脚点</a:t>
            </a:r>
            <a:r>
              <a:rPr lang="en-US" altLang="zh-CN" sz="2000" b="0" i="0" dirty="0">
                <a:solidFill>
                  <a:srgbClr val="000000"/>
                </a:solidFill>
                <a:latin typeface="微软雅黑" pitchFamily="34" charset="0"/>
                <a:ea typeface="微软雅黑" pitchFamily="34" charset="-122"/>
                <a:cs typeface="微软雅黑" pitchFamily="34" charset="-120"/>
              </a:rPr>
              <a:t>，我们应当立足于本国的国家利益，而不是立足共同利益，③排除。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86c1579af.fixed?pid=46724e3af&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2_BD#86c1579af.fixed?pid=46724e3af&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世界多极化</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2_1#fdb715b5a?sp=1&amp;pid=6a97a488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［安徽马鞍山二中2024高二开学考］</a:t>
            </a:r>
            <a:r>
              <a:rPr lang="en-US" altLang="zh-CN" sz="2000" b="0" i="0" dirty="0">
                <a:solidFill>
                  <a:srgbClr val="000000"/>
                </a:solidFill>
                <a:latin typeface="微软雅黑" pitchFamily="34" charset="0"/>
                <a:ea typeface="微软雅黑" pitchFamily="34" charset="-122"/>
                <a:cs typeface="微软雅黑" pitchFamily="34" charset="-120"/>
              </a:rPr>
              <a:t>当前世界百年未有之大变局加速演进</a:t>
            </a:r>
            <a:r>
              <a:rPr lang="en-US" altLang="zh-CN" sz="2000" b="0" i="0">
                <a:solidFill>
                  <a:srgbClr val="000000"/>
                </a:solidFill>
                <a:latin typeface="微软雅黑" pitchFamily="34" charset="0"/>
                <a:ea typeface="微软雅黑" pitchFamily="34" charset="-122"/>
                <a:cs typeface="微软雅黑" pitchFamily="34" charset="-120"/>
              </a:rPr>
              <a:t>，中国加强同新兴市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场国家和发展中国家团结合作</a:t>
            </a:r>
            <a:r>
              <a:rPr lang="en-US" altLang="zh-CN" sz="2000" b="0" i="0" dirty="0">
                <a:solidFill>
                  <a:srgbClr val="000000"/>
                </a:solidFill>
                <a:latin typeface="微软雅黑" pitchFamily="34" charset="0"/>
                <a:ea typeface="微软雅黑" pitchFamily="34" charset="-122"/>
                <a:cs typeface="微软雅黑" pitchFamily="34" charset="-120"/>
              </a:rPr>
              <a:t>，携手应对共同挑战，比以往任何时候都更为重要</a:t>
            </a:r>
            <a:r>
              <a:rPr lang="en-US" altLang="zh-CN" sz="2000" b="0" i="0">
                <a:solidFill>
                  <a:srgbClr val="000000"/>
                </a:solidFill>
                <a:latin typeface="微软雅黑" pitchFamily="34" charset="0"/>
                <a:ea typeface="微软雅黑" pitchFamily="34" charset="-122"/>
                <a:cs typeface="微软雅黑" pitchFamily="34" charset="-120"/>
              </a:rPr>
              <a:t>。中国加强与其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他发展中国家合作的原因有(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fdb715b5a.bracket?pid=6a97a488a&amp;color=0,0,0&amp;vpa=8&amp;vtp=1"/>
          <p:cNvSpPr/>
          <p:nvPr/>
        </p:nvSpPr>
        <p:spPr>
          <a:xfrm>
            <a:off x="3970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2_2#fdb715b5a?pid=6a97a488a&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①发展中国家是推动建立公正合理的国际新秩序的主力军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发展中国家是反对霸权主义和强权政治的决定性力量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求和平、谋发展、促合作是我们与其他发展中国家共同的愿望</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中国始终同广大发展中国家站在一起，风雨同舟、休戚与共</a:t>
            </a:r>
            <a:endParaRPr lang="en-US" altLang="zh-CN" sz="2000" dirty="0"/>
          </a:p>
        </p:txBody>
      </p:sp>
      <p:sp>
        <p:nvSpPr>
          <p:cNvPr id="5" name="QC_6_BD.22_3#fdb715b5a.choices?pid=6a97a488a&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4_1#fdb715b5a?vop=1&amp;pid=6a97a488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本题考查发展中国家的作用。中国之所以加强与发展中国家合作</a:t>
            </a:r>
            <a:r>
              <a:rPr lang="en-US" altLang="zh-CN" sz="2000" b="0" i="0">
                <a:solidFill>
                  <a:srgbClr val="000000"/>
                </a:solidFill>
                <a:latin typeface="微软雅黑" pitchFamily="34" charset="0"/>
                <a:ea typeface="微软雅黑" pitchFamily="34" charset="-122"/>
                <a:cs typeface="微软雅黑" pitchFamily="34" charset="-120"/>
              </a:rPr>
              <a:t>，是因为发展中国家是推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动建立公正合理的国际新秩序的主力军</a:t>
            </a:r>
            <a:r>
              <a:rPr lang="en-US" altLang="zh-CN" sz="2000" b="0" i="0" dirty="0">
                <a:solidFill>
                  <a:srgbClr val="000000"/>
                </a:solidFill>
                <a:latin typeface="微软雅黑" pitchFamily="34" charset="0"/>
                <a:ea typeface="微软雅黑" pitchFamily="34" charset="-122"/>
                <a:cs typeface="微软雅黑" pitchFamily="34" charset="-120"/>
              </a:rPr>
              <a:t>，求和平、谋发展</a:t>
            </a:r>
            <a:r>
              <a:rPr lang="en-US" altLang="zh-CN" sz="2000" b="0" i="0">
                <a:solidFill>
                  <a:srgbClr val="000000"/>
                </a:solidFill>
                <a:latin typeface="微软雅黑" pitchFamily="34" charset="0"/>
                <a:ea typeface="微软雅黑" pitchFamily="34" charset="-122"/>
                <a:cs typeface="微软雅黑" pitchFamily="34" charset="-120"/>
              </a:rPr>
              <a:t>、促合作是我们与广大发展中国家共同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的愿望</a:t>
            </a:r>
            <a:r>
              <a:rPr lang="en-US" altLang="zh-CN" sz="2000" b="0" i="0" dirty="0">
                <a:solidFill>
                  <a:srgbClr val="000000"/>
                </a:solidFill>
                <a:latin typeface="微软雅黑" pitchFamily="34" charset="0"/>
                <a:ea typeface="微软雅黑" pitchFamily="34" charset="-122"/>
                <a:cs typeface="微软雅黑" pitchFamily="34" charset="-120"/>
              </a:rPr>
              <a:t>，①③正确；广大发展中国家是反对霸权主义和强权政治</a:t>
            </a:r>
            <a:r>
              <a:rPr lang="en-US" altLang="zh-CN" sz="2000" b="0" i="0">
                <a:solidFill>
                  <a:srgbClr val="000000"/>
                </a:solidFill>
                <a:latin typeface="微软雅黑" pitchFamily="34" charset="0"/>
                <a:ea typeface="微软雅黑" pitchFamily="34" charset="-122"/>
                <a:cs typeface="微软雅黑" pitchFamily="34" charset="-120"/>
              </a:rPr>
              <a:t>、促进世界和平与发展的重要力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，但不是决定性力量，②错误；中国始终同广大发展中国家站在一起，风雨同舟、</a:t>
            </a:r>
            <a:r>
              <a:rPr lang="en-US" altLang="zh-CN" sz="2000" b="0" i="0">
                <a:solidFill>
                  <a:srgbClr val="000000"/>
                </a:solidFill>
                <a:latin typeface="微软雅黑" pitchFamily="34" charset="0"/>
                <a:ea typeface="微软雅黑" pitchFamily="34" charset="-122"/>
                <a:cs typeface="微软雅黑" pitchFamily="34" charset="-120"/>
              </a:rPr>
              <a:t>休戚与共，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是我国加强与发展中国家合作的做法</a:t>
            </a:r>
            <a:r>
              <a:rPr lang="en-US" altLang="zh-CN" sz="2000" b="0" i="0" dirty="0">
                <a:solidFill>
                  <a:srgbClr val="000000"/>
                </a:solidFill>
                <a:latin typeface="微软雅黑" pitchFamily="34" charset="0"/>
                <a:ea typeface="微软雅黑" pitchFamily="34" charset="-122"/>
                <a:cs typeface="微软雅黑" pitchFamily="34" charset="-120"/>
              </a:rPr>
              <a:t>，不是原因，④不符合题意。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25_1#f00202115?sp=1&amp;pid=6a97a488a&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［江苏淮安涟水一中2025高二月考］</a:t>
            </a:r>
            <a:r>
              <a:rPr lang="en-US" altLang="zh-CN" sz="2000" b="0" i="0" dirty="0">
                <a:solidFill>
                  <a:srgbClr val="000000"/>
                </a:solidFill>
                <a:latin typeface="微软雅黑" pitchFamily="34" charset="0"/>
                <a:ea typeface="微软雅黑" pitchFamily="34" charset="-122"/>
                <a:cs typeface="微软雅黑" pitchFamily="34" charset="-120"/>
              </a:rPr>
              <a:t>第三届“民主：全人类共同价值”</a:t>
            </a:r>
            <a:r>
              <a:rPr lang="en-US" altLang="zh-CN" sz="2000" b="0" i="0">
                <a:solidFill>
                  <a:srgbClr val="000000"/>
                </a:solidFill>
                <a:latin typeface="微软雅黑" pitchFamily="34" charset="0"/>
                <a:ea typeface="微软雅黑" pitchFamily="34" charset="-122"/>
                <a:cs typeface="微软雅黑" pitchFamily="34" charset="-120"/>
              </a:rPr>
              <a:t>国际论坛在北京举办。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来自多个国家和地区的</a:t>
            </a:r>
            <a:r>
              <a:rPr lang="en-US" altLang="zh-CN" sz="2000" b="0" i="0" dirty="0">
                <a:solidFill>
                  <a:srgbClr val="000000"/>
                </a:solidFill>
                <a:latin typeface="微软雅黑" pitchFamily="34" charset="0"/>
                <a:ea typeface="微软雅黑" pitchFamily="34" charset="-122"/>
                <a:cs typeface="微软雅黑" pitchFamily="34" charset="-120"/>
              </a:rPr>
              <a:t>200余名嘉宾围绕“民主与治理现代化”等议题共商民主真谛、</a:t>
            </a:r>
            <a:r>
              <a:rPr lang="en-US" altLang="zh-CN" sz="2000" b="0" i="0">
                <a:solidFill>
                  <a:srgbClr val="000000"/>
                </a:solidFill>
                <a:latin typeface="微软雅黑" pitchFamily="34" charset="0"/>
                <a:ea typeface="微软雅黑" pitchFamily="34" charset="-122"/>
                <a:cs typeface="微软雅黑" pitchFamily="34" charset="-120"/>
              </a:rPr>
              <a:t>互鉴之道。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以下是部分同学讨论后的发言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3" name="QC_6_BD.25_2#f00202115?colgroup=41&amp;pid=6a97a488a&amp;color=0,0,0&amp;vtp=1&amp;bbb=1&amp;hb=1"/>
          <p:cNvGraphicFramePr>
            <a:graphicFrameLocks noGrp="1"/>
          </p:cNvGraphicFramePr>
          <p:nvPr>
            <p:extLst>
              <p:ext uri="{D42A27DB-BD31-4B8C-83A1-F6EECF244321}">
                <p14:modId xmlns:p14="http://schemas.microsoft.com/office/powerpoint/2010/main" val="3737155921"/>
              </p:ext>
            </p:extLst>
          </p:nvPr>
        </p:nvGraphicFramePr>
        <p:xfrm>
          <a:off x="722376" y="2418403"/>
          <a:ext cx="10735056" cy="2445639"/>
        </p:xfrm>
        <a:graphic>
          <a:graphicData uri="http://schemas.openxmlformats.org/drawingml/2006/table">
            <a:tbl>
              <a:tblPr/>
              <a:tblGrid>
                <a:gridCol w="10735056">
                  <a:extLst>
                    <a:ext uri="{9D8B030D-6E8A-4147-A177-3AD203B41FA5}">
                      <a16:colId xmlns:a16="http://schemas.microsoft.com/office/drawing/2014/main" val="20000"/>
                    </a:ext>
                  </a:extLst>
                </a:gridCol>
              </a:tblGrid>
              <a:tr h="244563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甲：“没有放之四海而皆准的民主模式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民主不应该被输出或者强加给其他国家和地区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乙</a:t>
                      </a:r>
                      <a:r>
                        <a:rPr lang="en-US" altLang="zh-CN" sz="2000" b="0" i="0" dirty="0">
                          <a:solidFill>
                            <a:srgbClr val="000000"/>
                          </a:solidFill>
                          <a:latin typeface="微软雅黑" pitchFamily="34" charset="0"/>
                          <a:ea typeface="微软雅黑" pitchFamily="34" charset="-122"/>
                          <a:cs typeface="微软雅黑" pitchFamily="34" charset="-120"/>
                        </a:rPr>
                        <a:t>：“中国拥有更善于倾听人民声音的制度和政府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中国式民主是一种有效的</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科学的民</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丙</a:t>
                      </a:r>
                      <a:r>
                        <a:rPr lang="en-US" altLang="zh-CN" sz="2000" b="0" i="0" dirty="0">
                          <a:solidFill>
                            <a:srgbClr val="000000"/>
                          </a:solidFill>
                          <a:latin typeface="微软雅黑" pitchFamily="34" charset="0"/>
                          <a:ea typeface="微软雅黑" pitchFamily="34" charset="-122"/>
                          <a:cs typeface="微软雅黑" pitchFamily="34" charset="-120"/>
                        </a:rPr>
                        <a:t>：“我始终坚信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各国只有加强对话与沟通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才能增进全人类共同福祉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丁</a:t>
                      </a:r>
                      <a:r>
                        <a:rPr lang="en-US" altLang="zh-CN" sz="2000" b="0" i="0" dirty="0">
                          <a:solidFill>
                            <a:srgbClr val="000000"/>
                          </a:solidFill>
                          <a:latin typeface="微软雅黑" pitchFamily="34" charset="0"/>
                          <a:ea typeface="微软雅黑" pitchFamily="34" charset="-122"/>
                          <a:cs typeface="微软雅黑" pitchFamily="34" charset="-120"/>
                        </a:rPr>
                        <a:t>：“改革开放以来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中国特色社会主义民主政治一直在不断完善和发展</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这是不争的事</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25_3#f00202115?pid=6a97a488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据此，</a:t>
            </a:r>
            <a:r>
              <a:rPr lang="en-US" altLang="zh-CN" sz="2000" b="0" i="0">
                <a:solidFill>
                  <a:srgbClr val="000000"/>
                </a:solidFill>
                <a:latin typeface="微软雅黑" pitchFamily="34" charset="0"/>
                <a:ea typeface="微软雅黑" pitchFamily="34" charset="-122"/>
                <a:cs typeface="微软雅黑" pitchFamily="34" charset="-120"/>
              </a:rPr>
              <a:t>下列理解正确的是(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f00202115.bracket?pid=6a97a488a&amp;color=0,0,0&amp;vpa=9&amp;vtp=1"/>
          <p:cNvSpPr/>
          <p:nvPr/>
        </p:nvSpPr>
        <p:spPr>
          <a:xfrm>
            <a:off x="3716401"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5_4#f00202115?pid=6a97a488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①人类政治文明发展的进程通过各国民主形式的多样性表现出来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中国式民主适应中国国情，符合人民需要，有利于社会发展进步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各国应以谈判和对话作为解决冲突的手段，推动国际关系民主化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改革开放以来，我国的社会主义民主实现了全民民主</a:t>
            </a:r>
            <a:endParaRPr lang="en-US" altLang="zh-CN" sz="2000" dirty="0"/>
          </a:p>
        </p:txBody>
      </p:sp>
      <p:sp>
        <p:nvSpPr>
          <p:cNvPr id="5" name="QC_6_BD.25_5#f00202115.choices?pid=6a97a488a&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27_1#f00202115?vop=1&amp;pid=6a97a488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本题考查国际关系民主化。“中国拥有更善于倾听人民声音的制度和政府</a:t>
            </a:r>
            <a:r>
              <a:rPr lang="en-US" altLang="zh-CN" sz="2000" b="0" i="0">
                <a:solidFill>
                  <a:srgbClr val="000000"/>
                </a:solidFill>
                <a:latin typeface="微软雅黑" pitchFamily="34" charset="0"/>
                <a:ea typeface="微软雅黑" pitchFamily="34" charset="-122"/>
                <a:cs typeface="微软雅黑" pitchFamily="34" charset="-120"/>
              </a:rPr>
              <a:t>，中国式民主是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一种有效的</a:t>
            </a:r>
            <a:r>
              <a:rPr lang="en-US" altLang="zh-CN" sz="2000" b="0" i="0" dirty="0">
                <a:solidFill>
                  <a:srgbClr val="000000"/>
                </a:solidFill>
                <a:latin typeface="微软雅黑" pitchFamily="34" charset="0"/>
                <a:ea typeface="微软雅黑" pitchFamily="34" charset="-122"/>
                <a:cs typeface="微软雅黑" pitchFamily="34" charset="-120"/>
              </a:rPr>
              <a:t>、科学的民主”，这表明中国式民主适应中国国情，符合人民需要</a:t>
            </a:r>
            <a:r>
              <a:rPr lang="en-US" altLang="zh-CN" sz="2000" b="0" i="0">
                <a:solidFill>
                  <a:srgbClr val="000000"/>
                </a:solidFill>
                <a:latin typeface="微软雅黑" pitchFamily="34" charset="0"/>
                <a:ea typeface="微软雅黑" pitchFamily="34" charset="-122"/>
                <a:cs typeface="微软雅黑" pitchFamily="34" charset="-120"/>
              </a:rPr>
              <a:t>，有利于社会发展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进步</a:t>
            </a:r>
            <a:r>
              <a:rPr lang="en-US" altLang="zh-CN" sz="2000" b="0" i="0" dirty="0">
                <a:solidFill>
                  <a:srgbClr val="000000"/>
                </a:solidFill>
                <a:latin typeface="微软雅黑" pitchFamily="34" charset="0"/>
                <a:ea typeface="微软雅黑" pitchFamily="34" charset="-122"/>
                <a:cs typeface="微软雅黑" pitchFamily="34" charset="-120"/>
              </a:rPr>
              <a:t>，②正确；“各国只有加强对话与沟通，才能增进全人类共同福祉</a:t>
            </a:r>
            <a:r>
              <a:rPr lang="en-US" altLang="zh-CN" sz="2000" b="0" i="0">
                <a:solidFill>
                  <a:srgbClr val="000000"/>
                </a:solidFill>
                <a:latin typeface="微软雅黑" pitchFamily="34" charset="0"/>
                <a:ea typeface="微软雅黑" pitchFamily="34" charset="-122"/>
                <a:cs typeface="微软雅黑" pitchFamily="34" charset="-120"/>
              </a:rPr>
              <a:t>”，这表明各国应以谈判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和对话作为解决冲突的手段</a:t>
            </a:r>
            <a:r>
              <a:rPr lang="en-US" altLang="zh-CN" sz="2000" b="0" i="0" dirty="0">
                <a:solidFill>
                  <a:srgbClr val="000000"/>
                </a:solidFill>
                <a:latin typeface="微软雅黑" pitchFamily="34" charset="0"/>
                <a:ea typeface="微软雅黑" pitchFamily="34" charset="-122"/>
                <a:cs typeface="微软雅黑" pitchFamily="34" charset="-120"/>
              </a:rPr>
              <a:t>，推动国际关系民主化，③正确</a:t>
            </a:r>
            <a:r>
              <a:rPr lang="en-US" altLang="zh-CN" sz="2000" b="0" i="0">
                <a:solidFill>
                  <a:srgbClr val="000000"/>
                </a:solidFill>
                <a:latin typeface="微软雅黑" pitchFamily="34" charset="0"/>
                <a:ea typeface="微软雅黑" pitchFamily="34" charset="-122"/>
                <a:cs typeface="微软雅黑" pitchFamily="34" charset="-120"/>
              </a:rPr>
              <a:t>；人类政治文明的发展包括从专制政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治演变成民主政治</a:t>
            </a:r>
            <a:r>
              <a:rPr lang="en-US" altLang="zh-CN" sz="2000" b="0" i="0" dirty="0">
                <a:solidFill>
                  <a:srgbClr val="000000"/>
                </a:solidFill>
                <a:latin typeface="微软雅黑" pitchFamily="34" charset="0"/>
                <a:ea typeface="微软雅黑" pitchFamily="34" charset="-122"/>
                <a:cs typeface="微软雅黑" pitchFamily="34" charset="-120"/>
              </a:rPr>
              <a:t>，其表现形式不仅仅局限于各国民主形式的多样性，①排除；</a:t>
            </a:r>
            <a:r>
              <a:rPr lang="en-US" altLang="zh-CN" sz="2000" b="0" i="0">
                <a:solidFill>
                  <a:srgbClr val="000000"/>
                </a:solidFill>
                <a:latin typeface="微软雅黑" pitchFamily="34" charset="0"/>
                <a:ea typeface="微软雅黑" pitchFamily="34" charset="-122"/>
                <a:cs typeface="微软雅黑" pitchFamily="34" charset="-120"/>
              </a:rPr>
              <a:t>民主具有阶级性，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我国的社会主义民主实现了全民民主”的说法错误，④排除。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28_1#464afcadc?sp=1&amp;pid=6a97a488a&amp;color=0,0,0&amp;vtp=1&amp;bt=1&amp;bbb=1&amp;hb=1"/>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［吉林榆树实验高中2025月考］</a:t>
            </a:r>
            <a:r>
              <a:rPr lang="en-US" altLang="zh-CN" sz="2000" b="0" i="0" dirty="0">
                <a:solidFill>
                  <a:srgbClr val="000000"/>
                </a:solidFill>
                <a:latin typeface="微软雅黑" pitchFamily="34" charset="0"/>
                <a:ea typeface="微软雅黑" pitchFamily="34" charset="-122"/>
                <a:cs typeface="微软雅黑" pitchFamily="34" charset="-120"/>
              </a:rPr>
              <a:t>2024年11月4日，</a:t>
            </a:r>
            <a:r>
              <a:rPr lang="en-US" altLang="zh-CN" sz="2000" b="0" i="0">
                <a:solidFill>
                  <a:srgbClr val="000000"/>
                </a:solidFill>
                <a:latin typeface="微软雅黑" pitchFamily="34" charset="0"/>
                <a:ea typeface="微软雅黑" pitchFamily="34" charset="-122"/>
                <a:cs typeface="微软雅黑" pitchFamily="34" charset="-120"/>
              </a:rPr>
              <a:t>第五次中德高级别安全对话在西安举行，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中央政法委书记出席开幕式并致辞</a:t>
            </a:r>
            <a:r>
              <a:rPr lang="en-US" altLang="zh-CN" sz="2000" b="0" i="0" dirty="0">
                <a:solidFill>
                  <a:srgbClr val="000000"/>
                </a:solidFill>
                <a:latin typeface="微软雅黑" pitchFamily="34" charset="0"/>
                <a:ea typeface="微软雅黑" pitchFamily="34" charset="-122"/>
                <a:cs typeface="微软雅黑" pitchFamily="34" charset="-120"/>
              </a:rPr>
              <a:t>，指出，2024年4月</a:t>
            </a:r>
            <a:r>
              <a:rPr lang="en-US" altLang="zh-CN" sz="2000" b="0" i="0">
                <a:solidFill>
                  <a:srgbClr val="000000"/>
                </a:solidFill>
                <a:latin typeface="微软雅黑" pitchFamily="34" charset="0"/>
                <a:ea typeface="微软雅黑" pitchFamily="34" charset="-122"/>
                <a:cs typeface="微软雅黑" pitchFamily="34" charset="-120"/>
              </a:rPr>
              <a:t>，习近平主席会见德国总理并达成系列重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要共识</a:t>
            </a:r>
            <a:r>
              <a:rPr lang="en-US" altLang="zh-CN" sz="2000" b="0" i="0" dirty="0">
                <a:solidFill>
                  <a:srgbClr val="000000"/>
                </a:solidFill>
                <a:latin typeface="微软雅黑" pitchFamily="34" charset="0"/>
                <a:ea typeface="微软雅黑" pitchFamily="34" charset="-122"/>
                <a:cs typeface="微软雅黑" pitchFamily="34" charset="-120"/>
              </a:rPr>
              <a:t>，为中德关系发展提供了战略指引。中方愿同德方一道落实好两国领导人重要共识</a:t>
            </a:r>
            <a:r>
              <a:rPr lang="en-US" altLang="zh-CN" sz="2000" b="0" i="0">
                <a:solidFill>
                  <a:srgbClr val="000000"/>
                </a:solidFill>
                <a:latin typeface="微软雅黑" pitchFamily="34" charset="0"/>
                <a:ea typeface="微软雅黑" pitchFamily="34" charset="-122"/>
                <a:cs typeface="微软雅黑" pitchFamily="34" charset="-120"/>
              </a:rPr>
              <a:t>，持续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深化各领域务实合作</a:t>
            </a:r>
            <a:r>
              <a:rPr lang="en-US" altLang="zh-CN" sz="2000" b="0" i="0" dirty="0">
                <a:solidFill>
                  <a:srgbClr val="000000"/>
                </a:solidFill>
                <a:latin typeface="微软雅黑" pitchFamily="34" charset="0"/>
                <a:ea typeface="微软雅黑" pitchFamily="34" charset="-122"/>
                <a:cs typeface="微软雅黑" pitchFamily="34" charset="-120"/>
              </a:rPr>
              <a:t>，推动中德关系不断迈上新台阶。同时，早在</a:t>
            </a:r>
            <a:r>
              <a:rPr lang="en-US" altLang="zh-CN" sz="2000" b="0" i="0">
                <a:solidFill>
                  <a:srgbClr val="000000"/>
                </a:solidFill>
                <a:latin typeface="微软雅黑" pitchFamily="34" charset="0"/>
                <a:ea typeface="微软雅黑" pitchFamily="34" charset="-122"/>
                <a:cs typeface="微软雅黑" pitchFamily="34" charset="-120"/>
              </a:rPr>
              <a:t>2022年习近平主席就已强调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中德两国应该相互尊重</a:t>
            </a:r>
            <a:r>
              <a:rPr lang="en-US" altLang="zh-CN" sz="2000" b="0" i="0" dirty="0">
                <a:solidFill>
                  <a:srgbClr val="000000"/>
                </a:solidFill>
                <a:latin typeface="微软雅黑" pitchFamily="34" charset="0"/>
                <a:ea typeface="微软雅黑" pitchFamily="34" charset="-122"/>
                <a:cs typeface="微软雅黑" pitchFamily="34" charset="-120"/>
              </a:rPr>
              <a:t>，坚持对话协商，德国总理也强调世界需要一个多极化的格局</a:t>
            </a:r>
            <a:r>
              <a:rPr lang="en-US" altLang="zh-CN" sz="2000" b="0" i="0">
                <a:solidFill>
                  <a:srgbClr val="000000"/>
                </a:solidFill>
                <a:latin typeface="微软雅黑" pitchFamily="34" charset="0"/>
                <a:ea typeface="微软雅黑" pitchFamily="34" charset="-122"/>
                <a:cs typeface="微软雅黑" pitchFamily="34" charset="-120"/>
              </a:rPr>
              <a:t>，坚定支持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贸易自由化</a:t>
            </a:r>
            <a:r>
              <a:rPr lang="en-US" altLang="zh-CN" sz="2000" b="0" i="0" dirty="0">
                <a:solidFill>
                  <a:srgbClr val="000000"/>
                </a:solidFill>
                <a:latin typeface="微软雅黑" pitchFamily="34" charset="0"/>
                <a:ea typeface="微软雅黑" pitchFamily="34" charset="-122"/>
                <a:cs typeface="微软雅黑" pitchFamily="34" charset="-120"/>
              </a:rPr>
              <a:t>，愿同中方继续深化经贸合作。</a:t>
            </a:r>
            <a:r>
              <a:rPr lang="en-US" altLang="zh-CN" sz="2000" b="0" i="0">
                <a:solidFill>
                  <a:srgbClr val="000000"/>
                </a:solidFill>
                <a:latin typeface="微软雅黑" pitchFamily="34" charset="0"/>
                <a:ea typeface="微软雅黑" pitchFamily="34" charset="-122"/>
                <a:cs typeface="微软雅黑" pitchFamily="34" charset="-120"/>
              </a:rPr>
              <a:t>由此可见(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464afcadc.bracket?pid=6a97a488a&amp;color=0,0,0&amp;vpa=10&amp;vtp=1"/>
          <p:cNvSpPr/>
          <p:nvPr/>
        </p:nvSpPr>
        <p:spPr>
          <a:xfrm>
            <a:off x="6764401" y="32389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8_2#464afcadc?pid=6a97a488a&amp;color=0,0,0&amp;vtp=1&amp;bbb=1"/>
          <p:cNvSpPr/>
          <p:nvPr/>
        </p:nvSpPr>
        <p:spPr>
          <a:xfrm>
            <a:off x="722376" y="3705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①中德增强政治互信，有利于促进世界多极化格局的新发展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中国坚持对话协商，符合我国外交政策的宗旨和基本目标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德国总理作为国家元首拥有外交权，通过外交推进合作共赢</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中德双方凝聚力量，引导着国际关系由竞争逐步走向合作</a:t>
            </a:r>
            <a:endParaRPr lang="en-US" altLang="zh-CN" sz="2000" dirty="0"/>
          </a:p>
        </p:txBody>
      </p:sp>
      <p:sp>
        <p:nvSpPr>
          <p:cNvPr id="5" name="QC_6_BD.28_3#464afcadc.choices?pid=6a97a488a&amp;color=0,0,0&amp;vtp=1&amp;bbb=1"/>
          <p:cNvSpPr/>
          <p:nvPr/>
        </p:nvSpPr>
        <p:spPr>
          <a:xfrm>
            <a:off x="722376" y="55415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30_1#464afcadc?vop=1&amp;pid=6a97a488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本题考查我国的外交政策。习近平主席强调中德两国应该相互尊重，坚持对话协商</a:t>
            </a:r>
            <a:r>
              <a:rPr lang="en-US" altLang="zh-CN" sz="2000" b="0" i="0">
                <a:solidFill>
                  <a:srgbClr val="000000"/>
                </a:solidFill>
                <a:latin typeface="微软雅黑" pitchFamily="34" charset="0"/>
                <a:ea typeface="微软雅黑" pitchFamily="34" charset="-122"/>
                <a:cs typeface="微软雅黑" pitchFamily="34" charset="-120"/>
              </a:rPr>
              <a:t>；德国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总理强调世界需要一个多极化的格局</a:t>
            </a:r>
            <a:r>
              <a:rPr lang="en-US" altLang="zh-CN" sz="2000" b="0" i="0" dirty="0">
                <a:solidFill>
                  <a:srgbClr val="000000"/>
                </a:solidFill>
                <a:latin typeface="微软雅黑" pitchFamily="34" charset="0"/>
                <a:ea typeface="微软雅黑" pitchFamily="34" charset="-122"/>
                <a:cs typeface="微软雅黑" pitchFamily="34" charset="-120"/>
              </a:rPr>
              <a:t>，坚定支持贸易自由化，愿同中方继续深化经贸合作</a:t>
            </a:r>
            <a:r>
              <a:rPr lang="en-US" altLang="zh-CN" sz="2000" b="0" i="0">
                <a:solidFill>
                  <a:srgbClr val="000000"/>
                </a:solidFill>
                <a:latin typeface="微软雅黑" pitchFamily="34" charset="0"/>
                <a:ea typeface="微软雅黑" pitchFamily="34" charset="-122"/>
                <a:cs typeface="微软雅黑" pitchFamily="34" charset="-120"/>
              </a:rPr>
              <a:t>。由此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可见</a:t>
            </a:r>
            <a:r>
              <a:rPr lang="en-US" altLang="zh-CN" sz="2000" b="0" i="0" dirty="0">
                <a:solidFill>
                  <a:srgbClr val="000000"/>
                </a:solidFill>
                <a:latin typeface="微软雅黑" pitchFamily="34" charset="0"/>
                <a:ea typeface="微软雅黑" pitchFamily="34" charset="-122"/>
                <a:cs typeface="微软雅黑" pitchFamily="34" charset="-120"/>
              </a:rPr>
              <a:t>，中国坚持对话协商，符合我国外交政策的宗旨和基本目标，中德增强政治互信</a:t>
            </a:r>
            <a:r>
              <a:rPr lang="en-US" altLang="zh-CN" sz="2000" b="0" i="0">
                <a:solidFill>
                  <a:srgbClr val="000000"/>
                </a:solidFill>
                <a:latin typeface="微软雅黑" pitchFamily="34" charset="0"/>
                <a:ea typeface="微软雅黑" pitchFamily="34" charset="-122"/>
                <a:cs typeface="微软雅黑" pitchFamily="34" charset="-120"/>
              </a:rPr>
              <a:t>，有利于促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进世界多极化格局的新发展</a:t>
            </a:r>
            <a:r>
              <a:rPr lang="en-US" altLang="zh-CN" sz="2000" b="0" i="0" dirty="0">
                <a:solidFill>
                  <a:srgbClr val="000000"/>
                </a:solidFill>
                <a:latin typeface="微软雅黑" pitchFamily="34" charset="0"/>
                <a:ea typeface="微软雅黑" pitchFamily="34" charset="-122"/>
                <a:cs typeface="微软雅黑" pitchFamily="34" charset="-120"/>
              </a:rPr>
              <a:t>，①②正确；德国总理是德国的政府首脑，不是国家元首，③</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竞争</a:t>
            </a:r>
            <a:r>
              <a:rPr lang="en-US" altLang="zh-CN" sz="2000" b="0" i="0" dirty="0">
                <a:solidFill>
                  <a:srgbClr val="000000"/>
                </a:solidFill>
                <a:latin typeface="微软雅黑" pitchFamily="34" charset="0"/>
                <a:ea typeface="微软雅黑" pitchFamily="34" charset="-122"/>
                <a:cs typeface="微软雅黑" pitchFamily="34" charset="-120"/>
              </a:rPr>
              <a:t>、合作与冲突是国际关系的基本形式，“引导着国际关系由竞争逐步走向合作”</a:t>
            </a:r>
            <a:r>
              <a:rPr lang="en-US" altLang="zh-CN" sz="2000" b="0" i="0">
                <a:solidFill>
                  <a:srgbClr val="000000"/>
                </a:solidFill>
                <a:latin typeface="微软雅黑" pitchFamily="34" charset="0"/>
                <a:ea typeface="微软雅黑" pitchFamily="34" charset="-122"/>
                <a:cs typeface="微软雅黑" pitchFamily="34" charset="-120"/>
              </a:rPr>
              <a:t>说法错误，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31_1#e89a567a6?sp=1&amp;pid=6a97a488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［山东名校考试联盟2025模拟］</a:t>
            </a:r>
            <a:r>
              <a:rPr lang="en-US" altLang="zh-CN" sz="2000" b="0" i="0" dirty="0">
                <a:solidFill>
                  <a:srgbClr val="000000"/>
                </a:solidFill>
                <a:latin typeface="微软雅黑" pitchFamily="34" charset="0"/>
                <a:ea typeface="微软雅黑" pitchFamily="34" charset="-122"/>
                <a:cs typeface="微软雅黑" pitchFamily="34" charset="-120"/>
              </a:rPr>
              <a:t>2024年中国宣布未来5年向“全球南方”国家提供</a:t>
            </a:r>
            <a:r>
              <a:rPr lang="en-US" altLang="zh-CN" sz="2000" b="0" i="0">
                <a:solidFill>
                  <a:srgbClr val="000000"/>
                </a:solidFill>
                <a:latin typeface="微软雅黑" pitchFamily="34" charset="0"/>
                <a:ea typeface="微软雅黑" pitchFamily="34" charset="-122"/>
                <a:cs typeface="微软雅黑" pitchFamily="34" charset="-120"/>
              </a:rPr>
              <a:t>1000个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和平共处五项原则卓越奖学金”名额</a:t>
            </a:r>
            <a:r>
              <a:rPr lang="en-US" altLang="zh-CN" sz="2000" b="0" i="0">
                <a:solidFill>
                  <a:srgbClr val="000000"/>
                </a:solidFill>
                <a:latin typeface="微软雅黑" pitchFamily="34" charset="0"/>
                <a:ea typeface="微软雅黑" pitchFamily="34" charset="-122"/>
                <a:cs typeface="微软雅黑" pitchFamily="34" charset="-120"/>
              </a:rPr>
              <a:t>；中方将同有关方共同设立落实全球发展倡议三方合作示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范中心</a:t>
            </a:r>
            <a:r>
              <a:rPr lang="en-US" altLang="zh-CN" sz="2000" b="0" i="0" dirty="0">
                <a:solidFill>
                  <a:srgbClr val="000000"/>
                </a:solidFill>
                <a:latin typeface="微软雅黑" pitchFamily="34" charset="0"/>
                <a:ea typeface="微软雅黑" pitchFamily="34" charset="-122"/>
                <a:cs typeface="微软雅黑" pitchFamily="34" charset="-120"/>
              </a:rPr>
              <a:t>，续设南南及三方合作基金，同更多“全球南方”国家商谈自由贸易安排；从2024年</a:t>
            </a:r>
            <a:r>
              <a:rPr lang="en-US" altLang="zh-CN" sz="2000" b="0" i="0">
                <a:solidFill>
                  <a:srgbClr val="000000"/>
                </a:solidFill>
                <a:latin typeface="微软雅黑" pitchFamily="34" charset="0"/>
                <a:ea typeface="微软雅黑" pitchFamily="34" charset="-122"/>
                <a:cs typeface="微软雅黑" pitchFamily="34" charset="-120"/>
              </a:rPr>
              <a:t>6月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起至</a:t>
            </a:r>
            <a:r>
              <a:rPr lang="en-US" altLang="zh-CN" sz="2000" b="0" i="0" dirty="0">
                <a:solidFill>
                  <a:srgbClr val="000000"/>
                </a:solidFill>
                <a:latin typeface="微软雅黑" pitchFamily="34" charset="0"/>
                <a:ea typeface="微软雅黑" pitchFamily="34" charset="-122"/>
                <a:cs typeface="微软雅黑" pitchFamily="34" charset="-120"/>
              </a:rPr>
              <a:t>2030年，中国自发展中国家累计进口额有望超8万亿美元。</a:t>
            </a:r>
            <a:r>
              <a:rPr lang="en-US" altLang="zh-CN" sz="2000" b="0" i="0">
                <a:solidFill>
                  <a:srgbClr val="000000"/>
                </a:solidFill>
                <a:latin typeface="微软雅黑" pitchFamily="34" charset="0"/>
                <a:ea typeface="微软雅黑" pitchFamily="34" charset="-122"/>
                <a:cs typeface="微软雅黑" pitchFamily="34" charset="-120"/>
              </a:rPr>
              <a:t>对此理解正确的是(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e89a567a6.bracket?pid=6a97a488a&amp;color=0,0,0&amp;vpa=11&amp;vtp=1"/>
          <p:cNvSpPr/>
          <p:nvPr/>
        </p:nvSpPr>
        <p:spPr>
          <a:xfrm>
            <a:off x="10050526"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1_2#e89a567a6?pid=6a97a488a&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①和平共处五项原则彰显了中国外交坚持正义、扶弱扬善的精神风骨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实现国家利益的一致是我国扩大与第三世界国家友好合作的根本追求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亲仁善邻、讲信修睦、协和万邦是中国特色大国外交的基本出发点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加强与“全球南方”合作体现“义利并重、以义为先”的正确义利观</a:t>
            </a:r>
            <a:endParaRPr lang="en-US" altLang="zh-CN" sz="2000" dirty="0"/>
          </a:p>
        </p:txBody>
      </p:sp>
      <p:sp>
        <p:nvSpPr>
          <p:cNvPr id="5" name="QC_6_BD.31_3#e89a567a6.choices?pid=6a97a488a&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3_1#e89a567a6?vop=1&amp;pid=6a97a488a&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本题考查我国的外交政策。中国向“全球南方”国家提供1000个</a:t>
            </a:r>
            <a:r>
              <a:rPr lang="en-US" altLang="zh-CN" sz="2000" b="0" i="0">
                <a:solidFill>
                  <a:srgbClr val="000000"/>
                </a:solidFill>
                <a:latin typeface="微软雅黑" pitchFamily="34" charset="0"/>
                <a:ea typeface="微软雅黑" pitchFamily="34" charset="-122"/>
                <a:cs typeface="微软雅黑" pitchFamily="34" charset="-120"/>
              </a:rPr>
              <a:t>“和平共处五项原则卓越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奖学金</a:t>
            </a:r>
            <a:r>
              <a:rPr lang="en-US" altLang="zh-CN" sz="2000" b="0" i="0" dirty="0">
                <a:solidFill>
                  <a:srgbClr val="000000"/>
                </a:solidFill>
                <a:latin typeface="微软雅黑" pitchFamily="34" charset="0"/>
                <a:ea typeface="微软雅黑" pitchFamily="34" charset="-122"/>
                <a:cs typeface="微软雅黑" pitchFamily="34" charset="-120"/>
              </a:rPr>
              <a:t>”名额，可见和平共处五项原则彰显了中国外交坚持正义、扶弱扬善的精神风骨，①</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同有关方共同设立落实全球发展倡议三方合作示范中心</a:t>
            </a:r>
            <a:r>
              <a:rPr lang="en-US" altLang="zh-CN" sz="2000" b="0" i="0" dirty="0">
                <a:solidFill>
                  <a:srgbClr val="000000"/>
                </a:solidFill>
                <a:latin typeface="微软雅黑" pitchFamily="34" charset="0"/>
                <a:ea typeface="微软雅黑" pitchFamily="34" charset="-122"/>
                <a:cs typeface="微软雅黑" pitchFamily="34" charset="-120"/>
              </a:rPr>
              <a:t>，续设南南及三方合作基金，同更多</a:t>
            </a:r>
            <a:r>
              <a:rPr lang="en-US" altLang="zh-CN" sz="2000" b="0" i="0">
                <a:solidFill>
                  <a:srgbClr val="000000"/>
                </a:solidFill>
                <a:latin typeface="微软雅黑" pitchFamily="34" charset="0"/>
                <a:ea typeface="微软雅黑" pitchFamily="34" charset="-122"/>
                <a:cs typeface="微软雅黑" pitchFamily="34" charset="-120"/>
              </a:rPr>
              <a:t>“全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球南方</a:t>
            </a:r>
            <a:r>
              <a:rPr lang="en-US" altLang="zh-CN" sz="2000" b="0" i="0" dirty="0">
                <a:solidFill>
                  <a:srgbClr val="000000"/>
                </a:solidFill>
                <a:latin typeface="微软雅黑" pitchFamily="34" charset="0"/>
                <a:ea typeface="微软雅黑" pitchFamily="34" charset="-122"/>
                <a:cs typeface="微软雅黑" pitchFamily="34" charset="-120"/>
              </a:rPr>
              <a:t>”国家商谈自由贸易安排，中国加强与“全球南方”合作体现“义利并重、以义为先</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正确义利观</a:t>
            </a:r>
            <a:r>
              <a:rPr lang="en-US" altLang="zh-CN" sz="2000" b="0" i="0" dirty="0">
                <a:solidFill>
                  <a:srgbClr val="000000"/>
                </a:solidFill>
                <a:latin typeface="微软雅黑" pitchFamily="34" charset="0"/>
                <a:ea typeface="微软雅黑" pitchFamily="34" charset="-122"/>
                <a:cs typeface="微软雅黑" pitchFamily="34" charset="-120"/>
              </a:rPr>
              <a:t>，④正确；维护国家利益是一国外交活动的根本出发点和落脚点</a:t>
            </a:r>
            <a:r>
              <a:rPr lang="en-US" altLang="zh-CN" sz="2000" b="0" i="0">
                <a:solidFill>
                  <a:srgbClr val="000000"/>
                </a:solidFill>
                <a:latin typeface="微软雅黑" pitchFamily="34" charset="0"/>
                <a:ea typeface="微软雅黑" pitchFamily="34" charset="-122"/>
                <a:cs typeface="微软雅黑" pitchFamily="34" charset="-120"/>
              </a:rPr>
              <a:t>，国家间的共同利益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是国家合作的基础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实现国家利益的一致并不是我国扩大与第三世界国家友好合作的根本追求，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且国家利益具有阶级性</a:t>
            </a:r>
            <a:r>
              <a:rPr lang="en-US" altLang="zh-CN" sz="2000" b="0" i="0" dirty="0">
                <a:solidFill>
                  <a:srgbClr val="000000"/>
                </a:solidFill>
                <a:latin typeface="微软雅黑" pitchFamily="34" charset="0"/>
                <a:ea typeface="微软雅黑" pitchFamily="34" charset="-122"/>
                <a:cs typeface="微软雅黑" pitchFamily="34" charset="-120"/>
              </a:rPr>
              <a:t>，不同国家的国家利益在根本上未必一致，②排除</a:t>
            </a:r>
            <a:r>
              <a:rPr lang="en-US" altLang="zh-CN" sz="2000" b="0" i="0">
                <a:solidFill>
                  <a:srgbClr val="000000"/>
                </a:solidFill>
                <a:latin typeface="微软雅黑" pitchFamily="34" charset="0"/>
                <a:ea typeface="微软雅黑" pitchFamily="34" charset="-122"/>
                <a:cs typeface="微软雅黑" pitchFamily="34" charset="-120"/>
              </a:rPr>
              <a:t>；维护本国国家利益是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中国特色大国外交的基本出发点</a:t>
            </a:r>
            <a:r>
              <a:rPr lang="en-US" altLang="zh-CN" sz="2000" b="0" i="0" dirty="0">
                <a:solidFill>
                  <a:srgbClr val="000000"/>
                </a:solidFill>
                <a:latin typeface="微软雅黑" pitchFamily="34" charset="0"/>
                <a:ea typeface="微软雅黑" pitchFamily="34" charset="-122"/>
                <a:cs typeface="微软雅黑"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34_1#e79cb615e?sp=1&amp;pid=6a97a488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［浙江台州山海协作体2024高二联考］</a:t>
            </a:r>
            <a:r>
              <a:rPr lang="en-US" altLang="zh-CN" sz="2000" b="0" i="0" dirty="0">
                <a:solidFill>
                  <a:srgbClr val="000000"/>
                </a:solidFill>
                <a:latin typeface="微软雅黑" pitchFamily="34" charset="0"/>
                <a:ea typeface="微软雅黑" pitchFamily="34" charset="-122"/>
                <a:cs typeface="微软雅黑" pitchFamily="34" charset="-120"/>
              </a:rPr>
              <a:t>“万物并育而不相害，道并行而不相悖</a:t>
            </a:r>
            <a:r>
              <a:rPr lang="en-US" altLang="zh-CN" sz="2000" b="0" i="0">
                <a:solidFill>
                  <a:srgbClr val="000000"/>
                </a:solidFill>
                <a:latin typeface="微软雅黑" pitchFamily="34" charset="0"/>
                <a:ea typeface="微软雅黑" pitchFamily="34" charset="-122"/>
                <a:cs typeface="微软雅黑" pitchFamily="34" charset="-120"/>
              </a:rPr>
              <a:t>。”文明交流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互鉴是增进各国人民友谊的桥梁</a:t>
            </a:r>
            <a:r>
              <a:rPr lang="en-US" altLang="zh-CN" sz="2000" b="0" i="0" dirty="0">
                <a:solidFill>
                  <a:srgbClr val="000000"/>
                </a:solidFill>
                <a:latin typeface="微软雅黑" pitchFamily="34" charset="0"/>
                <a:ea typeface="微软雅黑" pitchFamily="34" charset="-122"/>
                <a:cs typeface="微软雅黑" pitchFamily="34" charset="-120"/>
              </a:rPr>
              <a:t>、推动人类社会进步的动力、维护世界和平的纽带</a:t>
            </a:r>
            <a:r>
              <a:rPr lang="en-US" altLang="zh-CN" sz="2000" b="0" i="0">
                <a:solidFill>
                  <a:srgbClr val="000000"/>
                </a:solidFill>
                <a:latin typeface="微软雅黑" pitchFamily="34" charset="0"/>
                <a:ea typeface="微软雅黑" pitchFamily="34" charset="-122"/>
                <a:cs typeface="微软雅黑" pitchFamily="34" charset="-120"/>
              </a:rPr>
              <a:t>。各国人民应</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拥抱世界的丰富多样</a:t>
            </a:r>
            <a:r>
              <a:rPr lang="en-US" altLang="zh-CN" sz="2000" b="0" i="0" dirty="0">
                <a:solidFill>
                  <a:srgbClr val="000000"/>
                </a:solidFill>
                <a:latin typeface="微软雅黑" pitchFamily="34" charset="0"/>
                <a:ea typeface="微软雅黑" pitchFamily="34" charset="-122"/>
                <a:cs typeface="微软雅黑" pitchFamily="34" charset="-120"/>
              </a:rPr>
              <a:t>，努力做到求同存异、取长补短，谋求和谐共处、合作共赢。</a:t>
            </a:r>
            <a:r>
              <a:rPr lang="en-US" altLang="zh-CN" sz="2000" b="0" i="0">
                <a:solidFill>
                  <a:srgbClr val="000000"/>
                </a:solidFill>
                <a:latin typeface="微软雅黑" pitchFamily="34" charset="0"/>
                <a:ea typeface="微软雅黑" pitchFamily="34" charset="-122"/>
                <a:cs typeface="微软雅黑" pitchFamily="34" charset="-120"/>
              </a:rPr>
              <a:t>这说明(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5_1#e79cb615e.bracket?pid=6a97a488a&amp;color=0,0,0&amp;vpa=12&amp;vtp=1"/>
          <p:cNvSpPr/>
          <p:nvPr/>
        </p:nvSpPr>
        <p:spPr>
          <a:xfrm>
            <a:off x="1082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4_2#e79cb615e?pid=6a97a488a&amp;color=0,0,0&amp;vtp=1&amp;bbb=1"/>
          <p:cNvSpPr/>
          <p:nvPr/>
        </p:nvSpPr>
        <p:spPr>
          <a:xfrm>
            <a:off x="722376" y="23340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①各国人民应同心协力，构建人类命运共同体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处理国际事务应当维护各国的核心利益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在相互依存的当今世界应该摒弃弱肉强食的思维</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习近平外交思想是一个完整的理论体系</a:t>
            </a:r>
            <a:endParaRPr lang="en-US" altLang="zh-CN" sz="2000" dirty="0"/>
          </a:p>
        </p:txBody>
      </p:sp>
      <p:sp>
        <p:nvSpPr>
          <p:cNvPr id="5" name="QC_6_BD.34_3#e79cb615e.choices?pid=6a97a488a&amp;color=0,0,0&amp;vtp=1&amp;bbb=1"/>
          <p:cNvSpPr/>
          <p:nvPr/>
        </p:nvSpPr>
        <p:spPr>
          <a:xfrm>
            <a:off x="722376" y="416998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4d6cb8278.fixed?pid=3fe37062f&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4d6cb8278.fixed?pid=3fe37062f&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第二单元综合测试</a:t>
            </a:r>
            <a:endParaRPr lang="en-US" altLang="zh-CN" sz="4400" dirty="0"/>
          </a:p>
        </p:txBody>
      </p:sp>
      <p:pic>
        <p:nvPicPr>
          <p:cNvPr id="4" name="C_4#4d6cb8278.fixed?pid=3fe37062f&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4d6cb8278.fixed?pid=3fe37062f&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36_1#e79cb615e?vop=1&amp;pid=6a97a488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本题考查中国特色大国外交。材料说明在相互依存的当今世界应该摒弃弱肉强食的思维</a:t>
            </a:r>
            <a:r>
              <a:rPr lang="en-US" altLang="zh-CN" sz="2000" b="0" i="0" spc="-50">
                <a:solidFill>
                  <a:srgbClr val="000000"/>
                </a:solidFill>
                <a:latin typeface="微软雅黑" pitchFamily="34" charset="0"/>
                <a:ea typeface="微软雅黑" pitchFamily="34" charset="-122"/>
                <a:cs typeface="微软雅黑" pitchFamily="34" charset="-120"/>
              </a:rPr>
              <a:t>，各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国人民应同心协力</a:t>
            </a:r>
            <a:r>
              <a:rPr lang="en-US" altLang="zh-CN" sz="2000" b="0" i="0" spc="-50" dirty="0">
                <a:solidFill>
                  <a:srgbClr val="000000"/>
                </a:solidFill>
                <a:latin typeface="微软雅黑" pitchFamily="34" charset="0"/>
                <a:ea typeface="微软雅黑" pitchFamily="34" charset="-122"/>
                <a:cs typeface="微软雅黑" pitchFamily="34" charset="-120"/>
              </a:rPr>
              <a:t>，构建人类命运共同体，①③正确</a:t>
            </a:r>
            <a:r>
              <a:rPr lang="en-US" altLang="zh-CN" sz="2000" b="0" i="0" spc="-50">
                <a:solidFill>
                  <a:srgbClr val="000000"/>
                </a:solidFill>
                <a:latin typeface="微软雅黑" pitchFamily="34" charset="0"/>
                <a:ea typeface="微软雅黑" pitchFamily="34" charset="-122"/>
                <a:cs typeface="微软雅黑" pitchFamily="34" charset="-120"/>
              </a:rPr>
              <a:t>；处理国际事务应当维护各国正当合理的核心</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利益</a:t>
            </a:r>
            <a:r>
              <a:rPr lang="en-US" altLang="zh-CN" sz="2000" b="0" i="0" spc="-50" dirty="0">
                <a:solidFill>
                  <a:srgbClr val="000000"/>
                </a:solidFill>
                <a:latin typeface="微软雅黑" pitchFamily="34" charset="0"/>
                <a:ea typeface="微软雅黑" pitchFamily="34" charset="-122"/>
                <a:cs typeface="微软雅黑" pitchFamily="34" charset="-120"/>
              </a:rPr>
              <a:t>，坚决反对零和博弈，②排除；材料未体现习近平外交思想是一个完整的理论体系，④排除。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BD.37_1#872fecc9e?sp=1&amp;pid=6a97a488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13.当前地缘政治局势紧张，世界经济脆弱性更加突出，粮食和能源等多重危机叠加</a:t>
            </a:r>
            <a:r>
              <a:rPr lang="en-US" altLang="zh-CN" sz="2000" b="0" i="0">
                <a:solidFill>
                  <a:srgbClr val="000000"/>
                </a:solidFill>
                <a:latin typeface="微软雅黑" pitchFamily="34" charset="0"/>
                <a:ea typeface="微软雅黑" pitchFamily="34" charset="-122"/>
                <a:cs typeface="微软雅黑" pitchFamily="34" charset="-120"/>
              </a:rPr>
              <a:t>。我们不应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该以邻为壑</a:t>
            </a:r>
            <a:r>
              <a:rPr lang="en-US" altLang="zh-CN" sz="2000" b="0" i="0" dirty="0">
                <a:solidFill>
                  <a:srgbClr val="000000"/>
                </a:solidFill>
                <a:latin typeface="微软雅黑" pitchFamily="34" charset="0"/>
                <a:ea typeface="微软雅黑" pitchFamily="34" charset="-122"/>
                <a:cs typeface="微软雅黑" pitchFamily="34" charset="-120"/>
              </a:rPr>
              <a:t>，而应该坚守团结合作初心，传承同舟共济精神，为人类谋安全，为世界谋进步</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一主张展现了中国(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872fecc9e.bracket?pid=6a97a488a&amp;color=0,0,0&amp;vpa=13&amp;vtp=1"/>
          <p:cNvSpPr/>
          <p:nvPr/>
        </p:nvSpPr>
        <p:spPr>
          <a:xfrm>
            <a:off x="2954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7_2#872fecc9e?pid=6a97a488a&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①维护世界和平</a:t>
            </a:r>
            <a:r>
              <a:rPr lang="en-US" altLang="zh-CN" sz="2000" b="0" i="0">
                <a:solidFill>
                  <a:srgbClr val="000000"/>
                </a:solidFill>
                <a:latin typeface="微软雅黑" pitchFamily="34" charset="0"/>
                <a:ea typeface="微软雅黑" pitchFamily="34" charset="-122"/>
                <a:cs typeface="微软雅黑" pitchFamily="34" charset="-120"/>
              </a:rPr>
              <a:t>、促进共同发展的决心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注重维护本国主权、安全和发展利益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③把塑造负责任东方大国形象作为目标</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积极践行人类命运共同体的外交理念</a:t>
            </a:r>
            <a:endParaRPr lang="en-US" altLang="zh-CN" sz="2000" dirty="0"/>
          </a:p>
        </p:txBody>
      </p:sp>
      <p:sp>
        <p:nvSpPr>
          <p:cNvPr id="5" name="QC_6_BD.37_3#872fecc9e.choices?pid=6a97a488a&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39_1#872fecc9e?vop=1&amp;pid=6a97a488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本题考查中国外交主张、人类命运共同体。为人类谋安全，为世界谋进步</a:t>
            </a:r>
            <a:r>
              <a:rPr lang="en-US" altLang="zh-CN" sz="2000" b="0" i="0">
                <a:solidFill>
                  <a:srgbClr val="000000"/>
                </a:solidFill>
                <a:latin typeface="微软雅黑" pitchFamily="34" charset="0"/>
                <a:ea typeface="微软雅黑" pitchFamily="34" charset="-122"/>
                <a:cs typeface="微软雅黑" pitchFamily="34" charset="-120"/>
              </a:rPr>
              <a:t>，体现了我国维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护世界和平</a:t>
            </a:r>
            <a:r>
              <a:rPr lang="en-US" altLang="zh-CN" sz="2000" b="0" i="0" dirty="0">
                <a:solidFill>
                  <a:srgbClr val="000000"/>
                </a:solidFill>
                <a:latin typeface="微软雅黑" pitchFamily="34" charset="0"/>
                <a:ea typeface="微软雅黑" pitchFamily="34" charset="-122"/>
                <a:cs typeface="微软雅黑" pitchFamily="34" charset="-120"/>
              </a:rPr>
              <a:t>、促进共同发展的决心，也体现了中国积极践行人类命运共同体理念，①④正确</a:t>
            </a:r>
            <a:r>
              <a:rPr lang="en-US" altLang="zh-CN" sz="2000" b="0" i="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料没有涉及维护本国主权</a:t>
            </a:r>
            <a:r>
              <a:rPr lang="en-US" altLang="zh-CN" sz="2000" b="0" i="0" dirty="0">
                <a:solidFill>
                  <a:srgbClr val="000000"/>
                </a:solidFill>
                <a:latin typeface="微软雅黑" pitchFamily="34" charset="0"/>
                <a:ea typeface="微软雅黑" pitchFamily="34" charset="-122"/>
                <a:cs typeface="微软雅黑" pitchFamily="34" charset="-120"/>
              </a:rPr>
              <a:t>、安全和发展利益，②不符合题意；维护我国主权、</a:t>
            </a:r>
            <a:r>
              <a:rPr lang="en-US" altLang="zh-CN" sz="2000" b="0" i="0">
                <a:solidFill>
                  <a:srgbClr val="000000"/>
                </a:solidFill>
                <a:latin typeface="微软雅黑" pitchFamily="34" charset="0"/>
                <a:ea typeface="微软雅黑" pitchFamily="34" charset="-122"/>
                <a:cs typeface="微软雅黑" pitchFamily="34" charset="-120"/>
              </a:rPr>
              <a:t>安全和发展利益，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促进世界的和平与发展是我国外交政策的基本目标</a:t>
            </a:r>
            <a:r>
              <a:rPr lang="en-US" altLang="zh-CN" sz="2000" b="0" i="0" dirty="0">
                <a:solidFill>
                  <a:srgbClr val="000000"/>
                </a:solidFill>
                <a:latin typeface="微软雅黑" pitchFamily="34" charset="0"/>
                <a:ea typeface="微软雅黑" pitchFamily="34" charset="-122"/>
                <a:cs typeface="微软雅黑" pitchFamily="34" charset="-120"/>
              </a:rPr>
              <a:t>，③错误。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BD.40_1#c8b0c7527?sp=1&amp;pid=6a97a488a&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［重庆部分学校2025模拟］</a:t>
            </a:r>
            <a:r>
              <a:rPr lang="en-US" altLang="zh-CN" sz="2000" b="0" i="0" dirty="0">
                <a:solidFill>
                  <a:srgbClr val="000000"/>
                </a:solidFill>
                <a:latin typeface="微软雅黑" pitchFamily="34" charset="0"/>
                <a:ea typeface="微软雅黑" pitchFamily="34" charset="-122"/>
                <a:cs typeface="微软雅黑" pitchFamily="34" charset="-120"/>
              </a:rPr>
              <a:t>某班同学在探究学习中发现，关于国家间的交往</a:t>
            </a:r>
            <a:r>
              <a:rPr lang="en-US" altLang="zh-CN" sz="2000" b="0" i="0">
                <a:solidFill>
                  <a:srgbClr val="000000"/>
                </a:solidFill>
                <a:latin typeface="微软雅黑" pitchFamily="34" charset="0"/>
                <a:ea typeface="微软雅黑" pitchFamily="34" charset="-122"/>
                <a:cs typeface="微软雅黑" pitchFamily="34" charset="-120"/>
              </a:rPr>
              <a:t>，国际社会存在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如下两种截然不同的主张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对此认识正确的是(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5" name="QC_6_BD.40_2#c8b0c7527?colgroup=17,23&amp;pid=6a97a488a&amp;color=0,0,0&amp;vtp=1&amp;bbb=1"/>
          <p:cNvGraphicFramePr>
            <a:graphicFrameLocks noGrp="1"/>
          </p:cNvGraphicFramePr>
          <p:nvPr>
            <p:extLst>
              <p:ext uri="{D42A27DB-BD31-4B8C-83A1-F6EECF244321}">
                <p14:modId xmlns:p14="http://schemas.microsoft.com/office/powerpoint/2010/main" val="539629942"/>
              </p:ext>
            </p:extLst>
          </p:nvPr>
        </p:nvGraphicFramePr>
        <p:xfrm>
          <a:off x="722376" y="1951677"/>
          <a:ext cx="10725912" cy="847471"/>
        </p:xfrm>
        <a:graphic>
          <a:graphicData uri="http://schemas.openxmlformats.org/drawingml/2006/table">
            <a:tbl>
              <a:tblPr/>
              <a:tblGrid>
                <a:gridCol w="4608576">
                  <a:extLst>
                    <a:ext uri="{9D8B030D-6E8A-4147-A177-3AD203B41FA5}">
                      <a16:colId xmlns:a16="http://schemas.microsoft.com/office/drawing/2014/main" val="20000"/>
                    </a:ext>
                  </a:extLst>
                </a:gridCol>
                <a:gridCol w="6117336">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某些国家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没有永远的朋友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只有永远的利益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朋友应当是永远的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利益应当是共同的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C_6_AN.41_1#c8b0c7527.bracket?pid=6a97a488a&amp;color=0,0,0&amp;vpa=14&amp;vtp=1"/>
          <p:cNvSpPr/>
          <p:nvPr/>
        </p:nvSpPr>
        <p:spPr>
          <a:xfrm>
            <a:off x="6002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40_3#c8b0c7527?pid=6a97a488a&amp;color=0,0,0&amp;vtp=1&amp;bbb=1"/>
          <p:cNvSpPr/>
          <p:nvPr/>
        </p:nvSpPr>
        <p:spPr>
          <a:xfrm>
            <a:off x="722376" y="29295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①某些国家的主张是偏狭的，但对维护和发展本国利益确实管用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中国的主张代表了国际正义，反映了处理国际关系的中国智慧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两种主张截然不同，是因为国家之间在主权上是相互排斥的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两种主张并存、并行，有利于各国在比较中认识国际交往的真谛</a:t>
            </a:r>
            <a:endParaRPr lang="en-US" altLang="zh-CN" sz="2000" dirty="0"/>
          </a:p>
        </p:txBody>
      </p:sp>
      <p:sp>
        <p:nvSpPr>
          <p:cNvPr id="6" name="QC_6_BD.40_4#c8b0c7527.choices?pid=6a97a488a&amp;color=0,0,0&amp;vtp=1&amp;bbb=1"/>
          <p:cNvSpPr/>
          <p:nvPr/>
        </p:nvSpPr>
        <p:spPr>
          <a:xfrm>
            <a:off x="722376" y="47668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AS.42_1#c8b0c7527?vop=1&amp;pid=6a97a488a&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本题考查中国智慧。中国主张“朋友应当是永远的，利益应当是共同的</a:t>
            </a:r>
            <a:r>
              <a:rPr lang="en-US" altLang="zh-CN" sz="2000" b="0" i="0">
                <a:solidFill>
                  <a:srgbClr val="000000"/>
                </a:solidFill>
                <a:latin typeface="微软雅黑" pitchFamily="34" charset="0"/>
                <a:ea typeface="微软雅黑" pitchFamily="34" charset="-122"/>
                <a:cs typeface="微软雅黑" pitchFamily="34" charset="-120"/>
              </a:rPr>
              <a:t>”，体现了合作共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赢的外交理念</a:t>
            </a:r>
            <a:r>
              <a:rPr lang="en-US" altLang="zh-CN" sz="2000" b="0" i="0" dirty="0">
                <a:solidFill>
                  <a:srgbClr val="000000"/>
                </a:solidFill>
                <a:latin typeface="微软雅黑" pitchFamily="34" charset="0"/>
                <a:ea typeface="微软雅黑" pitchFamily="34" charset="-122"/>
                <a:cs typeface="微软雅黑" pitchFamily="34" charset="-120"/>
              </a:rPr>
              <a:t>，符合构建人类命运共同体的理念，反映了处理国际关系的中国智慧</a:t>
            </a:r>
            <a:r>
              <a:rPr lang="en-US" altLang="zh-CN" sz="2000" b="0" i="0">
                <a:solidFill>
                  <a:srgbClr val="000000"/>
                </a:solidFill>
                <a:latin typeface="微软雅黑" pitchFamily="34" charset="0"/>
                <a:ea typeface="微软雅黑" pitchFamily="34" charset="-122"/>
                <a:cs typeface="微软雅黑" pitchFamily="34" charset="-120"/>
              </a:rPr>
              <a:t>，代表国际正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a:t>
            </a:r>
            <a:r>
              <a:rPr lang="en-US" altLang="zh-CN" sz="2000" b="0" i="0" dirty="0">
                <a:solidFill>
                  <a:srgbClr val="000000"/>
                </a:solidFill>
                <a:latin typeface="微软雅黑" pitchFamily="34" charset="0"/>
                <a:ea typeface="微软雅黑" pitchFamily="34" charset="-122"/>
                <a:cs typeface="微软雅黑" pitchFamily="34" charset="-120"/>
              </a:rPr>
              <a:t>，②正确；两种主张并存和比较，</a:t>
            </a:r>
            <a:r>
              <a:rPr lang="en-US" altLang="zh-CN" sz="2000" b="0" i="0">
                <a:solidFill>
                  <a:srgbClr val="000000"/>
                </a:solidFill>
                <a:latin typeface="微软雅黑" pitchFamily="34" charset="0"/>
                <a:ea typeface="微软雅黑" pitchFamily="34" charset="-122"/>
                <a:cs typeface="微软雅黑" pitchFamily="34" charset="-120"/>
              </a:rPr>
              <a:t>有助于各国在实践和反思中更全面地认识国际交往的本质，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进而推动国际关系向着更包容</a:t>
            </a:r>
            <a:r>
              <a:rPr lang="en-US" altLang="zh-CN" sz="2000" b="0" i="0" dirty="0">
                <a:solidFill>
                  <a:srgbClr val="000000"/>
                </a:solidFill>
                <a:latin typeface="微软雅黑" pitchFamily="34" charset="0"/>
                <a:ea typeface="微软雅黑" pitchFamily="34" charset="-122"/>
                <a:cs typeface="微软雅黑" pitchFamily="34" charset="-120"/>
              </a:rPr>
              <a:t>、互利的方向发展，④正确；虽然某些国家主张“利益至上</a:t>
            </a:r>
            <a:r>
              <a:rPr lang="en-US" altLang="zh-CN" sz="2000" b="0" i="0">
                <a:solidFill>
                  <a:srgbClr val="000000"/>
                </a:solidFill>
                <a:latin typeface="微软雅黑" pitchFamily="34" charset="0"/>
                <a:ea typeface="微软雅黑" pitchFamily="34" charset="-122"/>
                <a:cs typeface="微软雅黑" pitchFamily="34" charset="-120"/>
              </a:rPr>
              <a:t>”可能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在短期内可以维护本国利益</a:t>
            </a:r>
            <a:r>
              <a:rPr lang="en-US" altLang="zh-CN" sz="2000" b="0" i="0" dirty="0">
                <a:solidFill>
                  <a:srgbClr val="000000"/>
                </a:solidFill>
                <a:latin typeface="微软雅黑" pitchFamily="34" charset="0"/>
                <a:ea typeface="微软雅黑" pitchFamily="34" charset="-122"/>
                <a:cs typeface="微软雅黑" pitchFamily="34" charset="-120"/>
              </a:rPr>
              <a:t>，但这种零和思维忽视了国际合作的长远价值，并非真正的“</a:t>
            </a:r>
            <a:r>
              <a:rPr lang="en-US" altLang="zh-CN" sz="2000" b="0" i="0">
                <a:solidFill>
                  <a:srgbClr val="000000"/>
                </a:solidFill>
                <a:latin typeface="微软雅黑" pitchFamily="34" charset="0"/>
                <a:ea typeface="微软雅黑" pitchFamily="34" charset="-122"/>
                <a:cs typeface="微软雅黑" pitchFamily="34" charset="-120"/>
              </a:rPr>
              <a:t>管用”，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排除；国家主权的独立性并不意味着相互排斥</a:t>
            </a:r>
            <a:r>
              <a:rPr lang="en-US" altLang="zh-CN" sz="2000" b="0" i="0">
                <a:solidFill>
                  <a:srgbClr val="000000"/>
                </a:solidFill>
                <a:latin typeface="微软雅黑" pitchFamily="34" charset="0"/>
                <a:ea typeface="微软雅黑" pitchFamily="34" charset="-122"/>
                <a:cs typeface="微软雅黑" pitchFamily="34" charset="-120"/>
              </a:rPr>
              <a:t>，中国的主张恰恰强调在尊重主权的基础上实现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共同利益</a:t>
            </a:r>
            <a:r>
              <a:rPr lang="en-US" altLang="zh-CN" sz="2000" b="0" i="0" dirty="0">
                <a:solidFill>
                  <a:srgbClr val="000000"/>
                </a:solidFill>
                <a:latin typeface="微软雅黑" pitchFamily="34" charset="0"/>
                <a:ea typeface="微软雅黑" pitchFamily="34" charset="-122"/>
                <a:cs typeface="微软雅黑" pitchFamily="34" charset="-120"/>
              </a:rPr>
              <a:t>，主权问题并非两种主张差异的根本原因，③排除。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6_BD.43_1#93b7cd627?sp=1&amp;pid=6a97a488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［辽宁大连部分学校2025高二联考］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在数字外交场景下，</a:t>
            </a:r>
            <a:r>
              <a:rPr lang="en-US" altLang="zh-CN" sz="2000" b="0" i="0">
                <a:solidFill>
                  <a:srgbClr val="000000"/>
                </a:solidFill>
                <a:latin typeface="微软雅黑" pitchFamily="34" charset="0"/>
                <a:ea typeface="微软雅黑" pitchFamily="34" charset="-122"/>
                <a:cs typeface="微软雅黑" pitchFamily="34" charset="-120"/>
              </a:rPr>
              <a:t>外交行为体和公众间通过社交媒体、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网络进行交谈与倾听</a:t>
            </a:r>
            <a:r>
              <a:rPr lang="en-US" altLang="zh-CN" sz="2000" b="0" i="0" dirty="0">
                <a:solidFill>
                  <a:srgbClr val="000000"/>
                </a:solidFill>
                <a:latin typeface="微软雅黑" pitchFamily="34" charset="0"/>
                <a:ea typeface="微软雅黑" pitchFamily="34" charset="-122"/>
                <a:cs typeface="微软雅黑" pitchFamily="34" charset="-120"/>
              </a:rPr>
              <a:t>，实现双向信息沟通和传播。第19届杭州亚运会科技感“拉满</a:t>
            </a:r>
            <a:r>
              <a:rPr lang="en-US" altLang="zh-CN" sz="2000" b="0" i="0">
                <a:solidFill>
                  <a:srgbClr val="000000"/>
                </a:solidFill>
                <a:latin typeface="微软雅黑" pitchFamily="34" charset="0"/>
                <a:ea typeface="微软雅黑" pitchFamily="34" charset="-122"/>
                <a:cs typeface="微软雅黑" pitchFamily="34" charset="-120"/>
              </a:rPr>
              <a:t>”，官方和自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媒体的联动传播让中国的发展成就</a:t>
            </a:r>
            <a:r>
              <a:rPr lang="en-US" altLang="zh-CN" sz="2000" b="0" i="0" dirty="0">
                <a:solidFill>
                  <a:srgbClr val="000000"/>
                </a:solidFill>
                <a:latin typeface="微软雅黑" pitchFamily="34" charset="0"/>
                <a:ea typeface="微软雅黑" pitchFamily="34" charset="-122"/>
                <a:cs typeface="微软雅黑" pitchFamily="34" charset="-120"/>
              </a:rPr>
              <a:t>、中国体育健儿的风采以数字影像的形式触及全球观众</a:t>
            </a:r>
            <a:r>
              <a:rPr lang="en-US" altLang="zh-CN" sz="2000" b="0" i="0">
                <a:solidFill>
                  <a:srgbClr val="000000"/>
                </a:solidFill>
                <a:latin typeface="微软雅黑" pitchFamily="34" charset="0"/>
                <a:ea typeface="微软雅黑" pitchFamily="34" charset="-122"/>
                <a:cs typeface="微软雅黑" pitchFamily="34" charset="-120"/>
              </a:rPr>
              <a:t>，这有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助于塑造全球公众的中国观</a:t>
            </a:r>
            <a:r>
              <a:rPr lang="en-US" altLang="zh-CN" sz="2000" b="0" i="0" dirty="0">
                <a:solidFill>
                  <a:srgbClr val="000000"/>
                </a:solidFill>
                <a:latin typeface="微软雅黑" pitchFamily="34" charset="0"/>
                <a:ea typeface="微软雅黑" pitchFamily="34" charset="-122"/>
                <a:cs typeface="微软雅黑" pitchFamily="34" charset="-120"/>
              </a:rPr>
              <a:t>，是一次绝佳的数字外交活动。</a:t>
            </a:r>
            <a:r>
              <a:rPr lang="en-US" altLang="zh-CN" sz="2000" b="0" i="0">
                <a:solidFill>
                  <a:srgbClr val="000000"/>
                </a:solidFill>
                <a:latin typeface="微软雅黑" pitchFamily="34" charset="0"/>
                <a:ea typeface="微软雅黑" pitchFamily="34" charset="-122"/>
                <a:cs typeface="微软雅黑" pitchFamily="34" charset="-120"/>
              </a:rPr>
              <a:t>数字外交(</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93b7cd627.bracket?pid=6a97a488a&amp;color=0,0,0&amp;vpa=15&amp;vtp=1"/>
          <p:cNvSpPr/>
          <p:nvPr/>
        </p:nvSpPr>
        <p:spPr>
          <a:xfrm>
            <a:off x="8529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3_2#93b7cd627?pid=6a97a488a&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①为构建全球公平正义的国际新秩序贡献了中国智慧和中国方案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以可见、可感、可共情的方式在公共外交场域发挥着重要作用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有利于“自塑”中国国家形象，阐述中国特色，左右世界舆论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借助数字平台开展公共外交活动，营造对本国有利的舆论环境</a:t>
            </a:r>
            <a:endParaRPr lang="en-US" altLang="zh-CN" sz="2000" dirty="0"/>
          </a:p>
        </p:txBody>
      </p:sp>
      <p:sp>
        <p:nvSpPr>
          <p:cNvPr id="5" name="QC_6_BD.43_3#93b7cd627.choices?pid=6a97a488a&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6_AS.45_1#93b7cd627?vop=1&amp;pid=6a97a488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本题考查中国智慧的生动实践。在数字外交场景下</a:t>
            </a:r>
            <a:r>
              <a:rPr lang="en-US" altLang="zh-CN" sz="2000" b="0" i="0">
                <a:solidFill>
                  <a:srgbClr val="000000"/>
                </a:solidFill>
                <a:latin typeface="微软雅黑" pitchFamily="34" charset="0"/>
                <a:ea typeface="微软雅黑" pitchFamily="34" charset="-122"/>
                <a:cs typeface="微软雅黑" pitchFamily="34" charset="-120"/>
              </a:rPr>
              <a:t>，外交行为体和公众能实现双向信息沟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通和传播</a:t>
            </a:r>
            <a:r>
              <a:rPr lang="en-US" altLang="zh-CN" sz="2000" b="0" i="0" dirty="0">
                <a:solidFill>
                  <a:srgbClr val="000000"/>
                </a:solidFill>
                <a:latin typeface="微软雅黑" pitchFamily="34" charset="0"/>
                <a:ea typeface="微软雅黑" pitchFamily="34" charset="-122"/>
                <a:cs typeface="微软雅黑" pitchFamily="34" charset="-120"/>
              </a:rPr>
              <a:t>，数字外交以可见、可感、可共情的方式在公共外交场域发挥着重要作用，②正确</a:t>
            </a:r>
            <a:r>
              <a:rPr lang="en-US" altLang="zh-CN" sz="2000" b="0" i="0">
                <a:solidFill>
                  <a:srgbClr val="000000"/>
                </a:solidFill>
                <a:latin typeface="微软雅黑" pitchFamily="34" charset="0"/>
                <a:ea typeface="微软雅黑" pitchFamily="34" charset="-122"/>
                <a:cs typeface="微软雅黑" pitchFamily="34" charset="-120"/>
              </a:rPr>
              <a:t>；本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次亚运会作为一次绝佳的数字外交活动</a:t>
            </a:r>
            <a:r>
              <a:rPr lang="en-US" altLang="zh-CN" sz="2000" b="0" i="0" dirty="0">
                <a:solidFill>
                  <a:srgbClr val="000000"/>
                </a:solidFill>
                <a:latin typeface="微软雅黑" pitchFamily="34" charset="0"/>
                <a:ea typeface="微软雅黑" pitchFamily="34" charset="-122"/>
                <a:cs typeface="微软雅黑" pitchFamily="34" charset="-120"/>
              </a:rPr>
              <a:t>，借助数字平台开展公共外交活动</a:t>
            </a:r>
            <a:r>
              <a:rPr lang="en-US" altLang="zh-CN" sz="2000" b="0" i="0">
                <a:solidFill>
                  <a:srgbClr val="000000"/>
                </a:solidFill>
                <a:latin typeface="微软雅黑" pitchFamily="34" charset="0"/>
                <a:ea typeface="微软雅黑" pitchFamily="34" charset="-122"/>
                <a:cs typeface="微软雅黑" pitchFamily="34" charset="-120"/>
              </a:rPr>
              <a:t>，有助于塑造全球公众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的中国观</a:t>
            </a:r>
            <a:r>
              <a:rPr lang="en-US" altLang="zh-CN" sz="2000" b="0" i="0" dirty="0">
                <a:solidFill>
                  <a:srgbClr val="000000"/>
                </a:solidFill>
                <a:latin typeface="微软雅黑" pitchFamily="34" charset="0"/>
                <a:ea typeface="微软雅黑" pitchFamily="34" charset="-122"/>
                <a:cs typeface="微软雅黑" pitchFamily="34" charset="-120"/>
              </a:rPr>
              <a:t>，营造对本国有利的舆论环境，④正确；本题反映了我国积极开展数字外交</a:t>
            </a:r>
            <a:r>
              <a:rPr lang="en-US" altLang="zh-CN" sz="2000" b="0" i="0">
                <a:solidFill>
                  <a:srgbClr val="000000"/>
                </a:solidFill>
                <a:latin typeface="微软雅黑" pitchFamily="34" charset="0"/>
                <a:ea typeface="微软雅黑" pitchFamily="34" charset="-122"/>
                <a:cs typeface="微软雅黑" pitchFamily="34" charset="-120"/>
              </a:rPr>
              <a:t>，没有体现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中国为构建国际新秩序贡献中国智慧和中国方案</a:t>
            </a:r>
            <a:r>
              <a:rPr lang="en-US" altLang="zh-CN" sz="2000" b="0" i="0" dirty="0">
                <a:solidFill>
                  <a:srgbClr val="000000"/>
                </a:solidFill>
                <a:latin typeface="微软雅黑" pitchFamily="34" charset="0"/>
                <a:ea typeface="微软雅黑" pitchFamily="34" charset="-122"/>
                <a:cs typeface="微软雅黑" pitchFamily="34" charset="-120"/>
              </a:rPr>
              <a:t>，①排除；“左右世界舆论”的说法错误</a:t>
            </a:r>
            <a:r>
              <a:rPr lang="en-US" altLang="zh-CN" sz="2000" b="0" i="0">
                <a:solidFill>
                  <a:srgbClr val="000000"/>
                </a:solidFill>
                <a:latin typeface="微软雅黑" pitchFamily="34" charset="0"/>
                <a:ea typeface="微软雅黑" pitchFamily="34" charset="-122"/>
                <a:cs typeface="微软雅黑" pitchFamily="34" charset="-120"/>
              </a:rPr>
              <a:t>，有悖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于我国的外交政策</a:t>
            </a:r>
            <a:r>
              <a:rPr lang="en-US" altLang="zh-CN" sz="2000" b="0" i="0" dirty="0">
                <a:solidFill>
                  <a:srgbClr val="000000"/>
                </a:solidFill>
                <a:latin typeface="微软雅黑" pitchFamily="34" charset="0"/>
                <a:ea typeface="微软雅黑" pitchFamily="34" charset="-122"/>
                <a:cs typeface="微软雅黑"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46_1#7d6deee00?sp=1&amp;pid=6e3bb6a2d&amp;color=0,0,0&amp;vtp=1&amp;bt=1&amp;bbb=1&amp;hb=1"/>
          <p:cNvSpPr/>
          <p:nvPr/>
        </p:nvSpPr>
        <p:spPr>
          <a:xfrm>
            <a:off x="722376" y="972000"/>
            <a:ext cx="10753344" cy="4056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［山东济宁一中2024月考］</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阅读材料，完成下列要求。（16分）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互联网是人类在</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世纪最伟大的发明之一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代表着新质生产力和新的发展方向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互联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网领域发展不平衡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规则不健全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秩序不合理等问题日益凸显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一些西方国家倚仗网络技术优势</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长期在网络空间推行霸权主义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中国作为世界主要大国和主要经济体之一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率先提出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网络主权</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概念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并且在国际上大力推广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推动网络主权原则成为联合国框架下网络空间国际规则制定的基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本准则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构建网络空间命运共同体既不是追求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独善其身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也不是谋求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本国利益优先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是一项惠及全人类的事业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归根结底是为了造福人类社会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中国历来重视互联网在促进文明互鉴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中的作用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积极响应国际社会需求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携手推动落实联合国</a:t>
            </a:r>
            <a:r>
              <a:rPr lang="en-US" altLang="zh-CN" sz="2000" b="0" i="0" dirty="0">
                <a:solidFill>
                  <a:srgbClr val="000000"/>
                </a:solidFill>
                <a:latin typeface="微软雅黑" pitchFamily="34" charset="0"/>
                <a:ea typeface="微软雅黑" pitchFamily="34" charset="-122"/>
                <a:cs typeface="微软雅黑" pitchFamily="34" charset="-120"/>
              </a:rPr>
              <a:t>2030</a:t>
            </a:r>
            <a:r>
              <a:rPr lang="en-US" altLang="zh-CN" sz="2000" b="0" i="0" dirty="0">
                <a:solidFill>
                  <a:srgbClr val="000000"/>
                </a:solidFill>
                <a:latin typeface="微软雅黑" pitchFamily="34" charset="0"/>
                <a:ea typeface="楷体" pitchFamily="34" charset="-122"/>
                <a:cs typeface="微软雅黑" pitchFamily="34" charset="-120"/>
              </a:rPr>
              <a:t>年可持续发展议程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致力于弥合</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数字鸿沟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推动网络文化交流与文明互鉴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促进互联网发展成果惠及不同国家和地区的人民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46_2#7d6deee00?pid=6e3bb6a2d&amp;color=0,0,0&amp;mp=1&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结合材料，运用《当代国际政治与经济》的知识，分析中国提出构建网络空间命运共同体的必要性。</a:t>
            </a:r>
            <a:endParaRPr lang="en-US" altLang="zh-CN" sz="2000" spc="-50" dirty="0"/>
          </a:p>
        </p:txBody>
      </p:sp>
      <p:sp>
        <p:nvSpPr>
          <p:cNvPr id="3" name="QO_6_AN.47_1#7d6deee00?vop=1&amp;pid=6e3bb6a2d&amp;color=0,0,0&amp;vtp=1&amp;bbb=1&amp;hb=1"/>
          <p:cNvSpPr/>
          <p:nvPr/>
        </p:nvSpPr>
        <p:spPr>
          <a:xfrm>
            <a:off x="722376" y="1432941"/>
            <a:ext cx="10753344" cy="3142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①网络主权是国家主权在网络空间的自然延伸。构建网络空间命运共同体</a:t>
            </a:r>
            <a:r>
              <a:rPr lang="en-US" altLang="zh-CN" sz="2000" b="1" i="0">
                <a:solidFill>
                  <a:srgbClr val="00B050"/>
                </a:solidFill>
                <a:latin typeface="微软雅黑" pitchFamily="34" charset="0"/>
                <a:ea typeface="微软雅黑" pitchFamily="34" charset="-122"/>
                <a:cs typeface="微软雅黑" pitchFamily="34" charset="-120"/>
              </a:rPr>
              <a:t>，有利于维护我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国主权</a:t>
            </a:r>
            <a:r>
              <a:rPr lang="en-US" altLang="zh-CN" sz="2000" b="1" i="0" dirty="0">
                <a:solidFill>
                  <a:srgbClr val="00B050"/>
                </a:solidFill>
                <a:latin typeface="微软雅黑" pitchFamily="34" charset="0"/>
                <a:ea typeface="微软雅黑" pitchFamily="34" charset="-122"/>
                <a:cs typeface="微软雅黑" pitchFamily="34" charset="-120"/>
              </a:rPr>
              <a:t>、安全和发展利益。（4分）②和平与发展是当今时代的主题</a:t>
            </a:r>
            <a:r>
              <a:rPr lang="en-US" altLang="zh-CN" sz="2000" b="1" i="0">
                <a:solidFill>
                  <a:srgbClr val="00B050"/>
                </a:solidFill>
                <a:latin typeface="微软雅黑" pitchFamily="34" charset="0"/>
                <a:ea typeface="微软雅黑" pitchFamily="34" charset="-122"/>
                <a:cs typeface="微软雅黑" pitchFamily="34" charset="-120"/>
              </a:rPr>
              <a:t>。一些国家在网络空间推行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霸权主义</a:t>
            </a:r>
            <a:r>
              <a:rPr lang="en-US" altLang="zh-CN" sz="2000" b="1" i="0" dirty="0">
                <a:solidFill>
                  <a:srgbClr val="00B050"/>
                </a:solidFill>
                <a:latin typeface="微软雅黑" pitchFamily="34" charset="0"/>
                <a:ea typeface="微软雅黑" pitchFamily="34" charset="-122"/>
                <a:cs typeface="微软雅黑" pitchFamily="34" charset="-120"/>
              </a:rPr>
              <a:t>，破坏网络空间生态。构建网络空间命运共同体有利于重塑网络空间新秩序</a:t>
            </a:r>
            <a:r>
              <a:rPr lang="en-US" altLang="zh-CN" sz="2000" b="1" i="0">
                <a:solidFill>
                  <a:srgbClr val="00B050"/>
                </a:solidFill>
                <a:latin typeface="微软雅黑" pitchFamily="34" charset="0"/>
                <a:ea typeface="微软雅黑" pitchFamily="34" charset="-122"/>
                <a:cs typeface="微软雅黑" pitchFamily="34" charset="-120"/>
              </a:rPr>
              <a:t>，为世界和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平与发展贡献力量</a:t>
            </a:r>
            <a:r>
              <a:rPr lang="en-US" altLang="zh-CN" sz="2000" b="1" i="0" dirty="0">
                <a:solidFill>
                  <a:srgbClr val="00B050"/>
                </a:solidFill>
                <a:latin typeface="微软雅黑" pitchFamily="34" charset="0"/>
                <a:ea typeface="微软雅黑" pitchFamily="34" charset="-122"/>
                <a:cs typeface="微软雅黑" pitchFamily="34" charset="-120"/>
              </a:rPr>
              <a:t>。（4分）③国家间的共同利益是国家合作的基础</a:t>
            </a:r>
            <a:r>
              <a:rPr lang="en-US" altLang="zh-CN" sz="2000" b="1" i="0">
                <a:solidFill>
                  <a:srgbClr val="00B050"/>
                </a:solidFill>
                <a:latin typeface="微软雅黑" pitchFamily="34" charset="0"/>
                <a:ea typeface="微软雅黑" pitchFamily="34" charset="-122"/>
                <a:cs typeface="微软雅黑" pitchFamily="34" charset="-120"/>
              </a:rPr>
              <a:t>，携手应对网络安全问题有</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利于维护全人类共同利益</a:t>
            </a:r>
            <a:r>
              <a:rPr lang="en-US" altLang="zh-CN" sz="2000" b="1" i="0" dirty="0">
                <a:solidFill>
                  <a:srgbClr val="00B050"/>
                </a:solidFill>
                <a:latin typeface="微软雅黑" pitchFamily="34" charset="0"/>
                <a:ea typeface="微软雅黑" pitchFamily="34" charset="-122"/>
                <a:cs typeface="微软雅黑" pitchFamily="34" charset="-120"/>
              </a:rPr>
              <a:t>，增进全人类在网络空间的福祉。（4分）</a:t>
            </a:r>
            <a:r>
              <a:rPr lang="en-US" altLang="zh-CN" sz="2000" b="1" i="0">
                <a:solidFill>
                  <a:srgbClr val="00B050"/>
                </a:solidFill>
                <a:latin typeface="微软雅黑" pitchFamily="34" charset="0"/>
                <a:ea typeface="微软雅黑" pitchFamily="34" charset="-122"/>
                <a:cs typeface="微软雅黑" pitchFamily="34" charset="-120"/>
              </a:rPr>
              <a:t>④中国是推动世界和平与发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展的重要力量</a:t>
            </a:r>
            <a:r>
              <a:rPr lang="en-US" altLang="zh-CN" sz="2000" b="1" i="0" dirty="0">
                <a:solidFill>
                  <a:srgbClr val="00B050"/>
                </a:solidFill>
                <a:latin typeface="微软雅黑" pitchFamily="34" charset="0"/>
                <a:ea typeface="微软雅黑" pitchFamily="34" charset="-122"/>
                <a:cs typeface="微软雅黑" pitchFamily="34" charset="-120"/>
              </a:rPr>
              <a:t>。中国提出构建网络空间命运共同体，向全球贡献中国智慧和中国方案</a:t>
            </a:r>
            <a:r>
              <a:rPr lang="en-US" altLang="zh-CN" sz="2000" b="1" i="0">
                <a:solidFill>
                  <a:srgbClr val="00B050"/>
                </a:solidFill>
                <a:latin typeface="微软雅黑" pitchFamily="34" charset="0"/>
                <a:ea typeface="微软雅黑" pitchFamily="34" charset="-122"/>
                <a:cs typeface="微软雅黑" pitchFamily="34" charset="-120"/>
              </a:rPr>
              <a:t>，有利于提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升中国在全球治理体系改革和建设中的国际影响力</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6_AS.48_1#7d6deee00?vop=1&amp;pid=6e3bb6a2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本题考查国家主权、国家利益、当今时代的主题、全球治理。可以从以下方面思考：</a:t>
            </a:r>
            <a:r>
              <a:rPr lang="en-US" altLang="zh-CN" sz="2000" b="0" i="0">
                <a:solidFill>
                  <a:srgbClr val="000000"/>
                </a:solidFill>
                <a:latin typeface="微软雅黑" pitchFamily="34" charset="0"/>
                <a:ea typeface="微软雅黑" pitchFamily="34" charset="-122"/>
                <a:cs typeface="微软雅黑" pitchFamily="34" charset="-120"/>
              </a:rPr>
              <a:t>第一，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网络主权和国家主权</a:t>
            </a:r>
            <a:r>
              <a:rPr lang="en-US" altLang="zh-CN" sz="2000" b="0" i="0" dirty="0">
                <a:solidFill>
                  <a:srgbClr val="000000"/>
                </a:solidFill>
                <a:latin typeface="微软雅黑" pitchFamily="34" charset="0"/>
                <a:ea typeface="微软雅黑" pitchFamily="34" charset="-122"/>
                <a:cs typeface="微软雅黑" pitchFamily="34" charset="-120"/>
              </a:rPr>
              <a:t>、国家利益的关系；第二，国际上存在扰乱网络空间秩序</a:t>
            </a:r>
            <a:r>
              <a:rPr lang="en-US" altLang="zh-CN" sz="2000" b="0" i="0">
                <a:solidFill>
                  <a:srgbClr val="000000"/>
                </a:solidFill>
                <a:latin typeface="微软雅黑" pitchFamily="34" charset="0"/>
                <a:ea typeface="微软雅黑" pitchFamily="34" charset="-122"/>
                <a:cs typeface="微软雅黑" pitchFamily="34" charset="-120"/>
              </a:rPr>
              <a:t>、破坏网络空间生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态的霸权主义行为</a:t>
            </a:r>
            <a:r>
              <a:rPr lang="en-US" altLang="zh-CN" sz="2000" b="0" i="0" dirty="0">
                <a:solidFill>
                  <a:srgbClr val="000000"/>
                </a:solidFill>
                <a:latin typeface="微软雅黑" pitchFamily="34" charset="0"/>
                <a:ea typeface="微软雅黑" pitchFamily="34" charset="-122"/>
                <a:cs typeface="微软雅黑" pitchFamily="34" charset="-120"/>
              </a:rPr>
              <a:t>；第三，在和平与发展的时代主题下</a:t>
            </a:r>
            <a:r>
              <a:rPr lang="en-US" altLang="zh-CN" sz="2000" b="0" i="0">
                <a:solidFill>
                  <a:srgbClr val="000000"/>
                </a:solidFill>
                <a:latin typeface="微软雅黑" pitchFamily="34" charset="0"/>
                <a:ea typeface="微软雅黑" pitchFamily="34" charset="-122"/>
                <a:cs typeface="微软雅黑" pitchFamily="34" charset="-120"/>
              </a:rPr>
              <a:t>，构建网络空间命运共同体对国家合作和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全球的意义</a:t>
            </a:r>
            <a:r>
              <a:rPr lang="en-US" altLang="zh-CN" sz="2000" b="0" i="0" dirty="0">
                <a:solidFill>
                  <a:srgbClr val="000000"/>
                </a:solidFill>
                <a:latin typeface="微软雅黑" pitchFamily="34" charset="0"/>
                <a:ea typeface="微软雅黑" pitchFamily="34" charset="-122"/>
                <a:cs typeface="微软雅黑" pitchFamily="34" charset="-120"/>
              </a:rPr>
              <a:t>；第四，中国积极参与全球治理体系改革和建设。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5_BD#9785a8fd8?pid=4d6cb8278&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建议用时：45分钟</a:t>
            </a:r>
            <a:endParaRPr lang="en-US" altLang="zh-CN" sz="2000" dirty="0"/>
          </a:p>
        </p:txBody>
      </p:sp>
      <p:sp>
        <p:nvSpPr>
          <p:cNvPr id="3" name="QC_6_BD.1_1#2561675b5?sp=1&amp;pid=6a97a488a&amp;color=0,0,0&amp;vtp=1&amp;bbb=1&amp;hb=1"/>
          <p:cNvSpPr/>
          <p:nvPr/>
        </p:nvSpPr>
        <p:spPr>
          <a:xfrm>
            <a:off x="722376" y="1432941"/>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［黑龙江大庆中学2025高二期中］</a:t>
            </a:r>
            <a:r>
              <a:rPr lang="en-US" altLang="zh-CN" sz="2000" b="0" i="0" dirty="0">
                <a:solidFill>
                  <a:srgbClr val="000000"/>
                </a:solidFill>
                <a:latin typeface="微软雅黑" pitchFamily="34" charset="0"/>
                <a:ea typeface="微软雅黑" pitchFamily="34" charset="-122"/>
                <a:cs typeface="微软雅黑" pitchFamily="34" charset="-120"/>
              </a:rPr>
              <a:t>有位美国大学教授说:“在21世纪头十年</a:t>
            </a:r>
            <a:r>
              <a:rPr lang="en-US" altLang="zh-CN" sz="2000" b="0" i="0">
                <a:solidFill>
                  <a:srgbClr val="000000"/>
                </a:solidFill>
                <a:latin typeface="微软雅黑" pitchFamily="34" charset="0"/>
                <a:ea typeface="微软雅黑" pitchFamily="34" charset="-122"/>
                <a:cs typeface="微软雅黑" pitchFamily="34" charset="-120"/>
              </a:rPr>
              <a:t>,美国的相对实力不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断下降</a:t>
            </a:r>
            <a:r>
              <a:rPr lang="en-US" altLang="zh-CN" sz="2000" b="0" i="0" dirty="0">
                <a:solidFill>
                  <a:srgbClr val="000000"/>
                </a:solidFill>
                <a:latin typeface="微软雅黑" pitchFamily="34" charset="0"/>
                <a:ea typeface="微软雅黑" pitchFamily="34" charset="-122"/>
                <a:cs typeface="微软雅黑" pitchFamily="34" charset="-120"/>
              </a:rPr>
              <a:t>,而中国的相对实力却一直在增强。单极秩序正在变得过时</a:t>
            </a:r>
            <a:r>
              <a:rPr lang="en-US" altLang="zh-CN" sz="2000" b="0" i="0">
                <a:solidFill>
                  <a:srgbClr val="000000"/>
                </a:solidFill>
                <a:latin typeface="微软雅黑" pitchFamily="34" charset="0"/>
                <a:ea typeface="微软雅黑" pitchFamily="34" charset="-122"/>
                <a:cs typeface="微软雅黑" pitchFamily="34" charset="-120"/>
              </a:rPr>
              <a:t>,其他国家正在崛起为可以与美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国实力抗衡的力量</a:t>
            </a:r>
            <a:r>
              <a:rPr lang="en-US" altLang="zh-CN" sz="2000" b="0" i="0" dirty="0">
                <a:solidFill>
                  <a:srgbClr val="000000"/>
                </a:solidFill>
                <a:latin typeface="微软雅黑" pitchFamily="34" charset="0"/>
                <a:ea typeface="微软雅黑" pitchFamily="34" charset="-122"/>
                <a:cs typeface="微软雅黑" pitchFamily="34" charset="-120"/>
              </a:rPr>
              <a:t>,美国正在失去大部分的战略自由。”</a:t>
            </a:r>
            <a:r>
              <a:rPr lang="en-US" altLang="zh-CN" sz="2000" b="0" i="0">
                <a:solidFill>
                  <a:srgbClr val="000000"/>
                </a:solidFill>
                <a:latin typeface="微软雅黑" pitchFamily="34" charset="0"/>
                <a:ea typeface="微软雅黑" pitchFamily="34" charset="-122"/>
                <a:cs typeface="微软雅黑" pitchFamily="34" charset="-120"/>
              </a:rPr>
              <a:t>这段话意味着(</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_1#2561675b5.bracket?pid=6a97a488a&amp;color=0,0,0&amp;vpa=1&amp;vtp=1"/>
          <p:cNvSpPr/>
          <p:nvPr/>
        </p:nvSpPr>
        <p:spPr>
          <a:xfrm>
            <a:off x="8604314" y="2328291"/>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1_2#2561675b5?pid=6a97a488a&amp;color=0,0,0&amp;vtp=1&amp;bbb=1"/>
          <p:cNvSpPr/>
          <p:nvPr/>
        </p:nvSpPr>
        <p:spPr>
          <a:xfrm>
            <a:off x="722376" y="278904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①中国在国际事务中的代表性和话语权进一步增强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美国已经放弃推行单极格局的政策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其他国家的崛起对美国霸权主义地位构成了严峻挑战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世界多极化趋势不可逆转</a:t>
            </a:r>
            <a:endParaRPr lang="en-US" altLang="zh-CN" sz="2000" dirty="0"/>
          </a:p>
        </p:txBody>
      </p:sp>
      <p:sp>
        <p:nvSpPr>
          <p:cNvPr id="6" name="QC_6_BD.1_3#2561675b5.choices?pid=6a97a488a&amp;color=0,0,0&amp;vtp=1&amp;bbb=1"/>
          <p:cNvSpPr/>
          <p:nvPr/>
        </p:nvSpPr>
        <p:spPr>
          <a:xfrm>
            <a:off x="722376" y="46249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6_BD.49_1#56f5aebae?sp=1&amp;pid=6e3bb6a2d&amp;color=0,0,0&amp;vtp=1&amp;bt=1&amp;bbb=1&amp;h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［河南部分学校2025高二联考］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人工智能技术的发展不仅为人类带来了前所未有的机遇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也带来了一系列治理挑战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如何平</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衡技术创新与治理规范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已成为全球共同面对的课题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6_BD.49_2#56f5aebae?sp=1&amp;pid=6e3bb6a2d&amp;color=0,0,0&amp;vtp=1&amp;bbb=1&amp;hb=1"/>
          <p:cNvSpPr/>
          <p:nvPr/>
        </p:nvSpPr>
        <p:spPr>
          <a:xfrm>
            <a:off x="722376" y="2346775"/>
            <a:ext cx="10753344" cy="3141853"/>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全球人工智能治理的现状</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联合国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二十国集团等国际组织相继推动人工智能治理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尽管多边治理机制不断建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各国在人工智能安全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隐私保护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伦理道德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军事应用等领域的政策仍存在重大分歧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数据安全与隐私保护方面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欧盟严格执行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通用数据保护条例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限制数据跨境流动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美国数据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政策相对宽松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但在国家安全领域设立壁垒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2025</a:t>
            </a:r>
            <a:r>
              <a:rPr lang="en-US" altLang="zh-CN" sz="2000" b="0" i="0">
                <a:solidFill>
                  <a:srgbClr val="000000"/>
                </a:solidFill>
                <a:latin typeface="微软雅黑" pitchFamily="34" charset="0"/>
                <a:ea typeface="楷体" pitchFamily="34" charset="-122"/>
                <a:cs typeface="微软雅黑" pitchFamily="34" charset="-120"/>
              </a:rPr>
              <a:t>年法国巴黎召开的人工智能行动峰会上</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欧盟代表强调要强化人工智能监管框架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设立高风险人工智能应用的法律框架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而美国则更倾向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于市场驱动模式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主张企业主导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推动本国科技公司制定行业标准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这加剧了全球治理的分歧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6_BD.49_3#56f5aebae?sp=1&amp;pid=6e3bb6a2d&amp;color=0,0,0&amp;vtp=1&amp;bt=1&amp;bbb=1&amp;hb=1"/>
          <p:cNvSpPr/>
          <p:nvPr/>
        </p:nvSpPr>
        <p:spPr>
          <a:xfrm>
            <a:off x="722376" y="972000"/>
            <a:ext cx="10753344" cy="4513453"/>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中国在人工智能国际治理中的责任与担当</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目前中国实施了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互联网信息服务算法推荐管理规定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等法规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建立了较为完善的算法监管</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数据安全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伦理审查体系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并通过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数字合作网络共享人工智能治理最佳实践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提出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数据主权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与跨境数据流动结合的治理模式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探索兼顾数据安全和全球数据共享的平衡方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为国际社会提供了一种新的数据治理框架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中国在二十国集团等平台上提出人工智能安全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隐私保护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算法透明度等治理倡议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推动全球数据安全规则协调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中国举办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人工智能全球治理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论坛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为各国政府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企业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学术机构提供交流平台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中国设立跨国人工智能实验室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带一路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科技创新行动计划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加强绿色发展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数字经济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人工智能等领域的多边合作平台建设</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借助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全球人工智能治理倡议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中国倡导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以人为本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的理念和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智能向善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的宗旨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调人工智能应服务于人类福祉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7_BD.50_1#bd4351eb0?pid=56f5aebae&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（1）结合材料，运用《当代国际政治与经济》的知识</a:t>
            </a:r>
            <a:r>
              <a:rPr lang="en-US" altLang="zh-CN" sz="2000" b="0" i="0">
                <a:solidFill>
                  <a:srgbClr val="000000"/>
                </a:solidFill>
                <a:latin typeface="微软雅黑" pitchFamily="34" charset="0"/>
                <a:ea typeface="微软雅黑" pitchFamily="34" charset="-122"/>
                <a:cs typeface="微软雅黑" pitchFamily="34" charset="-120"/>
              </a:rPr>
              <a:t>，说明各国在人工智能全球治理方面为何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会产生政策分歧</a:t>
            </a:r>
            <a:r>
              <a:rPr lang="en-US" altLang="zh-CN" sz="2000" b="0" i="0" dirty="0">
                <a:solidFill>
                  <a:srgbClr val="000000"/>
                </a:solidFill>
                <a:latin typeface="微软雅黑" pitchFamily="34" charset="0"/>
                <a:ea typeface="微软雅黑" pitchFamily="34" charset="-122"/>
                <a:cs typeface="微软雅黑" pitchFamily="34" charset="-120"/>
              </a:rPr>
              <a:t>。（10分）</a:t>
            </a:r>
            <a:endParaRPr lang="en-US" altLang="zh-CN" sz="2000" dirty="0"/>
          </a:p>
        </p:txBody>
      </p:sp>
      <p:sp>
        <p:nvSpPr>
          <p:cNvPr id="3" name="QO_7_AN.51_1#bd4351eb0?vop=1&amp;pid=56f5aebae&amp;color=0,0,0&amp;vtp=1&amp;bbb=1&amp;hb=1"/>
          <p:cNvSpPr/>
          <p:nvPr/>
        </p:nvSpPr>
        <p:spPr>
          <a:xfrm>
            <a:off x="722376" y="1882844"/>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①国家利益是影响国际关系的决定性因素之一</a:t>
            </a:r>
            <a:r>
              <a:rPr lang="en-US" altLang="zh-CN" sz="2000" b="1" i="0">
                <a:solidFill>
                  <a:srgbClr val="00B050"/>
                </a:solidFill>
                <a:latin typeface="微软雅黑" pitchFamily="34" charset="0"/>
                <a:ea typeface="微软雅黑" pitchFamily="34" charset="-122"/>
                <a:cs typeface="微软雅黑" pitchFamily="34" charset="-120"/>
              </a:rPr>
              <a:t>，维护国家利益是主权国家对外活动的出发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点和落脚点</a:t>
            </a:r>
            <a:r>
              <a:rPr lang="en-US" altLang="zh-CN" sz="2000" b="1" i="0" dirty="0">
                <a:solidFill>
                  <a:srgbClr val="00B050"/>
                </a:solidFill>
                <a:latin typeface="微软雅黑" pitchFamily="34" charset="0"/>
                <a:ea typeface="微软雅黑" pitchFamily="34" charset="-122"/>
                <a:cs typeface="微软雅黑" pitchFamily="34" charset="-120"/>
              </a:rPr>
              <a:t>。为维护本国国家利益，不同国家基于自身国情和发展需求</a:t>
            </a:r>
            <a:r>
              <a:rPr lang="en-US" altLang="zh-CN" sz="2000" b="1" i="0">
                <a:solidFill>
                  <a:srgbClr val="00B050"/>
                </a:solidFill>
                <a:latin typeface="微软雅黑" pitchFamily="34" charset="0"/>
                <a:ea typeface="微软雅黑" pitchFamily="34" charset="-122"/>
                <a:cs typeface="微软雅黑" pitchFamily="34" charset="-120"/>
              </a:rPr>
              <a:t>，对人工智能治理的优先</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事项存在差异</a:t>
            </a:r>
            <a:r>
              <a:rPr lang="en-US" altLang="zh-CN" sz="2000" b="1" i="0" dirty="0">
                <a:solidFill>
                  <a:srgbClr val="00B050"/>
                </a:solidFill>
                <a:latin typeface="微软雅黑" pitchFamily="34" charset="0"/>
                <a:ea typeface="微软雅黑" pitchFamily="34" charset="-122"/>
                <a:cs typeface="微软雅黑" pitchFamily="34" charset="-120"/>
              </a:rPr>
              <a:t>，导致政策分歧。（5分）</a:t>
            </a:r>
            <a:r>
              <a:rPr lang="en-US" altLang="zh-CN" sz="2000" b="1" i="0">
                <a:solidFill>
                  <a:srgbClr val="00B050"/>
                </a:solidFill>
                <a:latin typeface="微软雅黑" pitchFamily="34" charset="0"/>
                <a:ea typeface="微软雅黑" pitchFamily="34" charset="-122"/>
                <a:cs typeface="微软雅黑" pitchFamily="34" charset="-120"/>
              </a:rPr>
              <a:t>②当前国际竞争的实质是以经济和科技实力为基础的综</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合国力的较量</a:t>
            </a:r>
            <a:r>
              <a:rPr lang="en-US" altLang="zh-CN" sz="2000" b="1" i="0" dirty="0">
                <a:solidFill>
                  <a:srgbClr val="00B050"/>
                </a:solidFill>
                <a:latin typeface="微软雅黑" pitchFamily="34" charset="0"/>
                <a:ea typeface="微软雅黑" pitchFamily="34" charset="-122"/>
                <a:cs typeface="微软雅黑" pitchFamily="34" charset="-120"/>
              </a:rPr>
              <a:t>。人工智能已成为国际科技竞争的核心，各国在人工智能领域展开激烈竞争</a:t>
            </a:r>
            <a:r>
              <a:rPr lang="en-US" altLang="zh-CN" sz="2000" b="1" i="0">
                <a:solidFill>
                  <a:srgbClr val="00B050"/>
                </a:solidFill>
                <a:latin typeface="微软雅黑" pitchFamily="34" charset="0"/>
                <a:ea typeface="微软雅黑" pitchFamily="34" charset="-122"/>
                <a:cs typeface="微软雅黑" pitchFamily="34" charset="-120"/>
              </a:rPr>
              <a:t>，力图</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掌握人工智能技术主动权</a:t>
            </a:r>
            <a:r>
              <a:rPr lang="en-US" altLang="zh-CN" sz="2000" b="1" i="0" dirty="0">
                <a:solidFill>
                  <a:srgbClr val="00B050"/>
                </a:solidFill>
                <a:latin typeface="微软雅黑" pitchFamily="34" charset="0"/>
                <a:ea typeface="微软雅黑" pitchFamily="34" charset="-122"/>
                <a:cs typeface="微软雅黑" pitchFamily="34" charset="-120"/>
              </a:rPr>
              <a:t>、标准制定权和国际规则话语权，</a:t>
            </a:r>
            <a:r>
              <a:rPr lang="en-US" altLang="zh-CN" sz="2000" b="1" i="0">
                <a:solidFill>
                  <a:srgbClr val="00B050"/>
                </a:solidFill>
                <a:latin typeface="微软雅黑" pitchFamily="34" charset="0"/>
                <a:ea typeface="微软雅黑" pitchFamily="34" charset="-122"/>
                <a:cs typeface="微软雅黑" pitchFamily="34" charset="-120"/>
              </a:rPr>
              <a:t>确立自己在人工智能领域的有利态势，</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这加剧了全球治理的分歧</a:t>
            </a:r>
            <a:r>
              <a:rPr lang="en-US" altLang="zh-CN" sz="2000" b="1" i="0" dirty="0">
                <a:solidFill>
                  <a:srgbClr val="00B050"/>
                </a:solidFill>
                <a:latin typeface="微软雅黑" pitchFamily="34" charset="0"/>
                <a:ea typeface="微软雅黑" pitchFamily="34" charset="-122"/>
                <a:cs typeface="微软雅黑" pitchFamily="34" charset="-120"/>
              </a:rPr>
              <a:t>。（5分）</a:t>
            </a:r>
            <a:endParaRPr lang="en-US" altLang="zh-CN" sz="2000" dirty="0"/>
          </a:p>
        </p:txBody>
      </p:sp>
      <p:sp>
        <p:nvSpPr>
          <p:cNvPr id="4" name="QO_7_AS.52_1#bd4351eb0?vop=1&amp;pid=56f5aebae&amp;color=0,0,0&amp;vtp=1&amp;bbb=1&amp;hb=1"/>
          <p:cNvSpPr/>
          <p:nvPr/>
        </p:nvSpPr>
        <p:spPr>
          <a:xfrm>
            <a:off x="722376" y="4662239"/>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关键信息①：各国在人工智能安全、隐私保护、伦理道德</a:t>
            </a:r>
            <a:r>
              <a:rPr lang="en-US" altLang="zh-CN" sz="2000" b="0" i="0">
                <a:solidFill>
                  <a:srgbClr val="000000"/>
                </a:solidFill>
                <a:latin typeface="微软雅黑" pitchFamily="34" charset="0"/>
                <a:ea typeface="微软雅黑" pitchFamily="34" charset="-122"/>
                <a:cs typeface="微软雅黑" pitchFamily="34" charset="-120"/>
              </a:rPr>
              <a:t>、军事应用等领域的政策仍存在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重大分歧</a:t>
            </a:r>
            <a:r>
              <a:rPr lang="en-US" altLang="zh-CN" sz="2000" b="0" i="0" dirty="0">
                <a:solidFill>
                  <a:srgbClr val="000000"/>
                </a:solidFill>
                <a:latin typeface="微软雅黑" pitchFamily="34" charset="0"/>
                <a:ea typeface="微软雅黑" pitchFamily="34" charset="-122"/>
                <a:cs typeface="微软雅黑" pitchFamily="34" charset="-120"/>
              </a:rPr>
              <a:t>→影响国际关系的主要因素。关键信息②：各国在人工智能领域展开激烈竞争</a:t>
            </a:r>
            <a:r>
              <a:rPr lang="en-US" altLang="zh-CN" sz="2000" b="0" i="0">
                <a:solidFill>
                  <a:srgbClr val="000000"/>
                </a:solidFill>
                <a:latin typeface="微软雅黑" pitchFamily="34" charset="0"/>
                <a:ea typeface="微软雅黑" pitchFamily="34" charset="-122"/>
                <a:cs typeface="微软雅黑" pitchFamily="34" charset="-120"/>
              </a:rPr>
              <a:t>，加剧了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全球治理的分歧</a:t>
            </a:r>
            <a:r>
              <a:rPr lang="en-US" altLang="zh-CN" sz="2000" b="0" i="0" dirty="0">
                <a:solidFill>
                  <a:srgbClr val="000000"/>
                </a:solidFill>
                <a:latin typeface="微软雅黑" pitchFamily="34" charset="0"/>
                <a:ea typeface="微软雅黑" pitchFamily="34" charset="-122"/>
                <a:cs typeface="微软雅黑" pitchFamily="34" charset="-120"/>
              </a:rPr>
              <a:t>→当前国际竞争的实质。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bg/>
                                          </p:spTgt>
                                        </p:tgtEl>
                                        <p:attrNameLst>
                                          <p:attrName>style.visibility</p:attrName>
                                        </p:attrNameLst>
                                      </p:cBhvr>
                                      <p:to>
                                        <p:strVal val="visible"/>
                                      </p:to>
                                    </p:set>
                                    <p:animEffect transition="in" filter="fade">
                                      <p:cBhvr>
                                        <p:cTn id="30" dur="500"/>
                                        <p:tgtEl>
                                          <p:spTgt spid="4">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500"/>
                                        <p:tgtEl>
                                          <p:spTgt spid="4">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fade">
                                      <p:cBhvr>
                                        <p:cTn id="39"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7_BD.53_1#a29d396ac?pid=56f5aebae&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（2）结合材料，运用《当代国际政治与经济》的知识</a:t>
            </a:r>
            <a:r>
              <a:rPr lang="en-US" altLang="zh-CN" sz="2000" b="0" i="0">
                <a:solidFill>
                  <a:srgbClr val="000000"/>
                </a:solidFill>
                <a:latin typeface="微软雅黑" pitchFamily="34" charset="0"/>
                <a:ea typeface="微软雅黑" pitchFamily="34" charset="-122"/>
                <a:cs typeface="微软雅黑" pitchFamily="34" charset="-120"/>
              </a:rPr>
              <a:t>，说明中国是如何在人工智能国际治理中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展现责任与担当的</a:t>
            </a:r>
            <a:r>
              <a:rPr lang="en-US" altLang="zh-CN" sz="2000" b="0" i="0" dirty="0">
                <a:solidFill>
                  <a:srgbClr val="000000"/>
                </a:solidFill>
                <a:latin typeface="微软雅黑" pitchFamily="34" charset="0"/>
                <a:ea typeface="微软雅黑" pitchFamily="34" charset="-122"/>
                <a:cs typeface="微软雅黑" pitchFamily="34" charset="-120"/>
              </a:rPr>
              <a:t>。（14分）</a:t>
            </a:r>
            <a:endParaRPr lang="en-US" altLang="zh-CN" sz="2000" dirty="0"/>
          </a:p>
        </p:txBody>
      </p:sp>
      <p:sp>
        <p:nvSpPr>
          <p:cNvPr id="3" name="QO_7_AN.54_1#a29d396ac?vop=1&amp;pid=56f5aebae&amp;color=0,0,0&amp;vtp=1&amp;bbb=1&amp;hb=1"/>
          <p:cNvSpPr/>
          <p:nvPr/>
        </p:nvSpPr>
        <p:spPr>
          <a:xfrm>
            <a:off x="722376" y="1882844"/>
            <a:ext cx="10753344" cy="3142234"/>
          </a:xfrm>
          <a:prstGeom prst="rect">
            <a:avLst/>
          </a:prstGeom>
          <a:noFill/>
          <a:ln/>
        </p:spPr>
        <p:txBody>
          <a:bodyPr wrap="none" lIns="0" tIns="0" rIns="0" bIns="0" rtlCol="0" anchor="t"/>
          <a:lstStyle/>
          <a:p>
            <a:pPr algn="l" latinLnBrk="1">
              <a:lnSpc>
                <a:spcPts val="3600"/>
              </a:lnSpc>
            </a:pPr>
            <a:r>
              <a:rPr lang="en-US" altLang="zh-CN" sz="2000" b="1" i="0" spc="-50" dirty="0">
                <a:solidFill>
                  <a:srgbClr val="00B050"/>
                </a:solidFill>
                <a:latin typeface="微软雅黑" pitchFamily="34" charset="0"/>
                <a:ea typeface="微软雅黑" pitchFamily="34" charset="-122"/>
                <a:cs typeface="微软雅黑" pitchFamily="34" charset="-120"/>
              </a:rPr>
              <a:t>[答案]</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①中国在国内积极推进人工智能治理实践，实施了《互联网信息服务算法推荐管理规定</a:t>
            </a:r>
            <a:r>
              <a:rPr lang="en-US" altLang="zh-CN" sz="2000" b="1" i="0" spc="-50">
                <a:solidFill>
                  <a:srgbClr val="00B050"/>
                </a:solidFill>
                <a:latin typeface="微软雅黑" pitchFamily="34" charset="0"/>
                <a:ea typeface="微软雅黑" pitchFamily="34" charset="-122"/>
                <a:cs typeface="微软雅黑" pitchFamily="34" charset="-120"/>
              </a:rPr>
              <a:t>》等</a:t>
            </a:r>
          </a:p>
          <a:p>
            <a:pPr latinLnBrk="1">
              <a:lnSpc>
                <a:spcPts val="3600"/>
              </a:lnSpc>
            </a:pPr>
            <a:r>
              <a:rPr lang="en-US" altLang="zh-CN" sz="2000" b="1" i="0" spc="-50">
                <a:solidFill>
                  <a:srgbClr val="00B050"/>
                </a:solidFill>
                <a:latin typeface="微软雅黑" pitchFamily="34" charset="0"/>
                <a:ea typeface="微软雅黑" pitchFamily="34" charset="-122"/>
                <a:cs typeface="微软雅黑" pitchFamily="34" charset="-120"/>
              </a:rPr>
              <a:t>法规</a:t>
            </a:r>
            <a:r>
              <a:rPr lang="en-US" altLang="zh-CN" sz="2000" b="1" i="0" spc="-50" dirty="0">
                <a:solidFill>
                  <a:srgbClr val="00B050"/>
                </a:solidFill>
                <a:latin typeface="微软雅黑" pitchFamily="34" charset="0"/>
                <a:ea typeface="微软雅黑" pitchFamily="34" charset="-122"/>
                <a:cs typeface="微软雅黑" pitchFamily="34" charset="-120"/>
              </a:rPr>
              <a:t>，为国际社会提供可借鉴的治理模式。（2分）</a:t>
            </a:r>
            <a:r>
              <a:rPr lang="en-US" altLang="zh-CN" sz="2000" b="1" i="0" spc="-50">
                <a:solidFill>
                  <a:srgbClr val="00B050"/>
                </a:solidFill>
                <a:latin typeface="微软雅黑" pitchFamily="34" charset="0"/>
                <a:ea typeface="微软雅黑" pitchFamily="34" charset="-122"/>
                <a:cs typeface="微软雅黑" pitchFamily="34" charset="-120"/>
              </a:rPr>
              <a:t>②中国积极参与并推动全球人工智能治理规则</a:t>
            </a:r>
          </a:p>
          <a:p>
            <a:pPr latinLnBrk="1">
              <a:lnSpc>
                <a:spcPts val="3600"/>
              </a:lnSpc>
            </a:pPr>
            <a:r>
              <a:rPr lang="en-US" altLang="zh-CN" sz="2000" b="1" i="0" spc="-50">
                <a:solidFill>
                  <a:srgbClr val="00B050"/>
                </a:solidFill>
                <a:latin typeface="微软雅黑" pitchFamily="34" charset="0"/>
                <a:ea typeface="微软雅黑" pitchFamily="34" charset="-122"/>
                <a:cs typeface="微软雅黑" pitchFamily="34" charset="-120"/>
              </a:rPr>
              <a:t>的制定</a:t>
            </a:r>
            <a:r>
              <a:rPr lang="en-US" altLang="zh-CN" sz="2000" b="1" i="0" spc="-50" dirty="0">
                <a:solidFill>
                  <a:srgbClr val="00B050"/>
                </a:solidFill>
                <a:latin typeface="微软雅黑" pitchFamily="34" charset="0"/>
                <a:ea typeface="微软雅黑" pitchFamily="34" charset="-122"/>
                <a:cs typeface="微软雅黑" pitchFamily="34" charset="-120"/>
              </a:rPr>
              <a:t>，中国在二十国集团等平台上提出的治理倡议，推动全球数据安全规则协调</a:t>
            </a:r>
            <a:r>
              <a:rPr lang="en-US" altLang="zh-CN" sz="2000" b="1" i="0" spc="-50">
                <a:solidFill>
                  <a:srgbClr val="00B050"/>
                </a:solidFill>
                <a:latin typeface="微软雅黑" pitchFamily="34" charset="0"/>
                <a:ea typeface="微软雅黑" pitchFamily="34" charset="-122"/>
                <a:cs typeface="微软雅黑" pitchFamily="34" charset="-120"/>
              </a:rPr>
              <a:t>，为全球人工智</a:t>
            </a:r>
          </a:p>
          <a:p>
            <a:pPr latinLnBrk="1">
              <a:lnSpc>
                <a:spcPts val="3600"/>
              </a:lnSpc>
            </a:pPr>
            <a:r>
              <a:rPr lang="en-US" altLang="zh-CN" sz="2000" b="1" i="0" spc="-50">
                <a:solidFill>
                  <a:srgbClr val="00B050"/>
                </a:solidFill>
                <a:latin typeface="微软雅黑" pitchFamily="34" charset="0"/>
                <a:ea typeface="微软雅黑" pitchFamily="34" charset="-122"/>
                <a:cs typeface="微软雅黑" pitchFamily="34" charset="-120"/>
              </a:rPr>
              <a:t>能治理合作贡献中国方案</a:t>
            </a:r>
            <a:r>
              <a:rPr lang="en-US" altLang="zh-CN" sz="2000" b="1" i="0" spc="-50" dirty="0">
                <a:solidFill>
                  <a:srgbClr val="00B050"/>
                </a:solidFill>
                <a:latin typeface="微软雅黑" pitchFamily="34" charset="0"/>
                <a:ea typeface="微软雅黑" pitchFamily="34" charset="-122"/>
                <a:cs typeface="微软雅黑" pitchFamily="34" charset="-120"/>
              </a:rPr>
              <a:t>、中国智慧和中国力量。（4分）③</a:t>
            </a:r>
            <a:r>
              <a:rPr lang="en-US" altLang="zh-CN" sz="2000" b="1" i="0" spc="-50">
                <a:solidFill>
                  <a:srgbClr val="00B050"/>
                </a:solidFill>
                <a:latin typeface="微软雅黑" pitchFamily="34" charset="0"/>
                <a:ea typeface="微软雅黑" pitchFamily="34" charset="-122"/>
                <a:cs typeface="微软雅黑" pitchFamily="34" charset="-120"/>
              </a:rPr>
              <a:t>中国倡导多边主义和国际关系民主化，</a:t>
            </a:r>
          </a:p>
          <a:p>
            <a:pPr latinLnBrk="1">
              <a:lnSpc>
                <a:spcPts val="3600"/>
              </a:lnSpc>
            </a:pPr>
            <a:r>
              <a:rPr lang="en-US" altLang="zh-CN" sz="2000" b="1" i="0" spc="-50">
                <a:solidFill>
                  <a:srgbClr val="00B050"/>
                </a:solidFill>
                <a:latin typeface="微软雅黑" pitchFamily="34" charset="0"/>
                <a:ea typeface="微软雅黑" pitchFamily="34" charset="-122"/>
                <a:cs typeface="微软雅黑" pitchFamily="34" charset="-120"/>
              </a:rPr>
              <a:t>积极搭建全球人工智能合作平台</a:t>
            </a:r>
            <a:r>
              <a:rPr lang="en-US" altLang="zh-CN" sz="2000" b="1" i="0" spc="-50" dirty="0">
                <a:solidFill>
                  <a:srgbClr val="00B050"/>
                </a:solidFill>
                <a:latin typeface="微软雅黑" pitchFamily="34" charset="0"/>
                <a:ea typeface="微软雅黑" pitchFamily="34" charset="-122"/>
                <a:cs typeface="微软雅黑" pitchFamily="34" charset="-120"/>
              </a:rPr>
              <a:t>，通过对话与合作凝聚人工智能国际治理共识，促进合作。（4</a:t>
            </a:r>
            <a:r>
              <a:rPr lang="en-US" altLang="zh-CN" sz="2000" b="1" i="0" spc="-50">
                <a:solidFill>
                  <a:srgbClr val="00B050"/>
                </a:solidFill>
                <a:latin typeface="微软雅黑" pitchFamily="34" charset="0"/>
                <a:ea typeface="微软雅黑" pitchFamily="34" charset="-122"/>
                <a:cs typeface="微软雅黑" pitchFamily="34" charset="-120"/>
              </a:rPr>
              <a:t>分）</a:t>
            </a:r>
          </a:p>
          <a:p>
            <a:pPr latinLnBrk="1">
              <a:lnSpc>
                <a:spcPts val="3600"/>
              </a:lnSpc>
            </a:pPr>
            <a:r>
              <a:rPr lang="en-US" altLang="zh-CN" sz="2000" b="1" i="0" spc="-50">
                <a:solidFill>
                  <a:srgbClr val="00B050"/>
                </a:solidFill>
                <a:latin typeface="微软雅黑" pitchFamily="34" charset="0"/>
                <a:ea typeface="微软雅黑" pitchFamily="34" charset="-122"/>
                <a:cs typeface="微软雅黑" pitchFamily="34" charset="-120"/>
              </a:rPr>
              <a:t>④</a:t>
            </a:r>
            <a:r>
              <a:rPr lang="en-US" altLang="zh-CN" sz="2000" b="1" i="0" spc="-50" dirty="0">
                <a:solidFill>
                  <a:srgbClr val="00B050"/>
                </a:solidFill>
                <a:latin typeface="微软雅黑" pitchFamily="34" charset="0"/>
                <a:ea typeface="微软雅黑" pitchFamily="34" charset="-122"/>
                <a:cs typeface="微软雅黑" pitchFamily="34" charset="-120"/>
              </a:rPr>
              <a:t>中国弘扬全人类共同价值，倡导“以人为本”的理念和“智能向善”的宗旨</a:t>
            </a:r>
            <a:r>
              <a:rPr lang="en-US" altLang="zh-CN" sz="2000" b="1" i="0" spc="-50">
                <a:solidFill>
                  <a:srgbClr val="00B050"/>
                </a:solidFill>
                <a:latin typeface="微软雅黑" pitchFamily="34" charset="0"/>
                <a:ea typeface="微软雅黑" pitchFamily="34" charset="-122"/>
                <a:cs typeface="微软雅黑" pitchFamily="34" charset="-120"/>
              </a:rPr>
              <a:t>，强调人工智能应服</a:t>
            </a:r>
          </a:p>
          <a:p>
            <a:pPr latinLnBrk="1">
              <a:lnSpc>
                <a:spcPts val="3500"/>
              </a:lnSpc>
            </a:pPr>
            <a:r>
              <a:rPr lang="en-US" altLang="zh-CN" sz="2000" b="1" i="0" spc="-50">
                <a:solidFill>
                  <a:srgbClr val="00B050"/>
                </a:solidFill>
                <a:latin typeface="微软雅黑" pitchFamily="34" charset="0"/>
                <a:ea typeface="微软雅黑" pitchFamily="34" charset="-122"/>
                <a:cs typeface="微软雅黑" pitchFamily="34" charset="-120"/>
              </a:rPr>
              <a:t>务于人类福祉</a:t>
            </a:r>
            <a:r>
              <a:rPr lang="en-US" altLang="zh-CN" sz="2000" b="1" i="0" spc="-50" dirty="0">
                <a:solidFill>
                  <a:srgbClr val="00B050"/>
                </a:solidFill>
                <a:latin typeface="微软雅黑" pitchFamily="34" charset="0"/>
                <a:ea typeface="微软雅黑" pitchFamily="34" charset="-122"/>
                <a:cs typeface="微软雅黑" pitchFamily="34" charset="-120"/>
              </a:rPr>
              <a:t>，促进人工智能技术造福人类，推动构建人类命运共同体。（4分）</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7_AS.55_1#a29d396ac?vop=1&amp;pid=56f5aebae&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关键信息①：实施了《互联网信息服务算法推荐管理规定》等法规，并通过“</a:t>
            </a:r>
            <a:r>
              <a:rPr lang="en-US" altLang="zh-CN" sz="2000" b="0" i="0">
                <a:solidFill>
                  <a:srgbClr val="000000"/>
                </a:solidFill>
                <a:latin typeface="微软雅黑" pitchFamily="34" charset="0"/>
                <a:ea typeface="微软雅黑" pitchFamily="34" charset="-122"/>
                <a:cs typeface="微软雅黑" pitchFamily="34" charset="-120"/>
              </a:rPr>
              <a:t>一带一路”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数字合作网络共享人工智能治理最佳实践</a:t>
            </a:r>
            <a:r>
              <a:rPr lang="en-US" altLang="zh-CN" sz="2000" b="0" i="0" dirty="0">
                <a:solidFill>
                  <a:srgbClr val="000000"/>
                </a:solidFill>
                <a:latin typeface="微软雅黑" pitchFamily="34" charset="0"/>
                <a:ea typeface="微软雅黑" pitchFamily="34" charset="-122"/>
                <a:cs typeface="微软雅黑" pitchFamily="34" charset="-120"/>
              </a:rPr>
              <a:t>→中国为国际社会提供可借鉴的治理模式。关键信息</a:t>
            </a:r>
            <a:r>
              <a:rPr lang="en-US" altLang="zh-CN" sz="2000" b="0" i="0">
                <a:solidFill>
                  <a:srgbClr val="000000"/>
                </a:solidFill>
                <a:latin typeface="微软雅黑" pitchFamily="34" charset="0"/>
                <a:ea typeface="微软雅黑" pitchFamily="34" charset="-122"/>
                <a:cs typeface="微软雅黑" pitchFamily="34" charset="-120"/>
              </a:rPr>
              <a:t>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中国方案为国际社会提供了一种新的数据治理框架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中国在二十国集团等平台上提出的治理倡议，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推动全球数据安全规则协调</a:t>
            </a:r>
            <a:r>
              <a:rPr lang="en-US" altLang="zh-CN" sz="2000" b="0" i="0" dirty="0">
                <a:solidFill>
                  <a:srgbClr val="000000"/>
                </a:solidFill>
                <a:latin typeface="微软雅黑" pitchFamily="34" charset="0"/>
                <a:ea typeface="微软雅黑" pitchFamily="34" charset="-122"/>
                <a:cs typeface="微软雅黑" pitchFamily="34" charset="-120"/>
              </a:rPr>
              <a:t>→贡献中国方案、中国智慧和中国力量。关键信息③：举办</a:t>
            </a:r>
            <a:r>
              <a:rPr lang="en-US" altLang="zh-CN" sz="2000" b="0" i="0">
                <a:solidFill>
                  <a:srgbClr val="000000"/>
                </a:solidFill>
                <a:latin typeface="微软雅黑" pitchFamily="34" charset="0"/>
                <a:ea typeface="微软雅黑" pitchFamily="34" charset="-122"/>
                <a:cs typeface="微软雅黑" pitchFamily="34" charset="-120"/>
              </a:rPr>
              <a:t>“人工智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能全球治理论坛</a:t>
            </a:r>
            <a:r>
              <a:rPr lang="en-US" altLang="zh-CN" sz="2000" b="0" i="0" dirty="0">
                <a:solidFill>
                  <a:srgbClr val="000000"/>
                </a:solidFill>
                <a:latin typeface="微软雅黑" pitchFamily="34" charset="0"/>
                <a:ea typeface="微软雅黑" pitchFamily="34" charset="-122"/>
                <a:cs typeface="微软雅黑" pitchFamily="34" charset="-120"/>
              </a:rPr>
              <a:t>”,为各国政府、企业、学术机构提供交流平台。</a:t>
            </a:r>
            <a:r>
              <a:rPr lang="en-US" altLang="zh-CN" sz="2000" b="0" i="0">
                <a:solidFill>
                  <a:srgbClr val="000000"/>
                </a:solidFill>
                <a:latin typeface="微软雅黑" pitchFamily="34" charset="0"/>
                <a:ea typeface="微软雅黑" pitchFamily="34" charset="-122"/>
                <a:cs typeface="微软雅黑" pitchFamily="34" charset="-120"/>
              </a:rPr>
              <a:t>中国设立跨国人工智能实验室，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实施</a:t>
            </a:r>
            <a:r>
              <a:rPr lang="en-US" altLang="zh-CN" sz="2000" b="0" i="0" dirty="0">
                <a:solidFill>
                  <a:srgbClr val="000000"/>
                </a:solidFill>
                <a:latin typeface="微软雅黑" pitchFamily="34" charset="0"/>
                <a:ea typeface="微软雅黑" pitchFamily="34" charset="-122"/>
                <a:cs typeface="微软雅黑" pitchFamily="34" charset="-120"/>
              </a:rPr>
              <a:t>“一带一路”科技创新行动计划，加强多边合作平台建设→推动国际关系民主化</a:t>
            </a:r>
            <a:r>
              <a:rPr lang="en-US" altLang="zh-CN" sz="2000" b="0" i="0">
                <a:solidFill>
                  <a:srgbClr val="000000"/>
                </a:solidFill>
                <a:latin typeface="微软雅黑" pitchFamily="34" charset="0"/>
                <a:ea typeface="微软雅黑" pitchFamily="34" charset="-122"/>
                <a:cs typeface="微软雅黑" pitchFamily="34" charset="-120"/>
              </a:rPr>
              <a:t>。关键信息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：中国倡导“以人为本”的理念和“智能向善”的宗旨，强调人工智能应服务于人类福祉</a:t>
            </a:r>
            <a:r>
              <a:rPr lang="en-US" altLang="zh-CN" sz="2000" b="0" i="0">
                <a:solidFill>
                  <a:srgbClr val="000000"/>
                </a:solidFill>
                <a:latin typeface="微软雅黑" pitchFamily="34" charset="0"/>
                <a:ea typeface="微软雅黑" pitchFamily="34" charset="-122"/>
                <a:cs typeface="微软雅黑" pitchFamily="34" charset="-120"/>
              </a:rPr>
              <a:t>→构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建人类命运共同体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3" name="QO_6_AS.56_1#56f5aebae?vop=1&amp;pid=6e3bb6a2d&amp;color=0,0,0&amp;vtp=1&amp;bbb=1"/>
          <p:cNvSpPr/>
          <p:nvPr/>
        </p:nvSpPr>
        <p:spPr>
          <a:xfrm>
            <a:off x="722376" y="462712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本题考查国际关系、国际竞争的实质、中国的外交、贡献中国智慧。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bg/>
                                          </p:spTgt>
                                        </p:tgtEl>
                                        <p:attrNameLst>
                                          <p:attrName>style.visibility</p:attrName>
                                        </p:attrNameLst>
                                      </p:cBhvr>
                                      <p:to>
                                        <p:strVal val="visible"/>
                                      </p:to>
                                    </p:set>
                                    <p:animEffect transition="in" filter="fade">
                                      <p:cBhvr>
                                        <p:cTn id="36" dur="500"/>
                                        <p:tgtEl>
                                          <p:spTgt spid="3">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2561675b5?vop=1&amp;pid=6a97a488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本题考查世界多极化。“中国的相对实力却一直在增强。单极秩序正在变得过时</a:t>
            </a:r>
            <a:r>
              <a:rPr lang="en-US" altLang="zh-CN" sz="2000" b="0" i="0">
                <a:solidFill>
                  <a:srgbClr val="000000"/>
                </a:solidFill>
                <a:latin typeface="微软雅黑" pitchFamily="34" charset="0"/>
                <a:ea typeface="微软雅黑" pitchFamily="34" charset="-122"/>
                <a:cs typeface="微软雅黑" pitchFamily="34" charset="-120"/>
              </a:rPr>
              <a:t>”,这说明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中国在国际事务中的代表性和话语权进一步增强</a:t>
            </a:r>
            <a:r>
              <a:rPr lang="en-US" altLang="zh-CN" sz="2000" b="0" i="0" dirty="0">
                <a:solidFill>
                  <a:srgbClr val="000000"/>
                </a:solidFill>
                <a:latin typeface="微软雅黑" pitchFamily="34" charset="0"/>
                <a:ea typeface="微软雅黑" pitchFamily="34" charset="-122"/>
                <a:cs typeface="微软雅黑" pitchFamily="34" charset="-120"/>
              </a:rPr>
              <a:t>，世界多极化趋势不可逆转，①④正确</a:t>
            </a:r>
            <a:r>
              <a:rPr lang="en-US" altLang="zh-CN" sz="2000" b="0" i="0">
                <a:solidFill>
                  <a:srgbClr val="000000"/>
                </a:solidFill>
                <a:latin typeface="微软雅黑" pitchFamily="34" charset="0"/>
                <a:ea typeface="微软雅黑" pitchFamily="34" charset="-122"/>
                <a:cs typeface="微软雅黑" pitchFamily="34" charset="-120"/>
              </a:rPr>
              <a:t>；“美国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已经放弃推行单极格局的政策</a:t>
            </a:r>
            <a:r>
              <a:rPr lang="en-US" altLang="zh-CN" sz="2000" b="0" i="0" dirty="0">
                <a:solidFill>
                  <a:srgbClr val="000000"/>
                </a:solidFill>
                <a:latin typeface="微软雅黑" pitchFamily="34" charset="0"/>
                <a:ea typeface="微软雅黑" pitchFamily="34" charset="-122"/>
                <a:cs typeface="微软雅黑" pitchFamily="34" charset="-120"/>
              </a:rPr>
              <a:t>”与实际不符，说法错误，②排除；美国仍是超级大国</a:t>
            </a:r>
            <a:r>
              <a:rPr lang="en-US" altLang="zh-CN" sz="2000" b="0" i="0">
                <a:solidFill>
                  <a:srgbClr val="000000"/>
                </a:solidFill>
                <a:latin typeface="微软雅黑" pitchFamily="34" charset="0"/>
                <a:ea typeface="微软雅黑" pitchFamily="34" charset="-122"/>
                <a:cs typeface="微软雅黑" pitchFamily="34" charset="-120"/>
              </a:rPr>
              <a:t>，目前其他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国家的崛起没有对美国霸权主义地位构成严峻挑战</a:t>
            </a:r>
            <a:r>
              <a:rPr lang="en-US" altLang="zh-CN" sz="2000" b="0" i="0" dirty="0">
                <a:solidFill>
                  <a:srgbClr val="000000"/>
                </a:solidFill>
                <a:latin typeface="微软雅黑" pitchFamily="34" charset="0"/>
                <a:ea typeface="微软雅黑" pitchFamily="34" charset="-122"/>
                <a:cs typeface="微软雅黑"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1d557aedc?sp=1&amp;pid=6a97a488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［河北石家庄2025高二期末］</a:t>
            </a:r>
            <a:r>
              <a:rPr lang="en-US" altLang="zh-CN" sz="2000" b="0" i="0" dirty="0">
                <a:solidFill>
                  <a:srgbClr val="000000"/>
                </a:solidFill>
                <a:latin typeface="微软雅黑" pitchFamily="34" charset="0"/>
                <a:ea typeface="微软雅黑" pitchFamily="34" charset="-122"/>
                <a:cs typeface="微软雅黑" pitchFamily="34" charset="-120"/>
              </a:rPr>
              <a:t>2024年12月10日，国家主席习近平在会见来华出席“1+10</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话会的主要国际经济组织负责人时指出</a:t>
            </a:r>
            <a:r>
              <a:rPr lang="en-US" altLang="zh-CN" sz="2000" b="0" i="0" dirty="0">
                <a:solidFill>
                  <a:srgbClr val="000000"/>
                </a:solidFill>
                <a:latin typeface="微软雅黑" pitchFamily="34" charset="0"/>
                <a:ea typeface="微软雅黑" pitchFamily="34" charset="-122"/>
                <a:cs typeface="微软雅黑" pitchFamily="34" charset="-120"/>
              </a:rPr>
              <a:t>，人类是休戚与共的命运共同体</a:t>
            </a:r>
            <a:r>
              <a:rPr lang="en-US" altLang="zh-CN" sz="2000" b="0" i="0">
                <a:solidFill>
                  <a:srgbClr val="000000"/>
                </a:solidFill>
                <a:latin typeface="微软雅黑" pitchFamily="34" charset="0"/>
                <a:ea typeface="微软雅黑" pitchFamily="34" charset="-122"/>
                <a:cs typeface="微软雅黑" pitchFamily="34" charset="-120"/>
              </a:rPr>
              <a:t>，各国应该相互视对方的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发展为机遇而非挑战</a:t>
            </a:r>
            <a:r>
              <a:rPr lang="en-US" altLang="zh-CN" sz="2000" b="0" i="0" dirty="0">
                <a:solidFill>
                  <a:srgbClr val="000000"/>
                </a:solidFill>
                <a:latin typeface="微软雅黑" pitchFamily="34" charset="0"/>
                <a:ea typeface="微软雅黑" pitchFamily="34" charset="-122"/>
                <a:cs typeface="微软雅黑" pitchFamily="34" charset="-120"/>
              </a:rPr>
              <a:t>，相互把对方当作伙伴而非对手，让“同球共济”、团结协作</a:t>
            </a:r>
            <a:r>
              <a:rPr lang="en-US" altLang="zh-CN" sz="2000" b="0" i="0">
                <a:solidFill>
                  <a:srgbClr val="000000"/>
                </a:solidFill>
                <a:latin typeface="微软雅黑" pitchFamily="34" charset="0"/>
                <a:ea typeface="微软雅黑" pitchFamily="34" charset="-122"/>
                <a:cs typeface="微软雅黑" pitchFamily="34" charset="-120"/>
              </a:rPr>
              <a:t>、互利共赢成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为时代主旋律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1d557aedc.bracket?pid=6a97a488a&amp;color=0,0,0&amp;vpa=2&amp;vtp=1"/>
          <p:cNvSpPr/>
          <p:nvPr/>
        </p:nvSpPr>
        <p:spPr>
          <a:xfrm>
            <a:off x="3716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_2#1d557aedc?pid=6a97a488a&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①中国是负责任的大国，努力推进世界繁荣发展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我国积极开展民间外交，旨在维护本国的发展利益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人类命运共同体理念为遏制霸权主义行径贡献了中国智慧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中国践行多边主义，积极推进世界多极化这一历史发展的大势</a:t>
            </a:r>
            <a:endParaRPr lang="en-US" altLang="zh-CN" sz="2000" dirty="0"/>
          </a:p>
        </p:txBody>
      </p:sp>
      <p:sp>
        <p:nvSpPr>
          <p:cNvPr id="5" name="QC_6_BD.4_3#1d557aedc.choices?pid=6a97a488a&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1d557aedc?vop=1&amp;pid=6a97a488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本题考查世界多极化进程、人类命运共同体</a:t>
            </a:r>
            <a:r>
              <a:rPr lang="en-US" altLang="zh-CN" sz="2000" b="0" i="0">
                <a:solidFill>
                  <a:srgbClr val="000000"/>
                </a:solidFill>
                <a:latin typeface="微软雅黑" pitchFamily="34" charset="0"/>
                <a:ea typeface="微软雅黑" pitchFamily="34" charset="-122"/>
                <a:cs typeface="微软雅黑" pitchFamily="34" charset="-120"/>
              </a:rPr>
              <a:t>。国家主席习近平指出人类是休戚与共的命运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共同体</a:t>
            </a:r>
            <a:r>
              <a:rPr lang="en-US" altLang="zh-CN" sz="2000" b="0" i="0" dirty="0">
                <a:solidFill>
                  <a:srgbClr val="000000"/>
                </a:solidFill>
                <a:latin typeface="微软雅黑" pitchFamily="34" charset="0"/>
                <a:ea typeface="微软雅黑" pitchFamily="34" charset="-122"/>
                <a:cs typeface="微软雅黑" pitchFamily="34" charset="-120"/>
              </a:rPr>
              <a:t>，体现了中国努力推进世界繁荣发展，践行多边主义，坚持推进世界多极化，①④</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国家主席习近平会见了来华出席</a:t>
            </a:r>
            <a:r>
              <a:rPr lang="en-US" altLang="zh-CN" sz="2000" b="0" i="0" dirty="0">
                <a:solidFill>
                  <a:srgbClr val="000000"/>
                </a:solidFill>
                <a:latin typeface="微软雅黑" pitchFamily="34" charset="0"/>
                <a:ea typeface="微软雅黑" pitchFamily="34" charset="-122"/>
                <a:cs typeface="微软雅黑" pitchFamily="34" charset="-120"/>
              </a:rPr>
              <a:t>“1+10”对话会的主要国际经济组织负责人</a:t>
            </a:r>
            <a:r>
              <a:rPr lang="en-US" altLang="zh-CN" sz="2000" b="0" i="0">
                <a:solidFill>
                  <a:srgbClr val="000000"/>
                </a:solidFill>
                <a:latin typeface="微软雅黑" pitchFamily="34" charset="0"/>
                <a:ea typeface="微软雅黑" pitchFamily="34" charset="-122"/>
                <a:cs typeface="微软雅黑" pitchFamily="34" charset="-120"/>
              </a:rPr>
              <a:t>，这不属于民间外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交</a:t>
            </a:r>
            <a:r>
              <a:rPr lang="en-US" altLang="zh-CN" sz="2000" b="0" i="0" dirty="0">
                <a:solidFill>
                  <a:srgbClr val="000000"/>
                </a:solidFill>
                <a:latin typeface="微软雅黑" pitchFamily="34" charset="0"/>
                <a:ea typeface="微软雅黑" pitchFamily="34" charset="-122"/>
                <a:cs typeface="微软雅黑" pitchFamily="34" charset="-120"/>
              </a:rPr>
              <a:t>，②排除；材料体现合作与交流，未涉及霸权主义，③排除。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6_2#1d557aedc?vop=1&amp;pid=6a97a488a&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民间外交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新时代中国特色民间外交是在以习近平同志为核心的党中央坚强领导下，以维护和拓展国家利益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为目标</a:t>
            </a:r>
            <a:r>
              <a:rPr lang="en-US" altLang="zh-CN" sz="2000" b="0" i="0" dirty="0">
                <a:solidFill>
                  <a:srgbClr val="000000"/>
                </a:solidFill>
                <a:latin typeface="微软雅黑" pitchFamily="34" charset="0"/>
                <a:ea typeface="微软雅黑" pitchFamily="34" charset="-122"/>
                <a:cs typeface="微软雅黑" pitchFamily="34" charset="-120"/>
              </a:rPr>
              <a:t>，以增进中国人民同世界各国人民友谊、打造中国对外关系良好社会基础为宗旨</a:t>
            </a:r>
            <a:r>
              <a:rPr lang="en-US" altLang="zh-CN" sz="2000" b="0" i="0">
                <a:solidFill>
                  <a:srgbClr val="000000"/>
                </a:solidFill>
                <a:latin typeface="微软雅黑" pitchFamily="34" charset="0"/>
                <a:ea typeface="微软雅黑" pitchFamily="34" charset="-122"/>
                <a:cs typeface="微软雅黑" pitchFamily="34" charset="-120"/>
              </a:rPr>
              <a:t>，以人民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为主体</a:t>
            </a:r>
            <a:r>
              <a:rPr lang="en-US" altLang="zh-CN" sz="2000" b="0" i="0" dirty="0">
                <a:solidFill>
                  <a:srgbClr val="000000"/>
                </a:solidFill>
                <a:latin typeface="微软雅黑" pitchFamily="34" charset="0"/>
                <a:ea typeface="微软雅黑" pitchFamily="34" charset="-122"/>
                <a:cs typeface="微软雅黑" pitchFamily="34" charset="-120"/>
              </a:rPr>
              <a:t>，以民间交流、民意沟通、民生合作为主要方式开展的对外交往活动。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BD.7_1#c77dd1a0c?sp=1&amp;pid=6a97a488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3.一个国家要崛起为大国并持久保持大国地位，主要是靠科技创新能力及其主要载体</a:t>
            </a:r>
            <a:r>
              <a:rPr lang="en-US" altLang="zh-CN" sz="2000" b="0" i="0">
                <a:solidFill>
                  <a:srgbClr val="000000"/>
                </a:solidFill>
                <a:latin typeface="微软雅黑" pitchFamily="34" charset="0"/>
                <a:ea typeface="微软雅黑" pitchFamily="34" charset="-122"/>
                <a:cs typeface="微软雅黑" pitchFamily="34" charset="-120"/>
              </a:rPr>
              <a:t>——制造业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的竞争力</a:t>
            </a:r>
            <a:r>
              <a:rPr lang="en-US" altLang="zh-CN" sz="2000" b="0" i="0" dirty="0">
                <a:solidFill>
                  <a:srgbClr val="000000"/>
                </a:solidFill>
                <a:latin typeface="微软雅黑" pitchFamily="34" charset="0"/>
                <a:ea typeface="微软雅黑" pitchFamily="34" charset="-122"/>
                <a:cs typeface="微软雅黑" pitchFamily="34" charset="-120"/>
              </a:rPr>
              <a:t>。历史上，英国在第一次工业革命中迅速崛起为“日不落”帝国</a:t>
            </a:r>
            <a:r>
              <a:rPr lang="en-US" altLang="zh-CN" sz="2000" b="0" i="0">
                <a:solidFill>
                  <a:srgbClr val="000000"/>
                </a:solidFill>
                <a:latin typeface="微软雅黑" pitchFamily="34" charset="0"/>
                <a:ea typeface="微软雅黑" pitchFamily="34" charset="-122"/>
                <a:cs typeface="微软雅黑" pitchFamily="34" charset="-120"/>
              </a:rPr>
              <a:t>，但后来随着科技创新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能力的减弱</a:t>
            </a:r>
            <a:r>
              <a:rPr lang="en-US" altLang="zh-CN" sz="2000" b="0" i="0" dirty="0">
                <a:solidFill>
                  <a:srgbClr val="000000"/>
                </a:solidFill>
                <a:latin typeface="微软雅黑" pitchFamily="34" charset="0"/>
                <a:ea typeface="微软雅黑" pitchFamily="34" charset="-122"/>
                <a:cs typeface="微软雅黑" pitchFamily="34" charset="-120"/>
              </a:rPr>
              <a:t>，也逐步让位他国。美国之所以成为当今世界超级大国</a:t>
            </a:r>
            <a:r>
              <a:rPr lang="en-US" altLang="zh-CN" sz="2000" b="0" i="0">
                <a:solidFill>
                  <a:srgbClr val="000000"/>
                </a:solidFill>
                <a:latin typeface="微软雅黑" pitchFamily="34" charset="0"/>
                <a:ea typeface="微软雅黑" pitchFamily="34" charset="-122"/>
                <a:cs typeface="微软雅黑" pitchFamily="34" charset="-120"/>
              </a:rPr>
              <a:t>，关键因素正是其持续不断的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创新能力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大国崛起的经验对我们实现民族复兴的启示是(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c77dd1a0c.bracket?pid=6a97a488a&amp;color=0,0,0&amp;vpa=3&amp;vtp=1"/>
          <p:cNvSpPr/>
          <p:nvPr/>
        </p:nvSpPr>
        <p:spPr>
          <a:xfrm>
            <a:off x="7272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_2#c77dd1a0c?pid=6a97a488a&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①增强核心竞争力</a:t>
            </a:r>
            <a:r>
              <a:rPr lang="en-US" altLang="zh-CN" sz="2000" b="0" i="0">
                <a:solidFill>
                  <a:srgbClr val="000000"/>
                </a:solidFill>
                <a:latin typeface="微软雅黑" pitchFamily="34" charset="0"/>
                <a:ea typeface="微软雅黑" pitchFamily="34" charset="-122"/>
                <a:cs typeface="微软雅黑" pitchFamily="34" charset="-120"/>
              </a:rPr>
              <a:t>，提升国家综合实力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实施科教兴国战略，推进科技创新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加强国际合作</a:t>
            </a:r>
            <a:r>
              <a:rPr lang="en-US" altLang="zh-CN" sz="2000" b="0" i="0">
                <a:solidFill>
                  <a:srgbClr val="000000"/>
                </a:solidFill>
                <a:latin typeface="微软雅黑" pitchFamily="34" charset="0"/>
                <a:ea typeface="微软雅黑" pitchFamily="34" charset="-122"/>
                <a:cs typeface="微软雅黑" pitchFamily="34" charset="-120"/>
              </a:rPr>
              <a:t>，构建人类命运共同体</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推动建立公正合理的国际新秩序</a:t>
            </a:r>
            <a:endParaRPr lang="en-US" altLang="zh-CN" sz="2000" dirty="0"/>
          </a:p>
        </p:txBody>
      </p:sp>
      <p:sp>
        <p:nvSpPr>
          <p:cNvPr id="5" name="QC_6_BD.7_3#c77dd1a0c.choices?pid=6a97a488a&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2330</Words>
  <Application>Microsoft Office PowerPoint</Application>
  <PresentationFormat>宽屏</PresentationFormat>
  <Paragraphs>363</Paragraphs>
  <Slides>45</Slides>
  <Notes>45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45</vt:i4>
      </vt:variant>
    </vt:vector>
  </HeadingPairs>
  <TitlesOfParts>
    <vt:vector size="53"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2025-08-05T01:19:12Z</dcterms:created>
  <dcterms:modified xsi:type="dcterms:W3CDTF">2025-08-05T01:26:56Z</dcterms:modified>
  <cp:category/>
  <cp:contentStatus/>
</cp:coreProperties>
</file>