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1872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02c8d3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5b878d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0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266017442?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［山东泰安一中2025模拟］</a:t>
            </a:r>
            <a:r>
              <a:rPr lang="en-US" altLang="zh-CN" sz="2000" b="0" i="0" dirty="0">
                <a:solidFill>
                  <a:srgbClr val="000000"/>
                </a:solidFill>
                <a:latin typeface="微软雅黑" pitchFamily="34" charset="0"/>
                <a:ea typeface="微软雅黑" pitchFamily="34" charset="-122"/>
                <a:cs typeface="微软雅黑" pitchFamily="34" charset="-120"/>
              </a:rPr>
              <a:t>2025年是《巴黎协定》达成10周年</a:t>
            </a:r>
            <a:r>
              <a:rPr lang="en-US" altLang="zh-CN" sz="2000" b="0" i="0">
                <a:solidFill>
                  <a:srgbClr val="000000"/>
                </a:solidFill>
                <a:latin typeface="微软雅黑" pitchFamily="34" charset="0"/>
                <a:ea typeface="微软雅黑" pitchFamily="34" charset="-122"/>
                <a:cs typeface="微软雅黑" pitchFamily="34" charset="-120"/>
              </a:rPr>
              <a:t>。习近平在气候和公正转型领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导人峰会上指出</a:t>
            </a:r>
            <a:r>
              <a:rPr lang="en-US" altLang="zh-CN" sz="2000" b="0" i="0" dirty="0">
                <a:solidFill>
                  <a:srgbClr val="000000"/>
                </a:solidFill>
                <a:latin typeface="微软雅黑" pitchFamily="34" charset="0"/>
                <a:ea typeface="微软雅黑" pitchFamily="34" charset="-122"/>
                <a:cs typeface="微软雅黑" pitchFamily="34" charset="-120"/>
              </a:rPr>
              <a:t>，10年来，全球气候治理虽然历经风雨，但绿色低碳发展终成时代潮流</a:t>
            </a:r>
            <a:r>
              <a:rPr lang="en-US" altLang="zh-CN" sz="2000" b="0" i="0">
                <a:solidFill>
                  <a:srgbClr val="000000"/>
                </a:solidFill>
                <a:latin typeface="微软雅黑" pitchFamily="34" charset="0"/>
                <a:ea typeface="微软雅黑" pitchFamily="34" charset="-122"/>
                <a:cs typeface="微软雅黑" pitchFamily="34" charset="-120"/>
              </a:rPr>
              <a:t>。《联合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国气候变化框架公约</a:t>
            </a:r>
            <a:r>
              <a:rPr lang="en-US" altLang="zh-CN" sz="2000" b="0" i="0" dirty="0">
                <a:solidFill>
                  <a:srgbClr val="000000"/>
                </a:solidFill>
                <a:latin typeface="微软雅黑" pitchFamily="34" charset="0"/>
                <a:ea typeface="微软雅黑" pitchFamily="34" charset="-122"/>
                <a:cs typeface="微软雅黑" pitchFamily="34" charset="-120"/>
              </a:rPr>
              <a:t>》及其《巴黎协定》是国际气候合作的基本法律遵循。要秉持法治精神</a:t>
            </a:r>
            <a:r>
              <a:rPr lang="en-US" altLang="zh-CN" sz="2000" b="0" i="0">
                <a:solidFill>
                  <a:srgbClr val="000000"/>
                </a:solidFill>
                <a:latin typeface="微软雅黑" pitchFamily="34" charset="0"/>
                <a:ea typeface="微软雅黑" pitchFamily="34" charset="-122"/>
                <a:cs typeface="微软雅黑" pitchFamily="34" charset="-120"/>
              </a:rPr>
              <a:t>，重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信守诺</a:t>
            </a:r>
            <a:r>
              <a:rPr lang="en-US" altLang="zh-CN" sz="2000" b="0" i="0" dirty="0">
                <a:solidFill>
                  <a:srgbClr val="000000"/>
                </a:solidFill>
                <a:latin typeface="微软雅黑" pitchFamily="34" charset="0"/>
                <a:ea typeface="微软雅黑" pitchFamily="34" charset="-122"/>
                <a:cs typeface="微软雅黑" pitchFamily="34" charset="-120"/>
              </a:rPr>
              <a:t>，锚定绿色低碳发展，通过多边治理共同应对气候危机。</a:t>
            </a:r>
            <a:r>
              <a:rPr lang="en-US" altLang="zh-CN" sz="2000" b="0" i="0">
                <a:solidFill>
                  <a:srgbClr val="000000"/>
                </a:solidFill>
                <a:latin typeface="微软雅黑" pitchFamily="34" charset="0"/>
                <a:ea typeface="微软雅黑" pitchFamily="34" charset="-122"/>
                <a:cs typeface="微软雅黑" pitchFamily="34" charset="-120"/>
              </a:rPr>
              <a:t>这表明中国(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266017442.bracket?pid=402c8d3a8&amp;color=0,0,0&amp;vpa=4&amp;vtp=1"/>
          <p:cNvSpPr/>
          <p:nvPr/>
        </p:nvSpPr>
        <p:spPr>
          <a:xfrm>
            <a:off x="9304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0_2#266017442?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①支持发挥联合国在全球气候治理中的核心作用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与其他缔约国同等承担公约和协定的法律责任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坚持绿色低碳理念，坚定维护各国的根本利益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秉持多边主义精神，推动构建人类命运共同体</a:t>
            </a:r>
            <a:endParaRPr lang="en-US" altLang="zh-CN" sz="2000" dirty="0"/>
          </a:p>
        </p:txBody>
      </p:sp>
      <p:sp>
        <p:nvSpPr>
          <p:cNvPr id="5" name="QC_6_BD.10_3#266017442.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266017442?vop=1&amp;pid=402c8d3a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本题考查联合国。《联合国气候变化框架公约》及其《巴黎协定</a:t>
            </a:r>
            <a:r>
              <a:rPr lang="en-US" altLang="zh-CN" sz="2000" b="0" i="0" spc="-50">
                <a:solidFill>
                  <a:srgbClr val="000000"/>
                </a:solidFill>
                <a:latin typeface="微软雅黑" pitchFamily="34" charset="0"/>
                <a:ea typeface="微软雅黑" pitchFamily="34" charset="-122"/>
                <a:cs typeface="微软雅黑" pitchFamily="34" charset="-120"/>
              </a:rPr>
              <a:t>》是国际气候合作的基本法</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律遵循</a:t>
            </a:r>
            <a:r>
              <a:rPr lang="en-US" altLang="zh-CN" sz="2000" b="0" i="0" spc="-50" dirty="0">
                <a:solidFill>
                  <a:srgbClr val="000000"/>
                </a:solidFill>
                <a:latin typeface="微软雅黑" pitchFamily="34" charset="0"/>
                <a:ea typeface="微软雅黑" pitchFamily="34" charset="-122"/>
                <a:cs typeface="微软雅黑" pitchFamily="34" charset="-120"/>
              </a:rPr>
              <a:t>，要秉持法治精神，重信守诺，锚定绿色低碳发展，通过多边治理共同应对气候危机</a:t>
            </a:r>
            <a:r>
              <a:rPr lang="en-US" altLang="zh-CN" sz="2000" b="0" i="0" spc="-50">
                <a:solidFill>
                  <a:srgbClr val="000000"/>
                </a:solidFill>
                <a:latin typeface="微软雅黑" pitchFamily="34" charset="0"/>
                <a:ea typeface="微软雅黑" pitchFamily="34" charset="-122"/>
                <a:cs typeface="微软雅黑" pitchFamily="34" charset="-120"/>
              </a:rPr>
              <a:t>。说明</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中国支持发挥联合国在全球气候治理中的核心作用</a:t>
            </a:r>
            <a:r>
              <a:rPr lang="en-US" altLang="zh-CN" sz="2000" b="0" i="0" spc="-50" dirty="0">
                <a:solidFill>
                  <a:srgbClr val="000000"/>
                </a:solidFill>
                <a:latin typeface="微软雅黑" pitchFamily="34" charset="0"/>
                <a:ea typeface="微软雅黑" pitchFamily="34" charset="-122"/>
                <a:cs typeface="微软雅黑" pitchFamily="34" charset="-120"/>
              </a:rPr>
              <a:t>，秉持多边主义精神，</a:t>
            </a:r>
            <a:r>
              <a:rPr lang="en-US" altLang="zh-CN" sz="2000" b="0" i="0" spc="-50">
                <a:solidFill>
                  <a:srgbClr val="000000"/>
                </a:solidFill>
                <a:latin typeface="微软雅黑" pitchFamily="34" charset="0"/>
                <a:ea typeface="微软雅黑" pitchFamily="34" charset="-122"/>
                <a:cs typeface="微软雅黑" pitchFamily="34" charset="-120"/>
              </a:rPr>
              <a:t>推动构建人类命运共同体，</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①④</a:t>
            </a:r>
            <a:r>
              <a:rPr lang="en-US" altLang="zh-CN" sz="2000" b="0" i="0" spc="-50" dirty="0">
                <a:solidFill>
                  <a:srgbClr val="000000"/>
                </a:solidFill>
                <a:latin typeface="微软雅黑" pitchFamily="34" charset="0"/>
                <a:ea typeface="微软雅黑" pitchFamily="34" charset="-122"/>
                <a:cs typeface="微软雅黑" pitchFamily="34" charset="-120"/>
              </a:rPr>
              <a:t>正确；《巴黎协定》遵循“共同但有区别的责任”原则</a:t>
            </a:r>
            <a:r>
              <a:rPr lang="en-US" altLang="zh-CN" sz="2000" b="0" i="0" spc="-50">
                <a:solidFill>
                  <a:srgbClr val="000000"/>
                </a:solidFill>
                <a:latin typeface="微软雅黑" pitchFamily="34" charset="0"/>
                <a:ea typeface="微软雅黑" pitchFamily="34" charset="-122"/>
                <a:cs typeface="微软雅黑" pitchFamily="34" charset="-120"/>
              </a:rPr>
              <a:t>，中国作为发展中国家承担的责任与发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达国家不同</a:t>
            </a:r>
            <a:r>
              <a:rPr lang="en-US" altLang="zh-CN" sz="2000" b="0" i="0" spc="-50" dirty="0">
                <a:solidFill>
                  <a:srgbClr val="000000"/>
                </a:solidFill>
                <a:latin typeface="微软雅黑" pitchFamily="34" charset="0"/>
                <a:ea typeface="微软雅黑" pitchFamily="34" charset="-122"/>
                <a:cs typeface="微软雅黑" pitchFamily="34" charset="-120"/>
              </a:rPr>
              <a:t>，“同等承担”不符合实际，②排除；中国坚持绿色低碳发展理念，但</a:t>
            </a:r>
            <a:r>
              <a:rPr lang="en-US" altLang="zh-CN" sz="2000" b="0" i="0" spc="-50">
                <a:solidFill>
                  <a:srgbClr val="000000"/>
                </a:solidFill>
                <a:latin typeface="微软雅黑" pitchFamily="34" charset="0"/>
                <a:ea typeface="微软雅黑" pitchFamily="34" charset="-122"/>
                <a:cs typeface="微软雅黑" pitchFamily="34" charset="-120"/>
              </a:rPr>
              <a:t>“维护各国的根</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本利益</a:t>
            </a:r>
            <a:r>
              <a:rPr lang="en-US" altLang="zh-CN" sz="2000" b="0" i="0" spc="-50" dirty="0">
                <a:solidFill>
                  <a:srgbClr val="000000"/>
                </a:solidFill>
                <a:latin typeface="微软雅黑" pitchFamily="34" charset="0"/>
                <a:ea typeface="微软雅黑" pitchFamily="34" charset="-122"/>
                <a:cs typeface="微软雅黑" pitchFamily="34" charset="-120"/>
              </a:rPr>
              <a:t>”表述不准确，中国主张在维护本国利益的同时兼顾他国合理关切，③排除。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7a79ff449?sp=1&amp;pid=402c8d3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［天津和平区2024模拟］</a:t>
            </a:r>
            <a:r>
              <a:rPr lang="en-US" altLang="zh-CN" sz="2000" b="0" i="0" dirty="0">
                <a:solidFill>
                  <a:srgbClr val="000000"/>
                </a:solidFill>
                <a:latin typeface="微软雅黑" pitchFamily="34" charset="0"/>
                <a:ea typeface="微软雅黑" pitchFamily="34" charset="-122"/>
                <a:cs typeface="微软雅黑" pitchFamily="34" charset="-120"/>
              </a:rPr>
              <a:t>中国常驻联合国代表借“和而不同”的中国古代智慧代表鲁班锁</a:t>
            </a:r>
            <a:r>
              <a:rPr lang="en-US" altLang="zh-CN" sz="2000" b="0" i="0">
                <a:solidFill>
                  <a:srgbClr val="000000"/>
                </a:solidFill>
                <a:latin typeface="微软雅黑" pitchFamily="34" charset="0"/>
                <a:ea typeface="微软雅黑" pitchFamily="34" charset="-122"/>
                <a:cs typeface="微软雅黑" pitchFamily="34" charset="-120"/>
              </a:rPr>
              <a:t>，呼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吁安理会成员</a:t>
            </a:r>
            <a:r>
              <a:rPr lang="en-US" altLang="zh-CN" sz="2000" b="0" i="0" dirty="0">
                <a:solidFill>
                  <a:srgbClr val="000000"/>
                </a:solidFill>
                <a:latin typeface="微软雅黑" pitchFamily="34" charset="0"/>
                <a:ea typeface="微软雅黑" pitchFamily="34" charset="-122"/>
                <a:cs typeface="微软雅黑" pitchFamily="34" charset="-120"/>
              </a:rPr>
              <a:t>、广大会员国像鲁班锁的各个部件那样，紧密团结在一起</a:t>
            </a:r>
            <a:r>
              <a:rPr lang="en-US" altLang="zh-CN" sz="2000" b="0" i="0">
                <a:solidFill>
                  <a:srgbClr val="000000"/>
                </a:solidFill>
                <a:latin typeface="微软雅黑" pitchFamily="34" charset="0"/>
                <a:ea typeface="微软雅黑" pitchFamily="34" charset="-122"/>
                <a:cs typeface="微软雅黑" pitchFamily="34" charset="-120"/>
              </a:rPr>
              <a:t>，共同推动安理会工作取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得积极成效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7a79ff449.bracket?pid=402c8d3a8&amp;color=0,0,0&amp;vpa=5&amp;vtp=1"/>
          <p:cNvSpPr/>
          <p:nvPr/>
        </p:nvSpPr>
        <p:spPr>
          <a:xfrm>
            <a:off x="3195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3_2#7a79ff449?pid=402c8d3a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①各国应以全球和平为出发点，推动全球治理体制变革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安理会作为集体安全机制的核心，聚焦全球和平与发展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联合国作为实践多边主义的最佳场所，应继续发挥作用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中国勇担国际责任，为世界和平与发展贡献中国智慧</a:t>
            </a:r>
            <a:endParaRPr lang="en-US" altLang="zh-CN" sz="2000" dirty="0"/>
          </a:p>
        </p:txBody>
      </p:sp>
      <p:sp>
        <p:nvSpPr>
          <p:cNvPr id="5" name="QC_6_BD.13_3#7a79ff449.choices?pid=402c8d3a8&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7a79ff449?vop=1&amp;pid=402c8d3a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本题考查联合国、中国在联合国的作用。中国常驻联合国代表借中国鲁班锁</a:t>
            </a:r>
            <a:r>
              <a:rPr lang="en-US" altLang="zh-CN" sz="2000" b="0" i="0">
                <a:solidFill>
                  <a:srgbClr val="000000"/>
                </a:solidFill>
                <a:latin typeface="微软雅黑" pitchFamily="34" charset="0"/>
                <a:ea typeface="微软雅黑" pitchFamily="34" charset="-122"/>
                <a:cs typeface="微软雅黑" pitchFamily="34" charset="-120"/>
              </a:rPr>
              <a:t>，呼吁安理会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成员</a:t>
            </a:r>
            <a:r>
              <a:rPr lang="en-US" altLang="zh-CN" sz="2000" b="0" i="0" dirty="0">
                <a:solidFill>
                  <a:srgbClr val="000000"/>
                </a:solidFill>
                <a:latin typeface="微软雅黑" pitchFamily="34" charset="0"/>
                <a:ea typeface="微软雅黑" pitchFamily="34" charset="-122"/>
                <a:cs typeface="微软雅黑" pitchFamily="34" charset="-120"/>
              </a:rPr>
              <a:t>、广大会员国像鲁班锁的各个部件那样，紧密团结在一起</a:t>
            </a:r>
            <a:r>
              <a:rPr lang="en-US" altLang="zh-CN" sz="2000" b="0" i="0">
                <a:solidFill>
                  <a:srgbClr val="000000"/>
                </a:solidFill>
                <a:latin typeface="微软雅黑" pitchFamily="34" charset="0"/>
                <a:ea typeface="微软雅黑" pitchFamily="34" charset="-122"/>
                <a:cs typeface="微软雅黑" pitchFamily="34" charset="-120"/>
              </a:rPr>
              <a:t>，共同推动安理会工作取得积极成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效</a:t>
            </a:r>
            <a:r>
              <a:rPr lang="en-US" altLang="zh-CN" sz="2000" b="0" i="0" dirty="0">
                <a:solidFill>
                  <a:srgbClr val="000000"/>
                </a:solidFill>
                <a:latin typeface="微软雅黑" pitchFamily="34" charset="0"/>
                <a:ea typeface="微软雅黑" pitchFamily="34" charset="-122"/>
                <a:cs typeface="微软雅黑" pitchFamily="34" charset="-120"/>
              </a:rPr>
              <a:t>。这表明中国勇担国际责任，为世界和平与发展贡献中国智慧</a:t>
            </a:r>
            <a:r>
              <a:rPr lang="en-US" altLang="zh-CN" sz="2000" b="0" i="0">
                <a:solidFill>
                  <a:srgbClr val="000000"/>
                </a:solidFill>
                <a:latin typeface="微软雅黑" pitchFamily="34" charset="0"/>
                <a:ea typeface="微软雅黑" pitchFamily="34" charset="-122"/>
                <a:cs typeface="微软雅黑" pitchFamily="34" charset="-120"/>
              </a:rPr>
              <a:t>，也表明联合国作为实践多边主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义的最佳场所</a:t>
            </a:r>
            <a:r>
              <a:rPr lang="en-US" altLang="zh-CN" sz="2000" b="0" i="0" dirty="0">
                <a:solidFill>
                  <a:srgbClr val="000000"/>
                </a:solidFill>
                <a:latin typeface="微软雅黑" pitchFamily="34" charset="0"/>
                <a:ea typeface="微软雅黑" pitchFamily="34" charset="-122"/>
                <a:cs typeface="微软雅黑" pitchFamily="34" charset="-120"/>
              </a:rPr>
              <a:t>，应继续发挥作用，③④正确；各国以维护本国的国家利益为出发点，①排除</a:t>
            </a:r>
            <a:r>
              <a:rPr lang="en-US" altLang="zh-CN" sz="2000" b="0" i="0">
                <a:solidFill>
                  <a:srgbClr val="000000"/>
                </a:solidFill>
                <a:latin typeface="微软雅黑" pitchFamily="34" charset="0"/>
                <a:ea typeface="微软雅黑" pitchFamily="34" charset="-122"/>
                <a:cs typeface="微软雅黑" pitchFamily="34" charset="-120"/>
              </a:rPr>
              <a:t>；联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合国是集体安全机制的核心</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1d4d9c430?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［湖南师范大学附属中学2025月考］</a:t>
            </a:r>
            <a:r>
              <a:rPr lang="en-US" altLang="zh-CN" sz="2000" b="0" i="0" dirty="0">
                <a:solidFill>
                  <a:srgbClr val="000000"/>
                </a:solidFill>
                <a:latin typeface="微软雅黑" pitchFamily="34" charset="0"/>
                <a:ea typeface="微软雅黑" pitchFamily="34" charset="-122"/>
                <a:cs typeface="微软雅黑" pitchFamily="34" charset="-120"/>
              </a:rPr>
              <a:t>欧盟出台“地平线欧洲”计划第二个战略规划</a:t>
            </a:r>
            <a:r>
              <a:rPr lang="en-US" altLang="zh-CN" sz="2000" b="0" i="0">
                <a:solidFill>
                  <a:srgbClr val="000000"/>
                </a:solidFill>
                <a:latin typeface="微软雅黑" pitchFamily="34" charset="0"/>
                <a:ea typeface="微软雅黑" pitchFamily="34" charset="-122"/>
                <a:cs typeface="微软雅黑" pitchFamily="34" charset="-120"/>
              </a:rPr>
              <a:t>，旨在为促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a:t>
            </a:r>
            <a:r>
              <a:rPr lang="en-US" altLang="zh-CN" sz="2000" b="0" i="0" dirty="0">
                <a:solidFill>
                  <a:srgbClr val="000000"/>
                </a:solidFill>
                <a:latin typeface="微软雅黑" pitchFamily="34" charset="0"/>
                <a:ea typeface="微软雅黑" pitchFamily="34" charset="-122"/>
                <a:cs typeface="微软雅黑" pitchFamily="34" charset="-120"/>
              </a:rPr>
              <a:t>2025—2027年欧盟的研究和创新制定战略方向并提供资金，以应对包括气候变化</a:t>
            </a:r>
            <a:r>
              <a:rPr lang="en-US" altLang="zh-CN" sz="2000" b="0" i="0">
                <a:solidFill>
                  <a:srgbClr val="000000"/>
                </a:solidFill>
                <a:latin typeface="微软雅黑" pitchFamily="34" charset="0"/>
                <a:ea typeface="微软雅黑" pitchFamily="34" charset="-122"/>
                <a:cs typeface="微软雅黑" pitchFamily="34" charset="-120"/>
              </a:rPr>
              <a:t>、生物多样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性丧失</a:t>
            </a:r>
            <a:r>
              <a:rPr lang="en-US" altLang="zh-CN" sz="2000" b="0" i="0" dirty="0">
                <a:solidFill>
                  <a:srgbClr val="000000"/>
                </a:solidFill>
                <a:latin typeface="微软雅黑" pitchFamily="34" charset="0"/>
                <a:ea typeface="微软雅黑" pitchFamily="34" charset="-122"/>
                <a:cs typeface="微软雅黑" pitchFamily="34" charset="-120"/>
              </a:rPr>
              <a:t>、数字化转型及人口老龄化等挑战。据欧委会预测，“地平线欧洲”计划每投资1</a:t>
            </a:r>
            <a:r>
              <a:rPr lang="en-US" altLang="zh-CN" sz="2000" b="0" i="0">
                <a:solidFill>
                  <a:srgbClr val="000000"/>
                </a:solidFill>
                <a:latin typeface="微软雅黑" pitchFamily="34" charset="0"/>
                <a:ea typeface="微软雅黑" pitchFamily="34" charset="-122"/>
                <a:cs typeface="微软雅黑" pitchFamily="34" charset="-120"/>
              </a:rPr>
              <a:t>欧元，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会带来高达</a:t>
            </a:r>
            <a:r>
              <a:rPr lang="en-US" altLang="zh-CN" sz="2000" b="0" i="0" dirty="0">
                <a:solidFill>
                  <a:srgbClr val="000000"/>
                </a:solidFill>
                <a:latin typeface="微软雅黑" pitchFamily="34" charset="0"/>
                <a:ea typeface="微软雅黑" pitchFamily="34" charset="-122"/>
                <a:cs typeface="微软雅黑" pitchFamily="34" charset="-120"/>
              </a:rPr>
              <a:t>11欧元的经济收益。</a:t>
            </a:r>
            <a:r>
              <a:rPr lang="en-US" altLang="zh-CN" sz="2000" b="0" i="0">
                <a:solidFill>
                  <a:srgbClr val="000000"/>
                </a:solidFill>
                <a:latin typeface="微软雅黑" pitchFamily="34" charset="0"/>
                <a:ea typeface="微软雅黑" pitchFamily="34" charset="-122"/>
                <a:cs typeface="微软雅黑" pitchFamily="34" charset="-120"/>
              </a:rPr>
              <a:t>材料表明欧盟(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1d4d9c430.bracket?pid=402c8d3a8&amp;color=0,0,0&amp;vpa=6&amp;vtp=1"/>
          <p:cNvSpPr/>
          <p:nvPr/>
        </p:nvSpPr>
        <p:spPr>
          <a:xfrm>
            <a:off x="604685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6_2#1d4d9c430?pid=402c8d3a8&amp;color=0,0,0&amp;vtp=1&amp;bbb=1"/>
          <p:cNvSpPr/>
          <p:nvPr/>
        </p:nvSpPr>
        <p:spPr>
          <a:xfrm>
            <a:off x="722376" y="2791274"/>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①推进区域一体化以促进全球经济发展</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②通过加大研究和创新投入，推动转型发展</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以实现社会经济可持续发展为共同目标</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④坚持单边行动与集体行动相结合的原则</a:t>
            </a:r>
            <a:endParaRPr lang="en-US" altLang="zh-CN" sz="2000" dirty="0"/>
          </a:p>
        </p:txBody>
      </p:sp>
      <p:sp>
        <p:nvSpPr>
          <p:cNvPr id="5" name="QC_6_BD.16_3#1d4d9c430.choices?pid=402c8d3a8&amp;color=0,0,0&amp;vtp=1&amp;bbb=1"/>
          <p:cNvSpPr/>
          <p:nvPr/>
        </p:nvSpPr>
        <p:spPr>
          <a:xfrm>
            <a:off x="722376" y="456958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1d4d9c430?vop=1&amp;pid=402c8d3a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本题考查欧盟。材料指出欧盟通过“地平线欧洲”计划加大研究和创新投入</a:t>
            </a:r>
            <a:r>
              <a:rPr lang="en-US" altLang="zh-CN" sz="2000" b="0" i="0" spc="-50">
                <a:solidFill>
                  <a:srgbClr val="000000"/>
                </a:solidFill>
                <a:latin typeface="微软雅黑" pitchFamily="34" charset="0"/>
                <a:ea typeface="微软雅黑" pitchFamily="34" charset="-122"/>
                <a:cs typeface="微软雅黑" pitchFamily="34" charset="-120"/>
              </a:rPr>
              <a:t>，明确应对数字</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化转型等挑战</a:t>
            </a:r>
            <a:r>
              <a:rPr lang="en-US" altLang="zh-CN" sz="2000" b="0" i="0" spc="-50" dirty="0">
                <a:solidFill>
                  <a:srgbClr val="000000"/>
                </a:solidFill>
                <a:latin typeface="微软雅黑" pitchFamily="34" charset="0"/>
                <a:ea typeface="微软雅黑" pitchFamily="34" charset="-122"/>
                <a:cs typeface="微软雅黑" pitchFamily="34" charset="-120"/>
              </a:rPr>
              <a:t>，并通过投资与收益数据（1欧元带来11欧元收益）实现推动转型发展的目标，</a:t>
            </a:r>
            <a:r>
              <a:rPr lang="en-US" altLang="zh-CN" sz="2000" b="0" i="0" spc="-50">
                <a:solidFill>
                  <a:srgbClr val="000000"/>
                </a:solidFill>
                <a:latin typeface="微软雅黑" pitchFamily="34" charset="0"/>
                <a:ea typeface="微软雅黑" pitchFamily="34" charset="-122"/>
                <a:cs typeface="微软雅黑" pitchFamily="34" charset="-120"/>
              </a:rPr>
              <a:t>②正</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确</a:t>
            </a:r>
            <a:r>
              <a:rPr lang="en-US" altLang="zh-CN" sz="2000" b="0" i="0" spc="-50" dirty="0">
                <a:solidFill>
                  <a:srgbClr val="000000"/>
                </a:solidFill>
                <a:latin typeface="微软雅黑" pitchFamily="34" charset="0"/>
                <a:ea typeface="微软雅黑" pitchFamily="34" charset="-122"/>
                <a:cs typeface="微软雅黑" pitchFamily="34" charset="-120"/>
              </a:rPr>
              <a:t>；材料中提到的气候变化、生物多样性、人口老龄化等问题均涉及社会经济的可持续发展</a:t>
            </a:r>
            <a:r>
              <a:rPr lang="en-US" altLang="zh-CN" sz="2000" b="0" i="0" spc="-50">
                <a:solidFill>
                  <a:srgbClr val="000000"/>
                </a:solidFill>
                <a:latin typeface="微软雅黑" pitchFamily="34" charset="0"/>
                <a:ea typeface="微软雅黑" pitchFamily="34" charset="-122"/>
                <a:cs typeface="微软雅黑" pitchFamily="34" charset="-120"/>
              </a:rPr>
              <a:t>，表明</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这是欧盟的共同目标</a:t>
            </a:r>
            <a:r>
              <a:rPr lang="en-US" altLang="zh-CN" sz="2000" b="0" i="0" spc="-50" dirty="0">
                <a:solidFill>
                  <a:srgbClr val="000000"/>
                </a:solidFill>
                <a:latin typeface="微软雅黑" pitchFamily="34" charset="0"/>
                <a:ea typeface="微软雅黑" pitchFamily="34" charset="-122"/>
                <a:cs typeface="微软雅黑" pitchFamily="34" charset="-120"/>
              </a:rPr>
              <a:t>，③正确；材料聚焦欧盟内部发展</a:t>
            </a:r>
            <a:r>
              <a:rPr lang="en-US" altLang="zh-CN" sz="2000" b="0" i="0" spc="-50">
                <a:solidFill>
                  <a:srgbClr val="000000"/>
                </a:solidFill>
                <a:latin typeface="微软雅黑" pitchFamily="34" charset="0"/>
                <a:ea typeface="微软雅黑" pitchFamily="34" charset="-122"/>
                <a:cs typeface="微软雅黑" pitchFamily="34" charset="-120"/>
              </a:rPr>
              <a:t>，欧盟行动推进区域一体化首要的是促进自</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身的经济发展</a:t>
            </a:r>
            <a:r>
              <a:rPr lang="en-US" altLang="zh-CN" sz="2000" b="0" i="0" spc="-50" dirty="0">
                <a:solidFill>
                  <a:srgbClr val="000000"/>
                </a:solidFill>
                <a:latin typeface="微软雅黑" pitchFamily="34" charset="0"/>
                <a:ea typeface="微软雅黑" pitchFamily="34" charset="-122"/>
                <a:cs typeface="微软雅黑" pitchFamily="34" charset="-120"/>
              </a:rPr>
              <a:t>，未直接体现“促进全球经济发展”,①排除；欧盟强调多边合作，材料未提及</a:t>
            </a:r>
            <a:r>
              <a:rPr lang="en-US" altLang="zh-CN" sz="2000" b="0" i="0" spc="-50">
                <a:solidFill>
                  <a:srgbClr val="000000"/>
                </a:solidFill>
                <a:latin typeface="微软雅黑" pitchFamily="34" charset="0"/>
                <a:ea typeface="微软雅黑" pitchFamily="34" charset="-122"/>
                <a:cs typeface="微软雅黑" pitchFamily="34" charset="-120"/>
              </a:rPr>
              <a:t>“单边</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行动</a:t>
            </a:r>
            <a:r>
              <a:rPr lang="en-US" altLang="zh-CN" sz="2000" b="0" i="0" spc="-50" dirty="0">
                <a:solidFill>
                  <a:srgbClr val="000000"/>
                </a:solidFill>
                <a:latin typeface="微软雅黑" pitchFamily="34" charset="0"/>
                <a:ea typeface="微软雅黑" pitchFamily="34" charset="-122"/>
                <a:cs typeface="微软雅黑" pitchFamily="34" charset="-120"/>
              </a:rPr>
              <a:t>”,与欧盟集体行动原则不符，亚太经合组织坚持单边行动与集体行动相结合，④排除。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1914c0419?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［海南海口海南中学2024高二期末］</a:t>
            </a:r>
            <a:r>
              <a:rPr lang="en-US" altLang="zh-CN" sz="2000" b="0" i="0" dirty="0">
                <a:solidFill>
                  <a:srgbClr val="000000"/>
                </a:solidFill>
                <a:latin typeface="微软雅黑" pitchFamily="34" charset="0"/>
                <a:ea typeface="微软雅黑" pitchFamily="34" charset="-122"/>
                <a:cs typeface="微软雅黑" pitchFamily="34" charset="-120"/>
              </a:rPr>
              <a:t>1993年，首次亚太经合组织领导人非正式会议召开</a:t>
            </a:r>
            <a:r>
              <a:rPr lang="en-US" altLang="zh-CN" sz="2000" b="0" i="0">
                <a:solidFill>
                  <a:srgbClr val="000000"/>
                </a:solidFill>
                <a:latin typeface="微软雅黑" pitchFamily="34" charset="0"/>
                <a:ea typeface="微软雅黑" pitchFamily="34" charset="-122"/>
                <a:cs typeface="微软雅黑" pitchFamily="34" charset="-120"/>
              </a:rPr>
              <a:t>，一致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同意超越集团对抗的旧思维</a:t>
            </a:r>
            <a:r>
              <a:rPr lang="en-US" altLang="zh-CN" sz="2000" b="0" i="0" dirty="0">
                <a:solidFill>
                  <a:srgbClr val="000000"/>
                </a:solidFill>
                <a:latin typeface="微软雅黑" pitchFamily="34" charset="0"/>
                <a:ea typeface="微软雅黑" pitchFamily="34" charset="-122"/>
                <a:cs typeface="微软雅黑" pitchFamily="34" charset="-120"/>
              </a:rPr>
              <a:t>，深化区域经济合作和一体化，致力于共建一个活力、和谐</a:t>
            </a:r>
            <a:r>
              <a:rPr lang="en-US" altLang="zh-CN" sz="2000" b="0" i="0">
                <a:solidFill>
                  <a:srgbClr val="000000"/>
                </a:solidFill>
                <a:latin typeface="微软雅黑" pitchFamily="34" charset="0"/>
                <a:ea typeface="微软雅黑" pitchFamily="34" charset="-122"/>
                <a:cs typeface="微软雅黑" pitchFamily="34" charset="-120"/>
              </a:rPr>
              <a:t>、繁荣的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亚太大家庭</a:t>
            </a:r>
            <a:r>
              <a:rPr lang="en-US" altLang="zh-CN" sz="2000" b="0" i="0" dirty="0">
                <a:solidFill>
                  <a:srgbClr val="000000"/>
                </a:solidFill>
                <a:latin typeface="微软雅黑" pitchFamily="34" charset="0"/>
                <a:ea typeface="微软雅黑" pitchFamily="34" charset="-122"/>
                <a:cs typeface="微软雅黑" pitchFamily="34" charset="-120"/>
              </a:rPr>
              <a:t>。这一重大决定推动亚太发展和经济全球化进入快车道</a:t>
            </a:r>
            <a:r>
              <a:rPr lang="en-US" altLang="zh-CN" sz="2000" b="0" i="0">
                <a:solidFill>
                  <a:srgbClr val="000000"/>
                </a:solidFill>
                <a:latin typeface="微软雅黑" pitchFamily="34" charset="0"/>
                <a:ea typeface="微软雅黑" pitchFamily="34" charset="-122"/>
                <a:cs typeface="微软雅黑" pitchFamily="34" charset="-120"/>
              </a:rPr>
              <a:t>，助力亚太成为世界经济增长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中心</a:t>
            </a:r>
            <a:r>
              <a:rPr lang="en-US" altLang="zh-CN" sz="2000" b="0" i="0" dirty="0">
                <a:solidFill>
                  <a:srgbClr val="000000"/>
                </a:solidFill>
                <a:latin typeface="微软雅黑" pitchFamily="34" charset="0"/>
                <a:ea typeface="微软雅黑" pitchFamily="34" charset="-122"/>
                <a:cs typeface="微软雅黑" pitchFamily="34" charset="-120"/>
              </a:rPr>
              <a:t>、全球发展稳定之锚和合作高地。</a:t>
            </a:r>
            <a:r>
              <a:rPr lang="en-US" altLang="zh-CN" sz="2000" b="0" i="0">
                <a:solidFill>
                  <a:srgbClr val="000000"/>
                </a:solidFill>
                <a:latin typeface="微软雅黑" pitchFamily="34" charset="0"/>
                <a:ea typeface="微软雅黑" pitchFamily="34" charset="-122"/>
                <a:cs typeface="微软雅黑" pitchFamily="34" charset="-120"/>
              </a:rPr>
              <a:t>以下说法正确的是(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1914c0419.bracket?pid=402c8d3a8&amp;color=0,0,0&amp;vpa=7&amp;vtp=1"/>
          <p:cNvSpPr/>
          <p:nvPr/>
        </p:nvSpPr>
        <p:spPr>
          <a:xfrm>
            <a:off x="7272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1914c0419?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①亚太经合组织已经成为当今世界区域合作的典范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开放包容是亚太合作的主旋律，该组织积极推进贸易和投资自由化便利化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亚太经合组织是维护发展中国家利益的重要平台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共同发展是亚太合作的总目标，该组织聚焦发展，增强成员自主发展能力</a:t>
            </a:r>
            <a:endParaRPr lang="en-US" altLang="zh-CN" sz="2000" dirty="0"/>
          </a:p>
        </p:txBody>
      </p:sp>
      <p:sp>
        <p:nvSpPr>
          <p:cNvPr id="5" name="QC_6_BD.19_3#1914c0419.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1914c0419?vop=1&amp;pid=402c8d3a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本题考查亚太经合组织。开放包容是亚太合作的主旋律，</a:t>
            </a:r>
            <a:r>
              <a:rPr lang="en-US" altLang="zh-CN" sz="2000" b="0" i="0">
                <a:solidFill>
                  <a:srgbClr val="000000"/>
                </a:solidFill>
                <a:latin typeface="微软雅黑" pitchFamily="34" charset="0"/>
                <a:ea typeface="微软雅黑" pitchFamily="34" charset="-122"/>
                <a:cs typeface="微软雅黑" pitchFamily="34" charset="-120"/>
              </a:rPr>
              <a:t>共同发展是亚太合作的总目标，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亚太经合组织聚焦发展</a:t>
            </a:r>
            <a:r>
              <a:rPr lang="en-US" altLang="zh-CN" sz="2000" b="0" i="0" dirty="0">
                <a:solidFill>
                  <a:srgbClr val="000000"/>
                </a:solidFill>
                <a:latin typeface="微软雅黑" pitchFamily="34" charset="0"/>
                <a:ea typeface="微软雅黑" pitchFamily="34" charset="-122"/>
                <a:cs typeface="微软雅黑" pitchFamily="34" charset="-120"/>
              </a:rPr>
              <a:t>，不断增强成员自主发展能力，积极推进贸易和投资自由化便利化</a:t>
            </a:r>
            <a:r>
              <a:rPr lang="en-US" altLang="zh-CN" sz="2000" b="0" i="0">
                <a:solidFill>
                  <a:srgbClr val="000000"/>
                </a:solidFill>
                <a:latin typeface="微软雅黑" pitchFamily="34" charset="0"/>
                <a:ea typeface="微软雅黑" pitchFamily="34" charset="-122"/>
                <a:cs typeface="微软雅黑" pitchFamily="34" charset="-120"/>
              </a:rPr>
              <a:t>，②④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；上合组织是当今世界区域合作的典范，①排除</a:t>
            </a:r>
            <a:r>
              <a:rPr lang="en-US" altLang="zh-CN" sz="2000" b="0" i="0">
                <a:solidFill>
                  <a:srgbClr val="000000"/>
                </a:solidFill>
                <a:latin typeface="微软雅黑" pitchFamily="34" charset="0"/>
                <a:ea typeface="微软雅黑" pitchFamily="34" charset="-122"/>
                <a:cs typeface="微软雅黑" pitchFamily="34" charset="-120"/>
              </a:rPr>
              <a:t>；亚太经合组织是支持亚太区域经济可持续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增长和繁荣的平台</a:t>
            </a:r>
            <a:r>
              <a:rPr lang="en-US" altLang="zh-CN" sz="2000" b="0" i="0" dirty="0">
                <a:solidFill>
                  <a:srgbClr val="000000"/>
                </a:solidFill>
                <a:latin typeface="微软雅黑" pitchFamily="34" charset="0"/>
                <a:ea typeface="微软雅黑" pitchFamily="34" charset="-122"/>
                <a:cs typeface="微软雅黑" pitchFamily="34" charset="-120"/>
              </a:rPr>
              <a:t>，而不是维护发展中国家利益的重要平台，③排除。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d2b4874ad?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［广东部分学校2025高二联考］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2025年2月10日起，马来西亚、印度尼西亚</a:t>
            </a:r>
            <a:r>
              <a:rPr lang="en-US" altLang="zh-CN" sz="2000" b="0" i="0">
                <a:solidFill>
                  <a:srgbClr val="000000"/>
                </a:solidFill>
                <a:latin typeface="微软雅黑" pitchFamily="34" charset="0"/>
                <a:ea typeface="微软雅黑" pitchFamily="34" charset="-122"/>
                <a:cs typeface="微软雅黑" pitchFamily="34" charset="-120"/>
              </a:rPr>
              <a:t>、泰国等东盟十国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旅游团可免签入境云南西双版纳</a:t>
            </a:r>
            <a:r>
              <a:rPr lang="en-US" altLang="zh-CN" sz="2000" b="0" i="0" dirty="0">
                <a:solidFill>
                  <a:srgbClr val="000000"/>
                </a:solidFill>
                <a:latin typeface="微软雅黑" pitchFamily="34" charset="0"/>
                <a:ea typeface="微软雅黑" pitchFamily="34" charset="-122"/>
                <a:cs typeface="微软雅黑" pitchFamily="34" charset="-120"/>
              </a:rPr>
              <a:t>。该政策一经发布，西双版纳文旅、交通</a:t>
            </a:r>
            <a:r>
              <a:rPr lang="en-US" altLang="zh-CN" sz="2000" b="0" i="0">
                <a:solidFill>
                  <a:srgbClr val="000000"/>
                </a:solidFill>
                <a:latin typeface="微软雅黑" pitchFamily="34" charset="0"/>
                <a:ea typeface="微软雅黑" pitchFamily="34" charset="-122"/>
                <a:cs typeface="微软雅黑" pitchFamily="34" charset="-120"/>
              </a:rPr>
              <a:t>、边检等多部门迅速响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dirty="0">
                <a:solidFill>
                  <a:srgbClr val="000000"/>
                </a:solidFill>
                <a:latin typeface="微软雅黑" pitchFamily="34" charset="0"/>
                <a:ea typeface="微软雅黑" pitchFamily="34" charset="-122"/>
                <a:cs typeface="微软雅黑" pitchFamily="34" charset="-120"/>
              </a:rPr>
              <a:t>，在线旅游平台针对东盟游客需求，积极组织泰语、越南语等小语种导游培训</a:t>
            </a:r>
            <a:r>
              <a:rPr lang="en-US" altLang="zh-CN" sz="2000" b="0" i="0">
                <a:solidFill>
                  <a:srgbClr val="000000"/>
                </a:solidFill>
                <a:latin typeface="微软雅黑" pitchFamily="34" charset="0"/>
                <a:ea typeface="微软雅黑" pitchFamily="34" charset="-122"/>
                <a:cs typeface="微软雅黑" pitchFamily="34" charset="-120"/>
              </a:rPr>
              <a:t>。这一免签政策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d2b4874ad.bracket?pid=402c8d3a8&amp;color=0,0,0&amp;vpa=8&amp;vtp=1"/>
          <p:cNvSpPr/>
          <p:nvPr/>
        </p:nvSpPr>
        <p:spPr>
          <a:xfrm>
            <a:off x="909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2_2#d2b4874ad?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①体现中国—东盟关系由竞争转为合作，实现共同发展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有助于提升区域内旅游监管水平，推动旅游服务升级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表明中国深化与东盟国家的睦邻友好关系，增进民心相通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有利于推进中国—东盟人文交流，构建更紧密的命运共同体</a:t>
            </a:r>
            <a:endParaRPr lang="en-US" altLang="zh-CN" sz="2000" dirty="0"/>
          </a:p>
        </p:txBody>
      </p:sp>
      <p:sp>
        <p:nvSpPr>
          <p:cNvPr id="5" name="QC_6_BD.22_3#d2b4874ad.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d2b4874ad?vop=1&amp;pid=402c8d3a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本题考查东盟。免签政策体现中国深化与东盟国家睦邻友好关系，增进民心相通</a:t>
            </a:r>
            <a:r>
              <a:rPr lang="en-US" altLang="zh-CN" sz="2000" b="0" i="0">
                <a:solidFill>
                  <a:srgbClr val="000000"/>
                </a:solidFill>
                <a:latin typeface="微软雅黑" pitchFamily="34" charset="0"/>
                <a:ea typeface="微软雅黑" pitchFamily="34" charset="-122"/>
                <a:cs typeface="微软雅黑" pitchFamily="34" charset="-120"/>
              </a:rPr>
              <a:t>，有利于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推进中国</a:t>
            </a:r>
            <a:r>
              <a:rPr lang="en-US" altLang="zh-CN" sz="2000" b="0" i="0" dirty="0">
                <a:solidFill>
                  <a:srgbClr val="000000"/>
                </a:solidFill>
                <a:latin typeface="微软雅黑" pitchFamily="34" charset="0"/>
                <a:ea typeface="微软雅黑" pitchFamily="34" charset="-122"/>
                <a:cs typeface="微软雅黑" pitchFamily="34" charset="-120"/>
              </a:rPr>
              <a:t>—东盟人文交流，构建命运共同体，③④正确；中国—东盟关系既有竞争又有合作</a:t>
            </a:r>
            <a:r>
              <a:rPr lang="en-US" altLang="zh-CN" sz="2000" b="0" i="0">
                <a:solidFill>
                  <a:srgbClr val="000000"/>
                </a:solidFill>
                <a:latin typeface="微软雅黑" pitchFamily="34" charset="0"/>
                <a:ea typeface="微软雅黑" pitchFamily="34" charset="-122"/>
                <a:cs typeface="微软雅黑" pitchFamily="34" charset="-120"/>
              </a:rPr>
              <a:t>，并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非由竞争转为合作</a:t>
            </a:r>
            <a:r>
              <a:rPr lang="en-US" altLang="zh-CN" sz="2000" b="0" i="0" dirty="0">
                <a:solidFill>
                  <a:srgbClr val="000000"/>
                </a:solidFill>
                <a:latin typeface="微软雅黑" pitchFamily="34" charset="0"/>
                <a:ea typeface="微软雅黑" pitchFamily="34" charset="-122"/>
                <a:cs typeface="微软雅黑" pitchFamily="34" charset="-120"/>
              </a:rPr>
              <a:t>，①排除；免签政策主要是促进国家间的旅游交流</a:t>
            </a:r>
            <a:r>
              <a:rPr lang="en-US" altLang="zh-CN" sz="2000" b="0" i="0">
                <a:solidFill>
                  <a:srgbClr val="000000"/>
                </a:solidFill>
                <a:latin typeface="微软雅黑" pitchFamily="34" charset="0"/>
                <a:ea typeface="微软雅黑" pitchFamily="34" charset="-122"/>
                <a:cs typeface="微软雅黑" pitchFamily="34" charset="-120"/>
              </a:rPr>
              <a:t>，与提升区域内旅游监管水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平无直接关系</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4873e925b.fixed?pid=46724e3a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2_BD#4873e925b.fixed?pid=46724e3af&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国际组织</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5_1#02bf6f215?sp=1&amp;pid=402c8d3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9.2024年3月15日，国家主席习近平同安哥拉总统举行会谈时指出</a:t>
            </a:r>
            <a:r>
              <a:rPr lang="en-US" altLang="zh-CN" sz="2000" b="0" i="0">
                <a:solidFill>
                  <a:srgbClr val="000000"/>
                </a:solidFill>
                <a:latin typeface="微软雅黑" pitchFamily="34" charset="0"/>
                <a:ea typeface="微软雅黑" pitchFamily="34" charset="-122"/>
                <a:cs typeface="微软雅黑" pitchFamily="34" charset="-120"/>
              </a:rPr>
              <a:t>，中方支持非洲国家和非盟致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力于通过非洲方式解决非洲问题</a:t>
            </a:r>
            <a:r>
              <a:rPr lang="en-US" altLang="zh-CN" sz="2000" b="0" i="0" dirty="0">
                <a:solidFill>
                  <a:srgbClr val="000000"/>
                </a:solidFill>
                <a:latin typeface="微软雅黑" pitchFamily="34" charset="0"/>
                <a:ea typeface="微软雅黑" pitchFamily="34" charset="-122"/>
                <a:cs typeface="微软雅黑" pitchFamily="34" charset="-120"/>
              </a:rPr>
              <a:t>，愿同安哥拉等非洲国家加强多边协调</a:t>
            </a:r>
            <a:r>
              <a:rPr lang="en-US" altLang="zh-CN" sz="2000" b="0" i="0">
                <a:solidFill>
                  <a:srgbClr val="000000"/>
                </a:solidFill>
                <a:latin typeface="微软雅黑" pitchFamily="34" charset="0"/>
                <a:ea typeface="微软雅黑" pitchFamily="34" charset="-122"/>
                <a:cs typeface="微软雅黑" pitchFamily="34" charset="-120"/>
              </a:rPr>
              <a:t>，共同倡导平等有序的世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界多极化和普惠包容的经济全球化</a:t>
            </a:r>
            <a:r>
              <a:rPr lang="en-US" altLang="zh-CN" sz="2000" b="0" i="0" dirty="0">
                <a:solidFill>
                  <a:srgbClr val="000000"/>
                </a:solidFill>
                <a:latin typeface="微软雅黑" pitchFamily="34" charset="0"/>
                <a:ea typeface="微软雅黑" pitchFamily="34" charset="-122"/>
                <a:cs typeface="微软雅黑" pitchFamily="34" charset="-120"/>
              </a:rPr>
              <a:t>，推动构建人类命运共同体。</a:t>
            </a:r>
            <a:r>
              <a:rPr lang="en-US" altLang="zh-CN" sz="2000" b="0" i="0">
                <a:solidFill>
                  <a:srgbClr val="000000"/>
                </a:solidFill>
                <a:latin typeface="微软雅黑" pitchFamily="34" charset="0"/>
                <a:ea typeface="微软雅黑" pitchFamily="34" charset="-122"/>
                <a:cs typeface="微软雅黑" pitchFamily="34" charset="-120"/>
              </a:rPr>
              <a:t>这是基于(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02bf6f215.bracket?pid=402c8d3a8&amp;color=0,0,0&amp;vpa=9&amp;vtp=1"/>
          <p:cNvSpPr/>
          <p:nvPr/>
        </p:nvSpPr>
        <p:spPr>
          <a:xfrm>
            <a:off x="9050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5_2#02bf6f215?pid=402c8d3a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①中非合作符合当今时代主题，有利于实现共同发展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中非合作是引领非洲国家共谋发展的一面旗帜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加强中非合作能维护国际政治经济新秩序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中国同广大非洲国家有着广泛的共同利益</a:t>
            </a:r>
            <a:endParaRPr lang="en-US" altLang="zh-CN" sz="2000" dirty="0"/>
          </a:p>
        </p:txBody>
      </p:sp>
      <p:sp>
        <p:nvSpPr>
          <p:cNvPr id="5" name="QC_6_BD.25_3#02bf6f215.choices?pid=402c8d3a8&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7_1#02bf6f215?vop=1&amp;pid=402c8d3a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本题考查非洲联盟。中方支持</a:t>
            </a:r>
            <a:r>
              <a:rPr lang="en-US" altLang="zh-CN" sz="2000" b="0" i="0" spc="-50" dirty="0">
                <a:solidFill>
                  <a:srgbClr val="000000"/>
                </a:solidFill>
                <a:latin typeface="SimSun" panose="02010600030101010101" pitchFamily="2" charset="-122"/>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愿同安哥拉等非洲国家加强多边协调</a:t>
            </a:r>
            <a:r>
              <a:rPr lang="en-US" altLang="zh-CN" sz="2000" b="0" i="0" spc="-50">
                <a:solidFill>
                  <a:srgbClr val="000000"/>
                </a:solidFill>
                <a:latin typeface="微软雅黑" pitchFamily="34" charset="0"/>
                <a:ea typeface="微软雅黑" pitchFamily="34" charset="-122"/>
                <a:cs typeface="微软雅黑" pitchFamily="34" charset="-120"/>
              </a:rPr>
              <a:t>，共同倡导平等有序</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的世界多极化和普惠包容的经济全球化</a:t>
            </a:r>
            <a:r>
              <a:rPr lang="en-US" altLang="zh-CN" sz="2000" b="0" i="0" spc="-50" dirty="0">
                <a:solidFill>
                  <a:srgbClr val="000000"/>
                </a:solidFill>
                <a:latin typeface="微软雅黑" pitchFamily="34" charset="0"/>
                <a:ea typeface="微软雅黑" pitchFamily="34" charset="-122"/>
                <a:cs typeface="微软雅黑" pitchFamily="34" charset="-120"/>
              </a:rPr>
              <a:t>，推动构建人类命运共同体</a:t>
            </a:r>
            <a:r>
              <a:rPr lang="en-US" altLang="zh-CN" sz="2000" b="0" i="0" spc="-50">
                <a:solidFill>
                  <a:srgbClr val="000000"/>
                </a:solidFill>
                <a:latin typeface="微软雅黑" pitchFamily="34" charset="0"/>
                <a:ea typeface="微软雅黑" pitchFamily="34" charset="-122"/>
                <a:cs typeface="微软雅黑" pitchFamily="34" charset="-120"/>
              </a:rPr>
              <a:t>。这是基于中国同广大非洲国家</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有着广泛的共同利益</a:t>
            </a:r>
            <a:r>
              <a:rPr lang="en-US" altLang="zh-CN" sz="2000" b="0" i="0" spc="-50" dirty="0">
                <a:solidFill>
                  <a:srgbClr val="000000"/>
                </a:solidFill>
                <a:latin typeface="微软雅黑" pitchFamily="34" charset="0"/>
                <a:ea typeface="微软雅黑" pitchFamily="34" charset="-122"/>
                <a:cs typeface="微软雅黑" pitchFamily="34" charset="-120"/>
              </a:rPr>
              <a:t>，中非合作符合当今时代主题，有利于实现共同发展，①④正确</a:t>
            </a:r>
            <a:r>
              <a:rPr lang="en-US" altLang="zh-CN" sz="2000" b="0" i="0" spc="-50">
                <a:solidFill>
                  <a:srgbClr val="000000"/>
                </a:solidFill>
                <a:latin typeface="微软雅黑" pitchFamily="34" charset="0"/>
                <a:ea typeface="微软雅黑" pitchFamily="34" charset="-122"/>
                <a:cs typeface="微软雅黑" pitchFamily="34" charset="-120"/>
              </a:rPr>
              <a:t>；非洲联盟是</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引领非洲国家共谋发展的一面旗帜</a:t>
            </a:r>
            <a:r>
              <a:rPr lang="en-US" altLang="zh-CN" sz="2000" b="0" i="0" spc="-50" dirty="0">
                <a:solidFill>
                  <a:srgbClr val="000000"/>
                </a:solidFill>
                <a:latin typeface="微软雅黑" pitchFamily="34" charset="0"/>
                <a:ea typeface="微软雅黑" pitchFamily="34" charset="-122"/>
                <a:cs typeface="微软雅黑" pitchFamily="34" charset="-120"/>
              </a:rPr>
              <a:t>，②排除；国际政治经济新秩序还没有建立起来，③排除。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8_1#8c2cf5b5a?sp=1&amp;pid=402c8d3a8&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［重庆八中2024月考］</a:t>
            </a:r>
            <a:r>
              <a:rPr lang="en-US" altLang="zh-CN" sz="2000" b="0" i="0" dirty="0">
                <a:solidFill>
                  <a:srgbClr val="000000"/>
                </a:solidFill>
                <a:latin typeface="微软雅黑" pitchFamily="34" charset="0"/>
                <a:ea typeface="微软雅黑" pitchFamily="34" charset="-122"/>
                <a:cs typeface="微软雅黑" pitchFamily="34" charset="-120"/>
              </a:rPr>
              <a:t>2024年1月，以“全球人权治理与中国经验</a:t>
            </a:r>
            <a:r>
              <a:rPr lang="en-US" altLang="zh-CN" sz="2000" b="0" i="0">
                <a:solidFill>
                  <a:srgbClr val="000000"/>
                </a:solidFill>
                <a:latin typeface="微软雅黑" pitchFamily="34" charset="0"/>
                <a:ea typeface="微软雅黑" pitchFamily="34" charset="-122"/>
                <a:cs typeface="微软雅黑" pitchFamily="34" charset="-120"/>
              </a:rPr>
              <a:t>”为主题的联合国人权理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事会国别人权审议工作组会议边会在日内瓦举行</a:t>
            </a:r>
            <a:r>
              <a:rPr lang="en-US" altLang="zh-CN" sz="2000" b="0" i="0" dirty="0">
                <a:solidFill>
                  <a:srgbClr val="000000"/>
                </a:solidFill>
                <a:latin typeface="微软雅黑" pitchFamily="34" charset="0"/>
                <a:ea typeface="微软雅黑" pitchFamily="34" charset="-122"/>
                <a:cs typeface="微软雅黑" pitchFamily="34" charset="-120"/>
              </a:rPr>
              <a:t>。与会嘉宾认为</a:t>
            </a:r>
            <a:r>
              <a:rPr lang="en-US" altLang="zh-CN" sz="2000" b="0" i="0">
                <a:solidFill>
                  <a:srgbClr val="000000"/>
                </a:solidFill>
                <a:latin typeface="微软雅黑" pitchFamily="34" charset="0"/>
                <a:ea typeface="微软雅黑" pitchFamily="34" charset="-122"/>
                <a:cs typeface="微软雅黑" pitchFamily="34" charset="-120"/>
              </a:rPr>
              <a:t>，中国把人权的普遍性原则同中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国实际相结合</a:t>
            </a:r>
            <a:r>
              <a:rPr lang="en-US" altLang="zh-CN" sz="2000" b="0" i="0" dirty="0">
                <a:solidFill>
                  <a:srgbClr val="000000"/>
                </a:solidFill>
                <a:latin typeface="微软雅黑" pitchFamily="34" charset="0"/>
                <a:ea typeface="微软雅黑" pitchFamily="34" charset="-122"/>
                <a:cs typeface="微软雅黑" pitchFamily="34" charset="-120"/>
              </a:rPr>
              <a:t>，成功走出了一条顺应时代潮流、适合本国国情的人权发展道路</a:t>
            </a:r>
            <a:r>
              <a:rPr lang="en-US" altLang="zh-CN" sz="2000" b="0" i="0">
                <a:solidFill>
                  <a:srgbClr val="000000"/>
                </a:solidFill>
                <a:latin typeface="微软雅黑" pitchFamily="34" charset="0"/>
                <a:ea typeface="微软雅黑" pitchFamily="34" charset="-122"/>
                <a:cs typeface="微软雅黑" pitchFamily="34" charset="-120"/>
              </a:rPr>
              <a:t>。中国在推动本国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人权事业取得历史性成就的同时</a:t>
            </a:r>
            <a:r>
              <a:rPr lang="en-US" altLang="zh-CN" sz="2000" b="0" i="0" dirty="0">
                <a:solidFill>
                  <a:srgbClr val="000000"/>
                </a:solidFill>
                <a:latin typeface="微软雅黑" pitchFamily="34" charset="0"/>
                <a:ea typeface="微软雅黑" pitchFamily="34" charset="-122"/>
                <a:cs typeface="微软雅黑" pitchFamily="34" charset="-120"/>
              </a:rPr>
              <a:t>，积极参与全球人权治理和国际人权合作</a:t>
            </a:r>
            <a:r>
              <a:rPr lang="en-US" altLang="zh-CN" sz="2000" b="0" i="0">
                <a:solidFill>
                  <a:srgbClr val="000000"/>
                </a:solidFill>
                <a:latin typeface="微软雅黑" pitchFamily="34" charset="0"/>
                <a:ea typeface="微软雅黑" pitchFamily="34" charset="-122"/>
                <a:cs typeface="微软雅黑" pitchFamily="34" charset="-120"/>
              </a:rPr>
              <a:t>，为加强全球人权治理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提供了中国方案</a:t>
            </a:r>
            <a:r>
              <a:rPr lang="en-US" altLang="zh-CN" sz="2000" b="0" i="0" dirty="0">
                <a:solidFill>
                  <a:srgbClr val="000000"/>
                </a:solidFill>
                <a:latin typeface="微软雅黑" pitchFamily="34" charset="0"/>
                <a:ea typeface="微软雅黑" pitchFamily="34" charset="-122"/>
                <a:cs typeface="微软雅黑" pitchFamily="34" charset="-120"/>
              </a:rPr>
              <a:t>、作出了中国贡献。</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8c2cf5b5a.bracket?pid=402c8d3a8&amp;color=0,0,0&amp;vpa=10&amp;vtp=1"/>
          <p:cNvSpPr/>
          <p:nvPr/>
        </p:nvSpPr>
        <p:spPr>
          <a:xfrm>
            <a:off x="5748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8_2#8c2cf5b5a?pid=402c8d3a8&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①我国以实际行动为世界人权发展提供中国样本</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我国在推动全球人权治理与合作中彰显大国担当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人权高于主权的人权观是全人类共同价值追求</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我国是推动全球人权治理与合作的主导力量</a:t>
            </a:r>
            <a:endParaRPr lang="en-US" altLang="zh-CN" sz="2000" dirty="0"/>
          </a:p>
        </p:txBody>
      </p:sp>
      <p:sp>
        <p:nvSpPr>
          <p:cNvPr id="5" name="QC_6_BD.28_3#8c2cf5b5a.choices?pid=402c8d3a8&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0_1#8c2cf5b5a?vop=1&amp;pid=402c8d3a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本题考查中国在联合国的作用。与会嘉宾认为</a:t>
            </a:r>
            <a:r>
              <a:rPr lang="en-US" altLang="zh-CN" sz="2000" b="0" i="0">
                <a:solidFill>
                  <a:srgbClr val="000000"/>
                </a:solidFill>
                <a:latin typeface="微软雅黑" pitchFamily="34" charset="0"/>
                <a:ea typeface="微软雅黑" pitchFamily="34" charset="-122"/>
                <a:cs typeface="微软雅黑" pitchFamily="34" charset="-120"/>
              </a:rPr>
              <a:t>，中国在推动本国人权事业取得历史性成就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的同时</a:t>
            </a:r>
            <a:r>
              <a:rPr lang="en-US" altLang="zh-CN" sz="2000" b="0" i="0" dirty="0">
                <a:solidFill>
                  <a:srgbClr val="000000"/>
                </a:solidFill>
                <a:latin typeface="微软雅黑" pitchFamily="34" charset="0"/>
                <a:ea typeface="微软雅黑" pitchFamily="34" charset="-122"/>
                <a:cs typeface="微软雅黑" pitchFamily="34" charset="-120"/>
              </a:rPr>
              <a:t>，积极参与全球人权治理和国际人权合作，为加强全球人权治理提供了中国方案</a:t>
            </a:r>
            <a:r>
              <a:rPr lang="en-US" altLang="zh-CN" sz="2000" b="0" i="0">
                <a:solidFill>
                  <a:srgbClr val="000000"/>
                </a:solidFill>
                <a:latin typeface="微软雅黑" pitchFamily="34" charset="0"/>
                <a:ea typeface="微软雅黑" pitchFamily="34" charset="-122"/>
                <a:cs typeface="微软雅黑" pitchFamily="34" charset="-120"/>
              </a:rPr>
              <a:t>、作出了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中国贡献</a:t>
            </a:r>
            <a:r>
              <a:rPr lang="en-US" altLang="zh-CN" sz="2000" b="0" i="0" dirty="0">
                <a:solidFill>
                  <a:srgbClr val="000000"/>
                </a:solidFill>
                <a:latin typeface="微软雅黑" pitchFamily="34" charset="0"/>
                <a:ea typeface="微软雅黑" pitchFamily="34" charset="-122"/>
                <a:cs typeface="微软雅黑" pitchFamily="34" charset="-120"/>
              </a:rPr>
              <a:t>，说明我国以实际行动为世界人权发展提供中国样本</a:t>
            </a:r>
            <a:r>
              <a:rPr lang="en-US" altLang="zh-CN" sz="2000" b="0" i="0">
                <a:solidFill>
                  <a:srgbClr val="000000"/>
                </a:solidFill>
                <a:latin typeface="微软雅黑" pitchFamily="34" charset="0"/>
                <a:ea typeface="微软雅黑" pitchFamily="34" charset="-122"/>
                <a:cs typeface="微软雅黑" pitchFamily="34" charset="-120"/>
              </a:rPr>
              <a:t>，在推动全球人权治理与合作中彰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显大国担当</a:t>
            </a:r>
            <a:r>
              <a:rPr lang="en-US" altLang="zh-CN" sz="2000" b="0" i="0" dirty="0">
                <a:solidFill>
                  <a:srgbClr val="000000"/>
                </a:solidFill>
                <a:latin typeface="微软雅黑" pitchFamily="34" charset="0"/>
                <a:ea typeface="微软雅黑" pitchFamily="34" charset="-122"/>
                <a:cs typeface="微软雅黑" pitchFamily="34" charset="-120"/>
              </a:rPr>
              <a:t>，①②正确；人权高于主权的人权观是错误的，不是全人类共同价值追求，③</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我国是推动全球人权治理与合作的重要力量</a:t>
            </a:r>
            <a:r>
              <a:rPr lang="en-US" altLang="zh-CN" sz="2000" b="0" i="0" dirty="0">
                <a:solidFill>
                  <a:srgbClr val="000000"/>
                </a:solidFill>
                <a:latin typeface="微软雅黑" pitchFamily="34" charset="0"/>
                <a:ea typeface="微软雅黑" pitchFamily="34" charset="-122"/>
                <a:cs typeface="微软雅黑" pitchFamily="34" charset="-120"/>
              </a:rPr>
              <a:t>，但不是主导力量，④排除。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1_1#f6b65b302?sp=1&amp;pid=402c8d3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［湖北八市2025联考］</a:t>
            </a:r>
            <a:r>
              <a:rPr lang="en-US" altLang="zh-CN" sz="2000" b="0" i="0" dirty="0">
                <a:solidFill>
                  <a:srgbClr val="000000"/>
                </a:solidFill>
                <a:latin typeface="微软雅黑" pitchFamily="34" charset="0"/>
                <a:ea typeface="微软雅黑" pitchFamily="34" charset="-122"/>
                <a:cs typeface="微软雅黑" pitchFamily="34" charset="-120"/>
              </a:rPr>
              <a:t>在2025年2月10日的联合国安理会反恐问题公开会议上</a:t>
            </a:r>
            <a:r>
              <a:rPr lang="en-US" altLang="zh-CN" sz="2000" b="0" i="0">
                <a:solidFill>
                  <a:srgbClr val="000000"/>
                </a:solidFill>
                <a:latin typeface="微软雅黑" pitchFamily="34" charset="0"/>
                <a:ea typeface="微软雅黑" pitchFamily="34" charset="-122"/>
                <a:cs typeface="微软雅黑" pitchFamily="34" charset="-120"/>
              </a:rPr>
              <a:t>，中国代表表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b="0" i="0" dirty="0">
                <a:solidFill>
                  <a:srgbClr val="000000"/>
                </a:solidFill>
                <a:latin typeface="微软雅黑" pitchFamily="34" charset="0"/>
                <a:ea typeface="微软雅黑" pitchFamily="34" charset="-122"/>
                <a:cs typeface="微软雅黑" pitchFamily="34" charset="-120"/>
              </a:rPr>
              <a:t>，安理会要继续把反恐放在议程优先位置，坚持对恐怖主义“零容忍”，反对“双重标准</a:t>
            </a:r>
            <a:r>
              <a:rPr lang="en-US" altLang="zh-CN" sz="2000" b="0" i="0">
                <a:solidFill>
                  <a:srgbClr val="000000"/>
                </a:solidFill>
                <a:latin typeface="微软雅黑" pitchFamily="34" charset="0"/>
                <a:ea typeface="微软雅黑" pitchFamily="34" charset="-122"/>
                <a:cs typeface="微软雅黑" pitchFamily="34" charset="-120"/>
              </a:rPr>
              <a:t>”和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选择性反恐”，推动国际反恐合作。对此，</a:t>
            </a:r>
            <a:r>
              <a:rPr lang="en-US" altLang="zh-CN" sz="2000" b="0" i="0">
                <a:solidFill>
                  <a:srgbClr val="000000"/>
                </a:solidFill>
                <a:latin typeface="微软雅黑" pitchFamily="34" charset="0"/>
                <a:ea typeface="微软雅黑" pitchFamily="34" charset="-122"/>
                <a:cs typeface="微软雅黑" pitchFamily="34" charset="-120"/>
              </a:rPr>
              <a:t>下列认识正确的是(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f6b65b302.bracket?pid=402c8d3a8&amp;color=0,0,0&amp;vpa=11&amp;vtp=1"/>
          <p:cNvSpPr/>
          <p:nvPr/>
        </p:nvSpPr>
        <p:spPr>
          <a:xfrm>
            <a:off x="8021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1_2#f6b65b302?pid=402c8d3a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①恐怖主义已成为当今世界和平的主要威胁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恐怖主义是少数国家“选择性反恐”造成的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维护世界和平需要国际社会合作共同应对挑战</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中国支持安理会践行联合国宪章精神的行动</a:t>
            </a:r>
            <a:endParaRPr lang="en-US" altLang="zh-CN" sz="2000" dirty="0"/>
          </a:p>
        </p:txBody>
      </p:sp>
      <p:sp>
        <p:nvSpPr>
          <p:cNvPr id="5" name="QC_6_BD.31_3#f6b65b302.choices?pid=402c8d3a8&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3_1#f6b65b302?vop=1&amp;pid=402c8d3a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本题考查中国与联合国。中国表示要反对“双重标准”和“选择性反恐</a:t>
            </a:r>
            <a:r>
              <a:rPr lang="en-US" altLang="zh-CN" sz="2000" b="0" i="0">
                <a:solidFill>
                  <a:srgbClr val="000000"/>
                </a:solidFill>
                <a:latin typeface="微软雅黑" pitchFamily="34" charset="0"/>
                <a:ea typeface="微软雅黑" pitchFamily="34" charset="-122"/>
                <a:cs typeface="微软雅黑" pitchFamily="34" charset="-120"/>
              </a:rPr>
              <a:t>”,推动加强国际反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恐合作</a:t>
            </a:r>
            <a:r>
              <a:rPr lang="en-US" altLang="zh-CN" sz="2000" b="0" i="0" dirty="0">
                <a:solidFill>
                  <a:srgbClr val="000000"/>
                </a:solidFill>
                <a:latin typeface="微软雅黑" pitchFamily="34" charset="0"/>
                <a:ea typeface="微软雅黑" pitchFamily="34" charset="-122"/>
                <a:cs typeface="微软雅黑" pitchFamily="34" charset="-120"/>
              </a:rPr>
              <a:t>，即维护世界和平需要国际社会合作共同应对挑战，③正确</a:t>
            </a:r>
            <a:r>
              <a:rPr lang="en-US" altLang="zh-CN" sz="2000" b="0" i="0">
                <a:solidFill>
                  <a:srgbClr val="000000"/>
                </a:solidFill>
                <a:latin typeface="微软雅黑" pitchFamily="34" charset="0"/>
                <a:ea typeface="微软雅黑" pitchFamily="34" charset="-122"/>
                <a:cs typeface="微软雅黑" pitchFamily="34" charset="-120"/>
              </a:rPr>
              <a:t>；中国支持安理会开展符合联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合国宪章精神的工作</a:t>
            </a:r>
            <a:r>
              <a:rPr lang="en-US" altLang="zh-CN" sz="2000" b="0" i="0" dirty="0">
                <a:solidFill>
                  <a:srgbClr val="000000"/>
                </a:solidFill>
                <a:latin typeface="微软雅黑" pitchFamily="34" charset="0"/>
                <a:ea typeface="微软雅黑" pitchFamily="34" charset="-122"/>
                <a:cs typeface="微软雅黑" pitchFamily="34" charset="-120"/>
              </a:rPr>
              <a:t>，④正确；霸权主义、强权政治是当今世界和平与发展的最主要威胁</a:t>
            </a:r>
            <a:r>
              <a:rPr lang="en-US" altLang="zh-CN" sz="2000" b="0" i="0">
                <a:solidFill>
                  <a:srgbClr val="000000"/>
                </a:solidFill>
                <a:latin typeface="微软雅黑" pitchFamily="34" charset="0"/>
                <a:ea typeface="微软雅黑" pitchFamily="34" charset="-122"/>
                <a:cs typeface="微软雅黑" pitchFamily="34" charset="-120"/>
              </a:rPr>
              <a:t>，把反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恐放在议程优先位置不足以说明恐怖主义的威胁程度已超出霸权主义和强权政治</a:t>
            </a:r>
            <a:r>
              <a:rPr lang="en-US" altLang="zh-CN" sz="2000" b="0" i="0" dirty="0">
                <a:solidFill>
                  <a:srgbClr val="000000"/>
                </a:solidFill>
                <a:latin typeface="微软雅黑" pitchFamily="34" charset="0"/>
                <a:ea typeface="微软雅黑" pitchFamily="34" charset="-122"/>
                <a:cs typeface="微软雅黑" pitchFamily="34" charset="-120"/>
              </a:rPr>
              <a:t>，①排除</a:t>
            </a:r>
            <a:r>
              <a:rPr lang="en-US" altLang="zh-CN" sz="2000" b="0" i="0">
                <a:solidFill>
                  <a:srgbClr val="000000"/>
                </a:solidFill>
                <a:latin typeface="微软雅黑" pitchFamily="34" charset="0"/>
                <a:ea typeface="微软雅黑" pitchFamily="34" charset="-122"/>
                <a:cs typeface="微软雅黑" pitchFamily="34" charset="-120"/>
              </a:rPr>
              <a:t>；中国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代表认为</a:t>
            </a:r>
            <a:r>
              <a:rPr lang="en-US" altLang="zh-CN" sz="2000" b="0" i="0" dirty="0">
                <a:solidFill>
                  <a:srgbClr val="000000"/>
                </a:solidFill>
                <a:latin typeface="微软雅黑" pitchFamily="34" charset="0"/>
                <a:ea typeface="微软雅黑" pitchFamily="34" charset="-122"/>
                <a:cs typeface="微软雅黑" pitchFamily="34" charset="-120"/>
              </a:rPr>
              <a:t>“双重标准”和“选择性反恐”不利于加强国际反恐合作</a:t>
            </a:r>
            <a:r>
              <a:rPr lang="en-US" altLang="zh-CN" sz="2000" b="0" i="0">
                <a:solidFill>
                  <a:srgbClr val="000000"/>
                </a:solidFill>
                <a:latin typeface="微软雅黑" pitchFamily="34" charset="0"/>
                <a:ea typeface="微软雅黑" pitchFamily="34" charset="-122"/>
                <a:cs typeface="微软雅黑" pitchFamily="34" charset="-120"/>
              </a:rPr>
              <a:t>，并不是认为恐怖主义是少数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国家</a:t>
            </a:r>
            <a:r>
              <a:rPr lang="en-US" altLang="zh-CN" sz="2000" b="0" i="0" dirty="0">
                <a:solidFill>
                  <a:srgbClr val="000000"/>
                </a:solidFill>
                <a:latin typeface="微软雅黑" pitchFamily="34" charset="0"/>
                <a:ea typeface="微软雅黑" pitchFamily="34" charset="-122"/>
                <a:cs typeface="微软雅黑" pitchFamily="34" charset="-120"/>
              </a:rPr>
              <a:t>“选择性反恐”造成的，②排除。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34_1#0dd624d82?sp=1&amp;pid=402c8d3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［山西运城2024期末］</a:t>
            </a:r>
            <a:r>
              <a:rPr lang="en-US" altLang="zh-CN" sz="2000" b="0" i="0" dirty="0">
                <a:solidFill>
                  <a:srgbClr val="000000"/>
                </a:solidFill>
                <a:latin typeface="微软雅黑" pitchFamily="34" charset="0"/>
                <a:ea typeface="微软雅黑" pitchFamily="34" charset="-122"/>
                <a:cs typeface="微软雅黑" pitchFamily="34" charset="-120"/>
              </a:rPr>
              <a:t>某校高二年级拟举办以“维护和平，和谐发展</a:t>
            </a:r>
            <a:r>
              <a:rPr lang="en-US" altLang="zh-CN" sz="2000" b="0" i="0">
                <a:solidFill>
                  <a:srgbClr val="000000"/>
                </a:solidFill>
                <a:latin typeface="微软雅黑" pitchFamily="34" charset="0"/>
                <a:ea typeface="微软雅黑" pitchFamily="34" charset="-122"/>
                <a:cs typeface="微软雅黑" pitchFamily="34" charset="-120"/>
              </a:rPr>
              <a:t>”为主题的国际组织模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拟会议</a:t>
            </a:r>
            <a:r>
              <a:rPr lang="en-US" altLang="zh-CN" sz="2000" b="0" i="0" dirty="0">
                <a:solidFill>
                  <a:srgbClr val="000000"/>
                </a:solidFill>
                <a:latin typeface="微软雅黑" pitchFamily="34" charset="0"/>
                <a:ea typeface="微软雅黑" pitchFamily="34" charset="-122"/>
                <a:cs typeface="微软雅黑" pitchFamily="34" charset="-120"/>
              </a:rPr>
              <a:t>。同学们作为国际组织的参会代表，围绕四个议题进行磋商讨论</a:t>
            </a:r>
            <a:r>
              <a:rPr lang="en-US" altLang="zh-CN" sz="2000" b="0" i="0">
                <a:solidFill>
                  <a:srgbClr val="000000"/>
                </a:solidFill>
                <a:latin typeface="微软雅黑" pitchFamily="34" charset="0"/>
                <a:ea typeface="微软雅黑" pitchFamily="34" charset="-122"/>
                <a:cs typeface="微软雅黑" pitchFamily="34" charset="-120"/>
              </a:rPr>
              <a:t>。基于你对国际组织的认</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下列国际组织和主要议题对应合理的是(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7" name="QC_6_BD.34_2#0dd624d82?colgroup=6,13,20&amp;pid=402c8d3a8&amp;color=0,0,0&amp;vtp=1&amp;bbb=1"/>
          <p:cNvGraphicFramePr>
            <a:graphicFrameLocks noGrp="1"/>
          </p:cNvGraphicFramePr>
          <p:nvPr>
            <p:extLst>
              <p:ext uri="{D42A27DB-BD31-4B8C-83A1-F6EECF244321}">
                <p14:modId xmlns:p14="http://schemas.microsoft.com/office/powerpoint/2010/main" val="3255846302"/>
              </p:ext>
            </p:extLst>
          </p:nvPr>
        </p:nvGraphicFramePr>
        <p:xfrm>
          <a:off x="722376" y="2408877"/>
          <a:ext cx="10725912" cy="2126488"/>
        </p:xfrm>
        <a:graphic>
          <a:graphicData uri="http://schemas.openxmlformats.org/drawingml/2006/table">
            <a:tbl>
              <a:tblPr/>
              <a:tblGrid>
                <a:gridCol w="18196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537667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国际组织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主要议题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二十国集团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全球重大经济金融热点问题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金砖国家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新兴市场国家与发达国家的合作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上海合作组织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成员国的教育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旅游合作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国际货币基金组织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反对一切形式的恐怖主义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6_AN.35_1#0dd624d82.bracket?pid=402c8d3a8&amp;color=0,0,0&amp;vpa=12&amp;vtp=1"/>
          <p:cNvSpPr/>
          <p:nvPr/>
        </p:nvSpPr>
        <p:spPr>
          <a:xfrm>
            <a:off x="5748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34_3#0dd624d82.choices?pid=402c8d3a8&amp;color=0,0,0&amp;vtp=1&amp;bbb=1"/>
          <p:cNvSpPr/>
          <p:nvPr/>
        </p:nvSpPr>
        <p:spPr>
          <a:xfrm>
            <a:off x="722376" y="466947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6_1#0dd624d82?vop=1&amp;pid=402c8d3a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本题考查新兴国际组织。二十国集团是新的全球经济治理平台</a:t>
            </a:r>
            <a:r>
              <a:rPr lang="en-US" altLang="zh-CN" sz="2000" b="0" i="0">
                <a:solidFill>
                  <a:srgbClr val="000000"/>
                </a:solidFill>
                <a:latin typeface="微软雅黑" pitchFamily="34" charset="0"/>
                <a:ea typeface="微软雅黑" pitchFamily="34" charset="-122"/>
                <a:cs typeface="微软雅黑" pitchFamily="34" charset="-120"/>
              </a:rPr>
              <a:t>，主要讨论全球重大经济金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融热点问题</a:t>
            </a:r>
            <a:r>
              <a:rPr lang="en-US" altLang="zh-CN" sz="2000" b="0" i="0" dirty="0">
                <a:solidFill>
                  <a:srgbClr val="000000"/>
                </a:solidFill>
                <a:latin typeface="微软雅黑" pitchFamily="34" charset="0"/>
                <a:ea typeface="微软雅黑" pitchFamily="34" charset="-122"/>
                <a:cs typeface="微软雅黑" pitchFamily="34" charset="-120"/>
              </a:rPr>
              <a:t>，①正确；上海合作组织是当今世界区域合作的典范，鼓励成员国在教育</a:t>
            </a:r>
            <a:r>
              <a:rPr lang="en-US" altLang="zh-CN" sz="2000" b="0" i="0">
                <a:solidFill>
                  <a:srgbClr val="000000"/>
                </a:solidFill>
                <a:latin typeface="微软雅黑" pitchFamily="34" charset="0"/>
                <a:ea typeface="微软雅黑" pitchFamily="34" charset="-122"/>
                <a:cs typeface="微软雅黑" pitchFamily="34" charset="-120"/>
              </a:rPr>
              <a:t>、旅游等多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领域的有效合作</a:t>
            </a:r>
            <a:r>
              <a:rPr lang="en-US" altLang="zh-CN" sz="2000" b="0" i="0" dirty="0">
                <a:solidFill>
                  <a:srgbClr val="000000"/>
                </a:solidFill>
                <a:latin typeface="微软雅黑" pitchFamily="34" charset="0"/>
                <a:ea typeface="微软雅黑" pitchFamily="34" charset="-122"/>
                <a:cs typeface="微软雅黑" pitchFamily="34" charset="-120"/>
              </a:rPr>
              <a:t>，③正确；金砖国家是新兴市场国家和发展中国家加强团结合作的重要平台</a:t>
            </a:r>
            <a:r>
              <a:rPr lang="en-US" altLang="zh-CN" sz="2000" b="0" i="0">
                <a:solidFill>
                  <a:srgbClr val="000000"/>
                </a:solidFill>
                <a:latin typeface="微软雅黑" pitchFamily="34" charset="0"/>
                <a:ea typeface="微软雅黑" pitchFamily="34" charset="-122"/>
                <a:cs typeface="微软雅黑" pitchFamily="34" charset="-120"/>
              </a:rPr>
              <a:t>，②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；国际货币基金组织不讨论反对一切形式的恐怖主义，④排除。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7_1#dabc65ca5?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［广东部分学校2025联考］</a:t>
            </a:r>
            <a:r>
              <a:rPr lang="en-US" altLang="zh-CN" sz="2000" b="0" i="0" dirty="0">
                <a:solidFill>
                  <a:srgbClr val="000000"/>
                </a:solidFill>
                <a:latin typeface="微软雅黑" pitchFamily="34" charset="0"/>
                <a:ea typeface="微软雅黑" pitchFamily="34" charset="-122"/>
                <a:cs typeface="微软雅黑" pitchFamily="34" charset="-120"/>
              </a:rPr>
              <a:t>作为新兴市场国家与发展中国家间的有效合作机制</a:t>
            </a:r>
            <a:r>
              <a:rPr lang="en-US" altLang="zh-CN" sz="2000" b="0" i="0">
                <a:solidFill>
                  <a:srgbClr val="000000"/>
                </a:solidFill>
                <a:latin typeface="微软雅黑" pitchFamily="34" charset="0"/>
                <a:ea typeface="微软雅黑" pitchFamily="34" charset="-122"/>
                <a:cs typeface="微软雅黑" pitchFamily="34" charset="-120"/>
              </a:rPr>
              <a:t>，金砖国家自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2006</a:t>
            </a:r>
            <a:r>
              <a:rPr lang="en-US" altLang="zh-CN" sz="2000" b="0" i="0" dirty="0">
                <a:solidFill>
                  <a:srgbClr val="000000"/>
                </a:solidFill>
                <a:latin typeface="微软雅黑" pitchFamily="34" charset="0"/>
                <a:ea typeface="微软雅黑" pitchFamily="34" charset="-122"/>
                <a:cs typeface="微软雅黑" pitchFamily="34" charset="-120"/>
              </a:rPr>
              <a:t>年成立至今已走过19年的历程，越来越多志同道合的伙伴参与其中。“金砖国家</a:t>
            </a:r>
            <a:r>
              <a:rPr lang="en-US" altLang="zh-CN" sz="2000" b="0" i="0">
                <a:solidFill>
                  <a:srgbClr val="000000"/>
                </a:solidFill>
                <a:latin typeface="微软雅黑" pitchFamily="34" charset="0"/>
                <a:ea typeface="微软雅黑" pitchFamily="34" charset="-122"/>
                <a:cs typeface="微软雅黑" pitchFamily="34" charset="-120"/>
              </a:rPr>
              <a:t>”完成扩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容后</a:t>
            </a:r>
            <a:r>
              <a:rPr lang="en-US" altLang="zh-CN" sz="2000" b="0" i="0" dirty="0">
                <a:solidFill>
                  <a:srgbClr val="000000"/>
                </a:solidFill>
                <a:latin typeface="微软雅黑" pitchFamily="34" charset="0"/>
                <a:ea typeface="微软雅黑" pitchFamily="34" charset="-122"/>
                <a:cs typeface="微软雅黑" pitchFamily="34" charset="-120"/>
              </a:rPr>
              <a:t>，成为一支国内生产总值（GDP）之和达28.5万亿美元的强大经济力量，</a:t>
            </a:r>
            <a:r>
              <a:rPr lang="en-US" altLang="zh-CN" sz="2000" b="0" i="0">
                <a:solidFill>
                  <a:srgbClr val="000000"/>
                </a:solidFill>
                <a:latin typeface="微软雅黑" pitchFamily="34" charset="0"/>
                <a:ea typeface="微软雅黑" pitchFamily="34" charset="-122"/>
                <a:cs typeface="微软雅黑" pitchFamily="34" charset="-120"/>
              </a:rPr>
              <a:t>GDP之和约占全球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经济的</a:t>
            </a:r>
            <a:r>
              <a:rPr lang="en-US" altLang="zh-CN" sz="2000" b="0" i="0" dirty="0">
                <a:solidFill>
                  <a:srgbClr val="000000"/>
                </a:solidFill>
                <a:latin typeface="微软雅黑" pitchFamily="34" charset="0"/>
                <a:ea typeface="微软雅黑" pitchFamily="34" charset="-122"/>
                <a:cs typeface="微软雅黑" pitchFamily="34" charset="-120"/>
              </a:rPr>
              <a:t>28%。</a:t>
            </a:r>
            <a:r>
              <a:rPr lang="en-US" altLang="zh-CN" sz="2000" b="0" i="0">
                <a:solidFill>
                  <a:srgbClr val="000000"/>
                </a:solidFill>
                <a:latin typeface="微软雅黑" pitchFamily="34" charset="0"/>
                <a:ea typeface="微软雅黑" pitchFamily="34" charset="-122"/>
                <a:cs typeface="微软雅黑" pitchFamily="34" charset="-120"/>
              </a:rPr>
              <a:t>金砖合作机制的发展和扩容(</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dabc65ca5.bracket?pid=402c8d3a8&amp;color=0,0,0&amp;vpa=13&amp;vtp=1"/>
          <p:cNvSpPr/>
          <p:nvPr/>
        </p:nvSpPr>
        <p:spPr>
          <a:xfrm>
            <a:off x="5497576"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7_2#dabc65ca5?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①符合发展中国家和新兴市场国家的利益，国家利益是金砖国家合作的基础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以对话合作共谋发展为宗旨，成为全球最具活力的非政府间国际组织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让更多国家加入金砖合作机制大家庭，成为改变国际格局的重要力量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增强发展中国家在全球治理中的地位，为全球经济合作与发展注入活力</a:t>
            </a:r>
            <a:endParaRPr lang="en-US" altLang="zh-CN" sz="2000" dirty="0"/>
          </a:p>
        </p:txBody>
      </p:sp>
      <p:sp>
        <p:nvSpPr>
          <p:cNvPr id="5" name="QC_6_BD.37_3#dabc65ca5.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9_1#dabc65ca5?vop=1&amp;pid=402c8d3a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本题考查金砖国家。越来越多志同道合的伙伴参与到金砖国家，“金砖国家”</a:t>
            </a:r>
            <a:r>
              <a:rPr lang="en-US" altLang="zh-CN" sz="2000" b="0" i="0">
                <a:solidFill>
                  <a:srgbClr val="000000"/>
                </a:solidFill>
                <a:latin typeface="微软雅黑" pitchFamily="34" charset="0"/>
                <a:ea typeface="微软雅黑" pitchFamily="34" charset="-122"/>
                <a:cs typeface="微软雅黑" pitchFamily="34" charset="-120"/>
              </a:rPr>
              <a:t>完成扩容后，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GDP</a:t>
            </a:r>
            <a:r>
              <a:rPr lang="en-US" altLang="zh-CN" sz="2000" b="0" i="0" dirty="0">
                <a:solidFill>
                  <a:srgbClr val="000000"/>
                </a:solidFill>
                <a:latin typeface="微软雅黑" pitchFamily="34" charset="0"/>
                <a:ea typeface="微软雅黑" pitchFamily="34" charset="-122"/>
                <a:cs typeface="微软雅黑" pitchFamily="34" charset="-120"/>
              </a:rPr>
              <a:t>约占全球经济的28%,可见，金砖国家让更多国家加入金砖大家庭</a:t>
            </a:r>
            <a:r>
              <a:rPr lang="en-US" altLang="zh-CN" sz="2000" b="0" i="0">
                <a:solidFill>
                  <a:srgbClr val="000000"/>
                </a:solidFill>
                <a:latin typeface="微软雅黑" pitchFamily="34" charset="0"/>
                <a:ea typeface="微软雅黑" pitchFamily="34" charset="-122"/>
                <a:cs typeface="微软雅黑" pitchFamily="34" charset="-120"/>
              </a:rPr>
              <a:t>，成为改变国际格局的重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要力量</a:t>
            </a:r>
            <a:r>
              <a:rPr lang="en-US" altLang="zh-CN" sz="2000" b="0" i="0" dirty="0">
                <a:solidFill>
                  <a:srgbClr val="000000"/>
                </a:solidFill>
                <a:latin typeface="微软雅黑" pitchFamily="34" charset="0"/>
                <a:ea typeface="微软雅黑" pitchFamily="34" charset="-122"/>
                <a:cs typeface="微软雅黑" pitchFamily="34" charset="-120"/>
              </a:rPr>
              <a:t>，将推动全球治理朝着更加公正合理的方向发展，③④正确</a:t>
            </a:r>
            <a:r>
              <a:rPr lang="en-US" altLang="zh-CN" sz="2000" b="0" i="0">
                <a:solidFill>
                  <a:srgbClr val="000000"/>
                </a:solidFill>
                <a:latin typeface="微软雅黑" pitchFamily="34" charset="0"/>
                <a:ea typeface="微软雅黑" pitchFamily="34" charset="-122"/>
                <a:cs typeface="微软雅黑" pitchFamily="34" charset="-120"/>
              </a:rPr>
              <a:t>；国家间的共同利益是金砖国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家合作的基础</a:t>
            </a:r>
            <a:r>
              <a:rPr lang="en-US" altLang="zh-CN" sz="2000" b="0" i="0" dirty="0">
                <a:solidFill>
                  <a:srgbClr val="000000"/>
                </a:solidFill>
                <a:latin typeface="微软雅黑" pitchFamily="34" charset="0"/>
                <a:ea typeface="微软雅黑" pitchFamily="34" charset="-122"/>
                <a:cs typeface="微软雅黑" pitchFamily="34" charset="-120"/>
              </a:rPr>
              <a:t>，①排除；金砖国家是政府间国际组织，②排除。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34cc54b65.fixed?pid=b859d41b2&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4#34cc54b65.fixed?pid=b859d41b2&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第四单元综合测试</a:t>
            </a:r>
            <a:endParaRPr lang="en-US" altLang="zh-CN" sz="4400" dirty="0"/>
          </a:p>
        </p:txBody>
      </p:sp>
      <p:pic>
        <p:nvPicPr>
          <p:cNvPr id="4" name="C_4#34cc54b65.fixed?pid=b859d41b2&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34cc54b65.fixed?pid=b859d41b2&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40_1#29e5c28d0?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［山东泰安新泰中学2025高二期中］</a:t>
            </a:r>
            <a:r>
              <a:rPr lang="en-US" altLang="zh-CN" sz="2000" b="0" i="0" dirty="0">
                <a:solidFill>
                  <a:srgbClr val="000000"/>
                </a:solidFill>
                <a:latin typeface="微软雅黑" pitchFamily="34" charset="0"/>
                <a:ea typeface="微软雅黑" pitchFamily="34" charset="-122"/>
                <a:cs typeface="微软雅黑" pitchFamily="34" charset="-120"/>
              </a:rPr>
              <a:t>2025年1月2日，中国担任上海合作组织</a:t>
            </a:r>
            <a:r>
              <a:rPr lang="en-US" altLang="zh-CN" sz="2000" b="0" i="0">
                <a:solidFill>
                  <a:srgbClr val="000000"/>
                </a:solidFill>
                <a:latin typeface="微软雅黑" pitchFamily="34" charset="0"/>
                <a:ea typeface="微软雅黑" pitchFamily="34" charset="-122"/>
                <a:cs typeface="微软雅黑" pitchFamily="34" charset="-120"/>
              </a:rPr>
              <a:t>2024—2025年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轮值主席国徽标发布</a:t>
            </a:r>
            <a:r>
              <a:rPr lang="en-US" altLang="zh-CN" sz="2000" b="0" i="0" dirty="0">
                <a:solidFill>
                  <a:srgbClr val="000000"/>
                </a:solidFill>
                <a:latin typeface="微软雅黑" pitchFamily="34" charset="0"/>
                <a:ea typeface="微软雅黑" pitchFamily="34" charset="-122"/>
                <a:cs typeface="微软雅黑" pitchFamily="34" charset="-120"/>
              </a:rPr>
              <a:t>。徽标以上合组织徽标为主体，同中国特色有机结合</a:t>
            </a:r>
            <a:r>
              <a:rPr lang="en-US" altLang="zh-CN" sz="2000" b="0" i="0">
                <a:solidFill>
                  <a:srgbClr val="000000"/>
                </a:solidFill>
                <a:latin typeface="微软雅黑" pitchFamily="34" charset="0"/>
                <a:ea typeface="微软雅黑" pitchFamily="34" charset="-122"/>
                <a:cs typeface="微软雅黑" pitchFamily="34" charset="-120"/>
              </a:rPr>
              <a:t>。徽标以中俄英三种文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字嵌入了</a:t>
            </a:r>
            <a:r>
              <a:rPr lang="en-US" altLang="zh-CN" sz="2000" b="0" i="0" dirty="0">
                <a:solidFill>
                  <a:srgbClr val="000000"/>
                </a:solidFill>
                <a:latin typeface="微软雅黑" pitchFamily="34" charset="0"/>
                <a:ea typeface="微软雅黑" pitchFamily="34" charset="-122"/>
                <a:cs typeface="微软雅黑" pitchFamily="34" charset="-120"/>
              </a:rPr>
              <a:t>“弘扬‘上海精神’：上合组织在行动”的主席国口号。这表明</a:t>
            </a:r>
            <a:r>
              <a:rPr lang="en-US" altLang="zh-CN" sz="2000" b="0" i="0">
                <a:solidFill>
                  <a:srgbClr val="000000"/>
                </a:solidFill>
                <a:latin typeface="微软雅黑" pitchFamily="34" charset="0"/>
                <a:ea typeface="微软雅黑" pitchFamily="34" charset="-122"/>
                <a:cs typeface="微软雅黑" pitchFamily="34" charset="-120"/>
              </a:rPr>
              <a:t>，担任轮值主席国期间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中国将(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29e5c28d0.bracket?pid=402c8d3a8&amp;color=0,0,0&amp;vpa=14&amp;vtp=1"/>
          <p:cNvSpPr/>
          <p:nvPr/>
        </p:nvSpPr>
        <p:spPr>
          <a:xfrm>
            <a:off x="1684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0_2#29e5c28d0?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①采取实实在在的行动，深化上合组织各领域务实合作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维护盟国的共同利益，推动构建上合组织命运共同体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完善上合组织运作机制，开创全新上合组织合作模式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传承和弘扬上合组织精神，推动上合组织可持续发展</a:t>
            </a:r>
            <a:endParaRPr lang="en-US" altLang="zh-CN" sz="2000" dirty="0"/>
          </a:p>
        </p:txBody>
      </p:sp>
      <p:sp>
        <p:nvSpPr>
          <p:cNvPr id="5" name="QC_6_BD.40_3#29e5c28d0.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42_1#29e5c28d0?vop=1&amp;pid=402c8d3a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本题考查上海合作组织。“弘扬‘上海精神’：上合组织在行动</a:t>
            </a:r>
            <a:r>
              <a:rPr lang="en-US" altLang="zh-CN" sz="2000" b="0" i="0">
                <a:solidFill>
                  <a:srgbClr val="000000"/>
                </a:solidFill>
                <a:latin typeface="微软雅黑" pitchFamily="34" charset="0"/>
                <a:ea typeface="微软雅黑" pitchFamily="34" charset="-122"/>
                <a:cs typeface="微软雅黑" pitchFamily="34" charset="-120"/>
              </a:rPr>
              <a:t>”，表明我国将采取实实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在在的行动</a:t>
            </a:r>
            <a:r>
              <a:rPr lang="en-US" altLang="zh-CN" sz="2000" b="0" i="0" dirty="0">
                <a:solidFill>
                  <a:srgbClr val="000000"/>
                </a:solidFill>
                <a:latin typeface="微软雅黑" pitchFamily="34" charset="0"/>
                <a:ea typeface="微软雅黑" pitchFamily="34" charset="-122"/>
                <a:cs typeface="微软雅黑" pitchFamily="34" charset="-120"/>
              </a:rPr>
              <a:t>，深化上合组织各领域务实合作，传承和弘扬上合组织精神</a:t>
            </a:r>
            <a:r>
              <a:rPr lang="en-US" altLang="zh-CN" sz="2000" b="0" i="0">
                <a:solidFill>
                  <a:srgbClr val="000000"/>
                </a:solidFill>
                <a:latin typeface="微软雅黑" pitchFamily="34" charset="0"/>
                <a:ea typeface="微软雅黑" pitchFamily="34" charset="-122"/>
                <a:cs typeface="微软雅黑" pitchFamily="34" charset="-120"/>
              </a:rPr>
              <a:t>，推动上合组织可持续发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，①④正确；我国奉行独立自主的和平外交政策，我国与上合组织的成员国不是盟国关系</a:t>
            </a:r>
            <a:r>
              <a:rPr lang="en-US" altLang="zh-CN" sz="2000" b="0" i="0">
                <a:solidFill>
                  <a:srgbClr val="000000"/>
                </a:solidFill>
                <a:latin typeface="微软雅黑" pitchFamily="34" charset="0"/>
                <a:ea typeface="微软雅黑" pitchFamily="34" charset="-122"/>
                <a:cs typeface="微软雅黑" pitchFamily="34" charset="-120"/>
              </a:rPr>
              <a:t>，②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；材料强调弘扬上海精神，没有涉及开创全新上合组织合作模式，③排除。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43_1#e65418b8c?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［福建福州福九联盟2025高二期中］</a:t>
            </a:r>
            <a:r>
              <a:rPr lang="en-US" altLang="zh-CN" sz="2000" b="0" i="0" dirty="0">
                <a:solidFill>
                  <a:srgbClr val="000000"/>
                </a:solidFill>
                <a:latin typeface="微软雅黑" pitchFamily="34" charset="0"/>
                <a:ea typeface="微软雅黑" pitchFamily="34" charset="-122"/>
                <a:cs typeface="微软雅黑" pitchFamily="34" charset="-120"/>
              </a:rPr>
              <a:t>亚投行在全球范围内已批准超300个项目</a:t>
            </a:r>
            <a:r>
              <a:rPr lang="en-US" altLang="zh-CN" sz="2000" b="0" i="0">
                <a:solidFill>
                  <a:srgbClr val="000000"/>
                </a:solidFill>
                <a:latin typeface="微软雅黑" pitchFamily="34" charset="0"/>
                <a:ea typeface="微软雅黑" pitchFamily="34" charset="-122"/>
                <a:cs typeface="微软雅黑" pitchFamily="34" charset="-120"/>
              </a:rPr>
              <a:t>，融资主要用于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亚洲及其他地区的基础设施建设</a:t>
            </a:r>
            <a:r>
              <a:rPr lang="en-US" altLang="zh-CN" sz="2000" b="0" i="0" dirty="0">
                <a:solidFill>
                  <a:srgbClr val="000000"/>
                </a:solidFill>
                <a:latin typeface="微软雅黑" pitchFamily="34" charset="0"/>
                <a:ea typeface="微软雅黑" pitchFamily="34" charset="-122"/>
                <a:cs typeface="微软雅黑" pitchFamily="34" charset="-120"/>
              </a:rPr>
              <a:t>，重点关注可持续发展、互联互通与区域合作</a:t>
            </a:r>
            <a:r>
              <a:rPr lang="en-US" altLang="zh-CN" sz="2000" b="0" i="0">
                <a:solidFill>
                  <a:srgbClr val="000000"/>
                </a:solidFill>
                <a:latin typeface="微软雅黑" pitchFamily="34" charset="0"/>
                <a:ea typeface="微软雅黑" pitchFamily="34" charset="-122"/>
                <a:cs typeface="微软雅黑" pitchFamily="34" charset="-120"/>
              </a:rPr>
              <a:t>、科技驱动的基础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设施融资</a:t>
            </a:r>
            <a:r>
              <a:rPr lang="en-US" altLang="zh-CN" sz="2000" b="0" i="0" dirty="0">
                <a:solidFill>
                  <a:srgbClr val="000000"/>
                </a:solidFill>
                <a:latin typeface="微软雅黑" pitchFamily="34" charset="0"/>
                <a:ea typeface="微软雅黑" pitchFamily="34" charset="-122"/>
                <a:cs typeface="微软雅黑" pitchFamily="34" charset="-120"/>
              </a:rPr>
              <a:t>。它同拉丁美洲开发银行、德国复兴信贷银行等机构建立了合作伙伴关系</a:t>
            </a:r>
            <a:r>
              <a:rPr lang="en-US" altLang="zh-CN" sz="2000" b="0" i="0">
                <a:solidFill>
                  <a:srgbClr val="000000"/>
                </a:solidFill>
                <a:latin typeface="微软雅黑" pitchFamily="34" charset="0"/>
                <a:ea typeface="微软雅黑" pitchFamily="34" charset="-122"/>
                <a:cs typeface="微软雅黑" pitchFamily="34" charset="-120"/>
              </a:rPr>
              <a:t>，共同推动解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决全球发展问题</a:t>
            </a:r>
            <a:r>
              <a:rPr lang="en-US" altLang="zh-CN" sz="2000" b="0" i="0" dirty="0">
                <a:solidFill>
                  <a:srgbClr val="000000"/>
                </a:solidFill>
                <a:latin typeface="微软雅黑" pitchFamily="34" charset="0"/>
                <a:ea typeface="微软雅黑" pitchFamily="34" charset="-122"/>
                <a:cs typeface="微软雅黑" pitchFamily="34" charset="-120"/>
              </a:rPr>
              <a:t>。由此可见，</a:t>
            </a:r>
            <a:r>
              <a:rPr lang="en-US" altLang="zh-CN" sz="2000" b="0" i="0">
                <a:solidFill>
                  <a:srgbClr val="000000"/>
                </a:solidFill>
                <a:latin typeface="微软雅黑" pitchFamily="34" charset="0"/>
                <a:ea typeface="微软雅黑" pitchFamily="34" charset="-122"/>
                <a:cs typeface="微软雅黑" pitchFamily="34" charset="-120"/>
              </a:rPr>
              <a:t>亚投行(</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e65418b8c.bracket?pid=402c8d3a8&amp;color=0,0,0&amp;vpa=15&amp;vtp=1"/>
          <p:cNvSpPr/>
          <p:nvPr/>
        </p:nvSpPr>
        <p:spPr>
          <a:xfrm>
            <a:off x="4986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43_2#e65418b8c?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①优化投资融资服务，推动区域经济互联互通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与其他区域多边开发银行是相互补充的关系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否定了传统融资模式，完善了国际金融秩序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是多边金融机构，致力于世界各国基础设施投资</a:t>
            </a:r>
            <a:endParaRPr lang="en-US" altLang="zh-CN" sz="2000" dirty="0"/>
          </a:p>
        </p:txBody>
      </p:sp>
      <p:sp>
        <p:nvSpPr>
          <p:cNvPr id="5" name="QC_6_BD.43_3#e65418b8c.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45_1#e65418b8c?vop=1&amp;pid=402c8d3a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本题考查亚投行。亚投行在全球范围内已批准超300个项目</a:t>
            </a:r>
            <a:r>
              <a:rPr lang="en-US" altLang="zh-CN" sz="2000" b="0" i="0">
                <a:solidFill>
                  <a:srgbClr val="000000"/>
                </a:solidFill>
                <a:latin typeface="微软雅黑" pitchFamily="34" charset="0"/>
                <a:ea typeface="微软雅黑" pitchFamily="34" charset="-122"/>
                <a:cs typeface="微软雅黑" pitchFamily="34" charset="-120"/>
              </a:rPr>
              <a:t>，融资主要用于亚洲及其他地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区的基础设施建设</a:t>
            </a:r>
            <a:r>
              <a:rPr lang="en-US" altLang="zh-CN" sz="2000" b="0" i="0" dirty="0">
                <a:solidFill>
                  <a:srgbClr val="000000"/>
                </a:solidFill>
                <a:latin typeface="微软雅黑" pitchFamily="34" charset="0"/>
                <a:ea typeface="微软雅黑" pitchFamily="34" charset="-122"/>
                <a:cs typeface="微软雅黑" pitchFamily="34" charset="-120"/>
              </a:rPr>
              <a:t>，重点关注可持续发展、互联互通与区域合作、科技驱动的基础设施融资</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说明亚投行优化投资融资服务</a:t>
            </a:r>
            <a:r>
              <a:rPr lang="en-US" altLang="zh-CN" sz="2000" b="0" i="0" dirty="0">
                <a:solidFill>
                  <a:srgbClr val="000000"/>
                </a:solidFill>
                <a:latin typeface="微软雅黑" pitchFamily="34" charset="0"/>
                <a:ea typeface="微软雅黑" pitchFamily="34" charset="-122"/>
                <a:cs typeface="微软雅黑" pitchFamily="34" charset="-120"/>
              </a:rPr>
              <a:t>，推动区域经济互联互通，①正确；</a:t>
            </a:r>
            <a:r>
              <a:rPr lang="en-US" altLang="zh-CN" sz="2000" b="0" i="0">
                <a:solidFill>
                  <a:srgbClr val="000000"/>
                </a:solidFill>
                <a:latin typeface="微软雅黑" pitchFamily="34" charset="0"/>
                <a:ea typeface="微软雅黑" pitchFamily="34" charset="-122"/>
                <a:cs typeface="微软雅黑" pitchFamily="34" charset="-120"/>
              </a:rPr>
              <a:t>亚投行同拉丁美洲开发银行、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德国复兴信贷银行等机构建立了合作伙伴关系</a:t>
            </a:r>
            <a:r>
              <a:rPr lang="en-US" altLang="zh-CN" sz="2000" b="0" i="0" dirty="0">
                <a:solidFill>
                  <a:srgbClr val="000000"/>
                </a:solidFill>
                <a:latin typeface="微软雅黑" pitchFamily="34" charset="0"/>
                <a:ea typeface="微软雅黑" pitchFamily="34" charset="-122"/>
                <a:cs typeface="微软雅黑" pitchFamily="34" charset="-120"/>
              </a:rPr>
              <a:t>，共同推动解决全球发展问题</a:t>
            </a:r>
            <a:r>
              <a:rPr lang="en-US" altLang="zh-CN" sz="2000" b="0" i="0">
                <a:solidFill>
                  <a:srgbClr val="000000"/>
                </a:solidFill>
                <a:latin typeface="微软雅黑" pitchFamily="34" charset="0"/>
                <a:ea typeface="微软雅黑" pitchFamily="34" charset="-122"/>
                <a:cs typeface="微软雅黑" pitchFamily="34" charset="-120"/>
              </a:rPr>
              <a:t>，这说明亚投行与其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他多边银行是相互补充的关系</a:t>
            </a:r>
            <a:r>
              <a:rPr lang="en-US" altLang="zh-CN" sz="2000" b="0" i="0" dirty="0">
                <a:solidFill>
                  <a:srgbClr val="000000"/>
                </a:solidFill>
                <a:latin typeface="微软雅黑" pitchFamily="34" charset="0"/>
                <a:ea typeface="微软雅黑" pitchFamily="34" charset="-122"/>
                <a:cs typeface="微软雅黑" pitchFamily="34" charset="-120"/>
              </a:rPr>
              <a:t>，②正确；否定了传统融资模式的说法错误，③排除</a:t>
            </a:r>
            <a:r>
              <a:rPr lang="en-US" altLang="zh-CN" sz="2000" b="0" i="0">
                <a:solidFill>
                  <a:srgbClr val="000000"/>
                </a:solidFill>
                <a:latin typeface="微软雅黑" pitchFamily="34" charset="0"/>
                <a:ea typeface="微软雅黑" pitchFamily="34" charset="-122"/>
                <a:cs typeface="微软雅黑" pitchFamily="34" charset="-120"/>
              </a:rPr>
              <a:t>；亚投行致力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于亚洲地区的基础设施投资</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6_BD.46_1#9b8ff5ac2?sp=1&amp;pid=c5b878d9b&amp;color=0,0,0&amp;vtp=1&amp;bt=1&amp;bbb=1&amp;hb=1"/>
          <p:cNvSpPr/>
          <p:nvPr/>
        </p:nvSpPr>
        <p:spPr>
          <a:xfrm>
            <a:off x="722376" y="972000"/>
            <a:ext cx="10753344" cy="4983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16.阅读材料，完成下列要求。（20分）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中国的立场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与联合国的呼吁是一致的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中国始终维护联合国在国际事务中的核心作用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维护以联合国为核心的国际体系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以国际法为基础的国际秩序和以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联合国宪章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宗旨和原则为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基础的国际关系基本准则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联合国秘书长呼吁各方共同努力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联合国宪章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和国际法为基础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来实现真正与持久的和平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中方愿和世界各国一道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推动联合国在促进人类和平与发展的崇高事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业中发挥更为积极的作用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作为拥有悠久历史的文明古国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联合国创始会员国和安理会常任理事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中国一直是联合国事业的坚强后盾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在应对气候变化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维和等领域发挥着重要作用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中方提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出的全球发展倡议有助于加快落实联合国</a:t>
            </a:r>
            <a:r>
              <a:rPr lang="en-US" altLang="zh-CN" sz="2000" b="0" i="0" dirty="0">
                <a:solidFill>
                  <a:srgbClr val="000000"/>
                </a:solidFill>
                <a:latin typeface="微软雅黑" pitchFamily="34" charset="0"/>
                <a:ea typeface="微软雅黑" pitchFamily="34" charset="-122"/>
                <a:cs typeface="微软雅黑"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年可持续发展议程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截至</a:t>
            </a:r>
            <a:r>
              <a:rPr lang="en-US" altLang="zh-CN" sz="2000" b="0" i="0" dirty="0">
                <a:solidFill>
                  <a:srgbClr val="000000"/>
                </a:solidFill>
                <a:latin typeface="微软雅黑" pitchFamily="34" charset="0"/>
                <a:ea typeface="微软雅黑" pitchFamily="34" charset="-122"/>
                <a:cs typeface="微软雅黑"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联合国系统仅有中国籍雇员</a:t>
            </a:r>
            <a:r>
              <a:rPr lang="en-US" altLang="zh-CN" sz="2000" b="0" i="0" dirty="0">
                <a:solidFill>
                  <a:srgbClr val="000000"/>
                </a:solidFill>
                <a:latin typeface="微软雅黑" pitchFamily="34" charset="0"/>
                <a:ea typeface="微软雅黑" pitchFamily="34" charset="-122"/>
                <a:cs typeface="微软雅黑" pitchFamily="34" charset="-120"/>
              </a:rPr>
              <a:t>1336</a:t>
            </a:r>
            <a:r>
              <a:rPr lang="en-US" altLang="zh-CN" sz="2000" b="0" i="0" dirty="0">
                <a:solidFill>
                  <a:srgbClr val="000000"/>
                </a:solidFill>
                <a:latin typeface="微软雅黑" pitchFamily="34" charset="0"/>
                <a:ea typeface="楷体" pitchFamily="34" charset="-122"/>
                <a:cs typeface="微软雅黑" pitchFamily="34" charset="-120"/>
              </a:rPr>
              <a:t>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仅占总人数的</a:t>
            </a:r>
            <a:r>
              <a:rPr lang="en-US" altLang="zh-CN" sz="2000" b="0" i="0" dirty="0">
                <a:solidFill>
                  <a:srgbClr val="000000"/>
                </a:solidFill>
                <a:latin typeface="微软雅黑" pitchFamily="34" charset="0"/>
                <a:ea typeface="微软雅黑" pitchFamily="34" charset="-122"/>
                <a:cs typeface="微软雅黑" pitchFamily="34" charset="-120"/>
              </a:rPr>
              <a:t>2.31</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其中供职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联合国秘书处的非语言类中国籍专业人员更少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甚至不足百人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一个国家拥有国际职员的数量和</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职位是其国际影响力和软实力的重要体现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7_BD.47_1#21848ccfb?pid=9b8ff5ac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（1）结合材料，运用中国与联合国的知识，说明中国一直是联合国事业的坚强后盾。（12分）</a:t>
            </a:r>
            <a:endParaRPr lang="en-US" altLang="zh-CN" sz="2000" dirty="0"/>
          </a:p>
        </p:txBody>
      </p:sp>
      <p:sp>
        <p:nvSpPr>
          <p:cNvPr id="3" name="QO_7_AN.48_1#21848ccfb?vop=1&amp;pid=9b8ff5ac2&amp;color=0,0,0&amp;vtp=1&amp;bbb=1&amp;hb=1"/>
          <p:cNvSpPr/>
          <p:nvPr/>
        </p:nvSpPr>
        <p:spPr>
          <a:xfrm>
            <a:off x="722376" y="1435169"/>
            <a:ext cx="10753344" cy="3599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①中国作为联合国安理会的常任理事国，本着自身肩负的重大国际责任</a:t>
            </a:r>
            <a:r>
              <a:rPr lang="en-US" altLang="zh-CN" sz="2000" b="1" i="0">
                <a:solidFill>
                  <a:srgbClr val="00B050"/>
                </a:solidFill>
                <a:latin typeface="微软雅黑" pitchFamily="34" charset="0"/>
                <a:ea typeface="微软雅黑" pitchFamily="34" charset="-122"/>
                <a:cs typeface="微软雅黑" pitchFamily="34" charset="-120"/>
              </a:rPr>
              <a:t>，维护联合国权威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和地位</a:t>
            </a:r>
            <a:r>
              <a:rPr lang="en-US" altLang="zh-CN" sz="2000" b="1" i="0" dirty="0">
                <a:solidFill>
                  <a:srgbClr val="00B050"/>
                </a:solidFill>
                <a:latin typeface="微软雅黑" pitchFamily="34" charset="0"/>
                <a:ea typeface="微软雅黑" pitchFamily="34" charset="-122"/>
                <a:cs typeface="微软雅黑" pitchFamily="34" charset="-120"/>
              </a:rPr>
              <a:t>，忠实履行联合国安理会常任理事国职责和使命，维护《联合国宪章》宗旨和原则</a:t>
            </a:r>
            <a:r>
              <a:rPr lang="en-US" altLang="zh-CN" sz="2000" b="1" i="0">
                <a:solidFill>
                  <a:srgbClr val="00B050"/>
                </a:solidFill>
                <a:latin typeface="微软雅黑" pitchFamily="34" charset="0"/>
                <a:ea typeface="微软雅黑" pitchFamily="34" charset="-122"/>
                <a:cs typeface="微软雅黑" pitchFamily="34" charset="-120"/>
              </a:rPr>
              <a:t>，维护</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联合国在国际事务中的核心作用</a:t>
            </a:r>
            <a:r>
              <a:rPr lang="en-US" altLang="zh-CN" sz="2000" b="1" i="0" dirty="0">
                <a:solidFill>
                  <a:srgbClr val="00B050"/>
                </a:solidFill>
                <a:latin typeface="微软雅黑" pitchFamily="34" charset="0"/>
                <a:ea typeface="微软雅黑" pitchFamily="34" charset="-122"/>
                <a:cs typeface="微软雅黑" pitchFamily="34" charset="-120"/>
              </a:rPr>
              <a:t>。（3分）②中国坚持以多边主义实现共同安全</a:t>
            </a:r>
            <a:r>
              <a:rPr lang="en-US" altLang="zh-CN" sz="2000" b="1" i="0">
                <a:solidFill>
                  <a:srgbClr val="00B050"/>
                </a:solidFill>
                <a:latin typeface="微软雅黑" pitchFamily="34" charset="0"/>
                <a:ea typeface="微软雅黑" pitchFamily="34" charset="-122"/>
                <a:cs typeface="微软雅黑" pitchFamily="34" charset="-120"/>
              </a:rPr>
              <a:t>。联合国是实践</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多边主义的最佳场所</a:t>
            </a:r>
            <a:r>
              <a:rPr lang="en-US" altLang="zh-CN" sz="2000" b="1" i="0" dirty="0">
                <a:solidFill>
                  <a:srgbClr val="00B050"/>
                </a:solidFill>
                <a:latin typeface="微软雅黑" pitchFamily="34" charset="0"/>
                <a:ea typeface="微软雅黑" pitchFamily="34" charset="-122"/>
                <a:cs typeface="微软雅黑" pitchFamily="34" charset="-120"/>
              </a:rPr>
              <a:t>，中国愿和世界各国一道</a:t>
            </a:r>
            <a:r>
              <a:rPr lang="en-US" altLang="zh-CN" sz="2000" b="1" i="0">
                <a:solidFill>
                  <a:srgbClr val="00B050"/>
                </a:solidFill>
                <a:latin typeface="微软雅黑" pitchFamily="34" charset="0"/>
                <a:ea typeface="微软雅黑" pitchFamily="34" charset="-122"/>
                <a:cs typeface="微软雅黑" pitchFamily="34" charset="-120"/>
              </a:rPr>
              <a:t>，推动联合国在促进人类和平与发展的崇高事业中</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发挥更为积极的作用</a:t>
            </a:r>
            <a:r>
              <a:rPr lang="en-US" altLang="zh-CN" sz="2000" b="1" i="0" dirty="0">
                <a:solidFill>
                  <a:srgbClr val="00B050"/>
                </a:solidFill>
                <a:latin typeface="微软雅黑" pitchFamily="34" charset="0"/>
                <a:ea typeface="微软雅黑" pitchFamily="34" charset="-122"/>
                <a:cs typeface="微软雅黑" pitchFamily="34" charset="-120"/>
              </a:rPr>
              <a:t>。（3分）③中国坚持以互利合作实现共同繁荣</a:t>
            </a:r>
            <a:r>
              <a:rPr lang="en-US" altLang="zh-CN" sz="2000" b="1" i="0">
                <a:solidFill>
                  <a:srgbClr val="00B050"/>
                </a:solidFill>
                <a:latin typeface="微软雅黑" pitchFamily="34" charset="0"/>
                <a:ea typeface="微软雅黑" pitchFamily="34" charset="-122"/>
                <a:cs typeface="微软雅黑" pitchFamily="34" charset="-120"/>
              </a:rPr>
              <a:t>。中方提出的全球发展倡议</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为加快落实联合国</a:t>
            </a:r>
            <a:r>
              <a:rPr lang="en-US" altLang="zh-CN" sz="2000" b="1" i="0" dirty="0">
                <a:solidFill>
                  <a:srgbClr val="00B050"/>
                </a:solidFill>
                <a:latin typeface="微软雅黑" pitchFamily="34" charset="0"/>
                <a:ea typeface="微软雅黑" pitchFamily="34" charset="-122"/>
                <a:cs typeface="微软雅黑" pitchFamily="34" charset="-120"/>
              </a:rPr>
              <a:t>2030年可持续发展议程助力。（3分）</a:t>
            </a:r>
            <a:r>
              <a:rPr lang="en-US" altLang="zh-CN" sz="2000" b="1" i="0">
                <a:solidFill>
                  <a:srgbClr val="00B050"/>
                </a:solidFill>
                <a:latin typeface="微软雅黑" pitchFamily="34" charset="0"/>
                <a:ea typeface="微软雅黑" pitchFamily="34" charset="-122"/>
                <a:cs typeface="微软雅黑" pitchFamily="34" charset="-120"/>
              </a:rPr>
              <a:t>④中国是联合国改革的最早倡导者和有</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力支持者之一</a:t>
            </a:r>
            <a:r>
              <a:rPr lang="en-US" altLang="zh-CN" sz="2000" b="1" i="0" dirty="0">
                <a:solidFill>
                  <a:srgbClr val="00B050"/>
                </a:solidFill>
                <a:latin typeface="微软雅黑" pitchFamily="34" charset="0"/>
                <a:ea typeface="微软雅黑" pitchFamily="34" charset="-122"/>
                <a:cs typeface="微软雅黑" pitchFamily="34" charset="-120"/>
              </a:rPr>
              <a:t>。中国主张改革应有利于坚持《联合国宪章》宗旨和原则</a:t>
            </a:r>
            <a:r>
              <a:rPr lang="en-US" altLang="zh-CN" sz="2000" b="1" i="0">
                <a:solidFill>
                  <a:srgbClr val="00B050"/>
                </a:solidFill>
                <a:latin typeface="微软雅黑" pitchFamily="34" charset="0"/>
                <a:ea typeface="微软雅黑" pitchFamily="34" charset="-122"/>
                <a:cs typeface="微软雅黑" pitchFamily="34" charset="-120"/>
              </a:rPr>
              <a:t>，应增加发展中国家的代</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表性和发言权</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7_AS.49_1#21848ccfb?vop=1&amp;pid=9b8ff5ac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本问考查中国在联合国中的地位与作用。关键信息①</a:t>
            </a:r>
            <a:r>
              <a:rPr lang="en-US" altLang="zh-CN" sz="2000" b="0" i="0">
                <a:solidFill>
                  <a:srgbClr val="000000"/>
                </a:solidFill>
                <a:latin typeface="微软雅黑" pitchFamily="34" charset="0"/>
                <a:ea typeface="微软雅黑" pitchFamily="34" charset="-122"/>
                <a:cs typeface="微软雅黑" pitchFamily="34" charset="-120"/>
              </a:rPr>
              <a:t>：中国始终维护联合国在国际事务中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的核心作用</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以《联合国宪章》宗旨和原则为基础的国际关系基本准则</a:t>
            </a:r>
            <a:r>
              <a:rPr lang="en-US" altLang="zh-CN" sz="2000" b="0" i="0">
                <a:solidFill>
                  <a:srgbClr val="000000"/>
                </a:solidFill>
                <a:latin typeface="微软雅黑" pitchFamily="34" charset="0"/>
                <a:ea typeface="微软雅黑" pitchFamily="34" charset="-122"/>
                <a:cs typeface="微软雅黑" pitchFamily="34" charset="-120"/>
              </a:rPr>
              <a:t>→中国在联合国中的地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位与作用</a:t>
            </a:r>
            <a:r>
              <a:rPr lang="en-US" altLang="zh-CN" sz="2000" b="0" i="0" dirty="0">
                <a:solidFill>
                  <a:srgbClr val="000000"/>
                </a:solidFill>
                <a:latin typeface="微软雅黑" pitchFamily="34" charset="0"/>
                <a:ea typeface="微软雅黑" pitchFamily="34" charset="-122"/>
                <a:cs typeface="微软雅黑" pitchFamily="34" charset="-120"/>
              </a:rPr>
              <a:t>。关键信息②</a:t>
            </a:r>
            <a:r>
              <a:rPr lang="en-US" altLang="zh-CN" sz="2000" b="0" i="0">
                <a:solidFill>
                  <a:srgbClr val="000000"/>
                </a:solidFill>
                <a:latin typeface="微软雅黑" pitchFamily="34" charset="0"/>
                <a:ea typeface="微软雅黑" pitchFamily="34" charset="-122"/>
                <a:cs typeface="微软雅黑" pitchFamily="34" charset="-120"/>
              </a:rPr>
              <a:t>：中方推动联合国在促进人类和平与发展的崇高事业中发挥更为积极的作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→坚持多边主义。关键信息③：中方提出的全球发展倡议有助于加快落实联合国</a:t>
            </a:r>
            <a:r>
              <a:rPr lang="en-US" altLang="zh-CN" sz="2000" b="0" i="0">
                <a:solidFill>
                  <a:srgbClr val="000000"/>
                </a:solidFill>
                <a:latin typeface="微软雅黑" pitchFamily="34" charset="0"/>
                <a:ea typeface="微软雅黑" pitchFamily="34" charset="-122"/>
                <a:cs typeface="微软雅黑" pitchFamily="34" charset="-120"/>
              </a:rPr>
              <a:t>2030年可持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续发展议程</a:t>
            </a:r>
            <a:r>
              <a:rPr lang="en-US" altLang="zh-CN" sz="2000" b="0" i="0" dirty="0">
                <a:solidFill>
                  <a:srgbClr val="000000"/>
                </a:solidFill>
                <a:latin typeface="微软雅黑" pitchFamily="34" charset="0"/>
                <a:ea typeface="微软雅黑" pitchFamily="34" charset="-122"/>
                <a:cs typeface="微软雅黑" pitchFamily="34" charset="-120"/>
              </a:rPr>
              <a:t>→互利合作。最后，应补充说明中国对联合国改革的态度与立场。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7_BD.50_1#4ebc23dd8?sp=1&amp;pid=9b8ff5ac2&amp;color=0,0,0&amp;vtp=1&amp;bt=1&amp;bbb=1&amp;hb=1"/>
          <p:cNvSpPr/>
          <p:nvPr/>
        </p:nvSpPr>
        <p:spPr>
          <a:xfrm>
            <a:off x="722376" y="972000"/>
            <a:ext cx="10753344" cy="126898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（2）要提高中国在国际舞台上的地位和作用，派遣</a:t>
            </a:r>
            <a:r>
              <a:rPr lang="en-US" altLang="zh-CN" sz="2000" b="0" i="0">
                <a:solidFill>
                  <a:srgbClr val="000000"/>
                </a:solidFill>
                <a:latin typeface="微软雅黑" pitchFamily="34" charset="0"/>
                <a:ea typeface="微软雅黑" pitchFamily="34" charset="-122"/>
                <a:cs typeface="微软雅黑" pitchFamily="34" charset="-120"/>
              </a:rPr>
              <a:t>、鼓励更多的中国人到国际组织就职是必由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之路</a:t>
            </a:r>
            <a:r>
              <a:rPr lang="en-US" altLang="zh-CN" sz="2000" b="0" i="0" dirty="0">
                <a:solidFill>
                  <a:srgbClr val="000000"/>
                </a:solidFill>
                <a:latin typeface="微软雅黑" pitchFamily="34" charset="0"/>
                <a:ea typeface="微软雅黑" pitchFamily="34" charset="-122"/>
                <a:cs typeface="微软雅黑" pitchFamily="34" charset="-120"/>
              </a:rPr>
              <a:t>。请你就中国人如何在国际组织中施展才干写一篇短文。（8分）</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要求</a:t>
            </a:r>
            <a:r>
              <a:rPr lang="en-US" altLang="zh-CN" sz="2000" b="0" i="0" dirty="0">
                <a:solidFill>
                  <a:srgbClr val="000000"/>
                </a:solidFill>
                <a:latin typeface="微软雅黑" pitchFamily="34" charset="0"/>
                <a:ea typeface="微软雅黑" pitchFamily="34" charset="-122"/>
                <a:cs typeface="微软雅黑" pitchFamily="34" charset="-120"/>
              </a:rPr>
              <a:t>：①主题鲜明；②学科术语使用规范；③表述清晰；④总字数在200字左右。</a:t>
            </a:r>
            <a:endParaRPr lang="en-US" altLang="zh-CN" sz="2000" dirty="0"/>
          </a:p>
        </p:txBody>
      </p:sp>
      <p:sp>
        <p:nvSpPr>
          <p:cNvPr id="3" name="QO_7_AN.51_1#4ebc23dd8?vop=1&amp;pid=9b8ff5ac2&amp;color=0,0,0&amp;vtp=1&amp;bbb=1&amp;hb=1"/>
          <p:cNvSpPr/>
          <p:nvPr/>
        </p:nvSpPr>
        <p:spPr>
          <a:xfrm>
            <a:off x="722376" y="2280735"/>
            <a:ext cx="10753344" cy="3046984"/>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a:t>
            </a:r>
            <a:endParaRPr lang="en-US" altLang="zh-CN" sz="2000" dirty="0"/>
          </a:p>
          <a:p>
            <a:pPr latinLnBrk="1">
              <a:lnSpc>
                <a:spcPts val="35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善用国家利益的切合点</a:t>
            </a:r>
            <a:r>
              <a:rPr lang="en-US" altLang="zh-CN" sz="2000" b="1" i="0" dirty="0">
                <a:solidFill>
                  <a:srgbClr val="00B050"/>
                </a:solidFill>
                <a:latin typeface="微软雅黑" pitchFamily="34" charset="0"/>
                <a:ea typeface="微软雅黑" pitchFamily="34" charset="-122"/>
                <a:cs typeface="微软雅黑" pitchFamily="34" charset="-120"/>
              </a:rPr>
              <a:t>。国家间的共同利益是国家合作的基础</a:t>
            </a:r>
            <a:r>
              <a:rPr lang="en-US" altLang="zh-CN" sz="2000" b="1" i="0">
                <a:solidFill>
                  <a:srgbClr val="00B050"/>
                </a:solidFill>
                <a:latin typeface="微软雅黑" pitchFamily="34" charset="0"/>
                <a:ea typeface="微软雅黑" pitchFamily="34" charset="-122"/>
                <a:cs typeface="微软雅黑" pitchFamily="34" charset="-120"/>
              </a:rPr>
              <a:t>。要在我国国家利益与世界其</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他国家利益之间找准平衡点</a:t>
            </a:r>
            <a:r>
              <a:rPr lang="en-US" altLang="zh-CN" sz="2000" b="1" i="0" dirty="0">
                <a:solidFill>
                  <a:srgbClr val="00B050"/>
                </a:solidFill>
                <a:latin typeface="微软雅黑" pitchFamily="34" charset="0"/>
                <a:ea typeface="微软雅黑" pitchFamily="34" charset="-122"/>
                <a:cs typeface="微软雅黑" pitchFamily="34" charset="-120"/>
              </a:rPr>
              <a:t>，提出广受国际社会认同的建议。</a:t>
            </a:r>
            <a:endParaRPr lang="en-US" altLang="zh-CN" sz="2000" dirty="0"/>
          </a:p>
          <a:p>
            <a:pPr latinLnBrk="1">
              <a:lnSpc>
                <a:spcPts val="35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巧用中华优秀传统文化的智慧</a:t>
            </a:r>
            <a:r>
              <a:rPr lang="en-US" altLang="zh-CN" sz="2000" b="1" i="0" dirty="0">
                <a:solidFill>
                  <a:srgbClr val="00B050"/>
                </a:solidFill>
                <a:latin typeface="微软雅黑" pitchFamily="34" charset="0"/>
                <a:ea typeface="微软雅黑" pitchFamily="34" charset="-122"/>
                <a:cs typeface="微软雅黑" pitchFamily="34" charset="-120"/>
              </a:rPr>
              <a:t>。要坚定文化自信，传承和弘扬中华优秀传统文化</a:t>
            </a:r>
            <a:r>
              <a:rPr lang="en-US" altLang="zh-CN" sz="2000" b="1" i="0">
                <a:solidFill>
                  <a:srgbClr val="00B050"/>
                </a:solidFill>
                <a:latin typeface="微软雅黑" pitchFamily="34" charset="0"/>
                <a:ea typeface="微软雅黑" pitchFamily="34" charset="-122"/>
                <a:cs typeface="微软雅黑" pitchFamily="34" charset="-120"/>
              </a:rPr>
              <a:t>，为国际社</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会贡献中国智慧</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敢用战略眼光破壁前行</a:t>
            </a:r>
            <a:r>
              <a:rPr lang="en-US" altLang="zh-CN" sz="2000" b="1" i="0" dirty="0">
                <a:solidFill>
                  <a:srgbClr val="00B050"/>
                </a:solidFill>
                <a:latin typeface="微软雅黑" pitchFamily="34" charset="0"/>
                <a:ea typeface="微软雅黑" pitchFamily="34" charset="-122"/>
                <a:cs typeface="微软雅黑" pitchFamily="34" charset="-120"/>
              </a:rPr>
              <a:t>。世界百年未有之大变局加速演进，了解世界格局</a:t>
            </a:r>
            <a:r>
              <a:rPr lang="en-US" altLang="zh-CN" sz="2000" b="1" i="0">
                <a:solidFill>
                  <a:srgbClr val="00B050"/>
                </a:solidFill>
                <a:latin typeface="微软雅黑" pitchFamily="34" charset="0"/>
                <a:ea typeface="微软雅黑" pitchFamily="34" charset="-122"/>
                <a:cs typeface="微软雅黑" pitchFamily="34" charset="-120"/>
              </a:rPr>
              <a:t>，了解世界未来发</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展及国际组织的变化趋势</a:t>
            </a:r>
            <a:r>
              <a:rPr lang="en-US" altLang="zh-CN" sz="2000" b="1" i="0" dirty="0">
                <a:solidFill>
                  <a:srgbClr val="00B050"/>
                </a:solidFill>
                <a:latin typeface="微软雅黑" pitchFamily="34" charset="0"/>
                <a:ea typeface="微软雅黑" pitchFamily="34" charset="-122"/>
                <a:cs typeface="微软雅黑" pitchFamily="34" charset="-120"/>
              </a:rPr>
              <a:t>，既要有定力，也要有清晰的战略，进而破壁前行。（8分）</a:t>
            </a:r>
            <a:endParaRPr lang="en-US" altLang="zh-CN" sz="2000" dirty="0"/>
          </a:p>
        </p:txBody>
      </p:sp>
      <p:sp>
        <p:nvSpPr>
          <p:cNvPr id="4" name="QO_7_AS.52_1#4ebc23dd8?vop=1&amp;pid=9b8ff5ac2&amp;color=0,0,0&amp;vtp=1&amp;bbb=1&amp;hb=1"/>
          <p:cNvSpPr/>
          <p:nvPr/>
        </p:nvSpPr>
        <p:spPr>
          <a:xfrm>
            <a:off x="722376" y="5384996"/>
            <a:ext cx="10753344" cy="862584"/>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本问考查国家利益、中国的外交，属于开放性试题，围绕国家利益</a:t>
            </a:r>
            <a:r>
              <a:rPr lang="en-US" altLang="zh-CN" sz="2000" b="0" i="0">
                <a:solidFill>
                  <a:srgbClr val="000000"/>
                </a:solidFill>
                <a:latin typeface="微软雅黑" pitchFamily="34" charset="0"/>
                <a:ea typeface="微软雅黑" pitchFamily="34" charset="-122"/>
                <a:cs typeface="微软雅黑" pitchFamily="34" charset="-120"/>
              </a:rPr>
              <a:t>、中国智慧的生动实践</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等角度作答即可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bg/>
                                          </p:spTgt>
                                        </p:tgtEl>
                                        <p:attrNameLst>
                                          <p:attrName>style.visibility</p:attrName>
                                        </p:attrNameLst>
                                      </p:cBhvr>
                                      <p:to>
                                        <p:strVal val="visible"/>
                                      </p:to>
                                    </p:set>
                                    <p:animEffect transition="in" filter="fade">
                                      <p:cBhvr>
                                        <p:cTn id="33" dur="500"/>
                                        <p:tgtEl>
                                          <p:spTgt spid="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0" end="0"/>
                                            </p:txEl>
                                          </p:spTgt>
                                        </p:tgtEl>
                                        <p:attrNameLst>
                                          <p:attrName>style.visibility</p:attrName>
                                        </p:attrNameLst>
                                      </p:cBhvr>
                                      <p:to>
                                        <p:strVal val="visible"/>
                                      </p:to>
                                    </p:set>
                                    <p:animEffect transition="in" filter="fade">
                                      <p:cBhvr>
                                        <p:cTn id="36" dur="500"/>
                                        <p:tgtEl>
                                          <p:spTgt spid="4">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Effect transition="in" filter="fade">
                                      <p:cBhvr>
                                        <p:cTn id="3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53_1#46357247f?sp=1&amp;pid=c5b878d9b&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［安徽安庆二中2025高二期中］</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在全球经济乏力的同时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我国进入存量经济时代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基础设施建设逐渐进入收官期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红利逐渐消失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资本市场也逐渐趋于成熟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经济动能更新刻不容缓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新质生产力的发展为存量经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济向增量经济转型提供了动力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6_BD.53_2#46357247f?pid=c5b878d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41648" y="2878778"/>
            <a:ext cx="4105656" cy="2779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53_3#46357247f?pid=c5b878d9b&amp;color=0,0,0&amp;vtp=1&amp;bbb=1"/>
          <p:cNvSpPr/>
          <p:nvPr/>
        </p:nvSpPr>
        <p:spPr>
          <a:xfrm>
            <a:off x="722376" y="5787078"/>
            <a:ext cx="10753344" cy="408559"/>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我国数字资本与传统资本回报率</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3_4#46357247f?pid=c5b878d9b&amp;color=0,0,0&amp;mp=1&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中国与东盟之间的关系是全面战略伙伴关系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双方领导人在多边和双边场合经常互访</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就地区和国际问题进行深入沟通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不断增进彼此的战略互信</a:t>
            </a:r>
            <a:r>
              <a:rPr lang="en-US" altLang="zh-CN" sz="2000" b="0" i="0" dirty="0">
                <a:solidFill>
                  <a:srgbClr val="000000"/>
                </a:solidFill>
                <a:latin typeface="微软雅黑" pitchFamily="34" charset="0"/>
                <a:ea typeface="微软雅黑" pitchFamily="34" charset="-122"/>
                <a:cs typeface="微软雅黑"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中国对东盟的贸易占中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国对外贸易的比重上升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中国与东盟在教育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旅游等领域开展了广泛的合作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推动共建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高质量发展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服务构建更为紧密的中国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东盟命运共同体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6_BD.53_5#46357247f?pid=c5b878d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78808" y="2866078"/>
            <a:ext cx="3840480"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53_6#46357247f?pid=c5b878d9b&amp;color=0,0,0&amp;vtp=1&amp;bbb=1"/>
          <p:cNvSpPr/>
          <p:nvPr/>
        </p:nvSpPr>
        <p:spPr>
          <a:xfrm>
            <a:off x="722376" y="5215578"/>
            <a:ext cx="10753344" cy="856234"/>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中国对主要经济体出口份额（%）</a:t>
            </a:r>
            <a:endParaRPr lang="en-US" altLang="zh-CN" sz="2000" dirty="0"/>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附注</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中国与东盟互为最大的贸易伙伴</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5_BD#355522dd8?pid=34cc54b65&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建议用时：45分钟</a:t>
            </a:r>
            <a:endParaRPr lang="en-US" altLang="zh-CN" sz="2000" dirty="0"/>
          </a:p>
        </p:txBody>
      </p:sp>
      <p:sp>
        <p:nvSpPr>
          <p:cNvPr id="3" name="QC_6_BD.1_1#b66ef4299?sp=1&amp;pid=402c8d3a8&amp;color=0,0,0&amp;vtp=1&amp;bbb=1&amp;hb=1"/>
          <p:cNvSpPr/>
          <p:nvPr/>
        </p:nvSpPr>
        <p:spPr>
          <a:xfrm>
            <a:off x="722376" y="1432941"/>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［浙江钱塘联盟2025高二期中］</a:t>
            </a:r>
            <a:r>
              <a:rPr lang="en-US" altLang="zh-CN" sz="2000" b="0" i="0" dirty="0">
                <a:solidFill>
                  <a:srgbClr val="000000"/>
                </a:solidFill>
                <a:latin typeface="微软雅黑" pitchFamily="34" charset="0"/>
                <a:ea typeface="微软雅黑" pitchFamily="34" charset="-122"/>
                <a:cs typeface="微软雅黑" pitchFamily="34" charset="-120"/>
              </a:rPr>
              <a:t>亚太经合组织领导人于2024年11月16</a:t>
            </a:r>
            <a:r>
              <a:rPr lang="en-US" altLang="zh-CN" sz="2000" b="0" i="0">
                <a:solidFill>
                  <a:srgbClr val="000000"/>
                </a:solidFill>
                <a:latin typeface="微软雅黑" pitchFamily="34" charset="0"/>
                <a:ea typeface="微软雅黑" pitchFamily="34" charset="-122"/>
                <a:cs typeface="微软雅黑" pitchFamily="34" charset="-120"/>
              </a:rPr>
              <a:t>日在秘鲁利马举行会议。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“赋能、包容、增长”的主题下，亚太经合组织继续向全面实现《</a:t>
            </a:r>
            <a:r>
              <a:rPr lang="en-US" altLang="zh-CN" sz="2000" b="0" i="0">
                <a:solidFill>
                  <a:srgbClr val="000000"/>
                </a:solidFill>
                <a:latin typeface="微软雅黑" pitchFamily="34" charset="0"/>
                <a:ea typeface="微软雅黑" pitchFamily="34" charset="-122"/>
                <a:cs typeface="微软雅黑" pitchFamily="34" charset="-120"/>
              </a:rPr>
              <a:t>2040年亚太经合组织布特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拉加亚愿景</a:t>
            </a:r>
            <a:r>
              <a:rPr lang="en-US" altLang="zh-CN" sz="2000" b="0" i="0" dirty="0">
                <a:solidFill>
                  <a:srgbClr val="000000"/>
                </a:solidFill>
                <a:latin typeface="微软雅黑" pitchFamily="34" charset="0"/>
                <a:ea typeface="微软雅黑" pitchFamily="34" charset="-122"/>
                <a:cs typeface="微软雅黑" pitchFamily="34" charset="-120"/>
              </a:rPr>
              <a:t>》和《奥特奥罗亚行动计划》的方向努力，致力于2040年建成开放、活力、</a:t>
            </a:r>
            <a:r>
              <a:rPr lang="en-US" altLang="zh-CN" sz="2000" b="0" i="0">
                <a:solidFill>
                  <a:srgbClr val="000000"/>
                </a:solidFill>
                <a:latin typeface="微软雅黑" pitchFamily="34" charset="0"/>
                <a:ea typeface="微软雅黑" pitchFamily="34" charset="-122"/>
                <a:cs typeface="微软雅黑" pitchFamily="34" charset="-120"/>
              </a:rPr>
              <a:t>强韧、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和平的亚太共同体</a:t>
            </a:r>
            <a:r>
              <a:rPr lang="en-US" altLang="zh-CN" sz="2000" b="0" i="0" dirty="0">
                <a:solidFill>
                  <a:srgbClr val="000000"/>
                </a:solidFill>
                <a:latin typeface="微软雅黑" pitchFamily="34" charset="0"/>
                <a:ea typeface="微软雅黑" pitchFamily="34" charset="-122"/>
                <a:cs typeface="微软雅黑" pitchFamily="34" charset="-120"/>
              </a:rPr>
              <a:t>，实现所有人民和子孙后代的共同繁荣</a:t>
            </a:r>
            <a:r>
              <a:rPr lang="en-US" altLang="zh-CN" sz="2000" b="0" i="0">
                <a:solidFill>
                  <a:srgbClr val="000000"/>
                </a:solidFill>
                <a:latin typeface="微软雅黑" pitchFamily="34" charset="0"/>
                <a:ea typeface="微软雅黑" pitchFamily="34" charset="-122"/>
                <a:cs typeface="微软雅黑" pitchFamily="34" charset="-120"/>
              </a:rPr>
              <a:t>。上述材料体现的国际组织的特征是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_1#b66ef4299.bracket?pid=402c8d3a8&amp;color=0,0,0&amp;vpa=1&amp;vtp=1"/>
          <p:cNvSpPr/>
          <p:nvPr/>
        </p:nvSpPr>
        <p:spPr>
          <a:xfrm>
            <a:off x="909701" y="3242691"/>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1_2#b66ef4299?pid=402c8d3a8&amp;color=0,0,0&amp;vtp=1&amp;bbb=1"/>
          <p:cNvSpPr/>
          <p:nvPr/>
        </p:nvSpPr>
        <p:spPr>
          <a:xfrm>
            <a:off x="722376" y="3703447"/>
            <a:ext cx="10753344" cy="1796034"/>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①政治性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②组织性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③目的性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自主性</a:t>
            </a:r>
            <a:endParaRPr lang="en-US" altLang="zh-CN" sz="2000" dirty="0"/>
          </a:p>
        </p:txBody>
      </p:sp>
      <p:sp>
        <p:nvSpPr>
          <p:cNvPr id="6" name="QC_6_BD.1_3#b66ef4299.choices?pid=402c8d3a8&amp;color=0,0,0&amp;vtp=1&amp;bbb=1"/>
          <p:cNvSpPr/>
          <p:nvPr/>
        </p:nvSpPr>
        <p:spPr>
          <a:xfrm>
            <a:off x="722376" y="55393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7_BD.54_1#9dde5807b?pid=46357247f&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（1）根据材料一，解读图中的经济信息并说明我们应如何推动经济动能更新。（10分）</a:t>
            </a:r>
            <a:endParaRPr lang="en-US" altLang="zh-CN" sz="2000" dirty="0"/>
          </a:p>
        </p:txBody>
      </p:sp>
      <p:sp>
        <p:nvSpPr>
          <p:cNvPr id="3" name="QO_7_AN.55_1#9dde5807b?vop=1&amp;pid=46357247f&amp;color=0,0,0&amp;vtp=1&amp;bbb=1&amp;hb=1"/>
          <p:cNvSpPr/>
          <p:nvPr/>
        </p:nvSpPr>
        <p:spPr>
          <a:xfrm>
            <a:off x="722376" y="1435169"/>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信息：数字资本回报率持续上升，传统资本回报率持续下降，</a:t>
            </a:r>
            <a:r>
              <a:rPr lang="en-US" altLang="zh-CN" sz="2000" b="1" i="0">
                <a:solidFill>
                  <a:srgbClr val="00B050"/>
                </a:solidFill>
                <a:latin typeface="微软雅黑" pitchFamily="34" charset="0"/>
                <a:ea typeface="微软雅黑" pitchFamily="34" charset="-122"/>
                <a:cs typeface="微软雅黑" pitchFamily="34" charset="-120"/>
              </a:rPr>
              <a:t>必须大力发展新质生产力。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2分）措施：必须统筹好培育新动能和更新旧动能的关系，加大科技创新和人才培养</a:t>
            </a:r>
            <a:r>
              <a:rPr lang="en-US" altLang="zh-CN" sz="2000" b="1" i="0">
                <a:solidFill>
                  <a:srgbClr val="00B050"/>
                </a:solidFill>
                <a:latin typeface="微软雅黑" pitchFamily="34" charset="0"/>
                <a:ea typeface="微软雅黑" pitchFamily="34" charset="-122"/>
                <a:cs typeface="微软雅黑" pitchFamily="34" charset="-120"/>
              </a:rPr>
              <a:t>、引进力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度</a:t>
            </a:r>
            <a:r>
              <a:rPr lang="en-US" altLang="zh-CN" sz="2000" b="1" i="0" dirty="0">
                <a:solidFill>
                  <a:srgbClr val="00B050"/>
                </a:solidFill>
                <a:latin typeface="微软雅黑" pitchFamily="34" charset="0"/>
                <a:ea typeface="微软雅黑" pitchFamily="34" charset="-122"/>
                <a:cs typeface="微软雅黑" pitchFamily="34" charset="-120"/>
              </a:rPr>
              <a:t>，提高自主创新能力。（2分）必须统筹好有效市场和有为政府的关系，形成既“放得活</a:t>
            </a:r>
            <a:r>
              <a:rPr lang="en-US" altLang="zh-CN" sz="2000" b="1" i="0">
                <a:solidFill>
                  <a:srgbClr val="00B050"/>
                </a:solidFill>
                <a:latin typeface="微软雅黑" pitchFamily="34" charset="0"/>
                <a:ea typeface="微软雅黑" pitchFamily="34" charset="-122"/>
                <a:cs typeface="微软雅黑" pitchFamily="34" charset="-120"/>
              </a:rPr>
              <a:t>”又</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管得住”的经济秩序。（2分）积极推动数字经济与实体经济深度融合，通过大数据、</a:t>
            </a:r>
            <a:r>
              <a:rPr lang="en-US" altLang="zh-CN" sz="2000" b="1" i="0">
                <a:solidFill>
                  <a:srgbClr val="00B050"/>
                </a:solidFill>
                <a:latin typeface="微软雅黑" pitchFamily="34" charset="0"/>
                <a:ea typeface="微软雅黑" pitchFamily="34" charset="-122"/>
                <a:cs typeface="微软雅黑" pitchFamily="34" charset="-120"/>
              </a:rPr>
              <a:t>云计算、</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人工智能等现代信息技术</a:t>
            </a:r>
            <a:r>
              <a:rPr lang="en-US" altLang="zh-CN" sz="2000" b="1" i="0" dirty="0">
                <a:solidFill>
                  <a:srgbClr val="00B050"/>
                </a:solidFill>
                <a:latin typeface="微软雅黑" pitchFamily="34" charset="0"/>
                <a:ea typeface="微软雅黑" pitchFamily="34" charset="-122"/>
                <a:cs typeface="微软雅黑" pitchFamily="34" charset="-120"/>
              </a:rPr>
              <a:t>，提升传统产业的智能化、网络化水平。（2分</a:t>
            </a:r>
            <a:r>
              <a:rPr lang="en-US" altLang="zh-CN" sz="2000" b="1" i="0">
                <a:solidFill>
                  <a:srgbClr val="00B050"/>
                </a:solidFill>
                <a:latin typeface="微软雅黑" pitchFamily="34" charset="0"/>
                <a:ea typeface="微软雅黑" pitchFamily="34" charset="-122"/>
                <a:cs typeface="微软雅黑" pitchFamily="34" charset="-120"/>
              </a:rPr>
              <a:t>）必须统筹好做优增量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和盘活存量的关系</a:t>
            </a:r>
            <a:r>
              <a:rPr lang="en-US" altLang="zh-CN" sz="2000" b="1" i="0" dirty="0">
                <a:solidFill>
                  <a:srgbClr val="00B050"/>
                </a:solidFill>
                <a:latin typeface="微软雅黑" pitchFamily="34" charset="0"/>
                <a:ea typeface="微软雅黑" pitchFamily="34" charset="-122"/>
                <a:cs typeface="微软雅黑" pitchFamily="34" charset="-120"/>
              </a:rPr>
              <a:t>，优化资本投资结构，全面提高资源配置效率。（2分）</a:t>
            </a:r>
            <a:endParaRPr lang="en-US" altLang="zh-CN" sz="2000" dirty="0"/>
          </a:p>
        </p:txBody>
      </p:sp>
      <p:sp>
        <p:nvSpPr>
          <p:cNvPr id="4" name="QO_7_AS.56_1#9dde5807b?vop=1&amp;pid=46357247f&amp;color=0,0,0&amp;vtp=1&amp;bbb=1&amp;hb=1"/>
          <p:cNvSpPr/>
          <p:nvPr/>
        </p:nvSpPr>
        <p:spPr>
          <a:xfrm>
            <a:off x="722376" y="421456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横向比较，我国数字资本与传统资本回报率→数字资本回报率持续上升</a:t>
            </a:r>
            <a:r>
              <a:rPr lang="en-US" altLang="zh-CN" sz="2000" b="0" i="0">
                <a:solidFill>
                  <a:srgbClr val="000000"/>
                </a:solidFill>
                <a:latin typeface="微软雅黑" pitchFamily="34" charset="0"/>
                <a:ea typeface="微软雅黑" pitchFamily="34" charset="-122"/>
                <a:cs typeface="微软雅黑" pitchFamily="34" charset="-120"/>
              </a:rPr>
              <a:t>，传统资本回报率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持续下降</a:t>
            </a:r>
            <a:r>
              <a:rPr lang="en-US" altLang="zh-CN" sz="2000" b="0" i="0" dirty="0">
                <a:solidFill>
                  <a:srgbClr val="000000"/>
                </a:solidFill>
                <a:latin typeface="微软雅黑" pitchFamily="34" charset="0"/>
                <a:ea typeface="微软雅黑" pitchFamily="34" charset="-122"/>
                <a:cs typeface="微软雅黑" pitchFamily="34" charset="-120"/>
              </a:rPr>
              <a:t>。纵向比较，两次传统资本回报率的差异→应大力发展新质生产力。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fade">
                                      <p:cBhvr>
                                        <p:cTn id="30" dur="500"/>
                                        <p:tgtEl>
                                          <p:spTgt spid="4">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500"/>
                                        <p:tgtEl>
                                          <p:spTgt spid="4">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7_BD.57_1#c38ad1811?pid=46357247f&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（2）结合材料二，运用《当代国际政治与经济》知识，谈谈构建中国</a:t>
            </a:r>
            <a:r>
              <a:rPr lang="en-US" altLang="zh-CN" sz="2000" b="0" i="0">
                <a:solidFill>
                  <a:srgbClr val="000000"/>
                </a:solidFill>
                <a:latin typeface="微软雅黑" pitchFamily="34" charset="0"/>
                <a:ea typeface="微软雅黑" pitchFamily="34" charset="-122"/>
                <a:cs typeface="微软雅黑" pitchFamily="34" charset="-120"/>
              </a:rPr>
              <a:t>—东盟命运共同体的中国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贡献</a:t>
            </a:r>
            <a:r>
              <a:rPr lang="en-US" altLang="zh-CN" sz="2000" b="0" i="0" dirty="0">
                <a:solidFill>
                  <a:srgbClr val="000000"/>
                </a:solidFill>
                <a:latin typeface="微软雅黑" pitchFamily="34" charset="0"/>
                <a:ea typeface="微软雅黑" pitchFamily="34" charset="-122"/>
                <a:cs typeface="微软雅黑" pitchFamily="34" charset="-120"/>
              </a:rPr>
              <a:t>。（10分）</a:t>
            </a:r>
            <a:endParaRPr lang="en-US" altLang="zh-CN" sz="2000" dirty="0"/>
          </a:p>
        </p:txBody>
      </p:sp>
      <p:sp>
        <p:nvSpPr>
          <p:cNvPr id="3" name="QO_7_AN.58_1#c38ad1811?vop=1&amp;pid=46357247f&amp;color=0,0,0&amp;vtp=1&amp;bbb=1&amp;hb=1"/>
          <p:cNvSpPr/>
          <p:nvPr/>
        </p:nvSpPr>
        <p:spPr>
          <a:xfrm>
            <a:off x="722376" y="1882844"/>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①中国与东盟在政治上保持着密切的对话与合作。中国坚持亲诚惠容理念和与邻为善</a:t>
            </a:r>
            <a:r>
              <a:rPr lang="en-US" altLang="zh-CN" sz="2000" b="1" i="0">
                <a:solidFill>
                  <a:srgbClr val="00B050"/>
                </a:solidFill>
                <a:latin typeface="微软雅黑" pitchFamily="34" charset="0"/>
                <a:ea typeface="微软雅黑" pitchFamily="34" charset="-122"/>
                <a:cs typeface="微软雅黑" pitchFamily="34" charset="-120"/>
              </a:rPr>
              <a:t>、以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邻为伴的周边外交方针</a:t>
            </a:r>
            <a:r>
              <a:rPr lang="en-US" altLang="zh-CN" sz="2000" b="1" i="0" dirty="0">
                <a:solidFill>
                  <a:srgbClr val="00B050"/>
                </a:solidFill>
                <a:latin typeface="微软雅黑" pitchFamily="34" charset="0"/>
                <a:ea typeface="微软雅黑" pitchFamily="34" charset="-122"/>
                <a:cs typeface="微软雅黑" pitchFamily="34" charset="-120"/>
              </a:rPr>
              <a:t>，不断增进彼此的战略互信。（4分）②经济上</a:t>
            </a:r>
            <a:r>
              <a:rPr lang="en-US" altLang="zh-CN" sz="2000" b="1" i="0">
                <a:solidFill>
                  <a:srgbClr val="00B050"/>
                </a:solidFill>
                <a:latin typeface="微软雅黑" pitchFamily="34" charset="0"/>
                <a:ea typeface="微软雅黑" pitchFamily="34" charset="-122"/>
                <a:cs typeface="微软雅黑" pitchFamily="34" charset="-120"/>
              </a:rPr>
              <a:t>，中国与东盟互为最大的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贸易伙伴和重要的投资合作伙伴</a:t>
            </a:r>
            <a:r>
              <a:rPr lang="en-US" altLang="zh-CN" sz="2000" b="1" i="0" dirty="0">
                <a:solidFill>
                  <a:srgbClr val="00B050"/>
                </a:solidFill>
                <a:latin typeface="微软雅黑" pitchFamily="34" charset="0"/>
                <a:ea typeface="微软雅黑" pitchFamily="34" charset="-122"/>
                <a:cs typeface="微软雅黑" pitchFamily="34" charset="-120"/>
              </a:rPr>
              <a:t>。中国推动了中国—东盟区域一体化向更高水平迈进</a:t>
            </a:r>
            <a:r>
              <a:rPr lang="en-US" altLang="zh-CN" sz="2000" b="1" i="0">
                <a:solidFill>
                  <a:srgbClr val="00B050"/>
                </a:solidFill>
                <a:latin typeface="微软雅黑" pitchFamily="34" charset="0"/>
                <a:ea typeface="微软雅黑" pitchFamily="34" charset="-122"/>
                <a:cs typeface="微软雅黑" pitchFamily="34" charset="-120"/>
              </a:rPr>
              <a:t>，充分发挥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产业互补优势</a:t>
            </a:r>
            <a:r>
              <a:rPr lang="en-US" altLang="zh-CN" sz="2000" b="1" i="0" dirty="0">
                <a:solidFill>
                  <a:srgbClr val="00B050"/>
                </a:solidFill>
                <a:latin typeface="微软雅黑" pitchFamily="34" charset="0"/>
                <a:ea typeface="微软雅黑" pitchFamily="34" charset="-122"/>
                <a:cs typeface="微软雅黑" pitchFamily="34" charset="-120"/>
              </a:rPr>
              <a:t>，紧密产业链供应链。（3分）③在人文交流方面，中国与东盟在教育、旅游</a:t>
            </a:r>
            <a:r>
              <a:rPr lang="en-US" altLang="zh-CN" sz="2000" b="1" i="0">
                <a:solidFill>
                  <a:srgbClr val="00B050"/>
                </a:solidFill>
                <a:latin typeface="微软雅黑" pitchFamily="34" charset="0"/>
                <a:ea typeface="微软雅黑" pitchFamily="34" charset="-122"/>
                <a:cs typeface="微软雅黑" pitchFamily="34" charset="-120"/>
              </a:rPr>
              <a:t>、青</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年等领域开展了广泛的合作</a:t>
            </a:r>
            <a:r>
              <a:rPr lang="en-US" altLang="zh-CN" sz="2000" b="1" i="0" dirty="0">
                <a:solidFill>
                  <a:srgbClr val="00B050"/>
                </a:solidFill>
                <a:latin typeface="微软雅黑" pitchFamily="34" charset="0"/>
                <a:ea typeface="微软雅黑" pitchFamily="34" charset="-122"/>
                <a:cs typeface="微软雅黑" pitchFamily="34" charset="-120"/>
              </a:rPr>
              <a:t>。中国推动共建“一带一路”高质量发展，构建更为紧密的中国</a:t>
            </a:r>
            <a:r>
              <a:rPr lang="en-US" altLang="zh-CN" sz="2000" b="1" i="0">
                <a:solidFill>
                  <a:srgbClr val="00B050"/>
                </a:solidFill>
                <a:latin typeface="微软雅黑" pitchFamily="34" charset="0"/>
                <a:ea typeface="微软雅黑" pitchFamily="34" charset="-122"/>
                <a:cs typeface="微软雅黑" pitchFamily="34" charset="-120"/>
              </a:rPr>
              <a:t>—东</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盟命运共同体</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7_AS.59_1#c38ad1811?vop=1&amp;pid=46357247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关键信息①：中国与东盟之间的关系是全面战略伙伴关系</a:t>
            </a:r>
            <a:r>
              <a:rPr lang="en-US" altLang="zh-CN" sz="2000" b="0" i="0">
                <a:solidFill>
                  <a:srgbClr val="000000"/>
                </a:solidFill>
                <a:latin typeface="微软雅黑" pitchFamily="34" charset="0"/>
                <a:ea typeface="微软雅黑" pitchFamily="34" charset="-122"/>
                <a:cs typeface="微软雅黑" pitchFamily="34" charset="-120"/>
              </a:rPr>
              <a:t>，双方领导人在多边和双边场合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经常互访</a:t>
            </a:r>
            <a:r>
              <a:rPr lang="en-US" altLang="zh-CN" sz="2000" b="0" i="0" dirty="0">
                <a:solidFill>
                  <a:srgbClr val="000000"/>
                </a:solidFill>
                <a:latin typeface="微软雅黑" pitchFamily="34" charset="0"/>
                <a:ea typeface="微软雅黑" pitchFamily="34" charset="-122"/>
                <a:cs typeface="微软雅黑" pitchFamily="34" charset="-120"/>
              </a:rPr>
              <a:t>，就地区和国际问题进行深入沟通→从国际关系角度分析说明中国的周边外交方针</a:t>
            </a:r>
            <a:r>
              <a:rPr lang="en-US" altLang="zh-CN" sz="2000" b="0" i="0">
                <a:solidFill>
                  <a:srgbClr val="000000"/>
                </a:solidFill>
                <a:latin typeface="微软雅黑" pitchFamily="34" charset="0"/>
                <a:ea typeface="微软雅黑" pitchFamily="34" charset="-122"/>
                <a:cs typeface="微软雅黑" pitchFamily="34" charset="-120"/>
              </a:rPr>
              <a:t>。关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键信息</a:t>
            </a:r>
            <a:r>
              <a:rPr lang="en-US" altLang="zh-CN" sz="2000" b="0" i="0" dirty="0">
                <a:solidFill>
                  <a:srgbClr val="000000"/>
                </a:solidFill>
                <a:latin typeface="微软雅黑" pitchFamily="34" charset="0"/>
                <a:ea typeface="微软雅黑" pitchFamily="34" charset="-122"/>
                <a:cs typeface="微软雅黑" pitchFamily="34" charset="-120"/>
              </a:rPr>
              <a:t>②：中国对东盟的贸易占中国对外贸易的比重上升→中国与东盟的贸易伙伴关系</a:t>
            </a:r>
            <a:r>
              <a:rPr lang="en-US" altLang="zh-CN" sz="2000" b="0" i="0">
                <a:solidFill>
                  <a:srgbClr val="000000"/>
                </a:solidFill>
                <a:latin typeface="微软雅黑" pitchFamily="34" charset="0"/>
                <a:ea typeface="微软雅黑" pitchFamily="34" charset="-122"/>
                <a:cs typeface="微软雅黑" pitchFamily="34" charset="-120"/>
              </a:rPr>
              <a:t>。关键信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息</a:t>
            </a:r>
            <a:r>
              <a:rPr lang="en-US" altLang="zh-CN" sz="2000" b="0" i="0" dirty="0">
                <a:solidFill>
                  <a:srgbClr val="000000"/>
                </a:solidFill>
                <a:latin typeface="微软雅黑" pitchFamily="34" charset="0"/>
                <a:ea typeface="微软雅黑" pitchFamily="34" charset="-122"/>
                <a:cs typeface="微软雅黑" pitchFamily="34" charset="-120"/>
              </a:rPr>
              <a:t>③：中国与东盟在教育、青年、旅游等领域开展了广泛的合作→中国—东盟命运共同体。</a:t>
            </a:r>
            <a:endParaRPr lang="en-US" altLang="zh-CN" sz="2200" dirty="0"/>
          </a:p>
        </p:txBody>
      </p:sp>
      <p:sp>
        <p:nvSpPr>
          <p:cNvPr id="3" name="QO_6_AS.60_1#46357247f?vop=1&amp;pid=c5b878d9b&amp;color=0,0,0&amp;vtp=1&amp;bbb=1"/>
          <p:cNvSpPr/>
          <p:nvPr/>
        </p:nvSpPr>
        <p:spPr>
          <a:xfrm>
            <a:off x="722376" y="279832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本题考查新发展格局、国际关系、东盟。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b66ef4299?vop=1&amp;pid=402c8d3a8&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本题考查国际组织。亚太经合组织有着明确既定的目标，以“赋能、包容、增长”</a:t>
            </a:r>
            <a:r>
              <a:rPr lang="en-US" altLang="zh-CN" sz="2000" b="0" i="0">
                <a:solidFill>
                  <a:srgbClr val="000000"/>
                </a:solidFill>
                <a:latin typeface="微软雅黑" pitchFamily="34" charset="0"/>
                <a:ea typeface="微软雅黑" pitchFamily="34" charset="-122"/>
                <a:cs typeface="微软雅黑" pitchFamily="34" charset="-120"/>
              </a:rPr>
              <a:t>为主题，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朝着全面实现</a:t>
            </a:r>
            <a:r>
              <a:rPr lang="en-US" altLang="zh-CN" sz="2000" b="0" i="0" dirty="0">
                <a:solidFill>
                  <a:srgbClr val="000000"/>
                </a:solidFill>
                <a:latin typeface="微软雅黑" pitchFamily="34" charset="0"/>
                <a:ea typeface="微软雅黑" pitchFamily="34" charset="-122"/>
                <a:cs typeface="微软雅黑" pitchFamily="34" charset="-120"/>
              </a:rPr>
              <a:t>《2040年亚太经合组织布特拉加亚愿景》和《奥特奥罗亚行动计划》努力</a:t>
            </a:r>
            <a:r>
              <a:rPr lang="en-US" altLang="zh-CN" sz="2000" b="0" i="0">
                <a:solidFill>
                  <a:srgbClr val="000000"/>
                </a:solidFill>
                <a:latin typeface="微软雅黑" pitchFamily="34" charset="0"/>
                <a:ea typeface="微软雅黑" pitchFamily="34" charset="-122"/>
                <a:cs typeface="微软雅黑" pitchFamily="34" charset="-120"/>
              </a:rPr>
              <a:t>，致力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2040年建成开放、活力、强韧、和平的亚太共同体</a:t>
            </a:r>
            <a:r>
              <a:rPr lang="en-US" altLang="zh-CN" sz="2000" b="0" i="0">
                <a:solidFill>
                  <a:srgbClr val="000000"/>
                </a:solidFill>
                <a:latin typeface="微软雅黑" pitchFamily="34" charset="0"/>
                <a:ea typeface="微软雅黑" pitchFamily="34" charset="-122"/>
                <a:cs typeface="微软雅黑" pitchFamily="34" charset="-120"/>
              </a:rPr>
              <a:t>，最终实现所有人民和子孙后代的共同繁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荣</a:t>
            </a:r>
            <a:r>
              <a:rPr lang="en-US" altLang="zh-CN" sz="2000" b="0" i="0" dirty="0">
                <a:solidFill>
                  <a:srgbClr val="000000"/>
                </a:solidFill>
                <a:latin typeface="微软雅黑" pitchFamily="34" charset="0"/>
                <a:ea typeface="微软雅黑" pitchFamily="34" charset="-122"/>
                <a:cs typeface="微软雅黑" pitchFamily="34" charset="-120"/>
              </a:rPr>
              <a:t>，这清晰地展现了该组织活动是围绕特定目标展开的，体现了强烈的目的性，③正确</a:t>
            </a:r>
            <a:r>
              <a:rPr lang="en-US" altLang="zh-CN" sz="2000" b="0" i="0">
                <a:solidFill>
                  <a:srgbClr val="000000"/>
                </a:solidFill>
                <a:latin typeface="微软雅黑" pitchFamily="34" charset="0"/>
                <a:ea typeface="微软雅黑" pitchFamily="34" charset="-122"/>
                <a:cs typeface="微软雅黑" pitchFamily="34" charset="-120"/>
              </a:rPr>
              <a:t>；国际组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织的自主性体现在能够按照自身的宗旨</a:t>
            </a:r>
            <a:r>
              <a:rPr lang="en-US" altLang="zh-CN" sz="2000" b="0" i="0" dirty="0">
                <a:solidFill>
                  <a:srgbClr val="000000"/>
                </a:solidFill>
                <a:latin typeface="微软雅黑" pitchFamily="34" charset="0"/>
                <a:ea typeface="微软雅黑" pitchFamily="34" charset="-122"/>
                <a:cs typeface="微软雅黑" pitchFamily="34" charset="-120"/>
              </a:rPr>
              <a:t>、原则等相对独立地开展活动，制订并执行相关计划</a:t>
            </a:r>
            <a:r>
              <a:rPr lang="en-US" altLang="zh-CN" sz="2000" b="0" i="0">
                <a:solidFill>
                  <a:srgbClr val="000000"/>
                </a:solidFill>
                <a:latin typeface="微软雅黑" pitchFamily="34" charset="0"/>
                <a:ea typeface="微软雅黑" pitchFamily="34" charset="-122"/>
                <a:cs typeface="微软雅黑" pitchFamily="34" charset="-120"/>
              </a:rPr>
              <a:t>，亚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太经合组织能依据自身所确立的愿景</a:t>
            </a:r>
            <a:r>
              <a:rPr lang="en-US" altLang="zh-CN" sz="2000" b="0" i="0" dirty="0">
                <a:solidFill>
                  <a:srgbClr val="000000"/>
                </a:solidFill>
                <a:latin typeface="微软雅黑" pitchFamily="34" charset="0"/>
                <a:ea typeface="微软雅黑" pitchFamily="34" charset="-122"/>
                <a:cs typeface="微软雅黑" pitchFamily="34" charset="-120"/>
              </a:rPr>
              <a:t>、行动计划，朝着建成亚太共同体等目标推进工作</a:t>
            </a:r>
            <a:r>
              <a:rPr lang="en-US" altLang="zh-CN" sz="2000" b="0" i="0">
                <a:solidFill>
                  <a:srgbClr val="000000"/>
                </a:solidFill>
                <a:latin typeface="微软雅黑" pitchFamily="34" charset="0"/>
                <a:ea typeface="微软雅黑" pitchFamily="34" charset="-122"/>
                <a:cs typeface="微软雅黑" pitchFamily="34" charset="-120"/>
              </a:rPr>
              <a:t>，不需要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依赖其他外部主体强制其开展这些事务</a:t>
            </a:r>
            <a:r>
              <a:rPr lang="en-US" altLang="zh-CN" sz="2000" b="0" i="0" dirty="0">
                <a:solidFill>
                  <a:srgbClr val="000000"/>
                </a:solidFill>
                <a:latin typeface="微软雅黑" pitchFamily="34" charset="0"/>
                <a:ea typeface="微软雅黑" pitchFamily="34" charset="-122"/>
                <a:cs typeface="微软雅黑" pitchFamily="34" charset="-120"/>
              </a:rPr>
              <a:t>，是按照自身的规划自主地为达成相应目标而努力</a:t>
            </a:r>
            <a:r>
              <a:rPr lang="en-US" altLang="zh-CN" sz="2000" b="0" i="0">
                <a:solidFill>
                  <a:srgbClr val="000000"/>
                </a:solidFill>
                <a:latin typeface="微软雅黑" pitchFamily="34" charset="0"/>
                <a:ea typeface="微软雅黑" pitchFamily="34" charset="-122"/>
                <a:cs typeface="微软雅黑" pitchFamily="34" charset="-120"/>
              </a:rPr>
              <a:t>，彰显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了自主性</a:t>
            </a:r>
            <a:r>
              <a:rPr lang="en-US" altLang="zh-CN" sz="2000" b="0" i="0" dirty="0">
                <a:solidFill>
                  <a:srgbClr val="000000"/>
                </a:solidFill>
                <a:latin typeface="微软雅黑" pitchFamily="34" charset="0"/>
                <a:ea typeface="微软雅黑" pitchFamily="34" charset="-122"/>
                <a:cs typeface="微软雅黑" pitchFamily="34" charset="-120"/>
              </a:rPr>
              <a:t>，④正确；</a:t>
            </a:r>
            <a:r>
              <a:rPr lang="en-US" altLang="zh-CN" sz="2000" b="0" i="0">
                <a:solidFill>
                  <a:srgbClr val="000000"/>
                </a:solidFill>
                <a:latin typeface="微软雅黑" pitchFamily="34" charset="0"/>
                <a:ea typeface="微软雅黑" pitchFamily="34" charset="-122"/>
                <a:cs typeface="微软雅黑" pitchFamily="34" charset="-120"/>
              </a:rPr>
              <a:t>材料重点在于阐述亚太经合组织自身的目标追求以及为达成目标所做的努力，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并非强调其参与国际政治事务</a:t>
            </a:r>
            <a:r>
              <a:rPr lang="en-US" altLang="zh-CN" sz="2000" b="0" i="0" dirty="0">
                <a:solidFill>
                  <a:srgbClr val="000000"/>
                </a:solidFill>
                <a:latin typeface="微软雅黑" pitchFamily="34" charset="0"/>
                <a:ea typeface="微软雅黑" pitchFamily="34" charset="-122"/>
                <a:cs typeface="微软雅黑" pitchFamily="34" charset="-120"/>
              </a:rPr>
              <a:t>、影响国际政治格局等政治性方面的特点，①排除</a:t>
            </a:r>
            <a:r>
              <a:rPr lang="en-US" altLang="zh-CN" sz="2000" b="0" i="0">
                <a:solidFill>
                  <a:srgbClr val="000000"/>
                </a:solidFill>
                <a:latin typeface="微软雅黑" pitchFamily="34" charset="0"/>
                <a:ea typeface="微软雅黑" pitchFamily="34" charset="-122"/>
                <a:cs typeface="微软雅黑" pitchFamily="34" charset="-120"/>
              </a:rPr>
              <a:t>；虽然亚太经合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组织有领导人开会等活动形式</a:t>
            </a:r>
            <a:r>
              <a:rPr lang="en-US" altLang="zh-CN" sz="2000" b="0" i="0" dirty="0">
                <a:solidFill>
                  <a:srgbClr val="000000"/>
                </a:solidFill>
                <a:latin typeface="微软雅黑" pitchFamily="34" charset="0"/>
                <a:ea typeface="微软雅黑" pitchFamily="34" charset="-122"/>
                <a:cs typeface="微软雅黑" pitchFamily="34" charset="-120"/>
              </a:rPr>
              <a:t>，但材料核心是突出其目标以及按自身规划推进工作的自主性</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于组织内部结构</a:t>
            </a:r>
            <a:r>
              <a:rPr lang="en-US" altLang="zh-CN" sz="2000" b="0" i="0" dirty="0">
                <a:solidFill>
                  <a:srgbClr val="000000"/>
                </a:solidFill>
                <a:latin typeface="微软雅黑" pitchFamily="34" charset="0"/>
                <a:ea typeface="微软雅黑" pitchFamily="34" charset="-122"/>
                <a:cs typeface="微软雅黑" pitchFamily="34" charset="-120"/>
              </a:rPr>
              <a:t>、层级、分工等体现组织性的常规要素并没有着重体现，②排除。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1f57a1cbf?sp=1&amp;pid=402c8d3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2.美英澳宣布核潜艇合作方案，违反了《不扩散核武器条约》的目的和宗旨</a:t>
            </a:r>
            <a:r>
              <a:rPr lang="en-US" altLang="zh-CN" sz="2000" b="0" i="0">
                <a:solidFill>
                  <a:srgbClr val="000000"/>
                </a:solidFill>
                <a:latin typeface="微软雅黑" pitchFamily="34" charset="0"/>
                <a:ea typeface="微软雅黑" pitchFamily="34" charset="-122"/>
                <a:cs typeface="微软雅黑" pitchFamily="34" charset="-120"/>
              </a:rPr>
              <a:t>，严重冲击国际核不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扩散体系</a:t>
            </a:r>
            <a:r>
              <a:rPr lang="en-US" altLang="zh-CN" sz="2000" b="0" i="0" dirty="0">
                <a:solidFill>
                  <a:srgbClr val="000000"/>
                </a:solidFill>
                <a:latin typeface="微软雅黑" pitchFamily="34" charset="0"/>
                <a:ea typeface="微软雅黑" pitchFamily="34" charset="-122"/>
                <a:cs typeface="微软雅黑" pitchFamily="34" charset="-120"/>
              </a:rPr>
              <a:t>。国际原子能机构总干事发表声明，表示将与澳商谈相关安排</a:t>
            </a:r>
            <a:r>
              <a:rPr lang="en-US" altLang="zh-CN" sz="2000" b="0" i="0">
                <a:solidFill>
                  <a:srgbClr val="000000"/>
                </a:solidFill>
                <a:latin typeface="微软雅黑" pitchFamily="34" charset="0"/>
                <a:ea typeface="微软雅黑" pitchFamily="34" charset="-122"/>
                <a:cs typeface="微软雅黑" pitchFamily="34" charset="-120"/>
              </a:rPr>
              <a:t>，这实质上是为核扩散行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为背书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1f57a1cbf.bracket?pid=402c8d3a8&amp;color=0,0,0&amp;vpa=2&amp;vtp=1"/>
          <p:cNvSpPr/>
          <p:nvPr/>
        </p:nvSpPr>
        <p:spPr>
          <a:xfrm>
            <a:off x="2700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_2#1f57a1cbf?pid=402c8d3a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①国际组织参与国际事务受到诸多因素制约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国际组织已成为个别大国推行霸权主义的工具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美英澳履行了遵守《不扩散核武器条约》的义务</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国际原子能机构的权威性、有效性受到损害</a:t>
            </a:r>
            <a:endParaRPr lang="en-US" altLang="zh-CN" sz="2000" dirty="0"/>
          </a:p>
        </p:txBody>
      </p:sp>
      <p:sp>
        <p:nvSpPr>
          <p:cNvPr id="5" name="QC_6_BD.4_3#1f57a1cbf.choices?pid=402c8d3a8&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1f57a1cbf?vop=1&amp;pid=402c8d3a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本题考查国际组织的局限性。美英澳宣布核潜艇合作方案，</a:t>
            </a:r>
            <a:r>
              <a:rPr lang="en-US" altLang="zh-CN" sz="2000" b="0" i="0">
                <a:solidFill>
                  <a:srgbClr val="000000"/>
                </a:solidFill>
                <a:latin typeface="微软雅黑" pitchFamily="34" charset="0"/>
                <a:ea typeface="微软雅黑" pitchFamily="34" charset="-122"/>
                <a:cs typeface="微软雅黑" pitchFamily="34" charset="-120"/>
              </a:rPr>
              <a:t>严重冲击国际核不扩散体系，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国际原子能机构总干事为核扩散行为背书</a:t>
            </a:r>
            <a:r>
              <a:rPr lang="en-US" altLang="zh-CN" sz="2000" b="0" i="0" dirty="0">
                <a:solidFill>
                  <a:srgbClr val="000000"/>
                </a:solidFill>
                <a:latin typeface="微软雅黑" pitchFamily="34" charset="0"/>
                <a:ea typeface="微软雅黑" pitchFamily="34" charset="-122"/>
                <a:cs typeface="微软雅黑" pitchFamily="34" charset="-120"/>
              </a:rPr>
              <a:t>，这表明国际组织参与国际事务受诸多因素制约</a:t>
            </a:r>
            <a:r>
              <a:rPr lang="en-US" altLang="zh-CN" sz="2000" b="0" i="0">
                <a:solidFill>
                  <a:srgbClr val="000000"/>
                </a:solidFill>
                <a:latin typeface="微软雅黑" pitchFamily="34" charset="0"/>
                <a:ea typeface="微软雅黑" pitchFamily="34" charset="-122"/>
                <a:cs typeface="微软雅黑" pitchFamily="34" charset="-120"/>
              </a:rPr>
              <a:t>，有其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局限性</a:t>
            </a:r>
            <a:r>
              <a:rPr lang="en-US" altLang="zh-CN" sz="2000" b="0" i="0" dirty="0">
                <a:solidFill>
                  <a:srgbClr val="000000"/>
                </a:solidFill>
                <a:latin typeface="微软雅黑" pitchFamily="34" charset="0"/>
                <a:ea typeface="微软雅黑" pitchFamily="34" charset="-122"/>
                <a:cs typeface="微软雅黑" pitchFamily="34" charset="-120"/>
              </a:rPr>
              <a:t>，也表明国际原子能机构的权威性、有效性受到损害，①④符合题意</a:t>
            </a:r>
            <a:r>
              <a:rPr lang="en-US" altLang="zh-CN" sz="2000" b="0" i="0">
                <a:solidFill>
                  <a:srgbClr val="000000"/>
                </a:solidFill>
                <a:latin typeface="微软雅黑" pitchFamily="34" charset="0"/>
                <a:ea typeface="微软雅黑" pitchFamily="34" charset="-122"/>
                <a:cs typeface="微软雅黑" pitchFamily="34" charset="-120"/>
              </a:rPr>
              <a:t>；“国际组织已成为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个别大国推行霸权主义的工具</a:t>
            </a:r>
            <a:r>
              <a:rPr lang="en-US" altLang="zh-CN" sz="2000" b="0" i="0" dirty="0">
                <a:solidFill>
                  <a:srgbClr val="000000"/>
                </a:solidFill>
                <a:latin typeface="微软雅黑" pitchFamily="34" charset="0"/>
                <a:ea typeface="微软雅黑" pitchFamily="34" charset="-122"/>
                <a:cs typeface="微软雅黑" pitchFamily="34" charset="-120"/>
              </a:rPr>
              <a:t>”说法不妥，②排除；美英澳没有履行遵守《</a:t>
            </a:r>
            <a:r>
              <a:rPr lang="en-US" altLang="zh-CN" sz="2000" b="0" i="0">
                <a:solidFill>
                  <a:srgbClr val="000000"/>
                </a:solidFill>
                <a:latin typeface="微软雅黑" pitchFamily="34" charset="0"/>
                <a:ea typeface="微软雅黑" pitchFamily="34" charset="-122"/>
                <a:cs typeface="微软雅黑" pitchFamily="34" charset="-120"/>
              </a:rPr>
              <a:t>不扩散核武器条约》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的义务</a:t>
            </a:r>
            <a:r>
              <a:rPr lang="en-US" altLang="zh-CN" sz="2000" b="0" i="0" dirty="0">
                <a:solidFill>
                  <a:srgbClr val="000000"/>
                </a:solidFill>
                <a:latin typeface="微软雅黑" pitchFamily="34" charset="0"/>
                <a:ea typeface="微软雅黑" pitchFamily="34" charset="-122"/>
                <a:cs typeface="微软雅黑" pitchFamily="34" charset="-120"/>
              </a:rPr>
              <a:t>，③错误。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6e2379924?sp=1&amp;pid=402c8d3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［河南许平汝名校2025模拟］</a:t>
            </a:r>
            <a:r>
              <a:rPr lang="en-US" altLang="zh-CN" sz="2000" b="0" i="0" dirty="0">
                <a:solidFill>
                  <a:srgbClr val="000000"/>
                </a:solidFill>
                <a:latin typeface="微软雅黑" pitchFamily="34" charset="0"/>
                <a:ea typeface="微软雅黑" pitchFamily="34" charset="-122"/>
                <a:cs typeface="微软雅黑" pitchFamily="34" charset="-120"/>
              </a:rPr>
              <a:t>当地时间2025年1月26日</a:t>
            </a:r>
            <a:r>
              <a:rPr lang="en-US" altLang="zh-CN" sz="2000" b="0" i="0">
                <a:solidFill>
                  <a:srgbClr val="000000"/>
                </a:solidFill>
                <a:latin typeface="微软雅黑" pitchFamily="34" charset="0"/>
                <a:ea typeface="微软雅黑" pitchFamily="34" charset="-122"/>
                <a:cs typeface="微软雅黑" pitchFamily="34" charset="-120"/>
              </a:rPr>
              <a:t>，联合国安理会就刚果民主共和国局势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举行紧急会议</a:t>
            </a:r>
            <a:r>
              <a:rPr lang="en-US" altLang="zh-CN" sz="2000" b="0" i="0" dirty="0">
                <a:solidFill>
                  <a:srgbClr val="000000"/>
                </a:solidFill>
                <a:latin typeface="微软雅黑" pitchFamily="34" charset="0"/>
                <a:ea typeface="微软雅黑" pitchFamily="34" charset="-122"/>
                <a:cs typeface="微软雅黑" pitchFamily="34" charset="-120"/>
              </a:rPr>
              <a:t>，对刚果（金）东部日益升级的暴力局势表示关切</a:t>
            </a:r>
            <a:r>
              <a:rPr lang="en-US" altLang="zh-CN" sz="2000" b="0" i="0">
                <a:solidFill>
                  <a:srgbClr val="000000"/>
                </a:solidFill>
                <a:latin typeface="微软雅黑" pitchFamily="34" charset="0"/>
                <a:ea typeface="微软雅黑" pitchFamily="34" charset="-122"/>
                <a:cs typeface="微软雅黑" pitchFamily="34" charset="-120"/>
              </a:rPr>
              <a:t>，指出冲突各方必须遵守国际人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道法</a:t>
            </a:r>
            <a:r>
              <a:rPr lang="en-US" altLang="zh-CN" sz="2000" b="0" i="0" dirty="0">
                <a:solidFill>
                  <a:srgbClr val="000000"/>
                </a:solidFill>
                <a:latin typeface="微软雅黑" pitchFamily="34" charset="0"/>
                <a:ea typeface="微软雅黑" pitchFamily="34" charset="-122"/>
                <a:cs typeface="微软雅黑" pitchFamily="34" charset="-120"/>
              </a:rPr>
              <a:t>。中方代表谴责武装团体“M23运动”针对当地平民和维和人员的袭击，要求“M23</a:t>
            </a:r>
            <a:r>
              <a:rPr lang="en-US" altLang="zh-CN" sz="2000" b="0" i="0">
                <a:solidFill>
                  <a:srgbClr val="000000"/>
                </a:solidFill>
                <a:latin typeface="微软雅黑" pitchFamily="34" charset="0"/>
                <a:ea typeface="微软雅黑" pitchFamily="34" charset="-122"/>
                <a:cs typeface="微软雅黑" pitchFamily="34" charset="-120"/>
              </a:rPr>
              <a:t>运动”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立即停止进攻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材料反映了(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6e2379924.bracket?pid=402c8d3a8&amp;color=0,0,0&amp;vpa=3&amp;vtp=1"/>
          <p:cNvSpPr/>
          <p:nvPr/>
        </p:nvSpPr>
        <p:spPr>
          <a:xfrm>
            <a:off x="3970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_2#6e2379924?pid=402c8d3a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①联合国是集体安全机制的核心、和平的使者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国际组织是调停和解决国际冲突的积极力量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安理会顺应时代潮流，恪守《联合国宪章》宗旨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中国在坚定维护世界和平中谋求自身的发展</a:t>
            </a:r>
            <a:endParaRPr lang="en-US" altLang="zh-CN" sz="2000" dirty="0"/>
          </a:p>
        </p:txBody>
      </p:sp>
      <p:sp>
        <p:nvSpPr>
          <p:cNvPr id="5" name="QC_6_BD.7_3#6e2379924.choices?pid=402c8d3a8&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6e2379924?vop=1&amp;pid=402c8d3a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本题考查联合国的主要机构。联合国安理会就刚果（金）局势举行紧急会议</a:t>
            </a:r>
            <a:r>
              <a:rPr lang="en-US" altLang="zh-CN" sz="2000" b="0" i="0">
                <a:solidFill>
                  <a:srgbClr val="000000"/>
                </a:solidFill>
                <a:latin typeface="微软雅黑" pitchFamily="34" charset="0"/>
                <a:ea typeface="微软雅黑" pitchFamily="34" charset="-122"/>
                <a:cs typeface="微软雅黑" pitchFamily="34" charset="-120"/>
              </a:rPr>
              <a:t>，体现了联合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国在维护国际和平与安全方面的作用</a:t>
            </a:r>
            <a:r>
              <a:rPr lang="en-US" altLang="zh-CN" sz="2000" b="0" i="0" dirty="0">
                <a:solidFill>
                  <a:srgbClr val="000000"/>
                </a:solidFill>
                <a:latin typeface="微软雅黑" pitchFamily="34" charset="0"/>
                <a:ea typeface="微软雅黑" pitchFamily="34" charset="-122"/>
                <a:cs typeface="微软雅黑" pitchFamily="34" charset="-120"/>
              </a:rPr>
              <a:t>，是集体安全机制的核心、和平的使者，①正确</a:t>
            </a:r>
            <a:r>
              <a:rPr lang="en-US" altLang="zh-CN" sz="2000" b="0" i="0">
                <a:solidFill>
                  <a:srgbClr val="000000"/>
                </a:solidFill>
                <a:latin typeface="微软雅黑" pitchFamily="34" charset="0"/>
                <a:ea typeface="微软雅黑" pitchFamily="34" charset="-122"/>
                <a:cs typeface="微软雅黑" pitchFamily="34" charset="-120"/>
              </a:rPr>
              <a:t>；安理会要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求各方遵守国际人道法</a:t>
            </a:r>
            <a:r>
              <a:rPr lang="en-US" altLang="zh-CN" sz="2000" b="0" i="0" dirty="0">
                <a:solidFill>
                  <a:srgbClr val="000000"/>
                </a:solidFill>
                <a:latin typeface="微软雅黑" pitchFamily="34" charset="0"/>
                <a:ea typeface="微软雅黑" pitchFamily="34" charset="-122"/>
                <a:cs typeface="微软雅黑" pitchFamily="34" charset="-120"/>
              </a:rPr>
              <a:t>，顺应和平与发展的时代潮流，恪守《联合国宪章</a:t>
            </a:r>
            <a:r>
              <a:rPr lang="en-US" altLang="zh-CN" sz="2000" b="0" i="0">
                <a:solidFill>
                  <a:srgbClr val="000000"/>
                </a:solidFill>
                <a:latin typeface="微软雅黑" pitchFamily="34" charset="0"/>
                <a:ea typeface="微软雅黑" pitchFamily="34" charset="-122"/>
                <a:cs typeface="微软雅黑" pitchFamily="34" charset="-120"/>
              </a:rPr>
              <a:t>》维护国际和平与安全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的宗旨</a:t>
            </a:r>
            <a:r>
              <a:rPr lang="en-US" altLang="zh-CN" sz="2000" b="0" i="0" dirty="0">
                <a:solidFill>
                  <a:srgbClr val="000000"/>
                </a:solidFill>
                <a:latin typeface="微软雅黑" pitchFamily="34" charset="0"/>
                <a:ea typeface="微软雅黑" pitchFamily="34" charset="-122"/>
                <a:cs typeface="微软雅黑" pitchFamily="34" charset="-120"/>
              </a:rPr>
              <a:t>，③正确；国际组织并非都是调停和解决国际冲突的积极力量</a:t>
            </a:r>
            <a:r>
              <a:rPr lang="en-US" altLang="zh-CN" sz="2000" b="0" i="0">
                <a:solidFill>
                  <a:srgbClr val="000000"/>
                </a:solidFill>
                <a:latin typeface="微软雅黑" pitchFamily="34" charset="0"/>
                <a:ea typeface="微软雅黑" pitchFamily="34" charset="-122"/>
                <a:cs typeface="微软雅黑" pitchFamily="34" charset="-120"/>
              </a:rPr>
              <a:t>，有的国际组织可能被个别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大国操纵</a:t>
            </a:r>
            <a:r>
              <a:rPr lang="en-US" altLang="zh-CN" sz="2000" b="0" i="0" dirty="0">
                <a:solidFill>
                  <a:srgbClr val="000000"/>
                </a:solidFill>
                <a:latin typeface="微软雅黑" pitchFamily="34" charset="0"/>
                <a:ea typeface="微软雅黑" pitchFamily="34" charset="-122"/>
                <a:cs typeface="微软雅黑" pitchFamily="34" charset="-120"/>
              </a:rPr>
              <a:t>，起到消极作用，②排除；题干中中方代表的发言主要体现中国维护世界和平</a:t>
            </a:r>
            <a:r>
              <a:rPr lang="en-US" altLang="zh-CN" sz="2000" b="0" i="0">
                <a:solidFill>
                  <a:srgbClr val="000000"/>
                </a:solidFill>
                <a:latin typeface="微软雅黑" pitchFamily="34" charset="0"/>
                <a:ea typeface="微软雅黑" pitchFamily="34" charset="-122"/>
                <a:cs typeface="微软雅黑" pitchFamily="34" charset="-120"/>
              </a:rPr>
              <a:t>，未涉及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在维护世界和平中谋求自身发展</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2281</Words>
  <Application>Microsoft Office PowerPoint</Application>
  <PresentationFormat>宽屏</PresentationFormat>
  <Paragraphs>357</Paragraphs>
  <Slides>43</Slides>
  <Notes>43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43</vt:i4>
      </vt:variant>
    </vt:vector>
  </HeadingPairs>
  <TitlesOfParts>
    <vt:vector size="51"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2025-08-05T01:29:32Z</dcterms:created>
  <dcterms:modified xsi:type="dcterms:W3CDTF">2025-08-05T02:16:21Z</dcterms:modified>
  <cp:category/>
  <cp:contentStatus/>
</cp:coreProperties>
</file>