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sorterViewPr>
    <p:cViewPr>
      <p:scale>
        <a:sx n="100" d="100"/>
        <a:sy n="100" d="100"/>
      </p:scale>
      <p:origin x="0" y="-419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8" Type="http://schemas.openxmlformats.org/officeDocument/2006/relationships/tableStyles" Target="tableStyles.xml"/><Relationship Id="rId67" Type="http://schemas.openxmlformats.org/officeDocument/2006/relationships/viewProps" Target="viewProps.xml"/><Relationship Id="rId66" Type="http://schemas.openxmlformats.org/officeDocument/2006/relationships/presProps" Target="presProps.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1420b411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混淆主权国家的基本权利</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ecdc6aab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没有正确理解国家结构形式</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afd0ebe9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国家主权</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3f9f9bce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中央与地方</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a61e624f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单一制</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de058a8e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复合制</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1420b411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混淆主权国家的基本权利</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ecdc6aab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没有正确理解国家结构形式</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6faeb8c40009a76ef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p:spPr>
        <p:txBody>
          <a:bodyPr wrap="square" lIns="0" tIns="0" rIns="0" bIns="0" rtlCol="0" anchor="ctr"/>
          <a:lstStyle/>
          <a:p>
            <a:pPr algn="ctr">
              <a:lnSpc>
                <a:spcPct val="10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9.xml"/><Relationship Id="rId1" Type="http://schemas.openxmlformats.org/officeDocument/2006/relationships/image" Target="../media/image11.jpe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9.xml"/><Relationship Id="rId1" Type="http://schemas.openxmlformats.org/officeDocument/2006/relationships/image" Target="../media/image12.jpe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0_1#5b440ddb8?sp=1&amp;pid=3f9f9bce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4.以下方框中的文字源于中华人民共和国农业农村部网站。从中可以看出，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在我国(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11" name="QC_7_BD.10_2#5b440ddb8?colgroup=41&amp;pid=3f9f9bce5&amp;color=0,0,0&amp;vtp=1&amp;bbb=1&amp;hb=1"/>
          <p:cNvGraphicFramePr>
            <a:graphicFrameLocks noGrp="1"/>
          </p:cNvGraphicFramePr>
          <p:nvPr/>
        </p:nvGraphicFramePr>
        <p:xfrm>
          <a:off x="722376" y="1511300"/>
          <a:ext cx="10735056" cy="2458339"/>
        </p:xfrm>
        <a:graphic>
          <a:graphicData uri="http://schemas.openxmlformats.org/drawingml/2006/table">
            <a:tbl>
              <a:tblPr/>
              <a:tblGrid>
                <a:gridCol w="10735056"/>
              </a:tblGrid>
              <a:tr h="2458339">
                <a:tc>
                  <a:txBody>
                    <a:bodyPr/>
                    <a:lstStyle/>
                    <a:p>
                      <a:pPr marL="0" indent="0" algn="ctr"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农业农村部关于落实中共中央国务院关于学习运用</a:t>
                      </a:r>
                      <a:endParaRPr lang="en-US" altLang="zh-CN" sz="1200" dirty="0"/>
                    </a:p>
                    <a:p>
                      <a:pPr marL="0" indent="0" algn="ctr"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千村示范</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万村整治”工程经验有力有效推进乡村</a:t>
                      </a:r>
                      <a:endParaRPr lang="en-US" altLang="zh-CN" sz="1200" dirty="0"/>
                    </a:p>
                    <a:p>
                      <a:pPr marL="0" indent="0" algn="ctr"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全面振兴工作部署的实施意见</a:t>
                      </a:r>
                      <a:endParaRPr lang="en-US" altLang="zh-CN" sz="1200" dirty="0"/>
                    </a:p>
                    <a:p>
                      <a:pPr marL="0" indent="0" algn="ctr"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2024年1月10日）</a:t>
                      </a:r>
                      <a:endParaRPr lang="en-US" altLang="zh-CN" sz="1200" dirty="0"/>
                    </a:p>
                    <a:p>
                      <a:pPr marL="0" indent="0" algn="l" latinLnBrk="1" hangingPunct="0">
                        <a:lnSpc>
                          <a:spcPts val="3200"/>
                        </a:lnSpc>
                      </a:pPr>
                      <a:r>
                        <a:rPr lang="en-US" altLang="zh-CN" sz="2000" b="0" i="0" u="none">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自治区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直辖市农业农村（农牧）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畜牧兽医</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农垦</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渔业厅（局</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乡村振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兴局</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新疆生产建设兵团农业农村局</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乡村振兴局</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部机关各司局</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派出机构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各直属单位：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7_AN.11_1#5b440ddb8.bracket?pid=3f9f9bce5&amp;color=0,0,0&amp;vpa=4&amp;vtp=1"/>
          <p:cNvSpPr/>
          <p:nvPr/>
        </p:nvSpPr>
        <p:spPr>
          <a:xfrm>
            <a:off x="10023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7_BD.10_3#5b440ddb8?pid=3f9f9bce5&amp;color=0,0,0&amp;vtp=1&amp;bbb=1"/>
          <p:cNvSpPr/>
          <p:nvPr/>
        </p:nvSpPr>
        <p:spPr>
          <a:xfrm>
            <a:off x="722376" y="4102100"/>
            <a:ext cx="10753344" cy="1313053"/>
          </a:xfrm>
          <a:prstGeom prst="rect">
            <a:avLst/>
          </a:prstGeom>
          <a:noFill/>
        </p:spPr>
        <p:txBody>
          <a:bodyPr wrap="none" lIns="0" tIns="0" rIns="0" bIns="0" rtlCol="0" anchor="t"/>
          <a:lstStyle/>
          <a:p>
            <a:pPr latinLnBrk="1">
              <a:lnSpc>
                <a:spcPts val="3600"/>
              </a:lnSpc>
              <a:tabLst>
                <a:tab pos="5356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中央政府主要负责国家整体发展</a:t>
            </a:r>
            <a:endParaRPr lang="en-US" altLang="zh-CN" sz="2000" dirty="0"/>
          </a:p>
          <a:p>
            <a:pPr latinLnBrk="1">
              <a:lnSpc>
                <a:spcPts val="3700"/>
              </a:lnSpc>
              <a:tabLst>
                <a:tab pos="5356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②实行的是单一制的国家结构形式</a:t>
            </a:r>
            <a:endParaRPr lang="en-US" altLang="zh-CN" sz="2000" dirty="0"/>
          </a:p>
          <a:p>
            <a:pPr latinLnBrk="1">
              <a:lnSpc>
                <a:spcPts val="3400"/>
              </a:lnSpc>
              <a:tabLst>
                <a:tab pos="5356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中央政府注重发挥地方的积极性</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356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中央政府不能直接干涉地方性事务</a:t>
            </a:r>
            <a:endParaRPr lang="en-US" altLang="zh-CN" sz="2000" dirty="0"/>
          </a:p>
        </p:txBody>
      </p:sp>
      <p:sp>
        <p:nvSpPr>
          <p:cNvPr id="6" name="QC_7_BD.10_4#5b440ddb8.choices?pid=3f9f9bce5&amp;color=0,0,0&amp;vtp=1&amp;bbb=1"/>
          <p:cNvSpPr/>
          <p:nvPr/>
        </p:nvSpPr>
        <p:spPr>
          <a:xfrm>
            <a:off x="722376" y="5864030"/>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2_1#5b440ddb8?vop=1&amp;pid=3f9f9bce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本题考查国家结构形式。农业农村部认真落实有关政策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，出台有力有效推进乡村全面振兴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工作部署的实施意见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，并将该意见发往各地区、各有关部门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，这说明我国实行单一制的国家结构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，中央政府主要负责国家整体发展，①②正确；材料未涉及发挥地方积极性，③排除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中央政府可以直接干涉地方性事务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13_1#74fffc432?sp=1&amp;pid=1420b4117&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 </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在当代国际社会，主权国家依据国际法享有多方面的基本权利。下列选项中主权国家的权利与</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国家行为对应正确的是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14_1#74fffc432.bracket?pid=1420b4117&amp;color=0,0,0&amp;vpa=5&amp;vtp=1"/>
          <p:cNvSpPr/>
          <p:nvPr/>
        </p:nvSpPr>
        <p:spPr>
          <a:xfrm>
            <a:off x="3493627" y="1465522"/>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8_BD.13_2#74fffc432?pid=1420b4117&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①独立权——我国依法制定和实施香港国安法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自卫权——中柬警方开展警务执法合作，打击电信网络诈骗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管辖权——我国派出包机接回滞留海外的同胞</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平等权——中国主张合作维护《不扩散核武器条约》</a:t>
            </a:r>
            <a:endParaRPr lang="en-US" altLang="zh-CN" sz="2000" dirty="0"/>
          </a:p>
        </p:txBody>
      </p:sp>
      <p:sp>
        <p:nvSpPr>
          <p:cNvPr id="5" name="QC_8_BD.13_3#74fffc432.choices?pid=1420b4117&amp;color=0,0,0&amp;vtp=1&amp;bbb=1"/>
          <p:cNvSpPr/>
          <p:nvPr/>
        </p:nvSpPr>
        <p:spPr>
          <a:xfrm>
            <a:off x="722376" y="37127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1#74fffc432?vop=1&amp;pid=1420b4117&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本题考查主权国家的基本权利。独立权是指主权国家拥有按照自己的意志处理内政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事务而不受他国控制和干涉的权利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，我国依法制定和实施香港国安法是在行使独立权，①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管辖权是指主权国家对其领域内的一切人和物具有管辖的权利，我国派出包机接回滞留海外的同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，属于行使管辖权，③正确；自卫权是指主权国家拥有保卫自己的生存和独立的权利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，中柬警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方开展警务执法合作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，打击电信网络诈骗，未体现行使自卫权，②排除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；平等权是指主权国家不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论大小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、强弱，也不论政治、经济、意识形态和社会制度有何差异，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在国际法上的地位一律平等，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中国主张合作维护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《不扩散核武器条约》，未体现行使平等权，④排除。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2#74fffc432?vop=1&amp;pid=1420b4117&amp;color=0,0,0&amp;mp=1&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易错警示本题易错选②，错选原因是混淆主权国家的基本权利。对于主权国家的基本权利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要注意题目中常见的以下关键短语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独立权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，“自己意志”“不受他国控制和干涉”等；平等权，“国家不论大小”在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上地位平等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”等；自卫权，“国防建设”“还击入侵”等；管辖权，“维护侨民利益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”“管理驻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外使馆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9c17edc99.fixed?pid=43e1a257a&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9c17edc99.fixed?pid=43e1a257a&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单一制和复合制</a:t>
            </a:r>
            <a:endParaRPr lang="en-US" altLang="zh-CN" sz="4400" dirty="0"/>
          </a:p>
        </p:txBody>
      </p:sp>
      <p:pic>
        <p:nvPicPr>
          <p:cNvPr id="4" name="C_5#9c17edc99.fixed?pid=43e1a257a&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9c17edc99.fixed?pid=43e1a257a&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_1#0c22044dd?sp=1&amp;pid=a61e624f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［湖南娄底2025高二期末］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2024年10月25日，第794号中华人民共和国国务院令发布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中华人民共和国澳门特别行政区基本法》的有关规定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，根据澳门特别行政区行政长官选举委员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会选举产生的人选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，任命中华人民共和国澳门特别行政区第六任行政长官，并于2024年12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月20</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日就职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这表明我国(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7_1#0c22044dd.bracket?pid=a61e624f3&amp;color=0,0,0&amp;vpa=6&amp;vtp=1"/>
          <p:cNvSpPr/>
          <p:nvPr/>
        </p:nvSpPr>
        <p:spPr>
          <a:xfrm>
            <a:off x="3208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16_2#0c22044dd?pid=a61e624f3&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①地方各级政府都是国务院统一领导下的国家行政机关</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坚持主权统一和政权分层</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采用单一制的政权组织形式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中央直接管理安排澳门具体事务</a:t>
            </a:r>
            <a:endParaRPr lang="en-US" altLang="zh-CN" sz="2000" dirty="0"/>
          </a:p>
        </p:txBody>
      </p:sp>
      <p:sp>
        <p:nvSpPr>
          <p:cNvPr id="5" name="QC_7_BD.16_3#0c22044dd.choices?pid=a61e624f3&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8_1#0c22044dd?vop=1&amp;pid=a61e624f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本题考查中央与地方权力分层、单一制。依照《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中华人民共和国澳门特别行政区基本法》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的有关规定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，根据澳门特别行政区行政长官选举委员会选举产生的人选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，任命中华人民共和国澳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门特别行政区第六任行政长官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，说明我国坚持主权统一和政权分层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，地方各级政府都是国务院统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一领导下的国家行政机关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，①②正确；我国是单一制的国家结构形式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，我国的政权组织形式是人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民代表大会制度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，③排除；中央并不直接管理安排澳门具体事务，④排除。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9_1#4b34c7258?sp=1&amp;pid=a61e624f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2024年12月13日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，国家主席习近平听取香港特别行政区行政长官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对香港当前形势和特别行政区政府工作情况的汇报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，并表示中央将继续全面准确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、坚定不移贯彻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一国两制”方针，全力支持行政长官和特别行政区政府团结带领社会各界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，为香港繁荣稳定作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出更大贡献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0_1#4b34c7258.bracket?pid=a61e624f3&amp;color=0,0,0&amp;vpa=7&amp;vtp=1"/>
          <p:cNvSpPr/>
          <p:nvPr/>
        </p:nvSpPr>
        <p:spPr>
          <a:xfrm>
            <a:off x="5748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19_2#4b34c7258?pid=a61e624f3&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①我国实行单一制国家管理形式，地方服从中央统一领导</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香港的自治并非完全自治，中央享有最高权力</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在我国，中央和各级国家机构按照民主集中制原则划分职权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香港特别行政区是一个享有相对主权的完整政治实体</a:t>
            </a:r>
            <a:endParaRPr lang="en-US" altLang="zh-CN" sz="2000" dirty="0"/>
          </a:p>
        </p:txBody>
      </p:sp>
      <p:sp>
        <p:nvSpPr>
          <p:cNvPr id="5" name="QC_7_BD.19_3#4b34c7258.choices?pid=a61e624f3&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1_1#4b34c7258?vop=1&amp;pid=a61e624f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本题考查单一制。国家主席习近平听取香港特别行政区行政长官的汇报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，并表示中央将全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力支持行政长官和特别行政区政府的工作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，这表明香港的自治并非完全自治，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中央享有最高权力，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正确；材料表明中央和各级国家机构按照民主集中制原则划分职权，③正确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；单一制是国家结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构形式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，不是国家管理形式，①排除；香港特别行政区是中国的一部分，不是独立政治实体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享有相对主权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aec93fe6.fixed?pid=f5809b6c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_BD#eaec93fe6.fixed?pid=f5809b6cd&amp;color=255,255,255&amp;vtp=1&amp;bbb=1"/>
          <p:cNvSpPr/>
          <p:nvPr/>
        </p:nvSpPr>
        <p:spPr>
          <a:xfrm>
            <a:off x="0" y="3730752"/>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国家的结构形式</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2_1#aba9585b0?sp=1&amp;pid=de058a8e6&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［辽宁名校联盟2025高二联考］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2024年上半年，德国警方在各地共记录了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519起袭击难民和寻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求庇护者事件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。巴伐利亚州与奥地利接壤，难民从巴尔干地区取道奥地利进入德国时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，这个州首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当其冲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，当地已经不堪重负。州政府向总理发出“最后通牒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”，如果联邦政府继续允许难民大量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涌入德国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，就“法庭见”。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这表明在德国(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3_1#aba9585b0.bracket?pid=de058a8e6&amp;color=0,0,0&amp;vpa=8&amp;vtp=1"/>
          <p:cNvSpPr/>
          <p:nvPr/>
        </p:nvSpPr>
        <p:spPr>
          <a:xfrm>
            <a:off x="5494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22_2#aba9585b0?pid=de058a8e6&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①州政府和联邦政府在各自权限范围内享有最高权力</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采用联邦制的国家管理形式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联邦各组成部分是享有主权的完整政治实体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联邦各组成部分的权力并非由联邦整体所授予的</a:t>
            </a:r>
            <a:endParaRPr lang="en-US" altLang="zh-CN" sz="2000" dirty="0"/>
          </a:p>
        </p:txBody>
      </p:sp>
      <p:sp>
        <p:nvSpPr>
          <p:cNvPr id="5" name="QC_7_BD.22_3#aba9585b0.choices?pid=de058a8e6&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4_1#aba9585b0?vop=1&amp;pid=de058a8e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本题考查联邦制。德国州政府向总理发出“最后通牒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”，如果联邦政府继续允许难民大量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涌入德国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，就“法庭见”，可以看出德国的国家结构形式是联邦制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，巴伐利亚州和德国政府在各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自的权限范围内享有最高权力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，相互间不得任意干涉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，联邦各组成部分的权力并非由联邦整体所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授予的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，①④正确；联邦制是国家结构形式，不是国家管理形式，②排除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；联邦各组成部分是享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有相对主权的完整政治实体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4_2#aba9585b0?vop=1&amp;pid=de058a8e6&amp;color=0,0,0&amp;mp=1&amp;vtp=1&amp;bt=1&amp;bbb=1"/>
          <p:cNvSpPr/>
          <p:nvPr/>
        </p:nvSpPr>
        <p:spPr>
          <a:xfrm>
            <a:off x="722376" y="972000"/>
            <a:ext cx="10753344" cy="32057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区分单一制与复合制中联邦制的组成单位与权力授予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1）组成单位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单一制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：若干行政区域构成的单一主权国家；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联邦制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：由享有相对主权的完整政治实体组成。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2）权力授予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单一制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：中央领导地方，地方权力由中央授予，分为中央集权型（法）、地方分权型（英）；</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联邦制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：联邦各组成单位的权力并非由联邦整体所授予，而是它自身作为政治实体所固有的。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5_1#996481f37?sp=1&amp;pid=de058a8e6&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4.1781年,美国的《邦联和永久联合条例》被各州批准生效,13个州组成了一个松散的联盟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有些历史学家所说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,此后数年美国是“独立但不统一”的国家。1789年《美利坚合众国宪法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,美国才以联邦形式统一起来。1781—1789年间,美国被称为“独立但不统一”的国家,其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6_1#996481f37.bracket?pid=de058a8e6&amp;color=0,0,0&amp;vpa=9&amp;vtp=1"/>
          <p:cNvSpPr/>
          <p:nvPr/>
        </p:nvSpPr>
        <p:spPr>
          <a:xfrm>
            <a:off x="2700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25_2#996481f37?pid=de058a8e6&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①邦联是各州之间的联合体,不是现代意义上的国家</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邦联政府虽对各州公民有直接管辖权,但权力很弱</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邦联国会颁布的任何法令,对各州人民都没有任何约束力</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各州拥有自己的主权、自由和独立</a:t>
            </a:r>
            <a:endParaRPr lang="en-US" altLang="zh-CN" sz="2000" dirty="0"/>
          </a:p>
        </p:txBody>
      </p:sp>
      <p:sp>
        <p:nvSpPr>
          <p:cNvPr id="5" name="QC_7_BD.25_3#996481f37.choices?pid=de058a8e6&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7_1#996481f37?vop=1&amp;pid=de058a8e6&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本题考查邦联制。1781—1789年间,美国被称为“独立但不统一”的国家,其“不统一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原因是邦联是各州之间的联合体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，各州拥有自己的主权、自由和独立，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其作为一个松散的联盟，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不是现代意义上的国家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，①④符合题意；作为一个松散的联盟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，邦联政府对各州公民没有直接管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辖权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，②错误；邦联国会颁布的有些法令，对各州人民有约束力，③错误。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28_1#5abded4d2?sp=1&amp;pid=ecdc6aabb&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5.国家的结构形式是仅次于政体形式的一项带有根本性的国家制度，即使在宪法里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，它也占有一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席之地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下列对国家结构形式的认识正确的有(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29_1#5abded4d2.bracket?pid=ecdc6aabb&amp;color=0,0,0&amp;vpa=10&amp;vtp=1"/>
          <p:cNvSpPr/>
          <p:nvPr/>
        </p:nvSpPr>
        <p:spPr>
          <a:xfrm>
            <a:off x="6002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8_BD.28_2#5abded4d2?pid=ecdc6aabb&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①它是指国家的立法、行政、司法机关之间的关系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它是指国家的整体与部分、中央与地方之间的关系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当今世界各国的国家结构形式主要分为单一制和复合制两种</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国家结构形式完全是由政体决定的</a:t>
            </a:r>
            <a:endParaRPr lang="en-US" altLang="zh-CN" sz="2000" dirty="0"/>
          </a:p>
        </p:txBody>
      </p:sp>
      <p:sp>
        <p:nvSpPr>
          <p:cNvPr id="5" name="QC_8_BD.28_3#5abded4d2.choices?pid=ecdc6aabb&amp;color=0,0,0&amp;vtp=1&amp;bbb=1"/>
          <p:cNvSpPr/>
          <p:nvPr/>
        </p:nvSpPr>
        <p:spPr>
          <a:xfrm>
            <a:off x="722376" y="37127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30_1#5abded4d2?vop=1&amp;pid=ecdc6aabb&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本题考查国家结构形式。国家结构形式是指国家的整体与部分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、中央与地方之间的相互关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，当今世界各国的国家结构形式主要分为单一制和复合制两种，②③说法正确；“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国家的立法、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、司法机关之间的关系”体现了国家的政体，①排除；一个国家采用何种国家结构形式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、历史、文化等因素综合作用的结果，而不完全是由政体决定的，④说法错误。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30_2#5abded4d2?vop=1&amp;pid=ecdc6aabb&amp;color=0,0,0&amp;mp=1&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易错警示本题易错选①，错选原因是未正确理解国家结构形式的内涵。一国政体决定国家的立法</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政和司法机关之间的相互关系</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，国家结构形式是指国家的整体与部分、中央与地方之间的相互关系。</a:t>
            </a:r>
            <a:endParaRPr lang="en-US" altLang="zh-CN" sz="20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28a663a92.fixed?pid=43e1a257a&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28a663a92.fixed?pid=43e1a257a&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单一制和复合制</a:t>
            </a:r>
            <a:endParaRPr lang="en-US" altLang="zh-CN" sz="4400" dirty="0"/>
          </a:p>
        </p:txBody>
      </p:sp>
      <p:pic>
        <p:nvPicPr>
          <p:cNvPr id="4" name="C_5#28a663a92.fixed?pid=43e1a257a&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28a663a92.fixed?pid=43e1a257a&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1_1#f74c81983?sp=1&amp;pid=28a663a92&amp;color=0,0,0&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［河南省新高中创新联盟2025高二段考］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中华人民共和国中央人民政府网发布了一项政策。</a:t>
            </a:r>
            <a:endParaRPr lang="en-US" altLang="zh-CN" sz="2000" dirty="0"/>
          </a:p>
        </p:txBody>
      </p:sp>
      <p:graphicFrame>
        <p:nvGraphicFramePr>
          <p:cNvPr id="30" name="QC_6_BD.31_2#f74c81983?colgroup=41&amp;pid=28a663a92&amp;color=0,0,0&amp;vtp=1&amp;bbb=1&amp;hb=1"/>
          <p:cNvGraphicFramePr>
            <a:graphicFrameLocks noGrp="1"/>
          </p:cNvGraphicFramePr>
          <p:nvPr/>
        </p:nvGraphicFramePr>
        <p:xfrm>
          <a:off x="722376" y="1513528"/>
          <a:ext cx="10735056" cy="4081399"/>
        </p:xfrm>
        <a:graphic>
          <a:graphicData uri="http://schemas.openxmlformats.org/drawingml/2006/table">
            <a:tbl>
              <a:tblPr/>
              <a:tblGrid>
                <a:gridCol w="10735056"/>
              </a:tblGrid>
              <a:tr h="4081399">
                <a:tc>
                  <a:txBody>
                    <a:bodyPr/>
                    <a:lstStyle/>
                    <a:p>
                      <a:pPr marL="0" indent="0" algn="ctr"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国务院办公厅转发中国证监会等部门</a:t>
                      </a:r>
                      <a:endParaRPr lang="en-US" altLang="zh-CN" sz="1200" dirty="0"/>
                    </a:p>
                    <a:p>
                      <a:pPr marL="0" indent="0" algn="ctr" latinLnBrk="1" hangingPunct="0">
                        <a:lnSpc>
                          <a:spcPts val="3200"/>
                        </a:lnSpc>
                      </a:pPr>
                      <a:r>
                        <a:rPr lang="en-US" altLang="zh-CN" sz="2000" b="0" i="0" u="none">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关于加强监管防范风险促进期货市场</a:t>
                      </a:r>
                      <a:endParaRPr lang="en-US" altLang="zh-CN" sz="1200" dirty="0"/>
                    </a:p>
                    <a:p>
                      <a:pPr marL="0" indent="0" algn="ctr"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高质量发展的意见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》的通知</a:t>
                      </a:r>
                      <a:endParaRPr lang="en-US" altLang="zh-CN" sz="1200" dirty="0"/>
                    </a:p>
                    <a:p>
                      <a:pPr marL="0" indent="0" algn="ctr"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国办发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〔2024〕47号</a:t>
                      </a:r>
                      <a:endParaRPr lang="en-US" altLang="zh-CN" sz="1200" dirty="0"/>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自治区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直辖市人民政府</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国务院各部委</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各直属机构：</a:t>
                      </a:r>
                      <a:endParaRPr lang="en-US" altLang="zh-CN" sz="1200" dirty="0"/>
                    </a:p>
                    <a:p>
                      <a:pPr marL="0" indent="0" algn="l" latinLnBrk="1" hangingPunct="0">
                        <a:lnSpc>
                          <a:spcPts val="3200"/>
                        </a:lnSpc>
                      </a:pPr>
                      <a:r>
                        <a:rPr lang="en-US" altLang="zh-CN" sz="2000" b="0" i="0" u="none">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中国证监会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国家发展改革委</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工业和信息化部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农业农村部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商务部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中国人民银行</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金融监管总局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《关于加强监管防范风险促进期货市场高质量发展的意见》已经国务院同意</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转发给你们</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请认真贯彻落实</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r"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国务院办公厅</a:t>
                      </a:r>
                      <a:endParaRPr lang="en-US" altLang="zh-CN" sz="1200" dirty="0"/>
                    </a:p>
                    <a:p>
                      <a:pPr marL="0" lvl="0" indent="0" algn="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年9月30日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de6b76d67.fixed?pid=69c28195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de6b76d67.fixed?pid=69c28195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主权统一与政权分层</a:t>
            </a:r>
            <a:endParaRPr lang="en-US" altLang="zh-CN" sz="4400" dirty="0"/>
          </a:p>
        </p:txBody>
      </p:sp>
      <p:pic>
        <p:nvPicPr>
          <p:cNvPr id="4" name="C_5#de6b76d67.fixed?pid=69c28195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de6b76d67.fixed?pid=69c281950&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1_3#f74c81983?pid=28a663a92&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从上述材料可知(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2_1#f74c81983.bracket?pid=28a663a92&amp;color=0,0,0&amp;vpa=11&amp;vtp=1"/>
          <p:cNvSpPr/>
          <p:nvPr/>
        </p:nvSpPr>
        <p:spPr>
          <a:xfrm>
            <a:off x="2700401"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31_4#f74c81983?pid=28a663a92&amp;color=0,0,0&amp;vtp=1&amp;bbb=1"/>
          <p:cNvSpPr/>
          <p:nvPr/>
        </p:nvSpPr>
        <p:spPr>
          <a:xfrm>
            <a:off x="722376" y="1436497"/>
            <a:ext cx="10753344" cy="1326134"/>
          </a:xfrm>
          <a:prstGeom prst="rect">
            <a:avLst/>
          </a:prstGeom>
          <a:noFill/>
        </p:spPr>
        <p:txBody>
          <a:bodyPr wrap="none" lIns="0" tIns="0" rIns="0" bIns="0" rtlCol="0" anchor="t"/>
          <a:lstStyle/>
          <a:p>
            <a:pPr latinLnBrk="1">
              <a:lnSpc>
                <a:spcPts val="3600"/>
              </a:lnSpc>
              <a:tabLst>
                <a:tab pos="5204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我国采用单一制的国家结构形式</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204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我国地方各级人民政府要服从国务院</a:t>
            </a:r>
            <a:endParaRPr lang="en-US" altLang="zh-CN" sz="2000" dirty="0"/>
          </a:p>
          <a:p>
            <a:pPr latinLnBrk="1">
              <a:lnSpc>
                <a:spcPts val="3700"/>
              </a:lnSpc>
              <a:tabLst>
                <a:tab pos="5204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我国地方政府享有一定的自治权</a:t>
            </a:r>
            <a:endParaRPr lang="en-US" altLang="zh-CN" sz="2000" dirty="0"/>
          </a:p>
          <a:p>
            <a:pPr latinLnBrk="1">
              <a:lnSpc>
                <a:spcPts val="3500"/>
              </a:lnSpc>
              <a:tabLst>
                <a:tab pos="5204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④我国地方利益是国家整体利益的一部分</a:t>
            </a:r>
            <a:endParaRPr lang="en-US" altLang="zh-CN" sz="2000" dirty="0"/>
          </a:p>
        </p:txBody>
      </p:sp>
      <p:sp>
        <p:nvSpPr>
          <p:cNvPr id="5" name="QC_6_BD.31_5#f74c81983.choices?pid=28a663a92&amp;color=0,0,0&amp;vtp=1&amp;bbb=1"/>
          <p:cNvSpPr/>
          <p:nvPr/>
        </p:nvSpPr>
        <p:spPr>
          <a:xfrm>
            <a:off x="722376" y="3226498"/>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3_1#f74c81983?vop=1&amp;pid=28a663a92&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本题考查单一制。国务院办公厅转发中国证监会等部门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《关于加强监管防范风险促进期货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市场高质量发展的意见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》的通知，要求各省、自治区、直辖市人民政府，国务院各部委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、各直属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机构认真贯彻落实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，这是因为我国采用单一制的国家结构形式，地方必须服从中央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，我国地方各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级人民政府要服从国务院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，①②正确；我国行政区域类型包括一般行政地方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、民族自治地方和特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别行政区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，一般行政地方没有自治权，③排除；材料体现国务院与各省、自治区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、直辖市人民政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府的关系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，强调中央与地方的关系，不涉及地方利益与国家整体利益之间的关系，④排除。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4_1#43bc32984?sp=1&amp;pid=28a663a9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［山西名校联合体2025高二月考］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英国、法国、意大利、日本、西班牙、荷兰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、韩国等属于单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一制国家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，美国、俄罗斯、加拿大、巴西、澳大利亚、印度、德国等属于联邦制国家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。一个国家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采用何种国家结构形式(</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5_1#43bc32984.bracket?pid=28a663a92&amp;color=0,0,0&amp;vpa=12&amp;vtp=1"/>
          <p:cNvSpPr/>
          <p:nvPr/>
        </p:nvSpPr>
        <p:spPr>
          <a:xfrm>
            <a:off x="346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34_2#43bc32984?pid=28a663a92&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①是阶级、民族、历史、文化等综合因素共同作用的结果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决定着中央与地方的关系，影响国家管理的有效与便利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是现代国家得以存在的法理依据，是统一、不可分割的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反映社会各阶级在国家中的地位，有利于实现国家职能</a:t>
            </a:r>
            <a:endParaRPr lang="en-US" altLang="zh-CN" sz="2000" dirty="0"/>
          </a:p>
        </p:txBody>
      </p:sp>
      <p:sp>
        <p:nvSpPr>
          <p:cNvPr id="5" name="QC_6_BD.34_3#43bc32984.choices?pid=28a663a92&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6_1#43bc32984?vop=1&amp;pid=28a663a92&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本题考查国家结构形式。一个国家采用何种国家结构形式是阶级、民族、历史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、文化等综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合因素共同作用的结果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，①正确；国家结构形式决定着中央与地方的关系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，影响国家管理的有效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与便利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，②正确；国家主权是现代国家得以存在的法理依据，是统一、不可分割的，③排除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体反映社会各阶级在国家中的地位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7_1#49c48c5f3?sp=1&amp;pid=28a663a9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［吉林通化2025高二段考］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锡金原为世袭君主国，位于喜马拉雅山南麓，与中国西藏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、不丹和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尼泊尔接壤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。1975年，在印度的主导下，锡金举行全民投票，废除锡金王国，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并且加入印度，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成为印度锡金邦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。由此可推断，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今日的锡金邦(</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8_1#49c48c5f3.bracket?pid=28a663a92&amp;color=0,0,0&amp;vpa=13&amp;vtp=1"/>
          <p:cNvSpPr/>
          <p:nvPr/>
        </p:nvSpPr>
        <p:spPr>
          <a:xfrm>
            <a:off x="6002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37_2#49c48c5f3?pid=28a663a92&amp;color=0,0,0&amp;vtp=1&amp;bbb=1"/>
          <p:cNvSpPr/>
          <p:nvPr/>
        </p:nvSpPr>
        <p:spPr>
          <a:xfrm>
            <a:off x="722376" y="2334074"/>
            <a:ext cx="10753344" cy="13130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不具有完整的国际法主体资格</a:t>
            </a:r>
            <a:endParaRPr lang="en-US" altLang="zh-CN" sz="2000" dirty="0"/>
          </a:p>
          <a:p>
            <a:pPr latinLnBrk="1">
              <a:lnSpc>
                <a:spcPts val="37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②只是印度邦联的一个组成部分</a:t>
            </a:r>
            <a:endParaRPr lang="en-US" altLang="zh-CN" sz="2000" dirty="0"/>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可在其权限范围内管理本区域</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权力需要由印度政府整体授予</a:t>
            </a:r>
            <a:endParaRPr lang="en-US" altLang="zh-CN" sz="2000" dirty="0"/>
          </a:p>
        </p:txBody>
      </p:sp>
      <p:sp>
        <p:nvSpPr>
          <p:cNvPr id="5" name="QC_6_BD.37_3#49c48c5f3.choices?pid=28a663a92&amp;color=0,0,0&amp;vtp=1&amp;bbb=1"/>
          <p:cNvSpPr/>
          <p:nvPr/>
        </p:nvSpPr>
        <p:spPr>
          <a:xfrm>
            <a:off x="722376" y="409873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9_1#49c48c5f3?vop=1&amp;pid=28a663a92&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本题考查联邦制。锡金举行全民投票，废除锡金王国，并且加入印度，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成为印度锡金邦。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由此可推断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，今日的锡金邦不是主权国家，不具有完整的国际法主体资格，①正确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；印度实行联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邦制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，印度锡金邦在自己的权限范围内享有最高权力并直接行使于人民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，可在其权限范围内管理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本区域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，③正确；由材料信息可知，印度是联邦制国家，并非邦联，②排除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；锡金邦作为印度的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联邦成员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，其权力并非由联邦整体所授予，而是其作为政治实体所固有的，④排除。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0_1#61bfb6513?sp=1&amp;pid=28a663a9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4.美国联邦政府提出的医疗改革法案虽然在国会获得通过，但因多数州的抵制而推行困难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国新医改方案经全国人大常委会审议通过之后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，各地依照国务院部署，认真贯彻落实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。从国家结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构形式的角度看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，中美两国推行医改进程迥异，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是因为(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1_1#61bfb6513.bracket?pid=28a663a92&amp;color=0,0,0&amp;vpa=14&amp;vtp=1"/>
          <p:cNvSpPr/>
          <p:nvPr/>
        </p:nvSpPr>
        <p:spPr>
          <a:xfrm>
            <a:off x="700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40_2#61bfb6513?pid=28a663a92&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①美国是一个松散的国家联盟，各州是享有相对主权的完整政治实体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美国联邦政府不得任意干涉各州政府的具体事务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我国全国人大决定的事情由地方人大执行，保证国家机关协调高效运转</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我国地方政权在中央政权的统一领导下行使职权</a:t>
            </a:r>
            <a:endParaRPr lang="en-US" altLang="zh-CN" sz="2000" dirty="0"/>
          </a:p>
        </p:txBody>
      </p:sp>
      <p:sp>
        <p:nvSpPr>
          <p:cNvPr id="5" name="QC_6_BD.40_3#61bfb6513.choices?pid=28a663a92&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2_1#61bfb6513?vop=1&amp;pid=28a663a92&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本题考查单一制和复合制。美国联邦政府提出的医疗改革法案虽然在国会获得通过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多数州的抵制而推行困难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，这说明美国联邦政府不得任意干涉各州政府的具体事务，②正确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国新医改方案经全国人大常委会审议通过后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，各地依照国务院部署，认真贯彻落实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，这表明我国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地方政权在中央政权的统一领导下行使职权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，④符合题意；美国是联邦制国家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，各州是享有相对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主权的完整政治实体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，但美国并不是一个松散的国家联盟，①错误；在我国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，国务院是全国人大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的执行机关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3_1#9ebf6f8d0?sp=1&amp;pid=28a663a92&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［江苏江阴2025高二月考］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阅读材料，完成下列要求。（12分）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一个统一的国家只能有一个中央政府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在国家结构形式上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美国实行联邦制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各州可以有自</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己的州宪法和警察机构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在经济发展上也有更大的自主权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中国是单一制国家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各地方政权在中</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央政权统一领导下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在宪法和法律规定的权限内行使职权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有人认为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，联邦制下的中央与地方分权更具有进步性，更有利于实现自由发展。结合材料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当代国际政治与经济》的知识评析该观点。</a:t>
            </a:r>
            <a:endParaRPr lang="en-US" altLang="zh-CN" sz="20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44_1#9ebf6f8d0?vop=1&amp;pid=28a663a92&amp;color=0,0,0&amp;vtp=1&amp;bt=1&amp;bbb=1&amp;hb=1"/>
          <p:cNvSpPr/>
          <p:nvPr/>
        </p:nvSpPr>
        <p:spPr>
          <a:xfrm>
            <a:off x="722376" y="972000"/>
            <a:ext cx="10753344" cy="3599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该观点是错误的。（1分）①一个国家采用何种国家结构形式，是阶级、民族、历史</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、文</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化等因素综合作用的结果</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。（2分）②有些国家实行联邦制，适合本国国情</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，有利于促进本国政</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治稳定和经济社会发展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。（2分）③但是，各国人民有权选择自己的制度模式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，各国都是在适合</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自身国情的制度模式上实现的发展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，要珍视自己的制度模式，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也要尊重各国自主选择的制度模式。</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3分）④中国作为实行单一制的大国，具有深厚的历史根基。我国坚持中国共产党的领导</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，实</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行民主集中制</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、民族区域自治制度和特别行政区制度，以现代化建设巩固国家统一</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，发挥中央和</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地方的积极性并进行有效整合</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。这为我国的持久发展提供了保障</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，同时也展现出其特有的制度价</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值</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_1#46d832f5d?sp=1&amp;pid=afd0ebe9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［天津市实验中学2025高二期中］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2025年1月13日，外交部发言人主持例行记者会时表示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国在南海的主权和相关权利是在长期的历史过程中形成的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，具有充分的历史和法理依据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际法和国际实践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。中国海警在相关海域巡航执法，合理合法，无可非议。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_1#46d832f5d.bracket?pid=afd0ebe99&amp;color=0,0,0&amp;vpa=1&amp;vtp=1"/>
          <p:cNvSpPr/>
          <p:nvPr/>
        </p:nvSpPr>
        <p:spPr>
          <a:xfrm>
            <a:off x="10066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1_2#46d832f5d?pid=afd0ebe99&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①主权国家在国际社会中享有平等权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主权国家在国际社会中享有管辖权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③国家主权原则是当代国际法的基石</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各国应履行不干涉别国内政的义务</a:t>
            </a:r>
            <a:endParaRPr lang="en-US" altLang="zh-CN" sz="2000" dirty="0"/>
          </a:p>
        </p:txBody>
      </p:sp>
      <p:sp>
        <p:nvSpPr>
          <p:cNvPr id="5" name="QC_7_BD.1_3#46d832f5d.choices?pid=afd0ebe99&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45_1#9ebf6f8d0?vop=1&amp;pid=28a663a92&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本题考查单一制、联邦制。首先，应旗帜鲜明地指出设问中的观点错误。然后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，应指出一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个国家采取何种国家结构形式的依据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，并说明有些国家实行联邦制的原因及意义。再次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，应寻找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合理的理论依据驳斥联邦制优于其他国家结构形式的错误观点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，可以运用我国实行单一制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的原因及意义这一事实依据强有力地批判设问中的错误观点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ad173dbb3.fixed?pid=dd85fd12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ad173dbb3.fixed?pid=dd85fd12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第二课综合训练</a:t>
            </a:r>
            <a:endParaRPr lang="en-US" altLang="zh-CN" sz="4400" dirty="0"/>
          </a:p>
        </p:txBody>
      </p:sp>
      <p:pic>
        <p:nvPicPr>
          <p:cNvPr id="4" name="C_5#ad173dbb3.fixed?pid=dd85fd12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ad173dbb3.fixed?pid=dd85fd12d&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_1#22842edb0?sp=1&amp;pid=ad173dbb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［重庆复旦中学2025高二期中］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防空识别区是濒海国家或地区基于海防空防安全需要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，在领空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外划设的空域范围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，实质上是基于国防需要而划设的预警区域。2013年11月23日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，我国政府按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照国际通行做法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，宣布划设东海防空识别区。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东海防空识别区的设立(</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7_1#22842edb0.bracket?pid=ad173dbb3&amp;color=0,0,0&amp;vpa=15&amp;vtp=1"/>
          <p:cNvSpPr/>
          <p:nvPr/>
        </p:nvSpPr>
        <p:spPr>
          <a:xfrm>
            <a:off x="854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46_2#22842edb0?pid=ad173dbb3&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是我国有效行使自卫权的必要措施</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②是维护我国主权和安全的重要举措</a:t>
            </a:r>
            <a:endParaRPr lang="en-US" altLang="zh-CN" sz="2000" dirty="0"/>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是我国有效行使管辖权的必要措施</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是我国有效行使平等权的必要措施</a:t>
            </a:r>
            <a:endParaRPr lang="en-US" altLang="zh-CN" sz="2000" dirty="0"/>
          </a:p>
        </p:txBody>
      </p:sp>
      <p:sp>
        <p:nvSpPr>
          <p:cNvPr id="5" name="QC_6_BD.46_3#22842edb0.choices?pid=ad173dbb3&amp;color=0,0,0&amp;vtp=1&amp;bbb=1"/>
          <p:cNvSpPr/>
          <p:nvPr/>
        </p:nvSpPr>
        <p:spPr>
          <a:xfrm>
            <a:off x="722376" y="4134158"/>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8_1#22842edb0?vop=1&amp;pid=ad173dbb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本题考查国家主权。防空识别区是濒海国家或地区基于海防空防安全需要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，在领空外划设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的空域范围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，实质上是基于国防需要而划设的预警区域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，这说明东海防空识别区的设立是我国有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效行使自卫权的必要措施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，也是维护我国主权和安全的重要举措，①②正确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；管辖权是指主权国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家对其领域内的一切人和物具有管辖的权利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，材料未体现管辖权，③排除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；平等权是指主权国家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不论大小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、强弱，也不论政治、经济、意识形态和社会制度有何差异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，在国际法上的地位一律平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，材料未体现平等权，④排除。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_1#c744d7c39?sp=1&amp;pid=ad173dbb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［湖北随州2025高二月考］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2024年4月，中国政府指导驻外机构密切跟踪海地的安全形势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批有序组织撤离行动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，50多名中国公民安全撤离海地。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这体现了我国(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0_1#c744d7c39.bracket?pid=ad173dbb3&amp;color=0,0,0&amp;vpa=16&amp;vtp=1"/>
          <p:cNvSpPr/>
          <p:nvPr/>
        </p:nvSpPr>
        <p:spPr>
          <a:xfrm>
            <a:off x="858685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49_2#c744d7c39?pid=ad173dbb3&amp;color=0,0,0&amp;vtp=1&amp;bbb=1"/>
          <p:cNvSpPr/>
          <p:nvPr/>
        </p:nvSpPr>
        <p:spPr>
          <a:xfrm>
            <a:off x="722376" y="1876874"/>
            <a:ext cx="10753344" cy="1326134"/>
          </a:xfrm>
          <a:prstGeom prst="rect">
            <a:avLst/>
          </a:prstGeom>
          <a:noFill/>
        </p:spPr>
        <p:txBody>
          <a:bodyPr wrap="none" lIns="0" tIns="0" rIns="0" bIns="0" rtlCol="0" anchor="t"/>
          <a:lstStyle/>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行使管辖权，保护我国海外公民的安全</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履行对外职能，促进世界的和平与发展</a:t>
            </a:r>
            <a:endParaRPr lang="en-US" altLang="zh-CN" sz="2000" dirty="0"/>
          </a:p>
          <a:p>
            <a:pPr latinLnBrk="1">
              <a:lnSpc>
                <a:spcPts val="37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行使自卫权，保卫本国公民生命的权利</a:t>
            </a:r>
            <a:endParaRPr lang="en-US" altLang="zh-CN" sz="2000" dirty="0"/>
          </a:p>
          <a:p>
            <a:pPr latinLnBrk="1">
              <a:lnSpc>
                <a:spcPts val="35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④用实际行动诠释祖国是海外侨胞的坚强后盾</a:t>
            </a:r>
            <a:endParaRPr lang="en-US" altLang="zh-CN" sz="2000" dirty="0"/>
          </a:p>
        </p:txBody>
      </p:sp>
      <p:sp>
        <p:nvSpPr>
          <p:cNvPr id="5" name="QC_6_BD.49_3#c744d7c39.choices?pid=ad173dbb3&amp;color=0,0,0&amp;vtp=1&amp;bbb=1"/>
          <p:cNvSpPr/>
          <p:nvPr/>
        </p:nvSpPr>
        <p:spPr>
          <a:xfrm>
            <a:off x="722376" y="366058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1_1#c744d7c39?vop=1&amp;pid=ad173dbb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本题考查国家主权。中国政府指导驻外机构密切跟踪海地的安全形势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，分批有序组织撤离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，50多名中国公民安全撤离海地，这体现我国行使管辖权，保护我国海外公民的安全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际行动诠释祖国是海外侨胞的坚强后盾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，①④正确；中国政府组织中国公民安全撤离海地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履行对内职能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，而不是对外职能，也未体现促进世界的和平与发展，②排除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；自卫权是指主权国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家拥有保卫自己的生存和独立的权利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，题干体现了我国行使管辖权，未体现行使自卫权，③排除。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2_1#6f34a3562?sp=1&amp;pid=ad173dbb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［贵州安顺2024高二期末］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习近平总书记指出，每一次产业技术革命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，都给人类生产生活带来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巨大而深刻的影响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。我们希望与国际社会一道，尊重网络主权，做到发展共同推进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、安全共同维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、治理共同参与、成果共同分享。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习近平总书记倡导尊重网络主权表明(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3_1#6f34a3562.bracket?pid=ad173dbb3&amp;color=0,0,0&amp;vpa=17&amp;vtp=1"/>
          <p:cNvSpPr/>
          <p:nvPr/>
        </p:nvSpPr>
        <p:spPr>
          <a:xfrm>
            <a:off x="9050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52_2#6f34a3562?pid=ad173dbb3&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229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国家主权神圣不可侵犯</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229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主权是国家的生命和灵魂</a:t>
            </a:r>
            <a:endParaRPr lang="en-US" altLang="zh-CN" sz="2000" dirty="0"/>
          </a:p>
          <a:p>
            <a:pPr latinLnBrk="1">
              <a:lnSpc>
                <a:spcPts val="3400"/>
              </a:lnSpc>
              <a:tabLst>
                <a:tab pos="5229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尊重网络主权是世界各国的共同愿望</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229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国家主权的丧失意味着国家的解体或灭亡</a:t>
            </a:r>
            <a:endParaRPr lang="en-US" altLang="zh-CN" sz="2000" dirty="0"/>
          </a:p>
        </p:txBody>
      </p:sp>
      <p:sp>
        <p:nvSpPr>
          <p:cNvPr id="5" name="QC_6_BD.52_3#6f34a3562.choices?pid=ad173dbb3&amp;color=0,0,0&amp;vtp=1&amp;bbb=1"/>
          <p:cNvSpPr/>
          <p:nvPr/>
        </p:nvSpPr>
        <p:spPr>
          <a:xfrm>
            <a:off x="722376" y="414254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4_1#6f34a3562?vop=1&amp;pid=ad173dbb3&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本题考查国家主权。习近平总书记倡导尊重网络主权，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是因为主权是国家的生命和灵魂，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国家主权神圣不可侵犯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，①②正确；③表述不符合现实，排除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；材料未强调国家主权的丧失意味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着国家的解体或灭亡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_1#c480cc207?sp=1&amp;pid=ad173dbb3&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根据图示信息，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可知该国(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6_1#c480cc207.bracket?pid=ad173dbb3&amp;color=0,0,0&amp;vpa=18&amp;vtp=1"/>
          <p:cNvSpPr/>
          <p:nvPr/>
        </p:nvSpPr>
        <p:spPr>
          <a:xfrm>
            <a:off x="6975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55_2#c480cc207?pid=ad173dbb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41064" y="1511300"/>
            <a:ext cx="4306824" cy="19933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55_3#c480cc207?pid=ad173dbb3&amp;color=0,0,0&amp;vtp=1&amp;bbb=1"/>
          <p:cNvSpPr/>
          <p:nvPr/>
        </p:nvSpPr>
        <p:spPr>
          <a:xfrm>
            <a:off x="722376" y="36322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①地方施政于民的权力是中央依法授予的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中央与地方在各自权限范围内直接施政于民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中央决策在各地都必须得到贯彻和执行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地方的权力是其作为政治实体所固有的</a:t>
            </a:r>
            <a:endParaRPr lang="en-US" altLang="zh-CN" sz="2000" dirty="0"/>
          </a:p>
        </p:txBody>
      </p:sp>
      <p:sp>
        <p:nvSpPr>
          <p:cNvPr id="6" name="QC_6_BD.55_4#c480cc207.choices?pid=ad173dbb3&amp;color=0,0,0&amp;vtp=1&amp;bbb=1"/>
          <p:cNvSpPr/>
          <p:nvPr/>
        </p:nvSpPr>
        <p:spPr>
          <a:xfrm>
            <a:off x="722376" y="54695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7_1#c480cc207?vop=1&amp;pid=ad173dbb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本题考查国家的结构形式。由中央政府和地方制宪机关的关系可知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，该国国家结构形式属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于联邦制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，其组成单位是享有相对主权的完整政治实体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。国家整体与其组成部分的权限范围由联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邦宪法规定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，都在各自的权限范围内享有最高权力并直接行使于人民，相互间不得任意干涉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邦各组成单位的权力并非由联邦整体所授予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，而是它自身作为政治实体所固有的，②④正确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强调单一制下中央和地方的关系，但材料体现的是复合制，排除。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_1#46d832f5d?vop=1&amp;pid=afd0ebe9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本题考查国家主权。中国海警在相关海域巡航执法，合理合法，无可非议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，表明主权国家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在国际社会中享有管辖权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中国在南海的主权和相关权利具有充分的历史和法理依据，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符合国际法和国际实践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，表明国家主权原则是当代国际法的基石，③正确；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题目并未涉及平等权，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排除；题目强调主权问题，未涉及干涉别国内政，④排除。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_1#b8ef909eb?sp=1&amp;pid=ad173dbb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［山东聊城一中2025高二月考］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有一种生动活泼的政治局面，真的非常令人向往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，“既有集中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又有民主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，既有纪律又有自由，既有统一意志又有个人心情舒畅”，这就是民主集中制原则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国宪法规定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，“中华人民共和国的国家机构实行民主集中制的原则”。根据此原则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，我国中央与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地方国家机构职权的划分是(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9_1#b8ef909eb.bracket?pid=ad173dbb3&amp;color=0,0,0&amp;vpa=19&amp;vtp=1"/>
          <p:cNvSpPr/>
          <p:nvPr/>
        </p:nvSpPr>
        <p:spPr>
          <a:xfrm>
            <a:off x="3970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58_2#b8ef909eb?pid=ad173dbb3&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①党员个人服从党的组织，下级服从上级，全党服从中央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地方利益是国家整体利益的一部分，地方必须服从中央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坚决落实中央全面管治权，具体管理地方经济社会发展</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在保证中央统一领导的同时，发挥地方的主动性、积极性</a:t>
            </a:r>
            <a:endParaRPr lang="en-US" altLang="zh-CN" sz="2000" dirty="0"/>
          </a:p>
        </p:txBody>
      </p:sp>
      <p:sp>
        <p:nvSpPr>
          <p:cNvPr id="5" name="QC_6_BD.58_3#b8ef909eb.choices?pid=ad173dbb3&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0_1#b8ef909eb?vop=1&amp;pid=ad173dbb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本题考查中央与地方。我国宪法规定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，“中华人民共和国的国家机构实行民主集中制的原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”。我国中央与地方各级国家机构按照民主集中制原则划分职权。一方面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，地方利益是国家整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体利益的一部分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，地方必须服从中央；另一方面，在保证中央统一领导的同时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，必须考虑地方特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殊利益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，充分发挥地方的主动性、积极性，②④正确；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设问是中央与地方国家机构职权的划分，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不涉及党员个人与党组织的关系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、全党和中央的关系，①排除；我国是单一制国家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，应该落实中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央全面管治权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，但地方的经济社会发展应由地方政府具体管理，③排除。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_1#243a7edcf?sp=1&amp;pid=ad173dbb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［黑龙江大庆实验中学2025高二期中］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中国除中央政府外，地方政府设立分为省级、市级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、乡级。美国除联邦中央政府外，设立州政府，各州根据需要设立更低一级的政府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。中美两国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的行政区划(</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2_1#243a7edcf.bracket?pid=ad173dbb3&amp;color=0,0,0&amp;vpa=20&amp;vtp=1"/>
          <p:cNvSpPr/>
          <p:nvPr/>
        </p:nvSpPr>
        <p:spPr>
          <a:xfrm>
            <a:off x="2192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61_2#243a7edcf?pid=ad173dbb3&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①共同点是中央政府与地方政府都按照民主集中制原则划分职权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反映了单一制国家结构形式与复合制国家结构形式的差异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受到了各自的阶级、民族、历史、文化等因素的综合影响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证明了国家间的国体不同，国家间的政权组织形式就不同</a:t>
            </a:r>
            <a:endParaRPr lang="en-US" altLang="zh-CN" sz="2000" dirty="0"/>
          </a:p>
        </p:txBody>
      </p:sp>
      <p:sp>
        <p:nvSpPr>
          <p:cNvPr id="5" name="QC_6_BD.61_3#243a7edcf.choices?pid=ad173dbb3&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3_1#243a7edcf?vop=1&amp;pid=ad173dbb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本题考查国家结构形式及其影响因素。中国和美国地方政府设立的不同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，说明了中美两国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的国家结构形式受到了各自的阶级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、民族、历史、文化等因素的综合影响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，反映了中国的单一制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国家结构形式与美国的复合制国家结构形式的差异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；中国按照民主集中制原则划分中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央与地方的职权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，美国则不是，①错误；材料未涉及政权组织形式，且④说法过于绝对，排除。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4_1#0182e5130?sp=1&amp;pid=ad173dbb3&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［湖南永州祁阳一中2025高二月考］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《德意志联邦共和国基本法》规定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：“各邦之宪法秩序应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符合本基本法所定之共和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、民主及社会法治国原则。各邦、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县市及乡镇人民应各有其经由普通、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、自由、平等及秘密选举而产生之代表机关</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各乡镇在法定限度内自行负责处理地方团体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一切事务之权利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，应予保障。各乡镇联合区在其法定职权内依法应享有自治之权。”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德国(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5_1#0182e5130.bracket?pid=ad173dbb3&amp;color=0,0,0&amp;vpa=21&amp;vtp=1"/>
          <p:cNvSpPr/>
          <p:nvPr/>
        </p:nvSpPr>
        <p:spPr>
          <a:xfrm>
            <a:off x="1430401" y="27817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64_2#0182e5130?pid=ad173dbb3&amp;color=0,0,0&amp;vtp=1&amp;bbb=1"/>
          <p:cNvSpPr/>
          <p:nvPr/>
        </p:nvSpPr>
        <p:spPr>
          <a:xfrm>
            <a:off x="722376" y="3248474"/>
            <a:ext cx="10753344" cy="843153"/>
          </a:xfrm>
          <a:prstGeom prst="rect">
            <a:avLst/>
          </a:prstGeom>
          <a:noFill/>
        </p:spPr>
        <p:txBody>
          <a:bodyPr wrap="none" lIns="0" tIns="0" rIns="0" bIns="0" rtlCol="0" anchor="t"/>
          <a:lstStyle/>
          <a:p>
            <a:pPr latinLnBrk="1">
              <a:lnSpc>
                <a:spcPts val="3600"/>
              </a:lnSpc>
              <a:tabLst>
                <a:tab pos="5585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各邦在法定权限范围内行使最高权力</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585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各邦宪法不得与国家的宪法相抵触</a:t>
            </a:r>
            <a:endParaRPr lang="en-US" altLang="zh-CN" sz="2000" dirty="0"/>
          </a:p>
          <a:p>
            <a:pPr latinLnBrk="1">
              <a:lnSpc>
                <a:spcPts val="3400"/>
              </a:lnSpc>
              <a:tabLst>
                <a:tab pos="5585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各邦、县市接受联邦政府统一领导</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585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是地方分权型单一制国家</a:t>
            </a:r>
            <a:endParaRPr lang="en-US" altLang="zh-CN" sz="2000" dirty="0"/>
          </a:p>
        </p:txBody>
      </p:sp>
      <p:sp>
        <p:nvSpPr>
          <p:cNvPr id="5" name="QC_6_BD.64_3#0182e5130.choices?pid=ad173dbb3&amp;color=0,0,0&amp;vtp=1&amp;bbb=1"/>
          <p:cNvSpPr/>
          <p:nvPr/>
        </p:nvSpPr>
        <p:spPr>
          <a:xfrm>
            <a:off x="722376" y="4996503"/>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6_1#0182e5130?vop=1&amp;pid=ad173dbb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本题考查联邦制。根据《德意志联邦共和国基本法》的规定，各邦有宪法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，说明各邦在法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定权限范围内行使最高权力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，①正确；各邦宪法应符合国家的宪法原则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，说明各邦宪法不得与国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家的宪法相抵触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，②正确；德国是联邦制国家，不是单一制国家，各邦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、县市不接受联邦政府统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一领导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7_1#3c75b22b8?sp=1&amp;pid=ad173dbb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［广东惠州龙门中学2024月考］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某国大选的结果显示，A党得票率为45.7％，B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党得票率为34.1</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C党得票率为20.2％，没有任何一个政党赢得联邦议院多数席位。A党和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C党在对话组阁谈判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，签署联合执政协定，A党党首被选为总理。按照该国联邦议院规定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，总理在接受总统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象征性职位）颁发的总理委任状后宣誓就职。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上述材料表明(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8_1#3c75b22b8.bracket?pid=ad173dbb3&amp;color=0,0,0&amp;vpa=22&amp;vtp=1"/>
          <p:cNvSpPr/>
          <p:nvPr/>
        </p:nvSpPr>
        <p:spPr>
          <a:xfrm>
            <a:off x="7780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67_2#3c75b22b8?pid=ad173dbb3&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①该国总统是国家元首，拥有行政权，但受到议会制约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该国总理由议会产生，对议会负责，受议会监督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该国联邦各组成单位的权力并非由联邦整体所授予</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该国实行两党制，通过两党团结合作执掌国家政权</a:t>
            </a:r>
            <a:endParaRPr lang="en-US" altLang="zh-CN" sz="2000" dirty="0"/>
          </a:p>
        </p:txBody>
      </p:sp>
      <p:sp>
        <p:nvSpPr>
          <p:cNvPr id="5" name="QC_6_BD.67_3#3c75b22b8.choices?pid=ad173dbb3&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9_1#3c75b22b8?vop=1&amp;pid=ad173dbb3&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本题考查国家结构形式、国家管理形式。A、B、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C三党没有任何一个政党赢得联邦议院多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数席位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，A党和C党在对话组阁谈判后，签署联合执政协定，A党党首被选为总理，这说明A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两党组成政党联盟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，取得议会多数席位，成为执政党，另外，该国总统是象征性职位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实行议会制的国家管理形式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，该国总理由议会产生，对议会负责，受议会监督，②正确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；由联邦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议院可知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，该国是联邦制国家结构形式，联邦各组成单位的权力并非由联邦整体所授予，③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该国是议会制政体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，总统是国家元首，但不拥有行政权，①错误；由材料可知，A、B、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C三党争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夺议会席位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，所以，该国实行多党制，而不是两党制，④错误。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70_1#93f5d7a3d?pid=992dc872f&amp;color=0,0,0&amp;vtp=1&amp;bt=1&amp;bbb=1"/>
          <p:cNvSpPr/>
          <p:nvPr/>
        </p:nvSpPr>
        <p:spPr>
          <a:xfrm>
            <a:off x="722377" y="972000"/>
            <a:ext cx="10749631" cy="40500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海南海口二中2025高二月考］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阅读材料，完成下列探究。（10分）</a:t>
            </a:r>
            <a:endParaRPr lang="en-US" altLang="zh-CN" sz="2000" dirty="0"/>
          </a:p>
        </p:txBody>
      </p:sp>
      <p:pic>
        <p:nvPicPr>
          <p:cNvPr id="3" name="QO_7_BD.70_1#93f5d7a3d?pid=992dc872f&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6407" y="1055629"/>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7_BD.70_2#93f5d7a3d?pid=992dc872f&amp;color=0,0,0&amp;vtp=1&amp;bbb=1&amp;hb=1"/>
          <p:cNvSpPr/>
          <p:nvPr/>
        </p:nvSpPr>
        <p:spPr>
          <a:xfrm>
            <a:off x="722376" y="1438725"/>
            <a:ext cx="10753344" cy="4073525"/>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议题探究</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七十载风雨兼程：继续谱写</a:t>
            </a:r>
            <a:endParaRPr lang="en-US" altLang="zh-CN" sz="2000" dirty="0"/>
          </a:p>
          <a:p>
            <a:pPr algn="ct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新疆繁荣发展的新篇章</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年是新疆维吾尔自治区成立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周年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七十载风雨兼程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新疆以令人瞩目的跨越式发展</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书写了一个又一个传奇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从经济腾飞到文化传承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从生态文明建设到民族团结进步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每一个进步</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都闪烁着时代的光辉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回望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年的峥嵘岁月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新疆以其独特的地理优势和多元文化底蕴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不仅成</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为祖国边疆的坚实屏障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更以坚韧不拔的发展步伐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迎来了经济社会的全面跨越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站在新时代的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起点上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新疆人民用辛勤的汗水和智慧的结晶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继续谱写新疆繁荣发展的新篇章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七十年砥砺奋</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巍巍昆仑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见证沧桑巨变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农业综合生产能力和现代化装备水平大幅提高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工业生产从无</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到有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中欧班列串联起与中亚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欧洲的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贸易丝路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endParaRPr lang="en-US" altLang="zh-CN" sz="2000" dirty="0">
              <a:latin typeface="宋体" panose="02010600030101010101" pitchFamily="2" charset="-122"/>
            </a:endParaRPr>
          </a:p>
        </p:txBody>
      </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70_3#93f5d7a3d?sp=1&amp;pid=992dc872f&amp;color=0,0,0&amp;mp=1&amp;vtp=1&amp;bt=1&amp;bbb=1&amp;hb=1"/>
          <p:cNvSpPr/>
          <p:nvPr/>
        </p:nvSpPr>
        <p:spPr>
          <a:xfrm>
            <a:off x="722376" y="972000"/>
            <a:ext cx="10753344" cy="36248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结合议题背景，完成下列要求：</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新疆维吾尔自治区成立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周年来取得的一切成就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归功于国家的集中统一领导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归功于中央</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民族政策的大力支持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归功于中央和国家机关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对口援疆省市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全国各族人民的无私支援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归功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于自治区自治机关扛起了主体责任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坚决贯彻了中央的决策部署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归功于自治区各族干部群众的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勠力同心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团结奋斗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新时代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新征程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新疆各族人民还将在党中央的坚强领导下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书写中国式</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现代化的新篇章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，运用“国家的结构形式”的知识，分析我国在推进民族自治地方发展中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，应如何处理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好中央与地方的关系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_1#c4dde0541?sp=1&amp;pid=afd0ebe9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［山东济南一中2025高二期中·改编］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世界上只有一个中国，台湾是中国的一部分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，中华人民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共和国政府是代表中国的唯一合法政府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。台湾问题关系中国主权和领土完整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，中国没有妥协的空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_1#c4dde0541.bracket?pid=afd0ebe99&amp;color=0,0,0&amp;vpa=2&amp;vtp=1"/>
          <p:cNvSpPr/>
          <p:nvPr/>
        </p:nvSpPr>
        <p:spPr>
          <a:xfrm>
            <a:off x="3462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4_2#c4dde0541?pid=afd0ebe99&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①国家主权是不可分割的、排他性的政治权力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国家对其领域内的人和物具有一般的权威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国家主权是现代国家得以存在的法理依据</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国家有按照自己的意志任意处理内政事务的权利</a:t>
            </a:r>
            <a:endParaRPr lang="en-US" altLang="zh-CN" sz="2000" dirty="0"/>
          </a:p>
        </p:txBody>
      </p:sp>
      <p:sp>
        <p:nvSpPr>
          <p:cNvPr id="5" name="QC_7_BD.4_3#c4dde0541.choices?pid=afd0ebe99&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N.71_1#93f5d7a3d?vop=1&amp;pid=992dc872f&amp;color=0,0,0&amp;vtp=1&amp;bt=1&amp;bbb=1&amp;hb=1"/>
          <p:cNvSpPr/>
          <p:nvPr/>
        </p:nvSpPr>
        <p:spPr>
          <a:xfrm>
            <a:off x="722376" y="972000"/>
            <a:ext cx="10753344" cy="3142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①我国采用单一制的国家结构形式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，中央与地方各级国家机构按照民主集中制的原则划分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职权</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。（2分）②中央享有最高权力，中央统一领导地方</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，中央从战略全局出发为民族自治地方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的发展指明方向</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。地方必须服从中央，在推进民族地区发展中</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，自治地方要坚持国家的集中统一</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领导</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，积极推动一系列政策举措的贯彻落实。（4分）③在保证中央统一领导的同时</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，必须考虑</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民族自治地方的特殊利益</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，保证民族自治地方的自治机关依照宪法和法律规定的权限</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，充分行使</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自治权</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，充分发挥地方的主动性、积极性。新疆维吾尔自治区在中央统一领导下</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，结合本地区实</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际情况</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，充分行使自治权，积极主动地推进本地区的发展。（4分）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S.72_1#93f5d7a3d?vop=1&amp;pid=992dc872f&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本题考查国家的结构形式、政治认同素养。本议题探究通过新疆维吾尔自治区成立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70周年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以来繁荣发展的历程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，结合自治区成立70周年来取得的成就，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增强学生对在党中央的坚强领导下，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书写中国式现代化的新篇章和继续谱写新疆繁荣发展的新篇章的政治认同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：新疆维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吾尔自治区成立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70周年来取得的一切成就，归功于国家的集中统一领导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，归功于自治区自治机关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扛起了主体责任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，坚决贯彻了中央的决策部署→单一制、民主集中制。关键信息②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：归功于国家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的集中统一领导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，归功于中央民族政策的大力支持→中央统一领导地方。关键信息③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：归功于自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治区自治机关扛起了主体责任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→充分发挥地方的主动性、积极性。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_1#c4dde0541?vop=1&amp;pid=afd0ebe9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本题考查国家主权。国家主权是现代国家得以存在的法理依据，它是统一的、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不可分割的，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是一个国家对其管辖区域所拥有的至高无上的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、排他性的政治权力，①③符合题意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；主权国家对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其领域内的一切人和物具有管辖的权利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，国家主权是一种自主自决的最高权威，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而非一般的权威，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排除；主权国家具有独立权，但“任意处理”说法不妥，④排除。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7_1#cffb1b116?sp=1&amp;pid=3f9f9bce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［安徽铜陵2025高二月考］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2025年2月10日，国务院正式批复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《武汉市国土空间总体规划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2021—2035年）》。至此，超大特大城市的国土空间总体规划已全部由国务院批复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，标志着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我国重点城市未来发展的空间蓝图已经绘就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这说明我国(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8_1#cffb1b116.bracket?pid=3f9f9bce5&amp;color=0,0,0&amp;vpa=3&amp;vtp=1"/>
          <p:cNvSpPr/>
          <p:nvPr/>
        </p:nvSpPr>
        <p:spPr>
          <a:xfrm>
            <a:off x="725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7_2#cffb1b116?pid=3f9f9bce5&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①中央和地方按照权力制衡原则进行国家管理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各级国家机构按层级隶属关系合理划分职权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③中央人民政府统一领导地方各级政府的工作</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各级国家机构按照民主集中制原则划分职权</a:t>
            </a:r>
            <a:endParaRPr lang="en-US" altLang="zh-CN" sz="2000" dirty="0"/>
          </a:p>
        </p:txBody>
      </p:sp>
      <p:sp>
        <p:nvSpPr>
          <p:cNvPr id="5" name="QC_7_BD.7_3#cffb1b116.choices?pid=3f9f9bce5&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9_1#cffb1b116?vop=1&amp;pid=3f9f9bce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本题考查中央与地方权力分层。由国务院批复《武汉市国土空间总体规划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》，说明我国中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央人民政府统一领导地方各级政府工作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，③正确；国务院批复武汉市规划，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中央集中统一指导，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同时发挥武汉市的地方积极性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，体现了我国各级国家机构按照民主集中制原则划分职权，④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我国国家机关遵循民主集中制原则而非权力制衡原则，各级国家机构也不是按照层级隶属关系划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分职权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11596</Words>
  <Application>WPS 演示</Application>
  <PresentationFormat>宽屏</PresentationFormat>
  <Paragraphs>538</Paragraphs>
  <Slides>62</Slides>
  <Notes>62</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62</vt:i4>
      </vt:variant>
    </vt:vector>
  </HeadingPairs>
  <TitlesOfParts>
    <vt:vector size="83"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木目橡</cp:lastModifiedBy>
  <cp:revision>4</cp:revision>
  <dcterms:created xsi:type="dcterms:W3CDTF">2025-08-05T01:07:00Z</dcterms:created>
  <dcterms:modified xsi:type="dcterms:W3CDTF">2025-08-11T02:48:11Z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21A7B8D1DE794470AA261919CD11B1F0_12</vt:lpwstr>
  </property>
  <property fmtid="{D5CDD505-2E9C-101B-9397-08002B2CF9AE}" pid="3" name="KSOProductBuildVer">
    <vt:lpwstr>2052-12.1.0.21915</vt:lpwstr>
  </property>
</Properties>
</file>