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fe8984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在生活中学民法用民法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1e3d2cb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订约履约 诚信为本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bf3f8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侵权责任与权利界限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5d3a47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考点4 家庭与婚姻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c64f59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考点5 就业与创业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1db73f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61872" y="484632"/>
            <a:ext cx="888796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考点6 社会争议解决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olitics#pid=68886f44fd204eef0a31e484#tid=68906670aeb8c40009a76f1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4315968"/>
            <a:ext cx="3685032" cy="9144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101584" y="4315968"/>
            <a:ext cx="3685032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 选择性必修1、2合订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9_2#67b9bb524?vop=1&amp;pid=31e3d2cbc&amp;color=0,0,0&amp;mp=1&amp;vtp=1&amp;bt=1&amp;bbb=1&amp;hb=1"/>
          <p:cNvSpPr/>
          <p:nvPr/>
        </p:nvSpPr>
        <p:spPr>
          <a:xfrm>
            <a:off x="722376" y="1005840"/>
            <a:ext cx="10753344" cy="17706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本题容易因混淆“定金”与“订金”的适用条件、情形等造成误选。要明确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：定金是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以确保合同履行为目的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，由当事人一方在合同履行前预先交付于另一方的金钱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。给付定金的一方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不履行义务的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，无权请求返还定金；收受定金的一方不履行义务的，应当双倍返还定金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。当事人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交付的保证金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、押金或者订金等，没有约定定金性质的，不属于定金。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0_1#5fee58e39?sp=1&amp;pid=31e3d2cbc&amp;color=0,0,0&amp;vtp=1&amp;bt=1&amp;bbb=1&amp;hb=1"/>
          <p:cNvSpPr/>
          <p:nvPr/>
        </p:nvSpPr>
        <p:spPr>
          <a:xfrm>
            <a:off x="722376" y="1005840"/>
            <a:ext cx="10753344" cy="2710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［全国新课标2023·41］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小张系成年人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为做生意向父亲老张借款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在借条中承诺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年后归还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借款到期后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老张见小张生意红火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便要求小张还款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小张以父母有义务帮助扶持自己为由拒绝还款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并表示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如果一定要还款则以后不照料老张的生活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老张无奈之下向人民调解委员会申请调解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假如你是人民调解员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，请运用《法律与生活》的相关知识，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分析小张的做法和说法的不当之处，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并给当事人提出两条解决纠纷的建议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6_AN.11_1#5fee58e39?vop=1&amp;pid=31e3d2cbc&amp;color=0,0,0&amp;vtp=1&amp;bbb=1&amp;hb=1"/>
          <p:cNvSpPr/>
          <p:nvPr/>
        </p:nvSpPr>
        <p:spPr>
          <a:xfrm>
            <a:off x="722376" y="3755009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不当之处：当事人应当按照承诺履行合同义务，小张借款到期后拒绝还款的做法不当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母没有帮助扶持成年子女的法定义务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，小张关于父母有义务帮助扶持自己的说法不当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；成年子女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有赡养父母的法定义务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，小张关于以后不照料老张的生活的说法不当。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：双方应在明确权利义务的基础上友好协商，促进家庭和睦；坚守契约精神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，按照承诺归还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借款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。（共10分）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12_1#5fee58e39?vop=1&amp;pid=31e3d2cbc&amp;color=0,0,0&amp;vtp=1&amp;bt=1&amp;bbb=1"/>
          <p:cNvSpPr/>
          <p:nvPr/>
        </p:nvSpPr>
        <p:spPr>
          <a:xfrm>
            <a:off x="722376" y="100584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1.设问分析及答题角度</a:t>
            </a:r>
            <a:endParaRPr lang="en-US" altLang="zh-CN" sz="2200" dirty="0"/>
          </a:p>
        </p:txBody>
      </p:sp>
      <p:graphicFrame>
        <p:nvGraphicFramePr>
          <p:cNvPr id="13" name="QO_6_AS.12_2#5fee58e39?colgroup=10,6,23&amp;vop=1&amp;pid=31e3d2cb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250785"/>
              </p:ext>
            </p:extLst>
          </p:nvPr>
        </p:nvGraphicFramePr>
        <p:xfrm>
          <a:off x="722376" y="1579753"/>
          <a:ext cx="10725912" cy="1639951"/>
        </p:xfrm>
        <a:graphic>
          <a:graphicData uri="http://schemas.openxmlformats.org/drawingml/2006/table">
            <a:tbl>
              <a:tblPr/>
              <a:tblGrid>
                <a:gridCol w="2779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6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知识范围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答题角度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881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分析类试题综合考查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（分析当事人行为及应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对措施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选择性必修2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《法律与生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活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可考虑从材料中当事人的年龄（行为能力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身份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相互间的权利义务关系）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行为效果（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法律效力）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等对接相关法律规定思考作答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12_3#5fee58e39?vop=1&amp;pid=31e3d2cbc&amp;color=0,0,0&amp;mp=1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2.材料分析及答案要点</a:t>
            </a:r>
            <a:endParaRPr lang="en-US" altLang="zh-CN" sz="2000" dirty="0"/>
          </a:p>
        </p:txBody>
      </p:sp>
      <p:graphicFrame>
        <p:nvGraphicFramePr>
          <p:cNvPr id="14" name="QO_6_AS.12_4#5fee58e39?colgroup=11,6,21&amp;vop=1&amp;pid=31e3d2cbc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400132"/>
              </p:ext>
            </p:extLst>
          </p:nvPr>
        </p:nvGraphicFramePr>
        <p:xfrm>
          <a:off x="722376" y="1511300"/>
          <a:ext cx="10725912" cy="4077589"/>
        </p:xfrm>
        <a:graphic>
          <a:graphicData uri="http://schemas.openxmlformats.org/drawingml/2006/table">
            <a:tbl>
              <a:tblPr/>
              <a:tblGrid>
                <a:gridCol w="3108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97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材料精炼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教材对接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题答要点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小张系成年人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并向老张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借款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有效合同的订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立要件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双方借款合同生效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需要履行各自的合同义务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否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则将承担相应的违约责任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505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小张以父母有义务帮扶自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己为由拒绝还款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并表示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如果一定要还款则以后不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照料老张的生活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家庭成员间的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权利义务关系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小张拒绝还款的行为已构成违约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正常情况下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父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母对成年子女没有扶持义务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而成年子女对父母有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赡养的法定义务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故小张的说法不符合法律规定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也违背了公序良俗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881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向人民调解委员会申请调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解决纠纷的途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违约责任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的承担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明确双方权利义务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友好协商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促进家庭和睦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按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承诺归还借款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_1#2e483ceb7?sp=1&amp;pid=18bf3f8a2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［河南2025·9］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2025年，已故作家丁某（1908—1973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）的小说被甲公司改编拍摄成微短剧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跨越山海》。该剧市场反响热烈，多家电视台引用剧中精彩画面进行报道。随后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，甲公司发现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乙公司经营的小程序在免费播放该剧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4_1#2e483ceb7.bracket?pid=18bf3f8a2&amp;color=0,0,0&amp;vpa=4&amp;vtp=1"/>
          <p:cNvSpPr/>
          <p:nvPr/>
        </p:nvSpPr>
        <p:spPr>
          <a:xfrm>
            <a:off x="7272401" y="190119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3_2#2e483ceb7?pid=18bf3f8a2&amp;color=0,0,0&amp;vtp=1&amp;bbb=1"/>
          <p:cNvSpPr/>
          <p:nvPr/>
        </p:nvSpPr>
        <p:spPr>
          <a:xfrm>
            <a:off x="722376" y="236791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甲公司应在该剧中注明作者丁某的姓名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②甲公司的改编应取得丁某继承人的同意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③参与报道的电视台无需向甲公司支付使用费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④如果该剧未进行登记，则乙公司不构成侵权</a:t>
            </a:r>
            <a:endParaRPr lang="en-US" altLang="zh-CN" sz="2000" dirty="0"/>
          </a:p>
        </p:txBody>
      </p:sp>
      <p:sp>
        <p:nvSpPr>
          <p:cNvPr id="5" name="QC_6_BD.13_3#2e483ceb7.choices?pid=18bf3f8a2&amp;color=0,0,0&amp;vtp=1&amp;bbb=1"/>
          <p:cNvSpPr/>
          <p:nvPr/>
        </p:nvSpPr>
        <p:spPr>
          <a:xfrm>
            <a:off x="753136" y="415162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A.①②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5_1#2e483ceb7?vop=1&amp;pid=18bf3f8a2&amp;color=0,0,0&amp;vtp=1&amp;bt=1&amp;bbb=1&amp;hb=1"/>
          <p:cNvSpPr/>
          <p:nvPr/>
        </p:nvSpPr>
        <p:spPr>
          <a:xfrm>
            <a:off x="722376" y="1005840"/>
            <a:ext cx="10753344" cy="4069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本题考查著作权保护。改编者对改编作品享有著作权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，但是其行使著作权时不得损害原作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品作者的著作权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；剧本和之后摄制的影视剧不仅需要为编剧署名，还需要为小说原作者署名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则就侵犯了相关方的署名权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，所以甲公司应在该剧中注明作者丁某的姓名，①符合题意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。改编权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属于著作财产权范畴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。著作权属于自然人的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，作品发表权和著作财产权的保护期是作者有生之年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加去世后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50年。作家丁某于1973年去世，其著作财产权保护期于2023年到期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，此后该作品进入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公共领域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，任何人都可以免费使用，因此，2025年改编不需要取得丁某继承人同意，②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材料中电视台引用剧中精彩画面进行报道属于作品的合理使用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，不需要支付使用费，③正确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作权受法律保护不以登记为前提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，作品自创作完成时，作者即自动享有著作权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，乙公司未经授权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免费播放该剧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，属于侵权行为，④错误。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e19e3a507?sp=1&amp;pid=18bf3f8a2&amp;color=0,0,0&amp;vtp=1&amp;bt=1&amp;bbb=1&amp;hb=1"/>
          <p:cNvSpPr/>
          <p:nvPr/>
        </p:nvSpPr>
        <p:spPr>
          <a:xfrm>
            <a:off x="722376" y="1005840"/>
            <a:ext cx="10753344" cy="31676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［湖北2025·18（2）］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甲和乙是羽毛球球友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某周六打球后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甲乙约定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元价格购买乙的一支闲置球拍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下周六交付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甲当场支付了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元定金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两天后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乙使用该闲置球拍打球时被丙不小心损坏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了约定时间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乙无法交付球拍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影响了甲的训练安排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甲遂要求乙双倍返还定金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而乙认为球拍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系丙损坏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属于不可抗力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自己无须承担责任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甲又找到丙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要求赔偿损失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丙不愿赔偿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，运用《法律与生活》相关知识，分别判断甲对乙、丙的主张是否合理，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并说明理由。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N.17_1#e19e3a507?vop=1&amp;pid=18bf3f8a2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甲对乙的主张合理，（1分）甲对丙的主张不合理。（1分）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：甲与乙具有相应的民事行为能力，意思表示真实，内容合法，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故甲与乙订立的合同有效，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2分）而乙最终未能如期交付球拍，违背了全面履行原则，须承担违约责任，（2分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）且乙在使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用球拍过程中导致其损坏并不属于不可抗力因素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，甲有权要求乙双倍返还定金。（2分）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甲与丙未订立有效合同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，故甲对丙的主张不合理。（1分）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18_1#e19e3a507?vop=1&amp;pid=18bf3f8a2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本题考查法治政府、合同订立、合同履行、违约责任。本题包含两小问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，一是分析甲的主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张是否合理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，二是分析理由，分析主张时，需要分别判断甲对乙的主张和甲对丙的主张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，再分别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分析理由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。根据材料信息，如“约定”“支付了100元定金”“无法交付”“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双倍返还定金”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不可抗力”等，可知本题主要考查合同的有关知识，可按照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“双方当事人是否订立有效合同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三个要件：具有相应的民事行为能力、意思表示真实、内容合法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）”“双方当事人是否履行合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（全面履行合同中约定的各项义务）”“是否构成违约（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是否存在不可抗力等例外情形）”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是否需要承担违约责任（如何承担）”的思路逐一分析，注意法律规定与案件事实的结合即可。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6de36224f?sp=1&amp;pid=85d3a4760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［山东2025·13］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郭某从事高新技术研究工作，2021年与何某结婚。2022年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，郭某以个人名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义向银行申请贷款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，购买了房屋A与何某共同居住。2023年，郭某与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S公司签订专利许可协议并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收取费用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。何某和郭某一直全力照顾何某外祖母的生活。2024年，何某外祖母订立遗嘱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，明确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其名下的房屋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B归何某所有，其他财产归何某行动不便的母亲。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下列判断正确的是(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6de36224f.bracket?pid=85d3a4760&amp;color=0,0,0&amp;vpa=5&amp;vtp=1"/>
          <p:cNvSpPr/>
          <p:nvPr/>
        </p:nvSpPr>
        <p:spPr>
          <a:xfrm>
            <a:off x="9971151" y="235839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9_2#6de36224f?pid=85d3a4760&amp;color=0,0,0&amp;vtp=1&amp;bbb=1"/>
          <p:cNvSpPr/>
          <p:nvPr/>
        </p:nvSpPr>
        <p:spPr>
          <a:xfrm>
            <a:off x="722376" y="282511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①虽然房屋A由郭某个人贷款，但房贷仍可成为郭某夫妻共同债务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郭某的专利虽被S公司付费使用，但只要保密得当就可一直受法律保护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郭某可通过成年意定监护制度保护何某外祖母合法权益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当遗嘱发生效力时，何某将以遗嘱继承方式取得房屋B的所有权</a:t>
            </a:r>
            <a:endParaRPr lang="en-US" altLang="zh-CN" sz="2000" dirty="0"/>
          </a:p>
        </p:txBody>
      </p:sp>
      <p:sp>
        <p:nvSpPr>
          <p:cNvPr id="5" name="QC_6_BD.19_3#6de36224f.choices?pid=85d3a4760&amp;color=0,0,0&amp;vtp=1&amp;bbb=1"/>
          <p:cNvSpPr/>
          <p:nvPr/>
        </p:nvSpPr>
        <p:spPr>
          <a:xfrm>
            <a:off x="722376" y="466102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7d041dc0.fixed?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1_BD#37d041dc0.fixed?color=255,255,255&amp;vtp=1&amp;bbb=1"/>
          <p:cNvSpPr/>
          <p:nvPr/>
        </p:nvSpPr>
        <p:spPr>
          <a:xfrm>
            <a:off x="0" y="373075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选择性必修2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法律与生活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21_1#6de36224f?htil=3&amp;vop=1&amp;pid=85d3a4760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1239" y="1088135"/>
            <a:ext cx="4176418" cy="277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AS.21_2#6de36224f?htil=3&amp;vop=1&amp;pid=85d3a4760&amp;color=0,0,0&amp;vtp=1&amp;bt=1&amp;bbb=1&amp;hb=1&amp;hs=1"/>
          <p:cNvSpPr/>
          <p:nvPr/>
        </p:nvSpPr>
        <p:spPr>
          <a:xfrm>
            <a:off x="722376" y="1005840"/>
            <a:ext cx="6300216" cy="31327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本题考查夫妻财产关系、遗嘱继承。虽然房屋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郭某个人贷款，但购买房屋以及郭某申请贷款行为发生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在二人婚姻关系存续期间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且房屋用于与何某共同居住，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房贷仍可成为郭某夫妻共同债务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。成年意定监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护制度是指具有完全民事行为能力的成年人，可以与其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近亲属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其他愿意担任监护人的个人或者组织事先协商，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以书面形式确定自己的监护人。郭某可以与何某外祖母</a:t>
            </a:r>
            <a:endParaRPr lang="en-US" altLang="zh-CN" sz="2200" dirty="0"/>
          </a:p>
        </p:txBody>
      </p:sp>
      <p:sp>
        <p:nvSpPr>
          <p:cNvPr id="4" name="QC_6_AS.21_2#6de36224f?htil=3&amp;vop=1&amp;pid=85d3a4760&amp;color=0,0,0&amp;vtp=1&amp;bt=1&amp;bbb=1&amp;hb=1&amp;hs=1">
            <a:extLst>
              <a:ext uri="{FF2B5EF4-FFF2-40B4-BE49-F238E27FC236}">
                <a16:creationId xmlns:a16="http://schemas.microsoft.com/office/drawing/2014/main" id="{614A01E7-078C-5F1E-2525-3EB5DCE0BD55}"/>
              </a:ext>
            </a:extLst>
          </p:cNvPr>
          <p:cNvSpPr/>
          <p:nvPr/>
        </p:nvSpPr>
        <p:spPr>
          <a:xfrm>
            <a:off x="722376" y="4171060"/>
            <a:ext cx="10752014" cy="22183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签订相关协议，通过成年意定监护制度保护何某外祖母合法权益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，③正确。发明人取得专利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以公开其发明内容为条件，换取国家在限定时间内给予强有力的法律保护；发明人如果选择以商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业秘密方式来保护其发明，则只要该发明保密得当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，就可以一直受到保护，②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排除。遗嘱继承要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求在法定继承人的范围内确定具体继承人及份额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，何某作为外孙女，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不在法定继承人范围之内，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当遗嘱发生效力时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，何某将以遗赠的方式取得房屋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B的所有权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3#6de36224f?vop=1&amp;pid=85d3a4760&amp;color=0,0,0&amp;mp=1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本题容易错选④项，原因在于未准确理解“遗嘱继承”与“遗赠”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两种遗产取得形式，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误认为有遗嘱即为遗嘱继承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要明确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：★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有遗嘱不一定是遗嘱继承。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自然人可以立遗嘱将个人财产赠与国家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、集体或者法定继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承人以外的组织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、个人，法律上称之为遗赠。遗赠不属于继承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遗嘱继承是在法定继承人的范围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确定具体继承人及份额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，其法律效力优先于法定继承。法定继承的范围和顺序为：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2_1#97844f908?sp=1&amp;pid=5c64f59fb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［黑吉辽2024·13］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小赵与某公司自愿签订《合作经营合同》。公司聘任小赵为项目经理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月向其发放工资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。小赵遵守公司制度，每天按时打卡。几个月后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，小赵在上班途中因交通事故致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，要求给予工伤待遇，遭到公司拒绝。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3_1#97844f908.bracket?pid=5c64f59fb&amp;color=0,0,0&amp;vpa=6&amp;vtp=1"/>
          <p:cNvSpPr/>
          <p:nvPr/>
        </p:nvSpPr>
        <p:spPr>
          <a:xfrm>
            <a:off x="7513701" y="190119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2_2#97844f908?pid=5c64f59fb&amp;color=0,0,0&amp;vtp=1&amp;bbb=1"/>
          <p:cNvSpPr/>
          <p:nvPr/>
        </p:nvSpPr>
        <p:spPr>
          <a:xfrm>
            <a:off x="722376" y="236791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①小赵与公司未签订劳动合同，故不应享受工伤待遇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若合同没有约定仲裁条款，小赵不能申请劳动仲裁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小赵与公司自愿订立合同并不当然意味着合同有效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小赵与公司签订合作经营合同，但形成了劳动关系</a:t>
            </a:r>
            <a:endParaRPr lang="en-US" altLang="zh-CN" sz="2000" dirty="0"/>
          </a:p>
        </p:txBody>
      </p:sp>
      <p:sp>
        <p:nvSpPr>
          <p:cNvPr id="5" name="QC_6_BD.22_3#97844f908.choices?pid=5c64f59fb&amp;color=0,0,0&amp;vtp=1&amp;bbb=1"/>
          <p:cNvSpPr/>
          <p:nvPr/>
        </p:nvSpPr>
        <p:spPr>
          <a:xfrm>
            <a:off x="722376" y="420382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97844f908?vop=1&amp;pid=5c64f59fb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本题考查合同的生效、劳动关系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。双方签订的合同明确约定聘任小赵为项目经理且公司每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月向其发放工资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，表明公司有雇佣小赵为其提供劳动的意思表示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，小赵每天按时打卡形成了事实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上的劳动关系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，劳动者有享受社会保险和福利的权利，故小赵应享受工伤待遇，①错误，④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本案是劳动关系争议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，可以申请劳动仲裁，不受约定仲裁条款的约束，②排除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；自愿订立合同并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不意味着合同必然有效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，因为合同内容还必须符合法律、行政法规的强制性规定等，③正确。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5_1#8c277f73b?sp=1&amp;pid=5c64f59fb&amp;color=0,0,0&amp;vtp=1&amp;bt=1&amp;bbb=1&amp;hb=1"/>
          <p:cNvSpPr/>
          <p:nvPr/>
        </p:nvSpPr>
        <p:spPr>
          <a:xfrm>
            <a:off x="722376" y="1005840"/>
            <a:ext cx="10753344" cy="4082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［江苏2025·16］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甲入职某信息技术公司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约定劳动合同期限为三年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公司因经营不善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资中四个月的工龄补贴部分以消费券形式发放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该消费券无法提现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只能用于购买公司所属平台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商品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后来甲在工作中严重违反公司的规章制度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公司以此为由解除劳动合同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甲的平台账户中还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余元消费券无法使用和提现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甲与公司协商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要求公司以现金形式支付工龄补贴差额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余元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并主张公司解除劳动合同时应该支付相应的经济补偿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双方协商不成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甲向人民法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院提起诉讼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，运用《法律与生活》知识，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简要分析公司行为和甲主张权益过程中存在的不合理之处。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N.26_1#8c277f73b?vop=1&amp;pid=5c64f59fb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公司行为的不合理之处：劳动者具有获得劳动报酬的权利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。公司以消费券形式发放工龄补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贴并限制提现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、限定消费平台及方式的做法违反法律强制性规定，侵害了甲的合法权益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。公司应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以货币形式支付工龄补贴差额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甲主张权益过程的不合理之处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：根据劳动法律、法规，除特定情形外，未经劳动仲裁程序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，当事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人不得直接向人民法院提起诉讼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。甲未经劳动仲裁直接向法院提起诉讼的做法不合理。（3分）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27_1#8c277f73b?vop=1&amp;pid=5c64f59fb&amp;color=0,0,0&amp;vtp=1&amp;bt=1&amp;bbb=1&amp;hb=1"/>
          <p:cNvSpPr/>
          <p:nvPr/>
        </p:nvSpPr>
        <p:spPr>
          <a:xfrm>
            <a:off x="722376" y="100584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本题考查劳动者的权利、劳动者的维权方式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。设问要求分别分析公司行为和甲主张权益过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程中存在的不合理之处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，应分别结合材料进行分析。</a:t>
            </a:r>
            <a:endParaRPr lang="en-US" altLang="zh-CN" sz="2200" dirty="0"/>
          </a:p>
        </p:txBody>
      </p:sp>
      <p:graphicFrame>
        <p:nvGraphicFramePr>
          <p:cNvPr id="27" name="QO_6_AS.27_2#8c277f73b?colgroup=11,11,16&amp;vop=1&amp;pid=5c64f59f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573285"/>
              </p:ext>
            </p:extLst>
          </p:nvPr>
        </p:nvGraphicFramePr>
        <p:xfrm>
          <a:off x="722376" y="2050923"/>
          <a:ext cx="10716768" cy="2841371"/>
        </p:xfrm>
        <a:graphic>
          <a:graphicData uri="http://schemas.openxmlformats.org/drawingml/2006/table">
            <a:tbl>
              <a:tblPr/>
              <a:tblGrid>
                <a:gridCol w="3108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8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材料精炼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法理分析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23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公司的不合理行为：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公司将工资中四个月的工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龄补贴部分以消费券形式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发放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该消费券无法提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现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只能用于购买公司所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属平台商品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工龄补贴属于工资组成部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工资应当以货币形式按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月支付给劳动者本人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用人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单位不得以实物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有价证券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等形式替代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劳动者具有获得劳动报酬的权利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公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司以消费券形式发放工龄补贴并限制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提现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限定消费平台及方式的做法违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反法律强制性规定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侵害了甲的合法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权益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O_6_AS.27_3#8c277f73b?colgroup=11,11,16&amp;vop=1&amp;pid=5c64f59fb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5679"/>
              </p:ext>
            </p:extLst>
          </p:nvPr>
        </p:nvGraphicFramePr>
        <p:xfrm>
          <a:off x="722376" y="1511300"/>
          <a:ext cx="10716768" cy="2432431"/>
        </p:xfrm>
        <a:graphic>
          <a:graphicData uri="http://schemas.openxmlformats.org/drawingml/2006/table">
            <a:tbl>
              <a:tblPr/>
              <a:tblGrid>
                <a:gridCol w="3108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8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材料精炼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法理分析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29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甲主张权益过程中不合理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之处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：双方协商不成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甲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向人民法院提起诉讼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根据劳动法律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除特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定情形外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未经劳动仲裁程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序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当事人不得直接向人民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法院提起诉讼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根据劳动法律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除特定情形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未经劳动仲裁程序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当事人不得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直接向人民法院提起诉讼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甲未经劳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动仲裁直接向法院提起诉讼的做法不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合理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QO_6_AS.27_3#8c277f73b?colgroup=11,11,16&amp;vop=1&amp;pid=5c64f59fb&amp;color=0,0,0&amp;mp=1&amp;vtp=1&amp;bt=1&amp;bbb=1">
            <a:extLst>
              <a:ext uri="{FF2B5EF4-FFF2-40B4-BE49-F238E27FC236}">
                <a16:creationId xmlns:a16="http://schemas.microsoft.com/office/drawing/2014/main" id="{414ABD39-6AB0-3876-490F-CFA3C8723814}"/>
              </a:ext>
            </a:extLst>
          </p:cNvPr>
          <p:cNvSpPr txBox="1"/>
          <p:nvPr/>
        </p:nvSpPr>
        <p:spPr>
          <a:xfrm>
            <a:off x="10926183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27_4#8c277f73b?vop=1&amp;pid=5c64f59fb&amp;color=0,0,0&amp;mp=1&amp;vtp=1&amp;bt=1&amp;bbb=1&amp;hb=1"/>
          <p:cNvSpPr/>
          <p:nvPr/>
        </p:nvSpPr>
        <p:spPr>
          <a:xfrm>
            <a:off x="722376" y="1005840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《中华人民共和国劳动法》第五十条规定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，工资应当以货币形式按月支付给劳动者本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。这意味着用人单位不得以实物、有价证券等形式替代，不得规定劳动者在指定地点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、场合消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，也不得规定劳动者的消费方式。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8_1#70df23e85?sp=1&amp;pid=81db73f05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［湖北2025·10］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甲家的牛误入乙家的农田，踩坏了田里的庄稼。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双方就赔偿事项协商不成，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乙于是提起诉讼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9_1#70df23e85.bracket?pid=81db73f05&amp;color=0,0,0&amp;vpa=7&amp;vtp=1"/>
          <p:cNvSpPr/>
          <p:nvPr/>
        </p:nvSpPr>
        <p:spPr>
          <a:xfrm>
            <a:off x="4986401" y="144399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28_2#70df23e85?pid=81db73f05&amp;color=0,0,0&amp;vtp=1&amp;bbb=1"/>
          <p:cNvSpPr/>
          <p:nvPr/>
        </p:nvSpPr>
        <p:spPr>
          <a:xfrm>
            <a:off x="722376" y="191071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①甲没有侵权故意，无须承担侵权责任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诉讼中，法院可依法组织当事人进行调解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诉讼中，乙应当对自己的主张承担举证责任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乙要求甲停止侵害、赔偿损失的主张可以得到法院支持</a:t>
            </a:r>
            <a:endParaRPr lang="en-US" altLang="zh-CN" sz="2000" dirty="0"/>
          </a:p>
        </p:txBody>
      </p:sp>
      <p:sp>
        <p:nvSpPr>
          <p:cNvPr id="5" name="QC_6_BD.28_3#70df23e85.choices?pid=81db73f05&amp;color=0,0,0&amp;vtp=1&amp;bbb=1"/>
          <p:cNvSpPr/>
          <p:nvPr/>
        </p:nvSpPr>
        <p:spPr>
          <a:xfrm>
            <a:off x="722376" y="374662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ae378bc33.fixed?pid=a115bd8b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4#ae378bc33.fixed?pid=a115bd8b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《法律与生活》高考强化</a:t>
            </a:r>
            <a:endParaRPr lang="en-US" altLang="zh-CN" sz="4400" dirty="0"/>
          </a:p>
        </p:txBody>
      </p:sp>
      <p:pic>
        <p:nvPicPr>
          <p:cNvPr id="4" name="C_4#ae378bc33.fixed?pid=a115bd8b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ae378bc33.fixed?pid=a115bd8b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0_1#70df23e85?vop=1&amp;pid=81db73f05&amp;color=0,0,0&amp;vtp=1&amp;bt=1&amp;bbb=1&amp;hb=1"/>
          <p:cNvSpPr/>
          <p:nvPr/>
        </p:nvSpPr>
        <p:spPr>
          <a:xfrm>
            <a:off x="722376" y="1005840"/>
            <a:ext cx="10753344" cy="4069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本题考查侵权责任承担。民事诉讼中，法院在审理案件时可依法组织调解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，这是诉讼程序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中的合法环节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。调解有助于双方达成和解，减少诉讼成本，②正确。在民事诉讼中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，一般实行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谁主张，谁举证”的举证原则。乙主张甲家的牛踩坏了自家庄稼，要求甲赔偿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，那么乙需要对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自己的损失和对方的侵权事实承担举证责任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，如提供庄稼被损坏的现场照片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、损失的评估报告等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，③正确。根据民法典侵权责任编，饲养动物致人损害属于无过错责任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即不论饲养人是否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有故意或过失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均须承担责任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），甲家的牛踩坏乙的庄稼，即便甲没有故意，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也须承担侵权责任，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错误。甲家的牛已经离开了乙家农田，且这一侵权行为造成的损害后果不具有可持续性，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停止侵害这一主张已无实际意义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；而对于赔偿损失的主张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，如果乙能证明自己的损失是由甲家的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牛造成的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，法院会支持乙的赔偿损失主张，④错误。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62a1d986f?sp=1&amp;pid=efe8984e2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［湖南2023·13］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民法典规范各类民事主体的各种人身关系和财产关系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，涉及社会生活的方方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下列漫画描述的情境符合民法典规范的是(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62a1d986f.bracket?pid=efe8984e2&amp;color=0,0,0&amp;vpa=1&amp;vtp=1"/>
          <p:cNvSpPr/>
          <p:nvPr/>
        </p:nvSpPr>
        <p:spPr>
          <a:xfrm>
            <a:off x="6256401" y="144399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6_BD.1_3#62a1d986f?iti=1&amp;htil=1&amp;pid=efe8984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840" y="2003805"/>
            <a:ext cx="2112264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1_4#62a1d986f?iti=2&amp;htil=1&amp;pid=efe8984e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592" y="1985517"/>
            <a:ext cx="2313432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1_5#62a1d986f?iti=3&amp;htil=1&amp;pid=efe8984e2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2086101"/>
            <a:ext cx="2459736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1_6#62a1d986f?iti=4&amp;htil=1&amp;pid=efe8984e2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6256" y="2076957"/>
            <a:ext cx="2432304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6_BD.1_7#62a1d986f?iti=1&amp;htil=1&amp;pid=efe8984e2&amp;color=0,0,0&amp;vtp=1"/>
          <p:cNvSpPr/>
          <p:nvPr/>
        </p:nvSpPr>
        <p:spPr>
          <a:xfrm>
            <a:off x="1906397" y="4471669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9" name="QC_6_BD.1_8#62a1d986f?iti=2&amp;htil=1&amp;pid=efe8984e2&amp;color=0,0,0&amp;vtp=1"/>
          <p:cNvSpPr/>
          <p:nvPr/>
        </p:nvSpPr>
        <p:spPr>
          <a:xfrm>
            <a:off x="4594733" y="4471669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10" name="QC_6_BD.1_9#62a1d986f?iti=3&amp;htil=1&amp;pid=efe8984e2&amp;color=0,0,0&amp;vtp=1"/>
          <p:cNvSpPr/>
          <p:nvPr/>
        </p:nvSpPr>
        <p:spPr>
          <a:xfrm>
            <a:off x="7283069" y="4471669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11" name="QC_6_BD.1_10#62a1d986f?iti=4&amp;htil=1&amp;pid=efe8984e2&amp;color=0,0,0&amp;vtp=1"/>
          <p:cNvSpPr/>
          <p:nvPr/>
        </p:nvSpPr>
        <p:spPr>
          <a:xfrm>
            <a:off x="9966833" y="4471669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endParaRPr lang="en-US" altLang="zh-CN" sz="2000" dirty="0"/>
          </a:p>
        </p:txBody>
      </p:sp>
      <p:sp>
        <p:nvSpPr>
          <p:cNvPr id="12" name="QC_6_BD.1_11#62a1d986f?pid=efe8984e2&amp;color=0,0,0&amp;vtp=1&amp;bbb=1"/>
          <p:cNvSpPr/>
          <p:nvPr/>
        </p:nvSpPr>
        <p:spPr>
          <a:xfrm>
            <a:off x="722376" y="4927726"/>
            <a:ext cx="1075334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（题中漫画来自司法部普法与依法治理局所编图书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有改动）</a:t>
            </a:r>
            <a:endParaRPr lang="en-US" altLang="zh-CN" sz="2000" dirty="0"/>
          </a:p>
        </p:txBody>
      </p:sp>
      <p:sp>
        <p:nvSpPr>
          <p:cNvPr id="13" name="QC_6_BD.1_12#62a1d986f.choices?pid=efe8984e2&amp;color=0,0,0&amp;vtp=1&amp;bbb=1"/>
          <p:cNvSpPr/>
          <p:nvPr/>
        </p:nvSpPr>
        <p:spPr>
          <a:xfrm>
            <a:off x="722376" y="536587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1#62a1d986f?vop=1&amp;pid=efe8984e2&amp;color=0,0,0&amp;vtp=1&amp;bt=1&amp;bbb=1&amp;hb=1"/>
          <p:cNvSpPr/>
          <p:nvPr/>
        </p:nvSpPr>
        <p:spPr>
          <a:xfrm>
            <a:off x="722376" y="100584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本题考查民事行为能力、侵权责任。①中的小朋友属于限制民事行为能力人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，用自己的压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岁钱购买小玩具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，与其年龄、智力状况相适应，符合题意。配偶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、子女和父母均为第一顺序继承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，同一顺序继承人继承遗产的份额，一般应当均等，理应由母亲先保存的说法错误，②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成年子女对父母有赡养的义务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，且父母子女间的身份关系是具有法律意义的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，双方的权利义务关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系并不会因为口头或书面的断绝行为而终止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，“没有义务照顾”的说法错误，③排除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。民法典规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：“动物园的动物造成他人损害的，动物园应当承担侵权责任；但是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，能够证明尽到管理职责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，不承担侵权责任。”漫画中受害人因为不顾警示、不听劝阻，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擅自下车而导致被老虎咬伤，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动物园对此不承担侵权责任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_1#ea0c01586?sp=1&amp;pid=efe8984e2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［黑吉辽2024·14］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小王（15岁）的摄影作品“紫光大桥”在甲杂志公开发表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。小王及其父母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同意甲杂志社许可第三方使用该作品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。经甲杂志社许可，乙杂志转载了该作品。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丙公司未经许可，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将该作品作为商标用于产品外包装设计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_1#ea0c01586.bracket?pid=efe8984e2&amp;color=0,0,0&amp;vpa=2&amp;vtp=1"/>
          <p:cNvSpPr/>
          <p:nvPr/>
        </p:nvSpPr>
        <p:spPr>
          <a:xfrm>
            <a:off x="7526401" y="190119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4_2#ea0c01586?pid=efe8984e2&amp;color=0,0,0&amp;vtp=1&amp;bbb=1"/>
          <p:cNvSpPr/>
          <p:nvPr/>
        </p:nvSpPr>
        <p:spPr>
          <a:xfrm>
            <a:off x="722376" y="236791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①甲杂志社与丙公司之间法律关系的客体是智力成果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乙杂志转载该作品的行为属于合理使用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丙公司侵犯了小王的著作权和甲杂志社的商标权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小王可以在父母的帮助下以原告身份对丙公司提起诉讼</a:t>
            </a:r>
            <a:endParaRPr lang="en-US" altLang="zh-CN" sz="2000" dirty="0"/>
          </a:p>
        </p:txBody>
      </p:sp>
      <p:sp>
        <p:nvSpPr>
          <p:cNvPr id="5" name="QC_6_BD.4_3#ea0c01586.choices?pid=efe8984e2&amp;color=0,0,0&amp;vtp=1&amp;bbb=1"/>
          <p:cNvSpPr/>
          <p:nvPr/>
        </p:nvSpPr>
        <p:spPr>
          <a:xfrm>
            <a:off x="722376" y="420382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_1#ea0c01586?vop=1&amp;pid=efe8984e2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本题考查民事行为能力、知识产权的保护。知识产权是权利人依法就作品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、发明创造等智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力成果或者商标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、地理标志等工商业标记享有的专有性权利，包括著作权、专利权、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商标权等。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丙公司未经许可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，将该作品作为商标用于产品外包装设计，侵犯了小王的著作权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，故甲杂志社与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丙公司之间法律关系的客体是智力成果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，①正确；经甲杂志社许可，乙杂志转载了该作品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作品的法定许可使用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，②排除；材料并未体现商标权，丙公司未经许可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，将该作品作为商标用于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产品外包装设计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，并未侵犯甲杂志社的商标权，③排除；小王（15岁）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为限制民事行为能力人，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可以在父母的帮助下以原告身份对丙公司提起诉讼以维护权利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7_1#67b9bb524?htil=2&amp;pid=31e3d2cb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9647" y="1088136"/>
            <a:ext cx="2148840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BD.7_2#67b9bb524?htil=2&amp;sp=1&amp;pid=31e3d2cbc&amp;color=0,0,0&amp;vtp=1&amp;bt=1&amp;bbb=1&amp;hb=1"/>
          <p:cNvSpPr/>
          <p:nvPr/>
        </p:nvSpPr>
        <p:spPr>
          <a:xfrm>
            <a:off x="722376" y="1005840"/>
            <a:ext cx="8467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［陕晋宁青2025·13］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小杨通过微信预订酒店房间，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聊天记录如图所示。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后因酒店未预留房间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，小杨无法办理入住。对此，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</p:txBody>
      </p:sp>
      <p:sp>
        <p:nvSpPr>
          <p:cNvPr id="4" name="QC_6_AN.8_1#67b9bb524.bracket?pid=31e3d2cbc&amp;color=0,0,0&amp;vpa=3&amp;vtp=1"/>
          <p:cNvSpPr/>
          <p:nvPr/>
        </p:nvSpPr>
        <p:spPr>
          <a:xfrm>
            <a:off x="922401" y="190119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7_3#67b9bb524?htil=2&amp;pid=31e3d2cbc&amp;color=0,0,0&amp;vtp=1&amp;bbb=1"/>
          <p:cNvSpPr/>
          <p:nvPr/>
        </p:nvSpPr>
        <p:spPr>
          <a:xfrm>
            <a:off x="722376" y="2367915"/>
            <a:ext cx="8467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①“我先支付定金100元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”是要约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小杨与酒店之间订立了口头合同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③小杨无权要求酒店双倍返还定金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小杨有权要求酒店支付违约金</a:t>
            </a:r>
            <a:endParaRPr lang="en-US" altLang="zh-CN" sz="2000" dirty="0"/>
          </a:p>
        </p:txBody>
      </p:sp>
      <p:sp>
        <p:nvSpPr>
          <p:cNvPr id="6" name="QC_6_BD.7_4#67b9bb524.choices?htil=2&amp;pid=31e3d2cbc&amp;color=0,0,0&amp;vtp=1&amp;bbb=1"/>
          <p:cNvSpPr/>
          <p:nvPr/>
        </p:nvSpPr>
        <p:spPr>
          <a:xfrm>
            <a:off x="722376" y="4203827"/>
            <a:ext cx="8467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189861" algn="l"/>
                <a:tab pos="4341622" algn="l"/>
                <a:tab pos="6506083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9_1#67b9bb524?vop=1&amp;pid=31e3d2cbc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本题考查合同订立、定金。要约是希望与他人订立合同的意思表示，小杨表示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“我先支付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100元”是对“我预订一间房”的延续，明确了希望与酒店订立合同的意思表示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，故属于要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，①正确。酒店认为收到的100元是订金，而非“定金”（双方未达成“定金”合意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，不应认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“定金”），不适用定金罚则，所以小杨无权要求酒店双倍返还定金，③正确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。酒店收下了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小杨的订金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，达成合同，因此酒店未给小杨预留房间构成违约，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小杨有权要求酒店承担违约责任，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而非支付违约金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，违约金需要双方在合同中提前约定，④错误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。小杨与酒店之间的微信聊天记录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是以电子数据交换的方式能够有形地表现所载内容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，视为书面合同，②排除。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1535</Words>
  <Application>Microsoft Office PowerPoint</Application>
  <PresentationFormat>宽屏</PresentationFormat>
  <Paragraphs>289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3</cp:revision>
  <dcterms:created xsi:type="dcterms:W3CDTF">2025-08-05T01:39:22Z</dcterms:created>
  <dcterms:modified xsi:type="dcterms:W3CDTF">2025-08-05T02:15:49Z</dcterms:modified>
  <cp:category/>
  <cp:contentStatus/>
</cp:coreProperties>
</file>