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22" r:id="rId67"/>
    <p:sldId id="319" r:id="rId68"/>
    <p:sldId id="320" r:id="rId69"/>
    <p:sldId id="321" r:id="rId7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f5e316b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没有正确区分中国吸引外资和对外投资</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3a3c015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没有正确理解中国在经济全球化中的作用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240766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推进高水平对外开放</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bfacbb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对外开放与自力更生</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fc875d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世界经济发展的重要推动者</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d8fe4c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推动经济全球化发展</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5e316b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没有正确区分中国吸引外资和对外投资</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3a3c015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没有正确理解中国在经济全球化中的作用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af70b36d5?sp=1&amp;pid=1bfacbb5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4.在一次企业发展战略研讨会上，针对该不该自主研发某关键设备，有与会者提出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，研发这种设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备成本太高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，风险太大，直接从国外购买更稳妥。该观点遭到其他与会者的反对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，这是因为关键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核心技术(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af70b36d5.bracket?pid=1bfacbb5a&amp;color=0,0,0&amp;vpa=4&amp;vtp=1"/>
          <p:cNvSpPr/>
          <p:nvPr/>
        </p:nvSpPr>
        <p:spPr>
          <a:xfrm>
            <a:off x="193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0_2#af70b36d5?pid=1bfacbb5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①由在世界创新格局中占领先地位的美日欧掌握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是国之重器，必须实现其自主可控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对推动经济高质量发展、保障国家安全意义重大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是中华民族自立于世界民族之林的奋斗基点</a:t>
            </a:r>
            <a:endParaRPr lang="en-US" altLang="zh-CN" sz="2000" dirty="0"/>
          </a:p>
        </p:txBody>
      </p:sp>
      <p:sp>
        <p:nvSpPr>
          <p:cNvPr id="5" name="QC_7_BD.10_3#af70b36d5.choices?pid=1bfacbb5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af70b36d5?vop=1&amp;pid=1bfacbb5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本题考查对外开放与自力更生。关键核心技术对推动经济高质量发展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、保障国家安全意义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，是国之重器，必须实现其自主可控，②③正确；①说法与实际不符，排除；独立自主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力更生是中华民族自立于世界民族之林的奋斗基点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d4ba09ecd?sp=1&amp;pid=f5e316bf0&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2024年12月14日，商务部发布数据显示，前11个月，全国新设立外商投资企业52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379家，同比增长8.9%，为历史同期最高水平；高技术制造业实际使用外资占比较2023年同期提高0.3个百分点；医疗仪器设备及仪器仪表制造业、计算机及办公设备制造业、专业技术服务业实际使用外资同比分别增长53.4%、39.1%和19%。</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d4ba09ecd.bracket?pid=f5e316bf0&amp;color=0,0,0&amp;vpa=5&amp;vtp=1"/>
          <p:cNvSpPr/>
          <p:nvPr/>
        </p:nvSpPr>
        <p:spPr>
          <a:xfrm>
            <a:off x="6692162" y="234004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13_2#d4ba09ecd?pid=f5e316bf0&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①我国吸引外资势头强劲，外贸依存度不断提高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我国营商环境日益改善，为世界各国提供新机遇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我国创新对外投资方式，形成国际竞争的新优势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中国坚持对外开放政策，不断优化利用外资结构</a:t>
            </a:r>
            <a:endParaRPr lang="en-US" altLang="zh-CN" sz="2000" dirty="0"/>
          </a:p>
        </p:txBody>
      </p:sp>
      <p:sp>
        <p:nvSpPr>
          <p:cNvPr id="5" name="QC_8_BD.13_3#d4ba09ecd.choices?pid=f5e316bf0&amp;color=0,0,0&amp;vtp=1&amp;bbb=1"/>
          <p:cNvSpPr/>
          <p:nvPr/>
        </p:nvSpPr>
        <p:spPr>
          <a:xfrm>
            <a:off x="722376" y="46271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d4ba09ecd?vop=1&amp;pid=f5e316bf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本题考查推进高水平对外开放。2024年前11个月，全国新设立外商投资企业52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同比增长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8.9%，说明我国营商环境日益改善，为世界各国提供新机遇，②正确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；高技术制造业实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际使用外资占比较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2023年同期提高0.3个百分点，体现了我国坚持对外开放政策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，不断优化利用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，④正确；材料与外贸依存度无关，而且我国外贸依存度有下降趋势，①排除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映我国吸引外资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，没有涉及我国创新对外投资方式，③排除。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d4ba09ecd?vop=1&amp;pid=f5e316bf0&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本题易错选③，错选原因是没有正确区分中国吸引外资和对外投资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。中国吸引外资指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中国引进境外资本到境内投资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，而中国对外投资是指在中国境内依法设立的企业，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可以通过新设、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并购等方式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，在境外拥有企业或取得既有企业的所有权、控制权、经营管理权及其他权益的行为。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bfdec22f.fixed?pid=f1039098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9bfdec22f.fixed?pid=f1039098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开放是当代中国的鲜明标识</a:t>
            </a:r>
            <a:endParaRPr lang="en-US" altLang="zh-CN" sz="4400" dirty="0"/>
          </a:p>
        </p:txBody>
      </p:sp>
      <p:pic>
        <p:nvPicPr>
          <p:cNvPr id="4" name="C_5#9bfdec22f.fixed?pid=f1039098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bfdec22f.fixed?pid=f1039098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405210de5?sp=1&amp;pid=9bfdec22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2025年3月，中国货轮“天恩号”搭载新能源汽车穿越北冰洋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，从上海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抵达鹿特丹仅用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28天，比传统航线缩短40%，将理论上的“黄金水道”变为现实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。北极航道开启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商业运营新阶段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，货运量将突破2.2亿吨，为全球贸易开辟充满机遇的新维度。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405210de5.bracket?pid=9bfdec22f&amp;color=0,0,0&amp;vpa=6&amp;vtp=1"/>
          <p:cNvSpPr/>
          <p:nvPr/>
        </p:nvSpPr>
        <p:spPr>
          <a:xfrm>
            <a:off x="10680764"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6_2#405210de5?pid=9bfdec22f&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①增加航运运量，提升物流灵活性与供应链稳定性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加强中欧贸易联系，开辟更加广阔的对外贸易空间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降低亚欧海运成本，提高我国“走出去”的水平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改变世界贸易格局，带动全球贸易重心迅速北移</a:t>
            </a:r>
            <a:endParaRPr lang="en-US" altLang="zh-CN" sz="2000" dirty="0"/>
          </a:p>
        </p:txBody>
      </p:sp>
      <p:sp>
        <p:nvSpPr>
          <p:cNvPr id="5" name="QC_6_BD.16_3#405210de5.choices?pid=9bfdec22f&amp;color=0,0,0&amp;vtp=1&amp;bbb=1"/>
          <p:cNvSpPr/>
          <p:nvPr/>
        </p:nvSpPr>
        <p:spPr>
          <a:xfrm>
            <a:off x="722376" y="41699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405210de5?vop=1&amp;pid=9bfdec22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本题考查推进高水平对外开放。从货运量将突破2.2亿吨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，可见北极航道开通能增加航运运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，且新航线的开辟将为物流提供新的选择，有利于提高物流灵活性和供应链的稳定性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可以加强中欧贸易联系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，有利于开辟更加广阔的对外贸易空间，①②正确；比传统航线缩短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说明北极航道的开通能降低亚欧海运成本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，但题干中商品运输不属于“走出去”的范围，③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北极航道虽开辟了新路线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，但“改变世界贸易格局”和“重心迅速北移”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的说法夸大了其作用，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其影响需长期积累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，且全球贸易重心涉及多方因素，④排除。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7daa868ce?sp=1&amp;pid=9bfdec22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习近平在海南考察时强调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，建设海洋强国是实现中华民族伟大复兴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的战略任务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。要推动海洋科技实现高水平自立自强，加强原创性、引领性科技攻关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。把装备制造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牢牢抓在自己手里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，努力用我们自己的装备开发油气资源，提高能源自给率，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保障国家能源安全。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这要求我们(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7daa868ce.bracket?pid=9bfdec22f&amp;color=0,0,0&amp;vpa=7&amp;vtp=1"/>
          <p:cNvSpPr/>
          <p:nvPr/>
        </p:nvSpPr>
        <p:spPr>
          <a:xfrm>
            <a:off x="219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9_2#7daa868ce?pid=9bfdec22f&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①发展更高层次的开放型经济，解决发展内外联动问题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坚持创新发展理念，坚持把创新作为引领发展的第一动力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坚持独立自主，自力更生，为海洋强国建设提供持久动力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大力发展海洋经济，以筑牢现代化经济体系的坚实根基</a:t>
            </a:r>
            <a:endParaRPr lang="en-US" altLang="zh-CN" sz="2000" dirty="0"/>
          </a:p>
        </p:txBody>
      </p:sp>
      <p:sp>
        <p:nvSpPr>
          <p:cNvPr id="5" name="QC_6_BD.19_3#7daa868ce.choices?pid=9bfdec22f&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7daa868ce?vop=1&amp;pid=9bfdec22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本题考查对外开放与自力更生。材料中指出为了建设海洋强国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，要推动海洋科技实现高水平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自立自强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，提高能源自给率，保障国家能源安全，这要求我们坚持创新发展理念</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，坚持把创新作为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引领发展的第一动力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，坚持独立自主，自力更生，为海洋强国建设提供持久动力，②③正确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强调坚持独立自主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、自力更生的原则，重视内部的作用来建设海洋强国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，而不是强调发展开放型经</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，①排除；现代化经济体系的坚实根基指的是实体经济，而材料强调海洋强国建设，④排除。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232ded29.fixed?pid=4051b42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7200" dirty="0"/>
          </a:p>
        </p:txBody>
      </p:sp>
      <p:sp>
        <p:nvSpPr>
          <p:cNvPr id="3" name="C_3_BD#6232ded29.fixed?pid=4051b4283&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第七课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经济全球化与中国</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ff31b3a18?sp=1&amp;pid=9bfdec22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3.中国制造业在规模上超越美国的同时，又受到核心技术缺失、创新能力不足等冲击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。许多专家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不禁思考中国是否应改变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“世界制造车间”的道路，向“微笑曲线”两端攀爬。研究表明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的制造能力依然有限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，特别是“一体化”产品的装配制造能力还很弱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，而发展好制造环节仍能获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得较高的市场回报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。因此，在提升科技创新能力的同时也有必要继续把“世界制造车间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”的道路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走下去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中国企业应(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ff31b3a18.bracket?pid=9bfdec22f&amp;color=0,0,0&amp;vpa=8&amp;vtp=1"/>
          <p:cNvSpPr/>
          <p:nvPr/>
        </p:nvSpPr>
        <p:spPr>
          <a:xfrm>
            <a:off x="3970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ff31b3a18?pid=9bfdec22f&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①重视材料、工艺和零部件的研究开发，夯实产业基础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优化产业结构，舍弃传统制造业，发展战略性新兴产业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在立足对外开放的基础上实现关键核心技术的自主可控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加强创新研发，形成高附加值的产业链条</a:t>
            </a:r>
            <a:endParaRPr lang="en-US" altLang="zh-CN" sz="2000" dirty="0"/>
          </a:p>
        </p:txBody>
      </p:sp>
      <p:sp>
        <p:nvSpPr>
          <p:cNvPr id="5" name="QC_6_BD.22_3#ff31b3a18.choices?pid=9bfdec22f&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ff31b3a18?vop=1&amp;pid=9bfdec22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本题考查对外开放与自力更生。材料说明我国一方面要重视材料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、工艺和零部件的研究开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，夯实产业基础，另一方面要加强创新研发，形成高附加值的产业链条，①④符合题意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完全舍弃传统制造业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，要推动传统制造业转型升级，②错误；应以独立自主、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自力更生为基点，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提高自主创新能力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，实现关键核心技术的自主可控，③错误。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677287321?sp=1&amp;pid=9bfdec22f&amp;color=0,0,0&amp;vtp=1&amp;bt=1&amp;bbb=1&amp;hb=1"/>
          <p:cNvSpPr/>
          <p:nvPr/>
        </p:nvSpPr>
        <p:spPr>
          <a:xfrm>
            <a:off x="722376" y="972000"/>
            <a:ext cx="10753344" cy="4526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［河北部分学校2025质检］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在广东省深入实施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百千万工程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的大背景下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越来越多粤港澳大湾区农产品越岭跨洋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现在共建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国家的餐桌上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以品质著称的德庆贡柑就是广东农产品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走出去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的代表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海外营收的增长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海外产业链规模的扩大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也带动了国内的出口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拥有智能制造整厂综合服务能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力的某机器人企业则选择以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开拓新赛道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来应对外贸挑战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开始将眼光投向墨西哥等国家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过部署本地化就近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智造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服务持续捕捉外贸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一列满载家用电器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玩具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服装等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X8186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次班列从广州国际港站驶出抵达欧洲市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年粤港澳大湾区开出的首列中欧班列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中欧班列线路已联通西欧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多个国家和地区的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为超过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家外贸企业提供了稳定的国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际物流通道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2#677287321?pid=9bfdec22f&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为抢抓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除了企业主动参与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粤港澳大湾区有关机构和部门单位也积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贸易之桥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等供采对接活动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粤港澳大湾区正为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建设注入澎湃动力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让这条开放合作之路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互利共赢之路焕发出更大的活力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，运用“经济全球化”的知识，分析粤港澳大湾区外贸增长的原因。</a:t>
            </a:r>
            <a:endParaRPr lang="en-US" altLang="zh-CN" sz="2000" dirty="0"/>
          </a:p>
        </p:txBody>
      </p:sp>
      <p:sp>
        <p:nvSpPr>
          <p:cNvPr id="3" name="QO_6_AN.26_1#677287321?vop=1&amp;pid=9bfdec22f&amp;color=0,0,0&amp;vtp=1&amp;bbb=1&amp;hb=1"/>
          <p:cNvSpPr/>
          <p:nvPr/>
        </p:nvSpPr>
        <p:spPr>
          <a:xfrm>
            <a:off x="722376" y="2797244"/>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①顺应经济全球化趋势，充分利用“一带一路”平台，实施更加积极主动的开放战略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用有利的经济政策和供采对接活动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，主动发展对外贸易。（3分）②海外营收增长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、产业链规模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扩大对企业出口产生了拉动作用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；主动培育以技术、品牌、质量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、服务等为核心的出口竞争新优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，有利于转变对外贸易发展方式，优化外贸结构，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提升了中国产品和服务的国际竞争力。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3分）③充分发挥中欧班列作用，联通亚欧市场，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增强国内国际两个市场两种资源联动效应，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提升了贸易合作的质量和水平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7_1#677287321?vop=1&amp;pid=9bfdec22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本题考查经济全球化。关键信息①：抢抓“一带一路”发展机遇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→实施更加积极主动的开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放战略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。关键信息②：海外营收的增长、海外产业链规模的扩大</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通过部署本地化就近“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服务持续捕捉外贸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“先机”→海外营收增长等的拉动作用；主动培育以技术、品牌、质量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等为核心的出口竞争新优势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。关键信息③：中欧班列线路已联通西欧、东欧</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国际物流通道→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增强国内国际两个市场两种资源联动效应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a84c12d54.fixed?pid=51c3b7ee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a84c12d54.fixed?pid=51c3b7ee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做全球发展的贡献者</a:t>
            </a:r>
            <a:endParaRPr lang="en-US" altLang="zh-CN" sz="4400" dirty="0"/>
          </a:p>
        </p:txBody>
      </p:sp>
      <p:pic>
        <p:nvPicPr>
          <p:cNvPr id="4" name="C_5#a84c12d54.fixed?pid=51c3b7ee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a84c12d54.fixed?pid=51c3b7ee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774fd4f68?sp=1&amp;pid=3fc875df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［东北三省名校联盟2025联考］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在博鳌亚洲论坛2025年年会上，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60多个国家和地区的千名代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表齐聚博鳌小镇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，围绕“在世界变局中共创亚洲未来”的主题，共话合作、共谋发展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，再次向世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界传递出中国扩大开放的强音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9_1#774fd4f68.bracket?pid=3fc875df8&amp;color=0,0,0&amp;vpa=9&amp;vtp=1"/>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8_2#774fd4f68?pid=3fc875df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①亚洲各国的根本利益是一致的，共同利益是合作的基础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中国为世界经济发展提供充足的资本，引领世界经济发展方向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中国坚持对外开放的基本国策，是经济全球化的贡献者和推动者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中国积极推动构建人类命运共同体，为世界经济发展贡献中国智慧</a:t>
            </a:r>
            <a:endParaRPr lang="en-US" altLang="zh-CN" sz="2000" dirty="0"/>
          </a:p>
        </p:txBody>
      </p:sp>
      <p:sp>
        <p:nvSpPr>
          <p:cNvPr id="5" name="QC_7_BD.28_3#774fd4f68.choices?pid=3fc875df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774fd4f68?vop=1&amp;pid=3fc875df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本题考查世界经济发展的重要推动者。60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多个国家和地区的千名代表在博鳌亚洲论坛2025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年年会上共话合作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、共谋发展，再次向世界传递出中国扩大开放的强音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，体现了中国坚持对外开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放的基本国策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，是经济全球化的贡献者和推动者，③正确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；论坛聚焦在世界变局中共创亚洲未来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，强调通过对话凝聚共识，体现了人类命运共同体理念的核心价值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，为世界经济发展贡献中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国智慧和力量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，④正确；共同利益是合作的基础，但各国的根本利益是不一致的，①排除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并没有引领世界经济发展方向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，且材料未强调中国为世界经济发展提供充足的资本，②排除。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5359df3c5?sp=1&amp;pid=3fc875df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中国在世界各地不断“上新”，众多惠民生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、暖人心的工程让当地民众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获得感结结实实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，例如蒙内铁路、金港高速公路、拉各斯国际机场、钱凯港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。这些项目不仅仅是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钢筋水泥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、硬核科技的体现，更是中国对全球发展的深度参与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，也是中国新发展理念的全球化表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中国项目的落地有利于(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5359df3c5.bracket?pid=3fc875df8&amp;color=0,0,0&amp;vpa=10&amp;vtp=1"/>
          <p:cNvSpPr/>
          <p:nvPr/>
        </p:nvSpPr>
        <p:spPr>
          <a:xfrm>
            <a:off x="473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31_2#5359df3c5?pid=3fc875df8&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①践行正确的义利观，为全球治理贡献中国方案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各国共享中国发展新机遇，为世界发展注入强大动力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发挥中国在全球事务中的主导地位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消除世界经济发展的不确定性</a:t>
            </a:r>
            <a:endParaRPr lang="en-US" altLang="zh-CN" sz="2000" dirty="0"/>
          </a:p>
        </p:txBody>
      </p:sp>
      <p:sp>
        <p:nvSpPr>
          <p:cNvPr id="5" name="QC_7_BD.31_3#5359df3c5.choices?pid=3fc875df8&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5359df3c5?vop=1&amp;pid=3fc875df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本题考查世界经济发展的重要推动者。中国在世界各地建设诸如蒙内铁路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、金港高速公路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等民生工程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，践行了正确的义利观，在帮助其他国家发展的同时，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也为全球治理贡献了中国方案，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展现了中国负责任的大国形象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，①正确；众多民生工程让当地民众获得实惠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，这体现了各国能够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共享中国发展的新机遇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，中国的这些举措为世界发展注入了强大动力，②正确；“主导地位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，中国在全球事务中发挥着重要作用，但并非处于主导地位，③排除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；世界经济发展的不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确定性无法消除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aa86d619.fixed?pid=f1039098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8aa86d619.fixed?pid=f1039098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开放是当代中国的鲜明标识</a:t>
            </a:r>
            <a:endParaRPr lang="en-US" altLang="zh-CN" sz="4400" dirty="0"/>
          </a:p>
        </p:txBody>
      </p:sp>
      <p:pic>
        <p:nvPicPr>
          <p:cNvPr id="4" name="C_5#8aa86d619.fixed?pid=f1039098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aa86d619.fixed?pid=f1039098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147fb78e9?sp=1&amp;pid=1d8fe4cb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我国赋予自由贸易试验区更大改革自主权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，探索建设自由贸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，创新对外投资方式，促进国际产能合作，拓展对外贸易，培育贸易新业态新模式。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下列传导路径正确的是(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147fb78e9.bracket?pid=1d8fe4cbe&amp;color=0,0,0&amp;vpa=11&amp;vtp=1"/>
          <p:cNvSpPr/>
          <p:nvPr/>
        </p:nvSpPr>
        <p:spPr>
          <a:xfrm>
            <a:off x="346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4_2#147fb78e9?pid=1d8fe4cb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①促进国际产能合作→鼓励企业“走出去”→企业分散投资，防范风险，寻求市场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培育贸易新业态新模式→扩大市场准入负面清单→推动我国对外贸易发展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创新对外投资方式→引导外资流向国内服务和研发环节→提高我国产业技术水平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建设自由贸易港→促进投资贸易自由化便利化→推动经济全球化发展</a:t>
            </a:r>
            <a:endParaRPr lang="en-US" altLang="zh-CN" sz="2000" dirty="0"/>
          </a:p>
        </p:txBody>
      </p:sp>
      <p:sp>
        <p:nvSpPr>
          <p:cNvPr id="5" name="QC_7_BD.34_3#147fb78e9.choices?pid=1d8fe4cb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147fb78e9?vop=1&amp;pid=1d8fe4cb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本题考查推动经济全球化发展。对我国而言，“促进国际产能合作”，既可以去产能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可以使有竞争力的企业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“走出去”，以分散投资，防范风险，寻求市场，①正确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；建设自由贸易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，有利于促进投资贸易自由化便利化，进而推动经济全球化发展，④正确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；缩减市场准入负面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清单有利于培育贸易新业态新模式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，②排除；“创新对外投资方式”与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“引导外资流向国内服务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和研发环节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”不构成因果关系，③排除。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af3d114cf?sp=1&amp;pid=1d8fe4cb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［河南部分学校2024段考］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中方成为首个完成《渔业补贴协定》批约的发展中大国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，引领完成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投资便利化协定文本谈判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，推动世贸组织实质性结束部分全球数字贸易规则谈判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。在世贸组织第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十三届部长级会议上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，中方支持恢复争端解决机制正常运转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，支持将投资便利化协定纳入世贸组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织法律框架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af3d114cf.bracket?pid=1d8fe4cbe&amp;color=0,0,0&amp;vpa=12&amp;vtp=1"/>
          <p:cNvSpPr/>
          <p:nvPr/>
        </p:nvSpPr>
        <p:spPr>
          <a:xfrm>
            <a:off x="371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7_2#af3d114cf?pid=1d8fe4cb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①坚定捍卫自身正当权益，引领世界多极化进程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坚定维护多边贸易体制，共建开放型世界经济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深入主导世贸组织改革，坚决反对贸易保护主义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坚定践行真正多边主义，积极参与全球经济治理</a:t>
            </a:r>
            <a:endParaRPr lang="en-US" altLang="zh-CN" sz="2000" dirty="0"/>
          </a:p>
        </p:txBody>
      </p:sp>
      <p:sp>
        <p:nvSpPr>
          <p:cNvPr id="5" name="QC_7_BD.37_3#af3d114cf.choices?pid=1d8fe4cbe&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af3d114cf?vop=1&amp;pid=1d8fe4cb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本题考查推动经济全球化发展。中方成为首个完成《渔业补贴协定》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批约的发展中大国，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引领完成投资便利化协定文本谈判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，推动世贸组织实质性结束部分全球数字贸易规则谈判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恢复争端解决机制正常运转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，支持将投资便利化协定纳入世贸组织法律框架。可见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，我国坚定维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护多边贸易体制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，共建开放型世界经济，坚定践行真正多边主义，积极参与全球经济治理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；中国没有引领世界多极化进程，①排除；中国并不主导世贸组织改革，③排除。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7c0227358?sp=1&amp;pid=3a3c015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5.多年来，中国在水电、通信、港口、学校、公路等方面对巴基斯坦进行援建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，还为巴基斯坦开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发了金矿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、煤田，在给巴基斯坦带来巨大经济效益的同时，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大批中国企业也通过与巴基斯坦合作，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培养了许多国际化经营人才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，积累了许多“走出去”的宝贵经验。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7c0227358.bracket?pid=3a3c01593&amp;color=0,0,0&amp;vpa=13&amp;vtp=1"/>
          <p:cNvSpPr/>
          <p:nvPr/>
        </p:nvSpPr>
        <p:spPr>
          <a:xfrm>
            <a:off x="905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40_2#7c0227358?pid=3a3c0159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①中国的开放发展理念符合经济社会发展规律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中国成为经济全球化的主导力量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中国既是经济全球化的贡献者，也是受益者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中国经济实现了从引进外资到对外投资的转变</a:t>
            </a:r>
            <a:endParaRPr lang="en-US" altLang="zh-CN" sz="2000" dirty="0"/>
          </a:p>
        </p:txBody>
      </p:sp>
      <p:sp>
        <p:nvSpPr>
          <p:cNvPr id="5" name="QC_8_BD.40_3#7c0227358.choices?pid=3a3c0159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7c0227358?vop=1&amp;pid=3a3c0159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本题考查世界经济发展的重要推动者。中国对巴基斯坦进行援建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，既给巴基斯坦带来了经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，也为中国培养人才、积累经验，说明中国的开放发展理念符合经济社会发展规律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既是经济全球化的贡献者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，也是受益者，①③正确；“中国成为经济全球化的主导力量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，②排除；我国坚持引进外资与对外投资相结合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，“中国经济实现了从引进外资到对外投资的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7c0227358?vop=1&amp;pid=3a3c01593&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本题易错选②，错选原因是未能正确认识中国在经济全球化中的地位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。在认识中国在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经济全球化中的作用时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，会产生以下误区：</a:t>
            </a:r>
            <a:endParaRPr lang="en-US" altLang="zh-CN" sz="2000" dirty="0"/>
          </a:p>
        </p:txBody>
      </p:sp>
      <p:graphicFrame>
        <p:nvGraphicFramePr>
          <p:cNvPr id="37" name="QC_8_AS.42_3#7c0227358?colgroup=22,17&amp;vop=1&amp;pid=3a3c01593&amp;color=0,0,0&amp;mp=1&amp;vtp=1&amp;bbb=1&amp;hb=1"/>
          <p:cNvGraphicFramePr>
            <a:graphicFrameLocks noGrp="1"/>
          </p:cNvGraphicFramePr>
          <p:nvPr/>
        </p:nvGraphicFramePr>
        <p:xfrm>
          <a:off x="722376" y="1961203"/>
          <a:ext cx="10725912" cy="2062988"/>
        </p:xfrm>
        <a:graphic>
          <a:graphicData uri="http://schemas.openxmlformats.org/drawingml/2006/table">
            <a:tbl>
              <a:tblPr/>
              <a:tblGrid>
                <a:gridCol w="6007608"/>
                <a:gridCol w="4718304"/>
              </a:tblGrid>
              <a:tr h="41783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在新的起点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中国将始终做全球发展的贡献者</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秩序的维护者和主导者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在新的起点</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中国将始终做全球发展的贡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献者</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国际秩序的维护者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作为负责任的大国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中国积极制定全球经济规则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相关各国共同应对挑战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全球经济规则是相关各国共同制定的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国只是积极参与者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774d5b011.fixed?pid=51c3b7ee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774d5b011.fixed?pid=51c3b7ee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做全球发展的贡献者</a:t>
            </a:r>
            <a:endParaRPr lang="en-US" altLang="zh-CN" sz="4400" dirty="0"/>
          </a:p>
        </p:txBody>
      </p:sp>
      <p:pic>
        <p:nvPicPr>
          <p:cNvPr id="4" name="C_5#774d5b011.fixed?pid=51c3b7ee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774d5b011.fixed?pid=51c3b7ee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e4972fb4f?sp=1&amp;pid=774d5b01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［湖南邵阳多校2025模拟］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中国发展高层论坛2025年年会于3月24日在北京闭幕。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2025年恰逢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中国发展高层论坛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25周年，从2000年创办初期37家外企的谨慎试探，到2025年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86家全球跨国企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750余位代表的重磅出席，论坛议题不断演变，参会企业数量屡创新高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，恰是中国式现代化道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路的生动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“注脚”。中国发展高层论坛25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年的历程从一个侧面说明(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e4972fb4f.bracket?pid=774d5b011&amp;color=0,0,0&amp;vpa=14&amp;vtp=1"/>
          <p:cNvSpPr/>
          <p:nvPr/>
        </p:nvSpPr>
        <p:spPr>
          <a:xfrm>
            <a:off x="833285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3_2#e4972fb4f?pid=774d5b01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①中国坚定不移推进开放合作，为全球企业带来新机遇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中国坚持独立自主、自力更生的原则，维护国家安全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中国经济的韧性与活力为世界经济注入信心和动力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开放是当代中国的鲜明标识，是中国发展的内生动力</a:t>
            </a:r>
            <a:endParaRPr lang="en-US" altLang="zh-CN" sz="2000" dirty="0"/>
          </a:p>
        </p:txBody>
      </p:sp>
      <p:sp>
        <p:nvSpPr>
          <p:cNvPr id="5" name="QC_6_BD.43_3#e4972fb4f.choices?pid=774d5b011&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e4972fb4f?vop=1&amp;pid=774d5b01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本题考查做全球发展的贡献者。从2000年创办初期37家外企的谨慎试探，到2025年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全球跨国企业多位代表出席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，表明中国持续推进开放合作，为全球企业提供了更多机遇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对外开放的基本国策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，①正确；跨国企业积极参与论坛，反映出中国经济具有韧性和活力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了国际社会对中国经济的信心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，为世界经济注入动力，③正确；材料强调加强合作，未涉及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、自力更生”和国家安全，②与题意无关，排除；开放是中国的鲜明标识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，改革开放是中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国发展的内生动力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4ae19bcdb?sp=1&amp;pid=72407663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［天津耀华中学2025高二期末］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经济全球化过程中，有的国家采取内顾政策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，收回产业链甚至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设置贸易及技术壁垒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，推动全球产业链形成本地化、分散化趋势，导致部分产业链收缩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业链不稳定性升级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。在“产业回流”背景下，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我国应该(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4ae19bcdb.bracket?pid=72407663b&amp;color=0,0,0&amp;vpa=1&amp;vtp=1"/>
          <p:cNvSpPr/>
          <p:nvPr/>
        </p:nvSpPr>
        <p:spPr>
          <a:xfrm>
            <a:off x="701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_2#4ae19bcdb?pid=72407663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①坚持对外开放的基本国策，推进高水平对外开放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实行高水平的贸易和投资自由化便利化政策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将独立自主、自力更生作为发展的根本基点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将开放作为引领发展的第一动力</a:t>
            </a:r>
            <a:endParaRPr lang="en-US" altLang="zh-CN" sz="2000" dirty="0"/>
          </a:p>
        </p:txBody>
      </p:sp>
      <p:sp>
        <p:nvSpPr>
          <p:cNvPr id="5" name="QC_7_BD.1_3#4ae19bcdb.choices?pid=72407663b&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c1e7e8456?sp=1&amp;pid=774d5b01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［河南新乡部分学校2025模拟］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2025年是世贸组织成立30周年。自2001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年加入世贸组织以来，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150多个国家和地区的主要贸易伙伴，对世界经济增长贡献率保持在30％左右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，关税总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15.3％大幅降至7.3％。中国全面参与世贸组织谈判，推动达成《贸易便利化协定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信息技术协定》扩围协议，所倡导的《促进发展的投资便利化协定》获得广泛支持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c1e7e8456.bracket?pid=774d5b011&amp;color=0,0,0&amp;vpa=15&amp;vtp=1"/>
          <p:cNvSpPr/>
          <p:nvPr/>
        </p:nvSpPr>
        <p:spPr>
          <a:xfrm>
            <a:off x="92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6_2#c1e7e8456?pid=774d5b011&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①中国积极参与经济全球化，是世界经济发展的贡献者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中国坚定支持多边贸易体制，支持和推动世贸组织改革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中国坚决反对贸易保护主义，积极参与全球治理规则制定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中国反对霸权主义和强权政治，主张谈判解决国际分歧</a:t>
            </a:r>
            <a:endParaRPr lang="en-US" altLang="zh-CN" sz="2000" dirty="0"/>
          </a:p>
        </p:txBody>
      </p:sp>
      <p:sp>
        <p:nvSpPr>
          <p:cNvPr id="5" name="QC_6_BD.46_3#c1e7e8456.choices?pid=774d5b011&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c1e7e8456?vop=1&amp;pid=774d5b01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本题考查做全球发展的贡献者。材料指出中国加入世贸组织后大幅降低关税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、推动达成多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项贸易协定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，并对世界经济增长贡献显著,体现中国积极参与经济全球化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，是世界经济发展的贡献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，①正确；中国全面参与谈判、推动协定达成及倡导新协定，表明中国支持多边贸易体制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通过实际行动推动世贸组织相关事务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，隐含对改革的推动，②正确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；材料主要强调中国参与国际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，未强调中国坚决反对贸易保护主义，③排除；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材料主要强调中国参与国际贸易合作，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“反对霸权主义和强权政治”“谈判解决国际分歧”，④排除。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9b6147b37?sp=1&amp;pid=774d5b011&amp;color=0,0,0&amp;vtp=1&amp;bt=1&amp;bbb=1&amp;hb=1"/>
          <p:cNvSpPr/>
          <p:nvPr/>
        </p:nvSpPr>
        <p:spPr>
          <a:xfrm>
            <a:off x="722376" y="972000"/>
            <a:ext cx="10753344" cy="663766"/>
          </a:xfrm>
          <a:prstGeom prst="rect">
            <a:avLst/>
          </a:prstGeom>
          <a:noFill/>
        </p:spPr>
        <p:txBody>
          <a:bodyPr wrap="none" lIns="0" tIns="0" rIns="0" bIns="0" rtlCol="0" anchor="t"/>
          <a:lstStyle/>
          <a:p>
            <a:pPr algn="l" latinLnBrk="1">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195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［安徽皖北重点高中2024高二联考］</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让我们通过一组数字看全球发展的中国贡献</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。关于这组数字，</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195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dirty="0"/>
          </a:p>
        </p:txBody>
      </p:sp>
      <p:graphicFrame>
        <p:nvGraphicFramePr>
          <p:cNvPr id="43" name="QC_6_BD.49_2#9b6147b37?colgroup=8,11,8,10&amp;pid=774d5b011&amp;color=0,0,0&amp;vtp=1&amp;bbb=1&amp;hb=1"/>
          <p:cNvGraphicFramePr>
            <a:graphicFrameLocks noGrp="1"/>
          </p:cNvGraphicFramePr>
          <p:nvPr/>
        </p:nvGraphicFramePr>
        <p:xfrm>
          <a:off x="722376" y="1764606"/>
          <a:ext cx="10707624" cy="2548510"/>
        </p:xfrm>
        <a:graphic>
          <a:graphicData uri="http://schemas.openxmlformats.org/drawingml/2006/table">
            <a:tbl>
              <a:tblPr/>
              <a:tblGrid>
                <a:gridCol w="2350008"/>
                <a:gridCol w="3136392"/>
                <a:gridCol w="2249424"/>
                <a:gridCol w="2971800"/>
              </a:tblGrid>
              <a:tr h="387668">
                <a:tc>
                  <a:txBody>
                    <a:bodyPr/>
                    <a:lstStyle/>
                    <a:p>
                      <a:pPr algn="ctr" latinLnBrk="1" hangingPunct="0">
                        <a:lnSpc>
                          <a:spcPts val="2700"/>
                        </a:lnSpc>
                      </a:pPr>
                      <a:r>
                        <a:rPr lang="en-US" altLang="zh-CN" sz="195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95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95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972亿美元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95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40亿美元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60842">
                <a:tc>
                  <a:txBody>
                    <a:bodyPr/>
                    <a:lstStyle/>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中国仍然是全球增</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长最大引擎</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年到</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2029年</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球新增经济活动</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中国占比将达</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21%左右</a:t>
                      </a:r>
                      <a:endParaRPr lang="en-US" altLang="zh-CN" sz="19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中国成功连任</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2024年度至</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2026年度联合国人权理事</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会成员国</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这是中国第</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6次</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担任人权理事会成员国</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中国是当选次数最多的国</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家之一</a:t>
                      </a:r>
                      <a:endParaRPr lang="en-US" altLang="zh-CN" sz="19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第三届</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路”国际合作高峰</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论坛形成458项成</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中外企业达成</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972亿美元的商业</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合作协议</a:t>
                      </a:r>
                      <a:endParaRPr lang="en-US" altLang="zh-CN" sz="19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中方已经成立总额</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40亿</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美元的全球发展和南南合</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作基金</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中国金融机构会</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推出100亿美元专项资</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专门用于落实全球发</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展倡议</a:t>
                      </a:r>
                      <a:endParaRPr lang="en-US" altLang="zh-CN" sz="19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50_1#9b6147b37.bracket?pid=774d5b011&amp;color=0,0,0&amp;vpa=16&amp;vtp=1"/>
          <p:cNvSpPr/>
          <p:nvPr/>
        </p:nvSpPr>
        <p:spPr>
          <a:xfrm>
            <a:off x="2905982" y="1310011"/>
            <a:ext cx="349250" cy="311595"/>
          </a:xfrm>
          <a:prstGeom prst="rect">
            <a:avLst/>
          </a:prstGeom>
          <a:noFill/>
        </p:spPr>
        <p:txBody>
          <a:bodyPr wrap="none" lIns="0" tIns="0" rIns="0" bIns="0" rtlCol="0" anchor="t"/>
          <a:lstStyle/>
          <a:p>
            <a:pPr algn="ctr" latinLnBrk="1">
              <a:lnSpc>
                <a:spcPts val="2600"/>
              </a:lnSpc>
            </a:pPr>
            <a:r>
              <a:rPr lang="en-US" altLang="zh-CN" sz="195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950" dirty="0"/>
          </a:p>
        </p:txBody>
      </p:sp>
      <p:sp>
        <p:nvSpPr>
          <p:cNvPr id="5" name="QC_6_BD.49_3#9b6147b37?pid=774d5b011&amp;color=0,0,0&amp;vtp=1&amp;bbb=1"/>
          <p:cNvSpPr/>
          <p:nvPr/>
        </p:nvSpPr>
        <p:spPr>
          <a:xfrm>
            <a:off x="722376" y="4444306"/>
            <a:ext cx="10753344" cy="1387920"/>
          </a:xfrm>
          <a:prstGeom prst="rect">
            <a:avLst/>
          </a:prstGeom>
          <a:noFill/>
        </p:spPr>
        <p:txBody>
          <a:bodyPr wrap="none" lIns="0" tIns="0" rIns="0" bIns="0" rtlCol="0" anchor="t"/>
          <a:lstStyle/>
          <a:p>
            <a:pPr algn="l" latinLnBrk="1">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①中国为推动全球经济的发展作出了巨大贡献</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中国推进高水平对外开放，合理扩大外资准入负面清单</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世界需要推倒原有的全球治理体系，建立新的全球治理体系</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7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中国奉行多边贸易体制，推动建设共同繁荣的世界</a:t>
            </a:r>
            <a:endParaRPr lang="en-US" altLang="zh-CN" sz="1950" dirty="0"/>
          </a:p>
        </p:txBody>
      </p:sp>
      <p:sp>
        <p:nvSpPr>
          <p:cNvPr id="6" name="QC_6_BD.49_4#9b6147b37.choices?pid=774d5b011&amp;color=0,0,0&amp;vtp=1&amp;bbb=1"/>
          <p:cNvSpPr/>
          <p:nvPr/>
        </p:nvSpPr>
        <p:spPr>
          <a:xfrm>
            <a:off x="722376" y="5885756"/>
            <a:ext cx="10753344" cy="317691"/>
          </a:xfrm>
          <a:prstGeom prst="rect">
            <a:avLst/>
          </a:prstGeom>
          <a:noFill/>
        </p:spPr>
        <p:txBody>
          <a:bodyPr wrap="none" lIns="0" tIns="0" rIns="0" bIns="0" rtlCol="0" anchor="t"/>
          <a:lstStyle/>
          <a:p>
            <a:pPr latinLnBrk="1">
              <a:lnSpc>
                <a:spcPts val="2700"/>
              </a:lnSpc>
              <a:tabLst>
                <a:tab pos="2760980" algn="l"/>
                <a:tab pos="5483860" algn="l"/>
                <a:tab pos="8219440" algn="l"/>
              </a:tabLst>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19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9b6147b37?vop=1&amp;pid=774d5b01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本题考查做全球发展的贡献者。材料通过一组数字展示全球发展的中国贡献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，表明中国为推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动全球发展作出了巨大贡献</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，①正确；我国奉行多边贸易体制，推动建设共同繁荣的世界，④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中国合理缩减外资准入负面清单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，②排除；应变革原有的全球治理体系，而不是推倒，③排除。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681919446?sp=1&amp;pid=774d5b011&amp;color=0,0,0&amp;vtp=1&amp;bt=1&amp;bbb=1&amp;hb=1"/>
          <p:cNvSpPr/>
          <p:nvPr/>
        </p:nvSpPr>
        <p:spPr>
          <a:xfrm>
            <a:off x="722376" y="972000"/>
            <a:ext cx="10753344" cy="4082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［山东部分名校2025联考］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我国新能源汽车凭借持续的技术创新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年产销量位居全球第一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满足了国内外消费者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效能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性价比的更高需求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我国新能源企业积极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走出去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公司在乌兹别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克斯坦投产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公司布局海外制造基地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锂电企业海外建厂数量众多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我国还进口欧美品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牌新能源整车及零部件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推动互惠贸易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作为全球最大的清洁能源市场和装备制造国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中国企业贡献了大量光伏和风能产能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与多国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合作开展绿色能源项目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如赞比亚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泰国和乌兹别克斯坦的光伏电站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我国新能源企业通过技术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转让和项目本地化普及技术进步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服务当地经济社会发展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助力合作方培育经济新动能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，运用经济全球化的相关知识，阐述中国新能源产业发展对世界经济的贡献。</a:t>
            </a:r>
            <a:endParaRPr lang="en-US" altLang="zh-CN" sz="20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3_1#681919446?vop=1&amp;pid=774d5b011&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①中国是世界经济发展的重要贡献者。中国新能源产业的发展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，扩大了全球消费者对新能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源产品的消费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，中国新能源企业在海外建厂，促进了当地经济发展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，促进了全球产业链供应链的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，为全球经济增长提供了新的动力。（3分）②中国新能源产业的发展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，有助于全球应对气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候变化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，推动实现可持续发展、绿色低碳发展。（3分）③中国新能源产业通过开放合作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贸易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，促进了全球资源的优化配置，为各国企业提供了更多的商业机会和合作空间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，促进了创新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、开放型、联动型、包容型世界经济建设，推动经济全球化朝着更加开放、包容、普惠、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共赢的方向发展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4_1#681919446?vop=1&amp;pid=774d5b01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本题考查做全球发展的贡献者。关键信息①：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我国新能源汽车满足了国内外消费者对质量、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、性价比的更高需求→世界经济发展的重要贡献者。关键信息②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：中国企业贡献了大量光伏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和风能产能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，与多国合作开展绿色能源项目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。我国新能源企业通过技术转让和项目本地化普及技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，服务当地经济社会发展，助力合作方培育经济新动能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→中国对全球应对气候变化和实现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绿色可持续发展的积极作用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。关键信息③：我国新能源企业积极“走出去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”,进口欧美品牌新能源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整车及零部件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，推动互惠贸易→推动经济全球化发展。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78e07b48.fixed?pid=2a16927e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7200" dirty="0"/>
          </a:p>
        </p:txBody>
      </p:sp>
      <p:sp>
        <p:nvSpPr>
          <p:cNvPr id="3" name="C_5#878e07b48.fixed?pid=2a16927e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第七课综合训练</a:t>
            </a:r>
            <a:endParaRPr lang="en-US" altLang="zh-CN" sz="4400" dirty="0"/>
          </a:p>
        </p:txBody>
      </p:sp>
      <p:pic>
        <p:nvPicPr>
          <p:cNvPr id="4" name="C_5#878e07b48.fixed?pid=2a16927e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78e07b48.fixed?pid=2a16927e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3951b940a?sp=1&amp;pid=878e07b48&amp;color=0,0,0&amp;vtp=1&amp;bt=1&amp;bbb=1&amp;hb=1"/>
          <p:cNvSpPr/>
          <p:nvPr/>
        </p:nvSpPr>
        <p:spPr>
          <a:xfrm>
            <a:off x="722376" y="972000"/>
            <a:ext cx="10753344" cy="667195"/>
          </a:xfrm>
          <a:prstGeom prst="rect">
            <a:avLst/>
          </a:prstGeom>
          <a:noFill/>
        </p:spPr>
        <p:txBody>
          <a:bodyPr wrap="none" lIns="0" tIns="0" rIns="0" bIns="0" rtlCol="0" anchor="t"/>
          <a:lstStyle/>
          <a:p>
            <a:pPr algn="l" latinLnBrk="1">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195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［北京通州区2025高二期中］</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2025年2月10日，国务院常务会议审议通过《</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2025年稳外资行动方</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》，以下是《行动方案》部分内容：</a:t>
            </a:r>
            <a:endParaRPr lang="en-US" altLang="zh-CN" sz="1950" dirty="0"/>
          </a:p>
        </p:txBody>
      </p:sp>
      <p:graphicFrame>
        <p:nvGraphicFramePr>
          <p:cNvPr id="49" name="QC_6_BD.55_2#3951b940a?colgroup=41&amp;pid=878e07b48&amp;color=0,0,0&amp;vtp=1&amp;bbb=1&amp;hb=1"/>
          <p:cNvGraphicFramePr>
            <a:graphicFrameLocks noGrp="1"/>
          </p:cNvGraphicFramePr>
          <p:nvPr/>
        </p:nvGraphicFramePr>
        <p:xfrm>
          <a:off x="722376" y="1777307"/>
          <a:ext cx="10735056" cy="2186242"/>
        </p:xfrm>
        <a:graphic>
          <a:graphicData uri="http://schemas.openxmlformats.org/drawingml/2006/table">
            <a:tbl>
              <a:tblPr/>
              <a:tblGrid>
                <a:gridCol w="10735056"/>
              </a:tblGrid>
              <a:tr h="2186242">
                <a:tc>
                  <a:txBody>
                    <a:bodyPr/>
                    <a:lstStyle/>
                    <a:p>
                      <a:pPr marL="0" indent="0" algn="l" latinLnBrk="1" hangingPunct="0">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◆落实全面取消制造业领域外资准入限制要求</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修订市场准入负面清单</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进一步压减清单事项</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面向各类经营主体扩大开放</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spc="-100" dirty="0"/>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实施自由贸易试验区提升战略</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支持自由贸易试验区在外资准入领域加大压力测试</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持续扩大</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规则</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规制</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标准等制度型开放</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spc="-100" dirty="0"/>
                    </a:p>
                    <a:p>
                      <a:pPr marL="0" indent="0" algn="l" latinLnBrk="1" hangingPunct="0">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提升外资企业贸易便利化水平</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鼓励外资企业开展知识产权备案</a:t>
                      </a:r>
                      <a:r>
                        <a:rPr lang="en-US" altLang="zh-CN" sz="195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坚决打击进出口环节侵犯外</a:t>
                      </a:r>
                      <a:endPar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6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资企业知识产权的行为</a:t>
                      </a:r>
                      <a:r>
                        <a:rPr lang="en-US" altLang="zh-CN" sz="195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55_3#3951b940a?pid=878e07b48&amp;color=0,0,0&amp;vtp=1&amp;bbb=1"/>
          <p:cNvSpPr/>
          <p:nvPr/>
        </p:nvSpPr>
        <p:spPr>
          <a:xfrm>
            <a:off x="722376" y="4101407"/>
            <a:ext cx="10753344" cy="317691"/>
          </a:xfrm>
          <a:prstGeom prst="rect">
            <a:avLst/>
          </a:prstGeom>
          <a:noFill/>
        </p:spPr>
        <p:txBody>
          <a:bodyPr wrap="none" lIns="0" tIns="0" rIns="0" bIns="0" rtlCol="0" anchor="t"/>
          <a:lstStyle/>
          <a:p>
            <a:pPr algn="l" latinLnBrk="1">
              <a:lnSpc>
                <a:spcPts val="27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上述信息表明我国(</a:t>
            </a:r>
            <a:r>
              <a:rPr lang="en-US" altLang="zh-CN" sz="195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50" dirty="0"/>
          </a:p>
        </p:txBody>
      </p:sp>
      <p:sp>
        <p:nvSpPr>
          <p:cNvPr id="5" name="QC_6_AN.56_1#3951b940a.bracket?pid=878e07b48&amp;color=0,0,0&amp;vpa=17&amp;vtp=1"/>
          <p:cNvSpPr/>
          <p:nvPr/>
        </p:nvSpPr>
        <p:spPr>
          <a:xfrm>
            <a:off x="2905982" y="4093343"/>
            <a:ext cx="349250" cy="321120"/>
          </a:xfrm>
          <a:prstGeom prst="rect">
            <a:avLst/>
          </a:prstGeom>
          <a:noFill/>
        </p:spPr>
        <p:txBody>
          <a:bodyPr wrap="none" lIns="0" tIns="0" rIns="0" bIns="0" rtlCol="0" anchor="t"/>
          <a:lstStyle/>
          <a:p>
            <a:pPr algn="ctr" latinLnBrk="1">
              <a:lnSpc>
                <a:spcPts val="2700"/>
              </a:lnSpc>
            </a:pPr>
            <a:r>
              <a:rPr lang="en-US" altLang="zh-CN" sz="195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950" dirty="0"/>
          </a:p>
        </p:txBody>
      </p:sp>
      <p:sp>
        <p:nvSpPr>
          <p:cNvPr id="6" name="QC_6_BD.55_4#3951b940a?pid=878e07b48&amp;color=0,0,0&amp;vtp=1&amp;bbb=1"/>
          <p:cNvSpPr/>
          <p:nvPr/>
        </p:nvSpPr>
        <p:spPr>
          <a:xfrm>
            <a:off x="722376" y="4451420"/>
            <a:ext cx="10753344" cy="1387920"/>
          </a:xfrm>
          <a:prstGeom prst="rect">
            <a:avLst/>
          </a:prstGeom>
          <a:noFill/>
        </p:spPr>
        <p:txBody>
          <a:bodyPr wrap="none" lIns="0" tIns="0" rIns="0" bIns="0" rtlCol="0" anchor="t"/>
          <a:lstStyle/>
          <a:p>
            <a:pPr algn="l" latinLnBrk="1">
              <a:lnSpc>
                <a:spcPts val="2800"/>
              </a:lnSpc>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①积极推动贸易自由化便利化，推进高水平对外开放</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积极推进国际合作，消除了全球贸易保护和贸易壁垒</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8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具有超大规模市场优势，有效降低了外商投资风险</a:t>
            </a:r>
            <a:r>
              <a:rPr lang="en-US" altLang="zh-CN" sz="195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950" dirty="0"/>
          </a:p>
          <a:p>
            <a:pPr latinLnBrk="1">
              <a:lnSpc>
                <a:spcPts val="2700"/>
              </a:lnSpc>
            </a:pP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合理缩减外资准入负面清单，持续优化营商环境</a:t>
            </a:r>
            <a:endParaRPr lang="en-US" altLang="zh-CN" sz="1950" dirty="0"/>
          </a:p>
        </p:txBody>
      </p:sp>
      <p:sp>
        <p:nvSpPr>
          <p:cNvPr id="7" name="QC_6_BD.55_5#3951b940a.choices?pid=878e07b48&amp;color=0,0,0&amp;vtp=1&amp;bbb=1"/>
          <p:cNvSpPr/>
          <p:nvPr/>
        </p:nvSpPr>
        <p:spPr>
          <a:xfrm>
            <a:off x="722376" y="5890393"/>
            <a:ext cx="10753344" cy="317691"/>
          </a:xfrm>
          <a:prstGeom prst="rect">
            <a:avLst/>
          </a:prstGeom>
          <a:noFill/>
        </p:spPr>
        <p:txBody>
          <a:bodyPr wrap="none" lIns="0" tIns="0" rIns="0" bIns="0" rtlCol="0" anchor="t"/>
          <a:lstStyle/>
          <a:p>
            <a:pPr latinLnBrk="1">
              <a:lnSpc>
                <a:spcPts val="2700"/>
              </a:lnSpc>
              <a:tabLst>
                <a:tab pos="2760980" algn="l"/>
                <a:tab pos="5483860" algn="l"/>
                <a:tab pos="8219440" algn="l"/>
              </a:tabLst>
            </a:pP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195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5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5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19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3951b940a?vop=1&amp;pid=878e07b4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本题考查推进高水平对外开放。国务院常务会议审议通过《2025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年稳外资行动方案》,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行动方案》提出，落实全面取消制造业领域外资准入限制要求，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实施自由贸易试验区提升战略，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表明我国积极推动贸易自由化便利化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，推进高水平对外开放，合理缩减外资准入负面清单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优化营商环境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，①④正确；“消除了全球贸易保护和贸易壁垒”夸大了该《行动方案》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排除；材料没有涉及我国超大规模市场优势，且外商投资风险是客观存在的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，“降低了外商投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”说法不妥，③排除。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4ae19bcdb?vop=1&amp;pid=72407663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本题考查推进高水平对外开放。有的国家采取内顾政策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，收回产业链甚至设置贸易及技术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，推动全球产业链形成本地化、分散化趋势，导致部分产业链收缩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，全球产业链不稳定性升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。在“产业回流”背景下，我国应该坚持对外开放的基本国策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，实行高水平的贸易和投资自由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化便利化政策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，优化营商环境，推进高水平对外开放，①②正确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；材料强调我国反对贸易及技术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，要推动发展更高层次的开放型经济，未强调独立自主、自力更生是发展的根本基点，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；创新是引领发展的第一动力，④排除。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905a32fdd?sp=1&amp;pid=878e07b4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“东方之约”年年如约而至。从0到1，再从1到7，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进博会越办越好，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给世界带来一份共同发展机遇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下列传导能正确反映举办进博会积极影响的是(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905a32fdd.bracket?pid=878e07b48&amp;color=0,0,0&amp;vpa=18&amp;vtp=1"/>
          <p:cNvSpPr/>
          <p:nvPr/>
        </p:nvSpPr>
        <p:spPr>
          <a:xfrm>
            <a:off x="955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905a32fdd?pid=878e07b48&amp;color=0,0,0&amp;vtp=1&amp;bbb=1"/>
          <p:cNvSpPr/>
          <p:nvPr/>
        </p:nvSpPr>
        <p:spPr>
          <a:xfrm>
            <a:off x="722376" y="187687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①降低市场准入门槛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共享中国发展机遇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深化国际经贸合作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搭建国际贸易平台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共建开放型世界经济</a:t>
            </a:r>
            <a:endParaRPr lang="en-US" altLang="zh-CN" sz="2000" dirty="0"/>
          </a:p>
        </p:txBody>
      </p:sp>
      <p:sp>
        <p:nvSpPr>
          <p:cNvPr id="5" name="QC_6_BD.58_3#905a32fdd.choices?pid=878e07b4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C.④→②→③→⑤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.④→③→②→⑤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905a32fdd?vop=1&amp;pid=878e07b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本题考查推进高水平对外开放。中国国际进口博览会是我国深入参与世界经济的窗口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建了高水平对外开放的平台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，④排第一；进博会搭建了国际贸易平台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，有利于各国共享中国发展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，②排第二；在进博会这个国际贸易平台，各国互利共赢，深化国际经贸合作，③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排第三；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举办进博会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，有利于各国充分利用这个平台，开展交流与合作，共建开放型世界经济，⑤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排最后；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正确的顺序应该是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④→②→③→⑤；举办进博会与降低市场准入门槛无直接关系，①排除。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b3e81eb07?sp=1&amp;pid=878e07b4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［辽宁沈阳2024模拟］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某地开展“走出去”“请进来”双向招商行动，重点引进装备制造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物医药等领域龙头企业和世界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500强企业，并实施“百团千企拓市场”行动，带动钢铁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“走出去”。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b3e81eb07.bracket?pid=878e07b48&amp;color=0,0,0&amp;vpa=19&amp;vtp=1"/>
          <p:cNvSpPr/>
          <p:nvPr/>
        </p:nvSpPr>
        <p:spPr>
          <a:xfrm>
            <a:off x="397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1_2#b3e81eb07?pid=878e07b4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①推动数字要素深入发展，提升投资和贸易便利化水平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加大重点领域招商，聚集优质资源，助力产业转型升级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顺应了经济全球化的潮流，坚持互利共赢的开放战略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深度参与全球产业分工和合作，推动进出口贸易发展</a:t>
            </a:r>
            <a:endParaRPr lang="en-US" altLang="zh-CN" sz="2000" dirty="0"/>
          </a:p>
        </p:txBody>
      </p:sp>
      <p:sp>
        <p:nvSpPr>
          <p:cNvPr id="5" name="QC_6_BD.61_3#b3e81eb07.choices?pid=878e07b4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b3e81eb07?vop=1&amp;pid=878e07b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本题考查推进高水平对外开放。该地开展“走出去”“请进来”双向招商行动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，重点引进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装备制造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、生物医药等领域龙头企业和世界500强企业，并实施“百团千企拓市场”行动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、汽车等产品产能“走出去”，此举表明该地加大重点领域招商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，聚集优质资源助力产业转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，顺应了经济全球化的潮流，坚持互利共赢的开放战略，②③正确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；材料没有涉及推动数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字要素深入发展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，提升投资和贸易便利化水平，①排除；材料未涉及进口贸易，④排除。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c6c128c1d?sp=1&amp;pid=878e07b48&amp;color=0,0,0&amp;vtp=1&amp;bt=1&amp;bbb=1&amp;hb=1"/>
          <p:cNvSpPr/>
          <p:nvPr/>
        </p:nvSpPr>
        <p:spPr>
          <a:xfrm>
            <a:off x="722376" y="972000"/>
            <a:ext cx="10753344" cy="7451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［广东梅州兴宁中学2025开学考］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T公司同欧美公司竞标后取得了阿尔及利亚东西高速公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路修建项目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。当地为什么会选择中国公司？某外国记者进行调查走访，了解到以下情况：</a:t>
            </a:r>
            <a:endParaRPr lang="en-US" altLang="zh-CN" sz="2000" dirty="0"/>
          </a:p>
        </p:txBody>
      </p:sp>
      <p:graphicFrame>
        <p:nvGraphicFramePr>
          <p:cNvPr id="55" name="QC_6_BD.64_2#c6c128c1d?colgroup=41&amp;pid=878e07b48&amp;color=0,0,0&amp;vtp=1&amp;bbb=1&amp;hb=1"/>
          <p:cNvGraphicFramePr>
            <a:graphicFrameLocks noGrp="1"/>
          </p:cNvGraphicFramePr>
          <p:nvPr/>
        </p:nvGraphicFramePr>
        <p:xfrm>
          <a:off x="722376" y="1843728"/>
          <a:ext cx="10735056" cy="1993265"/>
        </p:xfrm>
        <a:graphic>
          <a:graphicData uri="http://schemas.openxmlformats.org/drawingml/2006/table">
            <a:tbl>
              <a:tblPr/>
              <a:tblGrid>
                <a:gridCol w="10735056"/>
              </a:tblGrid>
              <a:tr h="1993265">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◇该项目是在合同工期内完成的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这在阿尔及利亚还是第一个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创造了一个奇迹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项目使用的大部分施工设备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材料从中国进口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符合欧洲标准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但价格有优势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本地人能做的就本地人做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本地人做不了的,由中国人带领本地人一起做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,直到本地人能够独立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施工人员中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本地人占80%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中方员工占20%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优秀员工还会被送到中国基地接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受技术和管理方面的培训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64_3#c6c128c1d?pid=878e07b48&amp;color=0,0,0&amp;vtp=1&amp;bbb=1"/>
          <p:cNvSpPr/>
          <p:nvPr/>
        </p:nvSpPr>
        <p:spPr>
          <a:xfrm>
            <a:off x="722376" y="3964628"/>
            <a:ext cx="10753344" cy="347853"/>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当地政府选择中国公司的原因可能在于中方坚持(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65_1#c6c128c1d.bracket?pid=878e07b48&amp;color=0,0,0&amp;vpa=20&amp;vtp=1"/>
          <p:cNvSpPr/>
          <p:nvPr/>
        </p:nvSpPr>
        <p:spPr>
          <a:xfrm>
            <a:off x="7018401" y="3960056"/>
            <a:ext cx="35560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64_4#c6c128c1d?pid=878e07b48&amp;color=0,0,0&amp;vtp=1&amp;bbb=1"/>
          <p:cNvSpPr/>
          <p:nvPr/>
        </p:nvSpPr>
        <p:spPr>
          <a:xfrm>
            <a:off x="722376" y="4350327"/>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①以对方的发展水平和发展诉求为根本，提供力所能及的援助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义利相兼，信守承诺，务实合作，与阿方共享机遇，共同发展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独立自主、自力更生，国际影响力、合作吸引力正显著增强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立己达人，坚持合作共赢、可持续发展理念，推动发展成果惠及普通民众</a:t>
            </a:r>
            <a:endParaRPr lang="en-US" altLang="zh-CN" sz="2000" dirty="0"/>
          </a:p>
        </p:txBody>
      </p:sp>
      <p:sp>
        <p:nvSpPr>
          <p:cNvPr id="7" name="QC_6_BD.64_5#c6c128c1d.choices?pid=878e07b48&amp;color=0,0,0&amp;vtp=1&amp;bbb=1"/>
          <p:cNvSpPr/>
          <p:nvPr/>
        </p:nvSpPr>
        <p:spPr>
          <a:xfrm>
            <a:off x="722376" y="5924365"/>
            <a:ext cx="10753344" cy="347853"/>
          </a:xfrm>
          <a:prstGeom prst="rect">
            <a:avLst/>
          </a:prstGeom>
          <a:noFill/>
        </p:spPr>
        <p:txBody>
          <a:bodyPr wrap="none" lIns="0" tIns="0" rIns="0" bIns="0" rtlCol="0" anchor="t"/>
          <a:lstStyle/>
          <a:p>
            <a:pPr latinLnBrk="1">
              <a:lnSpc>
                <a:spcPts val="30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c6c128c1d?vop=1&amp;pid=878e07b4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本题考查世界经济发展的重要推动者。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中方在阿尔及利亚的工程是在合同工期内完成的，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项目使用的大部分施工设备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、材料从中国进口，符合欧洲标准，但价格有优势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，这表明阿方选择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中国公司的原因可能在于中方坚持义利相兼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，信守承诺，务实合作，与阿方共享机遇，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正确；中方在阿尔及利亚承建的工程坚持主要由当地人做，当地人做不了的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，由中国人带领阿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尔及利亚人一起做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，这体现的是中方坚持立己达人，坚持合作共赢、可持续发展的理念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展成果惠及普通民众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，④正确；以对方的发展水平和发展诉求为根本不符合事实，①排除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坚持独立自主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、自力更生，国际影响力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、合作吸引力正显著增强与当地政府选择中国公司不构成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因果联系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564c6555e?sp=1&amp;pid=878e07b48&amp;color=0,0,0&amp;vtp=1&amp;bt=1&amp;bbb=1&amp;hb=1"/>
          <p:cNvSpPr/>
          <p:nvPr/>
        </p:nvSpPr>
        <p:spPr>
          <a:xfrm>
            <a:off x="722376" y="97200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5.国务院批复同意实施《中非经贸深度合作先行区建设总体方案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》。该方案确立了中非经贸深度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合作先行区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“促进中非资源共享、平台共建、产业共兴”的战略定位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。关于这一方案的内容与其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作用匹配一致的是(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57" name="QC_6_BD.67_2#564c6555e?colgroup=8,26,5&amp;pid=878e07b48&amp;color=0,0,0&amp;vtp=1&amp;bbb=1"/>
          <p:cNvGraphicFramePr>
            <a:graphicFrameLocks noGrp="1"/>
          </p:cNvGraphicFramePr>
          <p:nvPr/>
        </p:nvGraphicFramePr>
        <p:xfrm>
          <a:off x="722376" y="2199327"/>
          <a:ext cx="10716768" cy="2046478"/>
        </p:xfrm>
        <a:graphic>
          <a:graphicData uri="http://schemas.openxmlformats.org/drawingml/2006/table">
            <a:tbl>
              <a:tblPr/>
              <a:tblGrid>
                <a:gridCol w="2350008"/>
                <a:gridCol w="6876288"/>
                <a:gridCol w="1490472"/>
              </a:tblGrid>
              <a:tr h="405130">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涉及经贸领域诸方面</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包括贸易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人文合作等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彰显中方真实亲诚对非政策理念和正确义利观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提质增效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打造对非经贸合作新高地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承担试制度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闯新路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做先导的重要角色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68_1#564c6555e.bracket?pid=878e07b48&amp;color=0,0,0&amp;vpa=21&amp;vtp=1"/>
          <p:cNvSpPr/>
          <p:nvPr/>
        </p:nvSpPr>
        <p:spPr>
          <a:xfrm>
            <a:off x="2954401" y="1729047"/>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67_3#564c6555e?pid=878e07b48&amp;color=0,0,0&amp;vtp=1&amp;bbb=1"/>
          <p:cNvSpPr/>
          <p:nvPr/>
        </p:nvSpPr>
        <p:spPr>
          <a:xfrm>
            <a:off x="722376" y="4383727"/>
            <a:ext cx="10753344" cy="148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①拓宽国际合作领域，提升开放型经济水平</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坚持立己达人，与发展中国家人民共享机遇</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奉行多边贸易体制，推动实现世界持久和平</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积极发展务实周边外交，引领经济全球化走向</a:t>
            </a:r>
            <a:endParaRPr lang="en-US" altLang="zh-CN" sz="2000" dirty="0"/>
          </a:p>
        </p:txBody>
      </p:sp>
      <p:sp>
        <p:nvSpPr>
          <p:cNvPr id="6" name="QC_6_BD.67_4#564c6555e.choices?pid=878e07b48&amp;color=0,0,0&amp;vtp=1&amp;bbb=1"/>
          <p:cNvSpPr/>
          <p:nvPr/>
        </p:nvSpPr>
        <p:spPr>
          <a:xfrm>
            <a:off x="722376" y="5903536"/>
            <a:ext cx="10753344" cy="338328"/>
          </a:xfrm>
          <a:prstGeom prst="rect">
            <a:avLst/>
          </a:prstGeom>
          <a:noFill/>
        </p:spPr>
        <p:txBody>
          <a:bodyPr wrap="none" lIns="0" tIns="0" rIns="0" bIns="0" rtlCol="0" anchor="t"/>
          <a:lstStyle/>
          <a:p>
            <a:pPr latinLnBrk="1">
              <a:lnSpc>
                <a:spcPts val="29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564c6555e?vop=1&amp;pid=878e07b4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本题考查做全球发展的贡献者。中非经贸深度合作先行区建设涉及经贸领域诸方面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、产业、金融、人文合作等，这有利于拓宽国际合作领域，提升开放型经济水平，①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中非经贸深度合作彰显中方真实亲诚对非政策理念和正确义利观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，体现了我国坚持立己达人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发展中国家人民共享机遇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，②正确；进行中非经贸深度合作与推动实现世界持久和平无关，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；承担试制度、闯新路、做先导的重要角色，未涉及周边外交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，中国也没有引领经济全球化走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b764c8e2d?sp=1&amp;pid=878e07b4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［福建三明一中2025检测］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《中华人民共和国政府和新加坡共和国政府关于进一步升级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贸易协定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〉的议定书》（以下简称《议定书》）于2024年12月31日正式生效。《议定书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，除一方负面清单明确列出的禁止或限制性领域外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，另一方企业可从事其他所有服务贸易和投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，享受与本国国民相同的待遇。《议定书》的生效实施（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如下图所示）(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b764c8e2d.bracket?pid=878e07b48&amp;color=0,0,0&amp;vpa=22&amp;vtp=1"/>
          <p:cNvSpPr/>
          <p:nvPr/>
        </p:nvSpPr>
        <p:spPr>
          <a:xfrm>
            <a:off x="955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70_2#b764c8e2d?htil=1&amp;pid=878e07b4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31736" y="2866077"/>
            <a:ext cx="4425696"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70_3#b764c8e2d?htil=1&amp;pid=878e07b48&amp;color=0,0,0&amp;vtp=1&amp;bbb=1&amp;hb=1&amp;hs=1"/>
          <p:cNvSpPr/>
          <p:nvPr/>
        </p:nvSpPr>
        <p:spPr>
          <a:xfrm>
            <a:off x="722376" y="2791274"/>
            <a:ext cx="619048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有助于对标国际制度规则，促进两国经济的共同发展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将加速市场要素流通，推动两国产业链融合升级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有利于贯彻国民待遇原则，明确两国国际分工与职责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④可以确立两国比较优势，助力贸易互补与合作共赢</a:t>
            </a:r>
            <a:endParaRPr lang="en-US" altLang="zh-CN" sz="2000" dirty="0"/>
          </a:p>
        </p:txBody>
      </p:sp>
      <p:sp>
        <p:nvSpPr>
          <p:cNvPr id="6" name="QC_6_BD.70_4#b764c8e2d.choices?pid=878e07b48&amp;color=0,0,0&amp;vtp=1&amp;bbb=1&amp;hs=1"/>
          <p:cNvSpPr/>
          <p:nvPr/>
        </p:nvSpPr>
        <p:spPr>
          <a:xfrm>
            <a:off x="722376" y="4659952"/>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b764c8e2d?vop=1&amp;pid=878e07b48&amp;color=0,0,0&amp;vtp=1&amp;bt=1&amp;bbb=1&amp;hb=1"/>
          <p:cNvSpPr/>
          <p:nvPr/>
        </p:nvSpPr>
        <p:spPr>
          <a:xfrm>
            <a:off x="722376" y="972000"/>
            <a:ext cx="10753344" cy="4983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本题考查经济全球化与中国。《议定书》生效后，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在服务贸易和投资等方面有新的规定，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负面清单管理模式和更高的政策透明度有助于对标国际规则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，促进共同发展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。因为与国际制度规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则接轨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，能够减少贸易和投资壁垒，促进区域内（中国—新加坡区域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）的经济要素更自由地流动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。经济要素的自由流动和合理配置有利于加强国家之间的经济联系和合作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，从而推动两国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经济的共同发展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，①正确。《议定书》规定除负面清单列出的领域外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，另一方企业可从事其他所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有服务贸易和投资活动并享受国民待遇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，这大大降低了市场准入门槛。市场准入门槛降低后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、技术、人才等市场要素能够更加顺畅地流通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。市场要素的加速流通有助于两国企业在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更广泛的领域开展合作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，比如在产业链的不同环节进行协作，推动两国产业链向更高端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，②正确。国民待遇原则并非主要针对明确国际分工与职责，而且《议定书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明确两国国际分工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，③排除。两国的比较优势是由两国各自的资源禀赋、技术水平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、产业基础等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多种因素决定的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，不是由《议定书》的生效实施确立的，④排除。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efe06dac9?sp=1&amp;pid=72407663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［江西上饶横峰中学2025高二开学考］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近年来，我国全面支持数字企业出海，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鼓励软硬协同、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大企业的生态协同等多种类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、军团式、集群式数字出海，鼓励企业进行全球化布局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，持续开拓数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据开放新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“丝路”，构建全球数据流通的中国方案。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efe06dac9.bracket?pid=72407663b&amp;color=0,0,0&amp;vpa=2&amp;vtp=1"/>
          <p:cNvSpPr/>
          <p:nvPr/>
        </p:nvSpPr>
        <p:spPr>
          <a:xfrm>
            <a:off x="778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efe06dac9?pid=72407663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①数字企业“走出去”，将加快开拓资源与市场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我国数字经济规模尚未位居世界前列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我国打造开放型数字经济生态，促进互利共赢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经济全球化给各国带来机遇，也带来各种挑战</a:t>
            </a:r>
            <a:endParaRPr lang="en-US" altLang="zh-CN" sz="2000" dirty="0"/>
          </a:p>
        </p:txBody>
      </p:sp>
      <p:sp>
        <p:nvSpPr>
          <p:cNvPr id="5" name="QC_7_BD.4_3#efe06dac9.choices?pid=72407663b&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2#b764c8e2d?vop=1&amp;pid=878e07b48&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国民待遇原则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国民待遇原则是指在民事权利方面一个国家给予在其国境内的外国公民和企业与其国内公民、企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业同等待遇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，而非政治方面的待遇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。国民待遇原则严格讲就是外国商品或服务与进口国国内商品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或服务处于平等待遇的原则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59f2d6bd3?sp=1&amp;pid=878e07b4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［北京大兴区2025高二开学考］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西安国际港站——全国中欧班列开行量最大的车站。向西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态化开行西安至哈萨克斯坦阿拉木图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、德国汉堡及跨里海等18条国际干线，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覆盖亚欧大陆全境，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通达国际贸易热门地区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；向东，开行西安至青岛、宁波、连云港等铁海联运图定班列；向南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行至越南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、老挝等互联互通班列。2024年，从这里发出的中欧班列近5000列。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59f2d6bd3.bracket?pid=878e07b48&amp;color=0,0,0&amp;vpa=23&amp;vtp=1"/>
          <p:cNvSpPr/>
          <p:nvPr/>
        </p:nvSpPr>
        <p:spPr>
          <a:xfrm>
            <a:off x="104982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3_2#59f2d6bd3?pid=878e07b48&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①我国以国内大循环吸引全球资源要素，提升贸易的质量和水平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我国奉行多边贸易，更加主动地参与和推动经济全球化进程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我国推动形成陆海内外联动、东西双向互济的开放新格局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经济全球化背景下不同国家和地区结成了一荣俱荣的关系</a:t>
            </a:r>
            <a:endParaRPr lang="en-US" altLang="zh-CN" sz="2000" dirty="0"/>
          </a:p>
        </p:txBody>
      </p:sp>
      <p:sp>
        <p:nvSpPr>
          <p:cNvPr id="5" name="QC_6_BD.73_3#59f2d6bd3.choices?pid=878e07b48&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59f2d6bd3?vop=1&amp;pid=878e07b4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本题考查推动经济全球化发展。西安国际港站与不同方向的很多国家和地区相连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我国奉行多边贸易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，更加主动地参与和推动经济全球化进程，推动形成陆海内外联动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、东西双向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互济的开放新格局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，②③正确；材料强调我国坚持对外开放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，没有涉及国内大循环吸引全球资源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，没有强调提升贸易的质量和水平，①排除；材料没有涉及一荣俱荣的关系，④排除。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6_1#dc822c1dd?sp=1&amp;pid=6e527d220&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［浙江名校新高考研究联盟2025联考］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p:txBody>
      </p:sp>
      <p:sp>
        <p:nvSpPr>
          <p:cNvPr id="3" name="QO_7_BD.76_2#dc822c1dd?sp=1&amp;pid=6e527d220&amp;color=0,0,0&amp;vtp=1&amp;bbb=1&amp;hb=1"/>
          <p:cNvSpPr/>
          <p:nvPr/>
        </p:nvSpPr>
        <p:spPr>
          <a:xfrm>
            <a:off x="722376" y="1438725"/>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与中国同行就是与机遇同行</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中国过去是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现在是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将来也必然是外商理想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有为的投资目的地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与中国同行就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是与机遇同行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相信中国就是相信明天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投资中国就是投资未来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席在北京会见国际工商界代表时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向全球工商界发出了中国的真诚邀约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7_BD.76_3#dc822c1dd?sp=1&amp;pid=6e527d220&amp;color=0,0,0&amp;vtp=1&amp;bbb=1&amp;hb=1"/>
          <p:cNvSpPr/>
          <p:nvPr/>
        </p:nvSpPr>
        <p:spPr>
          <a:xfrm>
            <a:off x="722376" y="3273875"/>
            <a:ext cx="10753344" cy="27686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结合议题背景，完成以下要求：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习近平主席强调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实践证明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外资企业是中国式现代化的重要参与者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是中国改革开放和创</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新创造的重要参与者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是中国联通世界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融入经济全球化的重要参与者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中国事业舞台大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前景广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政策预期稳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安全形势好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正是有利于外资企业投资兴业的一方沃土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美中贸易全国委员会会长表示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中国已经成长为全球第二大消费市场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这为跨国经营者投资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兴业提供了十分广阔的商机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6_3#dc822c1dd?sp=1&amp;pid=6e527d220&amp;color=0,0,0&amp;vtp=1&amp;bbb=1&amp;hb=1"/>
          <p:cNvSpPr/>
          <p:nvPr/>
        </p:nvSpPr>
        <p:spPr>
          <a:xfrm>
            <a:off x="722376" y="972000"/>
            <a:ext cx="10753344" cy="36248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美敦力全球董事长兼首席执行官表示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中国制造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新质生产力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中国以科技创新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赋能产业转型升级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展现出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开创未来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的强劲创造力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希望通过持续在华投资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共同推动全球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医疗事业的创新发展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与会国际工商界代表表示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在单边主义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保护主义加剧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多边主义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自由贸易受到严峻挑战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的国际经济形势背景下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中国坚定不移扩大高水平对外开放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将为全球经济注入稳定性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，运用《当代国际政治与经济》中的相关知识，请你以记者的身份，围绕“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与中国同行，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与机遇同行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”这一主题，写一篇新闻评论。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：知识和材料运用恰当；观点明确；条理清晰、逻辑严密；表达流畅；250字左右。</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77_1#dc822c1dd?vop=1&amp;pid=6e527d220&amp;color=0,0,0&amp;vtp=1&amp;bt=1&amp;bbb=1&amp;hb=1"/>
          <p:cNvSpPr/>
          <p:nvPr/>
        </p:nvSpPr>
        <p:spPr>
          <a:xfrm>
            <a:off x="722376" y="972000"/>
            <a:ext cx="10753344" cy="4082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algn="ct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与中国同行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，与机遇同行</a:t>
            </a:r>
            <a:endParaRPr lang="en-US" altLang="zh-CN" sz="2000" dirty="0"/>
          </a:p>
          <a:p>
            <a:pPr latinLnBrk="1">
              <a:lnSpc>
                <a:spcPts val="37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当今世界百年未有之大变局加速演进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，霸权主义和强权政治不断作祟，单边主义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、保护主义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，多边主义、自由贸易受到严峻挑战，经济全球化遭遇逆流，对国际公平竞争秩序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源有效配置等构成潜在威胁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。与此同时，中国坚定不移扩大高水平对外开放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，积极倡导构建人类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命运共同体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，用自身的发展为世界各国的发展提供了机遇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，巨大的消费市场为跨国经营者投资兴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业提供了十分广阔的商机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，新质生产力的发展为产业的转型升级提供强大动能，</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中国事业舞台大，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市场前景广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，政策预期稳，安全形势好，为世界各国提供了更广阔的市场、更充足的资本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、更宝</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贵的合作机会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，与中国同行就是与机遇同行。（8分）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78_1#dc822c1dd?vop=1&amp;pid=6e527d22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本题考查世界多极化、经济全球化、政治认同素养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。本题通过习近平主席向全球工商界发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出中国的真诚邀约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，结合各代表讲话的内容，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增加学生对与中国同行就是与机遇同行的政治认同。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①：在单边主义、保护主义加剧，多边主义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、自由贸易受到严峻挑战的国际经济形势背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，中国坚定不移扩大高水平对外开放，将为全球经济注入稳定性→和平与发展的障碍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全球化的挑战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。关键信息②：外资企业是中国式现代化的重要参与者</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正是有利于外资企业投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资兴业的一方沃土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→做全球发展的贡献者，中国用自身的发展为世界各国的发展提供了机遇。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efe06dac9?vop=1&amp;pid=72407663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本题考查推进高水平对外开放。我国全面支持数字企业出海，鼓励软硬协同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、大企业的生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态协同等多种类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、军团式、集群式数字出海，说明数字企业“走出去”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将加快开拓资源与市场，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正确；持续开拓数据开放新“丝路”，构建全球数据流通的中国方案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，体现我国打造开放型数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字经济生态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，促进互利共赢，③正确；材料未涉及我国数字经济规模在世界的排名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，且我国数字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经济规模已位居世界前列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，②排除；材料未体现经济全球化对各国的挑战，④排除。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46d932217?sp=1&amp;pid=72407663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［福建南平高中2024高二期中］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跨境电商已经成为外贸的一匹“黑马”，势不可挡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。跨境电商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当前的发展体现了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“黑马”的三大特征：速度快、体量大、后劲足。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发展跨境电商(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46d932217.bracket?pid=72407663b&amp;color=0,0,0&amp;vpa=3&amp;vtp=1"/>
          <p:cNvSpPr/>
          <p:nvPr/>
        </p:nvSpPr>
        <p:spPr>
          <a:xfrm>
            <a:off x="1006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46d932217?pid=72407663b&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①有利于降低外贸企业交易成本，消除外贸经营风险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有利于拓展我国对外贸易，培育贸易新业态新模式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有利于加强负面清单管理，建设开放型世界经济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充分利用国内国际两个市场、两种资源，构建新发展格局</a:t>
            </a:r>
            <a:endParaRPr lang="en-US" altLang="zh-CN" sz="2000" dirty="0"/>
          </a:p>
        </p:txBody>
      </p:sp>
      <p:sp>
        <p:nvSpPr>
          <p:cNvPr id="5" name="QC_7_BD.7_3#46d932217.choices?pid=72407663b&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46d932217?vop=1&amp;pid=72407663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本题考查推进高水平对外开放。材料指出跨境电商已经成为外贸的一匹“黑马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，发展跨境电商有利于拓展我国对外贸易，充分利用国内国际两个市场、两种资源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新业态新模式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，构建新发展格局，②④正确；外贸经营风险不能消除，①排除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；材料未涉及加强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负面清单管理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14682</Words>
  <Application>WPS 演示</Application>
  <PresentationFormat>宽屏</PresentationFormat>
  <Paragraphs>691</Paragraphs>
  <Slides>67</Slides>
  <Notes>66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67</vt:i4>
      </vt:variant>
    </vt:vector>
  </HeadingPairs>
  <TitlesOfParts>
    <vt:vector size="8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2025-08-05T00:56:00Z</dcterms:created>
  <dcterms:modified xsi:type="dcterms:W3CDTF">2025-08-11T02:46:50Z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2D0B0302CCB9459A9A6C78A50141C65B_12</vt:lpwstr>
  </property>
  <property fmtid="{D5CDD505-2E9C-101B-9397-08002B2CF9AE}" pid="3" name="KSOProductBuildVer">
    <vt:lpwstr>2052-12.1.0.21915</vt:lpwstr>
  </property>
</Properties>
</file>