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339"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42"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04" d="100"/>
          <a:sy n="104" d="100"/>
        </p:scale>
        <p:origin x="114" y="330"/>
      </p:cViewPr>
      <p:guideLst/>
    </p:cSldViewPr>
  </p:slideViewPr>
  <p:notesTextViewPr>
    <p:cViewPr>
      <p:scale>
        <a:sx n="1" d="1"/>
        <a:sy n="1" d="1"/>
      </p:scale>
      <p:origin x="0" y="0"/>
    </p:cViewPr>
  </p:notesTextViewPr>
  <p:sorterViewPr>
    <p:cViewPr>
      <p:scale>
        <a:sx n="160" d="100"/>
        <a:sy n="160" d="100"/>
      </p:scale>
      <p:origin x="0" y="-1956"/>
    </p:cViewPr>
  </p:sorterViewPr>
  <p:gridSpacing cx="76200" cy="76200"/>
</p:viewPr>
</file>

<file path=ppt/_rels/presentation.xml.rels><?xml version="1.0" encoding="UTF-8" standalone="yes"?>
<Relationships xmlns="http://schemas.openxmlformats.org/package/2006/relationships"><Relationship Id="rId91" Type="http://schemas.openxmlformats.org/officeDocument/2006/relationships/tableStyles" Target="tableStyles.xml"/><Relationship Id="rId90" Type="http://schemas.openxmlformats.org/officeDocument/2006/relationships/viewProps" Target="viewProps.xml"/><Relationship Id="rId9" Type="http://schemas.openxmlformats.org/officeDocument/2006/relationships/slide" Target="slides/slide6.xml"/><Relationship Id="rId89" Type="http://schemas.openxmlformats.org/officeDocument/2006/relationships/presProps" Target="presProps.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308a16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没有正确理解影响政体的因素</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6a84ea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没有正确区分议会制与半总统制</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0757b3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没有正确理解利益集团的性质和作用</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b3c934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国家的本质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3dda60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认识国体与政体</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d19907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人民代表大会制度</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c98fdd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民主共和制和君主立宪制</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a44ce2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议会制和总统制</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6faeb8c40009a76ef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6b170d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政党</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8c1e6c8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利益集团</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e308a16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没有正确理解影响政体的因素</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b6a84ea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没有正确区分议会制与半总统制</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40757b3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没有正确理解利益集团的性质和作用</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p:spPr>
        <p:txBody>
          <a:bodyPr wrap="square" lIns="0" tIns="0" rIns="0" bIns="0" rtlCol="0" anchor="ctr"/>
          <a:lstStyle/>
          <a:p>
            <a:pPr algn="ctr">
              <a:lnSpc>
                <a:spcPct val="10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0_1#68368e435?sp=1&amp;pid=d3dda603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［江苏南通如皋中学2025高二调研］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马克思主义认为，民主首先是一种国家形式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，一种国家形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。民主作为一种国家制度，包含了有关国家性质和政权组织形式两方面的制度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，它们是辩证的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统一整体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1_1#68368e435.bracket?pid=d3dda6037&amp;color=0,0,0&amp;vpa=4&amp;vtp=1"/>
          <p:cNvSpPr/>
          <p:nvPr/>
        </p:nvSpPr>
        <p:spPr>
          <a:xfrm>
            <a:off x="421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0_2#68368e435?pid=d3dda603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①国体和政体是形式和内容的两个方面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政体具有相对独立性，都对国体具有巩固作用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国体决定政体，一定的政体服务于一定的国体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国家政体会随着国体的变化而发生根本性变化</a:t>
            </a:r>
            <a:endParaRPr lang="en-US" altLang="zh-CN" sz="2000" dirty="0"/>
          </a:p>
        </p:txBody>
      </p:sp>
      <p:sp>
        <p:nvSpPr>
          <p:cNvPr id="5" name="QC_7_BD.10_3#68368e435.choices?pid=d3dda6037&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2_1#68368e435?vop=1&amp;pid=d3dda603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本题考查国体与政体。民主作为一种国家制度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，包含了有关国家性质和政权组织形式两方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面的制度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，它们是辩证的统一整体，这说明国体决定政体，一定的政体服务于一定的国体，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；国体决定政体，政体体现国体，国家政体会随着国体的变化而发生根本性变化，④正确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体和政体是内容和形式的关系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，①排除；政体具有相对独立性，政体服务于国体，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政体适应国体，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对国体才具有巩固作用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3_1#37e6e901f?sp=1&amp;pid=e308a16c5&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5.在现代资本主义国家中，英国和日本都是君主立宪制政体，德国和意大利都是民主共和制政体，但不同国家的政体在具体实施上又存在很多的差异。这是因为(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14_1#37e6e901f.bracket?pid=e308a16c5&amp;color=0,0,0&amp;vpa=5&amp;vtp=1"/>
          <p:cNvSpPr/>
          <p:nvPr/>
        </p:nvSpPr>
        <p:spPr>
          <a:xfrm>
            <a:off x="7748073" y="1470209"/>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8_BD.13_2#37e6e901f?pid=e308a16c5&amp;color=0,0,0&amp;vtp=1&amp;bbb=1"/>
          <p:cNvSpPr/>
          <p:nvPr/>
        </p:nvSpPr>
        <p:spPr>
          <a:xfrm>
            <a:off x="722376" y="1863021"/>
            <a:ext cx="10753344" cy="1313053"/>
          </a:xfrm>
          <a:prstGeom prst="rect">
            <a:avLst/>
          </a:prstGeom>
          <a:noFill/>
        </p:spPr>
        <p:txBody>
          <a:bodyPr wrap="none" lIns="0" tIns="0" rIns="0" bIns="0" rtlCol="0" anchor="t"/>
          <a:lstStyle/>
          <a:p>
            <a:pPr latinLnBrk="1">
              <a:lnSpc>
                <a:spcPts val="3600"/>
              </a:lnSpc>
              <a:tabLst>
                <a:tab pos="446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各国在具体国家性质上存在差异</a:t>
            </a:r>
            <a:endParaRPr lang="en-US" altLang="zh-CN" sz="2000" dirty="0"/>
          </a:p>
          <a:p>
            <a:pPr latinLnBrk="1">
              <a:lnSpc>
                <a:spcPts val="3700"/>
              </a:lnSpc>
              <a:tabLst>
                <a:tab pos="446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②政体选择受文化传统、社会习惯的影响</a:t>
            </a:r>
            <a:endParaRPr lang="en-US" altLang="zh-CN" sz="2000" dirty="0"/>
          </a:p>
          <a:p>
            <a:pPr latinLnBrk="1">
              <a:lnSpc>
                <a:spcPts val="3400"/>
              </a:lnSpc>
              <a:tabLst>
                <a:tab pos="446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各国经济体制有差异</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446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地理环境、历史渊源等影响政体的选择</a:t>
            </a:r>
            <a:endParaRPr lang="en-US" altLang="zh-CN" sz="2000" dirty="0"/>
          </a:p>
        </p:txBody>
      </p:sp>
      <p:sp>
        <p:nvSpPr>
          <p:cNvPr id="5" name="QC_8_BD.13_3#37e6e901f.choices?pid=e308a16c5&amp;color=0,0,0&amp;vtp=1&amp;bbb=1"/>
          <p:cNvSpPr/>
          <p:nvPr/>
        </p:nvSpPr>
        <p:spPr>
          <a:xfrm>
            <a:off x="722376" y="36276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37e6e901f?vop=1&amp;pid=e308a16c5&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本题考查影响政体的因素。资本主义国家具有相同的国家性质，①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排除；政体的选择会受</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到文化传统、社会习惯的影响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符合题意；资本主义国家，从经济体制来讲，其具体政策和运</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行方式等存在不同，但本质上都是以生产资料私有制为基础的，各国经济体制的差异不是影响这</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些国家政体差异的因素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，③排除；政体的选择会受到地理环境、历史渊源等影响，④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15_1#37e6e901f?vop=1&amp;pid=e308a16c5&amp;color=0,0,0&amp;vtp=1&amp;bt=1&amp;bbb=1&amp;hb=1"/>
          <p:cNvSpPr/>
          <p:nvPr/>
        </p:nvSpPr>
        <p:spPr>
          <a:xfrm>
            <a:off x="722376" y="972000"/>
            <a:ext cx="10753344" cy="2710434"/>
          </a:xfrm>
          <a:prstGeom prst="rect">
            <a:avLst/>
          </a:prstGeom>
          <a:noFill/>
        </p:spPr>
        <p:txBody>
          <a:bodyPr wrap="none" lIns="0" tIns="0" rIns="0" bIns="0" rtlCol="0" anchor="t"/>
          <a:lstStyle/>
          <a:p>
            <a:pPr latinLnBrk="1">
              <a:lnSpc>
                <a:spcPts val="37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错选原因是忽视了题干中列举的国家性质是相同的。一个国家选择什</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么样的政体，既取决于国体，又受这个国家的历史渊源、文化传统、社会习惯等多种因素的影响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527fbd347.fixed?pid=93cc6908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527fbd347.fixed?pid=93cc6908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国家是什么</a:t>
            </a:r>
            <a:endParaRPr lang="en-US" altLang="zh-CN" sz="4400" dirty="0"/>
          </a:p>
        </p:txBody>
      </p:sp>
      <p:pic>
        <p:nvPicPr>
          <p:cNvPr id="4" name="C_5#527fbd347.fixed?pid=93cc6908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527fbd347.fixed?pid=93cc6908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2263bb448?sp=1&amp;pid=527fbd34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英国某政治思想家认为，国家的权力来源于社会契约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受自然规律演变过来的</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它纯粹是人们制造出来的。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国家让人们摆脱自然状态中的掠夺和侵占，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运用一系列规则约束人们的行为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，保障社会和平稳定。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此观点(</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2263bb448.bracket?pid=527fbd347&amp;color=0,0,0&amp;vpa=6&amp;vtp=1"/>
          <p:cNvSpPr/>
          <p:nvPr/>
        </p:nvSpPr>
        <p:spPr>
          <a:xfrm>
            <a:off x="778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6_2#2263bb448?pid=527fbd34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839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否认了国家是社会生产力发展的产物</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839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揭示了国家一切权力属于人民</a:t>
            </a:r>
            <a:endParaRPr lang="en-US" altLang="zh-CN" sz="2000" dirty="0"/>
          </a:p>
          <a:p>
            <a:pPr latinLnBrk="1">
              <a:lnSpc>
                <a:spcPts val="3400"/>
              </a:lnSpc>
              <a:tabLst>
                <a:tab pos="5839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看到国家具有政治统治的职能</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839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完整地揭示了国家的基本要素</a:t>
            </a:r>
            <a:endParaRPr lang="en-US" altLang="zh-CN" sz="2000" dirty="0"/>
          </a:p>
        </p:txBody>
      </p:sp>
      <p:sp>
        <p:nvSpPr>
          <p:cNvPr id="5" name="QC_6_BD.16_3#2263bb448.choices?pid=527fbd347&amp;color=0,0,0&amp;vtp=1&amp;bbb=1"/>
          <p:cNvSpPr/>
          <p:nvPr/>
        </p:nvSpPr>
        <p:spPr>
          <a:xfrm>
            <a:off x="719328" y="404010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2263bb448?vop=1&amp;pid=527fbd34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本题考查国家的产生和职能。该观点认为国家的权力来源于社会契约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，而不是自然规律演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变过来的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，否认了国家是社会生产力发展的产物，①正确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；国家让人们摆脱自然状态中的掠夺和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，运用一系列规则约束人们的行为，保障社会和平稳定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，该观点看到了国家具有政治统治的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职能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，③正确；只有在社会主义国家中，一切权力才属于人民，②排除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；国家的基本要素包括人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、领土、政权和主权，该观点并没有完整地揭示国家的基本要素，④排除。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a6e401ab0?sp=1&amp;pid=527fbd34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［湖北黄冈部分学校2025高二联考］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亚里士多德曾说，城邦出于自然的演化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，而人类自然是趋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向于城邦生活的动物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。他认为，城邦自然发展过程的内在的动力在于人合群的天性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，过城邦生活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乃人的天性使然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。城邦高于个人，个人依赖于城邦，人们为了维护自身利益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、安全等而自觉地发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展形成了城邦国家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这一观点(</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a6e401ab0.bracket?pid=527fbd347&amp;color=0,0,0&amp;vpa=7&amp;vtp=1"/>
          <p:cNvSpPr/>
          <p:nvPr/>
        </p:nvSpPr>
        <p:spPr>
          <a:xfrm>
            <a:off x="422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9_2#a6e401ab0?pid=527fbd34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①认识到国家与个人的关系，揭示了国家的本质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看到了人口是国家得以存在和发展的基本条件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忽视了国家是阶级矛盾不可调和的产物和表现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承认了国家具有政治统治职能和社会管理职能</a:t>
            </a:r>
            <a:endParaRPr lang="en-US" altLang="zh-CN" sz="2000" dirty="0"/>
          </a:p>
        </p:txBody>
      </p:sp>
      <p:sp>
        <p:nvSpPr>
          <p:cNvPr id="5" name="QC_6_BD.19_3#a6e401ab0.choices?pid=527fbd34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a6e401ab0?vop=1&amp;pid=527fbd34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本题考查国家的构成要素和国家的本质属性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。亚里士多德认为城邦自然发展过程的内在的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动力在于人合群的天性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，过城邦生活乃人的天性使然。城邦高于个人，个人依赖于城邦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了维护自身利益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、安全等而自觉地发展形成了城邦国家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。这一观点看到了人口是国家得以存在和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发展的基本条件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，忽视了国家是阶级矛盾不可调和的产物和表现，②③正确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。亚里士多德认为城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邦高于个人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，个人依赖于城邦，人们为了维护自身利益、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安全等而自觉地发展形成了城邦国家。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这一观点没有认识到国家与个人的关系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，也没有揭示国家的阶级性本质，①排除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国家具有政治统治和社会管理职能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43c46eb1.fixed?pid=f5809b6c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_BD#d43c46eb1.fixed?pid=f5809b6cd&amp;color=255,255,255&amp;vtp=1&amp;bbb=1"/>
          <p:cNvSpPr/>
          <p:nvPr/>
        </p:nvSpPr>
        <p:spPr>
          <a:xfrm>
            <a:off x="0" y="3730752"/>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国体与政体</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7dcfcffcf?sp=1&amp;pid=527fbd34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在18世纪之前，法国的国体是君主专制，其政体表现为君主制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国大革命期间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，君主专制制度被推翻，取而代之的是法兰西第一共和国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，其政体也随之从君主制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转变为共和制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。在法兰西第一共和国之后，法国又经历了法兰西第一帝国、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法兰西第二共和国、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法兰西第三共和国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、法兰西第四共和国等多个时期的政体。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由此可以得出的合理结论是(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7dcfcffcf.bracket?pid=527fbd347&amp;color=0,0,0&amp;vpa=8&amp;vtp=1"/>
          <p:cNvSpPr/>
          <p:nvPr/>
        </p:nvSpPr>
        <p:spPr>
          <a:xfrm>
            <a:off x="1057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2_2#7dcfcffcf?pid=527fbd34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①国体决定政体，政体体现国体，一定的政体服务于一定的国体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历史渊源以及文化传统是影响一个国家政体变化的重要因素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国体与政体是内容与形式的统一，都是组织国家政权的特定方式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一个国家的政体不是一成不变的，会随着历史的变迁不断变化</a:t>
            </a:r>
            <a:endParaRPr lang="en-US" altLang="zh-CN" sz="2000" dirty="0"/>
          </a:p>
        </p:txBody>
      </p:sp>
      <p:sp>
        <p:nvSpPr>
          <p:cNvPr id="5" name="QC_6_BD.22_3#7dcfcffcf.choices?pid=527fbd34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7dcfcffcf?vop=1&amp;pid=527fbd34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本题考查国体与政体。由法国国体变化引发政体变化的历程可见，国体决定政体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，一个国家的政体不是一成不变的，会随着历史的变迁不断变化，①④正确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；题目没有涉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及历史渊源以及文化传统对国家政体的影响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，②排除；不同国家的政体可能多种多样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，但都是统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治阶级组织国家政权的特定方式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，终归是其国体的表现形式，③排除。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ae3c86ed1?sp=1&amp;pid=527fbd34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［山东泰安一中2024高二段考］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邓小平同志曾指出：“西方的民主就是三权分立，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多党竞选，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。我们并不反对西方国家这样搞，但是我们中国大陆不搞多党竞选，不搞三权分立、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两院制。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我们实行的就是全国人民代表大会一院制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，这最符合中国实际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。”我国不能搞西方民主是因为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ae3c86ed1.bracket?pid=527fbd347&amp;color=0,0,0&amp;vpa=9&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5_2#ae3c86ed1?pid=527fbd347&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①西方的民主制度维护资产阶级利益，我国的民主制度保障全民民主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我国政体以生产资料公有制为基础，西方政体以生产资料私有制为基础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人民代表大会制度与西方的民主制度都属于现代代议制民主政体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我国人民民主专政与西方资产阶级专政的国体有着本质的区别</a:t>
            </a:r>
            <a:endParaRPr lang="en-US" altLang="zh-CN" sz="2000" dirty="0"/>
          </a:p>
        </p:txBody>
      </p:sp>
      <p:sp>
        <p:nvSpPr>
          <p:cNvPr id="5" name="QC_6_BD.25_3#ae3c86ed1.choices?pid=527fbd347&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ae3c86ed1?vop=1&amp;pid=527fbd34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本题考查国体与政体的关系。国体决定政体，我国政体以生产资料公有制为基础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体以生产资料私有制为基础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，我国人民民主专政与西方资产阶级专政的国体有着本质的区别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正确；我国的民主制度保障人民民主，①错误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；人民代表大会制度与西方的民主制度都属于现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代代议制民主政体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，这强调我国民主和西方民主的相同点，不是我们不搞西方民主的原因，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2fffe7ced?sp=1&amp;pid=527fbd347&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［河北沧州部分名校2025高二联考］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阅读材料，完成下列要求。（6分）</a:t>
            </a:r>
            <a:endParaRPr lang="en-US" altLang="zh-CN" sz="2000" dirty="0"/>
          </a:p>
          <a:p>
            <a:pPr latinLnBrk="1">
              <a:lnSpc>
                <a:spcPts val="3700"/>
              </a:lnSpc>
            </a:pPr>
            <a:r>
              <a:rPr lang="en-US" altLang="zh-CN" sz="20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祖国一定会安全把你们送回家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随着以色列和黎巴嫩的冲突不断升级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中国又一次展示了什么叫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教科书式撤侨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在中国政府组织安排下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，69</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名中国公民和</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名外籍家</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属自黎巴嫩安全撤离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中美之间的又一区别显现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当在国外遇到危险时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美国官员会先自己撤离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而中国外交官总是先帮助本国公民撤离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最后才离开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以下是中美撤离本国公民的不同做法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graphicFrame>
        <p:nvGraphicFramePr>
          <p:cNvPr id="24" name="QO_6_BD.28_2#2fffe7ced?colgroup=13,26&amp;pid=527fbd347&amp;color=0,0,0&amp;vtp=1&amp;bbb=1&amp;hb=1"/>
          <p:cNvGraphicFramePr>
            <a:graphicFrameLocks noGrp="1"/>
          </p:cNvGraphicFramePr>
          <p:nvPr/>
        </p:nvGraphicFramePr>
        <p:xfrm>
          <a:off x="722376" y="3335978"/>
          <a:ext cx="10735056" cy="2425573"/>
        </p:xfrm>
        <a:graphic>
          <a:graphicData uri="http://schemas.openxmlformats.org/drawingml/2006/table">
            <a:tbl>
              <a:tblPr/>
              <a:tblGrid>
                <a:gridCol w="3648456"/>
                <a:gridCol w="7086600"/>
              </a:tblGrid>
              <a:tr h="41783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007743">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直接派出飞机或轮船去接滞留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在国外的中国公民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大使馆协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助免费提供食物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包括一起的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外籍家属</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也都有着同样的待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试图与商业航空公司合作</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看看可不可以为美国公民多提供一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些商业航班的座位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并且一切费用均由美国公民自己承担</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经费不足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建议找美国大使馆贷款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航班不断被取消</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施被美国公民戏称为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不存在的商业选择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3#2fffe7ced?pid=527fbd347&amp;color=0,0,0&amp;mp=1&amp;vtp=1&amp;bt=1&amp;bbb=1&amp;h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结合材料，运用《当代国际政治与经济》中“国家的本质”相关知识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，说明中美两国撤离本国公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民的做法存在差异的原因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AN.29_1#2fffe7ced?vop=1&amp;pid=527fbd347&amp;color=0,0,0&amp;vtp=1&amp;bbb=1&amp;hb=1"/>
          <p:cNvSpPr/>
          <p:nvPr/>
        </p:nvSpPr>
        <p:spPr>
          <a:xfrm>
            <a:off x="722376" y="1880616"/>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①国家的性质不同。我国是人民民主专政的社会主义国家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，决定了我国国家机构是为人民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服务的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。美国实行资本主义制度，决定了其国家机构根本上是为资产阶级服务的。（3分）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主具有鲜明的阶级性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，是服务于统治阶级的。我国全过程人民民主是最真实的民主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，因而海外公</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民遭遇危险时能够及时得到国家的保护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。美国的民主不可能真正维护广大人民的利益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，因而其海</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外公民遭遇危险时无法得到及时的保护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
        <p:nvSpPr>
          <p:cNvPr id="4" name="QO_6_AS.30_1#2fffe7ced?vop=1&amp;pid=527fbd347&amp;color=0,0,0&amp;vtp=1&amp;bbb=1&amp;hb=1"/>
          <p:cNvSpPr/>
          <p:nvPr/>
        </p:nvSpPr>
        <p:spPr>
          <a:xfrm>
            <a:off x="722376" y="4215511"/>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本题考查国家的本质。关键信息①：美国官员会先自己撤离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；中国外交官总是先帮助本国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公民撤离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，最后才离开→我国是人民民主专政的社会主义国家；美国是资本主义国家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：中美两国撤离本国公民的对比→我国全过程人民民主是最真实的民主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；美国的民主不可能真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正维护广大人民的利益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Effect transition="in" filter="fade">
                                      <p:cBhvr>
                                        <p:cTn id="3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168dcb0d1.fixed?pid=81d8c845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168dcb0d1.fixed?pid=81d8c845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国家的政权组织形式</a:t>
            </a:r>
            <a:endParaRPr lang="en-US" altLang="zh-CN" sz="4400" dirty="0"/>
          </a:p>
        </p:txBody>
      </p:sp>
      <p:pic>
        <p:nvPicPr>
          <p:cNvPr id="4" name="C_5#168dcb0d1.fixed?pid=81d8c845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168dcb0d1.fixed?pid=81d8c845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_1#f11265491?sp=1&amp;pid=5d199079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［浙江嘉兴2025月考］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第一届全国人民代表大会第一次会议通过《中华人民共和国宪法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志着人民代表大会制度正式建立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。人民代表大会制度的建立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，意味着中国政治从根本上实现了由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少数人掌握政权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、绝大多数人受压迫被剥削到中国共产党领导、人民当家作主的伟大跨越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人类政治制度史上的伟大创造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人民代表大会制度(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2_1#f11265491.bracket?pid=5d1990793&amp;color=0,0,0&amp;vpa=10&amp;vtp=1"/>
          <p:cNvSpPr/>
          <p:nvPr/>
        </p:nvSpPr>
        <p:spPr>
          <a:xfrm>
            <a:off x="651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1_2#f11265491?pid=5d199079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①是我国最高国家权力机关，保证人民当家作主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是我国的根本政治制度，突出强调权为民所赋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决定着包括国体在内的国家的其他具体制度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是中国人民当家作主的重要途径和最高实现形式</a:t>
            </a:r>
            <a:endParaRPr lang="en-US" altLang="zh-CN" sz="2000" dirty="0"/>
          </a:p>
        </p:txBody>
      </p:sp>
      <p:sp>
        <p:nvSpPr>
          <p:cNvPr id="5" name="QC_7_BD.31_3#f11265491.choices?pid=5d199079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f11265491?vop=1&amp;pid=5d199079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本题考查人民代表大会制度。人民代表大会制度是我国的根本政治制度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，它体现了人民当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家作主的原则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，强调权为民所赋，即权力来源于人民，服务于人民，②正确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；人民代表大会制度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通过选举代表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、召开会议、制定法律等方式，实现了人民对国家事务的参与和管理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，是中国人民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当家作主的重要途径和最高实现形式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我国的最高国家权力机关是全国人民代表大会，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排除；国体决定政体，政体反映国体，人民代表大会制度是我国的政体，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不是决定国体的因素，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d04b2e490?sp=1&amp;pid=cc98fddc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［甘肃部分学校2025联考］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某国国王是世袭的国家元首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，法律赋予的国家权力主要通过内阁和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议会行使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，议会分为一院和二院，二院有150名议员，按比例代表制通过直接普选产生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使立法权和行政监督权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，内阁首相是政府首脑。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据此可以推断该国(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d04b2e490.bracket?pid=cc98fddc6&amp;color=0,0,0&amp;vpa=11&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4_2#d04b2e490?pid=cc98fddc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①是君主立宪制国家，不具有代议制民主的特点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内阁首相由国王任命，但不对国王负责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政府接受议会监督，定期向议会报告工作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首相是国家的象征和代表，行使国家最高行政权力</a:t>
            </a:r>
            <a:endParaRPr lang="en-US" altLang="zh-CN" sz="2000" dirty="0"/>
          </a:p>
        </p:txBody>
      </p:sp>
      <p:sp>
        <p:nvSpPr>
          <p:cNvPr id="5" name="QC_7_BD.34_3#d04b2e490.choices?pid=cc98fddc6&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da7b07d4.fixed?pid=93cc6908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dda7b07d4.fixed?pid=93cc6908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国家是什么</a:t>
            </a:r>
            <a:endParaRPr lang="en-US" altLang="zh-CN" sz="4400" dirty="0"/>
          </a:p>
        </p:txBody>
      </p:sp>
      <p:pic>
        <p:nvPicPr>
          <p:cNvPr id="4" name="C_5#dda7b07d4.fixed?pid=93cc6908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da7b07d4.fixed?pid=93cc6908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d04b2e490?vop=1&amp;pid=cc98fddc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本题考查君主立宪制。由材料某国国王是世袭的国家元首可知，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该国是君主立宪制国家，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君主立宪制国家首相对议会负责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，内阁首相由国王任命，但不对国王负责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，该国政府要接受议会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监督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，②③正确；该国是君主立宪制国家，法律赋予的国家权力主要通过内阁和议会行使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代议制国家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，①排除；该国国王是国家的象征和代表，④排除。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2a8350f4f?sp=1&amp;pid=9a44ce2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2025年2月12日，希腊前议长在希腊议会第四轮投票中获胜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为新一任总统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。当天，共有276名议员参加投票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，希腊前议长作为执政的希腊新民主党候选人获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160票，从4名候选人中胜出。由此可知，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8_1#2a8350f4f.bracket?pid=9a44ce27a&amp;color=0,0,0&amp;vpa=12&amp;vtp=1"/>
          <p:cNvSpPr/>
          <p:nvPr/>
        </p:nvSpPr>
        <p:spPr>
          <a:xfrm>
            <a:off x="63326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7_2#2a8350f4f?pid=9a44ce27a&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总统直接行使国家最高行政权力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总统既是国家元首，也是政府首脑</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通过遵循民主基本原则建立政体</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④实行议会共和制，总统为国家元首</a:t>
            </a:r>
            <a:endParaRPr lang="en-US" altLang="zh-CN" sz="2000" dirty="0"/>
          </a:p>
        </p:txBody>
      </p:sp>
      <p:sp>
        <p:nvSpPr>
          <p:cNvPr id="5" name="QC_7_BD.37_3#2a8350f4f.choices?pid=9a44ce27a&amp;color=0,0,0&amp;vtp=1&amp;bbb=1"/>
          <p:cNvSpPr/>
          <p:nvPr/>
        </p:nvSpPr>
        <p:spPr>
          <a:xfrm>
            <a:off x="722376" y="41177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2a8350f4f?vop=1&amp;pid=9a44ce27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本题考查议会制和总统制。希腊通过议会投票选举总统，276名议员参加投票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，候选人获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得多数票胜出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，这体现了民主选举等民主的基本原则，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说明希腊通过遵循民主基本原则建立政体，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希腊实行民主共和制与议会制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，总统是国家元首，③④正确；在议会制共和制国家，政府（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掌握国家最高行政权力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，由议会产生并对议会负责，而不是总统直接行使国家最高行政权力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；在议会制共和制国家，总统是国家元首，总理是政府首脑，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总统主要履行礼仪性职责等，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不实际掌握行政权力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e989f73bd?sp=1&amp;pid=9a44ce27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［河北石家庄一中2025模拟］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法国属于典型的“半总统半议会制”国家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，总统在国家政治中占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据十分重要的地位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。由此可见，总统在法国的地位与议会一样，拥有相当大的权力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，且事实上总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统的权力更大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，制约也更少。根据法兰西第五共和国1958年宪法第5条规定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，总统监督宪法的遵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，通过其仲裁保证公权力的正常运行及国家的延续。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e989f73bd.bracket?pid=9a44ce27a&amp;color=0,0,0&amp;vpa=13&amp;vtp=1"/>
          <p:cNvSpPr/>
          <p:nvPr/>
        </p:nvSpPr>
        <p:spPr>
          <a:xfrm>
            <a:off x="778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0_2#e989f73bd?pid=9a44ce27a&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法国一般由总统决定政策走向</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总理受议会和总统的双重制约</a:t>
            </a:r>
            <a:endParaRPr lang="en-US" altLang="zh-CN" sz="2000" dirty="0"/>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行政双头制提升了政府工作效率</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229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议会作为最高权力机关监督政府工作</a:t>
            </a:r>
            <a:endParaRPr lang="en-US" altLang="zh-CN" sz="2000" dirty="0"/>
          </a:p>
        </p:txBody>
      </p:sp>
      <p:sp>
        <p:nvSpPr>
          <p:cNvPr id="5" name="QC_7_BD.40_3#e989f73bd.choices?pid=9a44ce27a&amp;color=0,0,0&amp;vtp=1&amp;bbb=1"/>
          <p:cNvSpPr/>
          <p:nvPr/>
        </p:nvSpPr>
        <p:spPr>
          <a:xfrm>
            <a:off x="722376" y="450653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e989f73bd?vop=1&amp;pid=9a44ce27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本题考查议会制和总统制。法国属于典型的“半总统半议会制”国家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,总统在国家政治中占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据十分重要的地位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，且事实上总统的权力更大，这说明法国一般由总统决定政策走向，①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在法国等少数国家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，总统由选举产生，是国家元首，拥有一定的行政权力，但不是政府首脑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府首脑另由内阁总理担任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，向议会而不是向总统负责，总统在法国的地位与议会一样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，拥有相当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大的权力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，而总理需向议会报告工作，总统可解散议会，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这说明总理受议会和总统的双重制约，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正确；行政双头制提升了政府工作效率在材料中没有体现，③排除；在法国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，议会不是最高权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力机关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43_1#353820533?sp=1&amp;pid=b6a84eac3&amp;color=0,0,0&amp;vtp=1&amp;bt=1&amp;bbb=1"/>
          <p:cNvSpPr/>
          <p:nvPr/>
        </p:nvSpPr>
        <p:spPr>
          <a:xfrm>
            <a:off x="722376" y="972000"/>
            <a:ext cx="1099978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5.某中学一学生在课堂上介绍世界各国政体时，展示了以下情境：</a:t>
            </a:r>
            <a:endParaRPr lang="en-US" altLang="zh-CN" sz="2000" dirty="0"/>
          </a:p>
        </p:txBody>
      </p:sp>
      <p:graphicFrame>
        <p:nvGraphicFramePr>
          <p:cNvPr id="35" name="QC_8_BD.43_2#353820533?colgroup=23,17&amp;pid=b6a84eac3&amp;color=0,0,0&amp;vtp=1&amp;bbb=1&amp;hb=1"/>
          <p:cNvGraphicFramePr>
            <a:graphicFrameLocks noGrp="1"/>
          </p:cNvGraphicFramePr>
          <p:nvPr/>
        </p:nvGraphicFramePr>
        <p:xfrm>
          <a:off x="722376" y="1513528"/>
          <a:ext cx="10725912" cy="1243711"/>
        </p:xfrm>
        <a:graphic>
          <a:graphicData uri="http://schemas.openxmlformats.org/drawingml/2006/table">
            <a:tbl>
              <a:tblPr/>
              <a:tblGrid>
                <a:gridCol w="6089904"/>
                <a:gridCol w="463600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情境一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情境二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国总理由该国议会中占多数席位的政党领袖担任</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经总统任命后组建政府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行使行政权力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向议会负责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B国总统由选举产生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拥有一定的行政权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该国总理为政府首脑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向议会负责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8_BD.43_3#353820533?pid=b6a84eac3&amp;color=0,0,0&amp;vtp=1&amp;bbb=1"/>
          <p:cNvSpPr/>
          <p:nvPr/>
        </p:nvSpPr>
        <p:spPr>
          <a:xfrm>
            <a:off x="722376" y="2885128"/>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由此推断(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8_AN.44_1#353820533.bracket?pid=b6a84eac3&amp;color=0,0,0&amp;vpa=14&amp;vtp=1"/>
          <p:cNvSpPr/>
          <p:nvPr/>
        </p:nvSpPr>
        <p:spPr>
          <a:xfrm>
            <a:off x="1925701" y="2885128"/>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8_BD.43_4#353820533?pid=b6a84eac3&amp;color=0,0,0&amp;vtp=1&amp;bbb=1"/>
          <p:cNvSpPr/>
          <p:nvPr/>
        </p:nvSpPr>
        <p:spPr>
          <a:xfrm>
            <a:off x="722376" y="3343725"/>
            <a:ext cx="10753344" cy="1313053"/>
          </a:xfrm>
          <a:prstGeom prst="rect">
            <a:avLst/>
          </a:prstGeom>
          <a:noFill/>
        </p:spPr>
        <p:txBody>
          <a:bodyPr wrap="none" lIns="0" tIns="0" rIns="0" bIns="0" rtlCol="0" anchor="t"/>
          <a:lstStyle/>
          <a:p>
            <a:pPr latinLnBrk="1">
              <a:lnSpc>
                <a:spcPts val="3600"/>
              </a:lnSpc>
              <a:tabLst>
                <a:tab pos="53949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两国立法机关都是议会，实行议会制</a:t>
            </a:r>
            <a:endParaRPr lang="en-US" altLang="zh-CN" sz="2000" dirty="0"/>
          </a:p>
          <a:p>
            <a:pPr latinLnBrk="1">
              <a:lnSpc>
                <a:spcPts val="3700"/>
              </a:lnSpc>
              <a:tabLst>
                <a:tab pos="53949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②A国总理和B国总统都是本国国家元首</a:t>
            </a:r>
            <a:endParaRPr lang="en-US" altLang="zh-CN" sz="2000" dirty="0"/>
          </a:p>
          <a:p>
            <a:pPr latinLnBrk="1">
              <a:lnSpc>
                <a:spcPts val="3400"/>
              </a:lnSpc>
              <a:tabLst>
                <a:tab pos="53949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A国实行议会制，而B国实行半总统制</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3949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两国都实行民主共和制的政权组织形式</a:t>
            </a:r>
            <a:endParaRPr lang="en-US" altLang="zh-CN" sz="2000" dirty="0"/>
          </a:p>
        </p:txBody>
      </p:sp>
      <p:sp>
        <p:nvSpPr>
          <p:cNvPr id="7" name="QC_8_BD.43_5#353820533.choices?pid=b6a84eac3&amp;color=0,0,0&amp;vtp=1&amp;bbb=1"/>
          <p:cNvSpPr/>
          <p:nvPr/>
        </p:nvSpPr>
        <p:spPr>
          <a:xfrm>
            <a:off x="722376" y="514197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1#353820533?vop=1&amp;pid=b6a84eac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本题考查国家的政权组织形式。两国的立法机关都是议会，A国实行议会制，而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B国实行半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，A、B两国都实行民主共和制的政权组织形式，③④正确，①错误；A国实行议会制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理并不是国家元首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，B国实行半总统制，总统是国家元首，②错误。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45_2#353820533?vop=1&amp;pid=b6a84eac3&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本题易错选①，错选原因是混淆了议会制和半总统制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。区分二者的关键是看国家元首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是否具有一定的行政权力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2b8e16cbd.fixed?pid=81d8c845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5#2b8e16cbd.fixed?pid=81d8c845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国家的政权组织形式</a:t>
            </a:r>
            <a:endParaRPr lang="en-US" altLang="zh-CN" sz="4400" dirty="0"/>
          </a:p>
        </p:txBody>
      </p:sp>
      <p:pic>
        <p:nvPicPr>
          <p:cNvPr id="4" name="C_5#2b8e16cbd.fixed?pid=81d8c845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2b8e16cbd.fixed?pid=81d8c845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00a75e034?sp=1&amp;pid=2b8e16cb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［辽宁省实验中学2025期中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王同学绘制了一张某国的立法机关与行政机关关系的示意图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下列对该国政权组织形式描述正确的是(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7_1#00a75e034.bracket?pid=2b8e16cbd&amp;color=0,0,0&amp;vpa=15&amp;vtp=1"/>
          <p:cNvSpPr/>
          <p:nvPr/>
        </p:nvSpPr>
        <p:spPr>
          <a:xfrm>
            <a:off x="701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46_2#00a75e034?htil=2&amp;pid=2b8e16cb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9392" y="1951677"/>
            <a:ext cx="47365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46_3#00a75e034.choices?htil=2&amp;pid=2b8e16cbd&amp;color=0,0,0&amp;vtp=1&amp;bbb=1&amp;hb=1"/>
          <p:cNvSpPr/>
          <p:nvPr/>
        </p:nvSpPr>
        <p:spPr>
          <a:xfrm>
            <a:off x="722376" y="1876874"/>
            <a:ext cx="587959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A.政府总揽国家行政权力，对议会负责，受议会监督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.国家元首由世袭的君主担任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，政府首脑由选民直接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选举产生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.总统既是国家元首也是政府首脑，独立于议会之外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.总统拥有行政权力但不是政府首脑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，政府首脑向议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会负责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7_BD.1_1#e2288be31?htil=1&amp;pid=bb3c93468&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54348" y="1054295"/>
            <a:ext cx="4873752"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7_BD.1_2#e2288be31?htil=1&amp;sp=1&amp;pid=bb3c93468&amp;color=0,0,0&amp;vtp=1&amp;bt=1&amp;bbb=1&amp;hb=1&amp;hs=1"/>
          <p:cNvSpPr/>
          <p:nvPr/>
        </p:nvSpPr>
        <p:spPr>
          <a:xfrm>
            <a:off x="722376" y="972000"/>
            <a:ext cx="5742432"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a:p>
            <a:pPr latinLnBrk="1">
              <a:lnSpc>
                <a:spcPts val="3700"/>
              </a:lnSpc>
            </a:pP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福建福州一中2025</a:t>
            </a:r>
            <a:r>
              <a:rPr lang="en-US" altLang="zh-CN" sz="2000" b="0" i="0" baseline="30000" dirty="0">
                <a:solidFill>
                  <a:srgbClr val="000000"/>
                </a:solidFill>
                <a:latin typeface="仿宋" panose="02010609060101010101" pitchFamily="34" charset="-122"/>
                <a:ea typeface="仿宋" panose="02010609060101010101" pitchFamily="34" charset="-122"/>
                <a:cs typeface="仿宋" panose="02010609060101010101" pitchFamily="34" charset="-120"/>
              </a:rPr>
              <a:t>注</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高二期中］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“国”字的演变过程。东汉许慎的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《说文解</a:t>
            </a:r>
            <a:endParaRPr lang="en-US" altLang="zh-CN" sz="2000" dirty="0"/>
          </a:p>
        </p:txBody>
      </p:sp>
      <p:sp>
        <p:nvSpPr>
          <p:cNvPr id="4" name="QC_7_AN.2_1#e2288be31.bracket?pid=bb3c93468&amp;color=0,0,0&amp;vpa=1&amp;vtp=1"/>
          <p:cNvSpPr/>
          <p:nvPr/>
        </p:nvSpPr>
        <p:spPr>
          <a:xfrm>
            <a:off x="6077014" y="3244918"/>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7_BD.1_3#e2288be31?htil=1&amp;pid=bb3c93468&amp;color=0,0,0&amp;vtp=1&amp;bbb=1"/>
          <p:cNvSpPr/>
          <p:nvPr/>
        </p:nvSpPr>
        <p:spPr>
          <a:xfrm>
            <a:off x="722376" y="37056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领土是国家不可或缺的基本要素</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②任何国家都是民主与专政的统一</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政体的选择取决于统治阶级利益</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国家的根本职能是政治统治职能</a:t>
            </a:r>
            <a:endParaRPr lang="en-US" altLang="zh-CN" sz="2000" dirty="0"/>
          </a:p>
        </p:txBody>
      </p:sp>
      <p:sp>
        <p:nvSpPr>
          <p:cNvPr id="6" name="QC_7_BD.1_4#e2288be31.choices?htil=1&amp;pid=bb3c93468&amp;color=0,0,0&amp;vtp=1&amp;bbb=1"/>
          <p:cNvSpPr/>
          <p:nvPr/>
        </p:nvSpPr>
        <p:spPr>
          <a:xfrm>
            <a:off x="700342" y="548099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
        <p:nvSpPr>
          <p:cNvPr id="7" name="QC_7_BD.1_2#e2288be31?htil=1&amp;sp=1&amp;pid=bb3c93468&amp;color=0,0,0&amp;vtp=1&amp;bt=1&amp;bbb=1&amp;hb=1&amp;hs=1"/>
          <p:cNvSpPr/>
          <p:nvPr/>
        </p:nvSpPr>
        <p:spPr>
          <a:xfrm>
            <a:off x="722376" y="2349568"/>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》：“或，邦也。从口从戈，以守一。”“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一，地也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。”大意就是人拿着武器“戈”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守护土地。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到了西周后期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，随着生产力的提高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，统治者为了能更好地维护统治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，开始在周围筑城，“或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國”。由“国”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字的演变过程可以看出(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8_1#00a75e034?vop=1&amp;pid=2b8e16cbd&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本题考查议会制与总统制。从示意图可知，该国议会为权力中心，是议会制国家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议会负责并受议会监督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，A正确；该国是议会制国家，政府首脑由议会中多数党的领袖担任，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；该国是议会制国家，C表述为总统制国家，D表述为半总统制国家，C、D排除。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_1#a0cd43428?sp=1&amp;pid=2b8e16cb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2025年2月，甲国举行联邦议院选举，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联盟党在选举中得票率领先。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月5日，联盟党与社民党签署联合执政协议。后经过两轮投票，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联盟党候选人乙当选甲国总理。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在接受总统的任命后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，乙于当地时间6日下午在甲国联邦议院正式宣誓就职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。由此可推断出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0_1#a0cd43428.bracket?pid=2b8e16cbd&amp;color=0,0,0&amp;vpa=16&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9_2#a0cd43428?pid=2b8e16cb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①甲国元首由世袭的君主担任，仅具有象征性地位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从国家行政机关的产生方式看，甲国实行议会制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甲国总统作为国家的最高代表，独立行使国家最高行政权力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若议会对政府不信任，总理可提请总统解散议会，重新举行议会选举</a:t>
            </a:r>
            <a:endParaRPr lang="en-US" altLang="zh-CN" sz="2000" dirty="0"/>
          </a:p>
        </p:txBody>
      </p:sp>
      <p:sp>
        <p:nvSpPr>
          <p:cNvPr id="5" name="QC_6_BD.49_3#a0cd43428.choices?pid=2b8e16cbd&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1_1#a0cd43428?vop=1&amp;pid=2b8e16cb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本题考查君主立宪制、议会制与总统制。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题目中提到联盟党与社民党签署联合执政协议后，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联盟党候选人乙当选总理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，并在接受总统的任命后宣誓就职，这表明该国是议会制国家，②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在议会制国家中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，如果议会对政府失去信任，可由总理提请总统解散议会，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重新举行议会选举，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正确；由材料可知，甲国的国家元首是总统，并不存在君主，①排除；从材料中可以看出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国是议会制国家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，甲国总统作为国家的最高代表，只是虚位，因此“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独立行使国家最高行政权力”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c47e065d3?sp=1&amp;pid=2b8e16cbd&amp;color=0,0,0&amp;vtp=1&amp;bt=1&amp;bbb=1"/>
          <p:cNvSpPr/>
          <p:nvPr/>
        </p:nvSpPr>
        <p:spPr>
          <a:xfrm>
            <a:off x="722376" y="972000"/>
            <a:ext cx="10753344" cy="376428"/>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［江西吉安2025高二期末］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以下为两国选举的新闻（节选）：</a:t>
            </a:r>
            <a:endParaRPr lang="en-US" altLang="zh-CN" sz="2000" dirty="0"/>
          </a:p>
        </p:txBody>
      </p:sp>
      <p:graphicFrame>
        <p:nvGraphicFramePr>
          <p:cNvPr id="43" name="QC_6_BD.52_2#c47e065d3?colgroup=23,17&amp;pid=2b8e16cbd&amp;color=0,0,0&amp;vtp=1&amp;bbb=1&amp;hb=1"/>
          <p:cNvGraphicFramePr>
            <a:graphicFrameLocks noGrp="1"/>
          </p:cNvGraphicFramePr>
          <p:nvPr/>
        </p:nvGraphicFramePr>
        <p:xfrm>
          <a:off x="722376" y="1484699"/>
          <a:ext cx="10725912" cy="2141601"/>
        </p:xfrm>
        <a:graphic>
          <a:graphicData uri="http://schemas.openxmlformats.org/drawingml/2006/table">
            <a:tbl>
              <a:tblPr/>
              <a:tblGrid>
                <a:gridCol w="6117336"/>
                <a:gridCol w="4608576"/>
              </a:tblGrid>
              <a:tr h="2141601">
                <a:tc>
                  <a:txBody>
                    <a:bodyPr/>
                    <a:lstStyle/>
                    <a:p>
                      <a:pPr marL="0" indent="0" algn="l" latinLnBrk="1" hangingPunct="0">
                        <a:lnSpc>
                          <a:spcPts val="34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2024年6月9日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比利时举行联邦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“三合一”选举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这一天被称为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“超级星期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比利时首相领导的执政联盟失去了在议会中形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成多数派的能力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比利时在大选后即将组建新政府</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时任比利时首相宣布他将向国王递交辞呈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2024年10月27日上午8时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乌拉圭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全国各地的投票站开放</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选民可以在当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19时30分之前投票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红党等在内的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政党的候选人角逐总统职位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52_3#c47e065d3?pid=2b8e16cbd&amp;color=0,0,0&amp;vtp=1&amp;bbb=1"/>
          <p:cNvSpPr/>
          <p:nvPr/>
        </p:nvSpPr>
        <p:spPr>
          <a:xfrm>
            <a:off x="722376" y="3757999"/>
            <a:ext cx="10753344" cy="376428"/>
          </a:xfrm>
          <a:prstGeom prst="rect">
            <a:avLst/>
          </a:prstGeom>
          <a:noFill/>
        </p:spPr>
        <p:txBody>
          <a:bodyPr wrap="none" lIns="0" tIns="0" rIns="0" bIns="0" rtlCol="0" anchor="t"/>
          <a:lstStyle/>
          <a:p>
            <a:pPr algn="l"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由此可推出(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3_1#c47e065d3.bracket?pid=2b8e16cbd&amp;color=0,0,0&amp;vpa=17&amp;vtp=1"/>
          <p:cNvSpPr/>
          <p:nvPr/>
        </p:nvSpPr>
        <p:spPr>
          <a:xfrm>
            <a:off x="2192401" y="3754570"/>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52_4#c47e065d3?pid=2b8e16cbd&amp;color=0,0,0&amp;vtp=1&amp;bbb=1"/>
          <p:cNvSpPr/>
          <p:nvPr/>
        </p:nvSpPr>
        <p:spPr>
          <a:xfrm>
            <a:off x="722376" y="4179385"/>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①比利时与乌拉圭的政府首脑同时也担任该国的国家元首</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乌拉圭总统是政府首脑，直接行使该国的最高行政权力</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虽然两国政权组织形式不同，但都维护的是资产阶级利益</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比利时是议会共和制国家，其国家元首掌握行政权力</a:t>
            </a:r>
            <a:endParaRPr lang="en-US" altLang="zh-CN" sz="2000" dirty="0"/>
          </a:p>
        </p:txBody>
      </p:sp>
      <p:sp>
        <p:nvSpPr>
          <p:cNvPr id="7" name="QC_6_BD.52_5#c47e065d3.choices?pid=2b8e16cbd&amp;color=0,0,0&amp;vtp=1&amp;bbb=1"/>
          <p:cNvSpPr/>
          <p:nvPr/>
        </p:nvSpPr>
        <p:spPr>
          <a:xfrm>
            <a:off x="722376" y="5883979"/>
            <a:ext cx="10753344" cy="376428"/>
          </a:xfrm>
          <a:prstGeom prst="rect">
            <a:avLst/>
          </a:prstGeom>
          <a:noFill/>
        </p:spPr>
        <p:txBody>
          <a:bodyPr wrap="none" lIns="0" tIns="0" rIns="0" bIns="0" rtlCol="0" anchor="t"/>
          <a:lstStyle/>
          <a:p>
            <a:pPr latinLnBrk="1">
              <a:lnSpc>
                <a:spcPts val="33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_1#c47e065d3?vop=1&amp;pid=2b8e16cb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本题考查君主立宪制、议会制、总统制。乌拉圭全国各地的投票站开放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，选民可以在当天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时30分之前投票，包括“广泛阵线”联盟、民族党、红党等在内的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11个政党的候选人角逐总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统职位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，说明乌拉圭是总统制国家，乌拉圭总统是政府首脑，直接行使该国的最高行政权力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；乌拉圭和比利时都是资本主义国家，虽然两国政权组织形式不同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，但都是为了维护资产阶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，③正确；比利时的政府首脑是首相，国家元首是国王，比利时属于议会制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、君主立宪制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，首相掌握行政大权，国家元首没有实权，①④排除。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cefabc620?sp=1&amp;pid=2b8e16cbd&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［海南琼海2024高二月考·改编］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M、N两国既有许多共同之处，又有很多差别。</a:t>
            </a:r>
            <a:endParaRPr lang="en-US" altLang="zh-CN" sz="2000" dirty="0"/>
          </a:p>
        </p:txBody>
      </p:sp>
      <p:graphicFrame>
        <p:nvGraphicFramePr>
          <p:cNvPr id="45" name="QC_6_BD.55_2#cefabc620?colgroup=41&amp;pid=2b8e16cbd&amp;color=0,0,0&amp;vtp=1&amp;bbb=1"/>
          <p:cNvGraphicFramePr>
            <a:graphicFrameLocks noGrp="1"/>
          </p:cNvGraphicFramePr>
          <p:nvPr/>
        </p:nvGraphicFramePr>
        <p:xfrm>
          <a:off x="722376" y="1513528"/>
          <a:ext cx="10735056" cy="835279"/>
        </p:xfrm>
        <a:graphic>
          <a:graphicData uri="http://schemas.openxmlformats.org/drawingml/2006/table">
            <a:tbl>
              <a:tblPr/>
              <a:tblGrid>
                <a:gridCol w="10735056"/>
              </a:tblGrid>
              <a:tr h="835279">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M国总理经总统提名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由议会选举产生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总统没有实权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N</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国总理经议会提名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由总统任命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向议会负责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但总统有一定的行政权力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55_3#cefabc620?pid=2b8e16cbd&amp;color=0,0,0&amp;vtp=1&amp;bbb=1"/>
          <p:cNvSpPr/>
          <p:nvPr/>
        </p:nvSpPr>
        <p:spPr>
          <a:xfrm>
            <a:off x="722376" y="2478728"/>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对两国的共同之处认识正确的是(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6_1#cefabc620.bracket?pid=2b8e16cbd&amp;color=0,0,0&amp;vpa=18&amp;vtp=1"/>
          <p:cNvSpPr/>
          <p:nvPr/>
        </p:nvSpPr>
        <p:spPr>
          <a:xfrm>
            <a:off x="4478401" y="2478728"/>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55_4#cefabc620?pid=2b8e16cbd&amp;color=0,0,0&amp;vtp=1&amp;bbb=1"/>
          <p:cNvSpPr/>
          <p:nvPr/>
        </p:nvSpPr>
        <p:spPr>
          <a:xfrm>
            <a:off x="722376" y="293732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①行政权力中心均在议会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政府首脑都由总理担任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国家元首都由选民选举产生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均采用了维护资产阶级统治的最好的政治外壳</a:t>
            </a:r>
            <a:endParaRPr lang="en-US" altLang="zh-CN" sz="2000" dirty="0"/>
          </a:p>
        </p:txBody>
      </p:sp>
      <p:sp>
        <p:nvSpPr>
          <p:cNvPr id="7" name="QC_6_BD.55_5#cefabc620.choices?pid=2b8e16cbd&amp;color=0,0,0&amp;vtp=1&amp;bbb=1"/>
          <p:cNvSpPr/>
          <p:nvPr/>
        </p:nvSpPr>
        <p:spPr>
          <a:xfrm>
            <a:off x="722376" y="477323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cefabc620?vop=1&amp;pid=2b8e16cbd&amp;color=0,0,0&amp;vtp=1&amp;bt=1&amp;bbb=1&amp;hb=1"/>
          <p:cNvSpPr/>
          <p:nvPr/>
        </p:nvSpPr>
        <p:spPr>
          <a:xfrm>
            <a:off x="722376" y="972000"/>
            <a:ext cx="10753344" cy="4551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本题考查议会制、半总统制。M国总理经总统提名，由议会选举产生，总统没有实权，由</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此判断该国属于议会制共和制；N国总理经议会提名，由总统任命，向议会负责，但总统有一定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的行政权力，由此判断该国属于半总统制国家。议会制共和制和半总统制是民主共和制的具体表</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现形式，政府首脑都由总理担任，均采用了维护资产阶级统治的最好的政治外壳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主共和制国家的行政权力中心都不在议会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排除。以采用议会制共和制的德国为例，德国总统</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不是由选民直接选举产生，而是由联邦议院选举产生；以采用半总统制的法国为例，法国总统由</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选民直接选举产生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_1#cefabc620?vop=1&amp;pid=2b8e16cbd&amp;color=0,0,0&amp;vtp=1&amp;bt=1&amp;bbb=1&amp;hb=1"/>
          <p:cNvSpPr/>
          <p:nvPr/>
        </p:nvSpPr>
        <p:spPr>
          <a:xfrm>
            <a:off x="722376" y="972000"/>
            <a:ext cx="10753344" cy="4551934"/>
          </a:xfrm>
          <a:prstGeom prst="rect">
            <a:avLst/>
          </a:prstGeom>
          <a:noFill/>
        </p:spPr>
        <p:txBody>
          <a:bodyPr wrap="none" lIns="0" tIns="0" rIns="0" bIns="0" rtlCol="0" anchor="t"/>
          <a:lstStyle/>
          <a:p>
            <a:pPr latinLnBrk="1">
              <a:lnSpc>
                <a:spcPts val="37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议会制共和制和半总统制国家总统的权力区别</a:t>
            </a:r>
            <a:endParaRPr lang="en-US" altLang="zh-CN" sz="22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（1）议会制共和制国家的总统一般是象征性的职位。</a:t>
            </a:r>
            <a:endParaRPr lang="en-US" altLang="zh-CN" sz="2200" dirty="0"/>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（2）半总统制国家的总统拥有一定的行政权力。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8_1#c7caac64b?sp=1&amp;pid=2b8e16cbd&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［吉林部分名校2024高二联考］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国工人社会党领袖在该国国王见证下宣誓就职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出任该国新一届首相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在议会举行的投票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该工人社会党领袖以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票赞成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票反对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票弃权的表决结果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获得当选首相所需的过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半数赞成票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投赞成票的包括左翼政党工人社会党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苏马尔党和一些地方性政党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人民党等右翼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党派则投了反对票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随后新首相公布了新一届内阁成员名单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该国新一届联合政府由工人社会党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和苏马尔党组成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“各具特色的国家”的知识，指出S国采取的政权组织形式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，并分析材料反映的该政权组织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形式运行的特点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59_1#c7caac64b?vop=1&amp;pid=2b8e16cbd&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S国的政权组织形式：议会制君主立宪制。（2分）运行特点</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：国家元首由世袭的国王担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，但在宪法框架内，国王的权力受到限制；（2分）政府由议会产生，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总揽国家的行政权力，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对议会负责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，受议会监督；（2分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）政府首脑由在议会中占多数席位的政党或政党联盟的领袖担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；（2分）政府首脑需要提请国家元首任命。（2分）</a:t>
            </a:r>
            <a:endParaRPr lang="en-US" altLang="zh-CN" sz="2000" dirty="0"/>
          </a:p>
        </p:txBody>
      </p:sp>
      <p:sp>
        <p:nvSpPr>
          <p:cNvPr id="3" name="QO_6_AS.60_1#c7caac64b?vop=1&amp;pid=2b8e16cbd&amp;color=0,0,0&amp;vtp=1&amp;bbb=1&amp;hb=1"/>
          <p:cNvSpPr/>
          <p:nvPr/>
        </p:nvSpPr>
        <p:spPr>
          <a:xfrm>
            <a:off x="722376" y="28429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本题考查国家的政权组织形式。关键信息①：在议会举行的投票中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，工人社会党领袖获得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当选首相所需的过半数赞成票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；工人社会党领袖在国王见证下宣誓就职，出任新一届首相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制君主立宪制政体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。关键信息②：议会制君主立宪制政体的运行特点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→国家元首由世袭的国王担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；政府由议会产生，对议会负责，受议会监督等。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500"/>
                                        <p:tgtEl>
                                          <p:spTgt spid="3">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500"/>
                                        <p:tgtEl>
                                          <p:spTgt spid="3">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_1#e2288be31?vop=1&amp;pid=bb3c9346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本题考查国家的构成要素和职能。从“国”字的演变过程可以看出，最初是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“人拿着武器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戈’守护土地”，后来筑城形成“國”，这体现了领土作为国家构成要素的重要性，①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随着生产力的提高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，统治者为了能更好地维护统治，开始在周围筑城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，表明国家的根本职能是政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治统治职能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，通过一定手段维护统治阶级的利益，④正确；凡实行民主制度的国家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，都是民主与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专政的统一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，专制国家不存在民主，②排除；材料主要体现“国”字的演变与国家领土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，未涉及政体的选择问题，③排除。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d9fde3892.fixed?pid=035cc639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5#d9fde3892.fixed?pid=035cc639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第三框</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政党和利益集团</a:t>
            </a:r>
            <a:endParaRPr lang="en-US" altLang="zh-CN" sz="4400" dirty="0"/>
          </a:p>
        </p:txBody>
      </p:sp>
      <p:pic>
        <p:nvPicPr>
          <p:cNvPr id="4" name="C_5#d9fde3892.fixed?pid=035cc639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d9fde3892.fixed?pid=035cc639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1_1#a6f15bd25?sp=1&amp;pid=a6b170d4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［浙江宁波北仑中学2025高二段考］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S国首相在就任仅8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天后便提请国王解散众议院重新大选，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有媒体推测此举是为了让在野党措手不及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。然而，选举结果显示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，执政联盟的议会席位数不升反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，未能超过半数。由此可知，S</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2_1#a6f15bd25.bracket?pid=a6b170d4c&amp;color=0,0,0&amp;vpa=19&amp;vtp=1"/>
          <p:cNvSpPr/>
          <p:nvPr/>
        </p:nvSpPr>
        <p:spPr>
          <a:xfrm>
            <a:off x="486575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61_2#a6f15bd25?pid=a6b170d4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①执政党与在野党的矛盾无法调和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必须由政党联盟的领袖担任政府首脑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政权实际运行与民主共和制国家大体相同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政党争取执政地位的主要手段是参加议会选举</a:t>
            </a:r>
            <a:endParaRPr lang="en-US" altLang="zh-CN" sz="2000" dirty="0"/>
          </a:p>
        </p:txBody>
      </p:sp>
      <p:sp>
        <p:nvSpPr>
          <p:cNvPr id="5" name="QC_7_BD.61_3#a6f15bd25.choices?pid=a6b170d4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3_1#a6f15bd25?vop=1&amp;pid=a6b170d4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本题考查政党、政体。S国首相提请国王解散众议院重新大选，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S国为议会制君主立宪制国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，政权实际运行与民主共和制国家大体相同，S国政府以议会为基础产生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，政府首脑一般由在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议会中占多数席位的政党或政党联盟的领袖担任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并不是必须由政党联盟的领袖担任政府首脑，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正确，②排除；S国政党争取执政地位的主要手段是参加议会选举，④正确；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S国是资本主义国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，执政党与在野党虽然存在利益分歧和政治竞争，但两党都是资产阶级的代表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，他们的矛盾并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非无法调和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4_1#dcc21adb2?sp=1&amp;pid=a6b170d4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美国两党各自印证着“混乱不是深渊，而是阶梯”的指引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塞满各自金主的捐款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，走上一决高下的大选之路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。四年一度的大选为人们透视美国政治提供了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窗口”，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美国政治是一种(</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5_1#dcc21adb2.bracket?pid=a6b170d4c&amp;color=0,0,0&amp;vpa=20&amp;vtp=1"/>
          <p:cNvSpPr/>
          <p:nvPr/>
        </p:nvSpPr>
        <p:spPr>
          <a:xfrm>
            <a:off x="397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64_2#dcc21adb2?pid=a6b170d4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①“精英政治”——无法反映人民实际诉求的逐利工具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“党派政治”——两党根本利益的对立加剧政治极化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“否决政治”——党争产生的严重内耗阻碍有效治理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“金钱政治”——各政党直接用金钱购买执政地位</a:t>
            </a:r>
            <a:endParaRPr lang="en-US" altLang="zh-CN" sz="2000" dirty="0"/>
          </a:p>
        </p:txBody>
      </p:sp>
      <p:sp>
        <p:nvSpPr>
          <p:cNvPr id="5" name="QC_7_BD.64_3#dcc21adb2.choices?pid=a6b170d4c&amp;color=0,0,0&amp;vtp=1&amp;bbb=1"/>
          <p:cNvSpPr/>
          <p:nvPr/>
        </p:nvSpPr>
        <p:spPr>
          <a:xfrm>
            <a:off x="722376" y="41699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6_1#dcc21adb2?vop=1&amp;pid=a6b170d4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本题考查政党制度。“口袋里塞满各自金主的捐款”,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说明美国政治代表着资产阶级的利益，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是精英政治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，无法反映人民实际诉求，①正确；美国两党各自印证着“混乱不是深渊，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而是阶梯”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的指引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，两党互相掣肘，阻碍有效治理，③正确；美国两党都代表资产阶级的利益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，根本利益是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，②排除；虽然金钱在美国政治中确实起着重要作用，但美国政党并不能直接用金钱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”执政地位，还是要经过民主选举确定执政地位，④排除。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7_1#017b50c95?sp=1&amp;pid=8c1e6c80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［四川成都成实外高中2024高二月考］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日本利用《全球禁止捕鲸公约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》中允许以科研目的进行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捕鲸活动的漏洞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，每年在南极海域鲸类保护区以科研名义猎捕大量鲸鱼。一些动物保护组织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“海洋守护者协会”屡次对日本的“科研捕鲸”活动进行“破坏干扰”。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由此可以判断，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“海洋守护者协会”(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8_1#017b50c95.bracket?pid=8c1e6c809&amp;color=0,0,0&amp;vpa=21&amp;vtp=1"/>
          <p:cNvSpPr/>
          <p:nvPr/>
        </p:nvSpPr>
        <p:spPr>
          <a:xfrm>
            <a:off x="320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67_2#017b50c95?pid=8c1e6c80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是自利型利益集团</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②是公益型利益集团</a:t>
            </a:r>
            <a:endParaRPr lang="en-US" altLang="zh-CN" sz="2000" dirty="0"/>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以合法手段给政府施加压力</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356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以取得政权或改变政权为目标</a:t>
            </a:r>
            <a:endParaRPr lang="en-US" altLang="zh-CN" sz="2000" dirty="0"/>
          </a:p>
        </p:txBody>
      </p:sp>
      <p:sp>
        <p:nvSpPr>
          <p:cNvPr id="5" name="QC_7_BD.67_3#017b50c95.choices?pid=8c1e6c809&amp;color=0,0,0&amp;vtp=1&amp;bbb=1"/>
          <p:cNvSpPr/>
          <p:nvPr/>
        </p:nvSpPr>
        <p:spPr>
          <a:xfrm>
            <a:off x="722376" y="458042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9_1#017b50c95?vop=1&amp;pid=8c1e6c80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本题考查利益集团的含义和类型。一些动物保护组织，特别是“海洋守护者协会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”屡次对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“科研捕鲸”活动进行“破坏干扰”，这说明“海洋守护者协会”是公益型利益集团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合法手段给政府施加压力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，②③正确，①排除；利益集团不同于政党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，它们不以取得政权或改变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政权为目标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0_1#75f1535c2?sp=1&amp;pid=8c1e6c80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［福建厦门外国语学校2025高二月考］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美国半导体行业协会发表声明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，呼吁白宫避免进一步升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级对华半导体出口限制措施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。半导体行业协会在声明中表示，白宫反复采取过于广泛、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模糊不清、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有时是单方面的限制措施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，可能会削弱美国半导体行业的竞争力，破坏供应链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，引发重大市场不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71_1#75f1535c2.bracket?pid=8c1e6c809&amp;color=0,0,0&amp;vpa=22&amp;vtp=1"/>
          <p:cNvSpPr/>
          <p:nvPr/>
        </p:nvSpPr>
        <p:spPr>
          <a:xfrm>
            <a:off x="295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70_2#75f1535c2?pid=8c1e6c80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①半导体行业协会发表声明以争取和维护本团体的共同利益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利益集团通过合法手段向政府施加压力，以影响公共政策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美国政府的相关行业政策背离了其所代表阶级的根本利益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半导体行业协会作为公益型利益集团积极推动经济全球化</a:t>
            </a:r>
            <a:endParaRPr lang="en-US" altLang="zh-CN" sz="2000" dirty="0"/>
          </a:p>
        </p:txBody>
      </p:sp>
      <p:sp>
        <p:nvSpPr>
          <p:cNvPr id="5" name="QC_7_BD.70_3#75f1535c2.choices?pid=8c1e6c809&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72_1#75f1535c2?vop=1&amp;pid=8c1e6c80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本题考查利益集团的性质。半导体行业协会在声明中表示，白宫反复采取的限制措施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能会削弱美国半导体行业的竞争力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，破坏供应链，引发重大市场不确定性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，这表明半导体行业协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会发表声明的目的是争取和维护本团体的共同利益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，①正确；美国半导体行业协会发表声明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吁白宫避免进一步升级对华半导体出口限制措施，这体现了利益集团通过合法手段向政府施加压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，以影响公共政策，实现自身目标，②正确；美国政府是资产阶级利益的代言人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，“背离了其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所代表阶级的根本利益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”说法错误，③排除；美国半导体行业协会是自利型利益集团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，不是公益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型利益集团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73_1#cc3afe684?sp=1&amp;pid=40757b3c5&amp;color=0,0,0&amp;vtp=1&amp;bt=1&amp;bbb=1&amp;hb=1"/>
          <p:cNvSpPr/>
          <p:nvPr/>
        </p:nvSpPr>
        <p:spPr>
          <a:xfrm>
            <a:off x="722376" y="972000"/>
            <a:ext cx="10753344" cy="1300353"/>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代表美国东海岸和墨西哥湾沿岸港口工人利益的美国国际码头工人联合会与代表资方的美国海事联盟在2024年10月3日发表联合声明，宣布双方已就工资问题达成初步协议，当前所有的罢工行为将立即停止。美国国际码头工人联合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8_AN.74_1#cc3afe684.bracket?pid=40757b3c5&amp;color=0,0,0&amp;vpa=23&amp;vtp=1"/>
          <p:cNvSpPr/>
          <p:nvPr/>
        </p:nvSpPr>
        <p:spPr>
          <a:xfrm>
            <a:off x="5721350" y="1944565"/>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8_BD.73_2#cc3afe684?pid=40757b3c5&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在一定程度上能缓和社会矛盾</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是维护其成员利益的社会团体</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向政府不断施压进而决定公共政策</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能从根本上解决不同阶级间的矛盾</a:t>
            </a:r>
            <a:endParaRPr lang="en-US" altLang="zh-CN" sz="2000" dirty="0"/>
          </a:p>
        </p:txBody>
      </p:sp>
      <p:sp>
        <p:nvSpPr>
          <p:cNvPr id="5" name="QC_8_BD.73_3#cc3afe684.choices?pid=40757b3c5&amp;color=0,0,0&amp;vtp=1&amp;bbb=1"/>
          <p:cNvSpPr/>
          <p:nvPr/>
        </p:nvSpPr>
        <p:spPr>
          <a:xfrm>
            <a:off x="722376" y="413246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_1#722b9b8ce?sp=1&amp;pid=bb3c9346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［安徽师范大学附属中学2025高二期末］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恩格斯说：“国家是承认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：这个社会陷入了不可解决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的自我矛盾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，分裂为不可调和的对立面而又无力摆脱这些对立面。而为了使这些对立面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济利益互相冲突的阶级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，不致在无谓的斗争中把自己和社会消灭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，就需要有一种表面上凌驾于社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会之上的力量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，这种力量应当缓和冲突，把冲突保持在‘秩序’的范围以内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；这种从社会中产生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但又自居于社会之上并且日益同社会相异化的力量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_1#722b9b8ce.bracket?pid=bb3c93468&amp;color=0,0,0&amp;vpa=2&amp;vtp=1"/>
          <p:cNvSpPr/>
          <p:nvPr/>
        </p:nvSpPr>
        <p:spPr>
          <a:xfrm>
            <a:off x="9050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_2#722b9b8ce?pid=bb3c93468&amp;color=0,0,0&amp;vtp=1&amp;bbb=1"/>
          <p:cNvSpPr/>
          <p:nvPr/>
        </p:nvSpPr>
        <p:spPr>
          <a:xfrm>
            <a:off x="722376" y="3248474"/>
            <a:ext cx="10753344" cy="1313053"/>
          </a:xfrm>
          <a:prstGeom prst="rect">
            <a:avLst/>
          </a:prstGeom>
          <a:noFill/>
        </p:spPr>
        <p:txBody>
          <a:bodyPr wrap="none" lIns="0" tIns="0" rIns="0" bIns="0" rtlCol="0" anchor="t"/>
          <a:lstStyle/>
          <a:p>
            <a:pPr latinLnBrk="1">
              <a:lnSpc>
                <a:spcPts val="3600"/>
              </a:lnSpc>
              <a:tabLst>
                <a:tab pos="5864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国家是阶级矛盾不可调和的产物和表现</a:t>
            </a:r>
            <a:endParaRPr lang="en-US" altLang="zh-CN" sz="2000" dirty="0"/>
          </a:p>
          <a:p>
            <a:pPr latinLnBrk="1">
              <a:lnSpc>
                <a:spcPts val="3700"/>
              </a:lnSpc>
              <a:tabLst>
                <a:tab pos="5864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②国家是以消灭阶级斗争为目的的</a:t>
            </a:r>
            <a:endParaRPr lang="en-US" altLang="zh-CN" sz="2000" dirty="0"/>
          </a:p>
          <a:p>
            <a:pPr latinLnBrk="1">
              <a:lnSpc>
                <a:spcPts val="3400"/>
              </a:lnSpc>
              <a:tabLst>
                <a:tab pos="5864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国家的产生起到了缓和社会矛盾的作用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864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国家与阶级同时产生、同时消亡</a:t>
            </a:r>
            <a:endParaRPr lang="en-US" altLang="zh-CN" sz="2000" dirty="0"/>
          </a:p>
        </p:txBody>
      </p:sp>
      <p:sp>
        <p:nvSpPr>
          <p:cNvPr id="5" name="QC_7_BD.4_3#722b9b8ce.choices?pid=bb3c93468&amp;color=0,0,0&amp;vtp=1&amp;bbb=1"/>
          <p:cNvSpPr/>
          <p:nvPr/>
        </p:nvSpPr>
        <p:spPr>
          <a:xfrm>
            <a:off x="719328" y="511147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75_1#cc3afe684?vop=1&amp;pid=40757b3c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本题考查利益集团。美国国际码头工人联合会与资方就工资问题达成初步协议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，罢工行为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，这在一定程度上缓和了工人与资方之间的矛盾，进而缓和社会矛盾，①正确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；美国国际码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头工人联合会代表美国东海岸和墨西哥湾沿岸港口工人利益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它为工人的工资等问题与资方谈判，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其性质就是维护其成员利益的社会团体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，②正确；利益集团可以影响但不能决定公共政策，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；在美国这样的资本主义国家，存在着资产阶级和无产阶级的阶级对立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，这是由资本主义的基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本矛盾决定的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美国国际码头工人联合会与资方达成的协议只是资方在工资等具体问题上的妥协，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无法从根本上解决资产阶级和无产阶级这两个不同阶级之间的矛盾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AS.75_2#cc3afe684?vop=1&amp;pid=40757b3c5&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本题易错选③，错选原因是对利益集团的性质和作用把握不清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。利益集团是一种社会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，其在既有政治体制内进行完全合法的活动，可以影响但不能决定公共政策。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8a094ed43.fixed?pid=79df6831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5#8a094ed43.fixed?pid=79df6831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第一课综合训练</a:t>
            </a:r>
            <a:endParaRPr lang="en-US" altLang="zh-CN" sz="4400" dirty="0"/>
          </a:p>
        </p:txBody>
      </p:sp>
      <p:pic>
        <p:nvPicPr>
          <p:cNvPr id="4" name="C_5#8a094ed43.fixed?pid=79df6831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5_BD#8a094ed43.fixed?pid=79df6831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174a466af?sp=1&amp;pid=8a094ed4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［江西鹰潭贵溪一中2025月考］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我国历史上第一个世袭制王朝为夏朝，其都城为阳城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定叛乱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，夏朝建立了军队，设置了“夏台”监狱，成为我国第一个奴隶制国家。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7_1#174a466af.bracket?pid=8a094ed43&amp;color=0,0,0&amp;vpa=24&amp;vtp=1"/>
          <p:cNvSpPr/>
          <p:nvPr/>
        </p:nvSpPr>
        <p:spPr>
          <a:xfrm>
            <a:off x="1082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6_2#174a466af?pid=8a094ed43&amp;color=0,0,0&amp;vtp=1&amp;bbb=1"/>
          <p:cNvSpPr/>
          <p:nvPr/>
        </p:nvSpPr>
        <p:spPr>
          <a:xfrm>
            <a:off x="722376" y="18768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国家是阶级矛盾不可调和的产物</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国家的本质是阶级统治的工具</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国家是维护各阶级利益的机器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任何国家都是民主与专政的统一</a:t>
            </a:r>
            <a:endParaRPr lang="en-US" altLang="zh-CN" sz="2000" dirty="0"/>
          </a:p>
        </p:txBody>
      </p:sp>
      <p:sp>
        <p:nvSpPr>
          <p:cNvPr id="5" name="QC_6_BD.76_3#174a466af.choices?pid=8a094ed43&amp;color=0,0,0&amp;vtp=1&amp;bbb=1"/>
          <p:cNvSpPr/>
          <p:nvPr/>
        </p:nvSpPr>
        <p:spPr>
          <a:xfrm>
            <a:off x="722376" y="375847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1#174a466af?vop=1&amp;pid=8a094ed4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本题考查国家的本质。为了平定叛乱，夏朝建立了军队，设置了“夏台”监狱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第一个奴隶制国家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，由此可知国家是阶级矛盾不可调和的产物，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国家的本质是阶级统治的工具，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正确；国家具有阶级性，是维护统治阶级利益的机器，③排除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；民主制国家本质上是民主与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专政的统一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，夏朝是一个专政国家，④排除。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8_2#174a466af?vop=1&amp;pid=8a094ed43&amp;color=0,0,0&amp;mp=1&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国家的本质：国家是阶级矛盾不可调和的产物，是一定阶级对其他阶级的专政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属性是阶级性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。国家最重要的要素是主权。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1937e3015?sp=1&amp;pid=8a094ed4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［海南海口海南中学2025高二期中］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20世纪初，法国部分学者认为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，当在一个固定的领土范围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内居住着一个人民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（经常是同一民族或有共同的认同感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），而在这个人民中又行使着一个合法的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政治权力时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，便存在着国家。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这一观点(</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0_1#1937e3015.bracket?pid=8a094ed43&amp;color=0,0,0&amp;vpa=25&amp;vtp=1"/>
          <p:cNvSpPr/>
          <p:nvPr/>
        </p:nvSpPr>
        <p:spPr>
          <a:xfrm>
            <a:off x="524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9_2#1937e3015?pid=8a094ed43&amp;color=0,0,0&amp;vtp=1&amp;bbb=1"/>
          <p:cNvSpPr/>
          <p:nvPr/>
        </p:nvSpPr>
        <p:spPr>
          <a:xfrm>
            <a:off x="722376" y="2334074"/>
            <a:ext cx="10753344" cy="1326134"/>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揭示了国家的本质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涉及国家的构成要素</a:t>
            </a:r>
            <a:endParaRPr lang="en-US" altLang="zh-CN" sz="2000" dirty="0"/>
          </a:p>
          <a:p>
            <a:pPr latinLnBrk="1">
              <a:lnSpc>
                <a:spcPts val="37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意识到国家具有政治统治和社会管理职能</a:t>
            </a:r>
            <a:endParaRPr lang="en-US" altLang="zh-CN" sz="2000" dirty="0"/>
          </a:p>
          <a:p>
            <a:pPr latinLnBrk="1">
              <a:lnSpc>
                <a:spcPts val="35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④没有看到国家是阶级矛盾不可调和的产物</a:t>
            </a:r>
            <a:endParaRPr lang="en-US" altLang="zh-CN" sz="2000" dirty="0"/>
          </a:p>
        </p:txBody>
      </p:sp>
      <p:sp>
        <p:nvSpPr>
          <p:cNvPr id="5" name="QC_6_BD.79_3#1937e3015.choices?pid=8a094ed43&amp;color=0,0,0&amp;vtp=1&amp;bbb=1"/>
          <p:cNvSpPr/>
          <p:nvPr/>
        </p:nvSpPr>
        <p:spPr>
          <a:xfrm>
            <a:off x="722376" y="420231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1_1#1937e3015?vop=1&amp;pid=8a094ed4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本题考查国家的构成要素和职能。一般认为，国家的基本要素包括人口、领土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、政权和主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，它们是国家得以存在和发展的基本条件，缺一不可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。题目中的观点明确提到了固定的领土范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、居住的人民（即人口）和合法的政治权力（即政权），涉及国家的构成要素，②正确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个人民中又行使着一个合法的政治权力时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，便存在着国家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，这一观点没有看到国家是阶级矛盾不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可调和的产物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，④正确；题目中的观点只是描述了国家存在的一些表面特征，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如固定的领土范围、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居住的人民和合法的政治权力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，并没有揭示国家的本质，①排除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；题目中的观点只是描述了国家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存在的一些条件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，并没有明确提到国家具有政治统治和社会管理的职能，③排除。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2_1#26bad710b?sp=1&amp;pid=8a094ed4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七国集团（G7）成员国分别为美国、日本、德国、法国、英国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大利和加拿大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。美国实行总统制，日本、德国、英国、意大利、加拿大实行议会制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，法国实行半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3_1#26bad710b.bracket?pid=8a094ed43&amp;color=0,0,0&amp;vpa=26&amp;vtp=1"/>
          <p:cNvSpPr/>
          <p:nvPr/>
        </p:nvSpPr>
        <p:spPr>
          <a:xfrm>
            <a:off x="295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82_2#26bad710b?pid=8a094ed43&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国家政体的选择是由国体决定的</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政体的选择受到历史渊源等因素影响</a:t>
            </a:r>
            <a:endParaRPr lang="en-US" altLang="zh-CN" sz="2000" dirty="0"/>
          </a:p>
          <a:p>
            <a:pPr latinLnBrk="1">
              <a:lnSpc>
                <a:spcPts val="34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不同的政体反映不同的国家性质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国家的政体是不断变化的</a:t>
            </a:r>
            <a:endParaRPr lang="en-US" altLang="zh-CN" sz="2000" dirty="0"/>
          </a:p>
        </p:txBody>
      </p:sp>
      <p:sp>
        <p:nvSpPr>
          <p:cNvPr id="5" name="QC_6_BD.82_3#26bad710b.choices?pid=8a094ed43&amp;color=0,0,0&amp;vtp=1&amp;bbb=1"/>
          <p:cNvSpPr/>
          <p:nvPr/>
        </p:nvSpPr>
        <p:spPr>
          <a:xfrm>
            <a:off x="719328" y="41040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4_1#26bad710b?vop=1&amp;pid=8a094ed4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本题考查国体与政体的关系。国体决定政体，①正确；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国家政体的选择由国家性质决定，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受到历史渊源等因素的影响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，②正确；国体决定政体，政体体现国体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，同一国体可以选择不同的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，③排除；材料体现同为资本主义国家的七国，采用不同的政权组织形式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，没有涉及政体的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_1#722b9b8ce?vop=1&amp;pid=bb3c9346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本题考查国家的产生、国家的本质。国家是阶级矛盾不可调和的产物和表现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，是在阶级形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成后产生的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，并随着阶级的消亡而消亡，①正确，④排除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；材料表明需要有一种表面上凌驾于社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会之上的力量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，这种力量应当缓和冲突，把冲突保持在“秩序”的范围以内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，这种从社会中产生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但又自居于社会之上并且日益同社会相异化的力量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，说明国家的产生一定程度上可以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起到缓和社会矛盾的作用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，③正确；国家的本质是统治阶级镇压和剥削被统治阶级的工具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是为了维护统治阶级的利益而建立的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，不是为了消灭阶级斗争，②排除。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5_1#4150621aa?sp=1&amp;pid=8a094ed4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［浙江部分学校2025高二联考］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某班同学就各国的政体展开讨论，甲、乙、丙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、丁四位同学的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9" name="QC_6_BD.85_2#4150621aa?colgroup=41&amp;pid=8a094ed43&amp;color=0,0,0&amp;vtp=1&amp;bbb=1"/>
          <p:cNvGraphicFramePr>
            <a:graphicFrameLocks noGrp="1"/>
          </p:cNvGraphicFramePr>
          <p:nvPr/>
        </p:nvGraphicFramePr>
        <p:xfrm>
          <a:off x="722376" y="1961203"/>
          <a:ext cx="10735056" cy="1653159"/>
        </p:xfrm>
        <a:graphic>
          <a:graphicData uri="http://schemas.openxmlformats.org/drawingml/2006/table">
            <a:tbl>
              <a:tblPr/>
              <a:tblGrid>
                <a:gridCol w="10735056"/>
              </a:tblGrid>
              <a:tr h="1653159">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甲同学：在英国现行政治体制下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国家权力中心在议会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乙同学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：一个国家通过选举产生总统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这个国家是总统制国家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丙同学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：从立法机关和行政机关的关系看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日本属于君主立宪制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丁同学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：在议会制国家中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政府以议会为基础产生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对议会负责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85_3#4150621aa?pid=8a094ed43&amp;color=0,0,0&amp;vtp=1&amp;bbb=1"/>
          <p:cNvSpPr/>
          <p:nvPr/>
        </p:nvSpPr>
        <p:spPr>
          <a:xfrm>
            <a:off x="722376" y="3751903"/>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四位同学中观点正确的是(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86_1#4150621aa.bracket?pid=8a094ed43&amp;color=0,0,0&amp;vpa=27&amp;vtp=1"/>
          <p:cNvSpPr/>
          <p:nvPr/>
        </p:nvSpPr>
        <p:spPr>
          <a:xfrm>
            <a:off x="3716401" y="3751903"/>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85_4#4150621aa.choices?pid=8a094ed43&amp;color=0,0,0&amp;vtp=1&amp;bbb=1"/>
          <p:cNvSpPr/>
          <p:nvPr/>
        </p:nvSpPr>
        <p:spPr>
          <a:xfrm>
            <a:off x="722376" y="4204912"/>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B.乙和丙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C.甲和丁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7_1#4150621aa?vop=1&amp;pid=8a094ed4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本题考查政权组织形式。英国是议会制君主立宪制国家，议会是国家权力中心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，政府由议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会产生并对议会负责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，甲同学观点正确；议会制国家的政府以议会为基础产生，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并向议会负责，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议会可通过对政府的不信任案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，丁同学观点正确；总统由选举产生不代表该国是总统制国家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统制的核心特征是总统既是国家元首又是政府首脑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，且独立于议会，乙同学观点错误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；君主立宪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制是根据国家权力机关和国家元首的产生方式及其职权范围划分的，而日本属于议会制君主立宪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，从立法机关与行政机关的关系看应归为议会制，丙混淆了分类标准，丙同学观点错误。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c0574dbf5?sp=1&amp;pid=8a094ed4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［宁夏银川一中2025高二月考］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在总统大选中，以得票率48.56%的微弱优势当选的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H国总统发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布紧急戒严令引起政坛风波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，在野党就针对总统的弹劾动议案向国会作报告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。国会随后通过了针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对总统的弹劾动议案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，接下来的流程主要包括：暂停总统职权、宪法法院审理与裁决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、总统罢免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与选举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。下列对H</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9_1#c0574dbf5.bracket?pid=8a094ed43&amp;color=0,0,0&amp;vpa=28&amp;vtp=1"/>
          <p:cNvSpPr/>
          <p:nvPr/>
        </p:nvSpPr>
        <p:spPr>
          <a:xfrm>
            <a:off x="467525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88_2#c0574dbf5?pid=8a094ed4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①其政体是遵循民主基本原则建立起来的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在野党和执政党因根本利益的不同而争斗不休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总统对议会负责，议会是国家的权力中心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总统独立于议会之外，但仍会受到议会的制约</a:t>
            </a:r>
            <a:endParaRPr lang="en-US" altLang="zh-CN" sz="2000" dirty="0"/>
          </a:p>
        </p:txBody>
      </p:sp>
      <p:sp>
        <p:nvSpPr>
          <p:cNvPr id="5" name="QC_6_BD.88_3#c0574dbf5.choices?pid=8a094ed4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0_1#c0574dbf5?vop=1&amp;pid=8a094ed4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本题考查总统制。H国总统由选举产生，且在野党有权对总统提出弹劾动议案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，国会也有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权通过弹劾动议案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，这体现了民主原则，说明其政体是遵循民主基本原则建立起来的，①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“总统大选”“得票率48.56%的微弱优势”可知，该国是总统制国家，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总统由选民选举产生，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是国家元首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，总统独立于议会之外，但在某些重大事务上可能会受到议会的制约，④正确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主义国家的政党都是维护资产阶级利益的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，该国在野党和执政党都是资产阶级政党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，在根本利益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上具有一致性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，②排除；该国是总统制国家而非议会制，总统是国家权力中心，③排除。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4a42a01c4?sp=1&amp;pid=8a094ed43&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［湖北十堰2025高二期末］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2024年10月30日，G国公布第二次国民议会选举结果，有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7个政党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或政党联盟进入议会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，其中公民党所在政党联盟获得议会240个席位中的69席，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获得优先组阁权。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国总统将授权该政党联盟提名的候任总理组建内阁，新内阁需要获得议会半数以上支持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4月，该党与其他政党协商组阁，因遭到第二大党及其他政党的抵制而失败。据此可推断出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2_1#4a42a01c4.bracket?pid=8a094ed43&amp;color=0,0,0&amp;vpa=29&amp;vtp=1"/>
          <p:cNvSpPr/>
          <p:nvPr/>
        </p:nvSpPr>
        <p:spPr>
          <a:xfrm>
            <a:off x="922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91_2#4a42a01c4?pid=8a094ed43&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①实行议会制，政府需要接受议会的监督，定期向议会报告工作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实行总统制，总统作为国家的象征和代表拥有一定的行政权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实行共和制，总统享有任免权，但在某些事务上对议会负责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实行多党制，总理可由议会中占多数席位的政党联盟的领袖担任</a:t>
            </a:r>
            <a:endParaRPr lang="en-US" altLang="zh-CN" sz="2000" dirty="0"/>
          </a:p>
        </p:txBody>
      </p:sp>
      <p:sp>
        <p:nvSpPr>
          <p:cNvPr id="5" name="QC_6_BD.91_3#4a42a01c4.choices?pid=8a094ed43&amp;color=0,0,0&amp;vtp=1&amp;bbb=1"/>
          <p:cNvSpPr/>
          <p:nvPr/>
        </p:nvSpPr>
        <p:spPr>
          <a:xfrm>
            <a:off x="722376" y="50843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3_1#4a42a01c4?vop=1&amp;pid=8a094ed4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本题考查议会制、总统制、政党制度。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G国总统将授权该政党联盟提名的候任总理组建内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，新内阁需要获得议会半数以上支持，说明G国是议会制国家，G</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国的行政机关由议会产生，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对议会负责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，政府需要接受议会的监督，定期向议会报告工作，①正确，②排除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；该国公民党所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在政党联盟获得议会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240个席位中的69席，说明该国实行多党制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，总理可由议会中占多数席位的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政党或政党联盟的领袖担任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，④正确；该国总统将授权该政党联盟提名的候任总理组建内阁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明该国实行共和制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，该国总统是国家元首，但总统不享有任免权，其职责多为礼仪性的，③排除。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4_1#6f8bdf8f2?sp=1&amp;pid=8a094ed4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［黑龙江大庆外国语学校2024高二开学考］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中共一大通过的中国共产党纲领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，确定党的名称为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中国共产党”。党的纲领指出，革命军队必须与无产阶级一起推翻资本家阶级的政权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；承认无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产阶级专政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；消灭资本家私有制；联合第三国际。纲领明确提出要把工人、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农民和士兵组织起来，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并明确党的根本政治目的是实行社会革命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材料反映的政党特征是(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5_1#6f8bdf8f2.bracket?pid=8a094ed43&amp;color=0,0,0&amp;vpa=30&amp;vtp=1"/>
          <p:cNvSpPr/>
          <p:nvPr/>
        </p:nvSpPr>
        <p:spPr>
          <a:xfrm>
            <a:off x="828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94_2#6f8bdf8f2?pid=8a094ed4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①政党是阶级的领导者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政党是人民群众保障自身利益的工具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许多政党以谋求掌握政权、统治国家为目标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在代议制政体下，政党争取执政的主要手段是社会革命</a:t>
            </a:r>
            <a:endParaRPr lang="en-US" altLang="zh-CN" sz="2000" dirty="0"/>
          </a:p>
        </p:txBody>
      </p:sp>
      <p:sp>
        <p:nvSpPr>
          <p:cNvPr id="5" name="QC_6_BD.94_3#6f8bdf8f2.choices?pid=8a094ed4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6_1#6f8bdf8f2?vop=1&amp;pid=8a094ed4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本题考查政党。必须与无产阶级一起推翻资本家阶级的政权表明政党是阶级的领导者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；从中国共产党的纲领内容可以看出，许多政党以谋求掌握政权、统治国家为目标，③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政党具有阶级性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，无产阶级政党是人民群众保障自身利益的工具，②排除；在代议制政体下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党主要通过参加选举争取执政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，材料也没有体现代议制，④排除。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7_1#624569d1c?sp=1&amp;pid=8a094ed4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［河南二十名校2024高二期末］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据统计，美国有数量庞大的利益集团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，其影响力涉及美国政治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很多领域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。美国政坛中的利益集团机制，是资产阶级控制国家机器的一种特殊形式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，具有相当强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的隐蔽性和欺骗性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。利益集团机制实质上是资产阶级在“民意”的幌子下控制权力的方式。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8_1#624569d1c.bracket?pid=8a094ed43&amp;color=0,0,0&amp;vpa=31&amp;vtp=1"/>
          <p:cNvSpPr/>
          <p:nvPr/>
        </p:nvSpPr>
        <p:spPr>
          <a:xfrm>
            <a:off x="168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97_2#624569d1c?pid=8a094ed4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①利益集团机制实现了美国资产阶级的直接民主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势力强大的利益集团对国家决策产生重大影响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利益集团是美国现代政治体系的重要组成部分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利益集团通过非法的活动影响政府决策</a:t>
            </a:r>
            <a:endParaRPr lang="en-US" altLang="zh-CN" sz="2000" dirty="0"/>
          </a:p>
        </p:txBody>
      </p:sp>
      <p:sp>
        <p:nvSpPr>
          <p:cNvPr id="5" name="QC_6_BD.97_3#624569d1c.choices?pid=8a094ed43&amp;color=0,0,0&amp;vtp=1&amp;bbb=1"/>
          <p:cNvSpPr/>
          <p:nvPr/>
        </p:nvSpPr>
        <p:spPr>
          <a:xfrm>
            <a:off x="722376" y="46271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9_1#624569d1c?vop=1&amp;pid=8a094ed4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本题考查利益集团。据统计，美国有数量庞大的利益集团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，其影响力涉及美国政治很多领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，据此，可推测势力强大的利益集团对国家决策产生重大影响，②正确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；美国政坛中的利益集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，是资产阶级控制国家机器的一种特殊形式，据此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，可推测利益集团是美国现代政治体系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的重要组成部分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，③正确；美国资产阶级通过代议制实现间接民主，①排除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；美国的利益集团在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既有政治体制内进行完全合法的活动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，以合法的手段影响政府决策，④排除。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7_1#f0428b870?sp=1&amp;pid=d3dda603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［浙江金华一中2024高二期中］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习近平总书记曾多次论述中国民主制度发展的路径。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他指出，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设计和发展国家政治制度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，必须注重历史和现实、理论和实践、形式和内容有机统一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8_1#f0428b870.bracket?pid=d3dda6037&amp;color=0,0,0&amp;vpa=3&amp;vtp=1"/>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7_2#f0428b870?pid=d3dda6037&amp;color=0,0,0&amp;vtp=1&amp;bbb=1"/>
          <p:cNvSpPr/>
          <p:nvPr/>
        </p:nvSpPr>
        <p:spPr>
          <a:xfrm>
            <a:off x="722376" y="2334074"/>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国体决定政体，政体体现国体</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②历史渊源、发展程度等都是影响政体的因素</a:t>
            </a:r>
            <a:endParaRPr lang="en-US" altLang="zh-CN" sz="2000" dirty="0"/>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一定的国体服务于一定的政体</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国家都是民主与专政的统一体</a:t>
            </a:r>
            <a:endParaRPr lang="en-US" altLang="zh-CN" sz="2000" dirty="0"/>
          </a:p>
        </p:txBody>
      </p:sp>
      <p:sp>
        <p:nvSpPr>
          <p:cNvPr id="5" name="QC_7_BD.7_3#f0428b870.choices?pid=d3dda6037&amp;color=0,0,0&amp;vtp=1&amp;bbb=1"/>
          <p:cNvSpPr/>
          <p:nvPr/>
        </p:nvSpPr>
        <p:spPr>
          <a:xfrm>
            <a:off x="722376" y="411203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0_1#e191730d4?pid=a1be58004&amp;color=0,0,0&amp;vtp=1&amp;bt=1&amp;bbb=1"/>
          <p:cNvSpPr/>
          <p:nvPr/>
        </p:nvSpPr>
        <p:spPr>
          <a:xfrm>
            <a:off x="722377" y="972000"/>
            <a:ext cx="10749631"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山东德州一中2024高二月考·改编］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阅读材料，完成下列探究。（12分）</a:t>
            </a:r>
            <a:endParaRPr lang="en-US" altLang="zh-CN" sz="2000" dirty="0"/>
          </a:p>
        </p:txBody>
      </p:sp>
      <p:pic>
        <p:nvPicPr>
          <p:cNvPr id="3" name="QO_7_BD.100_1#e191730d4?pid=a1be58004&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5562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100_2#e191730d4?pid=a1be58004&amp;color=0,0,0&amp;vtp=1&amp;bbb=1&amp;hb=1"/>
          <p:cNvSpPr/>
          <p:nvPr/>
        </p:nvSpPr>
        <p:spPr>
          <a:xfrm>
            <a:off x="722376" y="1438725"/>
            <a:ext cx="10753344" cy="2684653"/>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议题探究</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打造新时期互信稳定、守正创新、担当作为的中法关系</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中国驻法国大使发表寄语指出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法国是第一个同中华人民共和国建立大使级外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交关系的西方大国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中法关系始终走在中国同西方国家关系前列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具有珍贵历史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独特价值和重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面对世界百年变局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站在中法关系新甲子的历史起点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我们愿同法方以两国元首共识为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战略引领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进一步加强高层交往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深化各领域合作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打造新时期互信稳定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守正创新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担当作为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的中法关系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更好造福于两国和两国人民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共同维护世界和平与稳定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0_3#e191730d4?sp=1&amp;pid=a1be58004&amp;color=0,0,0&amp;mp=1&amp;vtp=1&amp;bt=1&amp;bbb=1&amp;hb=1"/>
          <p:cNvSpPr/>
          <p:nvPr/>
        </p:nvSpPr>
        <p:spPr>
          <a:xfrm>
            <a:off x="722376" y="972000"/>
            <a:ext cx="10753344" cy="4056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结合议题背景，完成下列要求：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年是中法建交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周年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中法两国突破意识形态的界限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强调不同国情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社会制度的国家之间可以相互谅解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放下分歧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建立外交关系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双方在经济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化等领域深入交流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中法两国秉持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独立自主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相互理解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高瞻远瞩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互利共赢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交初心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推动务实合作结出累累硕果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法国是中国在欧盟第三大贸易伙伴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中国是法国在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亚洲第一大贸易伙伴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中法在航空航天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农食等传统领域的合作持续深化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数字等新兴领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域的合作方兴未艾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合作成果切实惠及两国人民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年来两国民心相通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双方互设文化中心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办文化年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建立高级别人文交流机制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深化教育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旅游合作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推动中法两大文明在交流互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鉴中交相辉映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加深了两国人民间的友谊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0_4#e191730d4?pid=a1be58004&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中方愿同法方一道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继续做和而不同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求同存异的战略伙伴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不断挖掘合作潜力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抢占合作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携手前行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相互成就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共同为世界的和平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稳定和发展作出更多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中法贡献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共同开启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双边关系下一个更加辉煌的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随着中法两国的深入交往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，有人认为：“中法两国政体趋同”。结合材料，运用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“各具特色的国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”的知识，对该观点加以评析。</a:t>
            </a: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101_1#e191730d4?vop=1&amp;pid=a1be58004&amp;color=0,0,0&amp;vtp=1&amp;bt=1&amp;bbb=1&amp;hb=1"/>
          <p:cNvSpPr/>
          <p:nvPr/>
        </p:nvSpPr>
        <p:spPr>
          <a:xfrm>
            <a:off x="722376" y="972000"/>
            <a:ext cx="10753344" cy="4056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①现代国家大都采用代议制，这是现代民主政体的共同特征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。中法两国的政体都属于代议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，这是两国的相同之处。（3分）②国体决定政体。中国实行人民代表大会制度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，这是由我国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人民民主专政的社会主义国家性质决定的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。法国实行半总统制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，这是由法国资产阶级专政的资本</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主义国家性质决定的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。中法两国国体的不同从根本上决定了中法两国政体不会相同。（3分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除了国体对政体的决定性作用外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，地理环境、历史渊源、文化传统、社会习惯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、发展程度等都是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影响政体的因素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。中法两国在国情上差异大，政体难以趋同。（3分）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④人民代表大会制度是符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合我国国情和实际</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、体现社会主义国家性质、保证人民当家作主的好制度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，是能够有效凝聚全体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人民力量一道推进中国式现代化的好制度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，具有强大生命力和显著优越性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。我们要继续坚持和完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善这一制度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S.102_1#e191730d4?vop=1&amp;pid=a1be5800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本题考查国体与政体、政治认同和科学精神素养。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本议题探究通过中国驻法国大使的寄语，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结合中法建交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60周年以来的历史，引导学生思考中国政体与法国政体的异同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，从而更加坚定中国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特色社会主义制度自信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。首先，要依据现代民主政体的共同特征，指出该观点的合理之处。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要根据国体与政体的关系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、影响政体的因素，指出该观点的错误之处。最后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，指出我国人民代表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大会制度的优越性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，亮明正确的立场。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9_1#f0428b870?vop=1&amp;pid=d3dda6037&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本题考查国体与政体的关系。“注重历史和现实、理论和实践、形式和内容有机统一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因为国体对政体具有决定作用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，但政体具有相对独立性，历史渊源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、发展程度等都是影响政体的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，①②正确；一定的政体服务于一定的国体，③排除；实行民主制度的国家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，都是民主与专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政的统一体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，④排除。</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变式解析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①改为：国体不同，政体一定也不同。</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：错误。国体决定政体，但政体具有相对独立性，不同的国体可能采用相似的政体。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16718</Words>
  <Application>WPS 演示</Application>
  <PresentationFormat>宽屏</PresentationFormat>
  <Paragraphs>791</Paragraphs>
  <Slides>85</Slides>
  <Notes>85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85</vt:i4>
      </vt:variant>
    </vt:vector>
  </HeadingPairs>
  <TitlesOfParts>
    <vt:vector size="10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木目橡</cp:lastModifiedBy>
  <cp:revision>4</cp:revision>
  <dcterms:created xsi:type="dcterms:W3CDTF">2025-08-05T01:10:00Z</dcterms:created>
  <dcterms:modified xsi:type="dcterms:W3CDTF">2025-08-11T02:48:48Z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59A26F0981BB45F4B61C1B8F3C15149C_12</vt:lpwstr>
  </property>
  <property fmtid="{D5CDD505-2E9C-101B-9397-08002B2CF9AE}" pid="3" name="KSOProductBuildVer">
    <vt:lpwstr>2052-12.1.0.21915</vt:lpwstr>
  </property>
</Properties>
</file>