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327"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 id="310" r:id="rId59"/>
    <p:sldId id="311" r:id="rId60"/>
    <p:sldId id="312" r:id="rId61"/>
    <p:sldId id="313" r:id="rId62"/>
    <p:sldId id="314" r:id="rId63"/>
    <p:sldId id="315" r:id="rId64"/>
    <p:sldId id="316" r:id="rId65"/>
    <p:sldId id="317" r:id="rId66"/>
    <p:sldId id="318" r:id="rId67"/>
    <p:sldId id="319" r:id="rId68"/>
    <p:sldId id="320" r:id="rId69"/>
    <p:sldId id="321" r:id="rId70"/>
    <p:sldId id="322" r:id="rId71"/>
    <p:sldId id="323" r:id="rId72"/>
    <p:sldId id="324" r:id="rId73"/>
    <p:sldId id="325" r:id="rId7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14" d="100"/>
          <a:sy n="114" d="100"/>
        </p:scale>
        <p:origin x="438" y="108"/>
      </p:cViewPr>
      <p:guideLst/>
    </p:cSldViewPr>
  </p:slideViewPr>
  <p:notesTextViewPr>
    <p:cViewPr>
      <p:scale>
        <a:sx n="1" d="1"/>
        <a:sy n="1" d="1"/>
      </p:scale>
      <p:origin x="0" y="0"/>
    </p:cViewPr>
  </p:notesTextViewPr>
  <p:sorterViewPr>
    <p:cViewPr>
      <p:scale>
        <a:sx n="100" d="100"/>
        <a:sy n="100" d="100"/>
      </p:scale>
      <p:origin x="0" y="-1599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7" Type="http://schemas.openxmlformats.org/officeDocument/2006/relationships/tableStyles" Target="tableStyles.xml"/><Relationship Id="rId76" Type="http://schemas.openxmlformats.org/officeDocument/2006/relationships/viewProps" Target="viewProps.xml"/><Relationship Id="rId75" Type="http://schemas.openxmlformats.org/officeDocument/2006/relationships/presProps" Target="presProps.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2c268d46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没有正确区分要约与要约邀请</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2b04e729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没有正确理解定金条款和违约金条款的适用规则</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37ab9409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生活离不开合同</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454370d6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要约承诺订合同</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4f5598ea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立字有据更可靠</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91805474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一诺千金 重在履行</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98f7946a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言而有信 违约有责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2c268d46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没有正确区分要约与要约邀请</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olitics#pid=68886f44fd204eef0a31e484#tid=6890666faeb8c40009a76f02#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2b04e729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没有正确理解定金条款和违约金条款的适用规则</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01584" y="4315968"/>
            <a:ext cx="3685032" cy="914400"/>
          </a:xfrm>
          <a:prstGeom prst="rect">
            <a:avLst/>
          </a:prstGeom>
        </p:spPr>
      </p:pic>
      <p:sp>
        <p:nvSpPr>
          <p:cNvPr id="4" name="MasterShapeName"/>
          <p:cNvSpPr/>
          <p:nvPr/>
        </p:nvSpPr>
        <p:spPr>
          <a:xfrm>
            <a:off x="8101584" y="4315968"/>
            <a:ext cx="3685032" cy="914400"/>
          </a:xfrm>
          <a:prstGeom prst="rect">
            <a:avLst/>
          </a:prstGeom>
          <a:noFill/>
        </p:spPr>
        <p:txBody>
          <a:bodyPr wrap="square" lIns="0" tIns="0" rIns="0" bIns="0" rtlCol="0" anchor="ctr"/>
          <a:lstStyle/>
          <a:p>
            <a:pPr algn="ctr">
              <a:lnSpc>
                <a:spcPct val="10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政治 选择性必修1、2合订</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1" Type="http://schemas.openxmlformats.org/officeDocument/2006/relationships/theme" Target="../theme/theme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0.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9.xml"/><Relationship Id="rId1" Type="http://schemas.openxmlformats.org/officeDocument/2006/relationships/image" Target="../media/image11.jpe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9.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9.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9.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9.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9.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9.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0_1#66017d978?sp=1&amp;pid=4f5598ea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［江西赣州部分学校2025高二联考］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在现代社会中，合同被广泛应用于各个领域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，订立合同能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使模糊的承诺转化为可追溯的法律依据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，签订合同的过程本身就是对“诚信守诺”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价值观的践行。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下列关于合同认识正确的是(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1_1#66017d978.bracket?pid=4f5598eaa&amp;color=0,0,0&amp;vpa=4&amp;vtp=1"/>
          <p:cNvSpPr/>
          <p:nvPr/>
        </p:nvSpPr>
        <p:spPr>
          <a:xfrm>
            <a:off x="3970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10_2#66017d978?pid=4f5598eaa&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①履行合同的关键是明确合同的内容</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立字为据更可靠，日常生活中应树立书面合同意识</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电话约定有录音为证，所以其属于书面合同形式</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在订立合同过程中，受要约人的“承诺”不能变更</a:t>
            </a:r>
            <a:endParaRPr lang="en-US" altLang="zh-CN" sz="2000" dirty="0"/>
          </a:p>
        </p:txBody>
      </p:sp>
      <p:sp>
        <p:nvSpPr>
          <p:cNvPr id="5" name="QC_7_BD.10_3#66017d978.choices?pid=4f5598eaa&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2_1#66017d978?vop=1&amp;pid=4f5598eaa&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本题考查立字有据更可靠。合同的订立，立字有据更可靠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，日常生活中应树立书面合同意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，履行合同的关键是明确合同的内容，①②正确；电话录音属于口头合同形式，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不是书面合同，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排除；在订立合同过程中，受要约人的“承诺”可以变更，可能会增加新内容，这时候“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会变为新的要约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13_1#f161eab07?sp=1&amp;pid=2c268d466&amp;color=0,0,0&amp;vtp=1&amp;bt=1&amp;bbb=1&amp;hb=1"/>
          <p:cNvSpPr/>
          <p:nvPr/>
        </p:nvSpPr>
        <p:spPr>
          <a:xfrm>
            <a:off x="722376" y="972000"/>
            <a:ext cx="10753344" cy="2214753"/>
          </a:xfrm>
          <a:prstGeom prst="rect">
            <a:avLst/>
          </a:prstGeom>
          <a:noFill/>
        </p:spPr>
        <p:txBody>
          <a:bodyPr wrap="squar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甲公司在某电商平台上发布“本公司因业务需要，需购买50台笔记本电脑”的信息，乙公司看到信息后给甲公司发来信息“本公司出售××品牌××型号笔记本电脑，每台售价5000元”，甲公司给乙公司回信息：“如果该品牌和型号的电脑单价能降至4500元，我公司将购买50台，请5日内答复，若不答复则视为同意。”结果，乙公司没有在5日内答复。对此，下列理解正确的是(</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14_1#f161eab07.bracket?pid=2c268d466&amp;color=0,0,0&amp;vpa=5&amp;vtp=1"/>
          <p:cNvSpPr/>
          <p:nvPr/>
        </p:nvSpPr>
        <p:spPr>
          <a:xfrm>
            <a:off x="923555" y="2817183"/>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8_BD.13_2#f161eab07?pid=2c268d466&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①甲公司在电商平台上发布的信息是要约邀请，具有法律约束力</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乙公司给甲公司发来的信息是要约，生效后具有法律约束力</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答复期过后，乙公司应当按照甲公司的意思表示履行其义务</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甲公司对乙公司的回复是对原要约内容的实质性变更，应视为新要约</a:t>
            </a:r>
            <a:endParaRPr lang="en-US" altLang="zh-CN" sz="2000" dirty="0"/>
          </a:p>
        </p:txBody>
      </p:sp>
      <p:sp>
        <p:nvSpPr>
          <p:cNvPr id="5" name="QC_8_BD.13_3#f161eab07.choices?pid=2c268d466&amp;color=0,0,0&amp;vtp=1&amp;bbb=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1#f161eab07?vop=1&amp;pid=2c268d466&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本题考查要约和新要约。要约是希望与他人订立合同的意思表示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，生效的要约具有法律约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束力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，乙公司给甲公司发来的信息是要约，生效后具有法律约束力，②正确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；如果对原来的要约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内容进行了实质性变更或者超过了要约确定的期限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，此时，该项“承诺”转化为新要约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，甲公司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对乙公司的回复是对原要约内容的实质性变更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，应视为新要约，④正确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；要约邀请没有法律约束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，①错误；民法典规定，沉默只有在有法律规定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、当事人约定或者符合当事人之间的交易习惯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，才可以视为意思表示，故乙公司无须因没有在5日内答复而履行义务，③错误。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2#f161eab07?vop=1&amp;pid=2c268d466&amp;color=0,0,0&amp;mp=1&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本题易错选①，错选原因是没有正确区分要约与要约邀请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。要约是希望与他人订立合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同的意思表示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，要约邀请是希望他人向自己发出要约的表示。要约和要约邀请的区别如下：</a:t>
            </a:r>
            <a:endParaRPr lang="en-US" altLang="zh-CN" sz="2000" dirty="0"/>
          </a:p>
        </p:txBody>
      </p:sp>
      <p:graphicFrame>
        <p:nvGraphicFramePr>
          <p:cNvPr id="15" name="QC_8_AS.15_3#f161eab07?colgroup=5,17,17&amp;vop=1&amp;pid=2c268d466&amp;color=0,0,0&amp;mp=1&amp;vtp=1&amp;bbb=1"/>
          <p:cNvGraphicFramePr>
            <a:graphicFrameLocks noGrp="1"/>
          </p:cNvGraphicFramePr>
          <p:nvPr/>
        </p:nvGraphicFramePr>
        <p:xfrm>
          <a:off x="722376" y="1961203"/>
          <a:ext cx="10716768" cy="1700149"/>
        </p:xfrm>
        <a:graphic>
          <a:graphicData uri="http://schemas.openxmlformats.org/drawingml/2006/table">
            <a:tbl>
              <a:tblPr/>
              <a:tblGrid>
                <a:gridCol w="1536192"/>
                <a:gridCol w="4590288"/>
                <a:gridCol w="4590288"/>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要约邀请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要约的内容要明确</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要约邀请的内容可以不明确</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要约针对的对象较具体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要约邀请针对的是不特定的社会公众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法律约束力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生效的要约对要约人具有法律约束力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要约邀请不具有法律约束力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39bb5705f.fixed?pid=fe9bc0a85&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5#39bb5705f.fixed?pid=fe9bc0a85&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订立合同学问大</a:t>
            </a:r>
            <a:endParaRPr lang="en-US" altLang="zh-CN" sz="4400" dirty="0"/>
          </a:p>
        </p:txBody>
      </p:sp>
      <p:pic>
        <p:nvPicPr>
          <p:cNvPr id="4" name="C_5#39bb5705f.fixed?pid=fe9bc0a85&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39bb5705f.fixed?pid=fe9bc0a85&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6_1#17f2d6203?sp=1&amp;pid=39bb5705f&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［海南海口中学2024高二期末］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A企业向B企业发出传真订货，该传真列明了货物的种类、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、供货时间、交货方式等，并要求B企业在10日内报价。B企业接受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A企业传真列明的条件并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按期报价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，同时要求A企业在10日内回复，A企业按期复电同意其价格，并要求签订书面合同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企业在未签订书面合同的情况下按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A企业提出的条件发货，A企业收货后未提出异议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，也未付货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7_1#17f2d6203.bracket?pid=39bb5705f&amp;color=0,0,0&amp;vpa=6&amp;vtp=1"/>
          <p:cNvSpPr/>
          <p:nvPr/>
        </p:nvSpPr>
        <p:spPr>
          <a:xfrm>
            <a:off x="3462401" y="27817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16_2#17f2d6203?pid=39bb5705f&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①A企业向B企业发出传真为承诺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B企业报价为要约</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A企业回复报价并要求签订书面合同行为不是要约邀请</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A企业收货后未提出异议，也未付货款，因无书面合同，可以无限期拖延支付货款</a:t>
            </a:r>
            <a:endParaRPr lang="en-US" altLang="zh-CN" sz="2000" dirty="0"/>
          </a:p>
        </p:txBody>
      </p:sp>
      <p:sp>
        <p:nvSpPr>
          <p:cNvPr id="5" name="QC_6_BD.16_3#17f2d6203.choices?pid=39bb5705f&amp;color=0,0,0&amp;vtp=1&amp;bbb=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8_1#17f2d6203?vop=1&amp;pid=39bb5705f&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本题考查要约和承诺。要约是希望与他人订立合同的意思表示，B企业认可了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A企业列明的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货物的种类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、数量、质量、供货时间、交货方式等并报价，所以是要约，②正确；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A企业按期复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电同意其价格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，因此，A企业此行为不是要约邀请，③正确；A企业向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B企业发出传真为要约邀请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而非承诺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，①排除；A企业与B企业之间已经形成了生效的要约，具有法律约束力，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A企业不可以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无限期拖延支付货款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，应与B企业协商解决这些货物归属及货款支付问题，④排除。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9_1#fe7c794cd?sp=1&amp;pid=39bb5705f&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［天津第五中学2025高二月考］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14周岁的张某使用母亲姜某的手机进行了游戏充值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1万余元的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操作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，张某的母亲姜某发现后，要求游戏公司退还充值钱款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。游戏公司认为游戏账户已经进行了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实名认证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，并且认证人为成年人，拒绝退款。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本案中(</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0_1#fe7c794cd.bracket?pid=39bb5705f&amp;color=0,0,0&amp;vpa=7&amp;vtp=1"/>
          <p:cNvSpPr/>
          <p:nvPr/>
        </p:nvSpPr>
        <p:spPr>
          <a:xfrm>
            <a:off x="6764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19_2#fe7c794cd?pid=39bb5705f&amp;color=0,0,0&amp;vtp=1&amp;bbb=1"/>
          <p:cNvSpPr/>
          <p:nvPr/>
        </p:nvSpPr>
        <p:spPr>
          <a:xfrm>
            <a:off x="722376" y="2334074"/>
            <a:ext cx="10753344" cy="1313053"/>
          </a:xfrm>
          <a:prstGeom prst="rect">
            <a:avLst/>
          </a:prstGeom>
          <a:noFill/>
        </p:spPr>
        <p:txBody>
          <a:bodyPr wrap="none" lIns="0" tIns="0" rIns="0" bIns="0" rtlCol="0" anchor="t"/>
          <a:lstStyle/>
          <a:p>
            <a:pPr latinLnBrk="1">
              <a:lnSpc>
                <a:spcPts val="3600"/>
              </a:lnSpc>
              <a:tabLst>
                <a:tab pos="537591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双方当事人意思表示一致，充值合同订立</a:t>
            </a:r>
            <a:endParaRPr lang="en-US" altLang="zh-CN" sz="2000" dirty="0"/>
          </a:p>
          <a:p>
            <a:pPr latinLnBrk="1">
              <a:lnSpc>
                <a:spcPts val="3700"/>
              </a:lnSpc>
              <a:tabLst>
                <a:tab pos="537591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②双方当事人意思表示真实，充值合同有效</a:t>
            </a:r>
            <a:endParaRPr lang="en-US" altLang="zh-CN" sz="2000" dirty="0"/>
          </a:p>
          <a:p>
            <a:pPr latinLnBrk="1">
              <a:lnSpc>
                <a:spcPts val="3400"/>
              </a:lnSpc>
              <a:tabLst>
                <a:tab pos="537591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③张某因未满18周岁，不具有民事权利能力</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37591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若姜某无法证明是张某充值，可能无法退款</a:t>
            </a:r>
            <a:endParaRPr lang="en-US" altLang="zh-CN" sz="2000" dirty="0"/>
          </a:p>
        </p:txBody>
      </p:sp>
      <p:sp>
        <p:nvSpPr>
          <p:cNvPr id="5" name="QC_6_BD.19_3#fe7c794cd.choices?pid=39bb5705f&amp;color=0,0,0&amp;vtp=1&amp;bbb=1"/>
          <p:cNvSpPr/>
          <p:nvPr/>
        </p:nvSpPr>
        <p:spPr>
          <a:xfrm>
            <a:off x="722376" y="409873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1_1#fe7c794cd?vop=1&amp;pid=39bb5705f&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本题考查合同的订立。14周岁的张某使用母亲姜某的手机进行了游戏充值1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万余元的操作，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若姜某无法证明是张某充值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，可能无法退款，本案中双方当事人意思表示一致，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充值合同订立，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正确；张某和游戏公司双方意思表示真实，但是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8周岁以上的未成年人为限制民事行为能力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,实施民事法律行为由其法定代理人代理或者经其法定代理人同意、追认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，但姜某发现张某的充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值行为后要求游戏公司退款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，所以不能认为充值合同有效，②不选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；自然人从出生时起到死亡时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,具有民事权利能力，③说法错误。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8bcac92e0.fixed?pid=e3f874d4c&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_BD#8bcac92e0.fixed?pid=e3f874d4c&amp;color=255,255,255&amp;vtp=1&amp;bbb=1"/>
          <p:cNvSpPr/>
          <p:nvPr/>
        </p:nvSpPr>
        <p:spPr>
          <a:xfrm>
            <a:off x="0" y="3730752"/>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第三课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订约履约</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诚信为本</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2_1#50ab670d0?sp=1&amp;pid=39bb5705f&amp;color=0,0,0&amp;vtp=1&amp;bt=1&amp;bbb=1&amp;hb=1"/>
          <p:cNvSpPr/>
          <p:nvPr/>
        </p:nvSpPr>
        <p:spPr>
          <a:xfrm>
            <a:off x="722376" y="972000"/>
            <a:ext cx="10753344" cy="1913128"/>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［山东潍坊青州一中2025高二月考］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朱某在担任某村党支部书记期间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，以村民委员会名义与外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村村民于某签订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《土地使用权流转合同》，约定将该村50亩（1亩≈666.67平方米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）土地流转给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于某经营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，流转费为每亩每年400元，流转期为10年。双方约定，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若村民委员会提前收回土地，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按剩余种植年限每年每亩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600元的标准对于某进行赔偿。朱某离任后，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村民委员会提前收回土地，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于某不服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，起诉到当地人民法院。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关于本案下列认识正确的是(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21" name="QC_6_BD.22_2#50ab670d0?colgroup=41&amp;pid=39bb5705f&amp;color=0,0,0&amp;vtp=1&amp;bbb=1&amp;hb=1"/>
          <p:cNvGraphicFramePr>
            <a:graphicFrameLocks noGrp="1"/>
          </p:cNvGraphicFramePr>
          <p:nvPr/>
        </p:nvGraphicFramePr>
        <p:xfrm>
          <a:off x="722376" y="3012127"/>
          <a:ext cx="10735056" cy="1193673"/>
        </p:xfrm>
        <a:graphic>
          <a:graphicData uri="http://schemas.openxmlformats.org/drawingml/2006/table">
            <a:tbl>
              <a:tblPr/>
              <a:tblGrid>
                <a:gridCol w="10735056"/>
              </a:tblGrid>
              <a:tr h="1193673">
                <a:tc>
                  <a:txBody>
                    <a:bodyPr/>
                    <a:lstStyle/>
                    <a:p>
                      <a:pPr marL="0" indent="0"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《中华人民共和国农村土地承包法》第五十二条规定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：发包方将农村土地发包给本集体经济组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织以外的单位或者个人承包</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应当事先经本集体经济组织成员的村民会议三分之二以上成员或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者三分之二以上村民代表的同意</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并报乡（镇）人民政府批准</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6_AN.23_1#50ab670d0.bracket?pid=39bb5705f&amp;color=0,0,0&amp;vpa=8&amp;vtp=1"/>
          <p:cNvSpPr/>
          <p:nvPr/>
        </p:nvSpPr>
        <p:spPr>
          <a:xfrm>
            <a:off x="7767701" y="2532703"/>
            <a:ext cx="385763" cy="341884"/>
          </a:xfrm>
          <a:prstGeom prst="rect">
            <a:avLst/>
          </a:prstGeom>
          <a:noFill/>
        </p:spPr>
        <p:txBody>
          <a:bodyPr wrap="none" lIns="0" tIns="0" rIns="0" bIns="0" rtlCol="0" anchor="t"/>
          <a:lstStyle/>
          <a:p>
            <a:pPr algn="ctr" latinLnBrk="1">
              <a:lnSpc>
                <a:spcPts val="2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6_BD.22_3#50ab670d0?pid=39bb5705f&amp;color=0,0,0&amp;vtp=1&amp;bbb=1"/>
          <p:cNvSpPr/>
          <p:nvPr/>
        </p:nvSpPr>
        <p:spPr>
          <a:xfrm>
            <a:off x="722376" y="4332927"/>
            <a:ext cx="10753344" cy="1532509"/>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①村民委员会提前解除合同，要赔偿由此给于某造成的损失</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朱某和于某签订的合同内容违反法律规定，属于无效合同</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警示村民委员会，要尊重流转人对所流转土地的用益物权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对规范村集体对外发包土地的行为具有警示作用</a:t>
            </a:r>
            <a:endParaRPr lang="en-US" altLang="zh-CN" sz="2000" dirty="0"/>
          </a:p>
        </p:txBody>
      </p:sp>
      <p:sp>
        <p:nvSpPr>
          <p:cNvPr id="6" name="QC_6_BD.22_4#50ab670d0.choices?pid=39bb5705f&amp;color=0,0,0&amp;vtp=1&amp;bbb=1"/>
          <p:cNvSpPr/>
          <p:nvPr/>
        </p:nvSpPr>
        <p:spPr>
          <a:xfrm>
            <a:off x="722376" y="5903536"/>
            <a:ext cx="10753344" cy="347853"/>
          </a:xfrm>
          <a:prstGeom prst="rect">
            <a:avLst/>
          </a:prstGeom>
          <a:noFill/>
        </p:spPr>
        <p:txBody>
          <a:bodyPr wrap="none" lIns="0" tIns="0" rIns="0" bIns="0" rtlCol="0" anchor="t"/>
          <a:lstStyle/>
          <a:p>
            <a:pPr latinLnBrk="1">
              <a:lnSpc>
                <a:spcPts val="30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4_1#50ab670d0?vop=1&amp;pid=39bb5705f&amp;color=0,0,0&amp;vtp=1&amp;bt=1&amp;bbb=1&amp;hb=1"/>
          <p:cNvSpPr/>
          <p:nvPr/>
        </p:nvSpPr>
        <p:spPr>
          <a:xfrm>
            <a:off x="722376" y="972000"/>
            <a:ext cx="10753344" cy="5279009"/>
          </a:xfrm>
          <a:prstGeom prst="rect">
            <a:avLst/>
          </a:prstGeom>
          <a:noFill/>
        </p:spPr>
        <p:txBody>
          <a:bodyPr wrap="none" lIns="0" tIns="0" rIns="0" bIns="0" rtlCol="0" anchor="t"/>
          <a:lstStyle/>
          <a:p>
            <a:pPr algn="l" latinLnBrk="1">
              <a:lnSpc>
                <a:spcPts val="35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本题考查无效合同。根据农村土地承包法相关规定，农村土地发包给本集体经济组织以外</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的单位或者个人承包，应当事先经本集体经济组织成员的村民会议三分之二以上成员或者三分之</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二以上村民代表的同意，并报乡（镇）人民政府批准。材料中朱某在担任某村党支部书记期间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以村民委员会名义与外村村民于某签订《土地使用权流转合同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合同内容违反法律规定，属于</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无效合同，这对规范村集体对外发包土地的行为具有警示作用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正确；朱某和于某签订的合</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同内容违反法律规定，属于无效合同，村民委员会提前收回土地，应按一定标准向于某返还部分</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，“提前解除合同”、赔偿于某损失的说法不妥，①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排除；材料强调的是合同内容违反法律</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规定，属于无效合同，不涉及尊重流转人对所流转土地的用益物权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4_1#50ab670d0?vop=1&amp;pid=39bb5705f&amp;color=0,0,0&amp;vtp=1&amp;bt=1&amp;bbb=1&amp;hb=1"/>
          <p:cNvSpPr/>
          <p:nvPr/>
        </p:nvSpPr>
        <p:spPr>
          <a:xfrm>
            <a:off x="722376" y="972000"/>
            <a:ext cx="10753344" cy="5279009"/>
          </a:xfrm>
          <a:prstGeom prst="rect">
            <a:avLst/>
          </a:prstGeom>
          <a:noFill/>
        </p:spPr>
        <p:txBody>
          <a:bodyPr wrap="none" lIns="0" tIns="0" rIns="0" bIns="0" rtlCol="0" anchor="t"/>
          <a:lstStyle/>
          <a:p>
            <a:pPr latinLnBrk="1">
              <a:lnSpc>
                <a:spcPts val="35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有效合同条件</a:t>
            </a:r>
            <a:endParaRPr lang="en-US" altLang="zh-CN" sz="2200" dirty="0"/>
          </a:p>
          <a:p>
            <a:pP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（1）行为人具有相应的民事行为能力；</a:t>
            </a:r>
            <a:endParaRPr lang="en-US" altLang="zh-CN" sz="2200" dirty="0"/>
          </a:p>
          <a:p>
            <a:pP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（2）意思表示真实；</a:t>
            </a:r>
            <a:endParaRPr lang="en-US" altLang="zh-CN" sz="2200" dirty="0"/>
          </a:p>
          <a:p>
            <a:pPr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（3）内容合法。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5_1#5669bd759?sp=1&amp;pid=39bb5705f&amp;color=0,0,0&amp;vtp=1&amp;bt=1&amp;bbb=1&amp;hb=1"/>
          <p:cNvSpPr/>
          <p:nvPr/>
        </p:nvSpPr>
        <p:spPr>
          <a:xfrm>
            <a:off x="722376" y="972000"/>
            <a:ext cx="10753344" cy="4996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［湖北部分高中协作体2025高二期中·改编］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阅读材料，完成下列要求。（8分）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某路桥公司因施工需要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急需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千克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钢材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于是该路桥公司同时向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市</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钢厂和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市的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L</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钢厂发函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函电称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急需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mm</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的螺纹钢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如果贵厂有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请速回函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公司将派人前往商谈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钢厂和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L</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钢厂收到信函后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先后回函表示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有现货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愿以每吨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3900</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元</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发货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mm</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的螺纹钢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。”L</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钢厂在回函的当天就给路桥公司发货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吨螺纹钢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在这批</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钢材到达路桥公司之前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路桥公司得知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市的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钢厂钢材质量更好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于是向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市的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钢厂发函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公司愿意以每吨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3900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元购买贵厂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mm</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的螺纹钢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请速发货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运费由我公司负责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发出此函电的第二天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，L</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钢厂将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吨螺纹钢送到路桥公司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遭到路桥公司拒收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。L</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钢厂不服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认为已和路桥公司签订合同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路桥公司拒收构成违约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于是向法院提起诉讼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有同学认为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，“路桥公司的第一次发函属于要约，L钢厂的回函属于承诺”，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你认同这一观点吗?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L</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钢厂和路桥公司是否存在生效的合同关系？请说明理由。</a:t>
            </a:r>
            <a:endParaRPr lang="en-US" altLang="zh-CN" sz="2000"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N.26_1#5669bd759?vop=1&amp;pid=39bb5705f&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不认同该观点。（1分）路桥公司的第一次发函属于要约邀请，L</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钢厂的回函属于要约。</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4分）L钢厂和路桥公司之间不存在合同关系。（1分）L钢厂的回函为要约</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，路桥公司并未作</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出承诺</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，故二者尚未订立合同。（2分）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27_1#5669bd759?vop=1&amp;pid=39bb5705f&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本题考查要约、要约邀请、承诺和合同订立。要约是希望与他人订立合同的意思表示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要约邀请是希望他人向自己发出要约的意思表示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因此可知路桥公司的第一次发函属于要约邀请。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受要约人的承诺到达对方后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，立即发生法律效力，订立合同的过程随之结束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，因此可知路桥公司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并未对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L钢厂的要约作出承诺，双方未订立合同。</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4363c1675.fixed?pid=0034655e2&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4363c1675.fixed?pid=0034655e2&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有约必守</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违约有责</a:t>
            </a:r>
            <a:endParaRPr lang="en-US" altLang="zh-CN" sz="4400" dirty="0"/>
          </a:p>
        </p:txBody>
      </p:sp>
      <p:pic>
        <p:nvPicPr>
          <p:cNvPr id="4" name="C_5#4363c1675.fixed?pid=0034655e2&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4363c1675.fixed?pid=0034655e2&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28_1#598deaa99?sp=1&amp;pid=918054742&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1.两公司达成长期氢气购销协议：B公司向A公司提供氢气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，氢气价格随煤炭价格的涨跌作相应调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。双方合作一段时间后，由于当地煤炭资源紧张，B公司使用外地煤炭资源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，导致氢气价格提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。为此，A公司拒绝支付更高氢气价款。双方协商未果，B公司将A公司起诉到法院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，一审判决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公司败诉。法院判决A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公司败诉的原因是(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9_1#598deaa99.bracket?pid=918054742&amp;color=0,0,0&amp;vpa=9&amp;vtp=1"/>
          <p:cNvSpPr/>
          <p:nvPr/>
        </p:nvSpPr>
        <p:spPr>
          <a:xfrm>
            <a:off x="5599176"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28_2#598deaa99?pid=918054742&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①合同当事人应当按照约定全面履行自己的义务</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格式条款限制了对方当事人的合同自由</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法律鼓励合同的履行，维护诚实守信的履约机制</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有效协议即生效合同，双方在任何情况下均不得变更</a:t>
            </a:r>
            <a:endParaRPr lang="en-US" altLang="zh-CN" sz="2000" dirty="0"/>
          </a:p>
        </p:txBody>
      </p:sp>
      <p:sp>
        <p:nvSpPr>
          <p:cNvPr id="5" name="QC_7_BD.28_3#598deaa99.choices?pid=918054742&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0_1#598deaa99?vop=1&amp;pid=918054742&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本题考查合同的履行。法院判决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A公司败诉的原因是合同当事人应当按照约定全面履行自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己的义务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，法律鼓励合同的履行，维护诚实守信的履约机制，①③正确；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材料未涉及格式条款，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排除；合同订立后，随着外部条件的变化，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当事人可能会有改变或者解除这种法律约束的想法，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当事人协商一致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，可以变更合同，④排除。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1_1#95b0c4ee4?sp=1&amp;pid=918054742&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［黑龙江大庆铁人中学2025高二期中］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成年人祁某花1000元合法办理了A景区年卡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，年卡标明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年度内可凭该卡和身份证无限次到景区游览”。后祁某接到景区通知——“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请到景区采集指纹，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指纹识别通过后方可进入景区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”。祁某认为指纹属于个人敏感信息而拒绝采集，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与景区产生纠纷。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下列分析合理的是(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2_1#95b0c4ee4.bracket?pid=918054742&amp;color=0,0,0&amp;vpa=10&amp;vtp=1"/>
          <p:cNvSpPr/>
          <p:nvPr/>
        </p:nvSpPr>
        <p:spPr>
          <a:xfrm>
            <a:off x="2954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31_2#95b0c4ee4?pid=918054742&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①双方已完成要约、承诺过程，办理年卡时合同有效</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祁某不配合A景区采集指纹要求，其无权要求退卡</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A景区已将变更进入景区的方式告知祁某，原合同发生变更</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A景区单方面变更进入景区方式构成违约，应承担违约责任</a:t>
            </a:r>
            <a:endParaRPr lang="en-US" altLang="zh-CN" sz="2000" dirty="0"/>
          </a:p>
        </p:txBody>
      </p:sp>
      <p:sp>
        <p:nvSpPr>
          <p:cNvPr id="5" name="QC_7_BD.31_3#95b0c4ee4.choices?pid=918054742&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4c5bca9bb.fixed?pid=fe9bc0a85&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5#4c5bca9bb.fixed?pid=fe9bc0a85&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订立合同学问大</a:t>
            </a:r>
            <a:endParaRPr lang="en-US" altLang="zh-CN" sz="4400" dirty="0"/>
          </a:p>
        </p:txBody>
      </p:sp>
      <p:pic>
        <p:nvPicPr>
          <p:cNvPr id="4" name="C_5#4c5bca9bb.fixed?pid=fe9bc0a85&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4c5bca9bb.fixed?pid=fe9bc0a85&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3_1#95b0c4ee4?vop=1&amp;pid=918054742&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本题考查合同变更。成年人祁某花1000元合法办理了A景区年卡，年卡标明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“年度内可凭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该卡和身份证无限次到景区游览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”，祁某与A景区双方已完成要约、承诺过程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，办理年卡时合同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；A景区单方面变更进入景区方式构成违约，应承担违约责任，①④正确。该案例中，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区单方面变更进入景区方式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，原合同继续有效。若A景区坚持要求变更而仍遭拒绝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，则原合同目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的不能实现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；原合同将会产生法定解除情形，祁某有权要求退卡，②排除。合同订立后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事人协商一致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，方可变更，合同的一方当事人不能单方面变更合同，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A景区单方面变更进入景区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的方式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，祁某并未同意，因此，原合同未发生变更，③排除。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_1#0ccc8bba9?sp=1&amp;pid=98f7946aa&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［湖北武汉重点中学2025高二联考］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某知名手机厂商在其官方网站发布新品手机预售公告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告中详细列出了手机的型号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、配置、价格、发货时间等信息，并声明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“用户支付定金即视为接受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本条款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，成功预订手机”。李某看到公告后，在网站上支付了定金。之后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，该手机厂商因供应链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，无法按时发货，并通知李某需延迟一个月发货。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5_1#0ccc8bba9.bracket?pid=98f7946aa&amp;color=0,0,0&amp;vpa=11&amp;vtp=1"/>
          <p:cNvSpPr/>
          <p:nvPr/>
        </p:nvSpPr>
        <p:spPr>
          <a:xfrm>
            <a:off x="9050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34_2#0ccc8bba9?pid=98f7946aa&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①预售公告是要约，消费者支付定金是承诺，合同成立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手机厂商因供应链问题延迟发货，无须承担违约责任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若李某不同意延迟发货，有权要求手机厂商返还定金</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手机厂商可以变更发货时间，因为合同尚未正式履行</a:t>
            </a:r>
            <a:endParaRPr lang="en-US" altLang="zh-CN" sz="2000" dirty="0"/>
          </a:p>
        </p:txBody>
      </p:sp>
      <p:sp>
        <p:nvSpPr>
          <p:cNvPr id="5" name="QC_7_BD.34_3#0ccc8bba9.choices?pid=98f7946aa&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6_1#0ccc8bba9?vop=1&amp;pid=98f7946aa&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本题考查违约责任。手机厂商发布的预售公告内容具体明确，包含了合同的主要条款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合要约的构成要件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，消费者李某支付定金的行为表明其同意按照公告中的条款订立合同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，承诺生效时合同成立，①正确；手机厂商违约在先，若李某不同意延迟发货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，有权要求手机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厂商返还定金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，③正确；手机厂商因自身供应链问题无法按时发货，属于违约行为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，应当承担违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，②排除；合同自消费者支付定金时生效，对双方都具有法律约束力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，手机厂商不能单方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面变更发货时间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_1#6ce11c84e?sp=1&amp;pid=98f7946a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4.退休后的老张与旅行社签订了为期15天的《新疆冬季旅游合同》。第7天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，因当地山区突发百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年一遇的强降雪导致道路封闭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，旅行社临时调整行程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，将某著名山区景点的行程改为游览某室内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景区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8_1#6ce11c84e.bracket?pid=98f7946aa&amp;color=0,0,0&amp;vpa=12&amp;vtp=1"/>
          <p:cNvSpPr/>
          <p:nvPr/>
        </p:nvSpPr>
        <p:spPr>
          <a:xfrm>
            <a:off x="4465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37_2#6ce11c84e?pid=98f7946aa&amp;color=0,0,0&amp;vtp=1&amp;bbb=1"/>
          <p:cNvSpPr/>
          <p:nvPr/>
        </p:nvSpPr>
        <p:spPr>
          <a:xfrm>
            <a:off x="722376" y="2334074"/>
            <a:ext cx="10753344" cy="1326134"/>
          </a:xfrm>
          <a:prstGeom prst="rect">
            <a:avLst/>
          </a:prstGeom>
          <a:noFill/>
        </p:spPr>
        <p:txBody>
          <a:bodyPr wrap="none" lIns="0" tIns="0" rIns="0" bIns="0" rtlCol="0" anchor="t"/>
          <a:lstStyle/>
          <a:p>
            <a:pPr latinLnBrk="1">
              <a:lnSpc>
                <a:spcPts val="36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旅行社履约过程中违反诚实信用原则</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当地山区突发强降雪不属于不可抗力</a:t>
            </a:r>
            <a:endParaRPr lang="en-US" altLang="zh-CN" sz="2000" dirty="0"/>
          </a:p>
          <a:p>
            <a:pPr latinLnBrk="1">
              <a:lnSpc>
                <a:spcPts val="37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旅行社的违约行为符合法定的免责情形</a:t>
            </a:r>
            <a:endParaRPr lang="en-US" altLang="zh-CN" sz="2000" dirty="0"/>
          </a:p>
          <a:p>
            <a:pPr latinLnBrk="1">
              <a:lnSpc>
                <a:spcPts val="35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④不应追究旅行社合同违约的责任</a:t>
            </a:r>
            <a:endParaRPr lang="en-US" altLang="zh-CN" sz="2000" dirty="0"/>
          </a:p>
        </p:txBody>
      </p:sp>
      <p:sp>
        <p:nvSpPr>
          <p:cNvPr id="5" name="QC_7_BD.37_3#6ce11c84e.choices?pid=98f7946aa&amp;color=0,0,0&amp;vtp=1&amp;bbb=1"/>
          <p:cNvSpPr/>
          <p:nvPr/>
        </p:nvSpPr>
        <p:spPr>
          <a:xfrm>
            <a:off x="719328" y="411778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9_1#6ce11c84e?vop=1&amp;pid=98f7946aa&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本题考查违约有责。强降雪这一不可抗力因素导致原行程无法按约履行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，旅行社调整行程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的违约行为符合法定的免责情形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，③正确；鉴于是不可抗力导致旅行社违约，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根据相关法律规定，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可不追究旅行社合同违约的责任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，④正确；当地突发百年一遇强降雪导致道路封闭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，旅行社临时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调整行程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，并没有违背诚实信用原则，①排除；当地山区突发百年一遇的强降雪，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属于不可预见、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不能避免并不能克服的客观情况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，属于不可抗力，②排除。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40_1#6ac5c3e52?sp=1&amp;pid=2b04e729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5.诚信公司与致远公司约定：诚信公司预付定金20万元，如一方违约，应支付违约金30万元，还</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需赔偿对方的实际损失。现致远公司违约，诚信公司可以提出的合法主张有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41_1#6ac5c3e52.bracket?pid=2b04e7296&amp;color=0,0,0&amp;vpa=13&amp;vtp=1"/>
          <p:cNvSpPr/>
          <p:nvPr/>
        </p:nvSpPr>
        <p:spPr>
          <a:xfrm>
            <a:off x="9356599" y="1466057"/>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8_BD.40_2#6ac5c3e52?pid=2b04e7296&amp;color=0,0,0&amp;vtp=1&amp;bbb=1"/>
          <p:cNvSpPr/>
          <p:nvPr/>
        </p:nvSpPr>
        <p:spPr>
          <a:xfrm>
            <a:off x="722376" y="188945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①致远公司返还双倍定金40万元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致远公司支付违约金30万元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致远公司返还定金20万元并双倍支付违约金60万元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致远公司返还定金40万元并支付违约金30万元</a:t>
            </a:r>
            <a:endParaRPr lang="en-US" altLang="zh-CN" sz="2000" dirty="0"/>
          </a:p>
        </p:txBody>
      </p:sp>
      <p:sp>
        <p:nvSpPr>
          <p:cNvPr id="5" name="QC_8_BD.40_3#6ac5c3e52.choices?pid=2b04e7296&amp;color=0,0,0&amp;vtp=1&amp;bbb=1"/>
          <p:cNvSpPr/>
          <p:nvPr/>
        </p:nvSpPr>
        <p:spPr>
          <a:xfrm>
            <a:off x="722376" y="372536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42_1#6ac5c3e52?vop=1&amp;pid=2b04e7296&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本题考查违约责任。收受定金的一方不履行义务的，应当双倍返还定金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，现收受定金的致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远公司违约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，诚信公司可以要求其返还双倍定金40万元，①正确；当事人既约定违约金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，又约定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定金的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，一方违约时，对方可以选择适用违约金或者定金条款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，诚信公司可以要求致远公司支付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违约金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30万元，②正确；民法典只有关于定金双倍返还的原则，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没有关于双倍支付违约金的规定，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排除；诚信公司作为守约方，可以要求违约方双倍返还定金40万元或选择支付违约金30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万元，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但双倍定金与违约金不可同时主张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42_2#6ac5c3e52?vop=1&amp;pid=2b04e7296&amp;color=0,0,0&amp;mp=1&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本题易错选④，错选原因是误认为一方违约时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，对方可以同时选择适用违约金和定金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。在合同订立时，当事人既约定违约金，又约定定金的，一方违约时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，对方可以选择适用违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约金或者定金条款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，但不能同时选择适用违约金和定金条款。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e6b2ac6d4.fixed?pid=0034655e2&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e6b2ac6d4.fixed?pid=0034655e2&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有约必守</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违约有责</a:t>
            </a:r>
            <a:endParaRPr lang="en-US" altLang="zh-CN" sz="4400" dirty="0"/>
          </a:p>
        </p:txBody>
      </p:sp>
      <p:pic>
        <p:nvPicPr>
          <p:cNvPr id="4" name="C_5#e6b2ac6d4.fixed?pid=0034655e2&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e6b2ac6d4.fixed?pid=0034655e2&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3_1#fbb8aeb30?sp=1&amp;pid=e6b2ac6d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［甘肃酒泉实验中学2024高二期中］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刘某与甲公司签订买卖合同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，双方约定由刘某将一批原材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料送往甲公司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。刘某发货后，突发的洪水冲断了通往甲公司的道路，导致交货时间延迟。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4_1#fbb8aeb30.bracket?pid=e6b2ac6d4&amp;color=0,0,0&amp;vpa=14&amp;vtp=1"/>
          <p:cNvSpPr/>
          <p:nvPr/>
        </p:nvSpPr>
        <p:spPr>
          <a:xfrm>
            <a:off x="2954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43_2#fbb8aeb30?pid=e6b2ac6d4&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①刘某交货时间延迟属于约定的免责情形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刘某交货时间延迟属于法定的免责情形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③可以部分或全部免除刘某的违约责任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应当免除刘某履行合同的义务</a:t>
            </a:r>
            <a:endParaRPr lang="en-US" altLang="zh-CN" sz="2000" dirty="0"/>
          </a:p>
        </p:txBody>
      </p:sp>
      <p:sp>
        <p:nvSpPr>
          <p:cNvPr id="5" name="QC_6_BD.43_3#fbb8aeb30.choices?pid=e6b2ac6d4&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_1#1b023a6fe?sp=1&amp;pid=37ab9409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1.某日，奶奶送小明上幼儿园，在乘坐公交车途中，因为其他车违法抢行，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公交车司机紧急刹车，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导致小明从座椅上摔出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，产生轻微软组织损伤，被送医治疗。就该事件涉及的民事法律关系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列观点正确的是(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_1#1b023a6fe.bracket?pid=37ab94099&amp;color=0,0,0&amp;vpa=1&amp;vtp=1"/>
          <p:cNvSpPr/>
          <p:nvPr/>
        </p:nvSpPr>
        <p:spPr>
          <a:xfrm>
            <a:off x="2700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1_2#1b023a6fe?pid=37ab94099&amp;color=0,0,0&amp;vtp=1&amp;bbb=1"/>
          <p:cNvSpPr/>
          <p:nvPr/>
        </p:nvSpPr>
        <p:spPr>
          <a:xfrm>
            <a:off x="722376" y="2334074"/>
            <a:ext cx="10753344" cy="1326134"/>
          </a:xfrm>
          <a:prstGeom prst="rect">
            <a:avLst/>
          </a:prstGeom>
          <a:noFill/>
        </p:spPr>
        <p:txBody>
          <a:bodyPr wrap="none" lIns="0" tIns="0" rIns="0" bIns="0" rtlCol="0" anchor="t"/>
          <a:lstStyle/>
          <a:p>
            <a:pPr latinLnBrk="1">
              <a:lnSpc>
                <a:spcPts val="36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小明购车票，才与公交公司订立合同关系</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小明免车票，也与公交公司订立了合同关系</a:t>
            </a:r>
            <a:endParaRPr lang="en-US" altLang="zh-CN" sz="2000" dirty="0"/>
          </a:p>
          <a:p>
            <a:pPr latinLnBrk="1">
              <a:lnSpc>
                <a:spcPts val="37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小明在该事件中健康权受到侵害</a:t>
            </a:r>
            <a:endParaRPr lang="en-US" altLang="zh-CN" sz="2000" dirty="0"/>
          </a:p>
          <a:p>
            <a:pPr latinLnBrk="1">
              <a:lnSpc>
                <a:spcPts val="35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④小明在该事件中身体权受到侵害</a:t>
            </a:r>
            <a:endParaRPr lang="en-US" altLang="zh-CN" sz="2000" dirty="0"/>
          </a:p>
        </p:txBody>
      </p:sp>
      <p:sp>
        <p:nvSpPr>
          <p:cNvPr id="5" name="QC_7_BD.1_3#1b023a6fe.choices?pid=37ab94099&amp;color=0,0,0&amp;vtp=1&amp;bbb=1"/>
          <p:cNvSpPr/>
          <p:nvPr/>
        </p:nvSpPr>
        <p:spPr>
          <a:xfrm>
            <a:off x="719328" y="411778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5_1#fbb8aeb30?vop=1&amp;pid=e6b2ac6d4&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本题考查不可抗力。根据法律规定，遭遇洪水、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地震等不可抗力影响导致合同不能履行，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属于法定的合同免责情形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，对当事人的违约行为可以部分或全部免责，②③正确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；刘某因洪水导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致交货时间延迟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，是法定的免责情形，而不是“约定的免责情形”，①排除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；刘某在交货时间延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迟后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，可延迟履行合同，而不是免除履行合同的义务，④排除。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6_1#53bf85471?sp=1&amp;pid=e6b2ac6d4&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2.甲厂与乙仓储保管方签订了一份仓储合同，约定甲厂将一批货物储存在乙方处，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存期为半个月，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期满后由乙方负责将货物发送至丙公司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。储存期满后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，乙方由于疏忽未按期将该批货物运至丙公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，造成甲厂逾期交货，向丙公司支付了违约金8万元。根据有关法律规定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7_1#53bf85471.bracket?pid=e6b2ac6d4&amp;color=0,0,0&amp;vpa=15&amp;vtp=1"/>
          <p:cNvSpPr/>
          <p:nvPr/>
        </p:nvSpPr>
        <p:spPr>
          <a:xfrm>
            <a:off x="909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46_2#53bf85471?pid=e6b2ac6d4&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①乙方应继续履行，但不对8万元违约金负责</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丙公司可以要求乙方承担违约责任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乙方应赔偿甲厂因逾期交货所造成的损失</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乙方没有完全履行合同，违反了全面履行合同原则</a:t>
            </a:r>
            <a:endParaRPr lang="en-US" altLang="zh-CN" sz="2000" dirty="0"/>
          </a:p>
        </p:txBody>
      </p:sp>
      <p:sp>
        <p:nvSpPr>
          <p:cNvPr id="5" name="QC_6_BD.46_3#53bf85471.choices?pid=e6b2ac6d4&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8_1#53bf85471?vop=1&amp;pid=e6b2ac6d4&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本题考查合同履行的原则、违约责任的承担方式。甲、乙有合同关系，甲、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丙有合同关系，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、丙没有合同关系，乙方没有完全履行合同，应赔偿甲厂的损失，③④符合题意，①②排除。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9_1#2f684eae2?sp=1&amp;pid=e6b2ac6d4&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［四川南充2025高二月考］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甲酒店向乙公司求购一批海鲜，用于周日中午婚宴。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双方合同约定，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乙公司于婚宴日早上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6时将海鲜运送至甲酒店，甲酒店先付订金8万元，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违约方将向对方支付18</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万元违约金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。后因婚宴日暴雨，乙公司至婚宴结束都未将海鲜运送至甲酒店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，造成甲酒店直接经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济损失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17万元。据此，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关于甲酒店的说法正确的是(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0_1#2f684eae2.bracket?pid=e6b2ac6d4&amp;color=0,0,0&amp;vpa=16&amp;vtp=1"/>
          <p:cNvSpPr/>
          <p:nvPr/>
        </p:nvSpPr>
        <p:spPr>
          <a:xfrm>
            <a:off x="654215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49_2#2f684eae2?pid=e6b2ac6d4&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①可主张继续履行并赔偿经济损失17万元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可主张双倍返还订金并支付违约金共计34万元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可主张返还订金并支付违约金共计26万元</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可主张支付违约金18万元,但不能再主张赔偿损失</a:t>
            </a:r>
            <a:endParaRPr lang="en-US" altLang="zh-CN" sz="2000" dirty="0"/>
          </a:p>
        </p:txBody>
      </p:sp>
      <p:sp>
        <p:nvSpPr>
          <p:cNvPr id="5" name="QC_6_BD.49_3#2f684eae2.choices?pid=e6b2ac6d4&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1_1#2f684eae2?vop=1&amp;pid=e6b2ac6d4&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本题考查违约有责。本案中乙公司违约，甲酒店支付了8万元订金，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若主张支付违约金18</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万元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，同时有权要求乙公司返还已付的8万元订金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，这样总共可主张返还订金并支付违约金共计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26</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万元，③正确；当约定的违约金高于实际损失时，甲酒店选择主张支付违约金18万元后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据相关法律规定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，一般不能再主张赔偿损失，④正确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；本案中甲酒店向乙公司订购海鲜是用于婚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宴的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，婚宴已结束，海鲜对于此次婚宴的目的已无法实现，继续履行已无实际意义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，且根据本案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，如果继续履行，法院可能不支持其要求赔偿17万元的损失，①排除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；本案中的订金不同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于定金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，且违约金和定金条款不能同时适用，不能要求双倍返还订金并支付违约金，②排除。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2_1#562ffb938?sp=1&amp;pid=e6b2ac6d4&amp;color=0,0,0&amp;vtp=1&amp;bt=1&amp;bbb=1&amp;hb=1"/>
          <p:cNvSpPr/>
          <p:nvPr/>
        </p:nvSpPr>
        <p:spPr>
          <a:xfrm>
            <a:off x="722376" y="972000"/>
            <a:ext cx="10753344" cy="811784"/>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［广东阳江部分学校2025高二联考］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在校大学生李某与某影楼签订服务合同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，其中包括下列格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式条款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45" name="QC_6_BD.52_2#562ffb938?colgroup=41&amp;pid=e6b2ac6d4&amp;color=0,0,0&amp;vtp=1&amp;bbb=1&amp;hb=1"/>
          <p:cNvGraphicFramePr>
            <a:graphicFrameLocks noGrp="1"/>
          </p:cNvGraphicFramePr>
          <p:nvPr/>
        </p:nvGraphicFramePr>
        <p:xfrm>
          <a:off x="722376" y="1907228"/>
          <a:ext cx="10735056" cy="1731899"/>
        </p:xfrm>
        <a:graphic>
          <a:graphicData uri="http://schemas.openxmlformats.org/drawingml/2006/table">
            <a:tbl>
              <a:tblPr/>
              <a:tblGrid>
                <a:gridCol w="10735056"/>
              </a:tblGrid>
              <a:tr h="1731899">
                <a:tc>
                  <a:txBody>
                    <a:bodyPr/>
                    <a:lstStyle/>
                    <a:p>
                      <a:pPr marL="0" indent="0" algn="l" latinLnBrk="1" hangingPunct="0">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条款一：甲方（李某）于本合同签订时按照费用总额的20%向乙方（影楼）支付定金</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甲方因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自身原因放弃拍摄的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无权要求返还定金</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l" latinLnBrk="1" hangingPunct="0">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条款二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：乙方因自身原因不能履行事先约定的拍摄服务</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只需返还全额定金</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lvl="0" indent="0" algn="l" latinLnBrk="1" hangingPunct="0">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条款三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：本合同签订后</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任何一方不得解除合同</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6_BD.52_3#562ffb938?pid=e6b2ac6d4&amp;color=0,0,0&amp;vtp=1&amp;bbb=1"/>
          <p:cNvSpPr/>
          <p:nvPr/>
        </p:nvSpPr>
        <p:spPr>
          <a:xfrm>
            <a:off x="722376" y="3774128"/>
            <a:ext cx="10753344" cy="376428"/>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6_AN.53_1#562ffb938.bracket?pid=e6b2ac6d4&amp;color=0,0,0&amp;vpa=17&amp;vtp=1"/>
          <p:cNvSpPr/>
          <p:nvPr/>
        </p:nvSpPr>
        <p:spPr>
          <a:xfrm>
            <a:off x="3716401" y="3772985"/>
            <a:ext cx="357188" cy="379984"/>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6" name="QC_6_BD.52_4#562ffb938?pid=e6b2ac6d4&amp;color=0,0,0&amp;vtp=1&amp;bbb=1"/>
          <p:cNvSpPr/>
          <p:nvPr/>
        </p:nvSpPr>
        <p:spPr>
          <a:xfrm>
            <a:off x="722376" y="4197038"/>
            <a:ext cx="10753344" cy="1675384"/>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①若李某因自身原因不履行合同义务，无权要求某影楼返还定金</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若某影楼不履行合同义务，李某只能要求全额返还定金</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若双方当事人协商一致，依法可以变更或解除合同</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该格式条款在双方自愿基础上达成，各项条款均有效</a:t>
            </a:r>
            <a:endParaRPr lang="en-US" altLang="zh-CN" sz="2000" dirty="0"/>
          </a:p>
        </p:txBody>
      </p:sp>
      <p:sp>
        <p:nvSpPr>
          <p:cNvPr id="7" name="QC_6_BD.52_5#562ffb938.choices?pid=e6b2ac6d4&amp;color=0,0,0&amp;vtp=1&amp;bbb=1"/>
          <p:cNvSpPr/>
          <p:nvPr/>
        </p:nvSpPr>
        <p:spPr>
          <a:xfrm>
            <a:off x="722376" y="5889694"/>
            <a:ext cx="10753344" cy="376428"/>
          </a:xfrm>
          <a:prstGeom prst="rect">
            <a:avLst/>
          </a:prstGeom>
          <a:noFill/>
        </p:spPr>
        <p:txBody>
          <a:bodyPr wrap="none" lIns="0" tIns="0" rIns="0" bIns="0" rtlCol="0" anchor="t"/>
          <a:lstStyle/>
          <a:p>
            <a:pPr latinLnBrk="1">
              <a:lnSpc>
                <a:spcPts val="33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4_1#562ffb938?vop=1&amp;pid=e6b2ac6d4&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本题考查有约必守，违约有责。定金是以确保合同履行为目的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，由当事人一方在合同履行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前预先交付于另一方的金钱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，定金的数额不能超过主合同标的额的20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%,若李某因自身原因不履行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合同义务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，无权要求某影楼返还定金，①正确。条款三禁止解除合同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，但民法典允许双方协商一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致解除合同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，此条款排除当事人主要权利，属无效条款。因此，③正确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。条款二规定影楼违约仅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需返还定金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，但根据定金罚则，收受定金一方违约应双倍返还定金。此条款免除影楼责任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效格式条款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。若某影楼不履行合同义务，李某可以要求双倍返还定金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，也可以要求影楼继续履行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，②排除。该格式条款在双方自愿基础上达成，但并非所有条款均有效，条款二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、三因显失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公平无效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4_2#562ffb938?vop=1&amp;pid=e6b2ac6d4&amp;color=0,0,0&amp;mp=1&amp;vtp=1&amp;bt=1&amp;bbb=1"/>
          <p:cNvSpPr/>
          <p:nvPr/>
        </p:nvSpPr>
        <p:spPr>
          <a:xfrm>
            <a:off x="722376" y="854554"/>
            <a:ext cx="10753344" cy="347853"/>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知识拓展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订金和定金的区别</a:t>
            </a:r>
            <a:endParaRPr lang="en-US" altLang="zh-CN" sz="2000" dirty="0"/>
          </a:p>
        </p:txBody>
      </p:sp>
      <p:graphicFrame>
        <p:nvGraphicFramePr>
          <p:cNvPr id="47" name="QC_6_AS.54_3#562ffb938?colgroup=2,18,19&amp;vop=1&amp;pid=e6b2ac6d4&amp;color=0,0,0&amp;mp=1&amp;vtp=1&amp;bbb=1&amp;hb=1"/>
          <p:cNvGraphicFramePr>
            <a:graphicFrameLocks noGrp="1"/>
          </p:cNvGraphicFramePr>
          <p:nvPr/>
        </p:nvGraphicFramePr>
        <p:xfrm>
          <a:off x="722376" y="1338424"/>
          <a:ext cx="10716768" cy="4831334"/>
        </p:xfrm>
        <a:graphic>
          <a:graphicData uri="http://schemas.openxmlformats.org/drawingml/2006/table">
            <a:tbl>
              <a:tblPr/>
              <a:tblGrid>
                <a:gridCol w="722376"/>
                <a:gridCol w="4837176"/>
                <a:gridCol w="5157216"/>
              </a:tblGrid>
              <a:tr h="413258">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订</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11911">
                <a:tc>
                  <a:txBody>
                    <a:bodyPr/>
                    <a:lstStyle/>
                    <a:p>
                      <a:pPr marL="0" indent="0" algn="ctr" latinLnBrk="1" hangingPunct="0">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法律</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法律概念</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具有明确的法律规定和法律效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是一种担保方式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习惯性用语</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并非法律概念</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通常被视为预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付款</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不具有担保性质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02055">
                <a:tc>
                  <a:txBody>
                    <a:bodyPr/>
                    <a:lstStyle/>
                    <a:p>
                      <a:pPr marL="0" indent="0" algn="ctr" latinLnBrk="1" hangingPunct="0">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合同</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交付定金的协议是从合同</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依约定应交付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定金而未付的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不构成对主合同的违反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交付订金的协议是主合同的一部分</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依约定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应交付订金而未交付的</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构成对主合同的违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11911">
                <a:tc>
                  <a:txBody>
                    <a:bodyPr/>
                    <a:lstStyle/>
                    <a:p>
                      <a:pPr marL="0" indent="0" algn="ctr" latinLnBrk="1" hangingPunct="0">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具有担保合同的履行的功能</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罚则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”对合同的成立和履行提供担保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为一方当事人履行债务提供资金上的支持</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是一种支付手段</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不具有担保功能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592199">
                <a:tc>
                  <a:txBody>
                    <a:bodyPr/>
                    <a:lstStyle/>
                    <a:p>
                      <a:pPr marL="0" indent="0" algn="ctr" latinLnBrk="1" hangingPunct="0">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法律</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交付后</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如定金给付方拒绝订立合同或合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同生效后不履行合同</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无权要求返还定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收受定金方拒绝订立合同或合同生效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后不履行合同</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应当双倍返还定金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在法律上没有明确规定</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效力取决于双方当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事人的约定</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如无约定</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在审判实践中一般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被视为预付款</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无论哪方违约</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一般都应如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数退还</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不适用双倍返还或没收的规定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55_1#ea4fbbd75?sp=1&amp;pid=e6b2ac6d4&amp;color=0,0,0&amp;vtp=1&amp;bt=1&amp;bbb=1&amp;hb=1"/>
          <p:cNvSpPr/>
          <p:nvPr/>
        </p:nvSpPr>
        <p:spPr>
          <a:xfrm>
            <a:off x="722376" y="972000"/>
            <a:ext cx="10753344" cy="4082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5.阅读材料，完成下列要求。（8分）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碳排放交易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是运用市场经济来促进环境保护的重要机制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允许企业在碳排放交易规定的排</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放总量不突破的前提下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可以用自身减少的碳排放量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使用或交易企业内部以及国内外的能源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甲公司获得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单位的指标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乙公司获得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单位的指标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但实际生产过程中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甲</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公司只排放了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个单位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而乙公司排放了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个单位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乙公司决定从甲公司购买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个单位的碳排放</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并签订了有效的温室气体自愿减排量采购合同书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但到了合同约定的最后截止期限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甲公司</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仍未能按约定交付给乙公司温室气体自愿减排量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随后乙公司以该合同为据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将甲公司告上法庭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最后胜诉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，运用《法律与生活》的知识，对甲、乙两个公司的行为作出评价。</a:t>
            </a:r>
            <a:endParaRPr lang="en-US" altLang="zh-CN" sz="2000" dirty="0"/>
          </a:p>
        </p:txBody>
      </p:sp>
    </p:spTree>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N.56_1#ea4fbbd75?vop=1&amp;pid=e6b2ac6d4&amp;color=0,0,0&amp;vtp=1&amp;bt=1&amp;bbb=1&amp;hb=1"/>
          <p:cNvSpPr/>
          <p:nvPr/>
        </p:nvSpPr>
        <p:spPr>
          <a:xfrm>
            <a:off x="722376" y="972000"/>
            <a:ext cx="10753344" cy="26850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①合同是民事主体之间设立、变更、终止民事法律关系的协议</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。自愿订立的合同可以满足</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市场交易者的特定需求</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，有利于资源的有效配置，同时促成市场交易者相互合作</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，共同形成社会</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的信用机制</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。（3分）②甲公司未能履行合同约定，属于违约行为，应承担继续履行</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、赔偿损失</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等违约责任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。（3分）③乙公司依法行使诉讼权利，维护自身合法权益。书面合同内容清晰</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利于守约方根据约定追究违约责任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。书面合同有据可查，</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能够为处理合同纠纷提供明确的证据，</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有利于案件的公正裁决</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_1#1b023a6fe?vop=1&amp;pid=37ab94099&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本题考查合同的订立。在本案中，小明免车票，但也与公交公司订立了合同关系，②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排除；因车辆紧急刹车导致小明产生轻微软组织损伤，小明在该事件中健康权受到侵害，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；自然人的身体完整和行动自由受法律保护，小明在该事件中身体权未受到侵害，④排除。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57_1#ea4fbbd75?vop=1&amp;pid=e6b2ac6d4&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本题考查有约必守、违约有责。关键信息①甲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、乙签订了有效的温室气体自愿减排量采购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合同书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，可联系合同是民事主体之间设立、变更、终止民事法律关系的协议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；自愿订立的合同可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以满足市场交易者的特定需求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，有利于资源的有效配置，同时促成市场交易者相互合作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成社会的信用机制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；关键信息②但到了合同约定的最后截止期限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，甲公司仍未能按约定交付给乙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公司温室气体自愿减排量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，可得出甲公司未能履行合同约定，属于违约行为，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应承担继续履行、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赔偿损失等违约责任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；关键信息③乙公司以该合同为据，将甲公司告上法庭，最后胜诉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乙公司依法行使诉讼权利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，维护自身合法权益。书面合同内容清晰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，有利于守约方根据约定追究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违约责任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。书面合同有据可查，能够为处理合同纠纷提供明确的证据，有利于案件的公正裁决。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4d3ea64f4.fixed?pid=5dae56e8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5#4d3ea64f4.fixed?pid=5dae56e8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第三课综合训练</a:t>
            </a:r>
            <a:endParaRPr lang="en-US" altLang="zh-CN" sz="4400" dirty="0"/>
          </a:p>
        </p:txBody>
      </p:sp>
      <p:pic>
        <p:nvPicPr>
          <p:cNvPr id="4" name="C_5#4d3ea64f4.fixed?pid=5dae56e8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4d3ea64f4.fixed?pid=5dae56e89&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刷能力</a:t>
            </a:r>
            <a:endParaRPr lang="en-US" altLang="zh-CN" sz="2800" dirty="0"/>
          </a:p>
        </p:txBody>
      </p:sp>
    </p:spTree>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8_1#1d3919cbd?sp=1&amp;pid=4d3ea64f4&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［吉林长春吉大附中实验学校2025模拟］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“先用后付”，即网络购物时无须付款（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免去了人脸、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指纹识别或密码支付环节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）就可下单，商品确认收货后再付款，这种方式促进了交易便利化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也有消费者反映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，存在“莫名开通”、“被自动勾选”、“开通易关闭难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”、家里的小孩容易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误点”操作等问题。对此，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下列认识正确的是(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9_1#1d3919cbd.bracket?pid=4d3ea64f4&amp;color=0,0,0&amp;vpa=18&amp;vtp=1"/>
          <p:cNvSpPr/>
          <p:nvPr/>
        </p:nvSpPr>
        <p:spPr>
          <a:xfrm>
            <a:off x="6256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58_2#1d3919cbd?pid=4d3ea64f4&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①消费者确认收货后再付款本质上是一种合同关系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“被自动勾选”是一种格式合同，提供格式条款的一方应履行提示或说明义务</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小孩“误点”操作没有关系，未成年人的民事行为都是可撤销的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若产生纠纷，消费者可以以不知情为由取消合同</a:t>
            </a:r>
            <a:endParaRPr lang="en-US" altLang="zh-CN" sz="2000" dirty="0"/>
          </a:p>
        </p:txBody>
      </p:sp>
      <p:sp>
        <p:nvSpPr>
          <p:cNvPr id="5" name="QC_6_BD.58_3#1d3919cbd.choices?pid=4d3ea64f4&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0_1#1d3919cbd?vop=1&amp;pid=4d3ea64f4&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本题考查生活离不开合同。在网络购物中，消费者下单待确认收货后再付款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，实际上是与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商家建立了一种合同关系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，即买卖合同，①正确。“被自动勾选”往往是一种格式合同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。格式合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同是当事人为了重复使用而预先拟定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，并在订立合同时未与对方协商的条款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。因此法律规定提供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格式条款的一方应履行提示或者说明义务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。并不是所有未成年人的民事行为都是可撤销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，具体情况需要根据法律规定和未成年人的年龄、认知能力等因素来判断，③排除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。合同成立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，双方应信守承诺，有效履行，不能以不知情为由而取消合同，④排除。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6_BD.61_1#cc6d67151?htil=1&amp;pid=4d3ea64f4&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96346" y="1054295"/>
            <a:ext cx="4718304" cy="35753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6_BD.61_2#cc6d67151?htil=1&amp;sp=1&amp;pid=4d3ea64f4&amp;color=0,0,0&amp;vtp=1&amp;bt=1&amp;bbb=1&amp;hb=1&amp;hs=1"/>
          <p:cNvSpPr/>
          <p:nvPr/>
        </p:nvSpPr>
        <p:spPr>
          <a:xfrm>
            <a:off x="722376" y="972000"/>
            <a:ext cx="590702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［江西萍乡2025高二联考］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2025年3月5日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超市老板老李和果农老郭联系，就购买橙子的事宜进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行协商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。二人协商内容见聊天截图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。对两人聊天交流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的内容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（自上而下）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认识正确的是(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6_AN.62_1#cc6d67151.bracket?pid=4d3ea64f4&amp;color=0,0,0&amp;vpa=19&amp;vtp=1"/>
          <p:cNvSpPr/>
          <p:nvPr/>
        </p:nvSpPr>
        <p:spPr>
          <a:xfrm>
            <a:off x="4719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6_BD.61_3#cc6d67151?htil=1&amp;pid=4d3ea64f4&amp;color=0,0,0&amp;vtp=1&amp;bbb=1&amp;hs=1"/>
          <p:cNvSpPr/>
          <p:nvPr/>
        </p:nvSpPr>
        <p:spPr>
          <a:xfrm>
            <a:off x="722376" y="2791274"/>
            <a:ext cx="590702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①老李的信息属于要约邀请，不具有法律效力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老郭对要约内容作出实质性变更，为新要约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老郭最后回复是对新要约的承诺，合同订立</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在老李承诺之前，老郭随时可以撤销其要约</a:t>
            </a:r>
            <a:endParaRPr lang="en-US" altLang="zh-CN" sz="2000" dirty="0"/>
          </a:p>
        </p:txBody>
      </p:sp>
      <p:sp>
        <p:nvSpPr>
          <p:cNvPr id="6" name="QC_6_BD.61_4#cc6d67151.choices?pid=4d3ea64f4&amp;color=0,0,0&amp;vtp=1&amp;bbb=1&amp;hs=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3_1#cc6d67151?vop=1&amp;pid=4d3ea64f4&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本题考查要约和承诺。老郭将价格从8元每千克变更为9元每千克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，对价格这一要约的实质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性内容作出变更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，构成新要约，②正确；要约可以撤销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，撤销要约的通知应当在受要约人发出承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诺通知之前到达受要约人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，在老李承诺之前，老郭作为要约人随时可以撤销其要约，④正确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李提出购买橙子的数量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、价格、交货时间等具体内容，属于要约，具有法律效力，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并非要约邀请，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排除；老李再次提出若降到6元可要1000千克，构成新的要约，老郭最后回复没问题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，但送达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时间可能会延迟一天左右是对新要约的进一步变更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，而不是承诺，合同未订立，③排除。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4_1#3edf2c4e8?sp=1&amp;pid=4d3ea64f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［辽宁大连2024高二开学考］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某拍卖公司发布拍卖公告，定于一周后拍卖10件玉器藏品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。刘先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生看到公告后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，于指定日前往该公司参加拍卖会，经过多轮举牌应价，终以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7万元价格拍得一件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心仪的古玉藏品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，但在收货时发现该公司隐瞒了藏品有瑕疵的事实。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5_1#3edf2c4e8.bracket?pid=4d3ea64f4&amp;color=0,0,0&amp;vpa=20&amp;vtp=1"/>
          <p:cNvSpPr/>
          <p:nvPr/>
        </p:nvSpPr>
        <p:spPr>
          <a:xfrm>
            <a:off x="10574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64_2#3edf2c4e8?pid=4d3ea64f4&amp;color=0,0,0&amp;vtp=1&amp;bbb=1"/>
          <p:cNvSpPr/>
          <p:nvPr/>
        </p:nvSpPr>
        <p:spPr>
          <a:xfrm>
            <a:off x="722376" y="2334075"/>
            <a:ext cx="10753344" cy="1796034"/>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①刘先生的举牌应价属于要约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该拍卖公司违反了全面履行原则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③该拍卖公司的拍卖公告属于要约</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刘先生不可要求拍卖公司赔偿损失</a:t>
            </a:r>
            <a:endParaRPr lang="en-US" altLang="zh-CN" sz="2000" dirty="0"/>
          </a:p>
        </p:txBody>
      </p:sp>
      <p:sp>
        <p:nvSpPr>
          <p:cNvPr id="5" name="QC_6_BD.64_3#3edf2c4e8.choices?pid=4d3ea64f4&amp;color=0,0,0&amp;vtp=1&amp;bbb=1"/>
          <p:cNvSpPr/>
          <p:nvPr/>
        </p:nvSpPr>
        <p:spPr>
          <a:xfrm>
            <a:off x="722376" y="4169987"/>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6_1#3edf2c4e8?vop=1&amp;pid=4d3ea64f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本题考查要约和合同的履行。拍卖师报价属于要约邀请,竞拍者举牌应价属于要约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,拍卖师最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后落锤是承诺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，①正确；全面履行原则要求当事人必须按照合同约定的标的、数量、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质量等要求，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正确履行自己的合同义务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，该拍卖公司隐瞒该藏品有瑕疵的事实，违反了全面履行原则，②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拍卖公司的公告属于要约邀请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，而不是要约，③错误；该拍卖公司违反了全面履行原则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循诚信原则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，刘先生可以要求拍卖公司赔偿损失，④说法错误。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7_1#57262d9ff?sp=1&amp;pid=4d3ea64f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4.伴随电子消费和信用消费的快速发展，预付式消费逐渐成为一种普遍的消费方式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。多数消费者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在办理预付卡时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，很容易忽视与商家签订合同，一旦发生纠纷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，消费者往往因缺乏有力证据而处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“空口无凭”的尴尬境地。据此，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8_1#57262d9ff.bracket?pid=4d3ea64f4&amp;color=0,0,0&amp;vpa=21&amp;vtp=1"/>
          <p:cNvSpPr/>
          <p:nvPr/>
        </p:nvSpPr>
        <p:spPr>
          <a:xfrm>
            <a:off x="7018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67_2#57262d9ff?pid=4d3ea64f4&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①口头形式约定不具有法律约束力，应当忌用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订立合同能促使市场交易者共同形成社会的信用机制</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合同当事人未履行合同约定，应当承担侵权责任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要树立合同意识，用好白纸黑字这个工具</a:t>
            </a:r>
            <a:endParaRPr lang="en-US" altLang="zh-CN" sz="2000" dirty="0"/>
          </a:p>
        </p:txBody>
      </p:sp>
      <p:sp>
        <p:nvSpPr>
          <p:cNvPr id="5" name="QC_6_BD.67_3#57262d9ff.choices?pid=4d3ea64f4&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9_1#57262d9ff?vop=1&amp;pid=4d3ea64f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本题考查树立合同意识。材料说明了订立合同的积极作用：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能促使市场交易者相互合作，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共同形成社会的信用机制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，②符合题意；“空口无凭”未必正确，“立字为据”确有意义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活中应树立合同意识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，尤其要用好白纸黑字这个工具，④符合题意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；有效的口头合同具有法律效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，“应当忌用”说法错误，口头合同通常用在一些金额较小、即时清结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、权利义务关系相对简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单的民事法律关系中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，①错误；合同当事人未履行合同约定，应当承担违约责任，③错误。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_1#4443cc4ad?pid=454370d6d&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［广西河池十校协作体2025高二联考］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2025年4月15日，某学校向某工厂发邮件称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“需课桌椅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套，200元一套，货到付款”，工厂看到邮件后当天传真给某学校，表示“同意价格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，款到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”，学校第二天汇款40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000元，当日工厂收到汇款。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据此判断(</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5_1#4443cc4ad.bracket?pid=454370d6d&amp;color=0,0,0&amp;vpa=2&amp;vtp=1"/>
          <p:cNvSpPr/>
          <p:nvPr/>
        </p:nvSpPr>
        <p:spPr>
          <a:xfrm>
            <a:off x="8399526"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4_2#4443cc4ad.choices?pid=454370d6d&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A.工厂的传真是承诺</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483860" algn="l"/>
              </a:tabLst>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B.学校的邮件是要约邀请</a:t>
            </a:r>
            <a:endParaRPr lang="en-US" altLang="zh-CN" sz="2000" dirty="0"/>
          </a:p>
          <a:p>
            <a:pPr latinLnBrk="1">
              <a:lnSpc>
                <a:spcPts val="3400"/>
              </a:lnSpc>
              <a:tabLst>
                <a:tab pos="5483860" algn="l"/>
              </a:tabLst>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C.学校的汇款是承诺</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483860" algn="l"/>
              </a:tabLst>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D.学校的汇款是新要约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0_1#cf9269901?sp=1&amp;pid=4d3ea64f4&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［江苏扬州2025高二期中］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2025年春节前夕，某市年桔热销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。乙种植基地得知甲花市要订购一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批年桔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，便于1月10日向甲花市发出信函以每盆30元的价格推销其产品。甲花市1月12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日回函，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提出以每盆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25元的价格订购2000盆，并希望在1月21日早上8点前交货。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乙种植基地当日回函：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同意”。结果因乙基地运输车辆调度失误（1月20日仅下小雪，道路正常通行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），延迟两日才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送达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1_1#cf9269901.bracket?pid=4d3ea64f4&amp;color=0,0,0&amp;vpa=22&amp;vtp=1"/>
          <p:cNvSpPr/>
          <p:nvPr/>
        </p:nvSpPr>
        <p:spPr>
          <a:xfrm>
            <a:off x="4478401" y="27817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70_2#cf9269901?pid=4d3ea64f4&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①乙种植基地回函“同意”时，该买卖合同订立完成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该情形属于法定免责情形，乙基地不承担违约责任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乙基地未按约定履行合同义务，违反全面履行原则</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乙种植基地在履行职责中有过错，应承担侵权责任</a:t>
            </a:r>
            <a:endParaRPr lang="en-US" altLang="zh-CN" sz="2000" dirty="0"/>
          </a:p>
        </p:txBody>
      </p:sp>
      <p:sp>
        <p:nvSpPr>
          <p:cNvPr id="5" name="QC_6_BD.70_3#cf9269901.choices?pid=4d3ea64f4&amp;color=0,0,0&amp;vtp=1&amp;bbb=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2_1#cf9269901?vop=1&amp;pid=4d3ea64f4&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本题考查要约与承诺。乙种植基地1月12日回函“同意”甲花市提出的价格、数量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时间等主要条款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，此时要约得到有效承诺，买卖合同订立完成，①正确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；全面履行原则要求当事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人按照合同约定的标的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、数量、质量、价款或者报酬、履行期限、履行地点和方式等要求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履行自己的义务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，乙基地未按约定的1月21日早上8点前交货，未履行合同义务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，违反了全面履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行原则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，③正确；运输车辆调度失误不属于法定的不可抗力等免责情形，1月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20日仅下小雪且道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路正常通行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，这是可以通过合理安排避免的情况，所以乙基地要承担违约责任，②排除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是基于合同关系产生的违约问题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，乙基地未按合同约定履行交货义务，应承担违约责任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权责任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3_1#3263cd201?sp=1&amp;pid=4d3ea64f4&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［河北邢台五岳联盟2024高二期中］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裴某为装修其房屋，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与某地板公司签订一份地板订货合同，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约定裴某向该公司订购地板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。合同签订当日，该公司收取裴某定金10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。后因涉案房屋违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建而被拆除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，裴某要求解除与该公司签订的合同并退还定金，但该公司要求继续履行合同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。裴某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遂向法院起诉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，要求解除双方签订的地板订货合同，并返还其支付的10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000元定金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。在本案中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4_1#3263cd201.bracket?pid=4d3ea64f4&amp;color=0,0,0&amp;vpa=23&amp;vtp=1"/>
          <p:cNvSpPr/>
          <p:nvPr/>
        </p:nvSpPr>
        <p:spPr>
          <a:xfrm>
            <a:off x="922401" y="27817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73_2#3263cd201?pid=4d3ea64f4&amp;color=0,0,0&amp;vtp=1&amp;bbb=1"/>
          <p:cNvSpPr/>
          <p:nvPr/>
        </p:nvSpPr>
        <p:spPr>
          <a:xfrm>
            <a:off x="722376" y="3248474"/>
            <a:ext cx="10753344" cy="13130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裴某因为违约，不应要求对方返还定金</a:t>
            </a:r>
            <a:endParaRPr lang="en-US" altLang="zh-CN" sz="2000" dirty="0"/>
          </a:p>
          <a:p>
            <a:pPr latinLnBrk="1">
              <a:lnSpc>
                <a:spcPts val="37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②法院可判决解除双方之间签订的合同</a:t>
            </a:r>
            <a:endParaRPr lang="en-US" altLang="zh-CN" sz="2000" dirty="0"/>
          </a:p>
          <a:p>
            <a:pPr latinLnBrk="1">
              <a:lnSpc>
                <a:spcPts val="34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法院应支持该公司继续履行合同的要求</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裴某因不可抗力而免责，可以收回定金</a:t>
            </a:r>
            <a:endParaRPr lang="en-US" altLang="zh-CN" sz="2000" dirty="0"/>
          </a:p>
        </p:txBody>
      </p:sp>
      <p:sp>
        <p:nvSpPr>
          <p:cNvPr id="5" name="QC_6_BD.73_3#3263cd201.choices?pid=4d3ea64f4&amp;color=0,0,0&amp;vtp=1&amp;bbb=1"/>
          <p:cNvSpPr/>
          <p:nvPr/>
        </p:nvSpPr>
        <p:spPr>
          <a:xfrm>
            <a:off x="722376" y="501313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5_1#3263cd201?vop=1&amp;pid=4d3ea64f4&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本题考查违约。给付定金的一方不履行义务的，无权要求返还定金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。裴某是给付定金的一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，因为违约，不应要求对方返还定金，①正确；因涉案房屋违建而被拆除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，缺少了继续履行合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同的条件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，法院可判决解除双方之间签订的地板订货合同，②正确，③排除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；涉案房屋违建而被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拆除不属于不可抗力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，所以裴某不能免责，不能收回定金，④排除。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6_1#807dfec08?sp=1&amp;pid=4d3ea64f4&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7.甲公司准备购买乙公司生产的整套健身器材20件及易损配件若干。合同约定：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十天内完成交付，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总价款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100万元；甲公司支付给乙公司定金4万元，如一方违约需要支付10%的违约金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。合同签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订之后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，乙公司由于各地订单较多，在十五天后仍没有向甲公司交付健身器材及配件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，导致甲公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司利益损失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10万元。对此案例，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7_1#807dfec08.bracket?pid=4d3ea64f4&amp;color=0,0,0&amp;vpa=24&amp;vtp=1"/>
          <p:cNvSpPr/>
          <p:nvPr/>
        </p:nvSpPr>
        <p:spPr>
          <a:xfrm>
            <a:off x="654215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76_2#807dfec08?pid=4d3ea64f4&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①各地订单较多属于不可抗力因素，乙公司可免除违约责任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乙公司的做法符合适当履行原则，无须承担责任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甲公司可要求乙公司双倍返还定金</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甲公司可要求乙公司支付违约金并继续履行合同</a:t>
            </a:r>
            <a:endParaRPr lang="en-US" altLang="zh-CN" sz="2000" dirty="0"/>
          </a:p>
        </p:txBody>
      </p:sp>
      <p:sp>
        <p:nvSpPr>
          <p:cNvPr id="5" name="QC_6_BD.76_3#807dfec08.choices?pid=4d3ea64f4&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8_1#807dfec08?vop=1&amp;pid=4d3ea64f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本题考查违约责任的承担方式。合同签订之后，乙公司由于各地订单较多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，在十五天后仍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没有向甲公司交付健身器材及配件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，导致甲公司利益损失10万元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，甲公司可要求乙公司双倍返还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，也可要求乙公司支付违约金并继续履行合同，③④正确；不可抗力是指不能预见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免并不能克服的客观情况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，各地订单较多不属于不可抗力因素，乙公司不能免除违约责任，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；乙公司没有及时交付全部产品，违背了适当履行原则，需要承担违约责任，②排除。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9_1#d465a1069?sp=1&amp;pid=4d3ea64f4&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［黑龙江大庆实验中学2025高二期中］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张某在网上看见某商场“凡购买皆可抽奖”后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，参与商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场抽奖活动时中了特等奖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，奖品为某品牌汽车1年的使用权。兑奖时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，商场称该奖项由提供汽车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的第三方兑现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，几天后第三方因为地震实施交通管制，商场告知张某无法交货，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张某表示反对，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遂诉至法院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据此下列判决结果正确的是(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80_1#d465a1069.bracket?pid=4d3ea64f4&amp;color=0,0,0&amp;vpa=25&amp;vtp=1"/>
          <p:cNvSpPr/>
          <p:nvPr/>
        </p:nvSpPr>
        <p:spPr>
          <a:xfrm>
            <a:off x="5494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79_2#d465a1069?pid=4d3ea64f4&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①张某参与商场抽奖中奖是承诺行为，双方之间的合同成立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商场以交通管制为由拒绝兑奖，是合情合理，也是合法的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法院应判定商场继续履行合同，兑付奖项，并且作出赔偿</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在交通管制期间延迟交货，属于不可抗力，无须承担违约责任</a:t>
            </a:r>
            <a:endParaRPr lang="en-US" altLang="zh-CN" sz="2000" dirty="0"/>
          </a:p>
        </p:txBody>
      </p:sp>
      <p:sp>
        <p:nvSpPr>
          <p:cNvPr id="5" name="QC_6_BD.79_3#d465a1069.choices?pid=4d3ea64f4&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81_1#d465a1069?vop=1&amp;pid=4d3ea64f4&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本题考查有约必守，违约有责。商场“凡购买皆可抽奖”的活动属于要约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，张某参与商场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抽奖中奖是承诺行为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，双方之间的合同成立，①正确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；在合同履行过程中遇到当事人约定的免责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事由或不可抗力时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，根据这些情形对合同履行所造成的影响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，可全部或者部分免除当事人的违约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，因为地震实施交通管制延迟交货，属于不可抗力，无须承担违约责任，④正确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；张某参与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商场抽奖合同成立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，双方均应按照合同约定履行自己的义务，商家拒绝兑奖属于违约行为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承担违约责任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，②排除；法院应判定商场继续履行合同，兑付奖项，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但商场没有给张某造成损失，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不用作出赔偿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82_1#bc5ce9caf?sp=1&amp;pid=55b7aea5b&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9.阅读材料，完成下列探究。（14分）</a:t>
            </a:r>
            <a:endParaRPr lang="en-US" altLang="zh-CN" sz="2000" dirty="0"/>
          </a:p>
        </p:txBody>
      </p:sp>
      <p:sp>
        <p:nvSpPr>
          <p:cNvPr id="3" name="QO_7_BD.82_2#bc5ce9caf?sp=1&amp;pid=55b7aea5b&amp;color=0,0,0&amp;vtp=1&amp;bbb=1&amp;hb=1"/>
          <p:cNvSpPr/>
          <p:nvPr/>
        </p:nvSpPr>
        <p:spPr>
          <a:xfrm>
            <a:off x="722376" y="1435169"/>
            <a:ext cx="10753344" cy="1770253"/>
          </a:xfrm>
          <a:prstGeom prst="rect">
            <a:avLst/>
          </a:prstGeom>
          <a:noFill/>
        </p:spPr>
        <p:txBody>
          <a:bodyPr wrap="none" lIns="0" tIns="0" rIns="0" bIns="0" rtlCol="0" anchor="t"/>
          <a:lstStyle/>
          <a:p>
            <a:pPr algn="ctr"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议题探究</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增强诚信意识，全面履行合同</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国家发展改革委发布了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《2024—2025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年社会信用体系建设行动计划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以下简称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行动计</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旨在深入贯彻落实党中央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国务院关于推进社会信用体系建设的决策部署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进一步推动</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社会信用体系建设的高质量发展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O_7_BD.82_3#bc5ce9caf?sp=1&amp;pid=55b7aea5b&amp;color=0,0,0&amp;vtp=1&amp;bbb=1&amp;hb=1"/>
          <p:cNvSpPr/>
          <p:nvPr/>
        </p:nvSpPr>
        <p:spPr>
          <a:xfrm>
            <a:off x="722376" y="3261175"/>
            <a:ext cx="10753344" cy="26846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结合议题背景，完成下列要求：</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在朋友的介绍下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仇某与王某见面商谈购房事宜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王某提出以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143</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万元的价格</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出售自己在某小区的一套二手房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仇某表示希望对方能以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137</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万元的价格出售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王某又表示最低</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万元出售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仇某同意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当天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王某与仇某签订房屋买卖合同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仇某支付定金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约定</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在依法完成房屋的所有权登记后付清所有尾款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尾款支付前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王某单方面反悔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拒绝履行房屋买</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卖合同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因此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仇某向法院提起诉讼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83_1#035d62967?pid=bc5ce9caf&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（1）结合材料，分别说明该起房屋买卖中的要约与承诺。（6分）</a:t>
            </a:r>
            <a:endParaRPr lang="en-US" altLang="zh-CN" sz="2000" dirty="0"/>
          </a:p>
        </p:txBody>
      </p:sp>
      <p:sp>
        <p:nvSpPr>
          <p:cNvPr id="3" name="QO_8_AN.84_1#035d62967?vop=1&amp;pid=bc5ce9caf&amp;color=0,0,0&amp;vtp=1&amp;bbb=1&amp;hb=1"/>
          <p:cNvSpPr/>
          <p:nvPr/>
        </p:nvSpPr>
        <p:spPr>
          <a:xfrm>
            <a:off x="722376" y="143516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王某提出以143万元的价格出售自己在某小区的一套二手房，属于要约；（1分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）仇某表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示希望对方能以</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137万元的价格出售，属于新要约；（2分）王某又表示最低以140万元出售</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，也</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属于新要约</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；（2分）仇某同意，并与王某签订房屋买卖合同，支付定金，属于承诺。（1分）</a:t>
            </a:r>
            <a:endParaRPr lang="en-US" altLang="zh-CN" sz="2000" dirty="0"/>
          </a:p>
        </p:txBody>
      </p:sp>
      <p:sp>
        <p:nvSpPr>
          <p:cNvPr id="4" name="QO_8_AS.85_1#035d62967?vop=1&amp;pid=bc5ce9caf&amp;color=0,0,0&amp;vtp=1&amp;bbb=1&amp;hb=1"/>
          <p:cNvSpPr/>
          <p:nvPr/>
        </p:nvSpPr>
        <p:spPr>
          <a:xfrm>
            <a:off x="722376" y="2842964"/>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根据以下要点进行思考：第一，要约是希望与他人订立合同的意思表示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，要约的内容必须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具体确定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；第二，要约到达对方后，就进入合同订立的承诺阶段；第三，在实际协商过程中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要约人如果对原来的要约内容进行了实质性变更或者超过了要约确定的期限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，原“承诺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”转化为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新要约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6_1#4443cc4ad?vop=1&amp;pid=454370d6d&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本题考查要约承诺订合同。学校第二天汇款40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000元，是承诺，不是新要约，C正确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；工厂看到“需课桌椅200套，200元一套，货到付款”这一邮件后当天传真给某学校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“同意价格，款到发货”，已经对合同的部分内容作了实质性变更，因此是新要约，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不是承诺，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排除；某学校向某工厂发邮件称“需课桌椅200套，200元一套，货到付款”是要约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，不是要约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邀请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86_1#72e9e58ef?sp=1&amp;pid=bc5ce9caf&amp;color=0,0,0&amp;vtp=1&amp;bt=1&amp;bb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（2）结合材料，运用《法律与生活》的知识，请你对上述案例中王某的行为进行评论。（8分）</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：观点正确；层次分明；语言精练；字数在150字左右。</a:t>
            </a:r>
            <a:endParaRPr lang="en-US" altLang="zh-CN" sz="2000" dirty="0"/>
          </a:p>
        </p:txBody>
      </p:sp>
      <p:sp>
        <p:nvSpPr>
          <p:cNvPr id="3" name="QO_8_AN.87_1#72e9e58ef?vop=1&amp;pid=bc5ce9caf&amp;color=0,0,0&amp;vtp=1&amp;bbb=1&amp;hb=1"/>
          <p:cNvSpPr/>
          <p:nvPr/>
        </p:nvSpPr>
        <p:spPr>
          <a:xfrm>
            <a:off x="722376" y="1882844"/>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合同关系着当事人的权利与义务，保障当事人的利益不受侵犯。一份有效的合同</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，要求当</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事人遵循诚信原则</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，双方要依照合同约定履行各自的权利与义务。（8分）</a:t>
            </a:r>
            <a:endParaRPr lang="en-US" altLang="zh-CN" sz="2000" dirty="0"/>
          </a:p>
        </p:txBody>
      </p:sp>
      <p:sp>
        <p:nvSpPr>
          <p:cNvPr id="4" name="QO_8_AS.88_1#72e9e58ef?vop=1&amp;pid=bc5ce9caf&amp;color=0,0,0&amp;vtp=1&amp;bbb=1"/>
          <p:cNvSpPr/>
          <p:nvPr/>
        </p:nvSpPr>
        <p:spPr>
          <a:xfrm>
            <a:off x="722376" y="2783719"/>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本问为开放性试题，可以从合同的履行原则、违约责任等方面进行评论。</a:t>
            </a:r>
            <a:endParaRPr lang="en-US" altLang="zh-CN" sz="2200" dirty="0"/>
          </a:p>
        </p:txBody>
      </p:sp>
      <p:sp>
        <p:nvSpPr>
          <p:cNvPr id="5" name="QO_7_AS.89_1#bc5ce9caf?vop=1&amp;pid=55b7aea5b&amp;color=0,0,0&amp;vtp=1&amp;bbb=1&amp;hb=1"/>
          <p:cNvSpPr/>
          <p:nvPr/>
        </p:nvSpPr>
        <p:spPr>
          <a:xfrm>
            <a:off x="722376" y="3291083"/>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本题考查订立合同学问大，有约必守、违约有责和法治意识素养。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本议题探究通过《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2024—2025</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年社会信用体系建设行动计划》的工作部署，结合一则买房合同违约案例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，引导学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生深刻认识到诚信在民事活动中的重要性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，自觉增强诚信意识，坚持以诚信原则参与民事活动。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7_1#375e7f983?sp=1&amp;pid=454370d6d&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［北京中关村中学2025高二期中］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小宋偶遇某健身馆销售人员推销健身会员卡：会费1500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一卡通用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，服务内容包括但不限于篮球馆、羽毛球馆等的使用。小宋思量后办理了会员卡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健身馆消费时被告知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，篮球馆、羽毛球馆不能使用会员卡，需另行收费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，销售人员的承诺是个人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，不被健身馆认可。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8_1#375e7f983.bracket?pid=454370d6d&amp;color=0,0,0&amp;vpa=3&amp;vtp=1"/>
          <p:cNvSpPr/>
          <p:nvPr/>
        </p:nvSpPr>
        <p:spPr>
          <a:xfrm>
            <a:off x="5748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7_2#375e7f983?pid=454370d6d&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①健身馆销售人员向小宋推销健身会员卡的行为属于要约</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健身馆销售人员向客户作出的承诺对健身馆不具有法律约束力</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健身馆以另收费为由拒为小宋提供约定服务会导致合同无效</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小宋办理健身会员卡的行为是自身真实的意思表示</a:t>
            </a:r>
            <a:endParaRPr lang="en-US" altLang="zh-CN" sz="2000" dirty="0"/>
          </a:p>
        </p:txBody>
      </p:sp>
      <p:sp>
        <p:nvSpPr>
          <p:cNvPr id="5" name="QC_7_BD.7_3#375e7f983.choices?pid=454370d6d&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9_1#375e7f983?vop=1&amp;pid=454370d6d&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本题考查要约承诺订合同。某健身馆销售人员推销健身会员卡时承诺了会费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、服务内容等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具体条款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，故属于要约，①正确；小宋在思量后办理了健身会员卡，这是其真实的意思表示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；该销售人员系健身馆委托营销的工作人员，其行为产生的后果应由健身馆承担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，健身馆销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售人员向客户作出的承诺对健身馆具有法律约束力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；健身馆以另收费为由拒为小宋提供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约定服务会导致违约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，但不会导致合同无效，③排除。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15178</Words>
  <Application>WPS 演示</Application>
  <PresentationFormat>宽屏</PresentationFormat>
  <Paragraphs>711</Paragraphs>
  <Slides>71</Slides>
  <Notes>71</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71</vt:i4>
      </vt:variant>
    </vt:vector>
  </HeadingPairs>
  <TitlesOfParts>
    <vt:vector size="92"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木目橡</cp:lastModifiedBy>
  <cp:revision>5</cp:revision>
  <dcterms:created xsi:type="dcterms:W3CDTF">2025-08-05T00:38:00Z</dcterms:created>
  <dcterms:modified xsi:type="dcterms:W3CDTF">2025-08-11T02:53:03Z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777EE5C4633D4CCCB8A6F67236109B28_12</vt:lpwstr>
  </property>
  <property fmtid="{D5CDD505-2E9C-101B-9397-08002B2CF9AE}" pid="3" name="KSOProductBuildVer">
    <vt:lpwstr>2052-12.1.0.21915</vt:lpwstr>
  </property>
</Properties>
</file>