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8"/>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11"/>
    <p:restoredTop sz="94610"/>
  </p:normalViewPr>
  <p:slideViewPr>
    <p:cSldViewPr snapToGrid="0" snapToObjects="1">
      <p:cViewPr varScale="1">
        <p:scale>
          <a:sx n="65" d="100"/>
          <a:sy n="65" d="100"/>
        </p:scale>
        <p:origin x="72" y="31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83164200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9</a:t>
            </a:fld>
            <a:endParaRPr lang="en-US"/>
          </a:p>
        </p:txBody>
      </p:sp>
    </p:spTree>
    <p:extLst>
      <p:ext uri="{BB962C8B-B14F-4D97-AF65-F5344CB8AC3E}">
        <p14:creationId xmlns:p14="http://schemas.microsoft.com/office/powerpoint/2010/main" val="10240869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61872" y="484632"/>
            <a:ext cx="8887968" cy="521208"/>
          </a:xfrm>
          <a:prstGeom prst="rect">
            <a:avLst/>
          </a:prstGeom>
          <a:noFill/>
          <a:ln/>
        </p:spPr>
        <p:txBody>
          <a:bodyPr/>
          <a:lstStyle/>
          <a:p>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内容1#df=bb17e8ea7">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61872" y="484632"/>
            <a:ext cx="8887968" cy="521208"/>
          </a:xfrm>
          <a:prstGeom prst="rect">
            <a:avLst/>
          </a:prstGeom>
          <a:noFill/>
          <a:ln/>
        </p:spPr>
        <p:txBody>
          <a:bodyPr wrap="square" lIns="0" tIns="0" rIns="0" bIns="0" rtlCol="0" anchor="ctr"/>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知识点1 国家的政权组织形式</a:t>
            </a:r>
            <a:endParaRPr lang="en-US" sz="2800"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内容1#df=dea76a132">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61872" y="484632"/>
            <a:ext cx="8887968" cy="521208"/>
          </a:xfrm>
          <a:prstGeom prst="rect">
            <a:avLst/>
          </a:prstGeom>
          <a:noFill/>
          <a:ln/>
        </p:spPr>
        <p:txBody>
          <a:bodyPr wrap="square" lIns="0" tIns="0" rIns="0" bIns="0" rtlCol="0" anchor="ctr"/>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知识点2 国家安全与核心利益</a:t>
            </a:r>
            <a:endParaRPr lang="en-US" sz="2800"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内容1#df=9aa0a89b8">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61872" y="484632"/>
            <a:ext cx="8887968" cy="521208"/>
          </a:xfrm>
          <a:prstGeom prst="rect">
            <a:avLst/>
          </a:prstGeom>
          <a:noFill/>
          <a:ln/>
        </p:spPr>
        <p:txBody>
          <a:bodyPr wrap="square" lIns="0" tIns="0" rIns="0" bIns="0" rtlCol="0" anchor="ctr"/>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知识点3 和平与发展</a:t>
            </a:r>
            <a:endParaRPr lang="en-US" sz="2800"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内容1#df=e1f839c60">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61872" y="484632"/>
            <a:ext cx="8887968" cy="521208"/>
          </a:xfrm>
          <a:prstGeom prst="rect">
            <a:avLst/>
          </a:prstGeom>
          <a:noFill/>
          <a:ln/>
        </p:spPr>
        <p:txBody>
          <a:bodyPr wrap="square" lIns="0" tIns="0" rIns="0" bIns="0" rtlCol="0" anchor="ctr"/>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知识点4 中国的外交</a:t>
            </a:r>
            <a:endParaRPr lang="en-US" sz="2800"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内容1#df=860261292">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61872" y="484632"/>
            <a:ext cx="8887968" cy="521208"/>
          </a:xfrm>
          <a:prstGeom prst="rect">
            <a:avLst/>
          </a:prstGeom>
          <a:noFill/>
          <a:ln/>
        </p:spPr>
        <p:txBody>
          <a:bodyPr wrap="square" lIns="0" tIns="0" rIns="0" bIns="0" rtlCol="0" anchor="ctr"/>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知识点5 经济全球化</a:t>
            </a:r>
            <a:endParaRPr lang="en-US" sz="2800"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内容1#df=337502ddb">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61872" y="484632"/>
            <a:ext cx="8887968" cy="521208"/>
          </a:xfrm>
          <a:prstGeom prst="rect">
            <a:avLst/>
          </a:prstGeom>
          <a:noFill/>
          <a:ln/>
        </p:spPr>
        <p:txBody>
          <a:bodyPr wrap="square" lIns="0" tIns="0" rIns="0" bIns="0" rtlCol="0" anchor="ctr"/>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知识点6 国际组织</a:t>
            </a:r>
            <a:endParaRPr lang="en-US" sz="280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politics#pid=68886f44fd204eef0a31e484#tid=68906670aeb8c40009a76f16#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8101584" y="4315968"/>
            <a:ext cx="3685032" cy="914400"/>
          </a:xfrm>
          <a:prstGeom prst="rect">
            <a:avLst/>
          </a:prstGeom>
        </p:spPr>
      </p:pic>
      <p:sp>
        <p:nvSpPr>
          <p:cNvPr id="4" name="MasterShapeName"/>
          <p:cNvSpPr/>
          <p:nvPr/>
        </p:nvSpPr>
        <p:spPr>
          <a:xfrm>
            <a:off x="8101584" y="4315968"/>
            <a:ext cx="3685032" cy="914400"/>
          </a:xfrm>
          <a:prstGeom prst="rect">
            <a:avLst/>
          </a:prstGeom>
          <a:noFill/>
          <a:ln/>
        </p:spPr>
        <p:txBody>
          <a:bodyPr wrap="square" lIns="0" tIns="0" rIns="0" bIns="0" rtlCol="0" anchor="ctr"/>
          <a:lstStyle/>
          <a:p>
            <a:pPr algn="ctr">
              <a:lnSpc>
                <a:spcPct val="100000"/>
              </a:lnSpc>
            </a:pPr>
            <a:r>
              <a:rPr lang="en-US" sz="2400" b="1" i="0" dirty="0">
                <a:solidFill>
                  <a:srgbClr val="649226"/>
                </a:solidFill>
                <a:latin typeface="微软雅黑" pitchFamily="34" charset="0"/>
                <a:ea typeface="微软雅黑" pitchFamily="34" charset="-122"/>
                <a:cs typeface="微软雅黑" pitchFamily="34" charset="-120"/>
              </a:rPr>
              <a:t>政治 选择性必修1、2合订</a:t>
            </a:r>
            <a:endParaRPr lang="en-US" sz="24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标题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高中必刷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a:ln/>
        </p:spPr>
        <p:txBody>
          <a:bodyPr wrap="square" lIns="0" tIns="0" rIns="0" bIns="0" rtlCol="0" anchor="ctr"/>
          <a:lstStyle/>
          <a:p>
            <a:pPr algn="l"/>
            <a:r>
              <a:rPr lang="en-US" sz="5400" b="1" i="0" dirty="0">
                <a:solidFill>
                  <a:srgbClr val="649225"/>
                </a:solidFill>
                <a:latin typeface="微软雅黑" pitchFamily="34" charset="0"/>
                <a:ea typeface="微软雅黑" pitchFamily="34" charset="-122"/>
                <a:cs typeface="微软雅黑" pitchFamily="34" charset="-120"/>
              </a:rPr>
              <a:t>高中必刷题</a:t>
            </a:r>
            <a:endParaRPr lang="en-US" sz="5400" dirty="0"/>
          </a:p>
        </p:txBody>
      </p:sp>
      <p:sp>
        <p:nvSpPr>
          <p:cNvPr id="4" name="MasterShapeName"/>
          <p:cNvSpPr/>
          <p:nvPr/>
        </p:nvSpPr>
        <p:spPr>
          <a:xfrm>
            <a:off x="576072" y="5047488"/>
            <a:ext cx="2048256" cy="448056"/>
          </a:xfrm>
          <a:prstGeom prst="rect">
            <a:avLst/>
          </a:prstGeom>
          <a:noFill/>
          <a:ln/>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高考强化">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a:ln/>
        </p:spPr>
        <p:txBody>
          <a:bodyPr wrap="square" lIns="0" tIns="0" rIns="0" bIns="0" rtlCol="0" anchor="ctr"/>
          <a:lstStyle/>
          <a:p>
            <a:pPr algn="l"/>
            <a:r>
              <a:rPr lang="en-US" sz="5400" b="1" i="0" dirty="0">
                <a:solidFill>
                  <a:srgbClr val="649225"/>
                </a:solidFill>
                <a:latin typeface="微软雅黑" pitchFamily="34" charset="0"/>
                <a:ea typeface="微软雅黑" pitchFamily="34" charset="-122"/>
                <a:cs typeface="微软雅黑" pitchFamily="34" charset="-120"/>
              </a:rPr>
              <a:t>高考强化</a:t>
            </a:r>
            <a:endParaRPr lang="en-US" sz="5400" dirty="0"/>
          </a:p>
        </p:txBody>
      </p:sp>
      <p:sp>
        <p:nvSpPr>
          <p:cNvPr id="4" name="MasterShapeName"/>
          <p:cNvSpPr/>
          <p:nvPr/>
        </p:nvSpPr>
        <p:spPr>
          <a:xfrm>
            <a:off x="576072" y="5047488"/>
            <a:ext cx="2048256" cy="448056"/>
          </a:xfrm>
          <a:prstGeom prst="rect">
            <a:avLst/>
          </a:prstGeom>
          <a:noFill/>
          <a:ln/>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易错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a:ln/>
        </p:spPr>
        <p:txBody>
          <a:bodyPr/>
          <a:lstStyle/>
          <a:p>
            <a:endParaRPr lang="zh-CN" altLang="en-US"/>
          </a:p>
        </p:txBody>
      </p:sp>
      <p:sp>
        <p:nvSpPr>
          <p:cNvPr id="4" name="MasterShapeName"/>
          <p:cNvSpPr/>
          <p:nvPr/>
        </p:nvSpPr>
        <p:spPr>
          <a:xfrm>
            <a:off x="557784" y="2011680"/>
            <a:ext cx="6784848" cy="813816"/>
          </a:xfrm>
          <a:prstGeom prst="rect">
            <a:avLst/>
          </a:prstGeom>
          <a:noFill/>
          <a:ln/>
        </p:spPr>
        <p:txBody>
          <a:bodyPr/>
          <a:lstStyle/>
          <a:p>
            <a:endParaRPr lang="zh-CN" altLang="en-US"/>
          </a:p>
        </p:txBody>
      </p:sp>
      <p:sp>
        <p:nvSpPr>
          <p:cNvPr id="5" name="MasterShapeName"/>
          <p:cNvSpPr/>
          <p:nvPr/>
        </p:nvSpPr>
        <p:spPr>
          <a:xfrm>
            <a:off x="576072" y="5047488"/>
            <a:ext cx="2048256" cy="448056"/>
          </a:xfrm>
          <a:prstGeom prst="rect">
            <a:avLst/>
          </a:prstGeom>
          <a:noFill/>
          <a:ln/>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5.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5.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5.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5.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5.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5.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6.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6.xml"/></Relationships>
</file>

<file path=ppt/slides/_rels/slide1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8.xml"/><Relationship Id="rId1" Type="http://schemas.openxmlformats.org/officeDocument/2006/relationships/slideLayout" Target="../slideLayouts/slideLayout16.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6.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6.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6.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6.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6.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7.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7.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1.xml"/></Relationships>
</file>

<file path=ppt/slides/_rels/slide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4.xml"/></Relationships>
</file>

<file path=ppt/slides/slide1.xml><?xml version="1.0" encoding="utf-8"?>
<p:sld xmlns:a="http://schemas.openxmlformats.org/drawingml/2006/main" xmlns:r="http://schemas.openxmlformats.org/officeDocument/2006/relationships" xmlns:p="http://schemas.openxmlformats.org/presentationml/2006/main">
  <p:cSld name="Slide 1&amp;si=1">
    <p:spTree>
      <p:nvGrpSpPr>
        <p:cNvPr id="1" name=""/>
        <p:cNvGrpSpPr/>
        <p:nvPr/>
      </p:nvGrpSpPr>
      <p:grpSpPr>
        <a:xfrm>
          <a:off x="0" y="0"/>
          <a:ext cx="0" cy="0"/>
          <a:chOff x="0" y="0"/>
          <a:chExt cx="0" cy="0"/>
        </a:xfrm>
      </p:grpSpPr>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name="Slide 10&amp;si=10">
    <p:spTree>
      <p:nvGrpSpPr>
        <p:cNvPr id="1" name=""/>
        <p:cNvGrpSpPr/>
        <p:nvPr/>
      </p:nvGrpSpPr>
      <p:grpSpPr>
        <a:xfrm>
          <a:off x="0" y="0"/>
          <a:ext cx="0" cy="0"/>
          <a:chOff x="0" y="0"/>
          <a:chExt cx="0" cy="0"/>
        </a:xfrm>
      </p:grpSpPr>
      <p:sp>
        <p:nvSpPr>
          <p:cNvPr id="2" name="QC_6_BD.10_1#19eb43454?sp=1&amp;pid=e1f839c60&amp;color=0,0,0&amp;vtp=1&amp;bt=1&amp;bbb=1&amp;hb=1"/>
          <p:cNvSpPr/>
          <p:nvPr/>
        </p:nvSpPr>
        <p:spPr>
          <a:xfrm>
            <a:off x="722376" y="1005840"/>
            <a:ext cx="10753344" cy="22147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4.</a:t>
            </a:r>
            <a:r>
              <a:rPr lang="en-US" altLang="zh-CN" sz="2000" b="0" i="0" dirty="0">
                <a:solidFill>
                  <a:srgbClr val="000000"/>
                </a:solidFill>
                <a:latin typeface="仿宋" pitchFamily="34" charset="0"/>
                <a:ea typeface="仿宋" pitchFamily="34" charset="-122"/>
                <a:cs typeface="仿宋" pitchFamily="34" charset="-120"/>
              </a:rPr>
              <a:t>［安徽2025·11］</a:t>
            </a:r>
            <a:r>
              <a:rPr lang="en-US" altLang="zh-CN" sz="2000" b="0" i="0" dirty="0">
                <a:solidFill>
                  <a:srgbClr val="000000"/>
                </a:solidFill>
                <a:latin typeface="微软雅黑" pitchFamily="34" charset="0"/>
                <a:ea typeface="微软雅黑" pitchFamily="34" charset="-122"/>
                <a:cs typeface="微软雅黑" pitchFamily="34" charset="-120"/>
              </a:rPr>
              <a:t>同周边国家相向而行，以行动传递爱的力量</a:t>
            </a:r>
            <a:r>
              <a:rPr lang="en-US" altLang="zh-CN" sz="2000" b="0" i="0">
                <a:solidFill>
                  <a:srgbClr val="000000"/>
                </a:solidFill>
                <a:latin typeface="微软雅黑" pitchFamily="34" charset="0"/>
                <a:ea typeface="微软雅黑" pitchFamily="34" charset="-122"/>
                <a:cs typeface="微软雅黑" pitchFamily="34" charset="-120"/>
              </a:rPr>
              <a:t>，中国认真书写睦邻友好的时代</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新篇</a:t>
            </a:r>
            <a:r>
              <a:rPr lang="en-US" altLang="zh-CN" sz="2000" b="0" i="0" dirty="0">
                <a:solidFill>
                  <a:srgbClr val="000000"/>
                </a:solidFill>
                <a:latin typeface="微软雅黑" pitchFamily="34" charset="0"/>
                <a:ea typeface="微软雅黑" pitchFamily="34" charset="-122"/>
                <a:cs typeface="微软雅黑" pitchFamily="34" charset="-120"/>
              </a:rPr>
              <a:t>。中老铁路创造“钢铁丝路效应”，带动沿线产业园区经济显著增长</a:t>
            </a:r>
            <a:r>
              <a:rPr lang="en-US" altLang="zh-CN" sz="2000" b="0" i="0">
                <a:solidFill>
                  <a:srgbClr val="000000"/>
                </a:solidFill>
                <a:latin typeface="微软雅黑" pitchFamily="34" charset="0"/>
                <a:ea typeface="微软雅黑" pitchFamily="34" charset="-122"/>
                <a:cs typeface="微软雅黑" pitchFamily="34" charset="-120"/>
              </a:rPr>
              <a:t>；中巴经济走廊拉动</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250</a:t>
            </a:r>
            <a:r>
              <a:rPr lang="en-US" altLang="zh-CN" sz="2000" b="0" i="0" dirty="0">
                <a:solidFill>
                  <a:srgbClr val="000000"/>
                </a:solidFill>
                <a:latin typeface="微软雅黑" pitchFamily="34" charset="0"/>
                <a:ea typeface="微软雅黑" pitchFamily="34" charset="-122"/>
                <a:cs typeface="微软雅黑" pitchFamily="34" charset="-120"/>
              </a:rPr>
              <a:t>多亿美元直接投资，创造超过23万个就业岗位；中欧（中亚）班列成为支撑国际合作的</a:t>
            </a:r>
            <a:r>
              <a:rPr lang="en-US" altLang="zh-CN" sz="2000" b="0" i="0">
                <a:solidFill>
                  <a:srgbClr val="000000"/>
                </a:solidFill>
                <a:latin typeface="微软雅黑" pitchFamily="34" charset="0"/>
                <a:ea typeface="微软雅黑" pitchFamily="34" charset="-122"/>
                <a:cs typeface="微软雅黑" pitchFamily="34" charset="-120"/>
              </a:rPr>
              <a:t>“钢</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铁驼队</a:t>
            </a:r>
            <a:r>
              <a:rPr lang="en-US" altLang="zh-CN" sz="2000" b="0" i="0" dirty="0">
                <a:solidFill>
                  <a:srgbClr val="000000"/>
                </a:solidFill>
                <a:latin typeface="微软雅黑" pitchFamily="34" charset="0"/>
                <a:ea typeface="微软雅黑" pitchFamily="34" charset="-122"/>
                <a:cs typeface="微软雅黑" pitchFamily="34" charset="-120"/>
              </a:rPr>
              <a:t>”，让多国共享中国市场红利。由此可见</a:t>
            </a:r>
            <a:r>
              <a:rPr lang="en-US" altLang="zh-CN" sz="2000" b="0" i="0">
                <a:solidFill>
                  <a:srgbClr val="000000"/>
                </a:solidFill>
                <a:latin typeface="微软雅黑" pitchFamily="34" charset="0"/>
                <a:ea typeface="微软雅黑" pitchFamily="34" charset="-122"/>
                <a:cs typeface="微软雅黑" pitchFamily="34" charset="-120"/>
              </a:rPr>
              <a:t>，中国在推动构建周边命运共同体过程中坚持</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6_AN.11_1#19eb43454.bracket?pid=e1f839c60&amp;color=0,0,0&amp;vpa=4&amp;vtp=1"/>
          <p:cNvSpPr/>
          <p:nvPr/>
        </p:nvSpPr>
        <p:spPr>
          <a:xfrm>
            <a:off x="909701" y="2815590"/>
            <a:ext cx="385763" cy="389509"/>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D</a:t>
            </a:r>
            <a:endParaRPr lang="en-US" altLang="zh-CN" sz="2000" dirty="0"/>
          </a:p>
        </p:txBody>
      </p:sp>
      <p:sp>
        <p:nvSpPr>
          <p:cNvPr id="4" name="QC_6_BD.10_2#19eb43454?pid=e1f839c60&amp;color=0,0,0&amp;vtp=1&amp;bbb=1"/>
          <p:cNvSpPr/>
          <p:nvPr/>
        </p:nvSpPr>
        <p:spPr>
          <a:xfrm>
            <a:off x="722376" y="3282315"/>
            <a:ext cx="10753344" cy="17960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①以心相交，给周边国家提供可复制的发展方案</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②</a:t>
            </a:r>
            <a:r>
              <a:rPr lang="en-US" altLang="zh-CN" sz="2000" b="0" i="0" dirty="0">
                <a:solidFill>
                  <a:srgbClr val="000000"/>
                </a:solidFill>
                <a:latin typeface="微软雅黑" pitchFamily="34" charset="0"/>
                <a:ea typeface="微软雅黑" pitchFamily="34" charset="-122"/>
                <a:cs typeface="微软雅黑" pitchFamily="34" charset="-120"/>
              </a:rPr>
              <a:t>以义为先，以促进周边国家的繁荣为首要目标</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③</a:t>
            </a:r>
            <a:r>
              <a:rPr lang="en-US" altLang="zh-CN" sz="2000" b="0" i="0" dirty="0">
                <a:solidFill>
                  <a:srgbClr val="000000"/>
                </a:solidFill>
                <a:latin typeface="微软雅黑" pitchFamily="34" charset="0"/>
                <a:ea typeface="微软雅黑" pitchFamily="34" charset="-122"/>
                <a:cs typeface="微软雅黑" pitchFamily="34" charset="-120"/>
              </a:rPr>
              <a:t>以行践诺，在区域经济的共振中实现联动发展</a:t>
            </a:r>
            <a:endParaRPr lang="en-US" altLang="zh-CN" sz="2000" dirty="0"/>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④</a:t>
            </a:r>
            <a:r>
              <a:rPr lang="en-US" altLang="zh-CN" sz="2000" b="0" i="0" dirty="0">
                <a:solidFill>
                  <a:srgbClr val="000000"/>
                </a:solidFill>
                <a:latin typeface="微软雅黑" pitchFamily="34" charset="0"/>
                <a:ea typeface="微软雅黑" pitchFamily="34" charset="-122"/>
                <a:cs typeface="微软雅黑" pitchFamily="34" charset="-120"/>
              </a:rPr>
              <a:t>以友为桥，为地区和平与发展注入更多确定性</a:t>
            </a:r>
            <a:endParaRPr lang="en-US" altLang="zh-CN" sz="2000" dirty="0"/>
          </a:p>
        </p:txBody>
      </p:sp>
      <p:sp>
        <p:nvSpPr>
          <p:cNvPr id="5" name="QC_6_BD.10_3#19eb43454.choices?pid=e1f839c60&amp;color=0,0,0&amp;vtp=1&amp;bbb=1"/>
          <p:cNvSpPr/>
          <p:nvPr/>
        </p:nvSpPr>
        <p:spPr>
          <a:xfrm>
            <a:off x="722376" y="5118227"/>
            <a:ext cx="10753344" cy="405003"/>
          </a:xfrm>
          <a:prstGeom prst="rect">
            <a:avLst/>
          </a:prstGeom>
          <a:noFill/>
          <a:ln/>
        </p:spPr>
        <p:txBody>
          <a:bodyPr wrap="none" lIns="0" tIns="0" rIns="0" bIns="0" rtlCol="0" anchor="t"/>
          <a:lstStyle/>
          <a:p>
            <a:pPr latinLnBrk="1">
              <a:lnSpc>
                <a:spcPts val="3600"/>
              </a:lnSpc>
              <a:tabLst>
                <a:tab pos="2761029" algn="l"/>
                <a:tab pos="5483957" algn="l"/>
                <a:tab pos="8219586"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.①②</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B.①④</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C.②③</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1.xml><?xml version="1.0" encoding="utf-8"?>
<p:sld xmlns:a="http://schemas.openxmlformats.org/drawingml/2006/main" xmlns:r="http://schemas.openxmlformats.org/officeDocument/2006/relationships" xmlns:p="http://schemas.openxmlformats.org/presentationml/2006/main">
  <p:cSld name="Slide 11&amp;si=11">
    <p:spTree>
      <p:nvGrpSpPr>
        <p:cNvPr id="1" name=""/>
        <p:cNvGrpSpPr/>
        <p:nvPr/>
      </p:nvGrpSpPr>
      <p:grpSpPr>
        <a:xfrm>
          <a:off x="0" y="0"/>
          <a:ext cx="0" cy="0"/>
          <a:chOff x="0" y="0"/>
          <a:chExt cx="0" cy="0"/>
        </a:xfrm>
      </p:grpSpPr>
      <p:sp>
        <p:nvSpPr>
          <p:cNvPr id="2" name="QC_6_AS.12_1#19eb43454?vop=1&amp;pid=e1f839c60&amp;color=0,0,0&amp;vtp=1&amp;bt=1&amp;bbb=1&amp;hb=1"/>
          <p:cNvSpPr/>
          <p:nvPr/>
        </p:nvSpPr>
        <p:spPr>
          <a:xfrm>
            <a:off x="722376" y="1005840"/>
            <a:ext cx="10753344" cy="45265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本题考查构建人类命运共同体、周边外交。中老铁路、中巴经济走廊和中欧（中亚</a:t>
            </a:r>
            <a:r>
              <a:rPr lang="en-US" altLang="zh-CN" sz="2000" b="0" i="0">
                <a:solidFill>
                  <a:srgbClr val="000000"/>
                </a:solidFill>
                <a:latin typeface="微软雅黑" pitchFamily="34" charset="0"/>
                <a:ea typeface="微软雅黑" pitchFamily="34" charset="-122"/>
                <a:cs typeface="微软雅黑" pitchFamily="34" charset="-120"/>
              </a:rPr>
              <a:t>）班列</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等项目</a:t>
            </a:r>
            <a:r>
              <a:rPr lang="en-US" altLang="zh-CN" sz="2000" b="0" i="0" dirty="0">
                <a:solidFill>
                  <a:srgbClr val="000000"/>
                </a:solidFill>
                <a:latin typeface="微软雅黑" pitchFamily="34" charset="0"/>
                <a:ea typeface="微软雅黑" pitchFamily="34" charset="-122"/>
                <a:cs typeface="微软雅黑" pitchFamily="34" charset="-120"/>
              </a:rPr>
              <a:t>，都是中国通过实际行动践行承诺，与周边国家实现联动发展的具体体现</a:t>
            </a:r>
            <a:r>
              <a:rPr lang="en-US" altLang="zh-CN" sz="2000" b="0" i="0">
                <a:solidFill>
                  <a:srgbClr val="000000"/>
                </a:solidFill>
                <a:latin typeface="微软雅黑" pitchFamily="34" charset="0"/>
                <a:ea typeface="微软雅黑" pitchFamily="34" charset="-122"/>
                <a:cs typeface="微软雅黑" pitchFamily="34" charset="-120"/>
              </a:rPr>
              <a:t>。这些项目不仅</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促进了中国与周边国家的经济合作</a:t>
            </a:r>
            <a:r>
              <a:rPr lang="en-US" altLang="zh-CN" sz="2000" b="0" i="0" dirty="0">
                <a:solidFill>
                  <a:srgbClr val="000000"/>
                </a:solidFill>
                <a:latin typeface="微软雅黑" pitchFamily="34" charset="0"/>
                <a:ea typeface="微软雅黑" pitchFamily="34" charset="-122"/>
                <a:cs typeface="微软雅黑" pitchFamily="34" charset="-120"/>
              </a:rPr>
              <a:t>，也带动了沿线地区的经济发展，实现了区域经济的共振</a:t>
            </a:r>
            <a:r>
              <a:rPr lang="en-US" altLang="zh-CN" sz="2000" b="0" i="0">
                <a:solidFill>
                  <a:srgbClr val="000000"/>
                </a:solidFill>
                <a:latin typeface="微软雅黑" pitchFamily="34" charset="0"/>
                <a:ea typeface="微软雅黑" pitchFamily="34" charset="-122"/>
                <a:cs typeface="微软雅黑" pitchFamily="34" charset="-120"/>
              </a:rPr>
              <a:t>，③</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正确</a:t>
            </a:r>
            <a:r>
              <a:rPr lang="en-US" altLang="zh-CN" sz="2000" b="0" i="0" dirty="0">
                <a:solidFill>
                  <a:srgbClr val="000000"/>
                </a:solidFill>
                <a:latin typeface="微软雅黑" pitchFamily="34" charset="0"/>
                <a:ea typeface="微软雅黑" pitchFamily="34" charset="-122"/>
                <a:cs typeface="微软雅黑" pitchFamily="34" charset="-120"/>
              </a:rPr>
              <a:t>。中国在推动构建周边命运共同体过程中，始终坚持以友为桥</a:t>
            </a:r>
            <a:r>
              <a:rPr lang="en-US" altLang="zh-CN" sz="2000" b="0" i="0">
                <a:solidFill>
                  <a:srgbClr val="000000"/>
                </a:solidFill>
                <a:latin typeface="微软雅黑" pitchFamily="34" charset="0"/>
                <a:ea typeface="微软雅黑" pitchFamily="34" charset="-122"/>
                <a:cs typeface="微软雅黑" pitchFamily="34" charset="-120"/>
              </a:rPr>
              <a:t>，通过加强与周边国家的友好</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交往和合作</a:t>
            </a:r>
            <a:r>
              <a:rPr lang="en-US" altLang="zh-CN" sz="2000" b="0" i="0" dirty="0">
                <a:solidFill>
                  <a:srgbClr val="000000"/>
                </a:solidFill>
                <a:latin typeface="微软雅黑" pitchFamily="34" charset="0"/>
                <a:ea typeface="微软雅黑" pitchFamily="34" charset="-122"/>
                <a:cs typeface="微软雅黑" pitchFamily="34" charset="-120"/>
              </a:rPr>
              <a:t>，为地区和平与发展注入了更多确定性。这些合作项目不仅促进了经济发展</a:t>
            </a:r>
            <a:r>
              <a:rPr lang="en-US" altLang="zh-CN" sz="2000" b="0" i="0">
                <a:solidFill>
                  <a:srgbClr val="000000"/>
                </a:solidFill>
                <a:latin typeface="微软雅黑" pitchFamily="34" charset="0"/>
                <a:ea typeface="微软雅黑" pitchFamily="34" charset="-122"/>
                <a:cs typeface="微软雅黑" pitchFamily="34" charset="-120"/>
              </a:rPr>
              <a:t>，也增进</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了相互理解和信任</a:t>
            </a:r>
            <a:r>
              <a:rPr lang="en-US" altLang="zh-CN" sz="2000" b="0" i="0" dirty="0">
                <a:solidFill>
                  <a:srgbClr val="000000"/>
                </a:solidFill>
                <a:latin typeface="微软雅黑" pitchFamily="34" charset="0"/>
                <a:ea typeface="微软雅黑" pitchFamily="34" charset="-122"/>
                <a:cs typeface="微软雅黑" pitchFamily="34" charset="-120"/>
              </a:rPr>
              <a:t>，为地区的和平稳定作出了积极贡献，④正确</a:t>
            </a:r>
            <a:r>
              <a:rPr lang="en-US" altLang="zh-CN" sz="2000" b="0" i="0">
                <a:solidFill>
                  <a:srgbClr val="000000"/>
                </a:solidFill>
                <a:latin typeface="微软雅黑" pitchFamily="34" charset="0"/>
                <a:ea typeface="微软雅黑" pitchFamily="34" charset="-122"/>
                <a:cs typeface="微软雅黑" pitchFamily="34" charset="-120"/>
              </a:rPr>
              <a:t>。中国在推动构建周边命运共同</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体过程中</a:t>
            </a:r>
            <a:r>
              <a:rPr lang="en-US" altLang="zh-CN" sz="2000" b="0" i="0" dirty="0">
                <a:solidFill>
                  <a:srgbClr val="000000"/>
                </a:solidFill>
                <a:latin typeface="微软雅黑" pitchFamily="34" charset="0"/>
                <a:ea typeface="微软雅黑" pitchFamily="34" charset="-122"/>
                <a:cs typeface="微软雅黑" pitchFamily="34" charset="-120"/>
              </a:rPr>
              <a:t>，注重与周边国家的友好交往，但每个国家的发展道路和模式都是独特的</a:t>
            </a:r>
            <a:r>
              <a:rPr lang="en-US" altLang="zh-CN" sz="2000" b="0" i="0">
                <a:solidFill>
                  <a:srgbClr val="000000"/>
                </a:solidFill>
                <a:latin typeface="微软雅黑" pitchFamily="34" charset="0"/>
                <a:ea typeface="微软雅黑" pitchFamily="34" charset="-122"/>
                <a:cs typeface="微软雅黑" pitchFamily="34" charset="-120"/>
              </a:rPr>
              <a:t>，“可复制的</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发展方案</a:t>
            </a:r>
            <a:r>
              <a:rPr lang="en-US" altLang="zh-CN" sz="2000" b="0" i="0" dirty="0">
                <a:solidFill>
                  <a:srgbClr val="000000"/>
                </a:solidFill>
                <a:latin typeface="微软雅黑" pitchFamily="34" charset="0"/>
                <a:ea typeface="微软雅黑" pitchFamily="34" charset="-122"/>
                <a:cs typeface="微软雅黑" pitchFamily="34" charset="-120"/>
              </a:rPr>
              <a:t>”表述不妥，中国主要是通过分享经验、提供技术支持和资金援助等方式</a:t>
            </a:r>
            <a:r>
              <a:rPr lang="en-US" altLang="zh-CN" sz="2000" b="0" i="0">
                <a:solidFill>
                  <a:srgbClr val="000000"/>
                </a:solidFill>
                <a:latin typeface="微软雅黑" pitchFamily="34" charset="0"/>
                <a:ea typeface="微软雅黑" pitchFamily="34" charset="-122"/>
                <a:cs typeface="微软雅黑" pitchFamily="34" charset="-120"/>
              </a:rPr>
              <a:t>，帮助周边国</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家实现自身发展</a:t>
            </a:r>
            <a:r>
              <a:rPr lang="en-US" altLang="zh-CN" sz="2000" b="0" i="0" dirty="0">
                <a:solidFill>
                  <a:srgbClr val="000000"/>
                </a:solidFill>
                <a:latin typeface="微软雅黑" pitchFamily="34" charset="0"/>
                <a:ea typeface="微软雅黑" pitchFamily="34" charset="-122"/>
                <a:cs typeface="微软雅黑" pitchFamily="34" charset="-120"/>
              </a:rPr>
              <a:t>，①排除。中国开展合作是基于共同发展等需求</a:t>
            </a:r>
            <a:r>
              <a:rPr lang="en-US" altLang="zh-CN" sz="2000" b="0" i="0">
                <a:solidFill>
                  <a:srgbClr val="000000"/>
                </a:solidFill>
                <a:latin typeface="微软雅黑" pitchFamily="34" charset="0"/>
                <a:ea typeface="微软雅黑" pitchFamily="34" charset="-122"/>
                <a:cs typeface="微软雅黑" pitchFamily="34" charset="-120"/>
              </a:rPr>
              <a:t>，主权国家对外活动的出发点和</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落脚点是维护国家利益</a:t>
            </a:r>
            <a:r>
              <a:rPr lang="en-US" altLang="zh-CN" sz="2000" b="0" i="0" dirty="0">
                <a:solidFill>
                  <a:srgbClr val="000000"/>
                </a:solidFill>
                <a:latin typeface="微软雅黑" pitchFamily="34" charset="0"/>
                <a:ea typeface="微软雅黑" pitchFamily="34" charset="-122"/>
                <a:cs typeface="微软雅黑" pitchFamily="34" charset="-120"/>
              </a:rPr>
              <a:t>，“以促进周边国家的繁荣为首要目标”说法错误，②排除。</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2">
                                            <p:txEl>
                                              <p:pRg st="8" end="8"/>
                                            </p:txEl>
                                          </p:spTgt>
                                        </p:tgtEl>
                                        <p:attrNameLst>
                                          <p:attrName>style.visibility</p:attrName>
                                        </p:attrNameLst>
                                      </p:cBhvr>
                                      <p:to>
                                        <p:strVal val="visible"/>
                                      </p:to>
                                    </p:set>
                                    <p:animEffect transition="in" filter="fade">
                                      <p:cBhvr>
                                        <p:cTn id="34" dur="500"/>
                                        <p:tgtEl>
                                          <p:spTgt spid="2">
                                            <p:txEl>
                                              <p:pRg st="8" end="8"/>
                                            </p:txEl>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2">
                                            <p:txEl>
                                              <p:pRg st="9" end="9"/>
                                            </p:txEl>
                                          </p:spTgt>
                                        </p:tgtEl>
                                        <p:attrNameLst>
                                          <p:attrName>style.visibility</p:attrName>
                                        </p:attrNameLst>
                                      </p:cBhvr>
                                      <p:to>
                                        <p:strVal val="visible"/>
                                      </p:to>
                                    </p:set>
                                    <p:animEffect transition="in" filter="fade">
                                      <p:cBhvr>
                                        <p:cTn id="37" dur="500"/>
                                        <p:tgtEl>
                                          <p:spTgt spid="2">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2.xml><?xml version="1.0" encoding="utf-8"?>
<p:sld xmlns:a="http://schemas.openxmlformats.org/drawingml/2006/main" xmlns:r="http://schemas.openxmlformats.org/officeDocument/2006/relationships" xmlns:p="http://schemas.openxmlformats.org/presentationml/2006/main">
  <p:cSld name="Slide 12&amp;si=12">
    <p:spTree>
      <p:nvGrpSpPr>
        <p:cNvPr id="1" name=""/>
        <p:cNvGrpSpPr/>
        <p:nvPr/>
      </p:nvGrpSpPr>
      <p:grpSpPr>
        <a:xfrm>
          <a:off x="0" y="0"/>
          <a:ext cx="0" cy="0"/>
          <a:chOff x="0" y="0"/>
          <a:chExt cx="0" cy="0"/>
        </a:xfrm>
      </p:grpSpPr>
      <p:sp>
        <p:nvSpPr>
          <p:cNvPr id="2" name="QO_6_BD.13_1#b47c25a19?sp=1&amp;pid=e1f839c60&amp;color=0,0,0&amp;vtp=1&amp;bt=1&amp;bbb=1&amp;hb=1"/>
          <p:cNvSpPr/>
          <p:nvPr/>
        </p:nvSpPr>
        <p:spPr>
          <a:xfrm>
            <a:off x="722376" y="1005840"/>
            <a:ext cx="10753344" cy="40947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5.</a:t>
            </a:r>
            <a:r>
              <a:rPr lang="en-US" altLang="zh-CN" sz="2000" b="0" i="0" dirty="0">
                <a:solidFill>
                  <a:srgbClr val="000000"/>
                </a:solidFill>
                <a:latin typeface="仿宋" pitchFamily="34" charset="0"/>
                <a:ea typeface="仿宋" pitchFamily="34" charset="-122"/>
                <a:cs typeface="仿宋" pitchFamily="34" charset="-120"/>
              </a:rPr>
              <a:t>［广东2025·20］</a:t>
            </a:r>
            <a:r>
              <a:rPr lang="en-US" altLang="zh-CN" sz="2000" b="0" i="0" dirty="0">
                <a:solidFill>
                  <a:srgbClr val="000000"/>
                </a:solidFill>
                <a:latin typeface="微软雅黑" pitchFamily="34" charset="0"/>
                <a:ea typeface="微软雅黑" pitchFamily="34" charset="-122"/>
                <a:cs typeface="微软雅黑" pitchFamily="34" charset="-120"/>
              </a:rPr>
              <a:t>阅读材料,完成下列要求。（7分）</a:t>
            </a:r>
            <a:endParaRPr lang="en-US" altLang="zh-CN" sz="2000" dirty="0"/>
          </a:p>
          <a:p>
            <a:pPr latinLnBrk="1">
              <a:lnSpc>
                <a:spcPts val="3700"/>
              </a:lnSpc>
            </a:pPr>
            <a:r>
              <a:rPr lang="en-US" altLang="zh-CN" sz="2000" b="0" i="0">
                <a:solidFill>
                  <a:srgbClr val="000000"/>
                </a:solidFill>
                <a:latin typeface="SimSun" panose="02010600030101010101" pitchFamily="2" charset="-122"/>
                <a:ea typeface="微软雅黑" pitchFamily="34" charset="-122"/>
                <a:cs typeface="微软雅黑" pitchFamily="34" charset="-120"/>
              </a:rPr>
              <a:t>    </a:t>
            </a:r>
            <a:r>
              <a:rPr lang="en-US" altLang="zh-CN" sz="2000" b="0" i="0" spc="-50">
                <a:solidFill>
                  <a:srgbClr val="000000"/>
                </a:solidFill>
                <a:latin typeface="微软雅黑" pitchFamily="34" charset="0"/>
                <a:ea typeface="微软雅黑" pitchFamily="34" charset="-122"/>
                <a:cs typeface="微软雅黑" pitchFamily="34" charset="-120"/>
              </a:rPr>
              <a:t>2023</a:t>
            </a:r>
            <a:r>
              <a:rPr lang="en-US" altLang="zh-CN" sz="2000" b="0" i="0" spc="-50" dirty="0">
                <a:solidFill>
                  <a:srgbClr val="000000"/>
                </a:solidFill>
                <a:latin typeface="微软雅黑" pitchFamily="34" charset="0"/>
                <a:ea typeface="楷体" pitchFamily="34" charset="-122"/>
                <a:cs typeface="微软雅黑" pitchFamily="34" charset="-120"/>
              </a:rPr>
              <a:t>年</a:t>
            </a:r>
            <a:r>
              <a:rPr lang="en-US" altLang="zh-CN" sz="2000" b="0" i="0" spc="-50" dirty="0">
                <a:solidFill>
                  <a:srgbClr val="000000"/>
                </a:solidFill>
                <a:latin typeface="微软雅黑" pitchFamily="34" charset="0"/>
                <a:ea typeface="微软雅黑" pitchFamily="34" charset="-122"/>
                <a:cs typeface="微软雅黑" pitchFamily="34" charset="-120"/>
              </a:rPr>
              <a:t>3</a:t>
            </a:r>
            <a:r>
              <a:rPr lang="en-US" altLang="zh-CN" sz="2000" b="0" i="0" spc="-50" dirty="0">
                <a:solidFill>
                  <a:srgbClr val="000000"/>
                </a:solidFill>
                <a:latin typeface="微软雅黑" pitchFamily="34" charset="0"/>
                <a:ea typeface="楷体" pitchFamily="34" charset="-122"/>
                <a:cs typeface="微软雅黑" pitchFamily="34" charset="-120"/>
              </a:rPr>
              <a:t>月</a:t>
            </a:r>
            <a:r>
              <a:rPr lang="en-US" altLang="zh-CN" sz="2000" b="0" i="0" spc="-50" dirty="0">
                <a:solidFill>
                  <a:srgbClr val="000000"/>
                </a:solidFill>
                <a:latin typeface="微软雅黑" pitchFamily="34" charset="0"/>
                <a:ea typeface="微软雅黑" pitchFamily="34" charset="-122"/>
                <a:cs typeface="微软雅黑" pitchFamily="34" charset="-120"/>
              </a:rPr>
              <a:t>，</a:t>
            </a:r>
            <a:r>
              <a:rPr lang="en-US" altLang="zh-CN" sz="2000" b="0" i="0" spc="-50">
                <a:solidFill>
                  <a:srgbClr val="000000"/>
                </a:solidFill>
                <a:latin typeface="微软雅黑" pitchFamily="34" charset="0"/>
                <a:ea typeface="楷体" pitchFamily="34" charset="-122"/>
                <a:cs typeface="微软雅黑" pitchFamily="34" charset="-120"/>
              </a:rPr>
              <a:t>习近平主席同来访的马来西亚总理安瓦尔就构建中马命运共同体达成重要共识</a:t>
            </a:r>
            <a:r>
              <a:rPr lang="en-US" altLang="zh-CN" sz="2000" b="0" i="0" spc="-5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spc="-50">
                <a:solidFill>
                  <a:srgbClr val="000000"/>
                </a:solidFill>
                <a:latin typeface="微软雅黑" pitchFamily="34" charset="0"/>
                <a:ea typeface="微软雅黑" pitchFamily="34" charset="-122"/>
                <a:cs typeface="微软雅黑" pitchFamily="34" charset="-120"/>
              </a:rPr>
              <a:t>2025</a:t>
            </a:r>
            <a:r>
              <a:rPr lang="en-US" altLang="zh-CN" sz="2000" b="0" i="0" spc="-50" dirty="0">
                <a:solidFill>
                  <a:srgbClr val="000000"/>
                </a:solidFill>
                <a:latin typeface="微软雅黑" pitchFamily="34" charset="0"/>
                <a:ea typeface="楷体" pitchFamily="34" charset="-122"/>
                <a:cs typeface="微软雅黑" pitchFamily="34" charset="-120"/>
              </a:rPr>
              <a:t>年</a:t>
            </a:r>
            <a:r>
              <a:rPr lang="en-US" altLang="zh-CN" sz="2000" b="0" i="0" spc="-50" dirty="0">
                <a:solidFill>
                  <a:srgbClr val="000000"/>
                </a:solidFill>
                <a:latin typeface="微软雅黑" pitchFamily="34" charset="0"/>
                <a:ea typeface="微软雅黑" pitchFamily="34" charset="-122"/>
                <a:cs typeface="微软雅黑" pitchFamily="34" charset="-120"/>
              </a:rPr>
              <a:t>4</a:t>
            </a:r>
            <a:r>
              <a:rPr lang="en-US" altLang="zh-CN" sz="2000" b="0" i="0" spc="-50" dirty="0">
                <a:solidFill>
                  <a:srgbClr val="000000"/>
                </a:solidFill>
                <a:latin typeface="微软雅黑" pitchFamily="34" charset="0"/>
                <a:ea typeface="楷体" pitchFamily="34" charset="-122"/>
                <a:cs typeface="微软雅黑" pitchFamily="34" charset="-120"/>
              </a:rPr>
              <a:t>月</a:t>
            </a:r>
            <a:r>
              <a:rPr lang="en-US" altLang="zh-CN" sz="2000" b="0" i="0" spc="-50" dirty="0">
                <a:solidFill>
                  <a:srgbClr val="000000"/>
                </a:solidFill>
                <a:latin typeface="微软雅黑" pitchFamily="34" charset="0"/>
                <a:ea typeface="微软雅黑" pitchFamily="34" charset="-122"/>
                <a:cs typeface="微软雅黑" pitchFamily="34" charset="-120"/>
              </a:rPr>
              <a:t>,</a:t>
            </a:r>
            <a:r>
              <a:rPr lang="en-US" altLang="zh-CN" sz="2000" b="0" i="0" spc="-50" dirty="0">
                <a:solidFill>
                  <a:srgbClr val="000000"/>
                </a:solidFill>
                <a:latin typeface="微软雅黑" pitchFamily="34" charset="0"/>
                <a:ea typeface="楷体" pitchFamily="34" charset="-122"/>
                <a:cs typeface="微软雅黑" pitchFamily="34" charset="-120"/>
              </a:rPr>
              <a:t>习近平主席对马来西亚进行国事访问</a:t>
            </a:r>
            <a:r>
              <a:rPr lang="en-US" altLang="zh-CN" sz="2000" b="0" i="0" spc="-50" dirty="0">
                <a:solidFill>
                  <a:srgbClr val="000000"/>
                </a:solidFill>
                <a:latin typeface="微软雅黑" pitchFamily="34" charset="0"/>
                <a:ea typeface="微软雅黑" pitchFamily="34" charset="-122"/>
                <a:cs typeface="微软雅黑" pitchFamily="34" charset="-120"/>
              </a:rPr>
              <a:t>，</a:t>
            </a:r>
            <a:r>
              <a:rPr lang="en-US" altLang="zh-CN" sz="2000" b="0" i="0" spc="-50" dirty="0">
                <a:solidFill>
                  <a:srgbClr val="000000"/>
                </a:solidFill>
                <a:latin typeface="微软雅黑" pitchFamily="34" charset="0"/>
                <a:ea typeface="楷体" pitchFamily="34" charset="-122"/>
                <a:cs typeface="微软雅黑" pitchFamily="34" charset="-120"/>
              </a:rPr>
              <a:t>双方一致同意构建高水平战略性中马命运共同体</a:t>
            </a:r>
            <a:r>
              <a:rPr lang="en-US" altLang="zh-CN" sz="2000" b="0" i="0" spc="-50" dirty="0">
                <a:solidFill>
                  <a:srgbClr val="000000"/>
                </a:solidFill>
                <a:latin typeface="微软雅黑" pitchFamily="34" charset="0"/>
                <a:ea typeface="微软雅黑" pitchFamily="34" charset="-122"/>
                <a:cs typeface="微软雅黑" pitchFamily="34" charset="-120"/>
              </a:rPr>
              <a:t>。</a:t>
            </a:r>
            <a:endParaRPr lang="en-US" altLang="zh-CN" sz="2000" spc="-50" dirty="0"/>
          </a:p>
          <a:p>
            <a:pPr latinLnBrk="1">
              <a:lnSpc>
                <a:spcPts val="3700"/>
              </a:lnSpc>
            </a:pPr>
            <a:r>
              <a:rPr lang="en-US" altLang="zh-CN" sz="2000" b="0" i="0">
                <a:solidFill>
                  <a:srgbClr val="000000"/>
                </a:solidFill>
                <a:latin typeface="SimSun" panose="02010600030101010101" pitchFamily="2" charset="-122"/>
                <a:ea typeface="楷体" pitchFamily="34" charset="-122"/>
                <a:cs typeface="微软雅黑" pitchFamily="34" charset="-120"/>
              </a:rPr>
              <a:t>    </a:t>
            </a:r>
            <a:r>
              <a:rPr lang="en-US" altLang="zh-CN" sz="2000" b="0" i="0">
                <a:solidFill>
                  <a:srgbClr val="000000"/>
                </a:solidFill>
                <a:latin typeface="微软雅黑" pitchFamily="34" charset="0"/>
                <a:ea typeface="楷体" pitchFamily="34" charset="-122"/>
                <a:cs typeface="微软雅黑" pitchFamily="34" charset="-120"/>
              </a:rPr>
              <a:t>中国连续</a:t>
            </a:r>
            <a:r>
              <a:rPr lang="en-US" altLang="zh-CN" sz="2000" b="0" i="0" dirty="0">
                <a:solidFill>
                  <a:srgbClr val="000000"/>
                </a:solidFill>
                <a:latin typeface="微软雅黑" pitchFamily="34" charset="0"/>
                <a:ea typeface="微软雅黑" pitchFamily="34" charset="-122"/>
                <a:cs typeface="微软雅黑" pitchFamily="34" charset="-120"/>
              </a:rPr>
              <a:t>16</a:t>
            </a:r>
            <a:r>
              <a:rPr lang="en-US" altLang="zh-CN" sz="2000" b="0" i="0" dirty="0">
                <a:solidFill>
                  <a:srgbClr val="000000"/>
                </a:solidFill>
                <a:latin typeface="微软雅黑" pitchFamily="34" charset="0"/>
                <a:ea typeface="楷体" pitchFamily="34" charset="-122"/>
                <a:cs typeface="微软雅黑" pitchFamily="34" charset="-120"/>
              </a:rPr>
              <a:t>年保持马来西亚最大贸易伙伴地位</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连续多年是马来西亚主要投资来源国</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马来</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西亚是中国在东盟第二大贸易伙伴和第一大进口来源国</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马方的鲜食榴莲等特色产品深受中国老</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百姓喜爱</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马方寄予厚望的共建</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一带一路</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旗舰项目</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东海岸铁路工程</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正加紧推进建设</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700"/>
              </a:lnSpc>
            </a:pPr>
            <a:r>
              <a:rPr lang="en-US" altLang="zh-CN" sz="2000" b="0" i="0">
                <a:solidFill>
                  <a:srgbClr val="000000"/>
                </a:solidFill>
                <a:latin typeface="SimSun" panose="02010600030101010101" pitchFamily="2" charset="-122"/>
                <a:ea typeface="楷体" pitchFamily="34" charset="-122"/>
                <a:cs typeface="微软雅黑" pitchFamily="34" charset="-120"/>
              </a:rPr>
              <a:t>    </a:t>
            </a:r>
            <a:r>
              <a:rPr lang="en-US" altLang="zh-CN" sz="2000" b="0" i="0">
                <a:solidFill>
                  <a:srgbClr val="000000"/>
                </a:solidFill>
                <a:latin typeface="微软雅黑" pitchFamily="34" charset="0"/>
                <a:ea typeface="楷体" pitchFamily="34" charset="-122"/>
                <a:cs typeface="微软雅黑" pitchFamily="34" charset="-120"/>
              </a:rPr>
              <a:t>中马两国将以签署互免签证协定为契机</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深化旅游</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文化</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教育等领域合作</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进一步夯实中</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马关系新的</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黄金</a:t>
            </a:r>
            <a:r>
              <a:rPr lang="en-US" altLang="zh-CN" sz="2000" b="0" i="0" dirty="0">
                <a:solidFill>
                  <a:srgbClr val="000000"/>
                </a:solidFill>
                <a:latin typeface="微软雅黑" pitchFamily="34" charset="0"/>
                <a:ea typeface="微软雅黑" pitchFamily="34" charset="-122"/>
                <a:cs typeface="微软雅黑" pitchFamily="34" charset="-120"/>
              </a:rPr>
              <a:t>50</a:t>
            </a:r>
            <a:r>
              <a:rPr lang="en-US" altLang="zh-CN" sz="2000" b="0" i="0" dirty="0">
                <a:solidFill>
                  <a:srgbClr val="000000"/>
                </a:solidFill>
                <a:latin typeface="微软雅黑" pitchFamily="34" charset="0"/>
                <a:ea typeface="楷体" pitchFamily="34" charset="-122"/>
                <a:cs typeface="微软雅黑" pitchFamily="34" charset="-120"/>
              </a:rPr>
              <a:t>年</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民意基础</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结合材料</a:t>
            </a:r>
            <a:r>
              <a:rPr lang="en-US" altLang="zh-CN" sz="2000" b="0" i="0" dirty="0">
                <a:solidFill>
                  <a:srgbClr val="000000"/>
                </a:solidFill>
                <a:latin typeface="微软雅黑" pitchFamily="34" charset="0"/>
                <a:ea typeface="微软雅黑" pitchFamily="34" charset="-122"/>
                <a:cs typeface="微软雅黑" pitchFamily="34" charset="-120"/>
              </a:rPr>
              <a:t>，运用《当代国际政治与经济》知识，探究当今世界国与国正确相处之道。（7分）</a:t>
            </a:r>
            <a:endParaRPr lang="en-US" altLang="zh-CN" sz="2000" dirty="0"/>
          </a:p>
        </p:txBody>
      </p:sp>
    </p:spTree>
  </p:cSld>
  <p:clrMapOvr>
    <a:masterClrMapping/>
  </p:clrMapOvr>
  <p:transition>
    <p:fade/>
  </p:transition>
</p:sld>
</file>

<file path=ppt/slides/slide13.xml><?xml version="1.0" encoding="utf-8"?>
<p:sld xmlns:a="http://schemas.openxmlformats.org/drawingml/2006/main" xmlns:r="http://schemas.openxmlformats.org/officeDocument/2006/relationships" xmlns:p="http://schemas.openxmlformats.org/presentationml/2006/main">
  <p:cSld name="Slide 13&amp;si=13">
    <p:spTree>
      <p:nvGrpSpPr>
        <p:cNvPr id="1" name=""/>
        <p:cNvGrpSpPr/>
        <p:nvPr/>
      </p:nvGrpSpPr>
      <p:grpSpPr>
        <a:xfrm>
          <a:off x="0" y="0"/>
          <a:ext cx="0" cy="0"/>
          <a:chOff x="0" y="0"/>
          <a:chExt cx="0" cy="0"/>
        </a:xfrm>
      </p:grpSpPr>
      <p:sp>
        <p:nvSpPr>
          <p:cNvPr id="2" name="QO_6_AN.14_1#b47c25a19?vop=1&amp;pid=e1f839c60&amp;color=0,0,0&amp;vtp=1&amp;bt=1&amp;bbb=1&amp;hb=1"/>
          <p:cNvSpPr/>
          <p:nvPr/>
        </p:nvSpPr>
        <p:spPr>
          <a:xfrm>
            <a:off x="722376" y="1005840"/>
            <a:ext cx="10753344" cy="4539234"/>
          </a:xfrm>
          <a:prstGeom prst="rect">
            <a:avLst/>
          </a:prstGeom>
          <a:noFill/>
          <a:ln/>
        </p:spPr>
        <p:txBody>
          <a:bodyPr wrap="none" lIns="0" tIns="0" rIns="0" bIns="0" rtlCol="0" anchor="t"/>
          <a:lstStyle/>
          <a:p>
            <a:pPr algn="l"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[答案]</a:t>
            </a:r>
            <a:r>
              <a:rPr lang="en-US" altLang="zh-CN" sz="2000" b="1" i="0" dirty="0">
                <a:solidFill>
                  <a:srgbClr val="00B050"/>
                </a:solidFill>
                <a:latin typeface="SimSun" pitchFamily="34" charset="0"/>
                <a:ea typeface="SimSun" pitchFamily="34" charset="-122"/>
                <a:cs typeface="SimSun" pitchFamily="34" charset="-120"/>
              </a:rPr>
              <a:t> </a:t>
            </a:r>
            <a:r>
              <a:rPr lang="en-US" altLang="zh-CN" sz="2000" b="1" i="0" dirty="0">
                <a:solidFill>
                  <a:srgbClr val="00B050"/>
                </a:solidFill>
                <a:latin typeface="微软雅黑" pitchFamily="34" charset="0"/>
                <a:ea typeface="微软雅黑" pitchFamily="34" charset="-122"/>
                <a:cs typeface="微软雅黑" pitchFamily="34" charset="-120"/>
              </a:rPr>
              <a:t>①坚持和平共处五项原则，推动构建新型国际关系；（或推动构建人类命运共同体1</a:t>
            </a:r>
            <a:r>
              <a:rPr lang="en-US" altLang="zh-CN" sz="2000" b="1" i="0">
                <a:solidFill>
                  <a:srgbClr val="00B050"/>
                </a:solidFill>
                <a:latin typeface="微软雅黑" pitchFamily="34" charset="0"/>
                <a:ea typeface="微软雅黑" pitchFamily="34" charset="-122"/>
                <a:cs typeface="微软雅黑" pitchFamily="34" charset="-120"/>
              </a:rPr>
              <a:t>分）</a:t>
            </a:r>
          </a:p>
          <a:p>
            <a:pPr latinLnBrk="1">
              <a:lnSpc>
                <a:spcPts val="3600"/>
              </a:lnSpc>
            </a:pPr>
            <a:r>
              <a:rPr lang="en-US" altLang="zh-CN" sz="2000" b="1" i="0">
                <a:solidFill>
                  <a:srgbClr val="00B050"/>
                </a:solidFill>
                <a:latin typeface="微软雅黑" pitchFamily="34" charset="0"/>
                <a:ea typeface="微软雅黑" pitchFamily="34" charset="-122"/>
                <a:cs typeface="微软雅黑" pitchFamily="34" charset="-120"/>
              </a:rPr>
              <a:t>②</a:t>
            </a:r>
            <a:r>
              <a:rPr lang="en-US" altLang="zh-CN" sz="2000" b="1" i="0" dirty="0">
                <a:solidFill>
                  <a:srgbClr val="00B050"/>
                </a:solidFill>
                <a:latin typeface="微软雅黑" pitchFamily="34" charset="0"/>
                <a:ea typeface="微软雅黑" pitchFamily="34" charset="-122"/>
                <a:cs typeface="微软雅黑" pitchFamily="34" charset="-120"/>
              </a:rPr>
              <a:t>国与国之间相互尊重，（1分）平等互信（推进国际关系民主化）；（1分）</a:t>
            </a:r>
            <a:r>
              <a:rPr lang="en-US" altLang="zh-CN" sz="2000" b="1" i="0">
                <a:solidFill>
                  <a:srgbClr val="00B050"/>
                </a:solidFill>
                <a:latin typeface="微软雅黑" pitchFamily="34" charset="0"/>
                <a:ea typeface="微软雅黑" pitchFamily="34" charset="-122"/>
                <a:cs typeface="微软雅黑" pitchFamily="34" charset="-120"/>
              </a:rPr>
              <a:t>③国家之间优势互</a:t>
            </a:r>
          </a:p>
          <a:p>
            <a:pPr latinLnBrk="1">
              <a:lnSpc>
                <a:spcPts val="3600"/>
              </a:lnSpc>
            </a:pPr>
            <a:r>
              <a:rPr lang="en-US" altLang="zh-CN" sz="2000" b="1" i="0">
                <a:solidFill>
                  <a:srgbClr val="00B050"/>
                </a:solidFill>
                <a:latin typeface="微软雅黑" pitchFamily="34" charset="0"/>
                <a:ea typeface="微软雅黑" pitchFamily="34" charset="-122"/>
                <a:cs typeface="微软雅黑" pitchFamily="34" charset="-120"/>
              </a:rPr>
              <a:t>补</a:t>
            </a:r>
            <a:r>
              <a:rPr lang="en-US" altLang="zh-CN" sz="2000" b="1" i="0" dirty="0">
                <a:solidFill>
                  <a:srgbClr val="00B050"/>
                </a:solidFill>
                <a:latin typeface="微软雅黑" pitchFamily="34" charset="0"/>
                <a:ea typeface="微软雅黑" pitchFamily="34" charset="-122"/>
                <a:cs typeface="微软雅黑" pitchFamily="34" charset="-120"/>
              </a:rPr>
              <a:t>（资源互补），（1分）合作共赢（互利共赢）；（1分）④加强文化交流，（1分</a:t>
            </a:r>
            <a:r>
              <a:rPr lang="en-US" altLang="zh-CN" sz="2000" b="1" i="0">
                <a:solidFill>
                  <a:srgbClr val="00B050"/>
                </a:solidFill>
                <a:latin typeface="微软雅黑" pitchFamily="34" charset="0"/>
                <a:ea typeface="微软雅黑" pitchFamily="34" charset="-122"/>
                <a:cs typeface="微软雅黑" pitchFamily="34" charset="-120"/>
              </a:rPr>
              <a:t>）促进民心</a:t>
            </a:r>
          </a:p>
          <a:p>
            <a:pPr latinLnBrk="1">
              <a:lnSpc>
                <a:spcPts val="3600"/>
              </a:lnSpc>
            </a:pPr>
            <a:r>
              <a:rPr lang="en-US" altLang="zh-CN" sz="2000" b="1" i="0">
                <a:solidFill>
                  <a:srgbClr val="00B050"/>
                </a:solidFill>
                <a:latin typeface="微软雅黑" pitchFamily="34" charset="0"/>
                <a:ea typeface="微软雅黑" pitchFamily="34" charset="-122"/>
                <a:cs typeface="微软雅黑" pitchFamily="34" charset="-120"/>
              </a:rPr>
              <a:t>相通</a:t>
            </a:r>
            <a:r>
              <a:rPr lang="en-US" altLang="zh-CN" sz="2000" b="1" i="0" dirty="0">
                <a:solidFill>
                  <a:srgbClr val="00B050"/>
                </a:solidFill>
                <a:latin typeface="微软雅黑" pitchFamily="34" charset="0"/>
                <a:ea typeface="微软雅黑" pitchFamily="34" charset="-122"/>
                <a:cs typeface="微软雅黑" pitchFamily="34" charset="-120"/>
              </a:rPr>
              <a:t>（推进两国人民相互理解/增进两国人民的情谊）。（1分）</a:t>
            </a:r>
            <a:endParaRPr lang="en-US" altLang="zh-CN" sz="2000" dirty="0"/>
          </a:p>
          <a:p>
            <a:pPr latinLnBrk="1">
              <a:lnSpc>
                <a:spcPts val="3700"/>
              </a:lnSpc>
            </a:pPr>
            <a:r>
              <a:rPr lang="en-US" altLang="zh-CN" sz="2000" b="1" i="0">
                <a:solidFill>
                  <a:srgbClr val="00B050"/>
                </a:solidFill>
                <a:latin typeface="微软雅黑" pitchFamily="34" charset="0"/>
                <a:ea typeface="微软雅黑" pitchFamily="34" charset="-122"/>
                <a:cs typeface="微软雅黑" pitchFamily="34" charset="-120"/>
              </a:rPr>
              <a:t>评分细则</a:t>
            </a:r>
            <a:r>
              <a:rPr lang="en-US" altLang="zh-CN" sz="2000" b="1" i="0" dirty="0">
                <a:solidFill>
                  <a:srgbClr val="00B050"/>
                </a:solidFill>
                <a:latin typeface="微软雅黑" pitchFamily="34" charset="0"/>
                <a:ea typeface="微软雅黑" pitchFamily="34" charset="-122"/>
                <a:cs typeface="微软雅黑" pitchFamily="34" charset="-120"/>
              </a:rPr>
              <a:t>：</a:t>
            </a:r>
            <a:endParaRPr lang="en-US" altLang="zh-CN" sz="2000" dirty="0"/>
          </a:p>
          <a:p>
            <a:pPr latinLnBrk="1">
              <a:lnSpc>
                <a:spcPts val="3700"/>
              </a:lnSpc>
            </a:pPr>
            <a:r>
              <a:rPr lang="en-US" altLang="zh-CN" sz="2000" b="1" i="0">
                <a:solidFill>
                  <a:srgbClr val="00B050"/>
                </a:solidFill>
                <a:latin typeface="微软雅黑" pitchFamily="34" charset="0"/>
                <a:ea typeface="微软雅黑" pitchFamily="34" charset="-122"/>
                <a:cs typeface="微软雅黑" pitchFamily="34" charset="-120"/>
              </a:rPr>
              <a:t>①</a:t>
            </a:r>
            <a:r>
              <a:rPr lang="en-US" altLang="zh-CN" sz="2000" b="1" i="0" dirty="0">
                <a:solidFill>
                  <a:srgbClr val="00B050"/>
                </a:solidFill>
                <a:latin typeface="微软雅黑" pitchFamily="34" charset="0"/>
                <a:ea typeface="微软雅黑" pitchFamily="34" charset="-122"/>
                <a:cs typeface="微软雅黑" pitchFamily="34" charset="-120"/>
              </a:rPr>
              <a:t>坚持和平共处五项原则，（1分）推动构建新型国际关系（答“人类命运共同体”平替给1</a:t>
            </a:r>
            <a:r>
              <a:rPr lang="en-US" altLang="zh-CN" sz="2000" b="1" i="0">
                <a:solidFill>
                  <a:srgbClr val="00B050"/>
                </a:solidFill>
                <a:latin typeface="微软雅黑" pitchFamily="34" charset="0"/>
                <a:ea typeface="微软雅黑" pitchFamily="34" charset="-122"/>
                <a:cs typeface="微软雅黑" pitchFamily="34" charset="-120"/>
              </a:rPr>
              <a:t>分，</a:t>
            </a:r>
          </a:p>
          <a:p>
            <a:pPr latinLnBrk="1">
              <a:lnSpc>
                <a:spcPts val="3600"/>
              </a:lnSpc>
            </a:pPr>
            <a:r>
              <a:rPr lang="en-US" altLang="zh-CN" sz="2000" b="1" i="0">
                <a:solidFill>
                  <a:srgbClr val="00B050"/>
                </a:solidFill>
                <a:latin typeface="微软雅黑" pitchFamily="34" charset="0"/>
                <a:ea typeface="微软雅黑" pitchFamily="34" charset="-122"/>
                <a:cs typeface="微软雅黑" pitchFamily="34" charset="-120"/>
              </a:rPr>
              <a:t>若答材料的中马命运共同体不给分</a:t>
            </a:r>
            <a:r>
              <a:rPr lang="en-US" altLang="zh-CN" sz="2000" b="1" i="0" dirty="0">
                <a:solidFill>
                  <a:srgbClr val="00B050"/>
                </a:solidFill>
                <a:latin typeface="微软雅黑" pitchFamily="34" charset="0"/>
                <a:ea typeface="微软雅黑" pitchFamily="34" charset="-122"/>
                <a:cs typeface="微软雅黑" pitchFamily="34" charset="-120"/>
              </a:rPr>
              <a:t>）。②政治角度：国与国之间相互尊重，（1分</a:t>
            </a:r>
            <a:r>
              <a:rPr lang="en-US" altLang="zh-CN" sz="2000" b="1" i="0">
                <a:solidFill>
                  <a:srgbClr val="00B050"/>
                </a:solidFill>
                <a:latin typeface="微软雅黑" pitchFamily="34" charset="0"/>
                <a:ea typeface="微软雅黑" pitchFamily="34" charset="-122"/>
                <a:cs typeface="微软雅黑" pitchFamily="34" charset="-120"/>
              </a:rPr>
              <a:t>）平等互信</a:t>
            </a:r>
          </a:p>
          <a:p>
            <a:pPr latinLnBrk="1">
              <a:lnSpc>
                <a:spcPts val="3600"/>
              </a:lnSpc>
            </a:pPr>
            <a:r>
              <a:rPr lang="en-US" altLang="zh-CN" sz="2000" b="1" i="0">
                <a:solidFill>
                  <a:srgbClr val="00B050"/>
                </a:solidFill>
                <a:latin typeface="微软雅黑" pitchFamily="34" charset="0"/>
                <a:ea typeface="微软雅黑" pitchFamily="34" charset="-122"/>
                <a:cs typeface="微软雅黑" pitchFamily="34" charset="-120"/>
              </a:rPr>
              <a:t>（</a:t>
            </a:r>
            <a:r>
              <a:rPr lang="en-US" altLang="zh-CN" sz="2000" b="1" i="0" dirty="0">
                <a:solidFill>
                  <a:srgbClr val="00B050"/>
                </a:solidFill>
                <a:latin typeface="微软雅黑" pitchFamily="34" charset="0"/>
                <a:ea typeface="微软雅黑" pitchFamily="34" charset="-122"/>
                <a:cs typeface="微软雅黑" pitchFamily="34" charset="-120"/>
              </a:rPr>
              <a:t>答“国际关系民主化”平替给1分）。（1分）③经济角度：国家之间优势互补/</a:t>
            </a:r>
            <a:r>
              <a:rPr lang="en-US" altLang="zh-CN" sz="2000" b="1" i="0">
                <a:solidFill>
                  <a:srgbClr val="00B050"/>
                </a:solidFill>
                <a:latin typeface="微软雅黑" pitchFamily="34" charset="0"/>
                <a:ea typeface="微软雅黑" pitchFamily="34" charset="-122"/>
                <a:cs typeface="微软雅黑" pitchFamily="34" charset="-120"/>
              </a:rPr>
              <a:t>资源互补，</a:t>
            </a:r>
          </a:p>
          <a:p>
            <a:pPr latinLnBrk="1">
              <a:lnSpc>
                <a:spcPts val="3600"/>
              </a:lnSpc>
            </a:pPr>
            <a:r>
              <a:rPr lang="en-US" altLang="zh-CN" sz="2000" b="1" i="0">
                <a:solidFill>
                  <a:srgbClr val="00B050"/>
                </a:solidFill>
                <a:latin typeface="微软雅黑" pitchFamily="34" charset="0"/>
                <a:ea typeface="微软雅黑" pitchFamily="34" charset="-122"/>
                <a:cs typeface="微软雅黑" pitchFamily="34" charset="-120"/>
              </a:rPr>
              <a:t>（</a:t>
            </a:r>
            <a:r>
              <a:rPr lang="en-US" altLang="zh-CN" sz="2000" b="1" i="0" dirty="0">
                <a:solidFill>
                  <a:srgbClr val="00B050"/>
                </a:solidFill>
                <a:latin typeface="微软雅黑" pitchFamily="34" charset="0"/>
                <a:ea typeface="微软雅黑" pitchFamily="34" charset="-122"/>
                <a:cs typeface="微软雅黑" pitchFamily="34" charset="-120"/>
              </a:rPr>
              <a:t>1分）合作共赢（答“共商共建共享”平替给1分）（1分）。④文化角度：加强文化交流</a:t>
            </a:r>
            <a:r>
              <a:rPr lang="en-US" altLang="zh-CN" sz="2000" b="1" i="0">
                <a:solidFill>
                  <a:srgbClr val="00B050"/>
                </a:solidFill>
                <a:latin typeface="微软雅黑" pitchFamily="34" charset="0"/>
                <a:ea typeface="微软雅黑" pitchFamily="34" charset="-122"/>
                <a:cs typeface="微软雅黑" pitchFamily="34" charset="-120"/>
              </a:rPr>
              <a:t>/文明</a:t>
            </a:r>
          </a:p>
          <a:p>
            <a:pPr latinLnBrk="1">
              <a:lnSpc>
                <a:spcPts val="3500"/>
              </a:lnSpc>
            </a:pPr>
            <a:r>
              <a:rPr lang="en-US" altLang="zh-CN" sz="2000" b="1" i="0">
                <a:solidFill>
                  <a:srgbClr val="00B050"/>
                </a:solidFill>
                <a:latin typeface="微软雅黑" pitchFamily="34" charset="0"/>
                <a:ea typeface="微软雅黑" pitchFamily="34" charset="-122"/>
                <a:cs typeface="微软雅黑" pitchFamily="34" charset="-120"/>
              </a:rPr>
              <a:t>交流互鉴</a:t>
            </a:r>
            <a:r>
              <a:rPr lang="en-US" altLang="zh-CN" sz="2000" b="1" i="0" dirty="0">
                <a:solidFill>
                  <a:srgbClr val="00B050"/>
                </a:solidFill>
                <a:latin typeface="微软雅黑" pitchFamily="34" charset="0"/>
                <a:ea typeface="微软雅黑" pitchFamily="34" charset="-122"/>
                <a:cs typeface="微软雅黑" pitchFamily="34" charset="-120"/>
              </a:rPr>
              <a:t>，（1分）民心相通/促进两国人民的理解/促进两国人民友好相处。（1分）</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2">
                                            <p:txEl>
                                              <p:pRg st="8" end="8"/>
                                            </p:txEl>
                                          </p:spTgt>
                                        </p:tgtEl>
                                        <p:attrNameLst>
                                          <p:attrName>style.visibility</p:attrName>
                                        </p:attrNameLst>
                                      </p:cBhvr>
                                      <p:to>
                                        <p:strVal val="visible"/>
                                      </p:to>
                                    </p:set>
                                    <p:animEffect transition="in" filter="fade">
                                      <p:cBhvr>
                                        <p:cTn id="34" dur="500"/>
                                        <p:tgtEl>
                                          <p:spTgt spid="2">
                                            <p:txEl>
                                              <p:pRg st="8" end="8"/>
                                            </p:txEl>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2">
                                            <p:txEl>
                                              <p:pRg st="9" end="9"/>
                                            </p:txEl>
                                          </p:spTgt>
                                        </p:tgtEl>
                                        <p:attrNameLst>
                                          <p:attrName>style.visibility</p:attrName>
                                        </p:attrNameLst>
                                      </p:cBhvr>
                                      <p:to>
                                        <p:strVal val="visible"/>
                                      </p:to>
                                    </p:set>
                                    <p:animEffect transition="in" filter="fade">
                                      <p:cBhvr>
                                        <p:cTn id="37" dur="500"/>
                                        <p:tgtEl>
                                          <p:spTgt spid="2">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4.xml><?xml version="1.0" encoding="utf-8"?>
<p:sld xmlns:a="http://schemas.openxmlformats.org/drawingml/2006/main" xmlns:r="http://schemas.openxmlformats.org/officeDocument/2006/relationships" xmlns:p="http://schemas.openxmlformats.org/presentationml/2006/main">
  <p:cSld name="Slide 14&amp;si=14">
    <p:spTree>
      <p:nvGrpSpPr>
        <p:cNvPr id="1" name=""/>
        <p:cNvGrpSpPr/>
        <p:nvPr/>
      </p:nvGrpSpPr>
      <p:grpSpPr>
        <a:xfrm>
          <a:off x="0" y="0"/>
          <a:ext cx="0" cy="0"/>
          <a:chOff x="0" y="0"/>
          <a:chExt cx="0" cy="0"/>
        </a:xfrm>
      </p:grpSpPr>
      <p:sp>
        <p:nvSpPr>
          <p:cNvPr id="2" name="QO_6_AS.15_1#b47c25a19?vop=1&amp;pid=e1f839c60&amp;color=0,0,0&amp;vtp=1&amp;bt=1&amp;bbb=1&amp;hb=1"/>
          <p:cNvSpPr/>
          <p:nvPr/>
        </p:nvSpPr>
        <p:spPr>
          <a:xfrm>
            <a:off x="722376" y="1005840"/>
            <a:ext cx="10753344" cy="13261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本题考查国际关系民主化。要求探究当今世界国与国正确相处之道，总体难度较小</a:t>
            </a:r>
            <a:r>
              <a:rPr lang="en-US" altLang="zh-CN" sz="2000" b="0" i="0">
                <a:solidFill>
                  <a:srgbClr val="000000"/>
                </a:solidFill>
                <a:latin typeface="微软雅黑" pitchFamily="34" charset="0"/>
                <a:ea typeface="微软雅黑" pitchFamily="34" charset="-122"/>
                <a:cs typeface="微软雅黑" pitchFamily="34" charset="-120"/>
              </a:rPr>
              <a:t>。国与</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国正确的相处之道就是合作与共赢</a:t>
            </a:r>
            <a:r>
              <a:rPr lang="en-US" altLang="zh-CN" sz="2000" b="0" i="0" dirty="0">
                <a:solidFill>
                  <a:srgbClr val="000000"/>
                </a:solidFill>
                <a:latin typeface="微软雅黑" pitchFamily="34" charset="0"/>
                <a:ea typeface="微软雅黑" pitchFamily="34" charset="-122"/>
                <a:cs typeface="微软雅黑" pitchFamily="34" charset="-120"/>
              </a:rPr>
              <a:t>。因此解答本题需要结合材料中中马两国的相处</a:t>
            </a:r>
            <a:r>
              <a:rPr lang="en-US" altLang="zh-CN" sz="2000" b="0" i="0">
                <a:solidFill>
                  <a:srgbClr val="000000"/>
                </a:solidFill>
                <a:latin typeface="微软雅黑" pitchFamily="34" charset="0"/>
                <a:ea typeface="微软雅黑" pitchFamily="34" charset="-122"/>
                <a:cs typeface="微软雅黑" pitchFamily="34" charset="-120"/>
              </a:rPr>
              <a:t>，分析如何实</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现合作共赢即可</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200" dirty="0"/>
          </a:p>
        </p:txBody>
      </p:sp>
      <p:graphicFrame>
        <p:nvGraphicFramePr>
          <p:cNvPr id="15" name="QO_6_AS.15_2#b47c25a19?colgroup=16,17,5&amp;vop=1&amp;pid=e1f839c60&amp;color=0,0,0&amp;vtp=1&amp;bbb=1&amp;hb=1"/>
          <p:cNvGraphicFramePr>
            <a:graphicFrameLocks noGrp="1"/>
          </p:cNvGraphicFramePr>
          <p:nvPr>
            <p:extLst>
              <p:ext uri="{D42A27DB-BD31-4B8C-83A1-F6EECF244321}">
                <p14:modId xmlns:p14="http://schemas.microsoft.com/office/powerpoint/2010/main" val="141914881"/>
              </p:ext>
            </p:extLst>
          </p:nvPr>
        </p:nvGraphicFramePr>
        <p:xfrm>
          <a:off x="722376" y="2470023"/>
          <a:ext cx="10716768" cy="3651250"/>
        </p:xfrm>
        <a:graphic>
          <a:graphicData uri="http://schemas.openxmlformats.org/drawingml/2006/table">
            <a:tbl>
              <a:tblPr/>
              <a:tblGrid>
                <a:gridCol w="4279392">
                  <a:extLst>
                    <a:ext uri="{9D8B030D-6E8A-4147-A177-3AD203B41FA5}">
                      <a16:colId xmlns:a16="http://schemas.microsoft.com/office/drawing/2014/main" val="20000"/>
                    </a:ext>
                  </a:extLst>
                </a:gridCol>
                <a:gridCol w="4754880">
                  <a:extLst>
                    <a:ext uri="{9D8B030D-6E8A-4147-A177-3AD203B41FA5}">
                      <a16:colId xmlns:a16="http://schemas.microsoft.com/office/drawing/2014/main" val="20001"/>
                    </a:ext>
                  </a:extLst>
                </a:gridCol>
                <a:gridCol w="1682496">
                  <a:extLst>
                    <a:ext uri="{9D8B030D-6E8A-4147-A177-3AD203B41FA5}">
                      <a16:colId xmlns:a16="http://schemas.microsoft.com/office/drawing/2014/main" val="20002"/>
                    </a:ext>
                  </a:extLst>
                </a:gridCol>
              </a:tblGrid>
              <a:tr h="421132">
                <a:tc>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材料精炼</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信息分析</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答案要点</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1615059">
                <a:tc>
                  <a:txBody>
                    <a:bodyPr/>
                    <a:lstStyle/>
                    <a:p>
                      <a:pPr marL="0" indent="0" algn="l" latinLnBrk="1" hangingPunct="0">
                        <a:lnSpc>
                          <a:spcPts val="3200"/>
                        </a:lnSpc>
                      </a:pPr>
                      <a:r>
                        <a:rPr lang="en-US" altLang="zh-CN" sz="2000" b="0" i="0">
                          <a:solidFill>
                            <a:srgbClr val="000000"/>
                          </a:solidFill>
                          <a:latin typeface="微软雅黑" pitchFamily="34" charset="0"/>
                          <a:ea typeface="微软雅黑" pitchFamily="34" charset="-122"/>
                          <a:cs typeface="微软雅黑" pitchFamily="34" charset="-120"/>
                        </a:rPr>
                        <a:t>双方一致同意构建高水平战略性中马</a:t>
                      </a:r>
                    </a:p>
                    <a:p>
                      <a:pPr marL="0" lvl="0" indent="0" algn="l" latinLnBrk="1" hangingPunct="0">
                        <a:lnSpc>
                          <a:spcPts val="3000"/>
                        </a:lnSpc>
                      </a:pPr>
                      <a:r>
                        <a:rPr lang="en-US" altLang="zh-CN" sz="2000" b="0" i="0">
                          <a:solidFill>
                            <a:srgbClr val="000000"/>
                          </a:solidFill>
                          <a:latin typeface="微软雅黑" pitchFamily="34" charset="0"/>
                          <a:ea typeface="微软雅黑" pitchFamily="34" charset="-122"/>
                          <a:cs typeface="微软雅黑" pitchFamily="34" charset="-120"/>
                        </a:rPr>
                        <a:t>命运共同体</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200"/>
                        </a:lnSpc>
                      </a:pPr>
                      <a:r>
                        <a:rPr lang="en-US" altLang="zh-CN" sz="2000" b="0" i="0" dirty="0">
                          <a:solidFill>
                            <a:srgbClr val="000000"/>
                          </a:solidFill>
                          <a:latin typeface="微软雅黑" pitchFamily="34" charset="0"/>
                          <a:ea typeface="微软雅黑" pitchFamily="34" charset="-122"/>
                          <a:cs typeface="微软雅黑" pitchFamily="34" charset="-120"/>
                        </a:rPr>
                        <a:t>构建高水平战略性命运共同体</a:t>
                      </a:r>
                      <a:r>
                        <a:rPr lang="en-US" altLang="zh-CN" sz="2000" b="0" i="0" spc="-10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可见两国</a:t>
                      </a:r>
                    </a:p>
                    <a:p>
                      <a:pPr marL="0" indent="0" algn="l" latinLnBrk="1" hangingPunct="0">
                        <a:lnSpc>
                          <a:spcPts val="3200"/>
                        </a:lnSpc>
                      </a:pPr>
                      <a:r>
                        <a:rPr lang="en-US" altLang="zh-CN" sz="2000" b="0" i="0">
                          <a:solidFill>
                            <a:srgbClr val="000000"/>
                          </a:solidFill>
                          <a:latin typeface="微软雅黑" pitchFamily="34" charset="0"/>
                          <a:ea typeface="微软雅黑" pitchFamily="34" charset="-122"/>
                          <a:cs typeface="微软雅黑" pitchFamily="34" charset="-120"/>
                        </a:rPr>
                        <a:t>通过构建人类命运共同体的行动</a:t>
                      </a:r>
                      <a:r>
                        <a:rPr lang="en-US" altLang="zh-CN" sz="2000" b="0" i="0" spc="-10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践行了</a:t>
                      </a:r>
                    </a:p>
                    <a:p>
                      <a:pPr marL="0" lvl="0" indent="0" algn="l" latinLnBrk="1" hangingPunct="0">
                        <a:lnSpc>
                          <a:spcPts val="3000"/>
                        </a:lnSpc>
                      </a:pPr>
                      <a:r>
                        <a:rPr lang="en-US" altLang="zh-CN" sz="2000" b="0" i="0">
                          <a:solidFill>
                            <a:srgbClr val="000000"/>
                          </a:solidFill>
                          <a:latin typeface="微软雅黑" pitchFamily="34" charset="0"/>
                          <a:ea typeface="微软雅黑" pitchFamily="34" charset="-122"/>
                          <a:cs typeface="微软雅黑" pitchFamily="34" charset="-120"/>
                        </a:rPr>
                        <a:t>和平共处的理念</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构建了新型国际关系</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200"/>
                        </a:lnSpc>
                      </a:pPr>
                      <a:r>
                        <a:rPr lang="en-US" altLang="zh-CN" sz="2000" b="0" i="0">
                          <a:solidFill>
                            <a:srgbClr val="000000"/>
                          </a:solidFill>
                          <a:latin typeface="微软雅黑" pitchFamily="34" charset="0"/>
                          <a:ea typeface="微软雅黑" pitchFamily="34" charset="-122"/>
                          <a:cs typeface="微软雅黑" pitchFamily="34" charset="-120"/>
                        </a:rPr>
                        <a:t>坚持和平共处</a:t>
                      </a:r>
                    </a:p>
                    <a:p>
                      <a:pPr marL="0" indent="0" algn="l" latinLnBrk="1" hangingPunct="0">
                        <a:lnSpc>
                          <a:spcPts val="3200"/>
                        </a:lnSpc>
                      </a:pPr>
                      <a:r>
                        <a:rPr lang="en-US" altLang="zh-CN" sz="2000" b="0" i="0">
                          <a:solidFill>
                            <a:srgbClr val="000000"/>
                          </a:solidFill>
                          <a:latin typeface="微软雅黑" pitchFamily="34" charset="0"/>
                          <a:ea typeface="微软雅黑" pitchFamily="34" charset="-122"/>
                          <a:cs typeface="微软雅黑" pitchFamily="34" charset="-120"/>
                        </a:rPr>
                        <a:t>五项原则</a:t>
                      </a:r>
                      <a:r>
                        <a:rPr lang="en-US" altLang="zh-CN" sz="2000" b="0" i="0" spc="-10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推</a:t>
                      </a:r>
                    </a:p>
                    <a:p>
                      <a:pPr marL="0" indent="0" algn="l" latinLnBrk="1" hangingPunct="0">
                        <a:lnSpc>
                          <a:spcPts val="3200"/>
                        </a:lnSpc>
                      </a:pPr>
                      <a:r>
                        <a:rPr lang="en-US" altLang="zh-CN" sz="2000" b="0" i="0">
                          <a:solidFill>
                            <a:srgbClr val="000000"/>
                          </a:solidFill>
                          <a:latin typeface="微软雅黑" pitchFamily="34" charset="0"/>
                          <a:ea typeface="微软雅黑" pitchFamily="34" charset="-122"/>
                          <a:cs typeface="微软雅黑" pitchFamily="34" charset="-120"/>
                        </a:rPr>
                        <a:t>动构建新型国</a:t>
                      </a:r>
                    </a:p>
                    <a:p>
                      <a:pPr marL="0" lvl="0" indent="0" algn="l" latinLnBrk="1" hangingPunct="0">
                        <a:lnSpc>
                          <a:spcPts val="3000"/>
                        </a:lnSpc>
                      </a:pPr>
                      <a:r>
                        <a:rPr lang="en-US" altLang="zh-CN" sz="2000" b="0" i="0">
                          <a:solidFill>
                            <a:srgbClr val="000000"/>
                          </a:solidFill>
                          <a:latin typeface="微软雅黑" pitchFamily="34" charset="0"/>
                          <a:ea typeface="微软雅黑" pitchFamily="34" charset="-122"/>
                          <a:cs typeface="微软雅黑" pitchFamily="34" charset="-120"/>
                        </a:rPr>
                        <a:t>际关系</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1615059">
                <a:tc>
                  <a:txBody>
                    <a:bodyPr/>
                    <a:lstStyle/>
                    <a:p>
                      <a:pPr marL="0" indent="0" algn="l" latinLnBrk="1" hangingPunct="0">
                        <a:lnSpc>
                          <a:spcPts val="3200"/>
                        </a:lnSpc>
                      </a:pPr>
                      <a:r>
                        <a:rPr lang="en-US" altLang="zh-CN" sz="2000" b="0" i="0" dirty="0">
                          <a:solidFill>
                            <a:srgbClr val="000000"/>
                          </a:solidFill>
                          <a:latin typeface="微软雅黑" pitchFamily="34" charset="0"/>
                          <a:ea typeface="微软雅黑" pitchFamily="34" charset="-122"/>
                          <a:cs typeface="微软雅黑" pitchFamily="34" charset="-120"/>
                        </a:rPr>
                        <a:t>中国连续</a:t>
                      </a:r>
                      <a:r>
                        <a:rPr lang="en-US" altLang="zh-CN" sz="2000" b="0" i="0">
                          <a:solidFill>
                            <a:srgbClr val="000000"/>
                          </a:solidFill>
                          <a:latin typeface="微软雅黑" pitchFamily="34" charset="0"/>
                          <a:ea typeface="微软雅黑" pitchFamily="34" charset="-122"/>
                          <a:cs typeface="微软雅黑" pitchFamily="34" charset="-120"/>
                        </a:rPr>
                        <a:t>16年保持马来西亚最大贸易</a:t>
                      </a:r>
                    </a:p>
                    <a:p>
                      <a:pPr marL="0" indent="0" algn="l" latinLnBrk="1" hangingPunct="0">
                        <a:lnSpc>
                          <a:spcPts val="3200"/>
                        </a:lnSpc>
                      </a:pPr>
                      <a:r>
                        <a:rPr lang="en-US" altLang="zh-CN" sz="2000" b="0" i="0">
                          <a:solidFill>
                            <a:srgbClr val="000000"/>
                          </a:solidFill>
                          <a:latin typeface="微软雅黑" pitchFamily="34" charset="0"/>
                          <a:ea typeface="微软雅黑" pitchFamily="34" charset="-122"/>
                          <a:cs typeface="微软雅黑" pitchFamily="34" charset="-120"/>
                        </a:rPr>
                        <a:t>伙伴地位</a:t>
                      </a:r>
                      <a:r>
                        <a:rPr lang="en-US" altLang="zh-CN" sz="2000" b="0" i="0" spc="-10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连续多年是马来西亚主要</a:t>
                      </a:r>
                    </a:p>
                    <a:p>
                      <a:pPr marL="0" indent="0" algn="l" latinLnBrk="1" hangingPunct="0">
                        <a:lnSpc>
                          <a:spcPts val="3200"/>
                        </a:lnSpc>
                      </a:pPr>
                      <a:r>
                        <a:rPr lang="en-US" altLang="zh-CN" sz="2000" b="0" i="0">
                          <a:solidFill>
                            <a:srgbClr val="000000"/>
                          </a:solidFill>
                          <a:latin typeface="微软雅黑" pitchFamily="34" charset="0"/>
                          <a:ea typeface="微软雅黑" pitchFamily="34" charset="-122"/>
                          <a:cs typeface="微软雅黑" pitchFamily="34" charset="-120"/>
                        </a:rPr>
                        <a:t>投资来源国</a:t>
                      </a:r>
                      <a:r>
                        <a:rPr lang="en-US" altLang="zh-CN" sz="2000" b="0" i="0" spc="-10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马来西亚是中国在东盟</a:t>
                      </a:r>
                    </a:p>
                    <a:p>
                      <a:pPr marL="0" lvl="0" indent="0" algn="l" latinLnBrk="1" hangingPunct="0">
                        <a:lnSpc>
                          <a:spcPts val="3000"/>
                        </a:lnSpc>
                      </a:pPr>
                      <a:r>
                        <a:rPr lang="en-US" altLang="zh-CN" sz="2000" b="0" i="0">
                          <a:solidFill>
                            <a:srgbClr val="000000"/>
                          </a:solidFill>
                          <a:latin typeface="微软雅黑" pitchFamily="34" charset="0"/>
                          <a:ea typeface="微软雅黑" pitchFamily="34" charset="-122"/>
                          <a:cs typeface="微软雅黑" pitchFamily="34" charset="-120"/>
                        </a:rPr>
                        <a:t>第二大贸易伙伴和第一大进口来源国</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200"/>
                        </a:lnSpc>
                      </a:pPr>
                      <a:r>
                        <a:rPr lang="en-US" altLang="zh-CN" sz="2000" b="0" i="0">
                          <a:solidFill>
                            <a:srgbClr val="000000"/>
                          </a:solidFill>
                          <a:latin typeface="微软雅黑" pitchFamily="34" charset="0"/>
                          <a:ea typeface="微软雅黑" pitchFamily="34" charset="-122"/>
                          <a:cs typeface="微软雅黑" pitchFamily="34" charset="-120"/>
                        </a:rPr>
                        <a:t>中马双方十几年长期保持彼此重要的贸易</a:t>
                      </a:r>
                    </a:p>
                    <a:p>
                      <a:pPr marL="0" indent="0" algn="l" latinLnBrk="1" hangingPunct="0">
                        <a:lnSpc>
                          <a:spcPts val="3200"/>
                        </a:lnSpc>
                      </a:pPr>
                      <a:r>
                        <a:rPr lang="en-US" altLang="zh-CN" sz="2000" b="0" i="0">
                          <a:solidFill>
                            <a:srgbClr val="000000"/>
                          </a:solidFill>
                          <a:latin typeface="微软雅黑" pitchFamily="34" charset="0"/>
                          <a:ea typeface="微软雅黑" pitchFamily="34" charset="-122"/>
                          <a:cs typeface="微软雅黑" pitchFamily="34" charset="-120"/>
                        </a:rPr>
                        <a:t>和投资伙伴关系</a:t>
                      </a:r>
                      <a:r>
                        <a:rPr lang="en-US" altLang="zh-CN" sz="2000" b="0" i="0" spc="-10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可见双方保持着长久的</a:t>
                      </a:r>
                    </a:p>
                    <a:p>
                      <a:pPr marL="0" indent="0" algn="l" latinLnBrk="1" hangingPunct="0">
                        <a:lnSpc>
                          <a:spcPts val="3200"/>
                        </a:lnSpc>
                      </a:pPr>
                      <a:r>
                        <a:rPr lang="en-US" altLang="zh-CN" sz="2000" b="0" i="0">
                          <a:solidFill>
                            <a:srgbClr val="000000"/>
                          </a:solidFill>
                          <a:latin typeface="微软雅黑" pitchFamily="34" charset="0"/>
                          <a:ea typeface="微软雅黑" pitchFamily="34" charset="-122"/>
                          <a:cs typeface="微软雅黑" pitchFamily="34" charset="-120"/>
                        </a:rPr>
                        <a:t>互信关系</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这必须建立在相互尊重</a:t>
                      </a:r>
                      <a:r>
                        <a:rPr lang="en-US" altLang="zh-CN" sz="2000" b="0" i="0" spc="-10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平等</a:t>
                      </a:r>
                    </a:p>
                    <a:p>
                      <a:pPr marL="0" lvl="0" indent="0" algn="l" latinLnBrk="1" hangingPunct="0">
                        <a:lnSpc>
                          <a:spcPts val="3000"/>
                        </a:lnSpc>
                      </a:pPr>
                      <a:r>
                        <a:rPr lang="en-US" altLang="zh-CN" sz="2000" b="0" i="0">
                          <a:solidFill>
                            <a:srgbClr val="000000"/>
                          </a:solidFill>
                          <a:latin typeface="微软雅黑" pitchFamily="34" charset="0"/>
                          <a:ea typeface="微软雅黑" pitchFamily="34" charset="-122"/>
                          <a:cs typeface="微软雅黑" pitchFamily="34" charset="-120"/>
                        </a:rPr>
                        <a:t>共处的基础上</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200"/>
                        </a:lnSpc>
                      </a:pPr>
                      <a:r>
                        <a:rPr lang="en-US" altLang="zh-CN" sz="2000" b="0" i="0" dirty="0">
                          <a:solidFill>
                            <a:srgbClr val="000000"/>
                          </a:solidFill>
                          <a:latin typeface="微软雅黑" pitchFamily="34" charset="0"/>
                          <a:ea typeface="微软雅黑" pitchFamily="34" charset="-122"/>
                          <a:cs typeface="微软雅黑" pitchFamily="34" charset="-120"/>
                        </a:rPr>
                        <a:t>相互尊重</a:t>
                      </a:r>
                      <a:r>
                        <a:rPr lang="en-US" altLang="zh-CN" sz="2000" b="0" i="0" spc="-10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平</a:t>
                      </a:r>
                    </a:p>
                    <a:p>
                      <a:pPr marL="0" lvl="0" indent="0" algn="l" latinLnBrk="1" hangingPunct="0">
                        <a:lnSpc>
                          <a:spcPts val="3000"/>
                        </a:lnSpc>
                      </a:pPr>
                      <a:r>
                        <a:rPr lang="en-US" altLang="zh-CN" sz="2000" b="0" i="0">
                          <a:solidFill>
                            <a:srgbClr val="000000"/>
                          </a:solidFill>
                          <a:latin typeface="微软雅黑" pitchFamily="34" charset="0"/>
                          <a:ea typeface="微软雅黑" pitchFamily="34" charset="-122"/>
                          <a:cs typeface="微软雅黑" pitchFamily="34" charset="-120"/>
                        </a:rPr>
                        <a:t>等互信</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bl>
          </a:graphicData>
        </a:graphic>
      </p:graphicFrame>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nodeType="withEffect">
                                  <p:stCondLst>
                                    <p:cond delay="0"/>
                                  </p:stCondLst>
                                  <p:childTnLst>
                                    <p:set>
                                      <p:cBhvr>
                                        <p:cTn id="18" dur="1" fill="hold">
                                          <p:stCondLst>
                                            <p:cond delay="0"/>
                                          </p:stCondLst>
                                        </p:cTn>
                                        <p:tgtEl>
                                          <p:spTgt spid="15"/>
                                        </p:tgtEl>
                                        <p:attrNameLst>
                                          <p:attrName>style.visibility</p:attrName>
                                        </p:attrNameLst>
                                      </p:cBhvr>
                                      <p:to>
                                        <p:strVal val="visible"/>
                                      </p:to>
                                    </p:set>
                                    <p:animEffect transition="in" filter="fade">
                                      <p:cBhvr>
                                        <p:cTn id="19"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5.xml><?xml version="1.0" encoding="utf-8"?>
<p:sld xmlns:a="http://schemas.openxmlformats.org/drawingml/2006/main" xmlns:r="http://schemas.openxmlformats.org/officeDocument/2006/relationships" xmlns:p="http://schemas.openxmlformats.org/presentationml/2006/main">
  <p:cSld name="Slide 15&amp;si=15">
    <p:spTree>
      <p:nvGrpSpPr>
        <p:cNvPr id="1" name=""/>
        <p:cNvGrpSpPr/>
        <p:nvPr/>
      </p:nvGrpSpPr>
      <p:grpSpPr>
        <a:xfrm>
          <a:off x="0" y="0"/>
          <a:ext cx="0" cy="0"/>
          <a:chOff x="0" y="0"/>
          <a:chExt cx="0" cy="0"/>
        </a:xfrm>
      </p:grpSpPr>
      <p:graphicFrame>
        <p:nvGraphicFramePr>
          <p:cNvPr id="16" name="QO_6_AS.15_3#b47c25a19?colgroup=16,17,5&amp;vop=1&amp;pid=e1f839c60&amp;color=0,0,0&amp;mp=1&amp;vtp=1&amp;bt=1&amp;bbb=1&amp;hb=1"/>
          <p:cNvGraphicFramePr>
            <a:graphicFrameLocks noGrp="1"/>
          </p:cNvGraphicFramePr>
          <p:nvPr>
            <p:extLst>
              <p:ext uri="{D42A27DB-BD31-4B8C-83A1-F6EECF244321}">
                <p14:modId xmlns:p14="http://schemas.microsoft.com/office/powerpoint/2010/main" val="1382359047"/>
              </p:ext>
            </p:extLst>
          </p:nvPr>
        </p:nvGraphicFramePr>
        <p:xfrm>
          <a:off x="722376" y="1511300"/>
          <a:ext cx="10716768" cy="3255010"/>
        </p:xfrm>
        <a:graphic>
          <a:graphicData uri="http://schemas.openxmlformats.org/drawingml/2006/table">
            <a:tbl>
              <a:tblPr/>
              <a:tblGrid>
                <a:gridCol w="4279392">
                  <a:extLst>
                    <a:ext uri="{9D8B030D-6E8A-4147-A177-3AD203B41FA5}">
                      <a16:colId xmlns:a16="http://schemas.microsoft.com/office/drawing/2014/main" val="20000"/>
                    </a:ext>
                  </a:extLst>
                </a:gridCol>
                <a:gridCol w="4754880">
                  <a:extLst>
                    <a:ext uri="{9D8B030D-6E8A-4147-A177-3AD203B41FA5}">
                      <a16:colId xmlns:a16="http://schemas.microsoft.com/office/drawing/2014/main" val="20001"/>
                    </a:ext>
                  </a:extLst>
                </a:gridCol>
                <a:gridCol w="1682496">
                  <a:extLst>
                    <a:ext uri="{9D8B030D-6E8A-4147-A177-3AD203B41FA5}">
                      <a16:colId xmlns:a16="http://schemas.microsoft.com/office/drawing/2014/main" val="20002"/>
                    </a:ext>
                  </a:extLst>
                </a:gridCol>
              </a:tblGrid>
              <a:tr h="421132">
                <a:tc>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材料精炼</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信息分析</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答案要点</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1615059">
                <a:tc>
                  <a:txBody>
                    <a:bodyPr/>
                    <a:lstStyle/>
                    <a:p>
                      <a:pPr marL="0" indent="0" algn="l" latinLnBrk="1" hangingPunct="0">
                        <a:lnSpc>
                          <a:spcPts val="3200"/>
                        </a:lnSpc>
                      </a:pPr>
                      <a:r>
                        <a:rPr lang="en-US" altLang="zh-CN" sz="2000" b="0" i="0" dirty="0">
                          <a:solidFill>
                            <a:srgbClr val="000000"/>
                          </a:solidFill>
                          <a:latin typeface="微软雅黑" pitchFamily="34" charset="0"/>
                          <a:ea typeface="微软雅黑" pitchFamily="34" charset="-122"/>
                          <a:cs typeface="微软雅黑" pitchFamily="34" charset="-120"/>
                        </a:rPr>
                        <a:t>马方特色产品深受中国百姓喜爱</a:t>
                      </a:r>
                      <a:r>
                        <a:rPr lang="en-US" altLang="zh-CN" sz="2000" b="0" i="0" spc="-10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共</a:t>
                      </a:r>
                    </a:p>
                    <a:p>
                      <a:pPr marL="0" indent="0" algn="l" latinLnBrk="1" hangingPunct="0">
                        <a:lnSpc>
                          <a:spcPts val="3200"/>
                        </a:lnSpc>
                      </a:pPr>
                      <a:r>
                        <a:rPr lang="en-US" altLang="zh-CN" sz="2000" b="0" i="0">
                          <a:solidFill>
                            <a:srgbClr val="000000"/>
                          </a:solidFill>
                          <a:latin typeface="微软雅黑" pitchFamily="34" charset="0"/>
                          <a:ea typeface="微软雅黑" pitchFamily="34" charset="-122"/>
                          <a:cs typeface="微软雅黑" pitchFamily="34" charset="-120"/>
                        </a:rPr>
                        <a:t>建</a:t>
                      </a:r>
                      <a:r>
                        <a:rPr lang="en-US" altLang="zh-CN" sz="2000" b="0" i="0" dirty="0">
                          <a:solidFill>
                            <a:srgbClr val="000000"/>
                          </a:solidFill>
                          <a:latin typeface="微软雅黑" pitchFamily="34" charset="0"/>
                          <a:ea typeface="微软雅黑" pitchFamily="34" charset="-122"/>
                          <a:cs typeface="微软雅黑" pitchFamily="34" charset="-120"/>
                        </a:rPr>
                        <a:t>“一带一路”旗舰项目</a:t>
                      </a:r>
                      <a:r>
                        <a:rPr lang="en-US" altLang="zh-CN" sz="2000" b="0" i="0">
                          <a:solidFill>
                            <a:srgbClr val="000000"/>
                          </a:solidFill>
                          <a:latin typeface="微软雅黑" pitchFamily="34" charset="0"/>
                          <a:ea typeface="微软雅黑" pitchFamily="34" charset="-122"/>
                          <a:cs typeface="微软雅黑" pitchFamily="34" charset="-120"/>
                        </a:rPr>
                        <a:t>“东海岸铁</a:t>
                      </a:r>
                    </a:p>
                    <a:p>
                      <a:pPr marL="0" lvl="0" indent="0" algn="l" latinLnBrk="1" hangingPunct="0">
                        <a:lnSpc>
                          <a:spcPts val="3000"/>
                        </a:lnSpc>
                      </a:pPr>
                      <a:r>
                        <a:rPr lang="en-US" altLang="zh-CN" sz="2000" b="0" i="0">
                          <a:solidFill>
                            <a:srgbClr val="000000"/>
                          </a:solidFill>
                          <a:latin typeface="微软雅黑" pitchFamily="34" charset="0"/>
                          <a:ea typeface="微软雅黑" pitchFamily="34" charset="-122"/>
                          <a:cs typeface="微软雅黑" pitchFamily="34" charset="-120"/>
                        </a:rPr>
                        <a:t>路工程</a:t>
                      </a:r>
                      <a:r>
                        <a:rPr lang="en-US" altLang="zh-CN" sz="2000" b="0" i="0" dirty="0">
                          <a:solidFill>
                            <a:srgbClr val="000000"/>
                          </a:solidFill>
                          <a:latin typeface="微软雅黑" pitchFamily="34" charset="0"/>
                          <a:ea typeface="微软雅黑" pitchFamily="34" charset="-122"/>
                          <a:cs typeface="微软雅黑" pitchFamily="34" charset="-120"/>
                        </a:rPr>
                        <a:t>”正加紧推进建设</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200"/>
                        </a:lnSpc>
                      </a:pPr>
                      <a:r>
                        <a:rPr lang="en-US" altLang="zh-CN" sz="2000" b="0" i="0">
                          <a:solidFill>
                            <a:srgbClr val="000000"/>
                          </a:solidFill>
                          <a:latin typeface="微软雅黑" pitchFamily="34" charset="0"/>
                          <a:ea typeface="微软雅黑" pitchFamily="34" charset="-122"/>
                          <a:cs typeface="微软雅黑" pitchFamily="34" charset="-120"/>
                        </a:rPr>
                        <a:t>马方的特色农产品满足了中国消费者的需</a:t>
                      </a:r>
                    </a:p>
                    <a:p>
                      <a:pPr marL="0" indent="0" algn="l" latinLnBrk="1" hangingPunct="0">
                        <a:lnSpc>
                          <a:spcPts val="3200"/>
                        </a:lnSpc>
                      </a:pPr>
                      <a:r>
                        <a:rPr lang="en-US" altLang="zh-CN" sz="2000" b="0" i="0">
                          <a:solidFill>
                            <a:srgbClr val="000000"/>
                          </a:solidFill>
                          <a:latin typeface="微软雅黑" pitchFamily="34" charset="0"/>
                          <a:ea typeface="微软雅黑" pitchFamily="34" charset="-122"/>
                          <a:cs typeface="微软雅黑" pitchFamily="34" charset="-120"/>
                        </a:rPr>
                        <a:t>求</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共建“一带一路</a:t>
                      </a:r>
                      <a:r>
                        <a:rPr lang="en-US" altLang="zh-CN" sz="2000" b="0" i="0">
                          <a:solidFill>
                            <a:srgbClr val="000000"/>
                          </a:solidFill>
                          <a:latin typeface="微软雅黑" pitchFamily="34" charset="0"/>
                          <a:ea typeface="微软雅黑" pitchFamily="34" charset="-122"/>
                          <a:cs typeface="微软雅黑" pitchFamily="34" charset="-120"/>
                        </a:rPr>
                        <a:t>”的旗舰项目也弥补</a:t>
                      </a:r>
                    </a:p>
                    <a:p>
                      <a:pPr marL="0" indent="0" algn="l" latinLnBrk="1" hangingPunct="0">
                        <a:lnSpc>
                          <a:spcPts val="3200"/>
                        </a:lnSpc>
                      </a:pPr>
                      <a:r>
                        <a:rPr lang="en-US" altLang="zh-CN" sz="2000" b="0" i="0">
                          <a:solidFill>
                            <a:srgbClr val="000000"/>
                          </a:solidFill>
                          <a:latin typeface="微软雅黑" pitchFamily="34" charset="0"/>
                          <a:ea typeface="微软雅黑" pitchFamily="34" charset="-122"/>
                          <a:cs typeface="微软雅黑" pitchFamily="34" charset="-120"/>
                        </a:rPr>
                        <a:t>了马方基础设施的不足</a:t>
                      </a:r>
                      <a:r>
                        <a:rPr lang="en-US" altLang="zh-CN" sz="2000" b="0" i="0" spc="-10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这是典型的优势</a:t>
                      </a:r>
                    </a:p>
                    <a:p>
                      <a:pPr marL="0" lvl="0" indent="0" algn="l" latinLnBrk="1" hangingPunct="0">
                        <a:lnSpc>
                          <a:spcPts val="3000"/>
                        </a:lnSpc>
                      </a:pPr>
                      <a:r>
                        <a:rPr lang="en-US" altLang="zh-CN" sz="2000" b="0" i="0">
                          <a:solidFill>
                            <a:srgbClr val="000000"/>
                          </a:solidFill>
                          <a:latin typeface="微软雅黑" pitchFamily="34" charset="0"/>
                          <a:ea typeface="微软雅黑" pitchFamily="34" charset="-122"/>
                          <a:cs typeface="微软雅黑" pitchFamily="34" charset="-120"/>
                        </a:rPr>
                        <a:t>互补</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合作共赢</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200"/>
                        </a:lnSpc>
                      </a:pPr>
                      <a:r>
                        <a:rPr lang="en-US" altLang="zh-CN" sz="2000" b="0" i="0" dirty="0">
                          <a:solidFill>
                            <a:srgbClr val="000000"/>
                          </a:solidFill>
                          <a:latin typeface="微软雅黑" pitchFamily="34" charset="0"/>
                          <a:ea typeface="微软雅黑" pitchFamily="34" charset="-122"/>
                          <a:cs typeface="微软雅黑" pitchFamily="34" charset="-120"/>
                        </a:rPr>
                        <a:t>优势互补</a:t>
                      </a:r>
                      <a:r>
                        <a:rPr lang="en-US" altLang="zh-CN" sz="2000" b="0" i="0" spc="-10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合</a:t>
                      </a:r>
                    </a:p>
                    <a:p>
                      <a:pPr marL="0" lvl="0" indent="0" algn="l" latinLnBrk="1" hangingPunct="0">
                        <a:lnSpc>
                          <a:spcPts val="3000"/>
                        </a:lnSpc>
                      </a:pPr>
                      <a:r>
                        <a:rPr lang="en-US" altLang="zh-CN" sz="2000" b="0" i="0">
                          <a:solidFill>
                            <a:srgbClr val="000000"/>
                          </a:solidFill>
                          <a:latin typeface="微软雅黑" pitchFamily="34" charset="0"/>
                          <a:ea typeface="微软雅黑" pitchFamily="34" charset="-122"/>
                          <a:cs typeface="微软雅黑" pitchFamily="34" charset="-120"/>
                        </a:rPr>
                        <a:t>作共赢</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1218819">
                <a:tc>
                  <a:txBody>
                    <a:bodyPr/>
                    <a:lstStyle/>
                    <a:p>
                      <a:pPr marL="0" indent="0" algn="l" latinLnBrk="1" hangingPunct="0">
                        <a:lnSpc>
                          <a:spcPts val="3200"/>
                        </a:lnSpc>
                      </a:pPr>
                      <a:r>
                        <a:rPr lang="en-US" altLang="zh-CN" sz="2000" b="0" i="0" dirty="0">
                          <a:solidFill>
                            <a:srgbClr val="000000"/>
                          </a:solidFill>
                          <a:latin typeface="微软雅黑" pitchFamily="34" charset="0"/>
                          <a:ea typeface="微软雅黑" pitchFamily="34" charset="-122"/>
                          <a:cs typeface="微软雅黑" pitchFamily="34" charset="-120"/>
                        </a:rPr>
                        <a:t>深化旅游</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文化</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教育等领域合作</a:t>
                      </a:r>
                      <a:r>
                        <a:rPr lang="en-US" altLang="zh-CN" sz="2000" b="0" i="0" spc="-100">
                          <a:solidFill>
                            <a:srgbClr val="000000"/>
                          </a:solidFill>
                          <a:latin typeface="微软雅黑" pitchFamily="34" charset="0"/>
                          <a:ea typeface="微软雅黑" pitchFamily="34" charset="-122"/>
                          <a:cs typeface="微软雅黑" pitchFamily="34" charset="-120"/>
                        </a:rPr>
                        <a:t>，</a:t>
                      </a:r>
                    </a:p>
                    <a:p>
                      <a:pPr marL="0" indent="0" algn="l" latinLnBrk="1" hangingPunct="0">
                        <a:lnSpc>
                          <a:spcPts val="3200"/>
                        </a:lnSpc>
                      </a:pPr>
                      <a:r>
                        <a:rPr lang="en-US" altLang="zh-CN" sz="2000" b="0" i="0">
                          <a:solidFill>
                            <a:srgbClr val="000000"/>
                          </a:solidFill>
                          <a:latin typeface="微软雅黑" pitchFamily="34" charset="0"/>
                          <a:ea typeface="微软雅黑" pitchFamily="34" charset="-122"/>
                          <a:cs typeface="微软雅黑" pitchFamily="34" charset="-120"/>
                        </a:rPr>
                        <a:t>夯实中马关系新的</a:t>
                      </a:r>
                      <a:r>
                        <a:rPr lang="en-US" altLang="zh-CN" sz="2000" b="0" i="0" dirty="0">
                          <a:solidFill>
                            <a:srgbClr val="000000"/>
                          </a:solidFill>
                          <a:latin typeface="微软雅黑" pitchFamily="34" charset="0"/>
                          <a:ea typeface="微软雅黑" pitchFamily="34" charset="-122"/>
                          <a:cs typeface="微软雅黑" pitchFamily="34" charset="-120"/>
                        </a:rPr>
                        <a:t>“黄金50年</a:t>
                      </a:r>
                      <a:r>
                        <a:rPr lang="en-US" altLang="zh-CN" sz="2000" b="0" i="0">
                          <a:solidFill>
                            <a:srgbClr val="000000"/>
                          </a:solidFill>
                          <a:latin typeface="微软雅黑" pitchFamily="34" charset="0"/>
                          <a:ea typeface="微软雅黑" pitchFamily="34" charset="-122"/>
                          <a:cs typeface="微软雅黑" pitchFamily="34" charset="-120"/>
                        </a:rPr>
                        <a:t>”民意</a:t>
                      </a:r>
                    </a:p>
                    <a:p>
                      <a:pPr marL="0" lvl="0" indent="0" algn="l" latinLnBrk="1" hangingPunct="0">
                        <a:lnSpc>
                          <a:spcPts val="3000"/>
                        </a:lnSpc>
                      </a:pPr>
                      <a:r>
                        <a:rPr lang="en-US" altLang="zh-CN" sz="2000" b="0" i="0">
                          <a:solidFill>
                            <a:srgbClr val="000000"/>
                          </a:solidFill>
                          <a:latin typeface="微软雅黑" pitchFamily="34" charset="0"/>
                          <a:ea typeface="微软雅黑" pitchFamily="34" charset="-122"/>
                          <a:cs typeface="微软雅黑" pitchFamily="34" charset="-120"/>
                        </a:rPr>
                        <a:t>基础</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200"/>
                        </a:lnSpc>
                      </a:pPr>
                      <a:r>
                        <a:rPr lang="en-US" altLang="zh-CN" sz="2000" b="0" i="0">
                          <a:solidFill>
                            <a:srgbClr val="000000"/>
                          </a:solidFill>
                          <a:latin typeface="微软雅黑" pitchFamily="34" charset="0"/>
                          <a:ea typeface="微软雅黑" pitchFamily="34" charset="-122"/>
                          <a:cs typeface="微软雅黑" pitchFamily="34" charset="-120"/>
                        </a:rPr>
                        <a:t>双方通过文化旅游等方面的交流与合作</a:t>
                      </a:r>
                      <a:r>
                        <a:rPr lang="en-US" altLang="zh-CN" sz="2000" b="0" i="0" spc="-100">
                          <a:solidFill>
                            <a:srgbClr val="000000"/>
                          </a:solidFill>
                          <a:latin typeface="微软雅黑" pitchFamily="34" charset="0"/>
                          <a:ea typeface="微软雅黑" pitchFamily="34" charset="-122"/>
                          <a:cs typeface="微软雅黑" pitchFamily="34" charset="-120"/>
                        </a:rPr>
                        <a:t>，</a:t>
                      </a:r>
                    </a:p>
                    <a:p>
                      <a:pPr marL="0" indent="0" algn="l" latinLnBrk="1" hangingPunct="0">
                        <a:lnSpc>
                          <a:spcPts val="3200"/>
                        </a:lnSpc>
                      </a:pPr>
                      <a:r>
                        <a:rPr lang="en-US" altLang="zh-CN" sz="2000" b="0" i="0">
                          <a:solidFill>
                            <a:srgbClr val="000000"/>
                          </a:solidFill>
                          <a:latin typeface="微软雅黑" pitchFamily="34" charset="0"/>
                          <a:ea typeface="微软雅黑" pitchFamily="34" charset="-122"/>
                          <a:cs typeface="微软雅黑" pitchFamily="34" charset="-120"/>
                        </a:rPr>
                        <a:t>让两国的人民群众了解彼此的国家和文</a:t>
                      </a:r>
                    </a:p>
                    <a:p>
                      <a:pPr marL="0" lvl="0" indent="0" algn="l" latinLnBrk="1" hangingPunct="0">
                        <a:lnSpc>
                          <a:spcPts val="3000"/>
                        </a:lnSpc>
                      </a:pPr>
                      <a:r>
                        <a:rPr lang="en-US" altLang="zh-CN" sz="2000" b="0" i="0">
                          <a:solidFill>
                            <a:srgbClr val="000000"/>
                          </a:solidFill>
                          <a:latin typeface="微软雅黑" pitchFamily="34" charset="0"/>
                          <a:ea typeface="微软雅黑" pitchFamily="34" charset="-122"/>
                          <a:cs typeface="微软雅黑" pitchFamily="34" charset="-120"/>
                        </a:rPr>
                        <a:t>化</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促进了和平相处</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民心相通</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200"/>
                        </a:lnSpc>
                      </a:pPr>
                      <a:r>
                        <a:rPr lang="en-US" altLang="zh-CN" sz="2000" b="0" i="0">
                          <a:solidFill>
                            <a:srgbClr val="000000"/>
                          </a:solidFill>
                          <a:latin typeface="微软雅黑" pitchFamily="34" charset="0"/>
                          <a:ea typeface="微软雅黑" pitchFamily="34" charset="-122"/>
                          <a:cs typeface="微软雅黑" pitchFamily="34" charset="-120"/>
                        </a:rPr>
                        <a:t>加强文化交</a:t>
                      </a:r>
                    </a:p>
                    <a:p>
                      <a:pPr marL="0" indent="0" algn="l" latinLnBrk="1" hangingPunct="0">
                        <a:lnSpc>
                          <a:spcPts val="3200"/>
                        </a:lnSpc>
                      </a:pPr>
                      <a:r>
                        <a:rPr lang="en-US" altLang="zh-CN" sz="2000" b="0" i="0">
                          <a:solidFill>
                            <a:srgbClr val="000000"/>
                          </a:solidFill>
                          <a:latin typeface="微软雅黑" pitchFamily="34" charset="0"/>
                          <a:ea typeface="微软雅黑" pitchFamily="34" charset="-122"/>
                          <a:cs typeface="微软雅黑" pitchFamily="34" charset="-120"/>
                        </a:rPr>
                        <a:t>流</a:t>
                      </a:r>
                      <a:r>
                        <a:rPr lang="en-US" altLang="zh-CN" sz="2000" b="0" i="0" spc="-10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促进民心</a:t>
                      </a:r>
                    </a:p>
                    <a:p>
                      <a:pPr marL="0" lvl="0" indent="0" algn="l" latinLnBrk="1" hangingPunct="0">
                        <a:lnSpc>
                          <a:spcPts val="3000"/>
                        </a:lnSpc>
                      </a:pPr>
                      <a:r>
                        <a:rPr lang="en-US" altLang="zh-CN" sz="2000" b="0" i="0">
                          <a:solidFill>
                            <a:srgbClr val="000000"/>
                          </a:solidFill>
                          <a:latin typeface="微软雅黑" pitchFamily="34" charset="0"/>
                          <a:ea typeface="微软雅黑" pitchFamily="34" charset="-122"/>
                          <a:cs typeface="微软雅黑" pitchFamily="34" charset="-120"/>
                        </a:rPr>
                        <a:t>相通</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bl>
          </a:graphicData>
        </a:graphic>
      </p:graphicFrame>
      <p:sp>
        <p:nvSpPr>
          <p:cNvPr id="2" name="QO_6_AS.15_3#b47c25a19?colgroup=16,17,5&amp;vop=1&amp;pid=e1f839c60&amp;color=0,0,0&amp;mp=1&amp;vtp=1&amp;bt=1&amp;bbb=1">
            <a:extLst>
              <a:ext uri="{FF2B5EF4-FFF2-40B4-BE49-F238E27FC236}">
                <a16:creationId xmlns:a16="http://schemas.microsoft.com/office/drawing/2014/main" id="{0D15A0D8-5EC4-8C8E-8EB0-4F610CC5C486}"/>
              </a:ext>
            </a:extLst>
          </p:cNvPr>
          <p:cNvSpPr txBox="1"/>
          <p:nvPr/>
        </p:nvSpPr>
        <p:spPr>
          <a:xfrm>
            <a:off x="10926183" y="969264"/>
            <a:ext cx="512961" cy="416909"/>
          </a:xfrm>
          <a:prstGeom prst="rect">
            <a:avLst/>
          </a:prstGeom>
          <a:noFill/>
        </p:spPr>
        <p:txBody>
          <a:bodyPr vert="horz" wrap="none" lIns="0" tIns="0" rIns="0" bIns="0" rtlCol="0">
            <a:spAutoFit/>
          </a:bodyPr>
          <a:lstStyle/>
          <a:p>
            <a:pPr algn="r">
              <a:lnSpc>
                <a:spcPts val="3600"/>
              </a:lnSpc>
            </a:pPr>
            <a:r>
              <a:rPr lang="zh-CN" altLang="en-US" sz="2000">
                <a:latin typeface="微软雅黑" panose="020B0503020204020204" pitchFamily="34" charset="-122"/>
                <a:ea typeface="微软雅黑" panose="020B0503020204020204" pitchFamily="34" charset="-122"/>
              </a:rPr>
              <a:t>续表</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500"/>
                                        <p:tgtEl>
                                          <p:spTgt spid="2">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16"/>
                                        </p:tgtEl>
                                        <p:attrNameLst>
                                          <p:attrName>style.visibility</p:attrName>
                                        </p:attrNameLst>
                                      </p:cBhvr>
                                      <p:to>
                                        <p:strVal val="visible"/>
                                      </p:to>
                                    </p:set>
                                    <p:animEffect transition="in" filter="fade">
                                      <p:cBhvr>
                                        <p:cTn id="10"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name="Slide 16&amp;si=16">
    <p:spTree>
      <p:nvGrpSpPr>
        <p:cNvPr id="1" name=""/>
        <p:cNvGrpSpPr/>
        <p:nvPr/>
      </p:nvGrpSpPr>
      <p:grpSpPr>
        <a:xfrm>
          <a:off x="0" y="0"/>
          <a:ext cx="0" cy="0"/>
          <a:chOff x="0" y="0"/>
          <a:chExt cx="0" cy="0"/>
        </a:xfrm>
      </p:grpSpPr>
      <p:sp>
        <p:nvSpPr>
          <p:cNvPr id="2" name="QC_6_BD.16_1#10288c0e0?sp=1&amp;pid=860261292&amp;color=0,0,0&amp;vtp=1&amp;bt=1&amp;bbb=1&amp;hb=1"/>
          <p:cNvSpPr/>
          <p:nvPr/>
        </p:nvSpPr>
        <p:spPr>
          <a:xfrm>
            <a:off x="722376" y="1005840"/>
            <a:ext cx="10753344" cy="17575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6.</a:t>
            </a:r>
            <a:r>
              <a:rPr lang="en-US" altLang="zh-CN" sz="2000" b="0" i="0" dirty="0">
                <a:solidFill>
                  <a:srgbClr val="000000"/>
                </a:solidFill>
                <a:latin typeface="仿宋" pitchFamily="34" charset="0"/>
                <a:ea typeface="仿宋" pitchFamily="34" charset="-122"/>
                <a:cs typeface="仿宋" pitchFamily="34" charset="-120"/>
              </a:rPr>
              <a:t>［湖南2025·12］</a:t>
            </a:r>
            <a:r>
              <a:rPr lang="en-US" altLang="zh-CN" sz="2000" b="0" i="0" dirty="0">
                <a:solidFill>
                  <a:srgbClr val="000000"/>
                </a:solidFill>
                <a:latin typeface="微软雅黑" pitchFamily="34" charset="0"/>
                <a:ea typeface="微软雅黑" pitchFamily="34" charset="-122"/>
                <a:cs typeface="微软雅黑" pitchFamily="34" charset="-120"/>
              </a:rPr>
              <a:t>如果以15世纪末新航路开辟作为起点，经济全球化已经走过了500多年</a:t>
            </a:r>
            <a:r>
              <a:rPr lang="en-US" altLang="zh-CN" sz="2000" b="0" i="0">
                <a:solidFill>
                  <a:srgbClr val="000000"/>
                </a:solidFill>
                <a:latin typeface="微软雅黑" pitchFamily="34" charset="0"/>
                <a:ea typeface="微软雅黑" pitchFamily="34" charset="-122"/>
                <a:cs typeface="微软雅黑" pitchFamily="34" charset="-120"/>
              </a:rPr>
              <a:t>。时</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至今日</a:t>
            </a:r>
            <a:r>
              <a:rPr lang="en-US" altLang="zh-CN" sz="2000" b="0" i="0" dirty="0">
                <a:solidFill>
                  <a:srgbClr val="000000"/>
                </a:solidFill>
                <a:latin typeface="微软雅黑" pitchFamily="34" charset="0"/>
                <a:ea typeface="微软雅黑" pitchFamily="34" charset="-122"/>
                <a:cs typeface="微软雅黑" pitchFamily="34" charset="-120"/>
              </a:rPr>
              <a:t>，经济全球化遭遇了意想不到的挫折，面临巨大的阻力。“</a:t>
            </a:r>
            <a:r>
              <a:rPr lang="en-US" altLang="zh-CN" sz="2000" b="0" i="0">
                <a:solidFill>
                  <a:srgbClr val="000000"/>
                </a:solidFill>
                <a:latin typeface="微软雅黑" pitchFamily="34" charset="0"/>
                <a:ea typeface="微软雅黑" pitchFamily="34" charset="-122"/>
                <a:cs typeface="微软雅黑" pitchFamily="34" charset="-120"/>
              </a:rPr>
              <a:t>经济全球化还能继续向前吗？”</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有观点认为</a:t>
            </a:r>
            <a:r>
              <a:rPr lang="en-US" altLang="zh-CN" sz="2000" b="0" i="0" dirty="0">
                <a:solidFill>
                  <a:srgbClr val="000000"/>
                </a:solidFill>
                <a:latin typeface="微软雅黑" pitchFamily="34" charset="0"/>
                <a:ea typeface="微软雅黑" pitchFamily="34" charset="-122"/>
                <a:cs typeface="微软雅黑" pitchFamily="34" charset="-120"/>
              </a:rPr>
              <a:t>“一体化的世界就在那儿，谁拒绝这个世界，这个世界也会拒绝他</a:t>
            </a:r>
            <a:r>
              <a:rPr lang="en-US" altLang="zh-CN" sz="2000" b="0" i="0">
                <a:solidFill>
                  <a:srgbClr val="000000"/>
                </a:solidFill>
                <a:latin typeface="微软雅黑" pitchFamily="34" charset="0"/>
                <a:ea typeface="微软雅黑" pitchFamily="34" charset="-122"/>
                <a:cs typeface="微软雅黑" pitchFamily="34" charset="-120"/>
              </a:rPr>
              <a:t>”。对材料理解正</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确的是(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6_AN.17_1#10288c0e0.bracket?pid=860261292&amp;color=0,0,0&amp;vpa=5&amp;vtp=1"/>
          <p:cNvSpPr/>
          <p:nvPr/>
        </p:nvSpPr>
        <p:spPr>
          <a:xfrm>
            <a:off x="1684401" y="2358390"/>
            <a:ext cx="357188" cy="389509"/>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B</a:t>
            </a:r>
            <a:endParaRPr lang="en-US" altLang="zh-CN" sz="2000" dirty="0"/>
          </a:p>
        </p:txBody>
      </p:sp>
      <p:sp>
        <p:nvSpPr>
          <p:cNvPr id="4" name="QC_6_BD.16_2#10288c0e0?pid=860261292&amp;color=0,0,0&amp;vtp=1&amp;bbb=1"/>
          <p:cNvSpPr/>
          <p:nvPr/>
        </p:nvSpPr>
        <p:spPr>
          <a:xfrm>
            <a:off x="722376" y="2825114"/>
            <a:ext cx="10753344" cy="17960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①要建设联动型世界经济，凝聚全球经济互动合力</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②</a:t>
            </a:r>
            <a:r>
              <a:rPr lang="en-US" altLang="zh-CN" sz="2000" b="0" i="0" dirty="0">
                <a:solidFill>
                  <a:srgbClr val="000000"/>
                </a:solidFill>
                <a:latin typeface="微软雅黑" pitchFamily="34" charset="0"/>
                <a:ea typeface="微软雅黑" pitchFamily="34" charset="-122"/>
                <a:cs typeface="微软雅黑" pitchFamily="34" charset="-120"/>
              </a:rPr>
              <a:t>倡导普惠包容的经济全球化，须顺应各国利益诉求</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③</a:t>
            </a:r>
            <a:r>
              <a:rPr lang="en-US" altLang="zh-CN" sz="2000" b="0" i="0" dirty="0">
                <a:solidFill>
                  <a:srgbClr val="000000"/>
                </a:solidFill>
                <a:latin typeface="微软雅黑" pitchFamily="34" charset="0"/>
                <a:ea typeface="微软雅黑" pitchFamily="34" charset="-122"/>
                <a:cs typeface="微软雅黑" pitchFamily="34" charset="-120"/>
              </a:rPr>
              <a:t>经济全球化符合经济规律，是社会生产力发展的客观要求</a:t>
            </a:r>
            <a:endParaRPr lang="en-US" altLang="zh-CN" sz="2000" dirty="0"/>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④</a:t>
            </a:r>
            <a:r>
              <a:rPr lang="en-US" altLang="zh-CN" sz="2000" b="0" i="0" dirty="0">
                <a:solidFill>
                  <a:srgbClr val="000000"/>
                </a:solidFill>
                <a:latin typeface="微软雅黑" pitchFamily="34" charset="0"/>
                <a:ea typeface="微软雅黑" pitchFamily="34" charset="-122"/>
                <a:cs typeface="微软雅黑" pitchFamily="34" charset="-120"/>
              </a:rPr>
              <a:t>充分发挥各国的比较优势，是经济全球化加速发展的根本动因</a:t>
            </a:r>
            <a:endParaRPr lang="en-US" altLang="zh-CN" sz="2000" dirty="0"/>
          </a:p>
        </p:txBody>
      </p:sp>
      <p:sp>
        <p:nvSpPr>
          <p:cNvPr id="5" name="QC_6_BD.16_3#10288c0e0.choices?pid=860261292&amp;color=0,0,0&amp;vtp=1&amp;bbb=1"/>
          <p:cNvSpPr/>
          <p:nvPr/>
        </p:nvSpPr>
        <p:spPr>
          <a:xfrm>
            <a:off x="722376" y="4661026"/>
            <a:ext cx="10753344" cy="405003"/>
          </a:xfrm>
          <a:prstGeom prst="rect">
            <a:avLst/>
          </a:prstGeom>
          <a:noFill/>
          <a:ln/>
        </p:spPr>
        <p:txBody>
          <a:bodyPr wrap="none" lIns="0" tIns="0" rIns="0" bIns="0" rtlCol="0" anchor="t"/>
          <a:lstStyle/>
          <a:p>
            <a:pPr latinLnBrk="1">
              <a:lnSpc>
                <a:spcPts val="3600"/>
              </a:lnSpc>
              <a:tabLst>
                <a:tab pos="2761029" algn="l"/>
                <a:tab pos="5483957" algn="l"/>
                <a:tab pos="8219586"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.①②</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B.①③</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C.②④</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7.xml><?xml version="1.0" encoding="utf-8"?>
<p:sld xmlns:a="http://schemas.openxmlformats.org/drawingml/2006/main" xmlns:r="http://schemas.openxmlformats.org/officeDocument/2006/relationships" xmlns:p="http://schemas.openxmlformats.org/presentationml/2006/main">
  <p:cSld name="Slide 17&amp;si=17">
    <p:spTree>
      <p:nvGrpSpPr>
        <p:cNvPr id="1" name=""/>
        <p:cNvGrpSpPr/>
        <p:nvPr/>
      </p:nvGrpSpPr>
      <p:grpSpPr>
        <a:xfrm>
          <a:off x="0" y="0"/>
          <a:ext cx="0" cy="0"/>
          <a:chOff x="0" y="0"/>
          <a:chExt cx="0" cy="0"/>
        </a:xfrm>
      </p:grpSpPr>
      <p:sp>
        <p:nvSpPr>
          <p:cNvPr id="2" name="QC_6_AS.18_1#10288c0e0?vop=1&amp;pid=860261292&amp;color=0,0,0&amp;vtp=1&amp;bt=1&amp;bbb=1&amp;hb=1"/>
          <p:cNvSpPr/>
          <p:nvPr/>
        </p:nvSpPr>
        <p:spPr>
          <a:xfrm>
            <a:off x="722376" y="1005840"/>
            <a:ext cx="10753344" cy="22405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本题考查经济全球化。“一体化的世界就在那儿,谁拒绝这个世界,</a:t>
            </a:r>
            <a:r>
              <a:rPr lang="en-US" altLang="zh-CN" sz="2000" b="0" i="0">
                <a:solidFill>
                  <a:srgbClr val="000000"/>
                </a:solidFill>
                <a:latin typeface="微软雅黑" pitchFamily="34" charset="0"/>
                <a:ea typeface="微软雅黑" pitchFamily="34" charset="-122"/>
                <a:cs typeface="微软雅黑" pitchFamily="34" charset="-120"/>
              </a:rPr>
              <a:t>这个世界也会拒绝他”，</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建设联动型世界经济</a:t>
            </a:r>
            <a:r>
              <a:rPr lang="en-US" altLang="zh-CN" sz="2000" b="0" i="0" dirty="0">
                <a:solidFill>
                  <a:srgbClr val="000000"/>
                </a:solidFill>
                <a:latin typeface="微软雅黑" pitchFamily="34" charset="0"/>
                <a:ea typeface="微软雅黑" pitchFamily="34" charset="-122"/>
                <a:cs typeface="微软雅黑" pitchFamily="34" charset="-120"/>
              </a:rPr>
              <a:t>，凝聚全球经济互动合力符合经济全球化的要求，①正确</a:t>
            </a:r>
            <a:r>
              <a:rPr lang="en-US" altLang="zh-CN" sz="2000" b="0" i="0">
                <a:solidFill>
                  <a:srgbClr val="000000"/>
                </a:solidFill>
                <a:latin typeface="微软雅黑" pitchFamily="34" charset="0"/>
                <a:ea typeface="微软雅黑" pitchFamily="34" charset="-122"/>
                <a:cs typeface="微软雅黑" pitchFamily="34" charset="-120"/>
              </a:rPr>
              <a:t>；经济全球化须顺</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应</a:t>
            </a:r>
            <a:r>
              <a:rPr lang="en-US" altLang="zh-CN" sz="2000" b="0" i="0" dirty="0">
                <a:solidFill>
                  <a:srgbClr val="000000"/>
                </a:solidFill>
                <a:latin typeface="微软雅黑" pitchFamily="34" charset="0"/>
                <a:ea typeface="微软雅黑" pitchFamily="34" charset="-122"/>
                <a:cs typeface="微软雅黑" pitchFamily="34" charset="-120"/>
              </a:rPr>
              <a:t>“各国利益诉求”说法过于绝对，②错误；结合材料经济全球化已经走过了</a:t>
            </a:r>
            <a:r>
              <a:rPr lang="en-US" altLang="zh-CN" sz="2000" b="0" i="0">
                <a:solidFill>
                  <a:srgbClr val="000000"/>
                </a:solidFill>
                <a:latin typeface="微软雅黑" pitchFamily="34" charset="0"/>
                <a:ea typeface="微软雅黑" pitchFamily="34" charset="-122"/>
                <a:cs typeface="微软雅黑" pitchFamily="34" charset="-120"/>
              </a:rPr>
              <a:t>500多年等内容分</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析</a:t>
            </a:r>
            <a:r>
              <a:rPr lang="en-US" altLang="zh-CN" sz="2000" b="0" i="0" dirty="0">
                <a:solidFill>
                  <a:srgbClr val="000000"/>
                </a:solidFill>
                <a:latin typeface="微软雅黑" pitchFamily="34" charset="0"/>
                <a:ea typeface="微软雅黑" pitchFamily="34" charset="-122"/>
                <a:cs typeface="微软雅黑" pitchFamily="34" charset="-120"/>
              </a:rPr>
              <a:t>，经济全球化符合经济规律和生产力发展要求，③正确</a:t>
            </a:r>
            <a:r>
              <a:rPr lang="en-US" altLang="zh-CN" sz="2000" b="0" i="0">
                <a:solidFill>
                  <a:srgbClr val="000000"/>
                </a:solidFill>
                <a:latin typeface="微软雅黑" pitchFamily="34" charset="0"/>
                <a:ea typeface="微软雅黑" pitchFamily="34" charset="-122"/>
                <a:cs typeface="微软雅黑" pitchFamily="34" charset="-120"/>
              </a:rPr>
              <a:t>；经济全球化加速发展的根本动因是世</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界各国对本国</a:t>
            </a:r>
            <a:r>
              <a:rPr lang="en-US" altLang="zh-CN" sz="2000" b="0" i="0" dirty="0">
                <a:solidFill>
                  <a:srgbClr val="000000"/>
                </a:solidFill>
                <a:latin typeface="微软雅黑" pitchFamily="34" charset="0"/>
                <a:ea typeface="微软雅黑" pitchFamily="34" charset="-122"/>
                <a:cs typeface="微软雅黑" pitchFamily="34" charset="-120"/>
              </a:rPr>
              <a:t>、本民族利益的追求，且材料中未涉及比较优势的内容，④错误。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8.xml><?xml version="1.0" encoding="utf-8"?>
<p:sld xmlns:a="http://schemas.openxmlformats.org/drawingml/2006/main" xmlns:r="http://schemas.openxmlformats.org/officeDocument/2006/relationships" xmlns:p="http://schemas.openxmlformats.org/presentationml/2006/main">
  <p:cSld name="Slide 18&amp;si=18">
    <p:spTree>
      <p:nvGrpSpPr>
        <p:cNvPr id="1" name=""/>
        <p:cNvGrpSpPr/>
        <p:nvPr/>
      </p:nvGrpSpPr>
      <p:grpSpPr>
        <a:xfrm>
          <a:off x="0" y="0"/>
          <a:ext cx="0" cy="0"/>
          <a:chOff x="0" y="0"/>
          <a:chExt cx="0" cy="0"/>
        </a:xfrm>
      </p:grpSpPr>
      <p:pic>
        <p:nvPicPr>
          <p:cNvPr id="2" name="QC_6_BD.19_1#5c4ff7748?htil=1&amp;pid=860261292&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6613541" y="1088136"/>
            <a:ext cx="4782312" cy="3364992"/>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QC_6_BD.19_2#5c4ff7748?htil=1&amp;sp=1&amp;pid=860261292&amp;color=0,0,0&amp;vtp=1&amp;bt=1&amp;bbb=1&amp;hb=1"/>
          <p:cNvSpPr/>
          <p:nvPr/>
        </p:nvSpPr>
        <p:spPr>
          <a:xfrm>
            <a:off x="722376" y="1005840"/>
            <a:ext cx="5843016" cy="13003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7.［东北三省一区2025·12］下图中</a:t>
            </a:r>
            <a:r>
              <a:rPr lang="en-US" altLang="zh-CN" sz="2000" b="0" i="0">
                <a:solidFill>
                  <a:srgbClr val="000000"/>
                </a:solidFill>
                <a:latin typeface="微软雅黑" pitchFamily="34" charset="0"/>
                <a:ea typeface="微软雅黑" pitchFamily="34" charset="-122"/>
                <a:cs typeface="微软雅黑" pitchFamily="34" charset="-120"/>
              </a:rPr>
              <a:t>，中国在国际上</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的实际行动与习近平的重要讲话精神相对应的是</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4" name="QC_6_AN.20_1#5c4ff7748.bracket?pid=860261292&amp;color=0,0,0&amp;vpa=6&amp;vtp=1"/>
          <p:cNvSpPr/>
          <p:nvPr/>
        </p:nvSpPr>
        <p:spPr>
          <a:xfrm>
            <a:off x="922401" y="1901190"/>
            <a:ext cx="374650" cy="389509"/>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A</a:t>
            </a:r>
            <a:endParaRPr lang="en-US" altLang="zh-CN" sz="2000" dirty="0"/>
          </a:p>
        </p:txBody>
      </p:sp>
      <p:sp>
        <p:nvSpPr>
          <p:cNvPr id="5" name="QC_6_BD.19_3#5c4ff7748.choices?htil=1&amp;pid=860261292&amp;color=0,0,0&amp;vtp=1&amp;bbb=1"/>
          <p:cNvSpPr/>
          <p:nvPr/>
        </p:nvSpPr>
        <p:spPr>
          <a:xfrm>
            <a:off x="722376" y="2367915"/>
            <a:ext cx="5843016" cy="17829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A.①—甲</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丙</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②—乙</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丁</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.①—丙</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丁</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②—甲</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乙</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.①—甲</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乙</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②—丙</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丁</a:t>
            </a:r>
            <a:endParaRPr lang="en-US" altLang="zh-CN" sz="2000" dirty="0"/>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.①—乙</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丁</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②—甲</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丙</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Lst>
  </p:timing>
</p:sld>
</file>

<file path=ppt/slides/slide19.xml><?xml version="1.0" encoding="utf-8"?>
<p:sld xmlns:a="http://schemas.openxmlformats.org/drawingml/2006/main" xmlns:r="http://schemas.openxmlformats.org/officeDocument/2006/relationships" xmlns:p="http://schemas.openxmlformats.org/presentationml/2006/main">
  <p:cSld name="Slide 19&amp;si=19">
    <p:spTree>
      <p:nvGrpSpPr>
        <p:cNvPr id="1" name=""/>
        <p:cNvGrpSpPr/>
        <p:nvPr/>
      </p:nvGrpSpPr>
      <p:grpSpPr>
        <a:xfrm>
          <a:off x="0" y="0"/>
          <a:ext cx="0" cy="0"/>
          <a:chOff x="0" y="0"/>
          <a:chExt cx="0" cy="0"/>
        </a:xfrm>
      </p:grpSpPr>
      <p:sp>
        <p:nvSpPr>
          <p:cNvPr id="2" name="QC_6_AS.21_1#5c4ff7748?vop=1&amp;pid=860261292&amp;color=0,0,0&amp;vtp=1&amp;bt=1&amp;bbb=1&amp;hb=1"/>
          <p:cNvSpPr/>
          <p:nvPr/>
        </p:nvSpPr>
        <p:spPr>
          <a:xfrm>
            <a:off x="722376" y="1005840"/>
            <a:ext cx="10753344" cy="45265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本题考查经济全球化、大国担当。《全面与进步跨太平洋伙伴关系协定》和</a:t>
            </a:r>
            <a:r>
              <a:rPr lang="en-US" altLang="zh-CN" sz="2000" b="0" i="0">
                <a:solidFill>
                  <a:srgbClr val="000000"/>
                </a:solidFill>
                <a:latin typeface="微软雅黑" pitchFamily="34" charset="0"/>
                <a:ea typeface="微软雅黑" pitchFamily="34" charset="-122"/>
                <a:cs typeface="微软雅黑" pitchFamily="34" charset="-120"/>
              </a:rPr>
              <a:t>《数字经济伙</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伴关系协定</a:t>
            </a:r>
            <a:r>
              <a:rPr lang="en-US" altLang="zh-CN" sz="2000" b="0" i="0" dirty="0">
                <a:solidFill>
                  <a:srgbClr val="000000"/>
                </a:solidFill>
                <a:latin typeface="微软雅黑" pitchFamily="34" charset="0"/>
                <a:ea typeface="微软雅黑" pitchFamily="34" charset="-122"/>
                <a:cs typeface="微软雅黑" pitchFamily="34" charset="-120"/>
              </a:rPr>
              <a:t>》是国际高标准经贸规则的代表，中国积极推动加入这两个协定的进程</a:t>
            </a:r>
            <a:r>
              <a:rPr lang="en-US" altLang="zh-CN" sz="2000" b="0" i="0">
                <a:solidFill>
                  <a:srgbClr val="000000"/>
                </a:solidFill>
                <a:latin typeface="微软雅黑" pitchFamily="34" charset="0"/>
                <a:ea typeface="微软雅黑" pitchFamily="34" charset="-122"/>
                <a:cs typeface="微软雅黑" pitchFamily="34" charset="-120"/>
              </a:rPr>
              <a:t>，体现了中国</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主动对接国际高标准经贸规则</a:t>
            </a:r>
            <a:r>
              <a:rPr lang="en-US" altLang="zh-CN" sz="2000" b="0" i="0" dirty="0">
                <a:solidFill>
                  <a:srgbClr val="000000"/>
                </a:solidFill>
                <a:latin typeface="微软雅黑" pitchFamily="34" charset="0"/>
                <a:ea typeface="微软雅黑" pitchFamily="34" charset="-122"/>
                <a:cs typeface="微软雅黑" pitchFamily="34" charset="-120"/>
              </a:rPr>
              <a:t>、扩大开放的决心，甲与①相对应。《</a:t>
            </a:r>
            <a:r>
              <a:rPr lang="en-US" altLang="zh-CN" sz="2000" b="0" i="0">
                <a:solidFill>
                  <a:srgbClr val="000000"/>
                </a:solidFill>
                <a:latin typeface="微软雅黑" pitchFamily="34" charset="0"/>
                <a:ea typeface="微软雅黑" pitchFamily="34" charset="-122"/>
                <a:cs typeface="微软雅黑" pitchFamily="34" charset="-120"/>
              </a:rPr>
              <a:t>区域全面经济伙伴关系协定》</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是区域内重要的自由贸易协定</a:t>
            </a:r>
            <a:r>
              <a:rPr lang="en-US" altLang="zh-CN" sz="2000" b="0" i="0" dirty="0">
                <a:solidFill>
                  <a:srgbClr val="000000"/>
                </a:solidFill>
                <a:latin typeface="微软雅黑" pitchFamily="34" charset="0"/>
                <a:ea typeface="微软雅黑" pitchFamily="34" charset="-122"/>
                <a:cs typeface="微软雅黑" pitchFamily="34" charset="-120"/>
              </a:rPr>
              <a:t>，中国坚持高质量实施该协定，</a:t>
            </a:r>
            <a:r>
              <a:rPr lang="en-US" altLang="zh-CN" sz="2000" b="0" i="0">
                <a:solidFill>
                  <a:srgbClr val="000000"/>
                </a:solidFill>
                <a:latin typeface="微软雅黑" pitchFamily="34" charset="0"/>
                <a:ea typeface="微软雅黑" pitchFamily="34" charset="-122"/>
                <a:cs typeface="微软雅黑" pitchFamily="34" charset="-120"/>
              </a:rPr>
              <a:t>体现了中国积极落实现有经贸规则，</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扩大自主开放的决心</a:t>
            </a:r>
            <a:r>
              <a:rPr lang="en-US" altLang="zh-CN" sz="2000" b="0" i="0" dirty="0">
                <a:solidFill>
                  <a:srgbClr val="000000"/>
                </a:solidFill>
                <a:latin typeface="微软雅黑" pitchFamily="34" charset="0"/>
                <a:ea typeface="微软雅黑" pitchFamily="34" charset="-122"/>
                <a:cs typeface="微软雅黑" pitchFamily="34" charset="-120"/>
              </a:rPr>
              <a:t>，丙与①相对应。巴西、南非</a:t>
            </a:r>
            <a:r>
              <a:rPr lang="en-US" altLang="zh-CN" sz="2000" b="0" i="0">
                <a:solidFill>
                  <a:srgbClr val="000000"/>
                </a:solidFill>
                <a:latin typeface="微软雅黑" pitchFamily="34" charset="0"/>
                <a:ea typeface="微软雅黑" pitchFamily="34" charset="-122"/>
                <a:cs typeface="微软雅黑" pitchFamily="34" charset="-120"/>
              </a:rPr>
              <a:t>、非盟均为发展中国家或发展中国家组成的组</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织</a:t>
            </a:r>
            <a:r>
              <a:rPr lang="en-US" altLang="zh-CN" sz="2000" b="0" i="0" dirty="0">
                <a:solidFill>
                  <a:srgbClr val="000000"/>
                </a:solidFill>
                <a:latin typeface="微软雅黑" pitchFamily="34" charset="0"/>
                <a:ea typeface="微软雅黑" pitchFamily="34" charset="-122"/>
                <a:cs typeface="微软雅黑" pitchFamily="34" charset="-120"/>
              </a:rPr>
              <a:t>，中国与这些国家和国际组织共同发起“开放科学国际合作倡议”，旨在携手构建开放、</a:t>
            </a:r>
            <a:r>
              <a:rPr lang="en-US" altLang="zh-CN" sz="2000" b="0" i="0">
                <a:solidFill>
                  <a:srgbClr val="000000"/>
                </a:solidFill>
                <a:latin typeface="微软雅黑" pitchFamily="34" charset="0"/>
                <a:ea typeface="微软雅黑" pitchFamily="34" charset="-122"/>
                <a:cs typeface="微软雅黑" pitchFamily="34" charset="-120"/>
              </a:rPr>
              <a:t>公平、</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公正</a:t>
            </a:r>
            <a:r>
              <a:rPr lang="en-US" altLang="zh-CN" sz="2000" b="0" i="0" dirty="0">
                <a:solidFill>
                  <a:srgbClr val="000000"/>
                </a:solidFill>
                <a:latin typeface="微软雅黑" pitchFamily="34" charset="0"/>
                <a:ea typeface="微软雅黑" pitchFamily="34" charset="-122"/>
                <a:cs typeface="微软雅黑" pitchFamily="34" charset="-120"/>
              </a:rPr>
              <a:t>、非歧视的全球科技发展环境，推动全球科技创新成果更多惠及“全球南方”，体现了</a:t>
            </a:r>
            <a:r>
              <a:rPr lang="en-US" altLang="zh-CN" sz="2000" b="0" i="0">
                <a:solidFill>
                  <a:srgbClr val="000000"/>
                </a:solidFill>
                <a:latin typeface="微软雅黑" pitchFamily="34" charset="0"/>
                <a:ea typeface="微软雅黑" pitchFamily="34" charset="-122"/>
                <a:cs typeface="微软雅黑" pitchFamily="34" charset="-120"/>
              </a:rPr>
              <a:t>“同</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广大发展中国家携手实现现代化</a:t>
            </a:r>
            <a:r>
              <a:rPr lang="en-US" altLang="zh-CN" sz="2000" b="0" i="0" dirty="0">
                <a:solidFill>
                  <a:srgbClr val="000000"/>
                </a:solidFill>
                <a:latin typeface="微软雅黑" pitchFamily="34" charset="0"/>
                <a:ea typeface="微软雅黑" pitchFamily="34" charset="-122"/>
                <a:cs typeface="微软雅黑" pitchFamily="34" charset="-120"/>
              </a:rPr>
              <a:t>”的理念，乙与②相对应。非洲国家属于发展中国家</a:t>
            </a:r>
            <a:r>
              <a:rPr lang="en-US" altLang="zh-CN" sz="2000" b="0" i="0">
                <a:solidFill>
                  <a:srgbClr val="000000"/>
                </a:solidFill>
                <a:latin typeface="微软雅黑" pitchFamily="34" charset="0"/>
                <a:ea typeface="微软雅黑" pitchFamily="34" charset="-122"/>
                <a:cs typeface="微软雅黑" pitchFamily="34" charset="-120"/>
              </a:rPr>
              <a:t>，中国同非</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洲携手推进现代化的十大伙伴行动</a:t>
            </a:r>
            <a:r>
              <a:rPr lang="en-US" altLang="zh-CN" sz="2000" b="0" i="0" dirty="0">
                <a:solidFill>
                  <a:srgbClr val="000000"/>
                </a:solidFill>
                <a:latin typeface="微软雅黑" pitchFamily="34" charset="0"/>
                <a:ea typeface="微软雅黑" pitchFamily="34" charset="-122"/>
                <a:cs typeface="微软雅黑" pitchFamily="34" charset="-120"/>
              </a:rPr>
              <a:t>，体现了“同广大发展中国家携手实现现代化”的理念</a:t>
            </a:r>
            <a:r>
              <a:rPr lang="en-US" altLang="zh-CN" sz="2000" b="0" i="0">
                <a:solidFill>
                  <a:srgbClr val="000000"/>
                </a:solidFill>
                <a:latin typeface="微软雅黑" pitchFamily="34" charset="0"/>
                <a:ea typeface="微软雅黑" pitchFamily="34" charset="-122"/>
                <a:cs typeface="微软雅黑" pitchFamily="34" charset="-120"/>
              </a:rPr>
              <a:t>，丁与</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②</a:t>
            </a:r>
            <a:r>
              <a:rPr lang="en-US" altLang="zh-CN" sz="2000" b="0" i="0" dirty="0">
                <a:solidFill>
                  <a:srgbClr val="000000"/>
                </a:solidFill>
                <a:latin typeface="微软雅黑" pitchFamily="34" charset="0"/>
                <a:ea typeface="微软雅黑" pitchFamily="34" charset="-122"/>
                <a:cs typeface="微软雅黑" pitchFamily="34" charset="-120"/>
              </a:rPr>
              <a:t>相对应。故A符合题意，B、C、D排除。</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2">
                                            <p:txEl>
                                              <p:pRg st="8" end="8"/>
                                            </p:txEl>
                                          </p:spTgt>
                                        </p:tgtEl>
                                        <p:attrNameLst>
                                          <p:attrName>style.visibility</p:attrName>
                                        </p:attrNameLst>
                                      </p:cBhvr>
                                      <p:to>
                                        <p:strVal val="visible"/>
                                      </p:to>
                                    </p:set>
                                    <p:animEffect transition="in" filter="fade">
                                      <p:cBhvr>
                                        <p:cTn id="34" dur="500"/>
                                        <p:tgtEl>
                                          <p:spTgt spid="2">
                                            <p:txEl>
                                              <p:pRg st="8" end="8"/>
                                            </p:txEl>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2">
                                            <p:txEl>
                                              <p:pRg st="9" end="9"/>
                                            </p:txEl>
                                          </p:spTgt>
                                        </p:tgtEl>
                                        <p:attrNameLst>
                                          <p:attrName>style.visibility</p:attrName>
                                        </p:attrNameLst>
                                      </p:cBhvr>
                                      <p:to>
                                        <p:strVal val="visible"/>
                                      </p:to>
                                    </p:set>
                                    <p:animEffect transition="in" filter="fade">
                                      <p:cBhvr>
                                        <p:cTn id="37" dur="500"/>
                                        <p:tgtEl>
                                          <p:spTgt spid="2">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xml><?xml version="1.0" encoding="utf-8"?>
<p:sld xmlns:a="http://schemas.openxmlformats.org/drawingml/2006/main" xmlns:r="http://schemas.openxmlformats.org/officeDocument/2006/relationships" xmlns:p="http://schemas.openxmlformats.org/presentationml/2006/main">
  <p:cSld name="Slide 2&amp;si=2">
    <p:spTree>
      <p:nvGrpSpPr>
        <p:cNvPr id="1" name=""/>
        <p:cNvGrpSpPr/>
        <p:nvPr/>
      </p:nvGrpSpPr>
      <p:grpSpPr>
        <a:xfrm>
          <a:off x="0" y="0"/>
          <a:ext cx="0" cy="0"/>
          <a:chOff x="0" y="0"/>
          <a:chExt cx="0" cy="0"/>
        </a:xfrm>
      </p:grpSpPr>
      <p:sp>
        <p:nvSpPr>
          <p:cNvPr id="2" name="C_1_BD#46724e3af.fixed?color=100,146,38&amp;vtp=1"/>
          <p:cNvSpPr/>
          <p:nvPr/>
        </p:nvSpPr>
        <p:spPr>
          <a:xfrm>
            <a:off x="6181344" y="950976"/>
            <a:ext cx="969264" cy="1197864"/>
          </a:xfrm>
          <a:prstGeom prst="rect">
            <a:avLst/>
          </a:prstGeom>
          <a:noFill/>
          <a:ln/>
        </p:spPr>
        <p:txBody>
          <a:bodyPr wrap="square" lIns="0" tIns="0" rIns="0" bIns="0" rtlCol="0" anchor="ctr"/>
          <a:lstStyle/>
          <a:p>
            <a:pPr algn="l" latinLnBrk="1">
              <a:lnSpc>
                <a:spcPct val="100000"/>
              </a:lnSpc>
            </a:pPr>
            <a:r>
              <a:rPr lang="en-US" altLang="zh-CN" sz="7200" b="1" i="0" dirty="0">
                <a:solidFill>
                  <a:srgbClr val="649226"/>
                </a:solidFill>
                <a:latin typeface="微软雅黑" pitchFamily="34" charset="0"/>
                <a:ea typeface="微软雅黑" pitchFamily="34" charset="-122"/>
                <a:cs typeface="微软雅黑" pitchFamily="34" charset="-120"/>
              </a:rPr>
              <a:t>1</a:t>
            </a:r>
            <a:endParaRPr lang="en-US" altLang="zh-CN" sz="7200" dirty="0"/>
          </a:p>
        </p:txBody>
      </p:sp>
      <p:sp>
        <p:nvSpPr>
          <p:cNvPr id="3" name="C_1_BD#46724e3af.fixed?color=255,255,255&amp;vtp=1&amp;bbb=1"/>
          <p:cNvSpPr/>
          <p:nvPr/>
        </p:nvSpPr>
        <p:spPr>
          <a:xfrm>
            <a:off x="0" y="3730752"/>
            <a:ext cx="12188952" cy="768096"/>
          </a:xfrm>
          <a:prstGeom prst="rect">
            <a:avLst/>
          </a:prstGeom>
          <a:noFill/>
          <a:ln/>
        </p:spPr>
        <p:txBody>
          <a:bodyPr wrap="none" lIns="0" tIns="0" rIns="0" bIns="0" rtlCol="0" anchor="ctr"/>
          <a:lstStyle/>
          <a:p>
            <a:pPr algn="ctr" latinLnBrk="1">
              <a:lnSpc>
                <a:spcPts val="5400"/>
              </a:lnSpc>
            </a:pPr>
            <a:r>
              <a:rPr lang="en-US" altLang="zh-CN" sz="4400" b="1" i="0" dirty="0">
                <a:solidFill>
                  <a:srgbClr val="FFFFFF"/>
                </a:solidFill>
                <a:latin typeface="SimHei" pitchFamily="34" charset="0"/>
                <a:ea typeface="SimHei" pitchFamily="34" charset="-122"/>
                <a:cs typeface="SimHei" pitchFamily="34" charset="-120"/>
              </a:rPr>
              <a:t>选择性必修1</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SimHei" pitchFamily="34" charset="0"/>
                <a:ea typeface="SimHei" pitchFamily="34" charset="-122"/>
                <a:cs typeface="SimHei" pitchFamily="34" charset="-120"/>
              </a:rPr>
              <a:t>当代国际政治与经济</a:t>
            </a:r>
            <a:endParaRPr lang="en-US" altLang="zh-CN" sz="4400" dirty="0"/>
          </a:p>
        </p:txBody>
      </p:sp>
    </p:spTree>
  </p:cSld>
  <p:clrMapOvr>
    <a:masterClrMapping/>
  </p:clrMapOvr>
  <p:transition>
    <p:fade/>
  </p:transition>
</p:sld>
</file>

<file path=ppt/slides/slide20.xml><?xml version="1.0" encoding="utf-8"?>
<p:sld xmlns:a="http://schemas.openxmlformats.org/drawingml/2006/main" xmlns:r="http://schemas.openxmlformats.org/officeDocument/2006/relationships" xmlns:p="http://schemas.openxmlformats.org/presentationml/2006/main">
  <p:cSld name="Slide 20&amp;si=20">
    <p:spTree>
      <p:nvGrpSpPr>
        <p:cNvPr id="1" name=""/>
        <p:cNvGrpSpPr/>
        <p:nvPr/>
      </p:nvGrpSpPr>
      <p:grpSpPr>
        <a:xfrm>
          <a:off x="0" y="0"/>
          <a:ext cx="0" cy="0"/>
          <a:chOff x="0" y="0"/>
          <a:chExt cx="0" cy="0"/>
        </a:xfrm>
      </p:grpSpPr>
      <p:sp>
        <p:nvSpPr>
          <p:cNvPr id="2" name="QO_6_BD.22_1#2a47f2def?sp=1&amp;pid=860261292&amp;color=0,0,0&amp;vtp=1&amp;bt=1&amp;bbb=1&amp;hb=1"/>
          <p:cNvSpPr/>
          <p:nvPr/>
        </p:nvSpPr>
        <p:spPr>
          <a:xfrm>
            <a:off x="722376" y="1005840"/>
            <a:ext cx="10753344" cy="49964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8.</a:t>
            </a:r>
            <a:r>
              <a:rPr lang="en-US" altLang="zh-CN" sz="2000" b="0" i="0" dirty="0">
                <a:solidFill>
                  <a:srgbClr val="000000"/>
                </a:solidFill>
                <a:latin typeface="仿宋" pitchFamily="34" charset="0"/>
                <a:ea typeface="仿宋" pitchFamily="34" charset="-122"/>
                <a:cs typeface="仿宋" pitchFamily="34" charset="-120"/>
              </a:rPr>
              <a:t>［河北2025·17］</a:t>
            </a:r>
            <a:r>
              <a:rPr lang="en-US" altLang="zh-CN" sz="2000" b="0" i="0" dirty="0">
                <a:solidFill>
                  <a:srgbClr val="000000"/>
                </a:solidFill>
                <a:latin typeface="微软雅黑" pitchFamily="34" charset="0"/>
                <a:ea typeface="微软雅黑" pitchFamily="34" charset="-122"/>
                <a:cs typeface="微软雅黑" pitchFamily="34" charset="-120"/>
              </a:rPr>
              <a:t>阅读材料，完成下列要求。（12分）</a:t>
            </a:r>
            <a:endParaRPr lang="en-US" altLang="zh-CN" sz="2000" dirty="0"/>
          </a:p>
          <a:p>
            <a:pPr latinLnBrk="1">
              <a:lnSpc>
                <a:spcPts val="3700"/>
              </a:lnSpc>
            </a:pPr>
            <a:r>
              <a:rPr lang="en-US" altLang="zh-CN" sz="2000" b="0" i="0">
                <a:solidFill>
                  <a:srgbClr val="000000"/>
                </a:solidFill>
                <a:latin typeface="SimSun" panose="02010600030101010101" pitchFamily="2" charset="-122"/>
                <a:ea typeface="楷体" pitchFamily="34" charset="-122"/>
                <a:cs typeface="微软雅黑" pitchFamily="34" charset="-120"/>
              </a:rPr>
              <a:t>    </a:t>
            </a:r>
            <a:r>
              <a:rPr lang="en-US" altLang="zh-CN" sz="2000" b="0" i="0">
                <a:solidFill>
                  <a:srgbClr val="000000"/>
                </a:solidFill>
                <a:latin typeface="微软雅黑" pitchFamily="34" charset="0"/>
                <a:ea typeface="楷体" pitchFamily="34" charset="-122"/>
                <a:cs typeface="微软雅黑" pitchFamily="34" charset="-120"/>
              </a:rPr>
              <a:t>占全球总产量</a:t>
            </a:r>
            <a:r>
              <a:rPr lang="en-US" altLang="zh-CN" sz="2000" b="0" i="0" dirty="0">
                <a:solidFill>
                  <a:srgbClr val="000000"/>
                </a:solidFill>
                <a:latin typeface="微软雅黑" pitchFamily="34" charset="0"/>
                <a:ea typeface="微软雅黑" pitchFamily="34" charset="-122"/>
                <a:cs typeface="微软雅黑" pitchFamily="34" charset="-120"/>
              </a:rPr>
              <a:t>45%</a:t>
            </a:r>
            <a:r>
              <a:rPr lang="en-US" altLang="zh-CN" sz="2000" b="0" i="0" dirty="0">
                <a:solidFill>
                  <a:srgbClr val="000000"/>
                </a:solidFill>
                <a:latin typeface="微软雅黑" pitchFamily="34" charset="0"/>
                <a:ea typeface="楷体" pitchFamily="34" charset="-122"/>
                <a:cs typeface="微软雅黑" pitchFamily="34" charset="-120"/>
              </a:rPr>
              <a:t>的法式鹅肝</a:t>
            </a:r>
            <a:r>
              <a:rPr lang="en-US" altLang="zh-CN" sz="2000" b="0" i="0" dirty="0">
                <a:solidFill>
                  <a:srgbClr val="000000"/>
                </a:solidFill>
                <a:latin typeface="微软雅黑" pitchFamily="34" charset="0"/>
                <a:ea typeface="微软雅黑" pitchFamily="34" charset="-122"/>
                <a:cs typeface="微软雅黑" pitchFamily="34" charset="-120"/>
              </a:rPr>
              <a:t>、60%</a:t>
            </a:r>
            <a:r>
              <a:rPr lang="en-US" altLang="zh-CN" sz="2000" b="0" i="0" dirty="0">
                <a:solidFill>
                  <a:srgbClr val="000000"/>
                </a:solidFill>
                <a:latin typeface="微软雅黑" pitchFamily="34" charset="0"/>
                <a:ea typeface="楷体" pitchFamily="34" charset="-122"/>
                <a:cs typeface="微软雅黑" pitchFamily="34" charset="-120"/>
              </a:rPr>
              <a:t>的鱼子酱</a:t>
            </a:r>
            <a:r>
              <a:rPr lang="en-US" altLang="zh-CN" sz="2000" b="0" i="0" dirty="0">
                <a:solidFill>
                  <a:srgbClr val="000000"/>
                </a:solidFill>
                <a:latin typeface="SimSun" panose="02010600030101010101" pitchFamily="2" charset="-122"/>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一批原本产自域外的</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舶来品</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已悄然在</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中国大地上生根发芽</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茁壮成长</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被网友称为</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中国新特产</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通过科技赋能</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促进企业品质化</a:t>
            </a:r>
            <a:r>
              <a:rPr lang="en-US" altLang="zh-CN" sz="2000" b="0" i="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品牌化发展</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这些更具性价比的国产高端食材开始</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飞入寻常百姓家</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助力培育消费新亮点</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深</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挖内需新潜力</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推动产业转型升级</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700"/>
              </a:lnSpc>
            </a:pPr>
            <a:r>
              <a:rPr lang="en-US" altLang="zh-CN" sz="2000" b="0" i="0">
                <a:solidFill>
                  <a:srgbClr val="000000"/>
                </a:solidFill>
                <a:latin typeface="SimSun" panose="02010600030101010101" pitchFamily="2" charset="-122"/>
                <a:ea typeface="楷体" pitchFamily="34" charset="-122"/>
                <a:cs typeface="微软雅黑" pitchFamily="34" charset="-120"/>
              </a:rPr>
              <a:t>    </a:t>
            </a:r>
            <a:r>
              <a:rPr lang="en-US" altLang="zh-CN" sz="2000" b="0" i="0">
                <a:solidFill>
                  <a:srgbClr val="000000"/>
                </a:solidFill>
                <a:latin typeface="微软雅黑" pitchFamily="34" charset="0"/>
                <a:ea typeface="楷体" pitchFamily="34" charset="-122"/>
                <a:cs typeface="微软雅黑" pitchFamily="34" charset="-120"/>
              </a:rPr>
              <a:t>两千多年前</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丝绸</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香料</a:t>
            </a:r>
            <a:r>
              <a:rPr lang="en-US" altLang="zh-CN" sz="2000" b="0" i="0" dirty="0">
                <a:solidFill>
                  <a:srgbClr val="000000"/>
                </a:solidFill>
                <a:latin typeface="SimSun" panose="02010600030101010101" pitchFamily="2" charset="-122"/>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开启了中外交流的序幕</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进入新时代</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打上中国烙印的</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新特</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产</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又以</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中国制造</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的身份走出国门</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圈粉世界</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当法国厨师团队与中国企业交流鹅肝加工技</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术</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当俄罗斯客户说四川鱼子酱让他</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回忆起了儿时时光</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SimSun" panose="02010600030101010101" pitchFamily="2" charset="-122"/>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一幕幕场景生动演绎了吸纳全球</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资源</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将</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外来品种</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转化为</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本土优势</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再以本土化产品反哺全球的中国故事</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当</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中国味道</a:t>
            </a:r>
            <a:r>
              <a:rPr lang="en-US" altLang="zh-CN" sz="2000" b="0" i="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与</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世界餐桌</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深度交织</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展现的是中国于变局中开新局</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以互利共赢造福全世界的自信与包容</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结合材料</a:t>
            </a:r>
            <a:r>
              <a:rPr lang="en-US" altLang="zh-CN" sz="2000" b="0" i="0" dirty="0">
                <a:solidFill>
                  <a:srgbClr val="000000"/>
                </a:solidFill>
                <a:latin typeface="微软雅黑" pitchFamily="34" charset="0"/>
                <a:ea typeface="微软雅黑" pitchFamily="34" charset="-122"/>
                <a:cs typeface="微软雅黑" pitchFamily="34" charset="-120"/>
              </a:rPr>
              <a:t>，运用经济与社会、当代国际政治与经济知识，分析“中国新特产”成功的意义。</a:t>
            </a:r>
            <a:endParaRPr lang="en-US" altLang="zh-CN" sz="2000" dirty="0"/>
          </a:p>
        </p:txBody>
      </p:sp>
    </p:spTree>
  </p:cSld>
  <p:clrMapOvr>
    <a:masterClrMapping/>
  </p:clrMapOvr>
  <p:transition>
    <p:fade/>
  </p:transition>
</p:sld>
</file>

<file path=ppt/slides/slide21.xml><?xml version="1.0" encoding="utf-8"?>
<p:sld xmlns:a="http://schemas.openxmlformats.org/drawingml/2006/main" xmlns:r="http://schemas.openxmlformats.org/officeDocument/2006/relationships" xmlns:p="http://schemas.openxmlformats.org/presentationml/2006/main">
  <p:cSld name="Slide 21&amp;si=21">
    <p:spTree>
      <p:nvGrpSpPr>
        <p:cNvPr id="1" name=""/>
        <p:cNvGrpSpPr/>
        <p:nvPr/>
      </p:nvGrpSpPr>
      <p:grpSpPr>
        <a:xfrm>
          <a:off x="0" y="0"/>
          <a:ext cx="0" cy="0"/>
          <a:chOff x="0" y="0"/>
          <a:chExt cx="0" cy="0"/>
        </a:xfrm>
      </p:grpSpPr>
      <p:sp>
        <p:nvSpPr>
          <p:cNvPr id="2" name="QO_6_AN.23_1#2a47f2def?vop=1&amp;pid=860261292&amp;color=0,0,0&amp;vtp=1&amp;bt=1&amp;bbb=1&amp;hb=1"/>
          <p:cNvSpPr/>
          <p:nvPr/>
        </p:nvSpPr>
        <p:spPr>
          <a:xfrm>
            <a:off x="722376" y="1005840"/>
            <a:ext cx="10753344" cy="2685034"/>
          </a:xfrm>
          <a:prstGeom prst="rect">
            <a:avLst/>
          </a:prstGeom>
          <a:noFill/>
          <a:ln/>
        </p:spPr>
        <p:txBody>
          <a:bodyPr wrap="none" lIns="0" tIns="0" rIns="0" bIns="0" rtlCol="0" anchor="t"/>
          <a:lstStyle/>
          <a:p>
            <a:pPr algn="l"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[答案]</a:t>
            </a:r>
            <a:r>
              <a:rPr lang="en-US" altLang="zh-CN" sz="2000" b="1" i="0" dirty="0">
                <a:solidFill>
                  <a:srgbClr val="00B050"/>
                </a:solidFill>
                <a:latin typeface="SimSun" pitchFamily="34" charset="0"/>
                <a:ea typeface="SimSun" pitchFamily="34" charset="-122"/>
                <a:cs typeface="SimSun" pitchFamily="34" charset="-120"/>
              </a:rPr>
              <a:t> </a:t>
            </a:r>
            <a:r>
              <a:rPr lang="en-US" altLang="zh-CN" sz="2000" b="1" i="0" dirty="0">
                <a:solidFill>
                  <a:srgbClr val="00B050"/>
                </a:solidFill>
                <a:latin typeface="微软雅黑" pitchFamily="34" charset="0"/>
                <a:ea typeface="微软雅黑" pitchFamily="34" charset="-122"/>
                <a:cs typeface="微软雅黑" pitchFamily="34" charset="-120"/>
              </a:rPr>
              <a:t>“中国新特产”通过科技赋能，打造自主品牌，实现产业结构优化升级</a:t>
            </a:r>
            <a:r>
              <a:rPr lang="en-US" altLang="zh-CN" sz="2000" b="1" i="0">
                <a:solidFill>
                  <a:srgbClr val="00B050"/>
                </a:solidFill>
                <a:latin typeface="微软雅黑" pitchFamily="34" charset="0"/>
                <a:ea typeface="微软雅黑" pitchFamily="34" charset="-122"/>
                <a:cs typeface="微软雅黑" pitchFamily="34" charset="-120"/>
              </a:rPr>
              <a:t>，提高产品的国际</a:t>
            </a:r>
          </a:p>
          <a:p>
            <a:pPr latinLnBrk="1">
              <a:lnSpc>
                <a:spcPts val="3600"/>
              </a:lnSpc>
            </a:pPr>
            <a:r>
              <a:rPr lang="en-US" altLang="zh-CN" sz="2000" b="1" i="0">
                <a:solidFill>
                  <a:srgbClr val="00B050"/>
                </a:solidFill>
                <a:latin typeface="微软雅黑" pitchFamily="34" charset="0"/>
                <a:ea typeface="微软雅黑" pitchFamily="34" charset="-122"/>
                <a:cs typeface="微软雅黑" pitchFamily="34" charset="-120"/>
              </a:rPr>
              <a:t>竞争力</a:t>
            </a:r>
            <a:r>
              <a:rPr lang="en-US" altLang="zh-CN" sz="2000" b="1" i="0" dirty="0">
                <a:solidFill>
                  <a:srgbClr val="00B050"/>
                </a:solidFill>
                <a:latin typeface="微软雅黑" pitchFamily="34" charset="0"/>
                <a:ea typeface="微软雅黑" pitchFamily="34" charset="-122"/>
                <a:cs typeface="微软雅黑" pitchFamily="34" charset="-120"/>
              </a:rPr>
              <a:t>；（3分）“中国新特产”性价比高，有助于创造新的经济增长点，拉动消费、</a:t>
            </a:r>
            <a:r>
              <a:rPr lang="en-US" altLang="zh-CN" sz="2000" b="1" i="0">
                <a:solidFill>
                  <a:srgbClr val="00B050"/>
                </a:solidFill>
                <a:latin typeface="微软雅黑" pitchFamily="34" charset="0"/>
                <a:ea typeface="微软雅黑" pitchFamily="34" charset="-122"/>
                <a:cs typeface="微软雅黑" pitchFamily="34" charset="-120"/>
              </a:rPr>
              <a:t>扩大内需，</a:t>
            </a:r>
          </a:p>
          <a:p>
            <a:pPr latinLnBrk="1">
              <a:lnSpc>
                <a:spcPts val="3600"/>
              </a:lnSpc>
            </a:pPr>
            <a:r>
              <a:rPr lang="en-US" altLang="zh-CN" sz="2000" b="1" i="0">
                <a:solidFill>
                  <a:srgbClr val="00B050"/>
                </a:solidFill>
                <a:latin typeface="微软雅黑" pitchFamily="34" charset="0"/>
                <a:ea typeface="微软雅黑" pitchFamily="34" charset="-122"/>
                <a:cs typeface="微软雅黑" pitchFamily="34" charset="-120"/>
              </a:rPr>
              <a:t>满足人民日益增长的美好生活需要</a:t>
            </a:r>
            <a:r>
              <a:rPr lang="en-US" altLang="zh-CN" sz="2000" b="1" i="0" dirty="0">
                <a:solidFill>
                  <a:srgbClr val="00B050"/>
                </a:solidFill>
                <a:latin typeface="微软雅黑" pitchFamily="34" charset="0"/>
                <a:ea typeface="微软雅黑" pitchFamily="34" charset="-122"/>
                <a:cs typeface="微软雅黑" pitchFamily="34" charset="-120"/>
              </a:rPr>
              <a:t>；（3分）“中国新特产”远销海内外</a:t>
            </a:r>
            <a:r>
              <a:rPr lang="en-US" altLang="zh-CN" sz="2000" b="1" i="0">
                <a:solidFill>
                  <a:srgbClr val="00B050"/>
                </a:solidFill>
                <a:latin typeface="微软雅黑" pitchFamily="34" charset="0"/>
                <a:ea typeface="微软雅黑" pitchFamily="34" charset="-122"/>
                <a:cs typeface="微软雅黑" pitchFamily="34" charset="-120"/>
              </a:rPr>
              <a:t>，有利于为世界市场提</a:t>
            </a:r>
          </a:p>
          <a:p>
            <a:pPr latinLnBrk="1">
              <a:lnSpc>
                <a:spcPts val="3600"/>
              </a:lnSpc>
            </a:pPr>
            <a:r>
              <a:rPr lang="en-US" altLang="zh-CN" sz="2000" b="1" i="0">
                <a:solidFill>
                  <a:srgbClr val="00B050"/>
                </a:solidFill>
                <a:latin typeface="微软雅黑" pitchFamily="34" charset="0"/>
                <a:ea typeface="微软雅黑" pitchFamily="34" charset="-122"/>
                <a:cs typeface="微软雅黑" pitchFamily="34" charset="-120"/>
              </a:rPr>
              <a:t>供更丰富的产品</a:t>
            </a:r>
            <a:r>
              <a:rPr lang="en-US" altLang="zh-CN" sz="2000" b="1" i="0" dirty="0">
                <a:solidFill>
                  <a:srgbClr val="00B050"/>
                </a:solidFill>
                <a:latin typeface="微软雅黑" pitchFamily="34" charset="0"/>
                <a:ea typeface="微软雅黑" pitchFamily="34" charset="-122"/>
                <a:cs typeface="微软雅黑" pitchFamily="34" charset="-120"/>
              </a:rPr>
              <a:t>，推进高水平对外开放，构建新发展格局；（3分）“中国新特产”</a:t>
            </a:r>
            <a:r>
              <a:rPr lang="en-US" altLang="zh-CN" sz="2000" b="1" i="0">
                <a:solidFill>
                  <a:srgbClr val="00B050"/>
                </a:solidFill>
                <a:latin typeface="微软雅黑" pitchFamily="34" charset="0"/>
                <a:ea typeface="微软雅黑" pitchFamily="34" charset="-122"/>
                <a:cs typeface="微软雅黑" pitchFamily="34" charset="-120"/>
              </a:rPr>
              <a:t>造福全世界，</a:t>
            </a:r>
          </a:p>
          <a:p>
            <a:pPr latinLnBrk="1">
              <a:lnSpc>
                <a:spcPts val="3600"/>
              </a:lnSpc>
            </a:pPr>
            <a:r>
              <a:rPr lang="en-US" altLang="zh-CN" sz="2000" b="1" i="0">
                <a:solidFill>
                  <a:srgbClr val="00B050"/>
                </a:solidFill>
                <a:latin typeface="微软雅黑" pitchFamily="34" charset="0"/>
                <a:ea typeface="微软雅黑" pitchFamily="34" charset="-122"/>
                <a:cs typeface="微软雅黑" pitchFamily="34" charset="-120"/>
              </a:rPr>
              <a:t>有利于实现互利共赢</a:t>
            </a:r>
            <a:r>
              <a:rPr lang="en-US" altLang="zh-CN" sz="2000" b="1" i="0" dirty="0">
                <a:solidFill>
                  <a:srgbClr val="00B050"/>
                </a:solidFill>
                <a:latin typeface="微软雅黑" pitchFamily="34" charset="0"/>
                <a:ea typeface="微软雅黑" pitchFamily="34" charset="-122"/>
                <a:cs typeface="微软雅黑" pitchFamily="34" charset="-120"/>
              </a:rPr>
              <a:t>，建设开放包容、共同繁荣的人类命运共同体</a:t>
            </a:r>
            <a:r>
              <a:rPr lang="en-US" altLang="zh-CN" sz="2000" b="1" i="0">
                <a:solidFill>
                  <a:srgbClr val="00B050"/>
                </a:solidFill>
                <a:latin typeface="微软雅黑" pitchFamily="34" charset="0"/>
                <a:ea typeface="微软雅黑" pitchFamily="34" charset="-122"/>
                <a:cs typeface="微软雅黑" pitchFamily="34" charset="-120"/>
              </a:rPr>
              <a:t>，有利于增进文化交流与文化</a:t>
            </a:r>
          </a:p>
          <a:p>
            <a:pPr latinLnBrk="1">
              <a:lnSpc>
                <a:spcPts val="3500"/>
              </a:lnSpc>
            </a:pPr>
            <a:r>
              <a:rPr lang="en-US" altLang="zh-CN" sz="2000" b="1" i="0">
                <a:solidFill>
                  <a:srgbClr val="00B050"/>
                </a:solidFill>
                <a:latin typeface="微软雅黑" pitchFamily="34" charset="0"/>
                <a:ea typeface="微软雅黑" pitchFamily="34" charset="-122"/>
                <a:cs typeface="微软雅黑" pitchFamily="34" charset="-120"/>
              </a:rPr>
              <a:t>交融</a:t>
            </a:r>
            <a:r>
              <a:rPr lang="en-US" altLang="zh-CN" sz="2000" b="1" i="0" dirty="0">
                <a:solidFill>
                  <a:srgbClr val="00B050"/>
                </a:solidFill>
                <a:latin typeface="微软雅黑" pitchFamily="34" charset="0"/>
                <a:ea typeface="微软雅黑" pitchFamily="34" charset="-122"/>
                <a:cs typeface="微软雅黑" pitchFamily="34" charset="-120"/>
              </a:rPr>
              <a:t>，促进中华文化走向世界。（3分）</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2.xml><?xml version="1.0" encoding="utf-8"?>
<p:sld xmlns:a="http://schemas.openxmlformats.org/drawingml/2006/main" xmlns:r="http://schemas.openxmlformats.org/officeDocument/2006/relationships" xmlns:p="http://schemas.openxmlformats.org/presentationml/2006/main">
  <p:cSld name="Slide 22&amp;si=22">
    <p:spTree>
      <p:nvGrpSpPr>
        <p:cNvPr id="1" name=""/>
        <p:cNvGrpSpPr/>
        <p:nvPr/>
      </p:nvGrpSpPr>
      <p:grpSpPr>
        <a:xfrm>
          <a:off x="0" y="0"/>
          <a:ext cx="0" cy="0"/>
          <a:chOff x="0" y="0"/>
          <a:chExt cx="0" cy="0"/>
        </a:xfrm>
      </p:grpSpPr>
      <p:sp>
        <p:nvSpPr>
          <p:cNvPr id="2" name="QO_6_AS.24_1#2a47f2def?vop=1&amp;pid=860261292&amp;color=0,0,0&amp;vtp=1&amp;bt=1&amp;bbb=1&amp;hb=1"/>
          <p:cNvSpPr/>
          <p:nvPr/>
        </p:nvSpPr>
        <p:spPr>
          <a:xfrm>
            <a:off x="722376" y="1005840"/>
            <a:ext cx="10753344" cy="907034"/>
          </a:xfrm>
          <a:prstGeom prst="rect">
            <a:avLst/>
          </a:prstGeom>
          <a:noFill/>
          <a:ln/>
        </p:spPr>
        <p:txBody>
          <a:bodyPr wrap="none" lIns="0" tIns="0" rIns="0" bIns="0" rtlCol="0" anchor="t"/>
          <a:lstStyle/>
          <a:p>
            <a:pPr algn="l" latinLnBrk="1">
              <a:lnSpc>
                <a:spcPts val="40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本题考查推动高质量发展、经济全球化。要求运用经济与社会、</a:t>
            </a:r>
            <a:r>
              <a:rPr lang="en-US" altLang="zh-CN" sz="2000" b="0" i="0">
                <a:solidFill>
                  <a:srgbClr val="000000"/>
                </a:solidFill>
                <a:latin typeface="微软雅黑" pitchFamily="34" charset="0"/>
                <a:ea typeface="微软雅黑" pitchFamily="34" charset="-122"/>
                <a:cs typeface="微软雅黑" pitchFamily="34" charset="-120"/>
              </a:rPr>
              <a:t>当代国际政治与经济知识，</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分析</a:t>
            </a:r>
            <a:r>
              <a:rPr lang="en-US" altLang="zh-CN" sz="2000" b="0" i="0" dirty="0">
                <a:solidFill>
                  <a:srgbClr val="000000"/>
                </a:solidFill>
                <a:latin typeface="微软雅黑" pitchFamily="34" charset="0"/>
                <a:ea typeface="微软雅黑" pitchFamily="34" charset="-122"/>
                <a:cs typeface="微软雅黑" pitchFamily="34" charset="-120"/>
              </a:rPr>
              <a:t>“中国新特产”成功的意义。</a:t>
            </a:r>
            <a:endParaRPr lang="en-US" altLang="zh-CN" sz="2200" dirty="0"/>
          </a:p>
        </p:txBody>
      </p:sp>
      <p:graphicFrame>
        <p:nvGraphicFramePr>
          <p:cNvPr id="23" name="QO_6_AS.24_2#2a47f2def?colgroup=11,11,16&amp;vop=1&amp;pid=860261292&amp;color=0,0,0&amp;vtp=1&amp;bbb=1&amp;hb=1"/>
          <p:cNvGraphicFramePr>
            <a:graphicFrameLocks noGrp="1"/>
          </p:cNvGraphicFramePr>
          <p:nvPr>
            <p:extLst>
              <p:ext uri="{D42A27DB-BD31-4B8C-83A1-F6EECF244321}">
                <p14:modId xmlns:p14="http://schemas.microsoft.com/office/powerpoint/2010/main" val="1639786545"/>
              </p:ext>
            </p:extLst>
          </p:nvPr>
        </p:nvGraphicFramePr>
        <p:xfrm>
          <a:off x="722376" y="2050923"/>
          <a:ext cx="10716768" cy="3255010"/>
        </p:xfrm>
        <a:graphic>
          <a:graphicData uri="http://schemas.openxmlformats.org/drawingml/2006/table">
            <a:tbl>
              <a:tblPr/>
              <a:tblGrid>
                <a:gridCol w="3218688">
                  <a:extLst>
                    <a:ext uri="{9D8B030D-6E8A-4147-A177-3AD203B41FA5}">
                      <a16:colId xmlns:a16="http://schemas.microsoft.com/office/drawing/2014/main" val="20000"/>
                    </a:ext>
                  </a:extLst>
                </a:gridCol>
                <a:gridCol w="3209544">
                  <a:extLst>
                    <a:ext uri="{9D8B030D-6E8A-4147-A177-3AD203B41FA5}">
                      <a16:colId xmlns:a16="http://schemas.microsoft.com/office/drawing/2014/main" val="20001"/>
                    </a:ext>
                  </a:extLst>
                </a:gridCol>
                <a:gridCol w="4288536">
                  <a:extLst>
                    <a:ext uri="{9D8B030D-6E8A-4147-A177-3AD203B41FA5}">
                      <a16:colId xmlns:a16="http://schemas.microsoft.com/office/drawing/2014/main" val="20002"/>
                    </a:ext>
                  </a:extLst>
                </a:gridCol>
              </a:tblGrid>
              <a:tr h="421132">
                <a:tc>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材料精炼</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原理分析</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答案要点</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1218819">
                <a:tc>
                  <a:txBody>
                    <a:bodyPr/>
                    <a:lstStyle/>
                    <a:p>
                      <a:pPr marL="0" indent="0" algn="l" latinLnBrk="1" hangingPunct="0">
                        <a:lnSpc>
                          <a:spcPts val="3200"/>
                        </a:lnSpc>
                      </a:pPr>
                      <a:r>
                        <a:rPr lang="en-US" altLang="zh-CN" sz="2000" b="0" i="0" dirty="0">
                          <a:solidFill>
                            <a:srgbClr val="000000"/>
                          </a:solidFill>
                          <a:latin typeface="微软雅黑" pitchFamily="34" charset="0"/>
                          <a:ea typeface="微软雅黑" pitchFamily="34" charset="-122"/>
                          <a:cs typeface="微软雅黑" pitchFamily="34" charset="-120"/>
                        </a:rPr>
                        <a:t>通过科技赋能</a:t>
                      </a:r>
                      <a:r>
                        <a:rPr lang="en-US" altLang="zh-CN" sz="2000" b="0" i="0" spc="-10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促进企业品</a:t>
                      </a:r>
                    </a:p>
                    <a:p>
                      <a:pPr marL="0" lvl="0" indent="0" algn="l" latinLnBrk="1" hangingPunct="0">
                        <a:lnSpc>
                          <a:spcPts val="3000"/>
                        </a:lnSpc>
                      </a:pPr>
                      <a:r>
                        <a:rPr lang="en-US" altLang="zh-CN" sz="2000" b="0" i="0">
                          <a:solidFill>
                            <a:srgbClr val="000000"/>
                          </a:solidFill>
                          <a:latin typeface="微软雅黑" pitchFamily="34" charset="0"/>
                          <a:ea typeface="微软雅黑" pitchFamily="34" charset="-122"/>
                          <a:cs typeface="微软雅黑" pitchFamily="34" charset="-120"/>
                        </a:rPr>
                        <a:t>质化</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品牌化发展</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200"/>
                        </a:lnSpc>
                      </a:pPr>
                      <a:r>
                        <a:rPr lang="en-US" altLang="zh-CN" sz="2000" b="0" i="0" dirty="0">
                          <a:solidFill>
                            <a:srgbClr val="000000"/>
                          </a:solidFill>
                          <a:latin typeface="微软雅黑" pitchFamily="34" charset="0"/>
                          <a:ea typeface="微软雅黑" pitchFamily="34" charset="-122"/>
                          <a:cs typeface="微软雅黑" pitchFamily="34" charset="-120"/>
                        </a:rPr>
                        <a:t>供给角度</a:t>
                      </a:r>
                      <a:r>
                        <a:rPr lang="en-US" altLang="zh-CN" sz="2000" b="0" i="0">
                          <a:solidFill>
                            <a:srgbClr val="000000"/>
                          </a:solidFill>
                          <a:latin typeface="微软雅黑" pitchFamily="34" charset="0"/>
                          <a:ea typeface="微软雅黑" pitchFamily="34" charset="-122"/>
                          <a:cs typeface="微软雅黑" pitchFamily="34" charset="-120"/>
                        </a:rPr>
                        <a:t>：可联系产业升</a:t>
                      </a:r>
                    </a:p>
                    <a:p>
                      <a:pPr marL="0" indent="0" algn="l" latinLnBrk="1" hangingPunct="0">
                        <a:lnSpc>
                          <a:spcPts val="3200"/>
                        </a:lnSpc>
                      </a:pPr>
                      <a:r>
                        <a:rPr lang="en-US" altLang="zh-CN" sz="2000" b="0" i="0">
                          <a:solidFill>
                            <a:srgbClr val="000000"/>
                          </a:solidFill>
                          <a:latin typeface="微软雅黑" pitchFamily="34" charset="0"/>
                          <a:ea typeface="微软雅黑" pitchFamily="34" charset="-122"/>
                          <a:cs typeface="微软雅黑" pitchFamily="34" charset="-120"/>
                        </a:rPr>
                        <a:t>级</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自主品牌</a:t>
                      </a:r>
                      <a:r>
                        <a:rPr lang="en-US" altLang="zh-CN" sz="2000" b="0" i="0" spc="-10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新质生产力</a:t>
                      </a:r>
                    </a:p>
                    <a:p>
                      <a:pPr marL="0" lvl="0" indent="0" algn="l" latinLnBrk="1" hangingPunct="0">
                        <a:lnSpc>
                          <a:spcPts val="3000"/>
                        </a:lnSpc>
                      </a:pPr>
                      <a:r>
                        <a:rPr lang="en-US" altLang="zh-CN" sz="2000" b="0" i="0">
                          <a:solidFill>
                            <a:srgbClr val="000000"/>
                          </a:solidFill>
                          <a:latin typeface="微软雅黑" pitchFamily="34" charset="0"/>
                          <a:ea typeface="微软雅黑" pitchFamily="34" charset="-122"/>
                          <a:cs typeface="微软雅黑" pitchFamily="34" charset="-120"/>
                        </a:rPr>
                        <a:t>等术语</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200"/>
                        </a:lnSpc>
                      </a:pPr>
                      <a:r>
                        <a:rPr lang="en-US" altLang="zh-CN" sz="2000" b="0" i="0" dirty="0">
                          <a:solidFill>
                            <a:srgbClr val="000000"/>
                          </a:solidFill>
                          <a:latin typeface="微软雅黑" pitchFamily="34" charset="0"/>
                          <a:ea typeface="微软雅黑" pitchFamily="34" charset="-122"/>
                          <a:cs typeface="微软雅黑" pitchFamily="34" charset="-120"/>
                        </a:rPr>
                        <a:t>通过科技赋能</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打造自主品牌</a:t>
                      </a:r>
                      <a:r>
                        <a:rPr lang="en-US" altLang="zh-CN" sz="2000" b="0" i="0" spc="-10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实现</a:t>
                      </a:r>
                    </a:p>
                    <a:p>
                      <a:pPr marL="0" lvl="0" indent="0" algn="l" latinLnBrk="1" hangingPunct="0">
                        <a:lnSpc>
                          <a:spcPts val="3000"/>
                        </a:lnSpc>
                      </a:pPr>
                      <a:r>
                        <a:rPr lang="en-US" altLang="zh-CN" sz="2000" b="0" i="0">
                          <a:solidFill>
                            <a:srgbClr val="000000"/>
                          </a:solidFill>
                          <a:latin typeface="微软雅黑" pitchFamily="34" charset="0"/>
                          <a:ea typeface="微软雅黑" pitchFamily="34" charset="-122"/>
                          <a:cs typeface="微软雅黑" pitchFamily="34" charset="-120"/>
                        </a:rPr>
                        <a:t>产业结构优化升级</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1615059">
                <a:tc>
                  <a:txBody>
                    <a:bodyPr/>
                    <a:lstStyle/>
                    <a:p>
                      <a:pPr marL="0" indent="0" algn="l" latinLnBrk="1" hangingPunct="0">
                        <a:lnSpc>
                          <a:spcPts val="3200"/>
                        </a:lnSpc>
                      </a:pPr>
                      <a:r>
                        <a:rPr lang="en-US" altLang="zh-CN" sz="2000" b="0" i="0">
                          <a:solidFill>
                            <a:srgbClr val="000000"/>
                          </a:solidFill>
                          <a:latin typeface="微软雅黑" pitchFamily="34" charset="0"/>
                          <a:ea typeface="微软雅黑" pitchFamily="34" charset="-122"/>
                          <a:cs typeface="微软雅黑" pitchFamily="34" charset="-120"/>
                        </a:rPr>
                        <a:t>这些更具性价比的国产高端</a:t>
                      </a:r>
                    </a:p>
                    <a:p>
                      <a:pPr marL="0" indent="0" algn="l" latinLnBrk="1" hangingPunct="0">
                        <a:lnSpc>
                          <a:spcPts val="3200"/>
                        </a:lnSpc>
                      </a:pPr>
                      <a:r>
                        <a:rPr lang="en-US" altLang="zh-CN" sz="2000" b="0" i="0">
                          <a:solidFill>
                            <a:srgbClr val="000000"/>
                          </a:solidFill>
                          <a:latin typeface="微软雅黑" pitchFamily="34" charset="0"/>
                          <a:ea typeface="微软雅黑" pitchFamily="34" charset="-122"/>
                          <a:cs typeface="微软雅黑" pitchFamily="34" charset="-120"/>
                        </a:rPr>
                        <a:t>食材开始“飞入寻常百姓</a:t>
                      </a:r>
                    </a:p>
                    <a:p>
                      <a:pPr marL="0" indent="0" algn="l" latinLnBrk="1" hangingPunct="0">
                        <a:lnSpc>
                          <a:spcPts val="3200"/>
                        </a:lnSpc>
                      </a:pPr>
                      <a:r>
                        <a:rPr lang="en-US" altLang="zh-CN" sz="2000" b="0" i="0">
                          <a:solidFill>
                            <a:srgbClr val="000000"/>
                          </a:solidFill>
                          <a:latin typeface="微软雅黑" pitchFamily="34" charset="0"/>
                          <a:ea typeface="微软雅黑" pitchFamily="34" charset="-122"/>
                          <a:cs typeface="微软雅黑" pitchFamily="34" charset="-120"/>
                        </a:rPr>
                        <a:t>家”</a:t>
                      </a:r>
                      <a:r>
                        <a:rPr lang="en-US" altLang="zh-CN" sz="2000" b="0" i="0" spc="-10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助力培育消费新亮</a:t>
                      </a:r>
                    </a:p>
                    <a:p>
                      <a:pPr marL="0" lvl="0" indent="0" algn="l" latinLnBrk="1" hangingPunct="0">
                        <a:lnSpc>
                          <a:spcPts val="3000"/>
                        </a:lnSpc>
                      </a:pPr>
                      <a:r>
                        <a:rPr lang="en-US" altLang="zh-CN" sz="2000" b="0" i="0">
                          <a:solidFill>
                            <a:srgbClr val="000000"/>
                          </a:solidFill>
                          <a:latin typeface="微软雅黑" pitchFamily="34" charset="0"/>
                          <a:ea typeface="微软雅黑" pitchFamily="34" charset="-122"/>
                          <a:cs typeface="微软雅黑" pitchFamily="34" charset="-120"/>
                        </a:rPr>
                        <a:t>点</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深挖内需新潜力</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200"/>
                        </a:lnSpc>
                      </a:pPr>
                      <a:r>
                        <a:rPr lang="en-US" altLang="zh-CN" sz="2000" b="0" i="0" dirty="0">
                          <a:solidFill>
                            <a:srgbClr val="000000"/>
                          </a:solidFill>
                          <a:latin typeface="微软雅黑" pitchFamily="34" charset="0"/>
                          <a:ea typeface="微软雅黑" pitchFamily="34" charset="-122"/>
                          <a:cs typeface="微软雅黑" pitchFamily="34" charset="-120"/>
                        </a:rPr>
                        <a:t>需求角度</a:t>
                      </a:r>
                      <a:r>
                        <a:rPr lang="en-US" altLang="zh-CN" sz="2000" b="0" i="0">
                          <a:solidFill>
                            <a:srgbClr val="000000"/>
                          </a:solidFill>
                          <a:latin typeface="微软雅黑" pitchFamily="34" charset="0"/>
                          <a:ea typeface="微软雅黑" pitchFamily="34" charset="-122"/>
                          <a:cs typeface="微软雅黑" pitchFamily="34" charset="-120"/>
                        </a:rPr>
                        <a:t>：可联系创造新的</a:t>
                      </a:r>
                    </a:p>
                    <a:p>
                      <a:pPr marL="0" indent="0" algn="l" latinLnBrk="1" hangingPunct="0">
                        <a:lnSpc>
                          <a:spcPts val="3200"/>
                        </a:lnSpc>
                      </a:pPr>
                      <a:r>
                        <a:rPr lang="en-US" altLang="zh-CN" sz="2000" b="0" i="0">
                          <a:solidFill>
                            <a:srgbClr val="000000"/>
                          </a:solidFill>
                          <a:latin typeface="微软雅黑" pitchFamily="34" charset="0"/>
                          <a:ea typeface="微软雅黑" pitchFamily="34" charset="-122"/>
                          <a:cs typeface="微软雅黑" pitchFamily="34" charset="-120"/>
                        </a:rPr>
                        <a:t>经济增长点</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扩大内需</a:t>
                      </a:r>
                      <a:r>
                        <a:rPr lang="en-US" altLang="zh-CN" sz="2000" b="0" i="0" spc="-10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满</a:t>
                      </a:r>
                    </a:p>
                    <a:p>
                      <a:pPr marL="0" indent="0" algn="l" latinLnBrk="1" hangingPunct="0">
                        <a:lnSpc>
                          <a:spcPts val="3200"/>
                        </a:lnSpc>
                      </a:pPr>
                      <a:r>
                        <a:rPr lang="en-US" altLang="zh-CN" sz="2000" b="0" i="0">
                          <a:solidFill>
                            <a:srgbClr val="000000"/>
                          </a:solidFill>
                          <a:latin typeface="微软雅黑" pitchFamily="34" charset="0"/>
                          <a:ea typeface="微软雅黑" pitchFamily="34" charset="-122"/>
                          <a:cs typeface="微软雅黑" pitchFamily="34" charset="-120"/>
                        </a:rPr>
                        <a:t>足人民美好生活的需要等术</a:t>
                      </a:r>
                    </a:p>
                    <a:p>
                      <a:pPr marL="0" lvl="0" indent="0" algn="l" latinLnBrk="1" hangingPunct="0">
                        <a:lnSpc>
                          <a:spcPts val="3000"/>
                        </a:lnSpc>
                      </a:pPr>
                      <a:r>
                        <a:rPr lang="en-US" altLang="zh-CN" sz="2000" b="0" i="0">
                          <a:solidFill>
                            <a:srgbClr val="000000"/>
                          </a:solidFill>
                          <a:latin typeface="微软雅黑" pitchFamily="34" charset="0"/>
                          <a:ea typeface="微软雅黑" pitchFamily="34" charset="-122"/>
                          <a:cs typeface="微软雅黑" pitchFamily="34" charset="-120"/>
                        </a:rPr>
                        <a:t>语</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200"/>
                        </a:lnSpc>
                      </a:pPr>
                      <a:r>
                        <a:rPr lang="en-US" altLang="zh-CN" sz="2000" b="0" i="0" dirty="0">
                          <a:solidFill>
                            <a:srgbClr val="000000"/>
                          </a:solidFill>
                          <a:latin typeface="微软雅黑" pitchFamily="34" charset="0"/>
                          <a:ea typeface="微软雅黑" pitchFamily="34" charset="-122"/>
                          <a:cs typeface="微软雅黑" pitchFamily="34" charset="-120"/>
                        </a:rPr>
                        <a:t>有助于创造新的经济增长点</a:t>
                      </a:r>
                      <a:r>
                        <a:rPr lang="en-US" altLang="zh-CN" sz="2000" b="0" i="0" spc="-10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拉动消</a:t>
                      </a:r>
                    </a:p>
                    <a:p>
                      <a:pPr marL="0" indent="0" algn="l" latinLnBrk="1" hangingPunct="0">
                        <a:lnSpc>
                          <a:spcPts val="3200"/>
                        </a:lnSpc>
                      </a:pPr>
                      <a:r>
                        <a:rPr lang="en-US" altLang="zh-CN" sz="2000" b="0" i="0">
                          <a:solidFill>
                            <a:srgbClr val="000000"/>
                          </a:solidFill>
                          <a:latin typeface="微软雅黑" pitchFamily="34" charset="0"/>
                          <a:ea typeface="微软雅黑" pitchFamily="34" charset="-122"/>
                          <a:cs typeface="微软雅黑" pitchFamily="34" charset="-120"/>
                        </a:rPr>
                        <a:t>费</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扩大内需</a:t>
                      </a:r>
                      <a:r>
                        <a:rPr lang="en-US" altLang="zh-CN" sz="2000" b="0" i="0" spc="-10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满足人民日益增长的</a:t>
                      </a:r>
                    </a:p>
                    <a:p>
                      <a:pPr marL="0" lvl="0" indent="0" algn="l" latinLnBrk="1" hangingPunct="0">
                        <a:lnSpc>
                          <a:spcPts val="3000"/>
                        </a:lnSpc>
                      </a:pPr>
                      <a:r>
                        <a:rPr lang="en-US" altLang="zh-CN" sz="2000" b="0" i="0">
                          <a:solidFill>
                            <a:srgbClr val="000000"/>
                          </a:solidFill>
                          <a:latin typeface="微软雅黑" pitchFamily="34" charset="0"/>
                          <a:ea typeface="微软雅黑" pitchFamily="34" charset="-122"/>
                          <a:cs typeface="微软雅黑" pitchFamily="34" charset="-120"/>
                        </a:rPr>
                        <a:t>美好生活需要</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bl>
          </a:graphicData>
        </a:graphic>
      </p:graphicFrame>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nodeType="withEffect">
                                  <p:stCondLst>
                                    <p:cond delay="0"/>
                                  </p:stCondLst>
                                  <p:childTnLst>
                                    <p:set>
                                      <p:cBhvr>
                                        <p:cTn id="15" dur="1" fill="hold">
                                          <p:stCondLst>
                                            <p:cond delay="0"/>
                                          </p:stCondLst>
                                        </p:cTn>
                                        <p:tgtEl>
                                          <p:spTgt spid="23"/>
                                        </p:tgtEl>
                                        <p:attrNameLst>
                                          <p:attrName>style.visibility</p:attrName>
                                        </p:attrNameLst>
                                      </p:cBhvr>
                                      <p:to>
                                        <p:strVal val="visible"/>
                                      </p:to>
                                    </p:set>
                                    <p:animEffect transition="in" filter="fade">
                                      <p:cBhvr>
                                        <p:cTn id="16"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3.xml><?xml version="1.0" encoding="utf-8"?>
<p:sld xmlns:a="http://schemas.openxmlformats.org/drawingml/2006/main" xmlns:r="http://schemas.openxmlformats.org/officeDocument/2006/relationships" xmlns:p="http://schemas.openxmlformats.org/presentationml/2006/main">
  <p:cSld name="Slide 23&amp;si=23">
    <p:spTree>
      <p:nvGrpSpPr>
        <p:cNvPr id="1" name=""/>
        <p:cNvGrpSpPr/>
        <p:nvPr/>
      </p:nvGrpSpPr>
      <p:grpSpPr>
        <a:xfrm>
          <a:off x="0" y="0"/>
          <a:ext cx="0" cy="0"/>
          <a:chOff x="0" y="0"/>
          <a:chExt cx="0" cy="0"/>
        </a:xfrm>
      </p:grpSpPr>
      <p:graphicFrame>
        <p:nvGraphicFramePr>
          <p:cNvPr id="24" name="QO_6_AS.24_3#2a47f2def?colgroup=11,11,16&amp;vop=1&amp;pid=860261292&amp;color=0,0,0&amp;mp=1&amp;vtp=1&amp;bt=1&amp;bbb=1&amp;hb=1"/>
          <p:cNvGraphicFramePr>
            <a:graphicFrameLocks noGrp="1"/>
          </p:cNvGraphicFramePr>
          <p:nvPr>
            <p:extLst>
              <p:ext uri="{D42A27DB-BD31-4B8C-83A1-F6EECF244321}">
                <p14:modId xmlns:p14="http://schemas.microsoft.com/office/powerpoint/2010/main" val="3748414033"/>
              </p:ext>
            </p:extLst>
          </p:nvPr>
        </p:nvGraphicFramePr>
        <p:xfrm>
          <a:off x="722376" y="1511300"/>
          <a:ext cx="10716768" cy="3255010"/>
        </p:xfrm>
        <a:graphic>
          <a:graphicData uri="http://schemas.openxmlformats.org/drawingml/2006/table">
            <a:tbl>
              <a:tblPr/>
              <a:tblGrid>
                <a:gridCol w="3218688">
                  <a:extLst>
                    <a:ext uri="{9D8B030D-6E8A-4147-A177-3AD203B41FA5}">
                      <a16:colId xmlns:a16="http://schemas.microsoft.com/office/drawing/2014/main" val="20000"/>
                    </a:ext>
                  </a:extLst>
                </a:gridCol>
                <a:gridCol w="3209544">
                  <a:extLst>
                    <a:ext uri="{9D8B030D-6E8A-4147-A177-3AD203B41FA5}">
                      <a16:colId xmlns:a16="http://schemas.microsoft.com/office/drawing/2014/main" val="20001"/>
                    </a:ext>
                  </a:extLst>
                </a:gridCol>
                <a:gridCol w="4288536">
                  <a:extLst>
                    <a:ext uri="{9D8B030D-6E8A-4147-A177-3AD203B41FA5}">
                      <a16:colId xmlns:a16="http://schemas.microsoft.com/office/drawing/2014/main" val="20002"/>
                    </a:ext>
                  </a:extLst>
                </a:gridCol>
              </a:tblGrid>
              <a:tr h="421132">
                <a:tc>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材料精炼</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原理分析</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答案要点</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1218819">
                <a:tc>
                  <a:txBody>
                    <a:bodyPr/>
                    <a:lstStyle/>
                    <a:p>
                      <a:pPr marL="0" indent="0" algn="l" latinLnBrk="1" hangingPunct="0">
                        <a:lnSpc>
                          <a:spcPts val="3200"/>
                        </a:lnSpc>
                      </a:pPr>
                      <a:r>
                        <a:rPr lang="en-US" altLang="zh-CN" sz="2000" b="0" i="0" dirty="0">
                          <a:solidFill>
                            <a:srgbClr val="000000"/>
                          </a:solidFill>
                          <a:latin typeface="微软雅黑" pitchFamily="34" charset="0"/>
                          <a:ea typeface="微软雅黑" pitchFamily="34" charset="-122"/>
                          <a:cs typeface="微软雅黑" pitchFamily="34" charset="-120"/>
                        </a:rPr>
                        <a:t>吸纳全球资源</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将</a:t>
                      </a:r>
                      <a:r>
                        <a:rPr lang="en-US" altLang="zh-CN" sz="2000" b="0" i="0">
                          <a:solidFill>
                            <a:srgbClr val="000000"/>
                          </a:solidFill>
                          <a:latin typeface="微软雅黑" pitchFamily="34" charset="0"/>
                          <a:ea typeface="微软雅黑" pitchFamily="34" charset="-122"/>
                          <a:cs typeface="微软雅黑" pitchFamily="34" charset="-120"/>
                        </a:rPr>
                        <a:t>“外来品</a:t>
                      </a:r>
                    </a:p>
                    <a:p>
                      <a:pPr marL="0" indent="0" algn="l" latinLnBrk="1" hangingPunct="0">
                        <a:lnSpc>
                          <a:spcPts val="3200"/>
                        </a:lnSpc>
                      </a:pPr>
                      <a:r>
                        <a:rPr lang="en-US" altLang="zh-CN" sz="2000" b="0" i="0">
                          <a:solidFill>
                            <a:srgbClr val="000000"/>
                          </a:solidFill>
                          <a:latin typeface="微软雅黑" pitchFamily="34" charset="0"/>
                          <a:ea typeface="微软雅黑" pitchFamily="34" charset="-122"/>
                          <a:cs typeface="微软雅黑" pitchFamily="34" charset="-120"/>
                        </a:rPr>
                        <a:t>种</a:t>
                      </a:r>
                      <a:r>
                        <a:rPr lang="en-US" altLang="zh-CN" sz="2000" b="0" i="0" dirty="0">
                          <a:solidFill>
                            <a:srgbClr val="000000"/>
                          </a:solidFill>
                          <a:latin typeface="微软雅黑" pitchFamily="34" charset="0"/>
                          <a:ea typeface="微软雅黑" pitchFamily="34" charset="-122"/>
                          <a:cs typeface="微软雅黑" pitchFamily="34" charset="-120"/>
                        </a:rPr>
                        <a:t>”转化为“</a:t>
                      </a:r>
                      <a:r>
                        <a:rPr lang="en-US" altLang="zh-CN" sz="2000" b="0" i="0">
                          <a:solidFill>
                            <a:srgbClr val="000000"/>
                          </a:solidFill>
                          <a:latin typeface="微软雅黑" pitchFamily="34" charset="0"/>
                          <a:ea typeface="微软雅黑" pitchFamily="34" charset="-122"/>
                          <a:cs typeface="微软雅黑" pitchFamily="34" charset="-120"/>
                        </a:rPr>
                        <a:t>本土优势”</a:t>
                      </a:r>
                      <a:r>
                        <a:rPr lang="en-US" altLang="zh-CN" sz="2000" b="0" i="0" spc="-100">
                          <a:solidFill>
                            <a:srgbClr val="000000"/>
                          </a:solidFill>
                          <a:latin typeface="微软雅黑" pitchFamily="34" charset="0"/>
                          <a:ea typeface="微软雅黑" pitchFamily="34" charset="-122"/>
                          <a:cs typeface="微软雅黑" pitchFamily="34" charset="-120"/>
                        </a:rPr>
                        <a:t>，</a:t>
                      </a:r>
                    </a:p>
                    <a:p>
                      <a:pPr marL="0" lvl="0" indent="0" algn="l" latinLnBrk="1" hangingPunct="0">
                        <a:lnSpc>
                          <a:spcPts val="3000"/>
                        </a:lnSpc>
                      </a:pPr>
                      <a:r>
                        <a:rPr lang="en-US" altLang="zh-CN" sz="2000" b="0" i="0">
                          <a:solidFill>
                            <a:srgbClr val="000000"/>
                          </a:solidFill>
                          <a:latin typeface="微软雅黑" pitchFamily="34" charset="0"/>
                          <a:ea typeface="微软雅黑" pitchFamily="34" charset="-122"/>
                          <a:cs typeface="微软雅黑" pitchFamily="34" charset="-120"/>
                        </a:rPr>
                        <a:t>再以本土化产品反哺全球</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200"/>
                        </a:lnSpc>
                      </a:pPr>
                      <a:r>
                        <a:rPr lang="en-US" altLang="zh-CN" sz="2000" b="0" i="0" dirty="0">
                          <a:solidFill>
                            <a:srgbClr val="000000"/>
                          </a:solidFill>
                          <a:latin typeface="微软雅黑" pitchFamily="34" charset="0"/>
                          <a:ea typeface="微软雅黑" pitchFamily="34" charset="-122"/>
                          <a:cs typeface="微软雅黑" pitchFamily="34" charset="-120"/>
                        </a:rPr>
                        <a:t>对外开放角度</a:t>
                      </a:r>
                      <a:r>
                        <a:rPr lang="en-US" altLang="zh-CN" sz="2000" b="0" i="0">
                          <a:solidFill>
                            <a:srgbClr val="000000"/>
                          </a:solidFill>
                          <a:latin typeface="微软雅黑" pitchFamily="34" charset="0"/>
                          <a:ea typeface="微软雅黑" pitchFamily="34" charset="-122"/>
                          <a:cs typeface="微软雅黑" pitchFamily="34" charset="-120"/>
                        </a:rPr>
                        <a:t>：可联系对外</a:t>
                      </a:r>
                    </a:p>
                    <a:p>
                      <a:pPr marL="0" indent="0" algn="l" latinLnBrk="1" hangingPunct="0">
                        <a:lnSpc>
                          <a:spcPts val="3200"/>
                        </a:lnSpc>
                      </a:pPr>
                      <a:r>
                        <a:rPr lang="en-US" altLang="zh-CN" sz="2000" b="0" i="0">
                          <a:solidFill>
                            <a:srgbClr val="000000"/>
                          </a:solidFill>
                          <a:latin typeface="微软雅黑" pitchFamily="34" charset="0"/>
                          <a:ea typeface="微软雅黑" pitchFamily="34" charset="-122"/>
                          <a:cs typeface="微软雅黑" pitchFamily="34" charset="-120"/>
                        </a:rPr>
                        <a:t>开放</a:t>
                      </a:r>
                      <a:r>
                        <a:rPr lang="en-US" altLang="zh-CN" sz="2000" b="0" i="0" spc="-10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中国是全球经济的贡</a:t>
                      </a:r>
                    </a:p>
                    <a:p>
                      <a:pPr marL="0" lvl="0" indent="0" algn="l" latinLnBrk="1" hangingPunct="0">
                        <a:lnSpc>
                          <a:spcPts val="3000"/>
                        </a:lnSpc>
                      </a:pPr>
                      <a:r>
                        <a:rPr lang="en-US" altLang="zh-CN" sz="2000" b="0" i="0">
                          <a:solidFill>
                            <a:srgbClr val="000000"/>
                          </a:solidFill>
                          <a:latin typeface="微软雅黑" pitchFamily="34" charset="0"/>
                          <a:ea typeface="微软雅黑" pitchFamily="34" charset="-122"/>
                          <a:cs typeface="微软雅黑" pitchFamily="34" charset="-120"/>
                        </a:rPr>
                        <a:t>献者等术语</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200"/>
                        </a:lnSpc>
                      </a:pPr>
                      <a:r>
                        <a:rPr lang="en-US" altLang="zh-CN" sz="2000" b="0" i="0">
                          <a:solidFill>
                            <a:srgbClr val="000000"/>
                          </a:solidFill>
                          <a:latin typeface="微软雅黑" pitchFamily="34" charset="0"/>
                          <a:ea typeface="微软雅黑" pitchFamily="34" charset="-122"/>
                          <a:cs typeface="微软雅黑" pitchFamily="34" charset="-120"/>
                        </a:rPr>
                        <a:t>有利于为世界市场提供更丰富的产</a:t>
                      </a:r>
                    </a:p>
                    <a:p>
                      <a:pPr marL="0" indent="0" algn="l" latinLnBrk="1" hangingPunct="0">
                        <a:lnSpc>
                          <a:spcPts val="3200"/>
                        </a:lnSpc>
                      </a:pPr>
                      <a:r>
                        <a:rPr lang="en-US" altLang="zh-CN" sz="2000" b="0" i="0">
                          <a:solidFill>
                            <a:srgbClr val="000000"/>
                          </a:solidFill>
                          <a:latin typeface="微软雅黑" pitchFamily="34" charset="0"/>
                          <a:ea typeface="微软雅黑" pitchFamily="34" charset="-122"/>
                          <a:cs typeface="微软雅黑" pitchFamily="34" charset="-120"/>
                        </a:rPr>
                        <a:t>品</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推进高水平对外开放</a:t>
                      </a:r>
                      <a:r>
                        <a:rPr lang="en-US" altLang="zh-CN" sz="2000" b="0" i="0" spc="-10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构建新发</a:t>
                      </a:r>
                    </a:p>
                    <a:p>
                      <a:pPr marL="0" lvl="0" indent="0" algn="l" latinLnBrk="1" hangingPunct="0">
                        <a:lnSpc>
                          <a:spcPts val="3000"/>
                        </a:lnSpc>
                      </a:pPr>
                      <a:r>
                        <a:rPr lang="en-US" altLang="zh-CN" sz="2000" b="0" i="0">
                          <a:solidFill>
                            <a:srgbClr val="000000"/>
                          </a:solidFill>
                          <a:latin typeface="微软雅黑" pitchFamily="34" charset="0"/>
                          <a:ea typeface="微软雅黑" pitchFamily="34" charset="-122"/>
                          <a:cs typeface="微软雅黑" pitchFamily="34" charset="-120"/>
                        </a:rPr>
                        <a:t>展格局</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1615059">
                <a:tc>
                  <a:txBody>
                    <a:bodyPr/>
                    <a:lstStyle/>
                    <a:p>
                      <a:pPr marL="0" indent="0" algn="l" latinLnBrk="1" hangingPunct="0">
                        <a:lnSpc>
                          <a:spcPts val="3200"/>
                        </a:lnSpc>
                      </a:pPr>
                      <a:r>
                        <a:rPr lang="en-US" altLang="zh-CN" sz="2000" b="0" i="0">
                          <a:solidFill>
                            <a:srgbClr val="000000"/>
                          </a:solidFill>
                          <a:latin typeface="微软雅黑" pitchFamily="34" charset="0"/>
                          <a:ea typeface="微软雅黑" pitchFamily="34" charset="-122"/>
                          <a:cs typeface="微软雅黑" pitchFamily="34" charset="-120"/>
                        </a:rPr>
                        <a:t>以互利共赢造福全世界的自</a:t>
                      </a:r>
                    </a:p>
                    <a:p>
                      <a:pPr marL="0" lvl="0" indent="0" algn="l" latinLnBrk="1" hangingPunct="0">
                        <a:lnSpc>
                          <a:spcPts val="3000"/>
                        </a:lnSpc>
                      </a:pPr>
                      <a:r>
                        <a:rPr lang="en-US" altLang="zh-CN" sz="2000" b="0" i="0">
                          <a:solidFill>
                            <a:srgbClr val="000000"/>
                          </a:solidFill>
                          <a:latin typeface="微软雅黑" pitchFamily="34" charset="0"/>
                          <a:ea typeface="微软雅黑" pitchFamily="34" charset="-122"/>
                          <a:cs typeface="微软雅黑" pitchFamily="34" charset="-120"/>
                        </a:rPr>
                        <a:t>信与包容</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200"/>
                        </a:lnSpc>
                      </a:pPr>
                      <a:r>
                        <a:rPr lang="en-US" altLang="zh-CN" sz="2000" b="0" i="0" dirty="0">
                          <a:solidFill>
                            <a:srgbClr val="000000"/>
                          </a:solidFill>
                          <a:latin typeface="微软雅黑" pitchFamily="34" charset="0"/>
                          <a:ea typeface="微软雅黑" pitchFamily="34" charset="-122"/>
                          <a:cs typeface="微软雅黑" pitchFamily="34" charset="-120"/>
                        </a:rPr>
                        <a:t>人类命运共同体角度</a:t>
                      </a:r>
                      <a:r>
                        <a:rPr lang="en-US" altLang="zh-CN" sz="2000" b="0" i="0">
                          <a:solidFill>
                            <a:srgbClr val="000000"/>
                          </a:solidFill>
                          <a:latin typeface="微软雅黑" pitchFamily="34" charset="0"/>
                          <a:ea typeface="微软雅黑" pitchFamily="34" charset="-122"/>
                          <a:cs typeface="微软雅黑" pitchFamily="34" charset="-120"/>
                        </a:rPr>
                        <a:t>：可联</a:t>
                      </a:r>
                    </a:p>
                    <a:p>
                      <a:pPr marL="0" indent="0" algn="l" latinLnBrk="1" hangingPunct="0">
                        <a:lnSpc>
                          <a:spcPts val="3200"/>
                        </a:lnSpc>
                      </a:pPr>
                      <a:r>
                        <a:rPr lang="en-US" altLang="zh-CN" sz="2000" b="0" i="0">
                          <a:solidFill>
                            <a:srgbClr val="000000"/>
                          </a:solidFill>
                          <a:latin typeface="微软雅黑" pitchFamily="34" charset="0"/>
                          <a:ea typeface="微软雅黑" pitchFamily="34" charset="-122"/>
                          <a:cs typeface="微软雅黑" pitchFamily="34" charset="-120"/>
                        </a:rPr>
                        <a:t>系互利共赢</a:t>
                      </a:r>
                      <a:r>
                        <a:rPr lang="en-US" altLang="zh-CN" sz="2000" b="0" i="0" spc="-10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文化交流等术</a:t>
                      </a:r>
                    </a:p>
                    <a:p>
                      <a:pPr marL="0" lvl="0" indent="0" algn="l" latinLnBrk="1" hangingPunct="0">
                        <a:lnSpc>
                          <a:spcPts val="3000"/>
                        </a:lnSpc>
                      </a:pPr>
                      <a:r>
                        <a:rPr lang="en-US" altLang="zh-CN" sz="2000" b="0" i="0">
                          <a:solidFill>
                            <a:srgbClr val="000000"/>
                          </a:solidFill>
                          <a:latin typeface="微软雅黑" pitchFamily="34" charset="0"/>
                          <a:ea typeface="微软雅黑" pitchFamily="34" charset="-122"/>
                          <a:cs typeface="微软雅黑" pitchFamily="34" charset="-120"/>
                        </a:rPr>
                        <a:t>语</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200"/>
                        </a:lnSpc>
                      </a:pPr>
                      <a:r>
                        <a:rPr lang="en-US" altLang="zh-CN" sz="2000" b="0" i="0" dirty="0">
                          <a:solidFill>
                            <a:srgbClr val="000000"/>
                          </a:solidFill>
                          <a:latin typeface="微软雅黑" pitchFamily="34" charset="0"/>
                          <a:ea typeface="微软雅黑" pitchFamily="34" charset="-122"/>
                          <a:cs typeface="微软雅黑" pitchFamily="34" charset="-120"/>
                        </a:rPr>
                        <a:t>有利于实现互利共赢</a:t>
                      </a:r>
                      <a:r>
                        <a:rPr lang="en-US" altLang="zh-CN" sz="2000" b="0" i="0" spc="-10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建设开放包</a:t>
                      </a:r>
                    </a:p>
                    <a:p>
                      <a:pPr marL="0" indent="0" algn="l" latinLnBrk="1" hangingPunct="0">
                        <a:lnSpc>
                          <a:spcPts val="3200"/>
                        </a:lnSpc>
                      </a:pPr>
                      <a:r>
                        <a:rPr lang="en-US" altLang="zh-CN" sz="2000" b="0" i="0">
                          <a:solidFill>
                            <a:srgbClr val="000000"/>
                          </a:solidFill>
                          <a:latin typeface="微软雅黑" pitchFamily="34" charset="0"/>
                          <a:ea typeface="微软雅黑" pitchFamily="34" charset="-122"/>
                          <a:cs typeface="微软雅黑" pitchFamily="34" charset="-120"/>
                        </a:rPr>
                        <a:t>容</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共同繁荣的人类命运共同体</a:t>
                      </a:r>
                      <a:r>
                        <a:rPr lang="en-US" altLang="zh-CN" sz="2000" b="0" i="0" spc="-10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有</a:t>
                      </a:r>
                    </a:p>
                    <a:p>
                      <a:pPr marL="0" indent="0" algn="l" latinLnBrk="1" hangingPunct="0">
                        <a:lnSpc>
                          <a:spcPts val="3200"/>
                        </a:lnSpc>
                      </a:pPr>
                      <a:r>
                        <a:rPr lang="en-US" altLang="zh-CN" sz="2000" b="0" i="0">
                          <a:solidFill>
                            <a:srgbClr val="000000"/>
                          </a:solidFill>
                          <a:latin typeface="微软雅黑" pitchFamily="34" charset="0"/>
                          <a:ea typeface="微软雅黑" pitchFamily="34" charset="-122"/>
                          <a:cs typeface="微软雅黑" pitchFamily="34" charset="-120"/>
                        </a:rPr>
                        <a:t>利于增进文化交流与文化交融</a:t>
                      </a:r>
                      <a:r>
                        <a:rPr lang="en-US" altLang="zh-CN" sz="2000" b="0" i="0" spc="-10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促进</a:t>
                      </a:r>
                    </a:p>
                    <a:p>
                      <a:pPr marL="0" lvl="0" indent="0" algn="l" latinLnBrk="1" hangingPunct="0">
                        <a:lnSpc>
                          <a:spcPts val="3000"/>
                        </a:lnSpc>
                      </a:pPr>
                      <a:r>
                        <a:rPr lang="en-US" altLang="zh-CN" sz="2000" b="0" i="0">
                          <a:solidFill>
                            <a:srgbClr val="000000"/>
                          </a:solidFill>
                          <a:latin typeface="微软雅黑" pitchFamily="34" charset="0"/>
                          <a:ea typeface="微软雅黑" pitchFamily="34" charset="-122"/>
                          <a:cs typeface="微软雅黑" pitchFamily="34" charset="-120"/>
                        </a:rPr>
                        <a:t>中华文化走向世界</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bl>
          </a:graphicData>
        </a:graphic>
      </p:graphicFrame>
      <p:sp>
        <p:nvSpPr>
          <p:cNvPr id="2" name="QO_6_AS.24_3#2a47f2def?colgroup=11,11,16&amp;vop=1&amp;pid=860261292&amp;color=0,0,0&amp;mp=1&amp;vtp=1&amp;bt=1&amp;bbb=1">
            <a:extLst>
              <a:ext uri="{FF2B5EF4-FFF2-40B4-BE49-F238E27FC236}">
                <a16:creationId xmlns:a16="http://schemas.microsoft.com/office/drawing/2014/main" id="{A0B5E873-FAA7-D07A-9484-B17D35C43500}"/>
              </a:ext>
            </a:extLst>
          </p:cNvPr>
          <p:cNvSpPr txBox="1"/>
          <p:nvPr/>
        </p:nvSpPr>
        <p:spPr>
          <a:xfrm>
            <a:off x="10926183" y="969264"/>
            <a:ext cx="512961" cy="416909"/>
          </a:xfrm>
          <a:prstGeom prst="rect">
            <a:avLst/>
          </a:prstGeom>
          <a:noFill/>
        </p:spPr>
        <p:txBody>
          <a:bodyPr vert="horz" wrap="none" lIns="0" tIns="0" rIns="0" bIns="0" rtlCol="0">
            <a:spAutoFit/>
          </a:bodyPr>
          <a:lstStyle/>
          <a:p>
            <a:pPr algn="r">
              <a:lnSpc>
                <a:spcPts val="3600"/>
              </a:lnSpc>
            </a:pPr>
            <a:r>
              <a:rPr lang="zh-CN" altLang="en-US" sz="2000">
                <a:latin typeface="微软雅黑" panose="020B0503020204020204" pitchFamily="34" charset="-122"/>
                <a:ea typeface="微软雅黑" panose="020B0503020204020204" pitchFamily="34" charset="-122"/>
              </a:rPr>
              <a:t>续表</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500"/>
                                        <p:tgtEl>
                                          <p:spTgt spid="2">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24"/>
                                        </p:tgtEl>
                                        <p:attrNameLst>
                                          <p:attrName>style.visibility</p:attrName>
                                        </p:attrNameLst>
                                      </p:cBhvr>
                                      <p:to>
                                        <p:strVal val="visible"/>
                                      </p:to>
                                    </p:set>
                                    <p:animEffect transition="in" filter="fade">
                                      <p:cBhvr>
                                        <p:cTn id="10"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24.xml><?xml version="1.0" encoding="utf-8"?>
<p:sld xmlns:a="http://schemas.openxmlformats.org/drawingml/2006/main" xmlns:r="http://schemas.openxmlformats.org/officeDocument/2006/relationships" xmlns:p="http://schemas.openxmlformats.org/presentationml/2006/main">
  <p:cSld name="Slide 24&amp;si=24">
    <p:spTree>
      <p:nvGrpSpPr>
        <p:cNvPr id="1" name=""/>
        <p:cNvGrpSpPr/>
        <p:nvPr/>
      </p:nvGrpSpPr>
      <p:grpSpPr>
        <a:xfrm>
          <a:off x="0" y="0"/>
          <a:ext cx="0" cy="0"/>
          <a:chOff x="0" y="0"/>
          <a:chExt cx="0" cy="0"/>
        </a:xfrm>
      </p:grpSpPr>
      <p:sp>
        <p:nvSpPr>
          <p:cNvPr id="2" name="QC_6_BD.25_1#f098ba8ad?sp=1&amp;pid=337502ddb&amp;color=0,0,0&amp;vtp=1&amp;bt=1&amp;bbb=1&amp;hb=1"/>
          <p:cNvSpPr/>
          <p:nvPr/>
        </p:nvSpPr>
        <p:spPr>
          <a:xfrm>
            <a:off x="722376" y="1005840"/>
            <a:ext cx="10753344" cy="17575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9.</a:t>
            </a:r>
            <a:r>
              <a:rPr lang="en-US" altLang="zh-CN" sz="2000" b="0" i="0" dirty="0">
                <a:solidFill>
                  <a:srgbClr val="000000"/>
                </a:solidFill>
                <a:latin typeface="仿宋" pitchFamily="34" charset="0"/>
                <a:ea typeface="仿宋" pitchFamily="34" charset="-122"/>
                <a:cs typeface="仿宋" pitchFamily="34" charset="-120"/>
              </a:rPr>
              <a:t>［河南2025·5］</a:t>
            </a:r>
            <a:r>
              <a:rPr lang="en-US" altLang="zh-CN" sz="2000" b="0" i="0" dirty="0">
                <a:solidFill>
                  <a:srgbClr val="000000"/>
                </a:solidFill>
                <a:latin typeface="微软雅黑" pitchFamily="34" charset="0"/>
                <a:ea typeface="微软雅黑" pitchFamily="34" charset="-122"/>
                <a:cs typeface="微软雅黑" pitchFamily="34" charset="-120"/>
              </a:rPr>
              <a:t>冰川是地球的“固态水库”。随着全球冰川整体加速消融</a:t>
            </a:r>
            <a:r>
              <a:rPr lang="en-US" altLang="zh-CN" sz="2000" b="0" i="0">
                <a:solidFill>
                  <a:srgbClr val="000000"/>
                </a:solidFill>
                <a:latin typeface="微软雅黑" pitchFamily="34" charset="0"/>
                <a:ea typeface="微软雅黑" pitchFamily="34" charset="-122"/>
                <a:cs typeface="微软雅黑" pitchFamily="34" charset="-120"/>
              </a:rPr>
              <a:t>，人类社会面临严重</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的生态环境危机</a:t>
            </a:r>
            <a:r>
              <a:rPr lang="en-US" altLang="zh-CN" sz="2000" b="0" i="0" dirty="0">
                <a:solidFill>
                  <a:srgbClr val="000000"/>
                </a:solidFill>
                <a:latin typeface="微软雅黑" pitchFamily="34" charset="0"/>
                <a:ea typeface="微软雅黑" pitchFamily="34" charset="-122"/>
                <a:cs typeface="微软雅黑" pitchFamily="34" charset="-120"/>
              </a:rPr>
              <a:t>。2025年1月，联合国正式启动国际冰川保护年，</a:t>
            </a:r>
            <a:r>
              <a:rPr lang="en-US" altLang="zh-CN" sz="2000" b="0" i="0">
                <a:solidFill>
                  <a:srgbClr val="000000"/>
                </a:solidFill>
                <a:latin typeface="微软雅黑" pitchFamily="34" charset="0"/>
                <a:ea typeface="微软雅黑" pitchFamily="34" charset="-122"/>
                <a:cs typeface="微软雅黑" pitchFamily="34" charset="-120"/>
              </a:rPr>
              <a:t>协调联合多个国际组织和国家，</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在扩大全球冰川监测系统</a:t>
            </a:r>
            <a:r>
              <a:rPr lang="en-US" altLang="zh-CN" sz="2000" b="0" i="0" dirty="0">
                <a:solidFill>
                  <a:srgbClr val="000000"/>
                </a:solidFill>
                <a:latin typeface="微软雅黑" pitchFamily="34" charset="0"/>
                <a:ea typeface="微软雅黑" pitchFamily="34" charset="-122"/>
                <a:cs typeface="微软雅黑" pitchFamily="34" charset="-120"/>
              </a:rPr>
              <a:t>、开发冰川相关灾害早期预警系统、</a:t>
            </a:r>
            <a:r>
              <a:rPr lang="en-US" altLang="zh-CN" sz="2000" b="0" i="0">
                <a:solidFill>
                  <a:srgbClr val="000000"/>
                </a:solidFill>
                <a:latin typeface="微软雅黑" pitchFamily="34" charset="0"/>
                <a:ea typeface="微软雅黑" pitchFamily="34" charset="-122"/>
                <a:cs typeface="微软雅黑" pitchFamily="34" charset="-120"/>
              </a:rPr>
              <a:t>吸引青年参与等重点领域开展行动。</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由此可见</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联合国(</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6_AN.26_1#f098ba8ad.bracket?pid=337502ddb&amp;color=0,0,0&amp;vpa=7&amp;vtp=1"/>
          <p:cNvSpPr/>
          <p:nvPr/>
        </p:nvSpPr>
        <p:spPr>
          <a:xfrm>
            <a:off x="2954401" y="2358390"/>
            <a:ext cx="355600" cy="389509"/>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C</a:t>
            </a:r>
            <a:endParaRPr lang="en-US" altLang="zh-CN" sz="2000" dirty="0"/>
          </a:p>
        </p:txBody>
      </p:sp>
      <p:sp>
        <p:nvSpPr>
          <p:cNvPr id="4" name="QC_6_BD.25_2#f098ba8ad?pid=337502ddb&amp;color=0,0,0&amp;vtp=1&amp;bbb=1"/>
          <p:cNvSpPr/>
          <p:nvPr/>
        </p:nvSpPr>
        <p:spPr>
          <a:xfrm>
            <a:off x="722376" y="2825114"/>
            <a:ext cx="10753344" cy="17960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①凝聚国际共识，完善冰川治理制度</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②</a:t>
            </a:r>
            <a:r>
              <a:rPr lang="en-US" altLang="zh-CN" sz="2000" b="0" i="0" dirty="0">
                <a:solidFill>
                  <a:srgbClr val="000000"/>
                </a:solidFill>
                <a:latin typeface="微软雅黑" pitchFamily="34" charset="0"/>
                <a:ea typeface="微软雅黑" pitchFamily="34" charset="-122"/>
                <a:cs typeface="微软雅黑" pitchFamily="34" charset="-120"/>
              </a:rPr>
              <a:t>践行多边主义，倡导国际多边合作</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③</a:t>
            </a:r>
            <a:r>
              <a:rPr lang="en-US" altLang="zh-CN" sz="2000" b="0" i="0" dirty="0">
                <a:solidFill>
                  <a:srgbClr val="000000"/>
                </a:solidFill>
                <a:latin typeface="微软雅黑" pitchFamily="34" charset="0"/>
                <a:ea typeface="微软雅黑" pitchFamily="34" charset="-122"/>
                <a:cs typeface="微软雅黑" pitchFamily="34" charset="-120"/>
              </a:rPr>
              <a:t>重视民众参与，壮大应对非传统安全威胁力量</a:t>
            </a:r>
            <a:endParaRPr lang="en-US" altLang="zh-CN" sz="2000" dirty="0"/>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④</a:t>
            </a:r>
            <a:r>
              <a:rPr lang="en-US" altLang="zh-CN" sz="2000" b="0" i="0" dirty="0">
                <a:solidFill>
                  <a:srgbClr val="000000"/>
                </a:solidFill>
                <a:latin typeface="微软雅黑" pitchFamily="34" charset="0"/>
                <a:ea typeface="微软雅黑" pitchFamily="34" charset="-122"/>
                <a:cs typeface="微软雅黑" pitchFamily="34" charset="-120"/>
              </a:rPr>
              <a:t>鼓励科研互动，维护冰川分布国国家核心利益</a:t>
            </a:r>
            <a:endParaRPr lang="en-US" altLang="zh-CN" sz="2000" dirty="0"/>
          </a:p>
        </p:txBody>
      </p:sp>
      <p:sp>
        <p:nvSpPr>
          <p:cNvPr id="5" name="QC_6_BD.25_3#f098ba8ad.choices?pid=337502ddb&amp;color=0,0,0&amp;vtp=1&amp;bbb=1"/>
          <p:cNvSpPr/>
          <p:nvPr/>
        </p:nvSpPr>
        <p:spPr>
          <a:xfrm>
            <a:off x="722376" y="4661026"/>
            <a:ext cx="10753344" cy="405003"/>
          </a:xfrm>
          <a:prstGeom prst="rect">
            <a:avLst/>
          </a:prstGeom>
          <a:noFill/>
          <a:ln/>
        </p:spPr>
        <p:txBody>
          <a:bodyPr wrap="none" lIns="0" tIns="0" rIns="0" bIns="0" rtlCol="0" anchor="t"/>
          <a:lstStyle/>
          <a:p>
            <a:pPr latinLnBrk="1">
              <a:lnSpc>
                <a:spcPts val="3600"/>
              </a:lnSpc>
              <a:tabLst>
                <a:tab pos="2761029" algn="l"/>
                <a:tab pos="5483957" algn="l"/>
                <a:tab pos="8219586"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.①③</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B.①④</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C.②③</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.②④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25.xml><?xml version="1.0" encoding="utf-8"?>
<p:sld xmlns:a="http://schemas.openxmlformats.org/drawingml/2006/main" xmlns:r="http://schemas.openxmlformats.org/officeDocument/2006/relationships" xmlns:p="http://schemas.openxmlformats.org/presentationml/2006/main">
  <p:cSld name="Slide 25&amp;si=25">
    <p:spTree>
      <p:nvGrpSpPr>
        <p:cNvPr id="1" name=""/>
        <p:cNvGrpSpPr/>
        <p:nvPr/>
      </p:nvGrpSpPr>
      <p:grpSpPr>
        <a:xfrm>
          <a:off x="0" y="0"/>
          <a:ext cx="0" cy="0"/>
          <a:chOff x="0" y="0"/>
          <a:chExt cx="0" cy="0"/>
        </a:xfrm>
      </p:grpSpPr>
      <p:sp>
        <p:nvSpPr>
          <p:cNvPr id="2" name="QC_6_AS.27_1#f098ba8ad?vop=1&amp;pid=337502ddb&amp;color=0,0,0&amp;vtp=1&amp;bt=1&amp;bbb=1&amp;hb=1"/>
          <p:cNvSpPr/>
          <p:nvPr/>
        </p:nvSpPr>
        <p:spPr>
          <a:xfrm>
            <a:off x="722376" y="1005840"/>
            <a:ext cx="10753344" cy="36121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本题考查联合国。联合国是践行多边主义的最佳场所，通过启动国际冰川保护年</a:t>
            </a:r>
            <a:r>
              <a:rPr lang="en-US" altLang="zh-CN" sz="2000" b="0" i="0">
                <a:solidFill>
                  <a:srgbClr val="000000"/>
                </a:solidFill>
                <a:latin typeface="微软雅黑" pitchFamily="34" charset="0"/>
                <a:ea typeface="微软雅黑" pitchFamily="34" charset="-122"/>
                <a:cs typeface="微软雅黑" pitchFamily="34" charset="-120"/>
              </a:rPr>
              <a:t>，联合多</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个国际组织和国家共同应对冰川消融问题</a:t>
            </a:r>
            <a:r>
              <a:rPr lang="en-US" altLang="zh-CN" sz="2000" b="0" i="0" dirty="0">
                <a:solidFill>
                  <a:srgbClr val="000000"/>
                </a:solidFill>
                <a:latin typeface="微软雅黑" pitchFamily="34" charset="0"/>
                <a:ea typeface="微软雅黑" pitchFamily="34" charset="-122"/>
                <a:cs typeface="微软雅黑" pitchFamily="34" charset="-120"/>
              </a:rPr>
              <a:t>，这是践行多边主义、</a:t>
            </a:r>
            <a:r>
              <a:rPr lang="en-US" altLang="zh-CN" sz="2000" b="0" i="0">
                <a:solidFill>
                  <a:srgbClr val="000000"/>
                </a:solidFill>
                <a:latin typeface="微软雅黑" pitchFamily="34" charset="0"/>
                <a:ea typeface="微软雅黑" pitchFamily="34" charset="-122"/>
                <a:cs typeface="微软雅黑" pitchFamily="34" charset="-120"/>
              </a:rPr>
              <a:t>推动国际多边合作的典型表现，</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②</a:t>
            </a:r>
            <a:r>
              <a:rPr lang="en-US" altLang="zh-CN" sz="2000" b="0" i="0" dirty="0">
                <a:solidFill>
                  <a:srgbClr val="000000"/>
                </a:solidFill>
                <a:latin typeface="微软雅黑" pitchFamily="34" charset="0"/>
                <a:ea typeface="微软雅黑" pitchFamily="34" charset="-122"/>
                <a:cs typeface="微软雅黑" pitchFamily="34" charset="-120"/>
              </a:rPr>
              <a:t>正确。冰川消融属于生态环境问题，是非传统安全威胁的重要内容。“吸引青年参与</a:t>
            </a:r>
            <a:r>
              <a:rPr lang="en-US" altLang="zh-CN" sz="2000" b="0" i="0">
                <a:solidFill>
                  <a:srgbClr val="000000"/>
                </a:solidFill>
                <a:latin typeface="微软雅黑" pitchFamily="34" charset="0"/>
                <a:ea typeface="微软雅黑" pitchFamily="34" charset="-122"/>
                <a:cs typeface="微软雅黑" pitchFamily="34" charset="-120"/>
              </a:rPr>
              <a:t>”体现了</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联合国重视民众</a:t>
            </a:r>
            <a:r>
              <a:rPr lang="en-US" altLang="zh-CN" sz="2000" b="0" i="0" dirty="0">
                <a:solidFill>
                  <a:srgbClr val="000000"/>
                </a:solidFill>
                <a:latin typeface="微软雅黑" pitchFamily="34" charset="0"/>
                <a:ea typeface="微软雅黑" pitchFamily="34" charset="-122"/>
                <a:cs typeface="微软雅黑" pitchFamily="34" charset="-120"/>
              </a:rPr>
              <a:t>（尤其是青年群体）在应对此类问题中的作用</a:t>
            </a:r>
            <a:r>
              <a:rPr lang="en-US" altLang="zh-CN" sz="2000" b="0" i="0">
                <a:solidFill>
                  <a:srgbClr val="000000"/>
                </a:solidFill>
                <a:latin typeface="微软雅黑" pitchFamily="34" charset="0"/>
                <a:ea typeface="微软雅黑" pitchFamily="34" charset="-122"/>
                <a:cs typeface="微软雅黑" pitchFamily="34" charset="-120"/>
              </a:rPr>
              <a:t>，通过调动社会力量壮大应对非传</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统安全威胁的整体实力</a:t>
            </a:r>
            <a:r>
              <a:rPr lang="en-US" altLang="zh-CN" sz="2000" b="0" i="0" dirty="0">
                <a:solidFill>
                  <a:srgbClr val="000000"/>
                </a:solidFill>
                <a:latin typeface="微软雅黑" pitchFamily="34" charset="0"/>
                <a:ea typeface="微软雅黑" pitchFamily="34" charset="-122"/>
                <a:cs typeface="微软雅黑" pitchFamily="34" charset="-120"/>
              </a:rPr>
              <a:t>，③正确。联合国协调多个国际组织和国家在监测系统</a:t>
            </a:r>
            <a:r>
              <a:rPr lang="en-US" altLang="zh-CN" sz="2000" b="0" i="0">
                <a:solidFill>
                  <a:srgbClr val="000000"/>
                </a:solidFill>
                <a:latin typeface="微软雅黑" pitchFamily="34" charset="0"/>
                <a:ea typeface="微软雅黑" pitchFamily="34" charset="-122"/>
                <a:cs typeface="微软雅黑" pitchFamily="34" charset="-120"/>
              </a:rPr>
              <a:t>、灾害预警等领域</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采取行动</a:t>
            </a:r>
            <a:r>
              <a:rPr lang="en-US" altLang="zh-CN" sz="2000" b="0" i="0" dirty="0">
                <a:solidFill>
                  <a:srgbClr val="000000"/>
                </a:solidFill>
                <a:latin typeface="微软雅黑" pitchFamily="34" charset="0"/>
                <a:ea typeface="微软雅黑" pitchFamily="34" charset="-122"/>
                <a:cs typeface="微软雅黑" pitchFamily="34" charset="-120"/>
              </a:rPr>
              <a:t>，体现了凝聚国际共识的作用，但并没有体现“完善冰川治理制度”，①</a:t>
            </a:r>
            <a:r>
              <a:rPr lang="en-US" altLang="zh-CN" sz="2000" b="0" i="0">
                <a:solidFill>
                  <a:srgbClr val="000000"/>
                </a:solidFill>
                <a:latin typeface="微软雅黑" pitchFamily="34" charset="0"/>
                <a:ea typeface="微软雅黑" pitchFamily="34" charset="-122"/>
                <a:cs typeface="微软雅黑" pitchFamily="34" charset="-120"/>
              </a:rPr>
              <a:t>不符合题意。</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联合国的行动旨在应对全球性生态危机</a:t>
            </a:r>
            <a:r>
              <a:rPr lang="en-US" altLang="zh-CN" sz="2000" b="0" i="0" dirty="0">
                <a:solidFill>
                  <a:srgbClr val="000000"/>
                </a:solidFill>
                <a:latin typeface="微软雅黑" pitchFamily="34" charset="0"/>
                <a:ea typeface="微软雅黑" pitchFamily="34" charset="-122"/>
                <a:cs typeface="微软雅黑" pitchFamily="34" charset="-120"/>
              </a:rPr>
              <a:t>，属于国际社会共同利益范畴，</a:t>
            </a:r>
            <a:r>
              <a:rPr lang="en-US" altLang="zh-CN" sz="2000" b="0" i="0">
                <a:solidFill>
                  <a:srgbClr val="000000"/>
                </a:solidFill>
                <a:latin typeface="微软雅黑" pitchFamily="34" charset="0"/>
                <a:ea typeface="微软雅黑" pitchFamily="34" charset="-122"/>
                <a:cs typeface="微软雅黑" pitchFamily="34" charset="-120"/>
              </a:rPr>
              <a:t>而非特定国家的核心利益，</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④</a:t>
            </a:r>
            <a:r>
              <a:rPr lang="en-US" altLang="zh-CN" sz="2000" b="0" i="0" dirty="0">
                <a:solidFill>
                  <a:srgbClr val="000000"/>
                </a:solidFill>
                <a:latin typeface="微软雅黑" pitchFamily="34" charset="0"/>
                <a:ea typeface="微软雅黑" pitchFamily="34" charset="-122"/>
                <a:cs typeface="微软雅黑" pitchFamily="34" charset="-120"/>
              </a:rPr>
              <a:t>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6.xml><?xml version="1.0" encoding="utf-8"?>
<p:sld xmlns:a="http://schemas.openxmlformats.org/drawingml/2006/main" xmlns:r="http://schemas.openxmlformats.org/officeDocument/2006/relationships" xmlns:p="http://schemas.openxmlformats.org/presentationml/2006/main">
  <p:cSld name="Slide 26&amp;si=26">
    <p:spTree>
      <p:nvGrpSpPr>
        <p:cNvPr id="1" name=""/>
        <p:cNvGrpSpPr/>
        <p:nvPr/>
      </p:nvGrpSpPr>
      <p:grpSpPr>
        <a:xfrm>
          <a:off x="0" y="0"/>
          <a:ext cx="0" cy="0"/>
          <a:chOff x="0" y="0"/>
          <a:chExt cx="0" cy="0"/>
        </a:xfrm>
      </p:grpSpPr>
    </p:spTree>
  </p:cSld>
  <p:clrMapOvr>
    <a:masterClrMapping/>
  </p:clrMapOvr>
  <p:transition>
    <p:fade/>
  </p:transition>
</p:sld>
</file>

<file path=ppt/slides/slide3.xml><?xml version="1.0" encoding="utf-8"?>
<p:sld xmlns:a="http://schemas.openxmlformats.org/drawingml/2006/main" xmlns:r="http://schemas.openxmlformats.org/officeDocument/2006/relationships" xmlns:p="http://schemas.openxmlformats.org/presentationml/2006/main">
  <p:cSld name="Slide 3&amp;si=3">
    <p:spTree>
      <p:nvGrpSpPr>
        <p:cNvPr id="1" name=""/>
        <p:cNvGrpSpPr/>
        <p:nvPr/>
      </p:nvGrpSpPr>
      <p:grpSpPr>
        <a:xfrm>
          <a:off x="0" y="0"/>
          <a:ext cx="0" cy="0"/>
          <a:chOff x="0" y="0"/>
          <a:chExt cx="0" cy="0"/>
        </a:xfrm>
      </p:grpSpPr>
      <p:sp>
        <p:nvSpPr>
          <p:cNvPr id="2" name="C_4#9e5a157f1.fixed?pid=a9938d179&amp;color=100,146,38&amp;vtp=1"/>
          <p:cNvSpPr/>
          <p:nvPr/>
        </p:nvSpPr>
        <p:spPr>
          <a:xfrm>
            <a:off x="6181344" y="950976"/>
            <a:ext cx="969264" cy="1197864"/>
          </a:xfrm>
          <a:prstGeom prst="rect">
            <a:avLst/>
          </a:prstGeom>
          <a:noFill/>
          <a:ln/>
        </p:spPr>
        <p:txBody>
          <a:bodyPr wrap="square" lIns="0" tIns="0" rIns="0" bIns="0" rtlCol="0" anchor="ctr"/>
          <a:lstStyle/>
          <a:p>
            <a:pPr algn="l" latinLnBrk="1">
              <a:lnSpc>
                <a:spcPct val="100000"/>
              </a:lnSpc>
            </a:pPr>
            <a:r>
              <a:rPr lang="en-US" altLang="zh-CN" sz="7200" b="1" i="0" dirty="0">
                <a:solidFill>
                  <a:srgbClr val="649226"/>
                </a:solidFill>
                <a:latin typeface="微软雅黑" pitchFamily="34" charset="0"/>
                <a:ea typeface="微软雅黑" pitchFamily="34" charset="-122"/>
                <a:cs typeface="微软雅黑" pitchFamily="34" charset="-120"/>
              </a:rPr>
              <a:t>0</a:t>
            </a:r>
            <a:endParaRPr lang="en-US" altLang="zh-CN" sz="7200" dirty="0"/>
          </a:p>
        </p:txBody>
      </p:sp>
      <p:sp>
        <p:nvSpPr>
          <p:cNvPr id="3" name="C_4#9e5a157f1.fixed?pid=a9938d179&amp;color=255,255,255&amp;vtp=1&amp;bbb=1"/>
          <p:cNvSpPr/>
          <p:nvPr/>
        </p:nvSpPr>
        <p:spPr>
          <a:xfrm>
            <a:off x="0" y="3493008"/>
            <a:ext cx="12188952" cy="768096"/>
          </a:xfrm>
          <a:prstGeom prst="rect">
            <a:avLst/>
          </a:prstGeom>
          <a:noFill/>
          <a:ln/>
        </p:spPr>
        <p:txBody>
          <a:bodyPr wrap="none" lIns="0" tIns="0" rIns="0" bIns="0" rtlCol="0" anchor="ctr"/>
          <a:lstStyle/>
          <a:p>
            <a:pPr algn="ctr" latinLnBrk="1">
              <a:lnSpc>
                <a:spcPts val="5400"/>
              </a:lnSpc>
            </a:pPr>
            <a:r>
              <a:rPr lang="en-US" altLang="zh-CN" sz="4400" b="1" i="0" dirty="0">
                <a:solidFill>
                  <a:srgbClr val="FFFFFF"/>
                </a:solidFill>
                <a:latin typeface="SimHei" pitchFamily="34" charset="0"/>
                <a:ea typeface="SimHei" pitchFamily="34" charset="-122"/>
                <a:cs typeface="SimHei" pitchFamily="34" charset="-120"/>
              </a:rPr>
              <a:t>《当代国际政治与经济》高考强化</a:t>
            </a:r>
            <a:endParaRPr lang="en-US" altLang="zh-CN" sz="4400" dirty="0"/>
          </a:p>
        </p:txBody>
      </p:sp>
      <p:pic>
        <p:nvPicPr>
          <p:cNvPr id="4" name="C_4#9e5a157f1.fixed?pid=a9938d179&amp;color=0,0,0&amp;tib=255,255,255&amp;vtp=1" descr="preencoded.png"/>
          <p:cNvPicPr>
            <a:picLocks noChangeAspect="1"/>
          </p:cNvPicPr>
          <p:nvPr/>
        </p:nvPicPr>
        <p:blipFill>
          <a:blip r:embed="rId3"/>
          <a:stretch>
            <a:fillRect/>
          </a:stretch>
        </p:blipFill>
        <p:spPr>
          <a:xfrm>
            <a:off x="9939528" y="4507992"/>
            <a:ext cx="402336" cy="438912"/>
          </a:xfrm>
          <a:prstGeom prst="rect">
            <a:avLst/>
          </a:prstGeom>
        </p:spPr>
      </p:pic>
      <p:sp>
        <p:nvSpPr>
          <p:cNvPr id="5" name="C_4_BD#9e5a157f1.fixed?pid=a9938d179&amp;color=255,255,255&amp;vtp=1&amp;bbb=1"/>
          <p:cNvSpPr/>
          <p:nvPr/>
        </p:nvSpPr>
        <p:spPr>
          <a:xfrm>
            <a:off x="10460736" y="4379944"/>
            <a:ext cx="1709928" cy="566992"/>
          </a:xfrm>
          <a:prstGeom prst="rect">
            <a:avLst/>
          </a:prstGeom>
          <a:noFill/>
          <a:ln/>
        </p:spPr>
        <p:txBody>
          <a:bodyPr wrap="none" lIns="0" tIns="0" rIns="0" bIns="0" rtlCol="0" anchor="ctr"/>
          <a:lstStyle/>
          <a:p>
            <a:pPr algn="l" latinLnBrk="1">
              <a:lnSpc>
                <a:spcPts val="5000"/>
              </a:lnSpc>
            </a:pPr>
            <a:r>
              <a:rPr lang="en-US" altLang="zh-CN" sz="2800" b="1" i="0" dirty="0">
                <a:solidFill>
                  <a:srgbClr val="FFFFFF"/>
                </a:solidFill>
                <a:latin typeface="SimHei" pitchFamily="34" charset="0"/>
                <a:ea typeface="SimHei" pitchFamily="34" charset="-122"/>
                <a:cs typeface="SimHei" pitchFamily="34" charset="-120"/>
              </a:rPr>
              <a:t>刷真题</a:t>
            </a:r>
            <a:endParaRPr lang="en-US" altLang="zh-CN" sz="2800" dirty="0"/>
          </a:p>
        </p:txBody>
      </p:sp>
    </p:spTree>
  </p:cSld>
  <p:clrMapOvr>
    <a:masterClrMapping/>
  </p:clrMapOvr>
  <p:transition>
    <p:fade/>
  </p:transition>
</p:sld>
</file>

<file path=ppt/slides/slide4.xml><?xml version="1.0" encoding="utf-8"?>
<p:sld xmlns:a="http://schemas.openxmlformats.org/drawingml/2006/main" xmlns:r="http://schemas.openxmlformats.org/officeDocument/2006/relationships" xmlns:p="http://schemas.openxmlformats.org/presentationml/2006/main">
  <p:cSld name="Slide 4&amp;si=4">
    <p:spTree>
      <p:nvGrpSpPr>
        <p:cNvPr id="1" name=""/>
        <p:cNvGrpSpPr/>
        <p:nvPr/>
      </p:nvGrpSpPr>
      <p:grpSpPr>
        <a:xfrm>
          <a:off x="0" y="0"/>
          <a:ext cx="0" cy="0"/>
          <a:chOff x="0" y="0"/>
          <a:chExt cx="0" cy="0"/>
        </a:xfrm>
      </p:grpSpPr>
      <p:sp>
        <p:nvSpPr>
          <p:cNvPr id="2" name="QC_6_BD.1_1#46347259e?sp=1&amp;pid=bb17e8ea7&amp;color=0,0,0&amp;vtp=1&amp;bt=1&amp;bbb=1&amp;hb=1"/>
          <p:cNvSpPr/>
          <p:nvPr/>
        </p:nvSpPr>
        <p:spPr>
          <a:xfrm>
            <a:off x="722376" y="1005840"/>
            <a:ext cx="10753344" cy="17575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a:t>
            </a:r>
            <a:r>
              <a:rPr lang="en-US" altLang="zh-CN" sz="2000" b="0" i="0" dirty="0">
                <a:solidFill>
                  <a:srgbClr val="000000"/>
                </a:solidFill>
                <a:latin typeface="仿宋" pitchFamily="34" charset="0"/>
                <a:ea typeface="仿宋" pitchFamily="34" charset="-122"/>
                <a:cs typeface="仿宋" pitchFamily="34" charset="-120"/>
              </a:rPr>
              <a:t>［湖南2023·11］</a:t>
            </a:r>
            <a:r>
              <a:rPr lang="en-US" altLang="zh-CN" sz="2000" b="0" i="0" dirty="0">
                <a:solidFill>
                  <a:srgbClr val="000000"/>
                </a:solidFill>
                <a:latin typeface="微软雅黑" pitchFamily="34" charset="0"/>
                <a:ea typeface="微软雅黑" pitchFamily="34" charset="-122"/>
                <a:cs typeface="微软雅黑" pitchFamily="34" charset="-120"/>
              </a:rPr>
              <a:t>2022年A国大选中，工党获得联邦议会多数席位，击败了自由党</a:t>
            </a:r>
            <a:r>
              <a:rPr lang="en-US" altLang="zh-CN" sz="2000" b="0" i="0">
                <a:solidFill>
                  <a:srgbClr val="000000"/>
                </a:solidFill>
                <a:latin typeface="微软雅黑" pitchFamily="34" charset="0"/>
                <a:ea typeface="微软雅黑" pitchFamily="34" charset="-122"/>
                <a:cs typeface="微软雅黑" pitchFamily="34" charset="-120"/>
              </a:rPr>
              <a:t>—国家党联</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盟</a:t>
            </a:r>
            <a:r>
              <a:rPr lang="en-US" altLang="zh-CN" sz="2000" b="0" i="0" dirty="0">
                <a:solidFill>
                  <a:srgbClr val="000000"/>
                </a:solidFill>
                <a:latin typeface="微软雅黑" pitchFamily="34" charset="0"/>
                <a:ea typeface="微软雅黑" pitchFamily="34" charset="-122"/>
                <a:cs typeface="微软雅黑" pitchFamily="34" charset="-120"/>
              </a:rPr>
              <a:t>。在获得A国总督任命后，工党党首成为新一任总理。此前，A国某州政府曾与</a:t>
            </a:r>
            <a:r>
              <a:rPr lang="en-US" altLang="zh-CN" sz="2000" b="0" i="0">
                <a:solidFill>
                  <a:srgbClr val="000000"/>
                </a:solidFill>
                <a:latin typeface="微软雅黑" pitchFamily="34" charset="0"/>
                <a:ea typeface="微软雅黑" pitchFamily="34" charset="-122"/>
                <a:cs typeface="微软雅黑" pitchFamily="34" charset="-120"/>
              </a:rPr>
              <a:t>B国签订了合作</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文件</a:t>
            </a:r>
            <a:r>
              <a:rPr lang="en-US" altLang="zh-CN" sz="2000" b="0" i="0" dirty="0">
                <a:solidFill>
                  <a:srgbClr val="000000"/>
                </a:solidFill>
                <a:latin typeface="微软雅黑" pitchFamily="34" charset="0"/>
                <a:ea typeface="微软雅黑" pitchFamily="34" charset="-122"/>
                <a:cs typeface="微软雅黑" pitchFamily="34" charset="-120"/>
              </a:rPr>
              <a:t>，但最终被自由党—国家党联盟主导的联邦政府以违反《对外关系法案》为由否决</a:t>
            </a:r>
            <a:r>
              <a:rPr lang="en-US" altLang="zh-CN" sz="2000" b="0" i="0">
                <a:solidFill>
                  <a:srgbClr val="000000"/>
                </a:solidFill>
                <a:latin typeface="微软雅黑" pitchFamily="34" charset="0"/>
                <a:ea typeface="微软雅黑" pitchFamily="34" charset="-122"/>
                <a:cs typeface="微软雅黑" pitchFamily="34" charset="-120"/>
              </a:rPr>
              <a:t>。工党成</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功执政有望缓和与</a:t>
            </a:r>
            <a:r>
              <a:rPr lang="en-US" altLang="zh-CN" sz="2000" b="0" i="0" dirty="0">
                <a:solidFill>
                  <a:srgbClr val="000000"/>
                </a:solidFill>
                <a:latin typeface="微软雅黑" pitchFamily="34" charset="0"/>
                <a:ea typeface="微软雅黑" pitchFamily="34" charset="-122"/>
                <a:cs typeface="微软雅黑" pitchFamily="34" charset="-120"/>
              </a:rPr>
              <a:t>B国关系、恢复该合作。</a:t>
            </a:r>
            <a:r>
              <a:rPr lang="en-US" altLang="zh-CN" sz="2000" b="0" i="0">
                <a:solidFill>
                  <a:srgbClr val="000000"/>
                </a:solidFill>
                <a:latin typeface="微软雅黑" pitchFamily="34" charset="0"/>
                <a:ea typeface="微软雅黑" pitchFamily="34" charset="-122"/>
                <a:cs typeface="微软雅黑" pitchFamily="34" charset="-120"/>
              </a:rPr>
              <a:t>由此可推断出(</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6_AN.2_1#46347259e.bracket?pid=bb17e8ea7&amp;color=0,0,0&amp;vpa=1&amp;vtp=1"/>
          <p:cNvSpPr/>
          <p:nvPr/>
        </p:nvSpPr>
        <p:spPr>
          <a:xfrm>
            <a:off x="7177151" y="2358390"/>
            <a:ext cx="357188" cy="389509"/>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B</a:t>
            </a:r>
            <a:endParaRPr lang="en-US" altLang="zh-CN" sz="2000" dirty="0"/>
          </a:p>
        </p:txBody>
      </p:sp>
      <p:sp>
        <p:nvSpPr>
          <p:cNvPr id="4" name="QC_6_BD.1_2#46347259e?pid=bb17e8ea7&amp;color=0,0,0&amp;vtp=1&amp;bbb=1"/>
          <p:cNvSpPr/>
          <p:nvPr/>
        </p:nvSpPr>
        <p:spPr>
          <a:xfrm>
            <a:off x="722376" y="2825114"/>
            <a:ext cx="10753344" cy="17960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①A国在国家结构形式上采用的是复合制</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②</a:t>
            </a:r>
            <a:r>
              <a:rPr lang="en-US" altLang="zh-CN" sz="2000" b="0" i="0" dirty="0">
                <a:solidFill>
                  <a:srgbClr val="000000"/>
                </a:solidFill>
                <a:latin typeface="微软雅黑" pitchFamily="34" charset="0"/>
                <a:ea typeface="微软雅黑" pitchFamily="34" charset="-122"/>
                <a:cs typeface="微软雅黑" pitchFamily="34" charset="-120"/>
              </a:rPr>
              <a:t>A国实行多党制，更能以民主方式保障阶级利益</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③</a:t>
            </a:r>
            <a:r>
              <a:rPr lang="en-US" altLang="zh-CN" sz="2000" b="0" i="0" dirty="0">
                <a:solidFill>
                  <a:srgbClr val="000000"/>
                </a:solidFill>
                <a:latin typeface="微软雅黑" pitchFamily="34" charset="0"/>
                <a:ea typeface="微软雅黑" pitchFamily="34" charset="-122"/>
                <a:cs typeface="微软雅黑" pitchFamily="34" charset="-120"/>
              </a:rPr>
              <a:t>A国实行君主立宪制，在实际运行中与民主共和制大体相同</a:t>
            </a:r>
            <a:endParaRPr lang="en-US" altLang="zh-CN" sz="2000" dirty="0"/>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④</a:t>
            </a:r>
            <a:r>
              <a:rPr lang="en-US" altLang="zh-CN" sz="2000" b="0" i="0" dirty="0">
                <a:solidFill>
                  <a:srgbClr val="000000"/>
                </a:solidFill>
                <a:latin typeface="微软雅黑" pitchFamily="34" charset="0"/>
                <a:ea typeface="微软雅黑" pitchFamily="34" charset="-122"/>
                <a:cs typeface="微软雅黑" pitchFamily="34" charset="-120"/>
              </a:rPr>
              <a:t>A国政府领导人的更替是A国和B国关系可能变化的主要原因</a:t>
            </a:r>
            <a:endParaRPr lang="en-US" altLang="zh-CN" sz="2000" dirty="0"/>
          </a:p>
        </p:txBody>
      </p:sp>
      <p:sp>
        <p:nvSpPr>
          <p:cNvPr id="5" name="QC_6_BD.1_3#46347259e.choices?pid=bb17e8ea7&amp;color=0,0,0&amp;vtp=1&amp;bbb=1"/>
          <p:cNvSpPr/>
          <p:nvPr/>
        </p:nvSpPr>
        <p:spPr>
          <a:xfrm>
            <a:off x="722376" y="4661026"/>
            <a:ext cx="10753344" cy="405003"/>
          </a:xfrm>
          <a:prstGeom prst="rect">
            <a:avLst/>
          </a:prstGeom>
          <a:noFill/>
          <a:ln/>
        </p:spPr>
        <p:txBody>
          <a:bodyPr wrap="none" lIns="0" tIns="0" rIns="0" bIns="0" rtlCol="0" anchor="t"/>
          <a:lstStyle/>
          <a:p>
            <a:pPr latinLnBrk="1">
              <a:lnSpc>
                <a:spcPts val="3600"/>
              </a:lnSpc>
              <a:tabLst>
                <a:tab pos="2761029" algn="l"/>
                <a:tab pos="5483957" algn="l"/>
                <a:tab pos="8219586"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.①②</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B.①③</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C.②④</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5.xml><?xml version="1.0" encoding="utf-8"?>
<p:sld xmlns:a="http://schemas.openxmlformats.org/drawingml/2006/main" xmlns:r="http://schemas.openxmlformats.org/officeDocument/2006/relationships" xmlns:p="http://schemas.openxmlformats.org/presentationml/2006/main">
  <p:cSld name="Slide 5&amp;si=5">
    <p:spTree>
      <p:nvGrpSpPr>
        <p:cNvPr id="1" name=""/>
        <p:cNvGrpSpPr/>
        <p:nvPr/>
      </p:nvGrpSpPr>
      <p:grpSpPr>
        <a:xfrm>
          <a:off x="0" y="0"/>
          <a:ext cx="0" cy="0"/>
          <a:chOff x="0" y="0"/>
          <a:chExt cx="0" cy="0"/>
        </a:xfrm>
      </p:grpSpPr>
      <p:sp>
        <p:nvSpPr>
          <p:cNvPr id="2" name="QC_6_AS.3_1#46347259e?vop=1&amp;pid=bb17e8ea7&amp;color=0,0,0&amp;vtp=1&amp;bt=1&amp;bbb=1&amp;hb=1"/>
          <p:cNvSpPr/>
          <p:nvPr/>
        </p:nvSpPr>
        <p:spPr>
          <a:xfrm>
            <a:off x="722376" y="1005840"/>
            <a:ext cx="10753344" cy="31549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本题考查复合制和君主立宪制。材料提到</a:t>
            </a:r>
            <a:r>
              <a:rPr lang="en-US" altLang="zh-CN" sz="2000" b="0" i="0">
                <a:solidFill>
                  <a:srgbClr val="000000"/>
                </a:solidFill>
                <a:latin typeface="微软雅黑" pitchFamily="34" charset="0"/>
                <a:ea typeface="微软雅黑" pitchFamily="34" charset="-122"/>
                <a:cs typeface="微软雅黑" pitchFamily="34" charset="-120"/>
              </a:rPr>
              <a:t>A国的联邦政府否决州政府与其他国家签订的合</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作文件</a:t>
            </a:r>
            <a:r>
              <a:rPr lang="en-US" altLang="zh-CN" sz="2000" b="0" i="0" dirty="0">
                <a:solidFill>
                  <a:srgbClr val="000000"/>
                </a:solidFill>
                <a:latin typeface="微软雅黑" pitchFamily="34" charset="0"/>
                <a:ea typeface="微软雅黑" pitchFamily="34" charset="-122"/>
                <a:cs typeface="微软雅黑" pitchFamily="34" charset="-120"/>
              </a:rPr>
              <a:t>，由此推断A国在国家结构形式上采用的是复合制，①正确；自由党</a:t>
            </a:r>
            <a:r>
              <a:rPr lang="en-US" altLang="zh-CN" sz="2000" b="0" i="0">
                <a:solidFill>
                  <a:srgbClr val="000000"/>
                </a:solidFill>
                <a:latin typeface="微软雅黑" pitchFamily="34" charset="0"/>
                <a:ea typeface="微软雅黑" pitchFamily="34" charset="-122"/>
                <a:cs typeface="微软雅黑" pitchFamily="34" charset="-120"/>
              </a:rPr>
              <a:t>—国家党联盟与工党</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对待某州政府与</a:t>
            </a:r>
            <a:r>
              <a:rPr lang="en-US" altLang="zh-CN" sz="2000" b="0" i="0" dirty="0">
                <a:solidFill>
                  <a:srgbClr val="000000"/>
                </a:solidFill>
                <a:latin typeface="微软雅黑" pitchFamily="34" charset="0"/>
                <a:ea typeface="微软雅黑" pitchFamily="34" charset="-122"/>
                <a:cs typeface="微软雅黑" pitchFamily="34" charset="-120"/>
              </a:rPr>
              <a:t>B国签订合作文件的态度截然相反，说明资产阶级内部政见的对立</a:t>
            </a:r>
            <a:r>
              <a:rPr lang="en-US" altLang="zh-CN" sz="2000" b="0" i="0">
                <a:solidFill>
                  <a:srgbClr val="000000"/>
                </a:solidFill>
                <a:latin typeface="微软雅黑" pitchFamily="34" charset="0"/>
                <a:ea typeface="微软雅黑" pitchFamily="34" charset="-122"/>
                <a:cs typeface="微软雅黑" pitchFamily="34" charset="-120"/>
              </a:rPr>
              <a:t>，没有体现多</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党制更能以民主方式保障阶级利益</a:t>
            </a:r>
            <a:r>
              <a:rPr lang="en-US" altLang="zh-CN" sz="2000" b="0" i="0" dirty="0">
                <a:solidFill>
                  <a:srgbClr val="000000"/>
                </a:solidFill>
                <a:latin typeface="微软雅黑" pitchFamily="34" charset="0"/>
                <a:ea typeface="微软雅黑" pitchFamily="34" charset="-122"/>
                <a:cs typeface="微软雅黑" pitchFamily="34" charset="-120"/>
              </a:rPr>
              <a:t>，②排除；材料中指出工党在</a:t>
            </a:r>
            <a:r>
              <a:rPr lang="en-US" altLang="zh-CN" sz="2000" b="0" i="0">
                <a:solidFill>
                  <a:srgbClr val="000000"/>
                </a:solidFill>
                <a:latin typeface="微软雅黑" pitchFamily="34" charset="0"/>
                <a:ea typeface="微软雅黑" pitchFamily="34" charset="-122"/>
                <a:cs typeface="微软雅黑" pitchFamily="34" charset="-120"/>
              </a:rPr>
              <a:t>A国大选中获得联邦议会多数席</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位</a:t>
            </a:r>
            <a:r>
              <a:rPr lang="en-US" altLang="zh-CN" sz="2000" b="0" i="0" dirty="0">
                <a:solidFill>
                  <a:srgbClr val="000000"/>
                </a:solidFill>
                <a:latin typeface="微软雅黑" pitchFamily="34" charset="0"/>
                <a:ea typeface="微软雅黑" pitchFamily="34" charset="-122"/>
                <a:cs typeface="微软雅黑" pitchFamily="34" charset="-120"/>
              </a:rPr>
              <a:t>，获得总督任命后成为新一任总理，可推断出A国实行君主立宪制</a:t>
            </a:r>
            <a:r>
              <a:rPr lang="en-US" altLang="zh-CN" sz="2000" b="0" i="0">
                <a:solidFill>
                  <a:srgbClr val="000000"/>
                </a:solidFill>
                <a:latin typeface="微软雅黑" pitchFamily="34" charset="0"/>
                <a:ea typeface="微软雅黑" pitchFamily="34" charset="-122"/>
                <a:cs typeface="微软雅黑" pitchFamily="34" charset="-120"/>
              </a:rPr>
              <a:t>，其在实际运行中与民主共</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和制大体相同</a:t>
            </a:r>
            <a:r>
              <a:rPr lang="en-US" altLang="zh-CN" sz="2000" b="0" i="0" dirty="0">
                <a:solidFill>
                  <a:srgbClr val="000000"/>
                </a:solidFill>
                <a:latin typeface="微软雅黑" pitchFamily="34" charset="0"/>
                <a:ea typeface="微软雅黑" pitchFamily="34" charset="-122"/>
                <a:cs typeface="微软雅黑" pitchFamily="34" charset="-120"/>
              </a:rPr>
              <a:t>，③正确；国家利益、阶级利益等是A国和B国关系可能变化的主要原因，</a:t>
            </a:r>
            <a:r>
              <a:rPr lang="en-US" altLang="zh-CN" sz="2000" b="0" i="0">
                <a:solidFill>
                  <a:srgbClr val="000000"/>
                </a:solidFill>
                <a:latin typeface="微软雅黑" pitchFamily="34" charset="0"/>
                <a:ea typeface="微软雅黑" pitchFamily="34" charset="-122"/>
                <a:cs typeface="微软雅黑" pitchFamily="34" charset="-120"/>
              </a:rPr>
              <a:t>④夸大了</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政府领导人更替的影响</a:t>
            </a:r>
            <a:r>
              <a:rPr lang="en-US" altLang="zh-CN" sz="2000" b="0" i="0" dirty="0">
                <a:solidFill>
                  <a:srgbClr val="000000"/>
                </a:solidFill>
                <a:latin typeface="微软雅黑" pitchFamily="34" charset="0"/>
                <a:ea typeface="微软雅黑" pitchFamily="34" charset="-122"/>
                <a:cs typeface="微软雅黑" pitchFamily="34" charset="-120"/>
              </a:rPr>
              <a:t>，错误。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6.xml><?xml version="1.0" encoding="utf-8"?>
<p:sld xmlns:a="http://schemas.openxmlformats.org/drawingml/2006/main" xmlns:r="http://schemas.openxmlformats.org/officeDocument/2006/relationships" xmlns:p="http://schemas.openxmlformats.org/presentationml/2006/main">
  <p:cSld name="Slide 6&amp;si=6">
    <p:spTree>
      <p:nvGrpSpPr>
        <p:cNvPr id="1" name=""/>
        <p:cNvGrpSpPr/>
        <p:nvPr/>
      </p:nvGrpSpPr>
      <p:grpSpPr>
        <a:xfrm>
          <a:off x="0" y="0"/>
          <a:ext cx="0" cy="0"/>
          <a:chOff x="0" y="0"/>
          <a:chExt cx="0" cy="0"/>
        </a:xfrm>
      </p:grpSpPr>
      <p:sp>
        <p:nvSpPr>
          <p:cNvPr id="2" name="QC_6_BD.4_1#72749d909?sp=1&amp;pid=dea76a132&amp;color=0,0,0&amp;vtp=1&amp;bt=1&amp;bbb=1&amp;hb=1"/>
          <p:cNvSpPr/>
          <p:nvPr/>
        </p:nvSpPr>
        <p:spPr>
          <a:xfrm>
            <a:off x="722376" y="1005840"/>
            <a:ext cx="10753344" cy="13003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2.</a:t>
            </a:r>
            <a:r>
              <a:rPr lang="en-US" altLang="zh-CN" sz="2000" b="0" i="0" dirty="0">
                <a:solidFill>
                  <a:srgbClr val="000000"/>
                </a:solidFill>
                <a:latin typeface="仿宋" pitchFamily="34" charset="0"/>
                <a:ea typeface="仿宋" pitchFamily="34" charset="-122"/>
                <a:cs typeface="仿宋" pitchFamily="34" charset="-120"/>
              </a:rPr>
              <a:t>［湖北2025·7］</a:t>
            </a:r>
            <a:r>
              <a:rPr lang="en-US" altLang="zh-CN" sz="2000" b="0" i="0" dirty="0">
                <a:solidFill>
                  <a:srgbClr val="000000"/>
                </a:solidFill>
                <a:latin typeface="微软雅黑" pitchFamily="34" charset="0"/>
                <a:ea typeface="微软雅黑" pitchFamily="34" charset="-122"/>
                <a:cs typeface="微软雅黑" pitchFamily="34" charset="-120"/>
              </a:rPr>
              <a:t>近年来，我国严厉打击毒品走私、境外间谍犯罪，加强食品安全、</a:t>
            </a:r>
            <a:r>
              <a:rPr lang="en-US" altLang="zh-CN" sz="2000" b="0" i="0">
                <a:solidFill>
                  <a:srgbClr val="000000"/>
                </a:solidFill>
                <a:latin typeface="微软雅黑" pitchFamily="34" charset="0"/>
                <a:ea typeface="微软雅黑" pitchFamily="34" charset="-122"/>
                <a:cs typeface="微软雅黑" pitchFamily="34" charset="-120"/>
              </a:rPr>
              <a:t>生产安全、</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网络安全等领域的执法</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习近平总书记在建设更高水平平安中国的中央政治局集体学习时强调，</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必须坚定不移贯彻总体国家安全观</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贯彻总体国家安全观需要(</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6_AN.5_1#72749d909.bracket?pid=dea76a132&amp;color=0,0,0&amp;vpa=2&amp;vtp=1"/>
          <p:cNvSpPr/>
          <p:nvPr/>
        </p:nvSpPr>
        <p:spPr>
          <a:xfrm>
            <a:off x="7780401" y="1901190"/>
            <a:ext cx="357188" cy="389509"/>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B</a:t>
            </a:r>
            <a:endParaRPr lang="en-US" altLang="zh-CN" sz="2000" dirty="0"/>
          </a:p>
        </p:txBody>
      </p:sp>
      <p:sp>
        <p:nvSpPr>
          <p:cNvPr id="4" name="QC_6_BD.4_2#72749d909?pid=dea76a132&amp;color=0,0,0&amp;vtp=1&amp;bbb=1"/>
          <p:cNvSpPr/>
          <p:nvPr/>
        </p:nvSpPr>
        <p:spPr>
          <a:xfrm>
            <a:off x="722376" y="2367914"/>
            <a:ext cx="10753344" cy="17960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①切实履行维护国家稳定的职能</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②</a:t>
            </a:r>
            <a:r>
              <a:rPr lang="en-US" altLang="zh-CN" sz="2000" b="0" i="0" dirty="0">
                <a:solidFill>
                  <a:srgbClr val="000000"/>
                </a:solidFill>
                <a:latin typeface="微软雅黑" pitchFamily="34" charset="0"/>
                <a:ea typeface="微软雅黑" pitchFamily="34" charset="-122"/>
                <a:cs typeface="微软雅黑" pitchFamily="34" charset="-120"/>
              </a:rPr>
              <a:t>以人民安全为根本，以政治安全为宗旨</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③</a:t>
            </a:r>
            <a:r>
              <a:rPr lang="en-US" altLang="zh-CN" sz="2000" b="0" i="0" dirty="0">
                <a:solidFill>
                  <a:srgbClr val="000000"/>
                </a:solidFill>
                <a:latin typeface="微软雅黑" pitchFamily="34" charset="0"/>
                <a:ea typeface="微软雅黑" pitchFamily="34" charset="-122"/>
                <a:cs typeface="微软雅黑" pitchFamily="34" charset="-120"/>
              </a:rPr>
              <a:t>加强境外执法，共同应对全球安全挑战</a:t>
            </a:r>
            <a:endParaRPr lang="en-US" altLang="zh-CN" sz="2000" dirty="0"/>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④</a:t>
            </a:r>
            <a:r>
              <a:rPr lang="en-US" altLang="zh-CN" sz="2000" b="0" i="0" dirty="0">
                <a:solidFill>
                  <a:srgbClr val="000000"/>
                </a:solidFill>
                <a:latin typeface="微软雅黑" pitchFamily="34" charset="0"/>
                <a:ea typeface="微软雅黑" pitchFamily="34" charset="-122"/>
                <a:cs typeface="微软雅黑" pitchFamily="34" charset="-120"/>
              </a:rPr>
              <a:t>统筹外部安全与内部安全，防范化解各类风险</a:t>
            </a:r>
            <a:endParaRPr lang="en-US" altLang="zh-CN" sz="2000" dirty="0"/>
          </a:p>
        </p:txBody>
      </p:sp>
      <p:sp>
        <p:nvSpPr>
          <p:cNvPr id="5" name="QC_6_BD.4_3#72749d909.choices?pid=dea76a132&amp;color=0,0,0&amp;vtp=1&amp;bbb=1"/>
          <p:cNvSpPr/>
          <p:nvPr/>
        </p:nvSpPr>
        <p:spPr>
          <a:xfrm>
            <a:off x="722376" y="4203826"/>
            <a:ext cx="10753344" cy="405003"/>
          </a:xfrm>
          <a:prstGeom prst="rect">
            <a:avLst/>
          </a:prstGeom>
          <a:noFill/>
          <a:ln/>
        </p:spPr>
        <p:txBody>
          <a:bodyPr wrap="none" lIns="0" tIns="0" rIns="0" bIns="0" rtlCol="0" anchor="t"/>
          <a:lstStyle/>
          <a:p>
            <a:pPr latinLnBrk="1">
              <a:lnSpc>
                <a:spcPts val="3600"/>
              </a:lnSpc>
              <a:tabLst>
                <a:tab pos="2761029" algn="l"/>
                <a:tab pos="5483957" algn="l"/>
                <a:tab pos="8219586"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.①③</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B.①④</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C.②③</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.②④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7.xml><?xml version="1.0" encoding="utf-8"?>
<p:sld xmlns:a="http://schemas.openxmlformats.org/drawingml/2006/main" xmlns:r="http://schemas.openxmlformats.org/officeDocument/2006/relationships" xmlns:p="http://schemas.openxmlformats.org/presentationml/2006/main">
  <p:cSld name="Slide 7&amp;si=7">
    <p:spTree>
      <p:nvGrpSpPr>
        <p:cNvPr id="1" name=""/>
        <p:cNvGrpSpPr/>
        <p:nvPr/>
      </p:nvGrpSpPr>
      <p:grpSpPr>
        <a:xfrm>
          <a:off x="0" y="0"/>
          <a:ext cx="0" cy="0"/>
          <a:chOff x="0" y="0"/>
          <a:chExt cx="0" cy="0"/>
        </a:xfrm>
      </p:grpSpPr>
      <p:sp>
        <p:nvSpPr>
          <p:cNvPr id="2" name="QC_6_AS.6_1#72749d909?vop=1&amp;pid=dea76a132&amp;color=0,0,0&amp;vtp=1&amp;bt=1&amp;bbb=1&amp;hb=1"/>
          <p:cNvSpPr/>
          <p:nvPr/>
        </p:nvSpPr>
        <p:spPr>
          <a:xfrm>
            <a:off x="722376" y="1005840"/>
            <a:ext cx="10753344" cy="26977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本题考查贯彻总体国家安全观。我国严厉打击毒品走私、境外间谍犯罪，</a:t>
            </a:r>
            <a:r>
              <a:rPr lang="en-US" altLang="zh-CN" sz="2000" b="0" i="0">
                <a:solidFill>
                  <a:srgbClr val="000000"/>
                </a:solidFill>
                <a:latin typeface="微软雅黑" pitchFamily="34" charset="0"/>
                <a:ea typeface="微软雅黑" pitchFamily="34" charset="-122"/>
                <a:cs typeface="微软雅黑" pitchFamily="34" charset="-120"/>
              </a:rPr>
              <a:t>加强食品安全、</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生产安全等领域执法</a:t>
            </a:r>
            <a:r>
              <a:rPr lang="en-US" altLang="zh-CN" sz="2000" b="0" i="0" dirty="0">
                <a:solidFill>
                  <a:srgbClr val="000000"/>
                </a:solidFill>
                <a:latin typeface="微软雅黑" pitchFamily="34" charset="0"/>
                <a:ea typeface="微软雅黑" pitchFamily="34" charset="-122"/>
                <a:cs typeface="微软雅黑" pitchFamily="34" charset="-120"/>
              </a:rPr>
              <a:t>，这些举措属于政府履行维护国家稳定职能的体现，①正确。打击</a:t>
            </a:r>
            <a:r>
              <a:rPr lang="en-US" altLang="zh-CN" sz="2000" b="0" i="0">
                <a:solidFill>
                  <a:srgbClr val="000000"/>
                </a:solidFill>
                <a:latin typeface="微软雅黑" pitchFamily="34" charset="0"/>
                <a:ea typeface="微软雅黑" pitchFamily="34" charset="-122"/>
                <a:cs typeface="微软雅黑" pitchFamily="34" charset="-120"/>
              </a:rPr>
              <a:t>“境外间</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谍犯罪</a:t>
            </a:r>
            <a:r>
              <a:rPr lang="en-US" altLang="zh-CN" sz="2000" b="0" i="0" dirty="0">
                <a:solidFill>
                  <a:srgbClr val="000000"/>
                </a:solidFill>
                <a:latin typeface="微软雅黑" pitchFamily="34" charset="0"/>
                <a:ea typeface="微软雅黑" pitchFamily="34" charset="-122"/>
                <a:cs typeface="微软雅黑" pitchFamily="34" charset="-120"/>
              </a:rPr>
              <a:t>”属于应对外部安全挑战，“加强食品安全、生产安全、网络安全等领域的执法</a:t>
            </a:r>
            <a:r>
              <a:rPr lang="en-US" altLang="zh-CN" sz="2000" b="0" i="0">
                <a:solidFill>
                  <a:srgbClr val="000000"/>
                </a:solidFill>
                <a:latin typeface="微软雅黑" pitchFamily="34" charset="0"/>
                <a:ea typeface="微软雅黑" pitchFamily="34" charset="-122"/>
                <a:cs typeface="微软雅黑" pitchFamily="34" charset="-120"/>
              </a:rPr>
              <a:t>”属于维</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护内部安全</a:t>
            </a:r>
            <a:r>
              <a:rPr lang="en-US" altLang="zh-CN" sz="2000" b="0" i="0" dirty="0">
                <a:solidFill>
                  <a:srgbClr val="000000"/>
                </a:solidFill>
                <a:latin typeface="微软雅黑" pitchFamily="34" charset="0"/>
                <a:ea typeface="微软雅黑" pitchFamily="34" charset="-122"/>
                <a:cs typeface="微软雅黑" pitchFamily="34" charset="-120"/>
              </a:rPr>
              <a:t>，体现了统筹外部安全与内部安全的要求，符合总体国家安全观的实践路径</a:t>
            </a:r>
            <a:r>
              <a:rPr lang="en-US" altLang="zh-CN" sz="2000" b="0" i="0">
                <a:solidFill>
                  <a:srgbClr val="000000"/>
                </a:solidFill>
                <a:latin typeface="微软雅黑" pitchFamily="34" charset="0"/>
                <a:ea typeface="微软雅黑" pitchFamily="34" charset="-122"/>
                <a:cs typeface="微软雅黑" pitchFamily="34" charset="-120"/>
              </a:rPr>
              <a:t>，有利于</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防范化解各类风险</a:t>
            </a:r>
            <a:r>
              <a:rPr lang="en-US" altLang="zh-CN" sz="2000" b="0" i="0" dirty="0">
                <a:solidFill>
                  <a:srgbClr val="000000"/>
                </a:solidFill>
                <a:latin typeface="微软雅黑" pitchFamily="34" charset="0"/>
                <a:ea typeface="微软雅黑" pitchFamily="34" charset="-122"/>
                <a:cs typeface="微软雅黑" pitchFamily="34" charset="-120"/>
              </a:rPr>
              <a:t>，④正确。总体国家安全观以人民安全为宗旨，以政治安全为根本，②</a:t>
            </a:r>
            <a:r>
              <a:rPr lang="en-US" altLang="zh-CN" sz="2000" b="0" i="0">
                <a:solidFill>
                  <a:srgbClr val="000000"/>
                </a:solidFill>
                <a:latin typeface="微软雅黑" pitchFamily="34" charset="0"/>
                <a:ea typeface="微软雅黑" pitchFamily="34" charset="-122"/>
                <a:cs typeface="微软雅黑" pitchFamily="34" charset="-120"/>
              </a:rPr>
              <a:t>错误。</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贯彻总体国家安全观需要统筹外部安全和内部安全</a:t>
            </a:r>
            <a:r>
              <a:rPr lang="en-US" altLang="zh-CN" sz="2000" b="0" i="0" dirty="0">
                <a:solidFill>
                  <a:srgbClr val="000000"/>
                </a:solidFill>
                <a:latin typeface="微软雅黑" pitchFamily="34" charset="0"/>
                <a:ea typeface="微软雅黑" pitchFamily="34" charset="-122"/>
                <a:cs typeface="微软雅黑" pitchFamily="34" charset="-120"/>
              </a:rPr>
              <a:t>，加强“境外执法”说法不科学，③排除。</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8.xml><?xml version="1.0" encoding="utf-8"?>
<p:sld xmlns:a="http://schemas.openxmlformats.org/drawingml/2006/main" xmlns:r="http://schemas.openxmlformats.org/officeDocument/2006/relationships" xmlns:p="http://schemas.openxmlformats.org/presentationml/2006/main">
  <p:cSld name="Slide 8&amp;si=8">
    <p:spTree>
      <p:nvGrpSpPr>
        <p:cNvPr id="1" name=""/>
        <p:cNvGrpSpPr/>
        <p:nvPr/>
      </p:nvGrpSpPr>
      <p:grpSpPr>
        <a:xfrm>
          <a:off x="0" y="0"/>
          <a:ext cx="0" cy="0"/>
          <a:chOff x="0" y="0"/>
          <a:chExt cx="0" cy="0"/>
        </a:xfrm>
      </p:grpSpPr>
      <p:sp>
        <p:nvSpPr>
          <p:cNvPr id="2" name="QC_6_BD.7_1#5d2959354?sp=1&amp;pid=9aa0a89b8&amp;color=0,0,0&amp;vtp=1&amp;bt=1&amp;bbb=1&amp;hb=1"/>
          <p:cNvSpPr/>
          <p:nvPr/>
        </p:nvSpPr>
        <p:spPr>
          <a:xfrm>
            <a:off x="722376" y="1005840"/>
            <a:ext cx="10753344" cy="17575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3.</a:t>
            </a:r>
            <a:r>
              <a:rPr lang="en-US" altLang="zh-CN" sz="2000" b="0" i="0" dirty="0">
                <a:solidFill>
                  <a:srgbClr val="000000"/>
                </a:solidFill>
                <a:latin typeface="仿宋" pitchFamily="34" charset="0"/>
                <a:ea typeface="仿宋" pitchFamily="34" charset="-122"/>
                <a:cs typeface="仿宋" pitchFamily="34" charset="-120"/>
              </a:rPr>
              <a:t>［山东2024·8］</a:t>
            </a:r>
            <a:r>
              <a:rPr lang="en-US" altLang="zh-CN" sz="2000" b="0" i="0" dirty="0">
                <a:solidFill>
                  <a:srgbClr val="000000"/>
                </a:solidFill>
                <a:latin typeface="微软雅黑" pitchFamily="34" charset="0"/>
                <a:ea typeface="微软雅黑" pitchFamily="34" charset="-122"/>
                <a:cs typeface="微软雅黑" pitchFamily="34" charset="-120"/>
              </a:rPr>
              <a:t>核电是减碳降污的重要贡献者。中国政府提出，到</a:t>
            </a:r>
            <a:r>
              <a:rPr lang="en-US" altLang="zh-CN" sz="2000" b="0" i="0">
                <a:solidFill>
                  <a:srgbClr val="000000"/>
                </a:solidFill>
                <a:latin typeface="微软雅黑" pitchFamily="34" charset="0"/>
                <a:ea typeface="微软雅黑" pitchFamily="34" charset="-122"/>
                <a:cs typeface="微软雅黑" pitchFamily="34" charset="-120"/>
              </a:rPr>
              <a:t>2025年核电装机容量达到</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7</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000万千瓦。法国总统宣布重振核电计划后，国民议会通过了《加速核能发展法案》。</a:t>
            </a:r>
            <a:r>
              <a:rPr lang="en-US" altLang="zh-CN" sz="2000" b="0" i="0">
                <a:solidFill>
                  <a:srgbClr val="000000"/>
                </a:solidFill>
                <a:latin typeface="微软雅黑" pitchFamily="34" charset="0"/>
                <a:ea typeface="微软雅黑" pitchFamily="34" charset="-122"/>
                <a:cs typeface="微软雅黑" pitchFamily="34" charset="-120"/>
              </a:rPr>
              <a:t>2023年</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12</a:t>
            </a:r>
            <a:r>
              <a:rPr lang="en-US" altLang="zh-CN" sz="2000" b="0" i="0" dirty="0">
                <a:solidFill>
                  <a:srgbClr val="000000"/>
                </a:solidFill>
                <a:latin typeface="微软雅黑" pitchFamily="34" charset="0"/>
                <a:ea typeface="微软雅黑" pitchFamily="34" charset="-122"/>
                <a:cs typeface="微软雅黑" pitchFamily="34" charset="-120"/>
              </a:rPr>
              <a:t>月，第28届联合国气候变化大会发布了和平发展核能的联合宣言，提出到</a:t>
            </a:r>
            <a:r>
              <a:rPr lang="en-US" altLang="zh-CN" sz="2000" b="0" i="0">
                <a:solidFill>
                  <a:srgbClr val="000000"/>
                </a:solidFill>
                <a:latin typeface="微软雅黑" pitchFamily="34" charset="0"/>
                <a:ea typeface="微软雅黑" pitchFamily="34" charset="-122"/>
                <a:cs typeface="微软雅黑" pitchFamily="34" charset="-120"/>
              </a:rPr>
              <a:t>2050年全球核电规</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模突破</a:t>
            </a:r>
            <a:r>
              <a:rPr lang="en-US" altLang="zh-CN" sz="2000" b="0" i="0" dirty="0">
                <a:solidFill>
                  <a:srgbClr val="000000"/>
                </a:solidFill>
                <a:latin typeface="微软雅黑" pitchFamily="34" charset="0"/>
                <a:ea typeface="微软雅黑" pitchFamily="34" charset="-122"/>
                <a:cs typeface="微软雅黑" pitchFamily="34" charset="-120"/>
              </a:rPr>
              <a:t>11亿千瓦。</a:t>
            </a:r>
            <a:r>
              <a:rPr lang="en-US" altLang="zh-CN" sz="2000" b="0" i="0">
                <a:solidFill>
                  <a:srgbClr val="000000"/>
                </a:solidFill>
                <a:latin typeface="微软雅黑" pitchFamily="34" charset="0"/>
                <a:ea typeface="微软雅黑" pitchFamily="34" charset="-122"/>
                <a:cs typeface="微软雅黑" pitchFamily="34" charset="-120"/>
              </a:rPr>
              <a:t>材料表明(</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6_AN.8_1#5d2959354.bracket?pid=9aa0a89b8&amp;color=0,0,0&amp;vpa=3&amp;vtp=1"/>
          <p:cNvSpPr/>
          <p:nvPr/>
        </p:nvSpPr>
        <p:spPr>
          <a:xfrm>
            <a:off x="4002151" y="2358390"/>
            <a:ext cx="385763" cy="389509"/>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D</a:t>
            </a:r>
            <a:endParaRPr lang="en-US" altLang="zh-CN" sz="2000" dirty="0"/>
          </a:p>
        </p:txBody>
      </p:sp>
      <p:sp>
        <p:nvSpPr>
          <p:cNvPr id="4" name="QC_6_BD.7_2#5d2959354?pid=9aa0a89b8&amp;color=0,0,0&amp;vtp=1&amp;bbb=1"/>
          <p:cNvSpPr/>
          <p:nvPr/>
        </p:nvSpPr>
        <p:spPr>
          <a:xfrm>
            <a:off x="722376" y="2825114"/>
            <a:ext cx="10753344" cy="17960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①气候变化大会以多边主义推动防扩散领域共同安全</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②</a:t>
            </a:r>
            <a:r>
              <a:rPr lang="en-US" altLang="zh-CN" sz="2000" b="0" i="0" dirty="0">
                <a:solidFill>
                  <a:srgbClr val="000000"/>
                </a:solidFill>
                <a:latin typeface="微软雅黑" pitchFamily="34" charset="0"/>
                <a:ea typeface="微软雅黑" pitchFamily="34" charset="-122"/>
                <a:cs typeface="微软雅黑" pitchFamily="34" charset="-120"/>
              </a:rPr>
              <a:t>法国国民议会执行总统令以立法保障核电计划实施</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③</a:t>
            </a:r>
            <a:r>
              <a:rPr lang="en-US" altLang="zh-CN" sz="2000" b="0" i="0" dirty="0">
                <a:solidFill>
                  <a:srgbClr val="000000"/>
                </a:solidFill>
                <a:latin typeface="微软雅黑" pitchFamily="34" charset="0"/>
                <a:ea typeface="微软雅黑" pitchFamily="34" charset="-122"/>
                <a:cs typeface="微软雅黑" pitchFamily="34" charset="-120"/>
              </a:rPr>
              <a:t>各国在能源战略中拥有自主选择清洁能源的权利</a:t>
            </a:r>
            <a:endParaRPr lang="en-US" altLang="zh-CN" sz="2000" dirty="0"/>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④</a:t>
            </a:r>
            <a:r>
              <a:rPr lang="en-US" altLang="zh-CN" sz="2000" b="0" i="0" dirty="0">
                <a:solidFill>
                  <a:srgbClr val="000000"/>
                </a:solidFill>
                <a:latin typeface="微软雅黑" pitchFamily="34" charset="0"/>
                <a:ea typeface="微软雅黑" pitchFamily="34" charset="-122"/>
                <a:cs typeface="微软雅黑" pitchFamily="34" charset="-120"/>
              </a:rPr>
              <a:t>和平安全利用核能有助于全球能源绿色低碳转型</a:t>
            </a:r>
            <a:endParaRPr lang="en-US" altLang="zh-CN" sz="2000" dirty="0"/>
          </a:p>
        </p:txBody>
      </p:sp>
      <p:sp>
        <p:nvSpPr>
          <p:cNvPr id="5" name="QC_6_BD.7_3#5d2959354.choices?pid=9aa0a89b8&amp;color=0,0,0&amp;vtp=1&amp;bbb=1"/>
          <p:cNvSpPr/>
          <p:nvPr/>
        </p:nvSpPr>
        <p:spPr>
          <a:xfrm>
            <a:off x="722376" y="4661026"/>
            <a:ext cx="10753344" cy="405003"/>
          </a:xfrm>
          <a:prstGeom prst="rect">
            <a:avLst/>
          </a:prstGeom>
          <a:noFill/>
          <a:ln/>
        </p:spPr>
        <p:txBody>
          <a:bodyPr wrap="none" lIns="0" tIns="0" rIns="0" bIns="0" rtlCol="0" anchor="t"/>
          <a:lstStyle/>
          <a:p>
            <a:pPr latinLnBrk="1">
              <a:lnSpc>
                <a:spcPts val="3600"/>
              </a:lnSpc>
              <a:tabLst>
                <a:tab pos="2761029" algn="l"/>
                <a:tab pos="5483957" algn="l"/>
                <a:tab pos="8219586"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.①②</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B.①③</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C.②④</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9.xml><?xml version="1.0" encoding="utf-8"?>
<p:sld xmlns:a="http://schemas.openxmlformats.org/drawingml/2006/main" xmlns:r="http://schemas.openxmlformats.org/officeDocument/2006/relationships" xmlns:p="http://schemas.openxmlformats.org/presentationml/2006/main">
  <p:cSld name="Slide 9&amp;si=9">
    <p:spTree>
      <p:nvGrpSpPr>
        <p:cNvPr id="1" name=""/>
        <p:cNvGrpSpPr/>
        <p:nvPr/>
      </p:nvGrpSpPr>
      <p:grpSpPr>
        <a:xfrm>
          <a:off x="0" y="0"/>
          <a:ext cx="0" cy="0"/>
          <a:chOff x="0" y="0"/>
          <a:chExt cx="0" cy="0"/>
        </a:xfrm>
      </p:grpSpPr>
      <p:sp>
        <p:nvSpPr>
          <p:cNvPr id="2" name="QC_6_AS.9_1#5d2959354?vop=1&amp;pid=9aa0a89b8&amp;color=0,0,0&amp;vtp=1&amp;bt=1&amp;bbb=1&amp;hb=1"/>
          <p:cNvSpPr/>
          <p:nvPr/>
        </p:nvSpPr>
        <p:spPr>
          <a:xfrm>
            <a:off x="722376" y="1005840"/>
            <a:ext cx="10753344" cy="22405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本题考查和平与发展。联合国气候变化大会指出了发展核能以减碳降污的方向</a:t>
            </a:r>
            <a:r>
              <a:rPr lang="en-US" altLang="zh-CN" sz="2000" b="0" i="0">
                <a:solidFill>
                  <a:srgbClr val="000000"/>
                </a:solidFill>
                <a:latin typeface="微软雅黑" pitchFamily="34" charset="0"/>
                <a:ea typeface="微软雅黑" pitchFamily="34" charset="-122"/>
                <a:cs typeface="微软雅黑" pitchFamily="34" charset="-120"/>
              </a:rPr>
              <a:t>，和平安全</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利用核能有助于全球能源绿色低碳转型</a:t>
            </a:r>
            <a:r>
              <a:rPr lang="en-US" altLang="zh-CN" sz="2000" b="0" i="0" dirty="0">
                <a:solidFill>
                  <a:srgbClr val="000000"/>
                </a:solidFill>
                <a:latin typeface="微软雅黑" pitchFamily="34" charset="0"/>
                <a:ea typeface="微软雅黑" pitchFamily="34" charset="-122"/>
                <a:cs typeface="微软雅黑" pitchFamily="34" charset="-120"/>
              </a:rPr>
              <a:t>，中国与法国等国家积极采取措施加速核能发展</a:t>
            </a:r>
            <a:r>
              <a:rPr lang="en-US" altLang="zh-CN" sz="2000" b="0" i="0">
                <a:solidFill>
                  <a:srgbClr val="000000"/>
                </a:solidFill>
                <a:latin typeface="微软雅黑" pitchFamily="34" charset="0"/>
                <a:ea typeface="微软雅黑" pitchFamily="34" charset="-122"/>
                <a:cs typeface="微软雅黑" pitchFamily="34" charset="-120"/>
              </a:rPr>
              <a:t>，体现了</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各国在能源战略中拥有自主选择清洁能源的权利</a:t>
            </a:r>
            <a:r>
              <a:rPr lang="en-US" altLang="zh-CN" sz="2000" b="0" i="0" dirty="0">
                <a:solidFill>
                  <a:srgbClr val="000000"/>
                </a:solidFill>
                <a:latin typeface="微软雅黑" pitchFamily="34" charset="0"/>
                <a:ea typeface="微软雅黑" pitchFamily="34" charset="-122"/>
                <a:cs typeface="微软雅黑" pitchFamily="34" charset="-120"/>
              </a:rPr>
              <a:t>，③④符合题意</a:t>
            </a:r>
            <a:r>
              <a:rPr lang="en-US" altLang="zh-CN" sz="2000" b="0" i="0">
                <a:solidFill>
                  <a:srgbClr val="000000"/>
                </a:solidFill>
                <a:latin typeface="微软雅黑" pitchFamily="34" charset="0"/>
                <a:ea typeface="微软雅黑" pitchFamily="34" charset="-122"/>
                <a:cs typeface="微软雅黑" pitchFamily="34" charset="-120"/>
              </a:rPr>
              <a:t>；题干重在强调发展核电有助于</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减碳降污</a:t>
            </a:r>
            <a:r>
              <a:rPr lang="en-US" altLang="zh-CN" sz="2000" b="0" i="0" dirty="0">
                <a:solidFill>
                  <a:srgbClr val="000000"/>
                </a:solidFill>
                <a:latin typeface="微软雅黑" pitchFamily="34" charset="0"/>
                <a:ea typeface="微软雅黑" pitchFamily="34" charset="-122"/>
                <a:cs typeface="微软雅黑" pitchFamily="34" charset="-120"/>
              </a:rPr>
              <a:t>，未涉及气候变化大会以多边主义推动防扩散领域共同安全，①排除</a:t>
            </a:r>
            <a:r>
              <a:rPr lang="en-US" altLang="zh-CN" sz="2000" b="0" i="0">
                <a:solidFill>
                  <a:srgbClr val="000000"/>
                </a:solidFill>
                <a:latin typeface="微软雅黑" pitchFamily="34" charset="0"/>
                <a:ea typeface="微软雅黑" pitchFamily="34" charset="-122"/>
                <a:cs typeface="微软雅黑" pitchFamily="34" charset="-120"/>
              </a:rPr>
              <a:t>；法国是典型的半</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总统制国家</a:t>
            </a:r>
            <a:r>
              <a:rPr lang="en-US" altLang="zh-CN" sz="2000" b="0" i="0" dirty="0">
                <a:solidFill>
                  <a:srgbClr val="000000"/>
                </a:solidFill>
                <a:latin typeface="微软雅黑" pitchFamily="34" charset="0"/>
                <a:ea typeface="微软雅黑" pitchFamily="34" charset="-122"/>
                <a:cs typeface="微软雅黑" pitchFamily="34" charset="-120"/>
              </a:rPr>
              <a:t>，国民议会不受总统领导，并不执行总统令，②不选。</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1</TotalTime>
  <Words>1590</Words>
  <Application>Microsoft Office PowerPoint</Application>
  <PresentationFormat>宽屏</PresentationFormat>
  <Paragraphs>278</Paragraphs>
  <Slides>26</Slides>
  <Notes>26</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26</vt:i4>
      </vt:variant>
    </vt:vector>
  </HeadingPairs>
  <TitlesOfParts>
    <vt:vector size="34" baseType="lpstr">
      <vt:lpstr>等线 (正文)</vt:lpstr>
      <vt:lpstr>仿宋</vt:lpstr>
      <vt:lpstr>汉仪舒圆黑简体</vt:lpstr>
      <vt:lpstr>SimHei</vt:lpstr>
      <vt:lpstr>SimSun</vt:lpstr>
      <vt:lpstr>微软雅黑</vt:lpstr>
      <vt:lpstr>Arial</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subject/>
  <dc:creator/>
  <cp:keywords/>
  <dc:description/>
  <cp:lastModifiedBy>Administrator</cp:lastModifiedBy>
  <cp:revision>2</cp:revision>
  <dcterms:created xsi:type="dcterms:W3CDTF">2025-08-05T01:11:53Z</dcterms:created>
  <dcterms:modified xsi:type="dcterms:W3CDTF">2025-08-05T01:24:20Z</dcterms:modified>
  <cp:category/>
  <cp:contentStatus/>
</cp:coreProperties>
</file>