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326" r:id="rId28"/>
    <p:sldId id="282" r:id="rId29"/>
    <p:sldId id="283" r:id="rId30"/>
    <p:sldId id="284" r:id="rId31"/>
    <p:sldId id="285" r:id="rId32"/>
    <p:sldId id="286" r:id="rId33"/>
    <p:sldId id="287" r:id="rId34"/>
    <p:sldId id="288" r:id="rId35"/>
    <p:sldId id="289" r:id="rId36"/>
    <p:sldId id="290" r:id="rId37"/>
    <p:sldId id="291" r:id="rId38"/>
    <p:sldId id="292" r:id="rId39"/>
    <p:sldId id="327"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8" r:id="rId71"/>
    <p:sldId id="323" r:id="rId72"/>
    <p:sldId id="324" r:id="rId73"/>
    <p:sldId id="325" r:id="rId7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3060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7" Type="http://schemas.openxmlformats.org/officeDocument/2006/relationships/tableStyles" Target="tableStyles.xml"/><Relationship Id="rId76" Type="http://schemas.openxmlformats.org/officeDocument/2006/relationships/viewProps" Target="viewProps.xml"/><Relationship Id="rId75" Type="http://schemas.openxmlformats.org/officeDocument/2006/relationships/presProps" Target="presProps.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40cbffd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没有正确理解民事主体的权利和义务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a3e351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没有正确区分名誉权和荣誉权</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a9e7ec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透视民法与民事法律关系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32201c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解析民法基本原则</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c13c01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生命健康俱可贵</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60628c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姓名肖像受保护</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e538f7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名誉隐私不可侵</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40cbffd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没有正确理解民事主体的权利和义务</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f00#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a3e351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没有正确区分名誉权和荣誉权</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9.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11c50e064?vop=1&amp;pid=e32201cc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本题考查民法基本原则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。不法商家所涉及的虚假宣传内容对老年消费群体产生深度心理暗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，这种行为违反了民法的诚信原则，②正确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；不法商家严重损害了老年人的切身利益和财产安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，甚至会影响和耽误老年人治病就医的最佳时机，社会影响恶劣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，这种行为违反了民法的守法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和公序良俗原则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，③正确；民事主体从事民事活动，应当遵循公平原则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，合理确定各方的权利和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，该原则在材料中没有体现，①排除；绿色原则是民事主体从事民事活动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，应当有利于节约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、保护生态环境，与题意无关，④排除。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8_BD.10_1#4a6214810?htil=1&amp;pid=40cbffd3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86601" y="972000"/>
            <a:ext cx="4176619" cy="17512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8_BD.10_2#4a6214810?htil=1&amp;sp=1&amp;pid=40cbffd34&amp;color=0,0,0&amp;vtp=1&amp;bt=1&amp;bbb=1&amp;hb=1&amp;hs=1"/>
          <p:cNvSpPr/>
          <p:nvPr/>
        </p:nvSpPr>
        <p:spPr>
          <a:xfrm>
            <a:off x="722376" y="984699"/>
            <a:ext cx="625449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不管是天真纯良的幼儿，还是积极活泼的青少年，或</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是成熟沉稳的中年人、两鬓斑白的老人，人所在的每个</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时间段、每个年龄层都有法律相伴。下列说法与图意相</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符的是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8_AN.11_1#4a6214810.bracket?pid=40cbffd34&amp;color=0,0,0&amp;vpa=4&amp;vtp=1"/>
          <p:cNvSpPr/>
          <p:nvPr/>
        </p:nvSpPr>
        <p:spPr>
          <a:xfrm>
            <a:off x="1713297" y="2349464"/>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8_BD.10_3#4a6214810?pid=40cbffd34&amp;color=0,0,0&amp;vtp=1&amp;bbb=1&amp;hs=1"/>
          <p:cNvSpPr/>
          <p:nvPr/>
        </p:nvSpPr>
        <p:spPr>
          <a:xfrm>
            <a:off x="722376" y="27944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①涉及接受赠与财产等胎儿利益保护的，胎儿视为具有民事权利能力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自然人从胎儿开始就具有民事权利能力，依法享有民事权利，承担民事义务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智力正常且年满18周岁的高三学生亮亮，无权自行购买手机等贵重物品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8周岁以上的未成年人可以独立实施与其年龄、智力相适应的民事法律行为</a:t>
            </a:r>
            <a:endParaRPr lang="en-US" altLang="zh-CN" sz="2000" dirty="0"/>
          </a:p>
        </p:txBody>
      </p:sp>
      <p:sp>
        <p:nvSpPr>
          <p:cNvPr id="6" name="QC_8_BD.10_4#4a6214810.choices?pid=40cbffd34&amp;color=0,0,0&amp;vtp=1&amp;bbb=1"/>
          <p:cNvSpPr/>
          <p:nvPr/>
        </p:nvSpPr>
        <p:spPr>
          <a:xfrm>
            <a:off x="722376" y="463175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2_1#4a6214810?vop=1&amp;pid=40cbffd3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本题考查自然人的民事权利能力和民事行为能力。“虽然还是母亲腹中的胎儿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（她）赠与财产，其利益也受到法律保护”，说明涉及接受赠与财产等胎儿利益保护的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儿视为具有民事权利能力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，①正确；年满8周岁以后的未成年人可以用零花钱买零食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班上同学交换价值差不多的玩具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，说明年满8周岁的未成年人可以独立实施与其年龄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、智力相适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应的民事法律行为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，④正确；自然人从出生时起到死亡时止，具有民事权利能力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，依法享有民事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，承担民事义务，②错误；“智力正常且年满18周岁的高三学生”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属于完全民事行为能力人，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有权自行购买手机等贵重物品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2_2#4a6214810?vop=1&amp;pid=40cbffd34&amp;color=0,0,0&amp;mp=1&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易错警示本题易错选②，错选原因是没有正确把握自然人具有民事权利能力，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依法享有民事权利，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承担民事义务的起止时间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。自然人从出生时起到死亡时止，具有民事权利能力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，依法享有民事权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，承担民事义务。这里的开始时间，不是从胎儿开始。《中华人民共和国民法典》规定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及遗产继承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、接受赠与等胎儿利益保护的，胎儿视为具有民事权利能力。但是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，胎儿娩出时为死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，其民事权利能力自始不存在。”因为自然人的民事权利能力从自然人出生才开始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条规定对胎儿作了拟制性的规定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，即“视为具有民事权利能力”，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而不是真的具有民事权利能力，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其目的是保护胎儿的利益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3aa9fc80.fixed?pid=3a663b3b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83aa9fc80.fixed?pid=3a663b3b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认真对待民事权利与义务</a:t>
            </a:r>
            <a:endParaRPr lang="en-US" altLang="zh-CN" sz="4400" dirty="0"/>
          </a:p>
        </p:txBody>
      </p:sp>
      <p:pic>
        <p:nvPicPr>
          <p:cNvPr id="4" name="C_5#83aa9fc80.fixed?pid=3a663b3b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3aa9fc80.fixed?pid=3a663b3b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_1#2ab012a81?sp=1&amp;pid=83aa9fc8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［天津第九中学2025高二联考·改编］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民法典调整社会生活和经济生活中最普通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、最常见的社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会关系和经济关系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，涉及经济社会生活方方面面，同各行各业发展息息相关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。下列关系属于民法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调整的是(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4_1#2ab012a81.bracket?pid=83aa9fc80&amp;color=0,0,0&amp;vpa=5&amp;vtp=1"/>
          <p:cNvSpPr/>
          <p:nvPr/>
        </p:nvSpPr>
        <p:spPr>
          <a:xfrm>
            <a:off x="193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3_2#2ab012a81?pid=83aa9fc8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①甲买彩票中奖后与税务机关所产生的税收关系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甲经过招标向某政府机关提供设备有偿维修服务所产生的关系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乙进行非法传销活动被公安局抓获所产生的关系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甲赠与其18周岁侄女乙一台电脑所产生的关系</a:t>
            </a:r>
            <a:endParaRPr lang="en-US" altLang="zh-CN" sz="2000" dirty="0"/>
          </a:p>
        </p:txBody>
      </p:sp>
      <p:sp>
        <p:nvSpPr>
          <p:cNvPr id="5" name="QC_6_BD.13_3#2ab012a81.choices?pid=83aa9fc8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5_1#2ab012a81?vop=1&amp;pid=83aa9fc8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本题考查民事法律关系。甲经过招标向某政府机关提供设备有偿维修服务和甲赠与其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岁侄女乙一台电脑所产生的关系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，是平等主体之间的财产关系，是民法调整的民事法律关系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符合题意；依法纳税是公民的基本义务，体现的是行政法律关系，不属于民法调整的范围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；传销活动适用《禁止传销条例》《中华人民共和国刑法》等，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不是民法调整的范围，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16_1#10b4321ee?iti=1&amp;htil=2&amp;pid=83aa9fc8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8446" y="1054295"/>
            <a:ext cx="3118104"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16_2#10b4321ee?iti=1&amp;htil=2&amp;pid=83aa9fc80&amp;color=0,0,0&amp;vtp=1&amp;bbb=1"/>
          <p:cNvSpPr/>
          <p:nvPr/>
        </p:nvSpPr>
        <p:spPr>
          <a:xfrm>
            <a:off x="9407923" y="3503109"/>
            <a:ext cx="819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找答案</a:t>
            </a:r>
            <a:endParaRPr lang="en-US" altLang="zh-CN" sz="2000" dirty="0"/>
          </a:p>
        </p:txBody>
      </p:sp>
      <p:sp>
        <p:nvSpPr>
          <p:cNvPr id="4" name="QC_6_BD.16_3#10b4321ee?htil=2&amp;sp=1&amp;pid=83aa9fc80&amp;color=0,0,0&amp;vtp=1&amp;bt=1&amp;bbb=1&amp;hb=1&amp;hs=1"/>
          <p:cNvSpPr/>
          <p:nvPr/>
        </p:nvSpPr>
        <p:spPr>
          <a:xfrm>
            <a:off x="722376" y="972000"/>
            <a:ext cx="749808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《中华人民共和国民法典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》被誉为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社会生活的百科全书”，是民事权利的宣言书和保障书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，不仅为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人民权益提供了坚实的法律保障，也为我国法治建设注入了新的活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。下图漫画《找答案》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17_1#10b4321ee.bracket?pid=83aa9fc80&amp;color=0,0,0&amp;vpa=6&amp;vtp=1"/>
          <p:cNvSpPr/>
          <p:nvPr/>
        </p:nvSpPr>
        <p:spPr>
          <a:xfrm>
            <a:off x="421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6_BD.16_4#10b4321ee?htil=2&amp;pid=83aa9fc80&amp;color=0,0,0&amp;vtp=1&amp;bbb=1&amp;hs=1"/>
          <p:cNvSpPr/>
          <p:nvPr/>
        </p:nvSpPr>
        <p:spPr>
          <a:xfrm>
            <a:off x="722376" y="2791274"/>
            <a:ext cx="749808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①高空抛物致人受伤产生的民事法律关系客体是抛物行为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法具有政治职能，在“定分止争”方面发挥着不可替代的作用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民法典规范民事主体的人身关系和财产关系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公民应依法维护自身合法权益，提升法律意识</a:t>
            </a:r>
            <a:endParaRPr lang="en-US" altLang="zh-CN" sz="2000" dirty="0"/>
          </a:p>
        </p:txBody>
      </p:sp>
      <p:sp>
        <p:nvSpPr>
          <p:cNvPr id="7" name="QC_6_BD.16_5#10b4321ee.choices?pid=83aa9fc80&amp;color=0,0,0&amp;vtp=1&amp;bbb=1&amp;hs=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10b4321ee?vop=1&amp;pid=83aa9fc8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本题考查透视民法与民事法律关系。漫画中人们从民法典中寻找答案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，这说明民法典规范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的是民事主体的人身关系和财产关系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，也说明公民应依法维护自身合法权益，提升法律意识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正确；高空抛物致人受伤产生的民事法律关系客体是人身利益，①排除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；漫画所反映的是民法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典在协调民事主体人身关系和财产关系方面的作用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，未体现法的政治职能，②排除。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2#10b4321ee?vop=1&amp;pid=83aa9fc80&amp;color=0,0,0&amp;mp=1&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漫画型选择题一般由漫画和文字两部分组成，而漫画部分往往又由标题、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主体组成，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它有鲜明的主题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，集趣味性、象征性、讽刺性于一体。漫画题的解题步骤为：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1）审漫画标题，标题起着提纲挈领的作用。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2）审漫画语言，仔细品味画中的语言文字所隐含的观点、寓意。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3）审漫画主旨，仔细观察画面，注意画面上每一要素所提供的信息。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4）联系教材，看漫画的寓意与教材中的哪些观点、原理吻合，找准切合点。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5）根据题干设问的规定性，结合漫画寓意，对选项逐个分析，然后决定取舍。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29f3aeea.fixed?pid=e3f874d4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_BD#129f3aeea.fixed?pid=e3f874d4c&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在生活中学民法用民法</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cbcf43f00?sp=1&amp;pid=83aa9fc8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［湖南部分学校2024高二联考］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2024年1月1日起正式施行的《未成年人网络保护条例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国出台的第一部专门性的未成年人网络保护综合立法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，重点就规范网络信息内容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、保护未成年人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、防治未成年人网络沉迷等作出规定。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cbcf43f00.bracket?pid=83aa9fc80&amp;color=0,0,0&amp;vpa=7&amp;vtp=1"/>
          <p:cNvSpPr/>
          <p:nvPr/>
        </p:nvSpPr>
        <p:spPr>
          <a:xfrm>
            <a:off x="828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9_2#cbcf43f00?pid=83aa9fc8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①未成年人不受年龄限制，都具有民事权利能力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我国加强对未成年人网络保护有悖于法律面前一律平等原则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6周岁以上的未成年人属于限制民事行为能力人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8周岁以上的未成年人可以独立实施与其年龄、智力相适应的民事法律行为</a:t>
            </a:r>
            <a:endParaRPr lang="en-US" altLang="zh-CN" sz="2000" dirty="0"/>
          </a:p>
        </p:txBody>
      </p:sp>
      <p:sp>
        <p:nvSpPr>
          <p:cNvPr id="5" name="QC_6_BD.19_3#cbcf43f00.choices?pid=83aa9fc8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cbcf43f00?vop=1&amp;pid=83aa9fc8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本题考查民事权利能力和民事行为能力。自然人从出生时起到死亡时止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，具有民事权利能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，所以未成年人不受年龄限制，都具有民事权利能力，①正确；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8周岁以上的未成年人属于限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制民事行为能力人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，可以独立实施与其年龄、智力相适应的民事法律行为，④正确，③排除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于未成年人的身心特点等因素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，国家加强对未成年人的网络保护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，这并不违背法律面前一律平等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010d7c289?sp=1&amp;pid=83aa9fc8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2025年5月28日,是《中华人民共和国民法典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》颁布五周年纪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念日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以下行为与其性质对应正确的是(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010d7c289.bracket?pid=83aa9fc80&amp;color=0,0,0&amp;vpa=8&amp;vtp=1"/>
          <p:cNvSpPr/>
          <p:nvPr/>
        </p:nvSpPr>
        <p:spPr>
          <a:xfrm>
            <a:off x="524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22_2#010d7c289?pid=83aa9fc80&amp;color=0,0,0&amp;vtp=1&amp;bbb=1&amp;hb=1"/>
          <p:cNvSpPr/>
          <p:nvPr/>
        </p:nvSpPr>
        <p:spPr>
          <a:xfrm>
            <a:off x="722376" y="187687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①赵某经常在自己住宅中跳绳、拍球、大声打架子鼓至深夜——违反民法守法和公序良俗原则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李某在某金店试戴一款首饰后，商家强行要求其购买——违反民法自愿原则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某快递公司以小美是女性为由拒绝录用表现优异的她——违反民法公平原则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范某某在自家水稻田进行无人机喷雾除草剂作业时，发生药液漂移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，造成邻居卢某某农作物受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——违反民法诚信原则</a:t>
            </a:r>
            <a:endParaRPr lang="en-US" altLang="zh-CN" sz="2000" dirty="0"/>
          </a:p>
        </p:txBody>
      </p:sp>
      <p:sp>
        <p:nvSpPr>
          <p:cNvPr id="5" name="QC_6_BD.22_3#010d7c289.choices?pid=83aa9fc8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010d7c289?vop=1&amp;pid=83aa9fc80&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本题考查民法基本原则。民事主体从事民事活动，不得违反法律，不得违背公序良俗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某经常在自己住宅中跳绳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、拍球、大声打架子鼓至深夜，打扰其他住户休息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，违反了守法和公序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良俗原则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，①正确。民事主体从事民事活动，应当遵循自愿原则，按照自己的意思设立、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终止民事法律关系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，李某在某金店试戴一款首饰后，商家强行要求其购买，违反了自愿原则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。某快递公司以“女性”为由拒绝录用应聘者，违反了平等的原则，而不是公平原则，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。民事主体从事民事活动，应当有利于节约资源、保护生态环境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，范某某的行为违反民法绿色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4fe6e4b18?sp=1&amp;pid=83aa9fc80&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［安徽淮北2024模拟］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为进一步加强民法典宣传教育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提高公民知法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懂法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守法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用法意识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培养法治观念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治思维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某市在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年元旦举行了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亮生活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民法典进社区活动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以下是活动中使用的宣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传图片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5" name="QO_6_BD.25_2#4fe6e4b18?colgroup=41&amp;pid=83aa9fc80&amp;color=0,0,0&amp;vtp=1&amp;bbb=1&amp;hb=1"/>
          <p:cNvGraphicFramePr>
            <a:graphicFrameLocks noGrp="1"/>
          </p:cNvGraphicFramePr>
          <p:nvPr/>
        </p:nvGraphicFramePr>
        <p:xfrm>
          <a:off x="722376" y="2876238"/>
          <a:ext cx="10735056" cy="1164209"/>
        </p:xfrm>
        <a:graphic>
          <a:graphicData uri="http://schemas.openxmlformats.org/drawingml/2006/table">
            <a:tbl>
              <a:tblPr/>
              <a:tblGrid>
                <a:gridCol w="10735056"/>
              </a:tblGrid>
              <a:tr h="1139317">
                <a:tc>
                  <a:txBody>
                    <a:bodyPr/>
                    <a:lstStyle/>
                    <a:p>
                      <a:pPr marL="0" indent="0" algn="l"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爱</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别迟</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别等常回家看看</a:t>
                      </a:r>
                      <a:endParaRPr lang="en-US" altLang="zh-CN" sz="12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民法典第二十六条规定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父母对未成年子女负有抚养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教育和保护的义务</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成年子女对父母负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有赡养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扶助和保护的义务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graphicFrame>
        <p:nvGraphicFramePr>
          <p:cNvPr id="49" name="QO_6_BD.25_3#4fe6e4b18?colgroup=41&amp;pid=83aa9fc80&amp;color=0,0,0&amp;vtp=1&amp;bbb=1"/>
          <p:cNvGraphicFramePr>
            <a:graphicFrameLocks noGrp="1"/>
          </p:cNvGraphicFramePr>
          <p:nvPr/>
        </p:nvGraphicFramePr>
        <p:xfrm>
          <a:off x="722376" y="4184338"/>
          <a:ext cx="10735056" cy="837819"/>
        </p:xfrm>
        <a:graphic>
          <a:graphicData uri="http://schemas.openxmlformats.org/drawingml/2006/table">
            <a:tbl>
              <a:tblPr/>
              <a:tblGrid>
                <a:gridCol w="10735056"/>
              </a:tblGrid>
              <a:tr h="837819">
                <a:tc>
                  <a:txBody>
                    <a:bodyPr/>
                    <a:lstStyle/>
                    <a:p>
                      <a:pPr algn="l"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绿色理念护航生态文明建设</a:t>
                      </a:r>
                      <a:endParaRPr lang="en-US" altLang="zh-CN" sz="12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民法典第九条规定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民事主体从事民事活动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应当有利于节约资源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保护生态环境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graphicFrame>
        <p:nvGraphicFramePr>
          <p:cNvPr id="73" name="QO_6_BD.25_4#4fe6e4b18?colgroup=41&amp;pid=83aa9fc80&amp;color=0,0,0&amp;vtp=1&amp;bbb=1&amp;hb=1"/>
          <p:cNvGraphicFramePr>
            <a:graphicFrameLocks noGrp="1"/>
          </p:cNvGraphicFramePr>
          <p:nvPr/>
        </p:nvGraphicFramePr>
        <p:xfrm>
          <a:off x="722376" y="5149538"/>
          <a:ext cx="10735056" cy="1164209"/>
        </p:xfrm>
        <a:graphic>
          <a:graphicData uri="http://schemas.openxmlformats.org/drawingml/2006/table">
            <a:tbl>
              <a:tblPr/>
              <a:tblGrid>
                <a:gridCol w="10735056"/>
              </a:tblGrid>
              <a:tr h="1139317">
                <a:tc>
                  <a:txBody>
                    <a:bodyPr/>
                    <a:lstStyle/>
                    <a:p>
                      <a:pPr marL="0" indent="0" algn="l"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树立优良家风弘扬家庭美德</a:t>
                      </a:r>
                      <a:endParaRPr lang="en-US" altLang="zh-CN" sz="12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民法典第一千零四十三条第一款规定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家庭应当树立优良家风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弘扬家庭美德</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重视家庭文明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5#4fe6e4b18?pid=83aa9fc80&amp;color=0,0,0&amp;vtp=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运用《法律与生活》的知识，分析说明活动中的宣传图片是如何体现民法基本原则的。</a:t>
            </a:r>
            <a:endParaRPr lang="en-US" altLang="zh-CN" sz="2000" dirty="0"/>
          </a:p>
        </p:txBody>
      </p:sp>
      <p:sp>
        <p:nvSpPr>
          <p:cNvPr id="3" name="QO_6_AN.26_1#4fe6e4b18?vop=1&amp;pid=83aa9fc80&amp;color=0,0,0&amp;vtp=1&amp;bt=1&amp;bbb=1&amp;hb=1"/>
          <p:cNvSpPr/>
          <p:nvPr/>
        </p:nvSpPr>
        <p:spPr>
          <a:xfrm>
            <a:off x="719328" y="1412992"/>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①民法典既规定了父母对子女的义务，也规定了子女对父母的义务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，合理确定了各方的义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，体现了公平原则。（3分）②民法典规定，民事主体从事民事活动，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应当有利于节约资源、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保护生态环境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，体现了绿色原则。（3分）③民法典规定了家庭成员应该履行的义务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，并倡导家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庭树立优良家风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，家庭成员应敬老爱幼等体现了守法和公序良俗原则。（3分）</a:t>
            </a:r>
            <a:endParaRPr lang="en-US" altLang="zh-CN" sz="2000" dirty="0"/>
          </a:p>
        </p:txBody>
      </p:sp>
      <p:sp>
        <p:nvSpPr>
          <p:cNvPr id="4" name="QO_6_AS.27_1#4fe6e4b18?vop=1&amp;pid=83aa9fc80&amp;color=0,0,0&amp;vtp=1&amp;bt=1&amp;bbb=1&amp;hb=1"/>
          <p:cNvSpPr/>
          <p:nvPr/>
        </p:nvSpPr>
        <p:spPr>
          <a:xfrm>
            <a:off x="719328" y="3199281"/>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本题考查解析民法基本原则。关键信息①民法典第二十六条规定确定了父母对子女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、子女对</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父母的义务</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→公平原则。关键信息②民法典第九条规定中的“有利于节约资源、保护生态环境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绿色原则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。关键信息③民法典第一千零四十三条第一款中对家庭行为的规定→守法和公序良俗原则。</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ffcfe744.fixed?pid=f9f986f5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fffcfe744.fixed?pid=f9f986f5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积极维护人身权利</a:t>
            </a:r>
            <a:endParaRPr lang="en-US" altLang="zh-CN" sz="4400" dirty="0"/>
          </a:p>
        </p:txBody>
      </p:sp>
      <p:pic>
        <p:nvPicPr>
          <p:cNvPr id="4" name="C_5#fffcfe744.fixed?pid=f9f986f5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ffcfe744.fixed?pid=f9f986f5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8_1#294857a88?sp=1&amp;pid=bc13c016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小周和小陈是好友。一次聚会时，两人玩闹过程中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，小周用力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推了小陈一把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，小陈没站稳摔倒在地，导致手臂骨折，治疗花了不少费用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，且因其手臂受伤给生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活和工作造成极大不便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，小陈精神上承受了较大压力，产生了焦虑情绪。针对这一事件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9_1#294857a88.bracket?pid=bc13c0163&amp;color=0,0,0&amp;vpa=9&amp;vtp=1"/>
          <p:cNvSpPr/>
          <p:nvPr/>
        </p:nvSpPr>
        <p:spPr>
          <a:xfrm>
            <a:off x="219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28_2#294857a88?pid=bc13c016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①只要小陈的手臂恢复如初，小周就没有侵犯其人格权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小周侵犯了小陈的健康权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小周应当赔偿小陈医疗费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小陈自愿参与玩闹，小周无须担责</a:t>
            </a:r>
            <a:endParaRPr lang="en-US" altLang="zh-CN" sz="2000" dirty="0"/>
          </a:p>
        </p:txBody>
      </p:sp>
      <p:sp>
        <p:nvSpPr>
          <p:cNvPr id="5" name="QC_7_BD.28_3#294857a88.choices?pid=bc13c016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0_1#294857a88?vop=1&amp;pid=bc13c016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本题考查健康权。小周推小陈致其手臂骨折，侵犯了他的健康权，②正确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；小周侵犯小陈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健康权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，导致其手臂骨折并产生治疗费用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，小周应当赔偿小陈医疗费等为治疗和康复支出的合理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，③正确；材料中的小陈即使手臂恢复如初，小周依然侵犯了其人格权，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人格权包括健康权，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排除；虽然小陈是自愿参与玩闹，但小周的行为造成小陈受伤，侵犯了小陈的人身权利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用自甘风险原则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，需要承担相应责任，④排除。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2c4aec537?sp=1&amp;pid=760628cd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［四川眉山仁寿一中2025高二月考·改编］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甲某是电商领域有一定知名度的主播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。龙某未经甲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某授权或同意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，擅自在自己运营的直播账号发布了含甲某姓名、肖像、声音的视频102个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为经剪辑的甲某直播片段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。视频中，甲某手持某款口罩、某品牌大米进行介绍、推荐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，龙某还在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视频内设置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“同款”商品链接，消费者点击链接会进入不同直播商户运营的商品购买页面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龙某侵害了甲某的(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2c4aec537.bracket?pid=760628cd9&amp;color=0,0,0&amp;vpa=10&amp;vtp=1"/>
          <p:cNvSpPr/>
          <p:nvPr/>
        </p:nvSpPr>
        <p:spPr>
          <a:xfrm>
            <a:off x="3716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1_2#2c4aec537?pid=760628cd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①姓名权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②身体权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③肖像权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a:t>
            </a:r>
            <a:endParaRPr lang="en-US" altLang="zh-CN" sz="2000" dirty="0"/>
          </a:p>
        </p:txBody>
      </p:sp>
      <p:sp>
        <p:nvSpPr>
          <p:cNvPr id="5" name="QC_7_BD.31_3#2c4aec537.choices?pid=760628cd9&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01f047c9.fixed?pid=3a663b3b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f01f047c9.fixed?pid=3a663b3b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认真对待民事权利与义务</a:t>
            </a:r>
            <a:endParaRPr lang="en-US" altLang="zh-CN" sz="4400" dirty="0"/>
          </a:p>
        </p:txBody>
      </p:sp>
      <p:pic>
        <p:nvPicPr>
          <p:cNvPr id="4" name="C_5#f01f047c9.fixed?pid=3a663b3b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01f047c9.fixed?pid=3a663b3b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2c4aec537?vop=1&amp;pid=760628cd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本题考查姓名肖像受保护。龙某未经甲某授权或同意，擅自使用其姓名进行商业推广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于冒用他人姓名的行为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，侵害了甲某的姓名权，①正确；龙某未经甲某同意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，使用其肖像制作视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频并设置商品链接进行营利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，侵害了甲某的肖像权，③正确；身体权又称身体完整权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某的行为未涉及侵犯甲某的身体权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，②排除；材料没有涉及龙某以刺探、侵扰、泄露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、公开等方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式侵害他人的隐私权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df7422e8c?sp=1&amp;pid=760628cd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3.孙某犯下多起抢劫案，引起各方关注，最终被判处有期徒刑15年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。为了回应社会大众对该案的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，当地普法办联合电视台对宣判过程进行拍摄报道，并制作了相关普法视频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。在狱中的孙某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得知此事后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，认为电视台的新闻报道以及普法视频未经本人同意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，遂通过其近亲属委托律师向人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民法院提起诉讼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df7422e8c.bracket?pid=760628cd9&amp;color=0,0,0&amp;vpa=11&amp;vtp=1"/>
          <p:cNvSpPr/>
          <p:nvPr/>
        </p:nvSpPr>
        <p:spPr>
          <a:xfrm>
            <a:off x="573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4_2#df7422e8c?pid=760628cd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①当地普法办及电视台未经孙某同意，侵犯了其肖像权和姓名权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犯罪分子对社会产生危害，其肖像权和姓名权不受法律保护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为实施新闻报道，不可避免地公开他人肖像，可以不经肖像权人同意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为公共利益实施新闻报道，可以合理使用民事主体的个人信息</a:t>
            </a:r>
            <a:endParaRPr lang="en-US" altLang="zh-CN" sz="2000" dirty="0"/>
          </a:p>
        </p:txBody>
      </p:sp>
      <p:sp>
        <p:nvSpPr>
          <p:cNvPr id="5" name="QC_7_BD.34_3#df7422e8c.choices?pid=760628cd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df7422e8c?vop=1&amp;pid=760628cd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本题考查姓名权和肖像权的保护。民法典规定，为实施新闻报道，不可避免地制作、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公开肖像权人的肖像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，可以不经肖像权人同意，普法办及电视台未侵犯孙某肖像权和姓名权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，③正确；民法典规定，为公共利益实施新闻报道、舆论监督等行为的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，可以合理使用民事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主体的姓名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、名称、肖像、个人信息等，④正确；犯罪分子虽然对社会产生危害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，但其肖像权和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姓名权也受法律保护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2#df7422e8c?vop=1&amp;pid=760628cd9&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民法典第九百九十九条规定，为公共利益实施新闻报道、舆论监督等行为的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理使用民事主体的姓名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、名称、肖像、个人信息等；使用不合理侵害民事主体人格权的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法承担民事责任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512711b07?sp=1&amp;pid=9e538f77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［天津第二中学2025高二月考］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上海开展了“亮剑浦江·2024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”消费领域个人信息权益保护专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项执法行动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，明确提出公共场所“不刷脸为原则、刷脸为例外”的目标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。专项执法行动对上海头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部品牌自动售货机企业开展培训和整改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，范围覆盖超过36万台机柜，进一步为个人信息上好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”。“非必要不刷脸”，为个人信息上一把“安全锁”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512711b07.bracket?pid=9e538f770&amp;color=0,0,0&amp;vpa=12&amp;vtp=1"/>
          <p:cNvSpPr/>
          <p:nvPr/>
        </p:nvSpPr>
        <p:spPr>
          <a:xfrm>
            <a:off x="803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7_2#512711b07?pid=9e538f77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①隐私权是一个人最基础的权利，个人信息理应受到法律保护</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尊重他人隐私既是法律的要求，也是社会文明进步的表现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“非必要不刷脸”可有效保护民众的信息安全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任何组织和个人不得收集、使用他人个人信息</a:t>
            </a:r>
            <a:endParaRPr lang="en-US" altLang="zh-CN" sz="2000" dirty="0"/>
          </a:p>
        </p:txBody>
      </p:sp>
      <p:sp>
        <p:nvSpPr>
          <p:cNvPr id="5" name="QC_7_BD.37_3#512711b07.choices?pid=9e538f77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512711b07?vop=1&amp;pid=9e538f770&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本题考查隐私权。尊重他人隐私是法律规定的义务，同时在社会发展中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，体现着对他人权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益的尊重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，也是社会文明进步的一种表现，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开展专项执法行动保护个人信息权益就体现了这一点，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正确；“非必要不刷脸”这一原则通过限制不必要的刷脸行为，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能减少个人信息被不当收集、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泄露等风险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，从而有效保护民众的信息安全，③正确；生命权、身体权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、健康权是一个人最基础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，隐私权是公民依法享有的重要人身权利，但并非最基础的权利，①排除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；不是任何组织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和个人都绝对不得收集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、使用他人个人信息，在符合法律法规规定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、经过权利人同意等合法的前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，是可以收集、使用他人个人信息的，④排除。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2#512711b07?vop=1&amp;pid=9e538f770&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个人信息保护和隐私权存在以下区别</a:t>
            </a:r>
            <a:endParaRPr lang="en-US" altLang="zh-CN" sz="2000" dirty="0"/>
          </a:p>
        </p:txBody>
      </p:sp>
      <p:graphicFrame>
        <p:nvGraphicFramePr>
          <p:cNvPr id="38" name="QC_7_AS.39_3#512711b07?colgroup=1,19,19&amp;vop=1&amp;pid=9e538f770&amp;color=0,0,0&amp;mp=1&amp;vtp=1&amp;bbb=1&amp;hb=1"/>
          <p:cNvGraphicFramePr>
            <a:graphicFrameLocks noGrp="1"/>
          </p:cNvGraphicFramePr>
          <p:nvPr/>
        </p:nvGraphicFramePr>
        <p:xfrm>
          <a:off x="722376" y="1513528"/>
          <a:ext cx="10735056" cy="3968750"/>
        </p:xfrm>
        <a:graphic>
          <a:graphicData uri="http://schemas.openxmlformats.org/drawingml/2006/table">
            <a:tbl>
              <a:tblPr/>
              <a:tblGrid>
                <a:gridCol w="411480"/>
                <a:gridCol w="5175504"/>
                <a:gridCol w="514807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个人信息保护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52041">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念</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对以电子或者其他方式记录的能够单独或者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与其他信息结合识别特定自然人的各种信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包括自然人的姓名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出生日期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身份证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件号码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生物识别信息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住址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电话号码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电子邮箱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健康信息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行踪信息等进行保护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隐私权是指自然人享有的私人生活安宁和不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愿为他人知晓的私密空间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秘密活动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信息不受他人侵扰的权利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84122">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侧重于保护信息的真实性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完整性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保密性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以及合理的使用和处理方式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人信息被泄露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篡改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非法买卖等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更关注个人的私密空间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私密活动和私密信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息不被他人非法侵犯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：个人的家庭生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活细节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通信秘密等属于隐私权保护范畴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QC_7_AS.39_3#512711b07?colgroup=1,19,19&amp;vop=1&amp;pid=9e538f770&amp;color=0,0,0&amp;mp=1&amp;vtp=1&amp;bbb=1&amp;hb=1"/>
          <p:cNvGraphicFramePr>
            <a:graphicFrameLocks noGrp="1"/>
          </p:cNvGraphicFramePr>
          <p:nvPr/>
        </p:nvGraphicFramePr>
        <p:xfrm>
          <a:off x="722376" y="1511300"/>
          <a:ext cx="10735056" cy="2398141"/>
        </p:xfrm>
        <a:graphic>
          <a:graphicData uri="http://schemas.openxmlformats.org/drawingml/2006/table">
            <a:tbl>
              <a:tblPr/>
              <a:tblGrid>
                <a:gridCol w="411480"/>
                <a:gridCol w="5175504"/>
                <a:gridCol w="514807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个人信息保护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52041">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判断个人信息侵权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通常要看信息处理者是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否违反了法律法规规定的处理规则</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如是否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在未经权利人同意的情况下收集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使用个人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或者是否未采取合理的安全保护措施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导致信息泄露等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隐私权侵权的认定往往更注重行为是否对个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人的私人生活安宁或私人信息秘密造成了实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质性的侵害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即使没有明确的法律规定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要行为违背了公序良俗和一般的道德观念</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对他人隐私造成损害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也可能构成侵权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7_AS.39_3#512711b07?colgroup=1,19,19&amp;vop=1&amp;pid=9e538f770&amp;color=0,0,0&amp;mp=1&amp;vtp=1&amp;bbb=1&amp;hb=1"/>
          <p:cNvSpPr txBox="1"/>
          <p:nvPr/>
        </p:nvSpPr>
        <p:spPr>
          <a:xfrm>
            <a:off x="8917432" y="972000"/>
            <a:ext cx="2540000" cy="416909"/>
          </a:xfrm>
          <a:prstGeom prst="rect">
            <a:avLst/>
          </a:prstGeom>
          <a:noFill/>
        </p:spPr>
        <p:txBody>
          <a:bodyPr vert="horz"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0_1#b49a4af7a?sp=1&amp;pid=ea3e351c6&amp;color=0,0,0&amp;vtp=1&amp;bt=1&amp;bbb=1&amp;hb=1"/>
          <p:cNvSpPr/>
          <p:nvPr/>
        </p:nvSpPr>
        <p:spPr>
          <a:xfrm>
            <a:off x="722376" y="972000"/>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机械厂工人刘某因屡次违纪被车间主任张某严厉批评，刘某认为张某是在针对自己，故编造谎言称，张某给与其关系好的工人多登记加班记录以拉拢关系，并将谎言发布在网络论坛上，还公布了张某的联系方式等信息，导致张某经常接到指责乃至辱骂的电话，生活受到巨大干扰。刘某的行为侵犯了张某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1_1#b49a4af7a.bracket?pid=ea3e351c6&amp;color=0,0,0&amp;vpa=13&amp;vtp=1"/>
          <p:cNvSpPr/>
          <p:nvPr/>
        </p:nvSpPr>
        <p:spPr>
          <a:xfrm>
            <a:off x="3468174" y="2340044"/>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8_BD.40_2#b49a4af7a?pid=ea3e351c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①荣誉权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姓名权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名誉权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隐私权</a:t>
            </a:r>
            <a:endParaRPr lang="en-US" altLang="zh-CN" sz="2000" dirty="0"/>
          </a:p>
        </p:txBody>
      </p:sp>
      <p:sp>
        <p:nvSpPr>
          <p:cNvPr id="5" name="QC_8_BD.40_3#b49a4af7a.choices?pid=ea3e351c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1#b49a4af7a?vop=1&amp;pid=ea3e351c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本题考查名誉权和隐私权。刘某将谎言发布在网络论坛上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，还公布了张某的联系方式等信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，导致张某经常接到指责乃至辱骂的电话，生活受到巨大干扰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，刘某的行为侵犯了张某的名誉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权与隐私权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，③④入选；荣誉权，是指民事主体对其获得的荣誉及其利益所享有的保持、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维护的具体人格权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，姓名权是公民依法享有的决定、使用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、变更自己的姓名或者许可他人使用自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己姓名的一种人格权利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，刘某的行为没有侵犯张某的荣誉权与姓名权，①②排除。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350d9578a?sp=1&amp;pid=7a9e7ec52&amp;color=0,0,0&amp;vtp=1&amp;bt=1&amp;bbb=1&amp;hb=1"/>
          <p:cNvSpPr/>
          <p:nvPr/>
        </p:nvSpPr>
        <p:spPr>
          <a:xfrm>
            <a:off x="722376" y="972000"/>
            <a:ext cx="10753344" cy="11257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［山东重点高中2025高二联考］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我们在日常生活中拾得他人遗失物时，基于最朴素的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“拾金不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”观念，大多数人会主动联系失主或送交公安机关。拾得他人遗失物是否有义务归还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?保管期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间产生的费用谁来承担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下列对民法典规定的认识正确的是(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5" name="QC_7_BD.1_2#350d9578a?colgroup=41&amp;pid=7a9e7ec52&amp;color=0,0,0&amp;vtp=1&amp;bbb=1&amp;hb=1"/>
          <p:cNvGraphicFramePr>
            <a:graphicFrameLocks noGrp="1"/>
          </p:cNvGraphicFramePr>
          <p:nvPr/>
        </p:nvGraphicFramePr>
        <p:xfrm>
          <a:off x="722376" y="2236538"/>
          <a:ext cx="10735056" cy="1993265"/>
        </p:xfrm>
        <a:graphic>
          <a:graphicData uri="http://schemas.openxmlformats.org/drawingml/2006/table">
            <a:tbl>
              <a:tblPr/>
              <a:tblGrid>
                <a:gridCol w="10735056"/>
              </a:tblGrid>
              <a:tr h="1993265">
                <a:tc>
                  <a:txBody>
                    <a:bodyPr/>
                    <a:lstStyle/>
                    <a:p>
                      <a:pPr marL="0" indent="0"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《中华人民共和国民法典》（节选）</a:t>
                      </a:r>
                      <a:endParaRPr lang="en-US" altLang="zh-CN" sz="1200" dirty="0"/>
                    </a:p>
                    <a:p>
                      <a:pPr marL="0" indent="0" algn="l" latinLnBrk="1" hangingPunct="0">
                        <a:lnSpc>
                          <a:spcPts val="31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第三百一十四条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拾得遗失物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应当返还权利人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拾得人应当及时通知权利人领取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或者送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交公安等有关部门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1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第三百一十七条第一款</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权利人领取遗失物时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应当向拾得人或者有关部门支付保管遗失物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等支出的必要费用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2_1#350d9578a.bracket?pid=7a9e7ec52&amp;color=0,0,0&amp;vpa=1&amp;vtp=1"/>
          <p:cNvSpPr/>
          <p:nvPr/>
        </p:nvSpPr>
        <p:spPr>
          <a:xfrm>
            <a:off x="7394639" y="1745303"/>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3" name="QC_7_BD.1_3#350d9578a?pid=7a9e7ec52&amp;color=0,0,0&amp;vtp=1&amp;bbb=1"/>
          <p:cNvSpPr/>
          <p:nvPr/>
        </p:nvSpPr>
        <p:spPr>
          <a:xfrm>
            <a:off x="722376" y="4357438"/>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①民事权利主体应该坚持民事权利与民事义务相一致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体现了全面依法治国坚持法治与德治相结合的要求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向失主索要费用的行为与弘扬传统美德理念相背离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编纂民法典的根本目的是规范民事主体的财产关系</a:t>
            </a:r>
            <a:endParaRPr lang="en-US" altLang="zh-CN" sz="2000" dirty="0"/>
          </a:p>
        </p:txBody>
      </p:sp>
      <p:sp>
        <p:nvSpPr>
          <p:cNvPr id="6" name="QC_7_BD.1_4#350d9578a.choices?pid=7a9e7ec52&amp;color=0,0,0&amp;vtp=1&amp;bbb=1"/>
          <p:cNvSpPr/>
          <p:nvPr/>
        </p:nvSpPr>
        <p:spPr>
          <a:xfrm>
            <a:off x="722376" y="5928047"/>
            <a:ext cx="10753344" cy="347853"/>
          </a:xfrm>
          <a:prstGeom prst="rect">
            <a:avLst/>
          </a:prstGeom>
          <a:noFill/>
        </p:spPr>
        <p:txBody>
          <a:bodyPr wrap="none" lIns="0" tIns="0" rIns="0" bIns="0" rtlCol="0" anchor="t"/>
          <a:lstStyle/>
          <a:p>
            <a:pPr latinLnBrk="1">
              <a:lnSpc>
                <a:spcPts val="30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2_2#b49a4af7a?vop=1&amp;pid=ea3e351c6&amp;color=0,0,0&amp;mp=1&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本题易错选①，错选原因是混淆了荣誉权和名誉权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。荣誉权是指民事主体对其获得的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荣誉及其利益所享有的保持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、支配、维护的具体人格权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。任何组织或个人不得非法剥夺他人的荣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誉称号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，不得诋毁、贬损他人的荣誉。名誉是对民事主体的品德、声望、才能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、信用等的社会评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。名誉权是指民事主体对自身名誉享有不受他人侵害的权利。任何组织或个人不得以侮辱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谤等方式侵害他人的名誉权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37f613f71.fixed?pid=f9f986f5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37f613f71.fixed?pid=f9f986f5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积极维护人身权利</a:t>
            </a:r>
            <a:endParaRPr lang="en-US" altLang="zh-CN" sz="4400" dirty="0"/>
          </a:p>
        </p:txBody>
      </p:sp>
      <p:pic>
        <p:nvPicPr>
          <p:cNvPr id="4" name="C_5#37f613f71.fixed?pid=f9f986f5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37f613f71.fixed?pid=f9f986f5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29d530289?sp=1&amp;pid=37f613f7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［北京育才学校2025高二月考］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李某偷看了王某的日记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，并将日记中有关王某个人疾病的内容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在公司员工中传播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。王某对此非常生气，向公安机关写信诬陷李某盗窃公司的财物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29d530289.bracket?pid=37f613f71&amp;color=0,0,0&amp;vpa=14&amp;vtp=1"/>
          <p:cNvSpPr/>
          <p:nvPr/>
        </p:nvSpPr>
        <p:spPr>
          <a:xfrm>
            <a:off x="92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3_2#29d530289?pid=37f613f7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①李某散布的信息影响了王某的声誉，侵犯了王某的荣誉权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李某侵犯了王某的隐私权，应当依法承担侵权责任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王某诬陷李某，以诽谤方式侵犯了李某的名誉权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王某盗用了李某的姓名，侵犯了李某的姓名权</a:t>
            </a:r>
            <a:endParaRPr lang="en-US" altLang="zh-CN" sz="2000" dirty="0"/>
          </a:p>
        </p:txBody>
      </p:sp>
      <p:sp>
        <p:nvSpPr>
          <p:cNvPr id="5" name="QC_6_BD.43_3#29d530289.choices?pid=37f613f71&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29d530289?vop=1&amp;pid=37f613f7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本题考查名誉隐私不可侵。日记属于个人隐私，李某偷看了王某的日记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，并将日记中有关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王某个人疾病的内容在公司员工中传播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，侵犯了王某的隐私权，要承担侵权责任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，但不涉及对王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某荣誉权的侵害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，②正确，①排除；王某向公安机关写信诬陷李某盗窃公司的财物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，以诽谤的方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式损害了李某的社会评价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，侵犯了李某的名誉权，③正确；王某诬陷李某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，并没有盗用李某的姓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，未侵犯李某姓名权，④排除。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8c613ef17?sp=1&amp;pid=37f613f7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［河南濮阳一中2024高二月考·改编］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某售楼处为了使用人脸识别系统，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在未向消费者告知、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未经消费者同意的情况下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，基于商业目的，擅自收集消费者人脸信息。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该售楼处的行为(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8c613ef17.bracket?pid=37f613f71&amp;color=0,0,0&amp;vpa=15&amp;vtp=1"/>
          <p:cNvSpPr/>
          <p:nvPr/>
        </p:nvSpPr>
        <p:spPr>
          <a:xfrm>
            <a:off x="1057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6_2#8c613ef17?pid=37f613f71&amp;color=0,0,0&amp;vtp=1&amp;bbb=1"/>
          <p:cNvSpPr/>
          <p:nvPr/>
        </p:nvSpPr>
        <p:spPr>
          <a:xfrm>
            <a:off x="722376" y="18768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是非法获取公民的个人信息的表现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②侵犯了消费者的肖像权</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侵犯了消费者的名誉权</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侵犯了消费者的身份权</a:t>
            </a:r>
            <a:endParaRPr lang="en-US" altLang="zh-CN" sz="2000" dirty="0"/>
          </a:p>
        </p:txBody>
      </p:sp>
      <p:sp>
        <p:nvSpPr>
          <p:cNvPr id="5" name="QC_6_BD.46_3#8c613ef17.choices?pid=37f613f71&amp;color=0,0,0&amp;vtp=1&amp;bbb=1"/>
          <p:cNvSpPr/>
          <p:nvPr/>
        </p:nvSpPr>
        <p:spPr>
          <a:xfrm>
            <a:off x="722376" y="352595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8c613ef17?vop=1&amp;pid=37f613f7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本题考查肖像权。某售楼处为了使用人脸识别系统，在未向消费者告知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、未经消费者同意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，基于商业目的，擅自收集消费者人脸信息。该售楼处非法获取公民的个人信息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也侵犯了消费者的肖像权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，①②符合题意；该售楼处的行为侵犯了消费者的肖像权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者的名誉权和身份权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e611e797d?sp=1&amp;pid=37f613f7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郝某在全市中学生游泳比赛中荣获200米自由泳冠军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，获奖照片还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被刊登在当地报纸上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。但她后来发现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，一家体育用品商店的灯箱广告上印有那张获奖照片和自己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的名字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，郝某认为商家侵害了她的权利。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e611e797d.bracket?pid=37f613f71&amp;color=0,0,0&amp;vpa=16&amp;vtp=1"/>
          <p:cNvSpPr/>
          <p:nvPr/>
        </p:nvSpPr>
        <p:spPr>
          <a:xfrm>
            <a:off x="751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9_2#e611e797d?pid=37f613f71&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商店侵害了郝某的隐私权</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商店侵害了郝某的身份权</a:t>
            </a:r>
            <a:endParaRPr lang="en-US" altLang="zh-CN" sz="2000" dirty="0"/>
          </a:p>
          <a:p>
            <a:pPr latinLnBrk="1">
              <a:lnSpc>
                <a:spcPts val="34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商店侵害了郝某的姓名权</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商店侵害了郝某的肖像权</a:t>
            </a:r>
            <a:endParaRPr lang="en-US" altLang="zh-CN" sz="2000" dirty="0"/>
          </a:p>
        </p:txBody>
      </p:sp>
      <p:sp>
        <p:nvSpPr>
          <p:cNvPr id="5" name="QC_6_BD.49_3#e611e797d.choices?pid=37f613f71&amp;color=0,0,0&amp;vtp=1&amp;bbb=1"/>
          <p:cNvSpPr/>
          <p:nvPr/>
        </p:nvSpPr>
        <p:spPr>
          <a:xfrm>
            <a:off x="719328" y="411738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e611e797d?vop=1&amp;pid=37f613f7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本题考查姓名权和肖像权。商店将郝某的照片和名字用于商业营利，并未经本人许可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害了郝某的姓名权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、肖像权，③④符合题意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；隐私是自然人的私人生活安宁和不愿为他人知晓的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私密空间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、私密活动、私密信息，任何组织或者个人不得以刺探、侵扰、泄露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、公开等方式侵害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他人的隐私权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，商店并未侵害郝某的隐私权，①排除；身份权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，是指公民和法人依一定行为或基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于相互之间关系所发生的一种人身权利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，包括亲权、配偶权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、亲属权等与人身利益密不可分的民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，材料并不涉及身份权，②排除。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f5a039d33?sp=1&amp;pid=37f613f7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《公共安全视频图像信息系统管理条例》自2025年4月1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日起施行，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，除负有经营管理责任、安全防范义务的部门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、单位或者个人为维护公共安全所必需建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，其他任何单位或者个人不得在公共场所安装图像采集设备设施。禁止在民宿、宿舍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室等能够拍摄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、窥视、窃听他人隐私的区域、部位安装图像采集设备设施。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这是基于(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f5a039d33.bracket?pid=37f613f71&amp;color=0,0,0&amp;vpa=17&amp;vtp=1"/>
          <p:cNvSpPr/>
          <p:nvPr/>
        </p:nvSpPr>
        <p:spPr>
          <a:xfrm>
            <a:off x="1032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2_2#f5a039d33?pid=37f613f7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①严格落实依法治国，保护个人的隐私和个人信息权益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民法保护隐私权是对宪法规定的图像信息权利的落实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规范公共安全视频图像信息系统管理，维护公共安全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有效制约国家机关、个人查阅调取视频图像信息权限</a:t>
            </a:r>
            <a:endParaRPr lang="en-US" altLang="zh-CN" sz="2000" dirty="0"/>
          </a:p>
        </p:txBody>
      </p:sp>
      <p:sp>
        <p:nvSpPr>
          <p:cNvPr id="5" name="QC_6_BD.52_3#f5a039d33.choices?pid=37f613f71&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f5a039d33?vop=1&amp;pid=37f613f71&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本题考查隐私权。法律保护个人隐私权。个人信息与隐私权密切相关，受到法律保护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国制定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《公共安全视频图像信息系统管理条例》就是基于严格落实依法治国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，保护个人的隐私和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个人信息权益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，①正确；“除负有经营管理责任、安全防范义务的部门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、单位或者个人为维护公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共安全所必需建设外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，其他任何单位或者个人不得在公共场所安装图像采集设备设施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。禁止在民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、宿舍、更衣室等能够拍摄、窥视、窃听他人隐私的区域、部位安装图像采集设备设施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些规定都是为了更好规范公共安全视频图像信息系统管理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，维护公共安全，③正确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；民法保护隐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私权是对宪法规定的通信秘密受法律保护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、住宅不受侵犯等公民权利的落实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，而不是对图像信息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权利的落实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，②排除；条例并非制约国家机关或个人查阅调取视频图像信息的权限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，而是通过规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范安装范围和使用主体来平衡安全与隐私保护关系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350d9578a?vop=1&amp;pid=7a9e7ec5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本题考查民事法律关系的概念及其构成要素，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全面依法治国必须坚持法治与德治相结合。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民法典规定拾得人有返还遗失物的义务,同时赋予其请求权利人支付保管遗失物等支出的必要费用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,体现了权利与义务相统一，①正确；将优秀传统美德中的“拾金不昧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”上升为法律义务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德治融入法治）,同时通过费用补偿平衡现实需求（法治保障公平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）,符合法治与德治相结合的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，②正确；民法典规定权利人应当向拾得人支付保管遗失物等支出的必要费用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，是对拾得人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实际支出的补偿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，并未否定弘扬传统美德理念，③排除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；编纂民法典的根本目的是全面保护民事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主体的合法权益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（包括人身权、财产权等）,而不仅限于规范民事主体的财产关系，④排除。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5_1#e48d148b7?sp=1&amp;pid=37f613f71&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［河北邢台名校联盟2024高二月考］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p:txBody>
      </p:sp>
      <p:graphicFrame>
        <p:nvGraphicFramePr>
          <p:cNvPr id="51" name="QO_6_BD.55_2#e48d148b7?colgroup=41&amp;pid=37f613f71&amp;color=0,0,0&amp;vtp=1&amp;bbb=1&amp;hb=1"/>
          <p:cNvGraphicFramePr>
            <a:graphicFrameLocks noGrp="1"/>
          </p:cNvGraphicFramePr>
          <p:nvPr/>
        </p:nvGraphicFramePr>
        <p:xfrm>
          <a:off x="722376" y="1513528"/>
          <a:ext cx="10735056" cy="2425573"/>
        </p:xfrm>
        <a:graphic>
          <a:graphicData uri="http://schemas.openxmlformats.org/drawingml/2006/table">
            <a:tbl>
              <a:tblPr/>
              <a:tblGrid>
                <a:gridCol w="10735056"/>
              </a:tblGrid>
              <a:tr h="41783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007743">
                <a:tc>
                  <a:txBody>
                    <a:bodyPr/>
                    <a:lstStyle/>
                    <a:p>
                      <a:pPr marL="0" indent="0" algn="l" latinLnBrk="1" hangingPunct="0">
                        <a:lnSpc>
                          <a:spcPts val="32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肖某与邓某共谋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注册工作室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运营贩卖个人信息的网络平台</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用户可通过平台注册成为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商家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对外出售个人信息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其中包括一些私密信息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肖某从中抽成营利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该平台网站数据库内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储存了大量公民的身份证号码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且多数为未成年人身份信息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平台交易总金额超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联网法院判决邓某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肖某支付损害赔偿款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专门用于个人信息保护或信息安全等公益事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并在国家级媒体上刊发赔礼道歉声明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7_BD.56_1#3bfa9bab6?pid=e48d148b7&amp;color=0,0,0&amp;vtp=1&amp;bbb=1"/>
          <p:cNvSpPr/>
          <p:nvPr/>
        </p:nvSpPr>
        <p:spPr>
          <a:xfrm>
            <a:off x="722376" y="406622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（1）运用《法律与生活》的知识，说明肖某侵害了其他民事主体的哪些权利。（4分）</a:t>
            </a:r>
            <a:endParaRPr lang="en-US" altLang="zh-CN" sz="2000" dirty="0"/>
          </a:p>
        </p:txBody>
      </p:sp>
      <p:sp>
        <p:nvSpPr>
          <p:cNvPr id="5" name="QO_7_AN.57_1#3bfa9bab6?vop=1&amp;pid=e48d148b7&amp;color=0,0,0&amp;vtp=1&amp;bbb=1"/>
          <p:cNvSpPr/>
          <p:nvPr/>
        </p:nvSpPr>
        <p:spPr>
          <a:xfrm>
            <a:off x="722376" y="453193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案例中肖某侵害了其他民事主体的个人信息权益和隐私权。（4分）</a:t>
            </a:r>
            <a:endParaRPr lang="en-US" altLang="zh-CN" sz="2000" dirty="0"/>
          </a:p>
        </p:txBody>
      </p:sp>
      <p:sp>
        <p:nvSpPr>
          <p:cNvPr id="6" name="QO_7_AS.58_1#3bfa9bab6?vop=1&amp;pid=e48d148b7&amp;color=0,0,0&amp;vtp=1&amp;bbb=1"/>
          <p:cNvSpPr/>
          <p:nvPr/>
        </p:nvSpPr>
        <p:spPr>
          <a:xfrm>
            <a:off x="722376" y="497802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关键信息：对外出售个人信息，其中包括一些私密信息→个人信息权益、隐私权。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59_1#87a766e54?pid=e48d148b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（2）运用《法律与生活》的知识，谈谈上述案例给我们的启示。（6分）</a:t>
            </a:r>
            <a:endParaRPr lang="en-US" altLang="zh-CN" sz="2000" dirty="0"/>
          </a:p>
        </p:txBody>
      </p:sp>
      <p:sp>
        <p:nvSpPr>
          <p:cNvPr id="3" name="QO_7_AN.60_1#87a766e54?vop=1&amp;pid=e48d148b7&amp;color=0,0,0&amp;vtp=1&amp;bbb=1&amp;hb=1"/>
          <p:cNvSpPr/>
          <p:nvPr/>
        </p:nvSpPr>
        <p:spPr>
          <a:xfrm>
            <a:off x="722376" y="143516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①法律保护个人隐私权和个人信息权益。（2分）②任何组织或者个人不得以刺探、</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侵扰、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泄露</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、公开等方式侵害他人的隐私权。（1分）任何组织、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个人不得侵害自然人的个人信息权益。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1分）③处理个人信息，应当遵循合法、正当、必要和诚信原则。（1分）④要增强尊法、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学法、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守法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、用法意识，依法经营，做社会文明进步的推动者。（1分）</a:t>
            </a:r>
            <a:endParaRPr lang="en-US" altLang="zh-CN" sz="2000" dirty="0"/>
          </a:p>
        </p:txBody>
      </p:sp>
      <p:sp>
        <p:nvSpPr>
          <p:cNvPr id="4" name="QO_7_AS.61_1#87a766e54?vop=1&amp;pid=e48d148b7&amp;color=0,0,0&amp;vtp=1&amp;bbb=1&amp;hb=1"/>
          <p:cNvSpPr/>
          <p:nvPr/>
        </p:nvSpPr>
        <p:spPr>
          <a:xfrm>
            <a:off x="722376" y="33001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由第（1）问可知，肖某侵害了其他民事主体的个人信息权益和隐私权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，所以首先应该从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这两个方面着手思考材料中的案例给我们的启示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，还应该从更宏观的意义上思考如何做一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名守法好公民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O_6_AS.62_1#e48d148b7?vop=1&amp;pid=37f613f71&amp;color=0,0,0&amp;vtp=1&amp;bbb=1"/>
          <p:cNvSpPr/>
          <p:nvPr/>
        </p:nvSpPr>
        <p:spPr>
          <a:xfrm>
            <a:off x="722376" y="4668399"/>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本题考查积极维护人身权利。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bg/>
                                          </p:spTgt>
                                        </p:tgtEl>
                                        <p:attrNameLst>
                                          <p:attrName>style.visibility</p:attrName>
                                        </p:attrNameLst>
                                      </p:cBhvr>
                                      <p:to>
                                        <p:strVal val="visible"/>
                                      </p:to>
                                    </p:set>
                                    <p:animEffect transition="in" filter="fade">
                                      <p:cBhvr>
                                        <p:cTn id="38" dur="500"/>
                                        <p:tgtEl>
                                          <p:spTgt spid="5">
                                            <p:bg/>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Effect transition="in" filter="fade">
                                      <p:cBhvr>
                                        <p:cTn id="4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0a2f3e4a9.fixed?pid=255409c0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0a2f3e4a9.fixed?pid=255409c0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第一课综合训练</a:t>
            </a:r>
            <a:endParaRPr lang="en-US" altLang="zh-CN" sz="4400" dirty="0"/>
          </a:p>
        </p:txBody>
      </p:sp>
      <p:pic>
        <p:nvPicPr>
          <p:cNvPr id="4" name="C_5#0a2f3e4a9.fixed?pid=255409c0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0a2f3e4a9.fixed?pid=255409c0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3_1#a5f10cbb2?sp=1&amp;pid=0a2f3e4a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［甘肃平凉一中2025段考］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贾某与王某系邻居，二人入户门成直角，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贾某家位于王某家里侧，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贾某进户时需从王某房屋门前经过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，王某在其家门上安装了某型号带有摄像头的智能门锁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贾某家人进出在王某的监控之下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4_1#a5f10cbb2.bracket?pid=0a2f3e4a9&amp;color=0,0,0&amp;vpa=18&amp;vtp=1"/>
          <p:cNvSpPr/>
          <p:nvPr/>
        </p:nvSpPr>
        <p:spPr>
          <a:xfrm>
            <a:off x="752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3_2#a5f10cbb2?pid=0a2f3e4a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王某侵犯了贾某及其家人的隐私权</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王某侵犯了贾某及其家人的肖像权</a:t>
            </a:r>
            <a:endParaRPr lang="en-US" altLang="zh-CN" sz="2000" dirty="0"/>
          </a:p>
          <a:p>
            <a:pPr latinLnBrk="1">
              <a:lnSpc>
                <a:spcPts val="34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贾某可以自行拆除王某家的智能门锁</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本案涉及的民事法律关系客体是人身利益</a:t>
            </a:r>
            <a:endParaRPr lang="en-US" altLang="zh-CN" sz="2000" dirty="0"/>
          </a:p>
        </p:txBody>
      </p:sp>
      <p:sp>
        <p:nvSpPr>
          <p:cNvPr id="5" name="QC_6_BD.63_3#a5f10cbb2.choices?pid=0a2f3e4a9&amp;color=0,0,0&amp;vtp=1&amp;bbb=1"/>
          <p:cNvSpPr/>
          <p:nvPr/>
        </p:nvSpPr>
        <p:spPr>
          <a:xfrm>
            <a:off x="722376" y="413415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5_1#a5f10cbb2?vop=1&amp;pid=0a2f3e4a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本题考查民事法律关系、隐私权。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王某在其家门上安装了某型号带有摄像头的智能门锁，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导致贾某家人进出在王某的监控之下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，王某侵犯了贾某及其家人的隐私权，①正确；本案中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某的行为侵犯了贾某及其家人的隐私权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，而隐私权属于人身权的一种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，所以本案涉及的民事法律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关系客体是人身利益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，④正确；材料中不涉及王某侵害贾某及其家人的肖像权，②排除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；贾某需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要与王某家协商拆除王某家的智能门锁或寻求法律帮助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，自行拆除构成对他人财产权的侵犯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容易激化矛盾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6_1#41cfe9e84?sp=1&amp;pid=0a2f3e4a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2.赵某在过15周岁生日时收到爷爷给的8000元红包，赵某遂拿着钱自己去商场买了一台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8000元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的笔记本电脑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，后被其父母发现，要求赵某将电脑退回，赵某不从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。于是其父母拿着笔记本电脑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到商场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，以赵某是未成年人为由要求退货。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7_1#41cfe9e84.bracket?pid=0a2f3e4a9&amp;color=0,0,0&amp;vpa=19&amp;vtp=1"/>
          <p:cNvSpPr/>
          <p:nvPr/>
        </p:nvSpPr>
        <p:spPr>
          <a:xfrm>
            <a:off x="776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6_2#41cfe9e84?pid=0a2f3e4a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①赵某的父母无权要求退货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赵某已过15周岁，是完全民事行为能力人，有权自己购置电脑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赵某的父母有权要求退货，赵某购买电脑的行为须经法定代理人同意、追认后有效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赵某是限制民事行为能力人</a:t>
            </a:r>
            <a:endParaRPr lang="en-US" altLang="zh-CN" sz="2000" dirty="0"/>
          </a:p>
        </p:txBody>
      </p:sp>
      <p:sp>
        <p:nvSpPr>
          <p:cNvPr id="5" name="QC_6_BD.66_3#41cfe9e84.choices?pid=0a2f3e4a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8_1#41cfe9e84?vop=1&amp;pid=0a2f3e4a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本题考查民事行为能力。赵某年满15周岁，属于限制民事行为能力人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，实施民事法律行为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需要由其法定代理人代理或者经其法定代理人同意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、追认，赵某的父母有权要求退货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，赵某购买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电脑的行为须经法定代理人同意或者追认后有效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，③④正确，①②错误。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9_1#714e1d3e9?sp=1&amp;pid=0a2f3e4a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［江苏扬州大学附属中学2025高二期中］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随着科技发展，智能家居设备走进千家万户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生活在越来越便捷的同时也存在一些潜在的风险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。一些不法分子通过破解软件或IP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地址等方式，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入侵并控制这些智能家居设备的摄像头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，窥探个人隐私。对此，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0_1#714e1d3e9.bracket?pid=0a2f3e4a9&amp;color=0,0,0&amp;vpa=20&amp;vtp=1"/>
          <p:cNvSpPr/>
          <p:nvPr/>
        </p:nvSpPr>
        <p:spPr>
          <a:xfrm>
            <a:off x="828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9_2#714e1d3e9?pid=0a2f3e4a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①依法打击相关侵权行为，保障私人生活安宁，促进社会稳定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尊重他人隐私，不得收集、使用、传输和提供他人个人信息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坚持社会主义核心价值观，弘扬社会公德，维护社会公序良俗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完善相关法律，加强对公民隐私权这一最基础权利的保护力度</a:t>
            </a:r>
            <a:endParaRPr lang="en-US" altLang="zh-CN" sz="2000" dirty="0"/>
          </a:p>
        </p:txBody>
      </p:sp>
      <p:sp>
        <p:nvSpPr>
          <p:cNvPr id="5" name="QC_6_BD.69_3#714e1d3e9.choices?pid=0a2f3e4a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1_1#714e1d3e9?vop=1&amp;pid=0a2f3e4a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本题考查全面依法治国必须坚持法治与德治相结合、隐私权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。针对非法窥探个人隐私的行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，应依法打击相关侵权行为，保障私人生活安宁，促进社会稳定，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应坚持社会主义核心价值观，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弘扬社会公德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，维护社会公序良俗，①③正确；任何组织、个人需要获取他人个人信息的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依法取得并确保信息安全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，不得非法收集、使用、加工、传输他人个人信息，不得非法买卖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供或者公开他人个人信息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，②错误；生命权、身体权和健康权是公民最基础的权利，④错误。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2_1#9ee5bc97b?sp=1&amp;pid=0a2f3e4a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2025年1月6日，西安市中级人民法院召开了“美好生活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典相伴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”民法典“三讲三进”普法宣传活动新闻发布会。全市法院以宣讲法治理念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、宣讲法律规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、宣讲典型案例为重点，以走进群众、编进读本、融进网络为载体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，全力推进民法典宣传活动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走深走实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，使其成为全社会共同遵循的法律规范和行为准则。在某社区宣传的内容及案例中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3_1#9ee5bc97b.bracket?pid=0a2f3e4a9&amp;color=0,0,0&amp;vpa=21&amp;vtp=1"/>
          <p:cNvSpPr/>
          <p:nvPr/>
        </p:nvSpPr>
        <p:spPr>
          <a:xfrm>
            <a:off x="2192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2_2#9ee5bc97b?pid=0a2f3e4a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①民事法律关系中权利和义务是对立统一的，二者通常是对等的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某市在建筑工程的招标投标中，规定本市企业有优先权——违反了绿色原则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李某被四楼朱某家花盆砸伤引起纠纷——客体是受伤者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甲因房价上涨自己卖房吃亏而拒绝履行合同——违反了诚信原则</a:t>
            </a:r>
            <a:endParaRPr lang="en-US" altLang="zh-CN" sz="2000" dirty="0"/>
          </a:p>
        </p:txBody>
      </p:sp>
      <p:sp>
        <p:nvSpPr>
          <p:cNvPr id="5" name="QC_6_BD.72_3#9ee5bc97b.choices?pid=0a2f3e4a9&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89ecd7d38?sp=1&amp;pid=7a9e7ec5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［河南信阳高级中学2025高二开学考］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老张是小王的上级主管，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二人因公入住酒店相邻房间。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入住期间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，小王无意间听到老张在跟公司经理通电话,内容涉及对小王工作上的不满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。小王感觉可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能会影响到自己的工作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,就跑到老张房门外偷偷录音，并将录音发给了公司的有关领导和同事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此造成老张对小王不满而产生矛盾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，因调解不成，老张向人民法院提起诉讼。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89ecd7d38.bracket?pid=7a9e7ec52&amp;color=0,0,0&amp;vpa=2&amp;vtp=1"/>
          <p:cNvSpPr/>
          <p:nvPr/>
        </p:nvSpPr>
        <p:spPr>
          <a:xfrm>
            <a:off x="1032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_2#89ecd7d38?pid=7a9e7ec52&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①民事法律关系是人身关系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民事法律关系是财产关系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③民事法律关系的内容是当事人的义务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民事法律关系的客体是人身利益</a:t>
            </a:r>
            <a:endParaRPr lang="en-US" altLang="zh-CN" sz="2000" dirty="0"/>
          </a:p>
        </p:txBody>
      </p:sp>
      <p:sp>
        <p:nvSpPr>
          <p:cNvPr id="5" name="QC_7_BD.4_3#89ecd7d38.choices?pid=7a9e7ec52&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4_1#9ee5bc97b?vop=1&amp;pid=0a2f3e4a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本题考查民法基本原则。民事法律关系中权利和义务是对立统一的，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二者通常是对等的，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正确；甲因房价上涨自己卖房吃亏而拒绝履行合同，违反了诚信原则，④正确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；某市在建筑工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程的招标投标中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，规定本市企业有优先权，违反了平等原则，而不是绿色原则，②排除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；李某被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四楼朱某家花盆砸伤引起纠纷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，该民事法律关系的客体是人身利益，而不是受伤者，③排除。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5_1#4028c03ef?sp=1&amp;pid=0a2f3e4a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5.向某与郑某离婚，其子向某杉（11岁）按约定由母亲郑某抚养。郑某将其子姓名变更为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“郑某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”，并以“郑某文”为名生活、学习，参加数学、美术、拉丁舞等国内、国际比赛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，并多次获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。多年后，向某向派出所申请将其子（已成年并参加工作）的姓名变更回“向某杉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这一纠纷的认识正确的是(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6_1#4028c03ef.bracket?pid=0a2f3e4a9&amp;color=0,0,0&amp;vpa=22&amp;vtp=1"/>
          <p:cNvSpPr/>
          <p:nvPr/>
        </p:nvSpPr>
        <p:spPr>
          <a:xfrm>
            <a:off x="370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5_2#4028c03ef?pid=0a2f3e4a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①郑某为其子改名的行为违背了公序良俗要求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郑某为子改名，不改变其子法律身份与人格权益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姓名权是向某杉、郑某文享有的身份权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向某杉成年后有权自主决定随父（母）姓</a:t>
            </a:r>
            <a:endParaRPr lang="en-US" altLang="zh-CN" sz="2000" dirty="0"/>
          </a:p>
        </p:txBody>
      </p:sp>
      <p:sp>
        <p:nvSpPr>
          <p:cNvPr id="5" name="QC_6_BD.75_3#4028c03ef.choices?pid=0a2f3e4a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7_1#4028c03ef?vop=1&amp;pid=0a2f3e4a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本题考查姓名权。法律身份（如公民身份、权利义务关系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）和人格权益并不因姓名变更而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。材料中郑某为其子变更姓名仅改变称呼方式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，不影响其子作为独立个体的法律身份和各项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人格权益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，②正确。自然人成年后有权自主决定自己的姓名，包括决定随父姓还是随母姓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杉成年后参加工作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，已经具有完全民事行为能力，有权自主决定随父姓还是随母姓，④正确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方所生子女可以随父姓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，也可以随母姓。郑某为其子改名的行为没有违背公序良俗的要求，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。依据民法典，自然人享有生命权、身体权、健康权、姓名权、肖像权、名誉权、荣誉权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私权等人格权以及因婚姻家庭关系等产生的身份权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。姓名权是人格权，而不是身份权，③排除。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8_1#55a54d2ec?sp=1&amp;pid=0a2f3e4a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［四川雅安中学2025高二月考］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王某在某交易平台上的周某处购买某品牌服饰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，但收货后谎称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商品并非正品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，向周某索赔遭拒。后王某在该交易平台上发布商品，商品详情为“免费送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子那儿刚买的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，仿的，仿的，仿的，说三遍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”，附图为该平台周某主页截图及自己购买的服饰图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。随即周某也在该平台上发布商品，商品详情为王某在该平台上与家人合照的头像照片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定价为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据此判断(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9_1#55a54d2ec.bracket?pid=0a2f3e4a9&amp;color=0,0,0&amp;vpa=23&amp;vtp=1"/>
          <p:cNvSpPr/>
          <p:nvPr/>
        </p:nvSpPr>
        <p:spPr>
          <a:xfrm>
            <a:off x="3568764"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78_2#55a54d2ec?pid=0a2f3e4a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①王某侵犯了周某的荣誉权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王某侵犯了周某的名誉权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周某侵犯了王某的隐私权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周某侵犯了王某的肖像权</a:t>
            </a:r>
            <a:endParaRPr lang="en-US" altLang="zh-CN" sz="2000" dirty="0"/>
          </a:p>
        </p:txBody>
      </p:sp>
      <p:sp>
        <p:nvSpPr>
          <p:cNvPr id="5" name="QC_6_BD.78_3#55a54d2ec.choices?pid=0a2f3e4a9&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0_1#55a54d2ec?vop=1&amp;pid=0a2f3e4a9&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本题考查名誉权和肖像权。任何组织或者个人不得以丑化、污损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，或者利用信息技术手段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伪造等方式侵害他人的肖像权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。任何组织或者个人不得以侮辱、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诽谤等方式侵害他人的名誉权，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王某侵犯了周某的名誉权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，周某发布他人照片并以低价售卖行为，丑化、贬损他人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，侵犯了王某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的肖像权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，②④正确。王某没有侵犯周某的荣誉权，①排除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。周某没有破坏王某私人生活安宁或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公开他不愿为他人知晓的私密空间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、私密活动、私密信息，故并未侵犯王某的隐私权，③排除。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名誉权和荣誉权的主体是不一样的。自然人、法人无一例外都享有名誉权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。荣誉权只能由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为国家和社会作出突出贡献或取得优异成绩而被授予荣誉称号的公民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、法人享有。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0f8aae277?sp=1&amp;pid=0a2f3e4a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［云南昭通一中2025段考］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云南公安机关发现，昆明某网络科技公司以“免费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”帮助地方医保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部门推广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“电子医保卡”的名义骗取医保部门授权文件，再层层转包给各地市“地推”团伙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骗乡镇居民注册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“电子医保卡”，同时，骗取手机号、验证码和居民身份证信息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，批量注册各平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台网络账号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，再贩卖给电信诈骗、网络赌博、网络水军等团伙用于下游犯罪，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严重扰乱社会秩序，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损害政府公信力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。关于本案，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2_1#0f8aae277.bracket?pid=0a2f3e4a9&amp;color=0,0,0&amp;vpa=24&amp;vtp=1"/>
          <p:cNvSpPr/>
          <p:nvPr/>
        </p:nvSpPr>
        <p:spPr>
          <a:xfrm>
            <a:off x="6256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81_2#0f8aae277?pid=0a2f3e4a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①该公司侵犯了涉案群众的名誉权，应当赔礼道歉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人格尊严受法律保护，当地群众有权追究该公司的法律责任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该公司的行为侵犯了公民的隐私权和个人信息权益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本案法律关系的客体是该公司的侵权行为</a:t>
            </a:r>
            <a:endParaRPr lang="en-US" altLang="zh-CN" sz="2000" dirty="0"/>
          </a:p>
        </p:txBody>
      </p:sp>
      <p:sp>
        <p:nvSpPr>
          <p:cNvPr id="5" name="QC_6_BD.81_3#0f8aae277.choices?pid=0a2f3e4a9&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3_1#0f8aae277?vop=1&amp;pid=0a2f3e4a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本题考查名誉隐私不可侵。公民人格尊严受法律保护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，该公司的行为侵害了当地群众的人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格尊严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，当地群众有权追究该公司的法律责任，②正确；该公司诱骗乡镇居民注册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“电子医保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”，骗取手机号、验证码和身份证信息并贩卖，这些信息属于公民的隐私和个人信息范畴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犯了公民的隐私权和个人信息权益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，③正确；该公司骗取居民信息并贩卖的行为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，主要侵犯的是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公民的隐私权和个人信息权益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，并非名誉权，①排除；本案中的法律关系属于人身关系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，人身关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系的客体是人身利益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4_1#1dc32eb55?pid=417668ebe&amp;color=0,0,0&amp;vtp=1&amp;bt=1&amp;bbb=1"/>
          <p:cNvSpPr/>
          <p:nvPr/>
        </p:nvSpPr>
        <p:spPr>
          <a:xfrm>
            <a:off x="722377" y="972000"/>
            <a:ext cx="10749631" cy="389509"/>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，完成下列探究。（9分）</a:t>
            </a:r>
            <a:endParaRPr lang="en-US" altLang="zh-CN" sz="2000" dirty="0"/>
          </a:p>
        </p:txBody>
      </p:sp>
      <p:pic>
        <p:nvPicPr>
          <p:cNvPr id="3" name="QO_7_BD.84_1#1dc32eb55?pid=417668ebe&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0550"/>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84_2#1dc32eb55?sp=1&amp;pid=417668ebe&amp;color=0,0,0&amp;vtp=1&amp;bbb=1&amp;hb=1"/>
          <p:cNvSpPr/>
          <p:nvPr/>
        </p:nvSpPr>
        <p:spPr>
          <a:xfrm>
            <a:off x="722376" y="1412563"/>
            <a:ext cx="10753344" cy="2598928"/>
          </a:xfrm>
          <a:prstGeom prst="rect">
            <a:avLst/>
          </a:prstGeom>
          <a:noFill/>
        </p:spPr>
        <p:txBody>
          <a:bodyPr wrap="none" lIns="0" tIns="0" rIns="0" bIns="0" rtlCol="0" anchor="t"/>
          <a:lstStyle/>
          <a:p>
            <a:pPr algn="ctr" latinLnBrk="1">
              <a:lnSpc>
                <a:spcPts val="35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铭记英雄先烈，用法律捍卫烈士尊严</a:t>
            </a:r>
            <a:endParaRPr lang="en-US" altLang="zh-CN" sz="2000" dirty="0"/>
          </a:p>
          <a:p>
            <a:pPr latinLnBrk="1">
              <a:lnSpc>
                <a:spcPts val="35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日是第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个烈士纪念日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党的十八大以来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党中央高度重视弘扬英雄精神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奖英雄模范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号召全党全国崇尚英雄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捍卫英雄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学习英雄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关爱英雄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从设立烈士纪念日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国家之名致敬先烈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到出台英雄烈士保护法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用法律捍卫烈士尊严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从印发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关于加强新时代烈</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士褒扬工作的意见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到在全国范围内启用统一的烈士纪念设施保护标志和标识牌</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崇尚英烈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缅怀英烈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学习英烈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捍卫英烈的社会氛围日益浓厚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O_7_BD.84_3#1dc32eb55?sp=1&amp;pid=417668ebe&amp;color=0,0,0&amp;vtp=1&amp;bbb=1&amp;hb=1"/>
          <p:cNvSpPr/>
          <p:nvPr/>
        </p:nvSpPr>
        <p:spPr>
          <a:xfrm>
            <a:off x="722376" y="4057719"/>
            <a:ext cx="10753344" cy="2222500"/>
          </a:xfrm>
          <a:prstGeom prst="rect">
            <a:avLst/>
          </a:prstGeom>
          <a:noFill/>
        </p:spPr>
        <p:txBody>
          <a:bodyPr wrap="none" lIns="0" tIns="0" rIns="0" bIns="0" rtlCol="0" anchor="t"/>
          <a:lstStyle/>
          <a:p>
            <a:pPr algn="l" latinLnBrk="1">
              <a:lnSpc>
                <a:spcPts val="35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5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检察机关坚决守护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国防绿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英烈红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杭州互联网法院对浙江省杭州市西湖区人民检察院诉郭某某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何某甲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付某某英烈保护民事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公益诉讼案公开开庭审理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当庭判令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名被告在国家级媒体公开赔礼道歉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并赔偿公益损害赔偿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金共计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用于何某乙等革命英雄的纪念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缅怀及保护等社会公益事项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ct val="150000"/>
              </a:lnSpc>
            </a:pP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4_3#1dc32eb55?sp=1&amp;pid=417668ebe&amp;color=0,0,0&amp;vtp=1&amp;bbb=1&amp;hb=1"/>
          <p:cNvSpPr/>
          <p:nvPr/>
        </p:nvSpPr>
        <p:spPr>
          <a:xfrm>
            <a:off x="722376" y="972000"/>
            <a:ext cx="10753344" cy="2710053"/>
          </a:xfrm>
          <a:prstGeom prst="rect">
            <a:avLst/>
          </a:prstGeom>
          <a:noFill/>
        </p:spPr>
        <p:txBody>
          <a:bodyPr wrap="none" lIns="0" tIns="0" rIns="0" bIns="0" rtlCol="0" anchor="t"/>
          <a:lstStyle/>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郭某某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账号粉丝量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何某甲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账号粉丝量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付某某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账号粉丝量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通过各自的自媒体账号制作并发布介绍负面历史人物的短视频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人发布的短视频中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将革命英雄何某乙的照片用作负面历史人物的头像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相关视频在互联网上被大量浏览转发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何某乙的家属发现上述情况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并向检察机关反馈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1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检察机关认为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名被告的行为不仅伤害了革命英雄亲属的情感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也破坏了尊崇英雄烈士的社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会风气和公共道德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不利于民族共同利益的赓续传承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损害了社会公共利益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依法应当承担民事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侵权责任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 name="QO_7_BD.84_4#1dc32eb55?colgroup=41&amp;pid=417668ebe&amp;color=0,0,0&amp;vtp=1&amp;bbb=1&amp;hb=1"/>
          <p:cNvGraphicFramePr>
            <a:graphicFrameLocks noGrp="1"/>
          </p:cNvGraphicFramePr>
          <p:nvPr/>
        </p:nvGraphicFramePr>
        <p:xfrm>
          <a:off x="722376" y="3814064"/>
          <a:ext cx="10735056" cy="2005965"/>
        </p:xfrm>
        <a:graphic>
          <a:graphicData uri="http://schemas.openxmlformats.org/drawingml/2006/table">
            <a:tbl>
              <a:tblPr/>
              <a:tblGrid>
                <a:gridCol w="10735056"/>
              </a:tblGrid>
              <a:tr h="2005965">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中华人民共和国英雄烈士保护法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第二十二条第二款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英雄烈士的姓名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肖像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名誉</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荣誉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受法律保护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任何组织和个人不得在公共场所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互联网或者利用广播电视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出版物等</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以侮辱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诽谤或者其他方式侵害英雄烈士的姓名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肖像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荣誉</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1200" dirty="0">
                        <a:latin typeface="宋体" panose="02010600030101010101" pitchFamily="2" charset="-122"/>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中华人民共和国民法典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第一百八十五条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侵害英雄烈士等的姓名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肖像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荣誉</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害社会公共利益的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应当承担民事责任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7_BD.84_5#1dc32eb55?pid=417668ebe&amp;color=0,0,0&amp;vtp=1&amp;bbb=1"/>
          <p:cNvSpPr/>
          <p:nvPr/>
        </p:nvSpPr>
        <p:spPr>
          <a:xfrm>
            <a:off x="722376" y="5947664"/>
            <a:ext cx="10753344" cy="351409"/>
          </a:xfrm>
          <a:prstGeom prst="rect">
            <a:avLst/>
          </a:prstGeom>
          <a:noFill/>
        </p:spPr>
        <p:txBody>
          <a:bodyPr wrap="none" lIns="0" tIns="0" rIns="0" bIns="0" rtlCol="0" anchor="t"/>
          <a:lstStyle/>
          <a:p>
            <a:pPr algn="l" latinLnBrk="1">
              <a:lnSpc>
                <a:spcPts val="30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结合材料并运用《法律与生活》的知识，分析检察机关向郭某某等3人提起民事公益诉讼的合理性。</a:t>
            </a:r>
            <a:endParaRPr lang="en-US" altLang="zh-CN" sz="2000" spc="-5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85_1#1dc32eb55?vop=1&amp;pid=417668ebe&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①民法典和英雄烈士保护法保护英雄烈士的姓名、肖像、名誉和荣誉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，任何个人不得侵害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英雄烈士的姓名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、肖像、名誉和荣誉。（4分）②郭某某等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3人通过各自的自媒体账号制作并发布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介绍负面历史人物的短视频时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，将革命英雄何某乙的照片用作负面历史人物的头像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。相关视频在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互联网上被大量浏览转发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。这一行为侵害了英雄烈士的肖像、名誉和荣誉，（3分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）不仅伤害了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革命英雄亲属的情感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，也破坏了尊崇英雄烈士的社会风气和公共道德，损害了社会公共利益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某某等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3人应当承担民事侵权责任。（2分）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89ecd7d38?vop=1&amp;pid=7a9e7ec5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本题考查民事法律关系。民事法律关系是由民法调整的人身关系和财产关系，本案中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事法律关系是人身关系而不是财产关系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，①正确，②排除。民事法律关系的内容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，就是民事主体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享有的权利和承担的义务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。本案中民事法律关系的内容是当事人的权利和义务，③排除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律关系的客体是民事权利和义务所指向的对象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，其中人身关系的客体是人身利益，本案中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法律关系的客体是人身利益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86_1#1dc32eb55?vop=1&amp;pid=417668ebe&amp;color=0,0,0&amp;vtp=1&amp;bt=1&amp;bbb=1&amp;hb=1"/>
          <p:cNvSpPr/>
          <p:nvPr/>
        </p:nvSpPr>
        <p:spPr>
          <a:xfrm>
            <a:off x="722376" y="972000"/>
            <a:ext cx="10753344" cy="4983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本题考查英雄烈士的姓名、肖像、名誉和荣誉受法律保护以及政治认同、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法治意识素养。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本议题探究结合设立烈士纪念日等行为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，通过检察机关守护“国防绿”“英烈红”的实例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学生形成用法律捍卫英雄姓名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、肖像、名誉和荣誉的政治认同、法治意识素养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，学会主动崇尚英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、缅怀英烈、学习英烈、捍卫英烈。关键信息①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：民法典第一百八十五条和英雄烈士保护法第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二十二条第二款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→民法典和英雄烈士保护法保护英雄烈士的姓名、肖像、名誉和荣誉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，任何个人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不得侵害英雄烈士的姓名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、肖像、名誉和荣誉。关键信息②：郭某某等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3人通过各自的自媒体账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号制作并发布介绍负面历史人物的短视频时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将革命英雄何某乙的照片用作负面历史人物的头像。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相关视频在互联网上被大量浏览转发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→这一行为侵犯了英雄烈士的肖像、名誉和荣誉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：3名被告的行为不仅伤害了革命英雄亲属的情感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，也破坏了尊崇英雄烈士的社会风气和公共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，不利于民族共同利益的赓续传承，损害了社会公共利益，依法应当承担民事侵权责任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法典第一百八十五条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→损害社会公共利益，应当承担民事侵权责任。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2#89ecd7d38?vop=1&amp;pid=7a9e7ec52&amp;color=0,0,0&amp;mp=1&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人身关系和财产关系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1）人身关系是指与人身不可分离而无直接财产内容的社会关系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.人身关系是基于人格和身份而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产生的一系列的关系总和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，即自然人、法人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、非法人组织基于相互间的人格和身份而产生的相互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2）财产关系是指人们在社会财富的生产、分配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、交换和消费过程中形成的具有经济内容的社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11c50e064?sp=1&amp;pid=e32201ccf&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近年来，一些不法商家以赠送礼品、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现场体验试用等方式，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利用老年人渴望健康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、治愈疾病的心理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，以高昂的价格向其兜售无治疗疾病功能的保健食品和普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通食品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，所涉及的虚假宣传内容对老年消费群体产生深度心理暗示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，严重损害了老年人的切身利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益和财产安全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，甚至会影响和耽误老年人治病就医的最佳时机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。不法商家的上述行为违反了民法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11c50e064.bracket?pid=e32201ccf&amp;color=0,0,0&amp;vpa=3&amp;vtp=1"/>
          <p:cNvSpPr/>
          <p:nvPr/>
        </p:nvSpPr>
        <p:spPr>
          <a:xfrm>
            <a:off x="1176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7_2#11c50e064?pid=e32201ccf&amp;color=0,0,0&amp;vtp=1&amp;bbb=1"/>
          <p:cNvSpPr/>
          <p:nvPr/>
        </p:nvSpPr>
        <p:spPr>
          <a:xfrm>
            <a:off x="722376" y="3248474"/>
            <a:ext cx="10753344" cy="1326134"/>
          </a:xfrm>
          <a:prstGeom prst="rect">
            <a:avLst/>
          </a:prstGeom>
          <a:noFill/>
        </p:spPr>
        <p:txBody>
          <a:bodyPr wrap="none" lIns="0" tIns="0" rIns="0" bIns="0" rtlCol="0" anchor="t"/>
          <a:lstStyle/>
          <a:p>
            <a:pPr latinLnBrk="1">
              <a:lnSpc>
                <a:spcPts val="3600"/>
              </a:lnSpc>
              <a:tabLst>
                <a:tab pos="482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公平原则</a:t>
            </a:r>
            <a:endParaRPr lang="en-US" altLang="zh-CN" sz="2000" dirty="0"/>
          </a:p>
          <a:p>
            <a:pPr latinLnBrk="1">
              <a:lnSpc>
                <a:spcPts val="3700"/>
              </a:lnSpc>
              <a:tabLst>
                <a:tab pos="482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诚信原则</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700"/>
              </a:lnSpc>
              <a:tabLst>
                <a:tab pos="482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守法和公序良俗原则</a:t>
            </a:r>
            <a:endParaRPr lang="en-US" altLang="zh-CN" sz="2000" dirty="0"/>
          </a:p>
          <a:p>
            <a:pPr latinLnBrk="1">
              <a:lnSpc>
                <a:spcPts val="3500"/>
              </a:lnSpc>
              <a:tabLst>
                <a:tab pos="4823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④绿色原则</a:t>
            </a:r>
            <a:endParaRPr lang="en-US" altLang="zh-CN" sz="2000" dirty="0"/>
          </a:p>
        </p:txBody>
      </p:sp>
      <p:sp>
        <p:nvSpPr>
          <p:cNvPr id="5" name="QC_7_BD.7_3#11c50e064.choices?pid=e32201ccf&amp;color=0,0,0&amp;vtp=1&amp;bbb=1"/>
          <p:cNvSpPr/>
          <p:nvPr/>
        </p:nvSpPr>
        <p:spPr>
          <a:xfrm>
            <a:off x="719328" y="502259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15470</Words>
  <Application>WPS 演示</Application>
  <PresentationFormat>宽屏</PresentationFormat>
  <Paragraphs>725</Paragraphs>
  <Slides>71</Slides>
  <Notes>68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71</vt:i4>
      </vt:variant>
    </vt:vector>
  </HeadingPairs>
  <TitlesOfParts>
    <vt:vector size="9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2025-08-05T00:51:00Z</dcterms:created>
  <dcterms:modified xsi:type="dcterms:W3CDTF">2025-08-11T02:53:47Z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FBC2C073EA0140E7AA2E3E064AA15528_12</vt:lpwstr>
  </property>
  <property fmtid="{D5CDD505-2E9C-101B-9397-08002B2CF9AE}" pid="3" name="KSOProductBuildVer">
    <vt:lpwstr>2052-12.1.0.21915</vt:lpwstr>
  </property>
</Properties>
</file>