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xml" ContentType="application/vnd.openxmlformats-officedocument.presentationml.notesSlide+xml"/>
  <Override PartName="/ppt/notesSlides/notesSlide80.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80.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 id="298" r:id="rId46"/>
    <p:sldId id="299" r:id="rId47"/>
    <p:sldId id="300" r:id="rId48"/>
    <p:sldId id="301" r:id="rId49"/>
    <p:sldId id="302" r:id="rId50"/>
    <p:sldId id="303" r:id="rId51"/>
    <p:sldId id="304" r:id="rId52"/>
    <p:sldId id="305" r:id="rId53"/>
    <p:sldId id="306" r:id="rId54"/>
    <p:sldId id="307" r:id="rId55"/>
    <p:sldId id="308" r:id="rId56"/>
    <p:sldId id="309" r:id="rId57"/>
    <p:sldId id="310" r:id="rId58"/>
    <p:sldId id="311" r:id="rId59"/>
    <p:sldId id="312" r:id="rId60"/>
    <p:sldId id="313" r:id="rId61"/>
    <p:sldId id="314" r:id="rId62"/>
    <p:sldId id="315" r:id="rId63"/>
    <p:sldId id="316" r:id="rId64"/>
    <p:sldId id="317" r:id="rId65"/>
    <p:sldId id="318" r:id="rId66"/>
    <p:sldId id="319" r:id="rId67"/>
    <p:sldId id="320" r:id="rId68"/>
    <p:sldId id="321" r:id="rId69"/>
    <p:sldId id="322" r:id="rId70"/>
    <p:sldId id="323" r:id="rId71"/>
    <p:sldId id="324" r:id="rId72"/>
    <p:sldId id="325" r:id="rId73"/>
    <p:sldId id="326" r:id="rId74"/>
    <p:sldId id="327" r:id="rId75"/>
    <p:sldId id="328" r:id="rId76"/>
    <p:sldId id="329" r:id="rId77"/>
    <p:sldId id="330" r:id="rId78"/>
    <p:sldId id="331" r:id="rId79"/>
    <p:sldId id="332" r:id="rId80"/>
    <p:sldId id="333" r:id="rId81"/>
    <p:sldId id="334" r:id="rId82"/>
    <p:sldId id="335" r:id="rId83"/>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114" d="100"/>
          <a:sy n="114" d="100"/>
        </p:scale>
        <p:origin x="438" y="108"/>
      </p:cViewPr>
      <p:guideLst/>
    </p:cSldViewPr>
  </p:slideViewPr>
  <p:notesTextViewPr>
    <p:cViewPr>
      <p:scale>
        <a:sx n="1" d="1"/>
        <a:sy n="1" d="1"/>
      </p:scale>
      <p:origin x="0" y="0"/>
    </p:cViewPr>
  </p:notesTextViewPr>
  <p:sorterViewPr>
    <p:cViewPr>
      <p:scale>
        <a:sx n="160" d="100"/>
        <a:sy n="160" d="100"/>
      </p:scale>
      <p:origin x="0" y="-5229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6" Type="http://schemas.openxmlformats.org/officeDocument/2006/relationships/tableStyles" Target="tableStyles.xml"/><Relationship Id="rId85" Type="http://schemas.openxmlformats.org/officeDocument/2006/relationships/viewProps" Target="viewProps.xml"/><Relationship Id="rId84" Type="http://schemas.openxmlformats.org/officeDocument/2006/relationships/presProps" Target="presProps.xml"/><Relationship Id="rId83" Type="http://schemas.openxmlformats.org/officeDocument/2006/relationships/slide" Target="slides/slide80.xml"/><Relationship Id="rId82" Type="http://schemas.openxmlformats.org/officeDocument/2006/relationships/slide" Target="slides/slide79.xml"/><Relationship Id="rId81" Type="http://schemas.openxmlformats.org/officeDocument/2006/relationships/slide" Target="slides/slide78.xml"/><Relationship Id="rId80" Type="http://schemas.openxmlformats.org/officeDocument/2006/relationships/slide" Target="slides/slide77.xml"/><Relationship Id="rId8" Type="http://schemas.openxmlformats.org/officeDocument/2006/relationships/slide" Target="slides/slide5.xml"/><Relationship Id="rId79" Type="http://schemas.openxmlformats.org/officeDocument/2006/relationships/slide" Target="slides/slide76.xml"/><Relationship Id="rId78" Type="http://schemas.openxmlformats.org/officeDocument/2006/relationships/slide" Target="slides/slide75.xml"/><Relationship Id="rId77" Type="http://schemas.openxmlformats.org/officeDocument/2006/relationships/slide" Target="slides/slide74.xml"/><Relationship Id="rId76" Type="http://schemas.openxmlformats.org/officeDocument/2006/relationships/slide" Target="slides/slide73.xml"/><Relationship Id="rId75" Type="http://schemas.openxmlformats.org/officeDocument/2006/relationships/slide" Target="slides/slide72.xml"/><Relationship Id="rId74" Type="http://schemas.openxmlformats.org/officeDocument/2006/relationships/slide" Target="slides/slide71.xml"/><Relationship Id="rId73" Type="http://schemas.openxmlformats.org/officeDocument/2006/relationships/slide" Target="slides/slide70.xml"/><Relationship Id="rId72" Type="http://schemas.openxmlformats.org/officeDocument/2006/relationships/slide" Target="slides/slide69.xml"/><Relationship Id="rId71" Type="http://schemas.openxmlformats.org/officeDocument/2006/relationships/slide" Target="slides/slide68.xml"/><Relationship Id="rId70" Type="http://schemas.openxmlformats.org/officeDocument/2006/relationships/slide" Target="slides/slide67.xml"/><Relationship Id="rId7" Type="http://schemas.openxmlformats.org/officeDocument/2006/relationships/slide" Target="slides/slide4.xml"/><Relationship Id="rId69" Type="http://schemas.openxmlformats.org/officeDocument/2006/relationships/slide" Target="slides/slide66.xml"/><Relationship Id="rId68" Type="http://schemas.openxmlformats.org/officeDocument/2006/relationships/slide" Target="slides/slide65.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7.xml"/></Relationships>
</file>

<file path=ppt/notesSlides/_rels/notesSlide5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_rels/notesSlide5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9.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0.xml"/></Relationships>
</file>

<file path=ppt/notesSlides/_rels/notesSlide6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1.xml"/></Relationships>
</file>

<file path=ppt/notesSlides/_rels/notesSlide6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2.xml"/></Relationships>
</file>

<file path=ppt/notesSlides/_rels/notesSlide6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3.xml"/></Relationships>
</file>

<file path=ppt/notesSlides/_rels/notesSlide6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4.xml"/></Relationships>
</file>

<file path=ppt/notesSlides/_rels/notesSlide6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5.xml"/></Relationships>
</file>

<file path=ppt/notesSlides/_rels/notesSlide6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6.xml"/></Relationships>
</file>

<file path=ppt/notesSlides/_rels/notesSlide6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7.xml"/></Relationships>
</file>

<file path=ppt/notesSlides/_rels/notesSlide6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8.xml"/></Relationships>
</file>

<file path=ppt/notesSlides/_rels/notesSlide6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9.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0.xml"/></Relationships>
</file>

<file path=ppt/notesSlides/_rels/notesSlide7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1.xml"/></Relationships>
</file>

<file path=ppt/notesSlides/_rels/notesSlide7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2.xml"/></Relationships>
</file>

<file path=ppt/notesSlides/_rels/notesSlide7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3.xml"/></Relationships>
</file>

<file path=ppt/notesSlides/_rels/notesSlide7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4.xml"/></Relationships>
</file>

<file path=ppt/notesSlides/_rels/notesSlide7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5.xml"/></Relationships>
</file>

<file path=ppt/notesSlides/_rels/notesSlide7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6.xml"/></Relationships>
</file>

<file path=ppt/notesSlides/_rels/notesSlide7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7.xml"/></Relationships>
</file>

<file path=ppt/notesSlides/_rels/notesSlide7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8.xml"/></Relationships>
</file>

<file path=ppt/notesSlides/_rels/notesSlide7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9.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0.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a:lstStyle/>
          <a:p>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易错点#df=968d2834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没有正确理解国际组织的作用</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易错点#df=689d5349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没有正确理解联合国的主要机构和作用</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b2e61aee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知识点1 国际组织的分类与机构</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aad21a08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知识点2 国际组织的产生及作用</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0b49ac0e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知识点1 《联合国宪章》倡导的国际关系基本原则</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d1a91850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知识点2 联合国的主要机构</a:t>
            </a:r>
            <a:endParaRPr lang="en-US" sz="280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内容1#df=e9397adb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知识点3 联合国的作用</a:t>
            </a:r>
            <a:endParaRPr lang="en-US" sz="2800"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内容1#df=a2dbc151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知识点1 欧洲联盟：区域一体化组织的典型</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politics#pid=68886f44fd204eef0a31e484#tid=6890666faeb8c40009a76efe#sourcefrom=">
    <p:spTree>
      <p:nvGrpSpPr>
        <p:cNvPr id="1" name=""/>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内容1#df=d75d5dd1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知识点2 亚太经合组织</a:t>
            </a:r>
            <a:endParaRPr lang="en-US" sz="2800"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内容1#df=cb541eb3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知识点3 东南亚国家联盟</a:t>
            </a:r>
            <a:endParaRPr lang="en-US" sz="2800"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内容1#df=d386329c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知识点4 非洲联盟</a:t>
            </a:r>
            <a:endParaRPr lang="en-US" sz="2800"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内容1#df=968d2834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 没有正确理解国际组织的作用</a:t>
            </a:r>
            <a:endParaRPr lang="en-US" sz="2800"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内容1#df=689d5349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 没有正确理解联合国的主要机构和作用</a:t>
            </a:r>
            <a:endParaRPr lang="en-US" sz="2800"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101584" y="4315968"/>
            <a:ext cx="3685032" cy="914400"/>
          </a:xfrm>
          <a:prstGeom prst="rect">
            <a:avLst/>
          </a:prstGeom>
        </p:spPr>
      </p:pic>
      <p:sp>
        <p:nvSpPr>
          <p:cNvPr id="4" name="MasterShapeName"/>
          <p:cNvSpPr/>
          <p:nvPr/>
        </p:nvSpPr>
        <p:spPr>
          <a:xfrm>
            <a:off x="8101584" y="4315968"/>
            <a:ext cx="3685032" cy="914400"/>
          </a:xfrm>
          <a:prstGeom prst="rect">
            <a:avLst/>
          </a:prstGeom>
          <a:noFill/>
        </p:spPr>
        <p:txBody>
          <a:bodyPr wrap="square" lIns="0" tIns="0" rIns="0" bIns="0" rtlCol="0" anchor="ctr"/>
          <a:lstStyle/>
          <a:p>
            <a:pPr algn="ctr">
              <a:lnSpc>
                <a:spcPct val="100000"/>
              </a:lnSpc>
            </a:pP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政治 选择性必修1、2合订</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5" Type="http://schemas.openxmlformats.org/officeDocument/2006/relationships/theme" Target="../theme/theme1.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0" Type="http://schemas.openxmlformats.org/officeDocument/2006/relationships/slideLayout" Target="../slideLayouts/slideLayout20.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3.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4.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9.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9.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9.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9.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9.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9.xml"/></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9.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9.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0.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0.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0.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0.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1.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1.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50.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9.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9.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9.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9.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9.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9.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9.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9.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60.xml.rels><?xml version="1.0" encoding="UTF-8" standalone="yes"?>
<Relationships xmlns="http://schemas.openxmlformats.org/package/2006/relationships"><Relationship Id="rId3" Type="http://schemas.openxmlformats.org/officeDocument/2006/relationships/notesSlide" Target="../notesSlides/notesSlide60.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9.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9.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9.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9.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9.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9.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9.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9.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9.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9.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9.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9.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9.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9.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9.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9.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9.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9_1#48e509215?vop=1&amp;pid=aad21a087&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本题考查国际组织的产生及作用。该组织提出构建现代能源体系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，对推动全球电力持续健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康发展有重要作用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，③正确；由中国发起成立的该组织在全球能源领域引起广泛关注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，提高了可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持续发展方面的中国话语权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全球能源互联网发展合作组织是在能源领域的国际组织，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属于专门性国际组织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，而非一般性国际组织，①排除；国际组织不是主权国家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，不具有主权独立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，其存在依据是成员国共同签订的协议，②排除。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9_2#48e509215?vop=1&amp;pid=aad21a087&amp;color=0,0,0&amp;mp=1&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知识拓展</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全球能源互联网发展合作组织</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全球能源互联网发展合作组织是由致力于推动世界能源可持续发展的相关企业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、机构和个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人等自愿结成的非政府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、非营利性的国际组织，于2016年3月29日在北京正式成立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。拥有会员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1346</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家，覆盖142个国家，涵盖能源、电力、交通、信息、金融、科技、气象、环保等多个领域。</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0_1#56e8c5250?sp=1&amp;pid=aad21a087&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4.随着信息技术的迅猛发展和全球化趋势的演进，国际组织快速扩张，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它们不仅在数量上庞大，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而且覆盖人类众多生存和发展的相关领域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，已成为影响世界局势和人类社会发展的重要力量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表明国际组织(</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11_1#56e8c5250.bracket?pid=aad21a087&amp;color=0,0,0&amp;vpa=4&amp;vtp=1"/>
          <p:cNvSpPr/>
          <p:nvPr/>
        </p:nvSpPr>
        <p:spPr>
          <a:xfrm>
            <a:off x="2446401" y="18673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7_BD.10_2#56e8c5250?pid=aad21a087&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①反映了生产力发展的水平和要求</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是当今国际社会的重要成员和基石</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③适应了科技革命带来的经济全球化的需要</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是经济全球化发展的重要载体</a:t>
            </a:r>
            <a:endParaRPr lang="en-US" altLang="zh-CN" sz="2000" dirty="0"/>
          </a:p>
        </p:txBody>
      </p:sp>
      <p:sp>
        <p:nvSpPr>
          <p:cNvPr id="5" name="QC_7_BD.10_3#56e8c5250.choices?pid=aad21a087&amp;color=0,0,0&amp;vtp=1&amp;bbb=1"/>
          <p:cNvSpPr/>
          <p:nvPr/>
        </p:nvSpPr>
        <p:spPr>
          <a:xfrm>
            <a:off x="722376" y="41699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12_1#56e8c5250?vop=1&amp;pid=aad21a087&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本题考查国际组织的作用。随着信息技术的迅猛发展和全球化趋势的演进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，国际组织快速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扩张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，说明国际组织反映了生产力发展的水平和要求，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适应了科技革命带来的经济全球化的需要，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正确；主权国家是当今国际社会的基石，②说法错误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；跨国公司是经济全球化发展的重要载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，④说法错误。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8_BD.13_1#d97349876?pid=968d28344&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5.联合国在维护世界和平与促进发展方面起到了重要作用，而二战后成立的北约和华约组织则成</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l" latinLnBrk="1">
              <a:lnSpc>
                <a:spcPts val="3600"/>
              </a:lnSpc>
            </a:pP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为美苏争霸的工具。这表明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8_AN.14_1#d97349876.bracket?pid=968d28344&amp;color=0,0,0&amp;vpa=5&amp;vtp=1"/>
          <p:cNvSpPr/>
          <p:nvPr/>
        </p:nvSpPr>
        <p:spPr>
          <a:xfrm>
            <a:off x="3932534" y="1456504"/>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8_BD.13_2#d97349876.choices?pid=968d28344&amp;color=0,0,0&amp;vtp=1&amp;bbb=1"/>
          <p:cNvSpPr/>
          <p:nvPr/>
        </p:nvSpPr>
        <p:spPr>
          <a:xfrm>
            <a:off x="722376" y="18768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A.国际组织促进了国际社会在各领域的交流与合作</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.国际组织是调停和解决国际冲突和纠纷的场所</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.国际组织往往成为大国推行强权政治和霸权主义的工具</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.对国际组织的作用要进行具体分析</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8_AS.15_1#d97349876?vop=1&amp;pid=968d28344&amp;color=0,0,0&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本题考查国际组织的积极作用和局限性。联合国与北约、华约同为国际组织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，但联合国维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护世界和平与促进发展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，而北约、华约却成为大国争霸的工具</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，这表明对国际组织的作用要进行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具体分析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，D符合题意；国际组织既有积极作用，又有局限性，A、B、C说法均不准确，排除。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8_AS.15_2#d97349876?vop=1&amp;pid=968d28344&amp;color=0,0,0&amp;mp=1&amp;vtp=1&amp;bt=1&amp;bbb=1&amp;hb=1"/>
          <p:cNvSpPr/>
          <p:nvPr/>
        </p:nvSpPr>
        <p:spPr>
          <a:xfrm>
            <a:off x="722376" y="972000"/>
            <a:ext cx="10753344" cy="2710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易错警示本题易错选A、C，错选原因是片面理解国际组织的作用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。国际组织的积极作用和局限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性如下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1）国际组织可以促进国际社会在政治、经济、文化等领域开展交流、协调、合作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，调停和解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决国际政治冲突和经济纠纷</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，促进世界和平与发展。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2）国际组织参与国际事务受诸多因素的制约，有其局限性。个别大国倚仗实力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，力图控制国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际组织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，使之成为推行霸权主义和强权政治的工具。</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86739f32c.fixed?pid=b1208cdd9&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5#86739f32c.fixed?pid=b1208cdd9&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第二框</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联合国</a:t>
            </a:r>
            <a:endParaRPr lang="en-US" altLang="zh-CN" sz="4400" dirty="0"/>
          </a:p>
        </p:txBody>
      </p:sp>
      <p:pic>
        <p:nvPicPr>
          <p:cNvPr id="4" name="C_5#86739f32c.fixed?pid=b1208cdd9&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5_BD#86739f32c.fixed?pid=b1208cdd9&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6_1#2d3cd2ea3?sp=1&amp;pid=0b49ac0e2&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［陕西汉中部分名校2025高二联考］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2025年是世界反法西斯战争胜利80周年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，也是联合国成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80周年。作为世界人民反法西斯斗争胜利的产物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，联合国自诞生以来始终致力于解决全球性问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，在全球治理中发挥着不可替代的重要作用。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由此可见(</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17_1#2d3cd2ea3.bracket?pid=0b49ac0e2&amp;color=0,0,0&amp;vpa=6&amp;vtp=1"/>
          <p:cNvSpPr/>
          <p:nvPr/>
        </p:nvSpPr>
        <p:spPr>
          <a:xfrm>
            <a:off x="725970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7_BD.16_2#2d3cd2ea3?pid=0b49ac0e2&amp;color=0,0,0&amp;vtp=1&amp;bbb=1"/>
          <p:cNvSpPr/>
          <p:nvPr/>
        </p:nvSpPr>
        <p:spPr>
          <a:xfrm>
            <a:off x="722376" y="2334074"/>
            <a:ext cx="10753344" cy="843153"/>
          </a:xfrm>
          <a:prstGeom prst="rect">
            <a:avLst/>
          </a:prstGeom>
          <a:noFill/>
        </p:spPr>
        <p:txBody>
          <a:bodyPr wrap="none" lIns="0" tIns="0" rIns="0" bIns="0" rtlCol="0" anchor="t"/>
          <a:lstStyle/>
          <a:p>
            <a:pPr latinLnBrk="1">
              <a:lnSpc>
                <a:spcPts val="3600"/>
              </a:lnSpc>
              <a:tabLst>
                <a:tab pos="5356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要坚定不移地支持联合国的各项行动</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tabLst>
                <a:tab pos="5356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促进世界和平与发展是联合国的宗旨</a:t>
            </a:r>
            <a:endParaRPr lang="en-US" altLang="zh-CN" sz="2000" dirty="0"/>
          </a:p>
          <a:p>
            <a:pPr latinLnBrk="1">
              <a:lnSpc>
                <a:spcPts val="3400"/>
              </a:lnSpc>
              <a:tabLst>
                <a:tab pos="5356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联合国是具有全球权威性的政府组织</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tabLst>
                <a:tab pos="5356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要切实维护以联合国为核心的国际体系</a:t>
            </a:r>
            <a:endParaRPr lang="en-US" altLang="zh-CN" sz="2000" dirty="0"/>
          </a:p>
        </p:txBody>
      </p:sp>
      <p:sp>
        <p:nvSpPr>
          <p:cNvPr id="5" name="QC_7_BD.16_3#2d3cd2ea3.choices?pid=0b49ac0e2&amp;color=0,0,0&amp;vtp=1&amp;bbb=1"/>
          <p:cNvSpPr/>
          <p:nvPr/>
        </p:nvSpPr>
        <p:spPr>
          <a:xfrm>
            <a:off x="722376" y="4134158"/>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A.①③</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18_1#2d3cd2ea3?vop=1&amp;pid=0b49ac0e2&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本题考查联合国。作为世界人民反法西斯斗争胜利的产物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，联合国自诞生以来始终致力于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解决全球性问题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，在全球治理中发挥着不可替代的重要作用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，促进世界和平与发展是联合国的宗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，要切实维护以联合国为核心的国际体系，②④正确；要坚定不移地支持符合《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联合国宪章》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宗旨和原则的各项行动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，①排除；联合国是最具普遍性、代表性和权威性的政府间国际组织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是具有全球权威性的政府组织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a7f53573d.fixed?pid=4873e925b&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8</a:t>
            </a:r>
            <a:endParaRPr lang="en-US" altLang="zh-CN" sz="7200" dirty="0"/>
          </a:p>
        </p:txBody>
      </p:sp>
      <p:sp>
        <p:nvSpPr>
          <p:cNvPr id="3" name="C_3_BD#a7f53573d.fixed?pid=4873e925b&amp;color=255,255,255&amp;vtp=1&amp;bbb=1"/>
          <p:cNvSpPr/>
          <p:nvPr/>
        </p:nvSpPr>
        <p:spPr>
          <a:xfrm>
            <a:off x="0" y="3730752"/>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第八课</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主要的国际组织</a:t>
            </a:r>
            <a:endParaRPr lang="en-US" altLang="zh-CN" sz="4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9_1#70da43c40?sp=1&amp;pid=d1a918509&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［天津耀华中学2025高二期中］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联合国安理会2024年5月24日以14票赞成、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1票弃权的表决结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果通过了一份由瑞士起草的决议草案，强烈谴责针对人道主义人员和联合国有关人员的袭击和一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切形式的暴力行为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，敦促冲突各方确保他们的安全和准入。俄罗斯投了弃权票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。这说明联合国安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理会(</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20_1#70da43c40.bracket?pid=d1a918509&amp;color=0,0,0&amp;vpa=7&amp;vtp=1"/>
          <p:cNvSpPr/>
          <p:nvPr/>
        </p:nvSpPr>
        <p:spPr>
          <a:xfrm>
            <a:off x="1430401" y="23245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7_BD.19_2#70da43c40?pid=d1a918509&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①是为和平解决国际争端而设立的主要司法机构</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坚持以和平方式解决国际争端的原则</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由秘书长及办事人员组成，从事各种日常工作</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对于实质性问题实行“大国一致”原则</a:t>
            </a:r>
            <a:endParaRPr lang="en-US" altLang="zh-CN" sz="2000" dirty="0"/>
          </a:p>
        </p:txBody>
      </p:sp>
      <p:sp>
        <p:nvSpPr>
          <p:cNvPr id="5" name="QC_7_BD.19_3#70da43c40.choices?pid=d1a918509&amp;color=0,0,0&amp;vtp=1&amp;bbb=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21_1#70da43c40?vop=1&amp;pid=d1a918509&amp;color=0,0,0&amp;vtp=1&amp;bt=1&amp;bbb=1&amp;hb=1"/>
          <p:cNvSpPr/>
          <p:nvPr/>
        </p:nvSpPr>
        <p:spPr>
          <a:xfrm>
            <a:off x="722376" y="972000"/>
            <a:ext cx="10753344" cy="3612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本题考查联合国的主要机构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。联合国安理会通过的决议强烈谴责针对人道主义人员和联合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国人员的袭击和一切形式的暴力行为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，并敦促冲突各方确保他们的安全和准入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，这体现了安理会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坚持以和平方式解决国际争端的原则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。联合国安理会对于实质性问题的决定需要遵循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大国一致”原则，即五个常任理事国拥有一票否决权。如果有常任理事国投反对票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，决议就不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能通过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。本题中俄罗斯投了弃权票，并未影响决议的通过，体现了“大国一致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”原则在实际操作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中的应用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，因为弃权并不等同于否决，④正确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。国际法院是为和平解决国际争端而设立的主要司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法机构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，①排除。联合国秘书处由秘书长及办事人员组成，从事各种日常工作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，且材料未体现其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组成和工作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22_1#6f56ee998?sp=1&amp;pid=e9397adbb&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［湖南邵阳2025高二期中］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2025年2月14日，中国外交部部长在第</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61届慕尼黑安全会议上的主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旨讲话指出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，联合国是践行多边主义、推进全球治理的核心平台，已经为各国遮风挡雨近80</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未来的多极世界更加需要联合国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。对于这座大厦，我们应该固本强基而不是拆梁毁柱。据此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23_1#6f56ee998.bracket?pid=e9397adbb&amp;color=0,0,0&amp;vpa=8&amp;vtp=1"/>
          <p:cNvSpPr/>
          <p:nvPr/>
        </p:nvSpPr>
        <p:spPr>
          <a:xfrm>
            <a:off x="2700401" y="23245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7_BD.22_2#6f56ee998?pid=e9397adbb&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①联合国是能超越国家的最具代表性的国际组织</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联合国是各国有效应对各种威胁和挑战的公共平台</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通过改革不断加强联合国的作用符合人类的共同利益</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联合国在国际事务中始终发挥积极作用</a:t>
            </a:r>
            <a:endParaRPr lang="en-US" altLang="zh-CN" sz="2000" dirty="0"/>
          </a:p>
        </p:txBody>
      </p:sp>
      <p:sp>
        <p:nvSpPr>
          <p:cNvPr id="5" name="QC_7_BD.22_3#6f56ee998.choices?pid=e9397adbb&amp;color=0,0,0&amp;vtp=1&amp;bbb=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24_1#6f56ee998?vop=1&amp;pid=e9397adbb&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本题考查联合国的作用。联合国是践行多边主义、推进全球治理的核心平台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，已经为各国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遮风挡雨近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80年，可以得出联合国是各国有效应对各种威胁和挑战的公共平台，②正确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；未来的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多极世界更加需要联合国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，我们应该固本强基而不是拆梁毁柱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，可以得出通过改革不断加强联合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国的作用符合人类的共同利益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，③正确；联合国并非超越国家的国际组织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，它是在维护国家主权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和国际和平稳定的基础上建立的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，①排除；联合国有其自身的弊端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，在国际事务中并不是始终发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挥积极作用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25_1#b534aadc6?sp=1&amp;pid=e9397adbb&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［安徽师范大学附属中学2024高二期中］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联合国秘书长曾表示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，相互指责和诉诸武力是没有出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路的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，人类只有团结一致时才是最强大的，联合国将继续为促进和平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、可持续发展和人权而团结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全世界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材料表明(</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26_1#b534aadc6.bracket?pid=e9397adbb&amp;color=0,0,0&amp;vpa=9&amp;vtp=1"/>
          <p:cNvSpPr/>
          <p:nvPr/>
        </p:nvSpPr>
        <p:spPr>
          <a:xfrm>
            <a:off x="294170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7_BD.25_2#b534aadc6?pid=e9397adbb&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①联合国的决议对其各会员国具有强制约束力</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联合国秘书长负有维护国际和平的主要责任</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和平、发展、人权并列为联合国工作三大支柱</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联合国具有目的性，在国际事务中践行其宗旨</a:t>
            </a:r>
            <a:endParaRPr lang="en-US" altLang="zh-CN" sz="2000" dirty="0"/>
          </a:p>
        </p:txBody>
      </p:sp>
      <p:sp>
        <p:nvSpPr>
          <p:cNvPr id="5" name="QC_7_BD.25_3#b534aadc6.choices?pid=e9397adbb&amp;color=0,0,0&amp;vtp=1&amp;bbb=1"/>
          <p:cNvSpPr/>
          <p:nvPr/>
        </p:nvSpPr>
        <p:spPr>
          <a:xfrm>
            <a:off x="722376" y="41699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27_1#b534aadc6?vop=1&amp;pid=e9397adbb&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本题考查联合国。联合国秘书长表示联合国将继续为促进和平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、可持续发展和人权而团结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全世界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，表明和平、发展、人权并列为联合国工作三大支柱，也表明联合国具有目的性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，在国际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事务中践行其宗旨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，③④正确；联合国的决议对其各会员国没有强制约束力，①排除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；联合国安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理会负有维护国际和平与安全的主要责任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8_BD.28_1#41cb40003?sp=1&amp;pid=689d5349d&amp;color=0,0,0&amp;vtp=1&amp;bt=1&amp;bbb=1&amp;hb=1"/>
          <p:cNvSpPr/>
          <p:nvPr/>
        </p:nvSpPr>
        <p:spPr>
          <a:xfrm>
            <a:off x="722376" y="972000"/>
            <a:ext cx="10753344" cy="1757553"/>
          </a:xfrm>
          <a:prstGeom prst="rect">
            <a:avLst/>
          </a:prstGeom>
          <a:noFill/>
        </p:spPr>
        <p:txBody>
          <a:bodyPr wrap="squar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2024年8月8日，联合国打击网络犯罪公约特设委员会正式通过《联合国打击网络犯罪公约》草案，并将其提交联合国大会审议，2024年12月24日，联合国大会一致同意通过具有法律约束力的《联合国打击网络犯罪公约》。这是20多年来经谈判达成的首个国际刑事司法条约。材料表明(</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8_AN.29_1#41cb40003.bracket?pid=689d5349d&amp;color=0,0,0&amp;vpa=10&amp;vtp=1"/>
          <p:cNvSpPr/>
          <p:nvPr/>
        </p:nvSpPr>
        <p:spPr>
          <a:xfrm>
            <a:off x="1191410" y="2407988"/>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8_BD.28_2#41cb40003?pid=689d5349d&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①联合国大会拥有重要的职权，负有维护国际安全的主要责任</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国际社会越来越倾向于通过谈判和对话的方式解决国际争端</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联合国各会员国在应对非传统安全威胁方面有着广泛的共同利益</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联合国大会是联合国主要审议机构，是践行多边主义的舞台</a:t>
            </a:r>
            <a:endParaRPr lang="en-US" altLang="zh-CN" sz="2000" dirty="0"/>
          </a:p>
        </p:txBody>
      </p:sp>
      <p:sp>
        <p:nvSpPr>
          <p:cNvPr id="5" name="QC_8_BD.28_3#41cb40003.choices?pid=689d5349d&amp;color=0,0,0&amp;vtp=1&amp;bbb=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8_AS.30_1#41cb40003?vop=1&amp;pid=689d5349d&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本题考查联合国的主要机构和作用。联合国打击网络犯罪公约特设委员会正式通过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《联合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国打击网络犯罪公约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》草案，并将其提交联合国大会审议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，联合国大会一致同意通过具有法律约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束力的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《联合国打击网络犯罪公约》，说明联合国大会是联合国主要审议机构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，是践行多边主义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的舞台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，联合国各会员国在应对非传统安全威胁方面有着广泛的共同利益，③④正确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；联合国安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理会负有维护国际和平与安全的主要责任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；材料强调联合国大会一致同意通过具有法律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约束力的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《联合国打击网络犯罪公约》,没有涉及通过谈判和对话的方式解决国际争端，②排除。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8_AS.30_2#41cb40003?vop=1&amp;pid=689d5349d&amp;color=0,0,0&amp;mp=1&amp;vtp=1&amp;bt=1&amp;bbb=1&amp;h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易错警示本题易错选①，错选原因是没有正确区分联合国大会和安理会各自的性质或作用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。联合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6个主要机构的性质或作用如下：</a:t>
            </a:r>
            <a:endParaRPr lang="en-US" altLang="zh-CN" sz="2000" dirty="0"/>
          </a:p>
        </p:txBody>
      </p:sp>
      <p:graphicFrame>
        <p:nvGraphicFramePr>
          <p:cNvPr id="29" name="QC_8_AS.30_3#41cb40003?colgroup=10,29&amp;vop=1&amp;pid=689d5349d&amp;color=0,0,0&amp;mp=1&amp;vtp=1&amp;bbb=1&amp;hb=1"/>
          <p:cNvGraphicFramePr>
            <a:graphicFrameLocks noGrp="1"/>
          </p:cNvGraphicFramePr>
          <p:nvPr/>
        </p:nvGraphicFramePr>
        <p:xfrm>
          <a:off x="722376" y="1961203"/>
          <a:ext cx="10725912" cy="3375406"/>
        </p:xfrm>
        <a:graphic>
          <a:graphicData uri="http://schemas.openxmlformats.org/drawingml/2006/table">
            <a:tbl>
              <a:tblPr/>
              <a:tblGrid>
                <a:gridCol w="2889504"/>
                <a:gridCol w="7836408"/>
              </a:tblGrid>
              <a:tr h="421132">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主要机构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性质或作用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2257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大会</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是联合国主要审议机构</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拥有广泛的职权</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如作出关于和平与安全</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接纳新会员国和预算事项的决定</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安全理事会</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负有维护国际和平与安全的主要责任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经济及社会理事会</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主要关注国际经济</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社会</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文化</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教育</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卫生等问题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托管理事会</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负责监督托管领土</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目前已完成历史使命</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停止运作</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国际法院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是为和平解决国际争端而设立的主要司法机构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秘书处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从事各种日常工作</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29"/>
                                        </p:tgtEl>
                                        <p:attrNameLst>
                                          <p:attrName>style.visibility</p:attrName>
                                        </p:attrNameLst>
                                      </p:cBhvr>
                                      <p:to>
                                        <p:strVal val="visible"/>
                                      </p:to>
                                    </p:set>
                                    <p:animEffect transition="in" filter="fade">
                                      <p:cBhvr>
                                        <p:cTn id="16"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d02cee0e0.fixed?pid=b1208cdd9&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5#d02cee0e0.fixed?pid=b1208cdd9&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第二框</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联合国</a:t>
            </a:r>
            <a:endParaRPr lang="en-US" altLang="zh-CN" sz="4400" dirty="0"/>
          </a:p>
        </p:txBody>
      </p:sp>
      <p:pic>
        <p:nvPicPr>
          <p:cNvPr id="4" name="C_5#d02cee0e0.fixed?pid=b1208cdd9&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5_BD#d02cee0e0.fixed?pid=b1208cdd9&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c8da2ca63.fixed?pid=6b1a34e42&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5#c8da2ca63.fixed?pid=6b1a34e42&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第一框</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日益重要的国际组织</a:t>
            </a:r>
            <a:endParaRPr lang="en-US" altLang="zh-CN" sz="4400" dirty="0"/>
          </a:p>
        </p:txBody>
      </p:sp>
      <p:pic>
        <p:nvPicPr>
          <p:cNvPr id="4" name="C_5#c8da2ca63.fixed?pid=6b1a34e42&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5_BD#c8da2ca63.fixed?pid=6b1a34e42&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31_1#2575d2c6b?sp=1&amp;pid=d02cee0e0&amp;color=0,0,0&amp;vtp=1&amp;bt=1&amp;bbb=1&amp;hb=1"/>
          <p:cNvSpPr/>
          <p:nvPr/>
        </p:nvSpPr>
        <p:spPr>
          <a:xfrm>
            <a:off x="722376" y="972000"/>
            <a:ext cx="10753344" cy="1100328"/>
          </a:xfrm>
          <a:prstGeom prst="rect">
            <a:avLst/>
          </a:prstGeom>
          <a:noFill/>
        </p:spPr>
        <p:txBody>
          <a:bodyPr wrap="none" lIns="0" tIns="0" rIns="0" bIns="0" rtlCol="0" anchor="t"/>
          <a:lstStyle/>
          <a:p>
            <a:pPr algn="l" latinLnBrk="1">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［湖南名校联考联合体2024段考］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某校开设了模拟联合国校本课程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，师生模拟联合国主要机构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和专门机构的活动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，就世界发展和全球治理进行磋商讨论。下列组织机构、主要议题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、具体发言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2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组合合理的是(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graphicFrame>
        <p:nvGraphicFramePr>
          <p:cNvPr id="31" name="QC_6_BD.31_2#2575d2c6b?colgroup=3,6,10,19&amp;pid=d02cee0e0&amp;color=0,0,0&amp;vtp=1&amp;bbb=1&amp;hb=1"/>
          <p:cNvGraphicFramePr>
            <a:graphicFrameLocks noGrp="1"/>
          </p:cNvGraphicFramePr>
          <p:nvPr/>
        </p:nvGraphicFramePr>
        <p:xfrm>
          <a:off x="722376" y="2202502"/>
          <a:ext cx="10707624" cy="3593338"/>
        </p:xfrm>
        <a:graphic>
          <a:graphicData uri="http://schemas.openxmlformats.org/drawingml/2006/table">
            <a:tbl>
              <a:tblPr/>
              <a:tblGrid>
                <a:gridCol w="950976"/>
                <a:gridCol w="1819656"/>
                <a:gridCol w="2779776"/>
                <a:gridCol w="5157216"/>
              </a:tblGrid>
              <a:tr h="409702">
                <a:tc>
                  <a:txBody>
                    <a:bodyPr/>
                    <a:lstStyle/>
                    <a:p>
                      <a:pPr algn="ctr" latinLnBrk="1" hangingPunct="0">
                        <a:lnSpc>
                          <a:spcPts val="29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选项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组织机构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主要议题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具体发言</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795909">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联合国大会</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外层空间安全和非军事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2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加强联合国框架下外空非武器化及防止军备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2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竞赛</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795909">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联合国环境规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2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划署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小岛屿发展中国家的气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2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候变化应对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保护和改善全球环境</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所有国家承担相等的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2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责任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795909">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联合国安理会</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局部冲突问题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谴责一切针对平民的暴力</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各方应开展交流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2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对话</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795909">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联合国教科文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2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处理公共卫生危机中的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2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心理健康问题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积极预防</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积极控制</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构建突发公共卫生事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2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件社会心理危机的干预机制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C_6_AN.32_1#2575d2c6b.bracket?pid=d02cee0e0&amp;color=0,0,0&amp;vpa=11&amp;vtp=1"/>
          <p:cNvSpPr/>
          <p:nvPr/>
        </p:nvSpPr>
        <p:spPr>
          <a:xfrm>
            <a:off x="2446401" y="1724475"/>
            <a:ext cx="357188" cy="341884"/>
          </a:xfrm>
          <a:prstGeom prst="rect">
            <a:avLst/>
          </a:prstGeom>
          <a:noFill/>
        </p:spPr>
        <p:txBody>
          <a:bodyPr wrap="none" lIns="0" tIns="0" rIns="0" bIns="0" rtlCol="0" anchor="t"/>
          <a:lstStyle/>
          <a:p>
            <a:pPr algn="ctr" latinLnBrk="1">
              <a:lnSpc>
                <a:spcPts val="29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5" name="QC_6_BD.31_3#2575d2c6b.choices?pid=d02cee0e0&amp;color=0,0,0&amp;vtp=1&amp;bbb=1"/>
          <p:cNvSpPr/>
          <p:nvPr/>
        </p:nvSpPr>
        <p:spPr>
          <a:xfrm>
            <a:off x="722376" y="5923602"/>
            <a:ext cx="10753344" cy="347853"/>
          </a:xfrm>
          <a:prstGeom prst="rect">
            <a:avLst/>
          </a:prstGeom>
          <a:noFill/>
        </p:spPr>
        <p:txBody>
          <a:bodyPr wrap="none" lIns="0" tIns="0" rIns="0" bIns="0" rtlCol="0" anchor="t"/>
          <a:lstStyle/>
          <a:p>
            <a:pPr latinLnBrk="1">
              <a:lnSpc>
                <a:spcPts val="30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33_1#2575d2c6b?vop=1&amp;pid=d02cee0e0&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本题考查联合国的主要机构。联合国大会是联合国的主要审议机构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。联合国安理会负有维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护国际和平与安全的主要责任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在解决事关世界和平与安全的全球和地区问题上具有重要作用。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表中这两个机构涉及的主要议题和具体发言都有利于世界的和平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，组合合理，①③正确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；保护和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改善全球环境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，各国应坚持共同但有区别的责任原则，②排除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；“处理公共危机中的心理健康问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”及具体发言对应的应是世界卫生组织，而不是联合国教科文组织，④排除。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34_1#1e997214f?sp=1&amp;pid=d02cee0e0&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［山西晋中2024高二联考］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联合国贸易和发展会议等机构发布的报告指出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，全球可再生能源正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加速发展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，尤其是2023年新增可再生能源发电成本大幅低于传统化石能源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，凸显可再生能源投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资机遇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。不过，要实现全球升温限制目标，全球可再生能源投资还需进一步提速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，国际社会应为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发展中经济体提供更大力度支持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这说明联合国(</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35_1#1e997214f.bracket?pid=d02cee0e0&amp;color=0,0,0&amp;vpa=12&amp;vtp=1"/>
          <p:cNvSpPr/>
          <p:nvPr/>
        </p:nvSpPr>
        <p:spPr>
          <a:xfrm>
            <a:off x="6256401" y="23245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6_BD.34_2#1e997214f?pid=d02cee0e0&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①关注全人类面临的共同课题，积极推动国家间的协调发展</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能够调度各国的资源，促进全球普惠、均衡发展</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通过制定可持续发展目标，推动发展中国家可持续发展</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作为最具代表性的政府间国际组织，促进了全球政治一体化发展</a:t>
            </a:r>
            <a:endParaRPr lang="en-US" altLang="zh-CN" sz="2000" dirty="0"/>
          </a:p>
        </p:txBody>
      </p:sp>
      <p:sp>
        <p:nvSpPr>
          <p:cNvPr id="5" name="QC_6_BD.34_3#1e997214f.choices?pid=d02cee0e0&amp;color=0,0,0&amp;vtp=1&amp;bbb=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36_1#1e997214f?vop=1&amp;pid=d02cee0e0&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本题考查联合国的作用。联合国围绕全球升温限制目标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，提出全球可再生能源投资还需进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一步提速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，国际社会应加大对发展中经济体支持力度，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说明联合国关注全人类面临的共同课题，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积极推动国家间的协调发展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，通过制定可持续发展目标，推动发展中国家可持续发展，①③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能够调度各国的资源”夸大了联合国的作用，②排除；“促进了全球政治一体化发展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”说法错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37_1#cbd1f0850?sp=1&amp;pid=d02cee0e0&amp;color=0,0,0&amp;vtp=1&amp;bt=1&amp;bbb=1&amp;hb=1"/>
          <p:cNvSpPr/>
          <p:nvPr/>
        </p:nvSpPr>
        <p:spPr>
          <a:xfrm>
            <a:off x="722376" y="972000"/>
            <a:ext cx="10753344"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［天津南开区2025高二月考］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联合国秘书长在《我们的共同议程》报告中指出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：“过去七十五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，联合国把全世界召集到一起，应对全球性挑战：从冲突和饥饿，到消灭疾病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，到外层空间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和数字世界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，再到人权和裁军。在这个充满分歧、分裂和不信任的时代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，如果我们要为所有人确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保一个更美好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、更绿色、更和平的未来，我们比以往任何时候都更需要这个平台。”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由此可见，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联合国(</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38_1#cbd1f0850.bracket?pid=d02cee0e0&amp;color=0,0,0&amp;vpa=13&amp;vtp=1"/>
          <p:cNvSpPr/>
          <p:nvPr/>
        </p:nvSpPr>
        <p:spPr>
          <a:xfrm>
            <a:off x="1684401" y="27817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6_BD.37_2#cbd1f0850?pid=d02cee0e0&amp;color=0,0,0&amp;vtp=1&amp;bbb=1"/>
          <p:cNvSpPr/>
          <p:nvPr/>
        </p:nvSpPr>
        <p:spPr>
          <a:xfrm>
            <a:off x="722376" y="32484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①作为集体安全机制的核心，发挥着不可替代的作用</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是世界人民反法西斯斗争胜利的产物，是人类为和平与发展长期努力的结果</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秘书处负有维护国际和平与安全的主要责任，秘书长是联合国的行政首长</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是实践多边主义的最佳场所，是集体应对各种威胁与挑战的有效平台</a:t>
            </a:r>
            <a:endParaRPr lang="en-US" altLang="zh-CN" sz="2000" dirty="0"/>
          </a:p>
        </p:txBody>
      </p:sp>
      <p:sp>
        <p:nvSpPr>
          <p:cNvPr id="5" name="QC_6_BD.37_3#cbd1f0850.choices?pid=d02cee0e0&amp;color=0,0,0&amp;vtp=1&amp;bbb=1"/>
          <p:cNvSpPr/>
          <p:nvPr/>
        </p:nvSpPr>
        <p:spPr>
          <a:xfrm>
            <a:off x="722376" y="50843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39_1#cbd1f0850?vop=1&amp;pid=d02cee0e0&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本题考查联合国的作用。“过去七十五年来，联合国把全世界召集到一起</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，应对全球性挑</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战</a:t>
            </a:r>
            <a:r>
              <a:rPr lang="en-US" altLang="zh-CN" sz="2000" b="0" i="0" spc="-50" dirty="0">
                <a:solidFill>
                  <a:srgbClr val="000000"/>
                </a:solidFill>
                <a:latin typeface="宋体" panose="02010600030101010101" pitchFamily="2" charset="-122"/>
                <a:ea typeface="微软雅黑" panose="020B0503020204020204" pitchFamily="34" charset="-122"/>
                <a:cs typeface="微软雅黑" panose="020B0503020204020204" pitchFamily="34" charset="-120"/>
              </a:rPr>
              <a:t>……</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如果我们要为所有人确保一个更美好、更绿色、更和平的未来</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，我们比以往任何时候都更需</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要这个平台</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”，说明联合国作为集体安全机制的核心，发挥着不可替代的作用</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，是实践多边主义的</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最佳场所</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，是集体应对各种威胁与挑战的有效平台，①④正确；材料强调联合国的作用</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，而不是强</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调联合国的产生过程</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，②排除；联合国安理会负有维护国际和平与安全的主要责任，③排除。</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40_1#861dadad0?sp=1&amp;pid=d02cee0e0&amp;color=0,0,0&amp;vtp=1&amp;bt=1&amp;bbb=1&amp;hb=1"/>
          <p:cNvSpPr/>
          <p:nvPr/>
        </p:nvSpPr>
        <p:spPr>
          <a:xfrm>
            <a:off x="722376" y="972000"/>
            <a:ext cx="10753344" cy="45519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［云南楚雄2025高二月考］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阅读材料，完成下列要求。（12分）</a:t>
            </a:r>
            <a:endParaRPr lang="en-US" altLang="zh-CN" sz="2000" dirty="0"/>
          </a:p>
          <a:p>
            <a:pPr latinLnBrk="1">
              <a:lnSpc>
                <a:spcPts val="3700"/>
              </a:lnSpc>
            </a:pPr>
            <a:r>
              <a:rPr lang="en-US" altLang="zh-CN" sz="2000" b="0" i="0">
                <a:solidFill>
                  <a:srgbClr val="00000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2024</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联合国未来峰会在美国纽约召开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未来峰会面临的国际形势复杂严峻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一是全</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球安全赤字不断累积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地区冲突持续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人道主义局势令人担忧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二是可持续发展议程落实滞后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发展筹资困境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单边行径和保护主义加大全球发展鸿沟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三是多边主义遭遇严峻挑战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一些国家</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大搞零和博弈和集团政治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粗暴干涉别国内政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四是全球治理体系酝酿深刻变革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全球南方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卓然壮大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但发展中国家在全球治理中代表性和发言权不足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宋体" panose="02010600030101010101" pitchFamily="2" charset="-122"/>
                <a:ea typeface="楷体" panose="02010609060101010101"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联合国未来峰会发出了加强团结合作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完善全球治理的清晰信号</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为应对全球性挑战明确了</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努力方向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但世界需要行动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需要速度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还需要真正且持久的变革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结合材料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，运用《当代国际政治与经济》的知识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，分析国际社会应该如何在联合国的框架内共同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应对复杂严峻的国际形势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AN.41_1#861dadad0?vop=1&amp;pid=d02cee0e0&amp;color=0,0,0&amp;vtp=1&amp;bt=1&amp;bbb=1&amp;hb=1"/>
          <p:cNvSpPr/>
          <p:nvPr/>
        </p:nvSpPr>
        <p:spPr>
          <a:xfrm>
            <a:off x="722376" y="972000"/>
            <a:ext cx="10753344" cy="49710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①各成员国应秉持《联合国宪章》的宗旨和原则，维护国际和平与安全</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，促进国际合作与</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发展</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。在地区冲突等全球安全赤字问题上，通过联合国安理会等机构，以和平方式解决争端</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，避</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免冲突升级</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，积极推动地区和平稳定。（3分）②坚决抵制一些国家搞零和博弈</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、集团政治以及</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粗暴干涉别国内政的行为</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。各国应遵循平等、主权独立等国际关系基本准则</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，尊重各国自主选择</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发展道路的权利</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，共同营造公平、公正的国际秩序，缩小全球发展鸿沟，</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推进可持续发展议程。</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3分）③在可持续发展、全球治理等方面，各国应加强合作。发达国家应承担更多责任</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，帮助</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发展中国家解决发展筹资困境等问题</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，共享发展机遇。同时，发展中国家要加强团结协作</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，提升</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在全球治理中的代表性和话语权</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，共同推动全球治理体系变革。（3分）</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④坚持多边主义是应对</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全球性挑战的有效途径</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。联合国是实践多边主义的最佳场所</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，是集体应对各种威胁和挑战的有效</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平台</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，各国应积极参与联合国框架内的多边合作机制，共同制定和完善全球治理规则</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，凝聚国际</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共识</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，形成应对全球性问题的合力。（3分）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
                                            <p:txEl>
                                              <p:pRg st="10" end="10"/>
                                            </p:txEl>
                                          </p:spTgt>
                                        </p:tgtEl>
                                        <p:attrNameLst>
                                          <p:attrName>style.visibility</p:attrName>
                                        </p:attrNameLst>
                                      </p:cBhvr>
                                      <p:to>
                                        <p:strVal val="visible"/>
                                      </p:to>
                                    </p:set>
                                    <p:animEffect transition="in" filter="fade">
                                      <p:cBhvr>
                                        <p:cTn id="40" dur="500"/>
                                        <p:tgtEl>
                                          <p:spTgt spid="2">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AS.42_1#861dadad0?vop=1&amp;pid=d02cee0e0&amp;color=0,0,0&amp;vtp=1&amp;bt=1&amp;bbb=1&amp;hb=1"/>
          <p:cNvSpPr/>
          <p:nvPr/>
        </p:nvSpPr>
        <p:spPr>
          <a:xfrm>
            <a:off x="722376" y="972000"/>
            <a:ext cx="10753344" cy="3612134"/>
          </a:xfrm>
          <a:prstGeom prst="rect">
            <a:avLst/>
          </a:prstGeom>
          <a:noFill/>
        </p:spPr>
        <p:txBody>
          <a:bodyPr wrap="none" lIns="0" tIns="0" rIns="0" bIns="0" rtlCol="0" anchor="t"/>
          <a:lstStyle/>
          <a:p>
            <a:pPr algn="l" latinLnBrk="1">
              <a:lnSpc>
                <a:spcPts val="37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本题考查联合国的作用和国际关系民主化。关键信息①：全球安全赤字不断累积</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，地区冲突</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持续</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，人道主义局势令人担忧→从联合国宗旨和原则角度分析说明各成员国应秉持《</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联合国宪章》</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的宗旨和原则</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。关键信息②：可持续发展议程落实滞后、发展筹资困境</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、单边行径和保护主义加大</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全球发展鸿沟</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→可从国际关系民主化角度分析说明各国应遵循平等、</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主权独立等国际关系基本准则。</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关键信息</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③：全球治理体系酝酿深刻变革，“全球南方”卓然壮大</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，但发展中国家在全球治理中代</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表性和发言权严重不足</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→从全球治理体系角度分析说明发达国家应承担更多责任</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，共同推动全球治</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理体系变革</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。关键信息④：多边主义遭遇严峻挑战，一些国家大搞零和博弈和集团政治</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，粗暴干涉</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别国内政</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→从多边主义角度分析说明各国应积极参与联合国框架内的多边合作机制。</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e190e047c.fixed?pid=f6227faf4&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7200" dirty="0"/>
          </a:p>
        </p:txBody>
      </p:sp>
      <p:sp>
        <p:nvSpPr>
          <p:cNvPr id="3" name="C_5#e190e047c.fixed?pid=f6227faf4&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第三框</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区域性国际组织</a:t>
            </a:r>
            <a:endParaRPr lang="en-US" altLang="zh-CN" sz="4400" dirty="0"/>
          </a:p>
        </p:txBody>
      </p:sp>
      <p:pic>
        <p:nvPicPr>
          <p:cNvPr id="4" name="C_5#e190e047c.fixed?pid=f6227faf4&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5_BD#e190e047c.fixed?pid=f6227faf4&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_1#3eb897b5a?sp=1&amp;pid=b2e61aee4&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［浙江9+1联盟2025高二联考］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亚洲奥林匹克理事会是全面管理亚洲奥林匹克运动的唯一的组织，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成员涵盖了亚洲众多国家和地区的体育相关团体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。在第九届哈尔滨亚冬会举行期间，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34个国家和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地区的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1270多名运动员参赛，中方的筹备和办赛工作得到该组织总干事盛赞。由此可见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，亚洲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奥林匹克理事会(</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2_1#3eb897b5a.bracket?pid=b2e61aee4&amp;color=0,0,0&amp;vpa=1&amp;vtp=1"/>
          <p:cNvSpPr/>
          <p:nvPr/>
        </p:nvSpPr>
        <p:spPr>
          <a:xfrm>
            <a:off x="2687701" y="23245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7_BD.1_2#3eb897b5a?pid=b2e61aee4&amp;color=0,0,0&amp;vtp=1&amp;bbb=1"/>
          <p:cNvSpPr/>
          <p:nvPr/>
        </p:nvSpPr>
        <p:spPr>
          <a:xfrm>
            <a:off x="722376" y="2791274"/>
            <a:ext cx="10753344" cy="1313053"/>
          </a:xfrm>
          <a:prstGeom prst="rect">
            <a:avLst/>
          </a:prstGeom>
          <a:noFill/>
        </p:spPr>
        <p:txBody>
          <a:bodyPr wrap="none" lIns="0" tIns="0" rIns="0" bIns="0" rtlCol="0" anchor="t"/>
          <a:lstStyle/>
          <a:p>
            <a:pPr latinLnBrk="1">
              <a:lnSpc>
                <a:spcPts val="3600"/>
              </a:lnSpc>
              <a:tabLst>
                <a:tab pos="5610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设立多层次机构以便于开展活动</a:t>
            </a:r>
            <a:endParaRPr lang="en-US" altLang="zh-CN" sz="2000" dirty="0"/>
          </a:p>
          <a:p>
            <a:pPr latinLnBrk="1">
              <a:lnSpc>
                <a:spcPts val="3700"/>
              </a:lnSpc>
              <a:tabLst>
                <a:tab pos="5610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②是政府间、区域性的国际组织</a:t>
            </a:r>
            <a:endParaRPr lang="en-US" altLang="zh-CN" sz="2000" dirty="0"/>
          </a:p>
          <a:p>
            <a:pPr latinLnBrk="1">
              <a:lnSpc>
                <a:spcPts val="3400"/>
              </a:lnSpc>
              <a:tabLst>
                <a:tab pos="5610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是非政府间、专门性的国际组织</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tabLst>
                <a:tab pos="5610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能够推动亚洲体育事业的发展</a:t>
            </a:r>
            <a:endParaRPr lang="en-US" altLang="zh-CN" sz="2000" dirty="0"/>
          </a:p>
        </p:txBody>
      </p:sp>
      <p:sp>
        <p:nvSpPr>
          <p:cNvPr id="5" name="QC_7_BD.1_3#3eb897b5a.choices?pid=b2e61aee4&amp;color=0,0,0&amp;vtp=1&amp;bbb=1"/>
          <p:cNvSpPr/>
          <p:nvPr/>
        </p:nvSpPr>
        <p:spPr>
          <a:xfrm>
            <a:off x="722376" y="4565045"/>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A.①②</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3_1#5221aa730?sp=1&amp;pid=a2dbc151f&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［安徽滁州2025高二期中］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欧洲理事会发布《战略议程2024至2029</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》，为欧盟未来几年的政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策方向提供指导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。文件称，鉴于欧洲所面临的安全威胁和北约内部的脆弱性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，全力推进欧洲防务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一体化已刻不容缓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据此可以推测(</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44_1#5221aa730.bracket?pid=a2dbc151f&amp;color=0,0,0&amp;vpa=14&amp;vtp=1"/>
          <p:cNvSpPr/>
          <p:nvPr/>
        </p:nvSpPr>
        <p:spPr>
          <a:xfrm>
            <a:off x="4732401"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7_BD.43_2#5221aa730?pid=a2dbc151f&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①欧洲理事会负责欧盟的政策制定</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欧盟以共同体的形式，维护成员国的共同利益</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欧盟统一制定各成员国外交政策以应对外部挑战</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欧洲理事会作为最高决策机构为欧盟提供战略指引</a:t>
            </a:r>
            <a:endParaRPr lang="en-US" altLang="zh-CN" sz="2000" dirty="0"/>
          </a:p>
        </p:txBody>
      </p:sp>
      <p:sp>
        <p:nvSpPr>
          <p:cNvPr id="5" name="QC_7_BD.43_3#5221aa730.choices?pid=a2dbc151f&amp;color=0,0,0&amp;vtp=1&amp;bbb=1"/>
          <p:cNvSpPr/>
          <p:nvPr/>
        </p:nvSpPr>
        <p:spPr>
          <a:xfrm>
            <a:off x="722376" y="41699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45_1#5221aa730?vop=1&amp;pid=a2dbc151f&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本题考查欧盟。欧盟理事会是欧盟的立法与政策制定、协调机构，①排除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；欧洲理事会发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布政策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，是鉴于欧洲所面临的安全威胁和北约内部的脆弱性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，全力推进欧洲防务一体化已刻不容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，据此可以推测欧盟以共同体的形式，维护成员国的共同利益，②正确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；欧盟通过一系列条约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和机构来协调成员国的外交政策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，但最终决策权仍掌握在各成员国手中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，“统一制定各成员国外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交政策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”说法有误，③排除；欧洲理事会发布《战略议程2024至2029</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》，为欧盟未来几年的政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策方向提供指导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，可推测欧洲理事会是欧盟的最高决策机构，④正确。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6_1#852eea658?sp=1&amp;pid=d75d5dd1f&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［湖北部分学校2025段考］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2024年8月，在APEC能源工作组第68次会议上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，中方提名人成功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当选为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2025—2026年度APEC能源工作组主席。这是中国首次在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APEC能源合作机制下成功竞选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担任负责人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这表明(</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47_1#852eea658.bracket?pid=d75d5dd1f&amp;color=0,0,0&amp;vpa=15&amp;vtp=1"/>
          <p:cNvSpPr/>
          <p:nvPr/>
        </p:nvSpPr>
        <p:spPr>
          <a:xfrm>
            <a:off x="319570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7_BD.46_2#852eea658?pid=d75d5dd1f&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①亚太经合组织是当今世界一体化程度最高的组织</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亚太经合组织通过普遍性的方式推进成员间的合作</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中国能源发展成就得到了APEC各成员经济体的充分认可</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中国从促进亚太地区能源合作大局出发，主动担当作为</a:t>
            </a:r>
            <a:endParaRPr lang="en-US" altLang="zh-CN" sz="2000" dirty="0"/>
          </a:p>
        </p:txBody>
      </p:sp>
      <p:sp>
        <p:nvSpPr>
          <p:cNvPr id="5" name="QC_7_BD.46_3#852eea658.choices?pid=d75d5dd1f&amp;color=0,0,0&amp;vtp=1&amp;bbb=1"/>
          <p:cNvSpPr/>
          <p:nvPr/>
        </p:nvSpPr>
        <p:spPr>
          <a:xfrm>
            <a:off x="722376" y="41699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48_1#852eea658?vop=1&amp;pid=d75d5dd1f&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本题考查亚太经合组织。中方提名人成功当选为APEC能源工作组主席，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这是中国首次在A</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PEC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能源合作机制下成功竞选担任负责人，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这反映出中国在能源领域的成就和影响力得到了APE</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各成员经济体的认可，③正确；中方提名人能够成功当选为APEC能源工作组主席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，不仅体现了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中国在能源领域的实力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，也表明了中国从促进亚太地区能源合作的大局出发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，主动担当作为的态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，④正确；欧盟是当今世界一体化程度最高的区域性国际组织，①排除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；亚太经合组织通过独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特性的方式推进成员间的合作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9_1#f5aa0ebc0?sp=1&amp;pid=d75d5dd1f&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［山东济宁一中2024高二月考·改编］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2024年是亚太经合组织（APEC）成立35周年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。独特的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亚太经济合作组织方式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，促进了成员间的经济合作，也有利于把握全球经济发展的最新态势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太经合组织(</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50_1#f5aa0ebc0.bracket?pid=d75d5dd1f&amp;color=0,0,0&amp;vpa=16&amp;vtp=1"/>
          <p:cNvSpPr/>
          <p:nvPr/>
        </p:nvSpPr>
        <p:spPr>
          <a:xfrm>
            <a:off x="2192401"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7_BD.49_2#f5aa0ebc0?pid=d75d5dd1f&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①是保障全球安全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、实践多边主义的最佳场所</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是促进亚太国家和地区经济合作的主要机制</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是区域性、政府间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、一般性的重要国际组织</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致力于建设一个活力和谐的亚太大家庭</a:t>
            </a:r>
            <a:endParaRPr lang="en-US" altLang="zh-CN" sz="2000" dirty="0"/>
          </a:p>
        </p:txBody>
      </p:sp>
      <p:sp>
        <p:nvSpPr>
          <p:cNvPr id="5" name="QC_7_BD.49_3#f5aa0ebc0.choices?pid=d75d5dd1f&amp;color=0,0,0&amp;vtp=1&amp;bbb=1"/>
          <p:cNvSpPr/>
          <p:nvPr/>
        </p:nvSpPr>
        <p:spPr>
          <a:xfrm>
            <a:off x="722376" y="41699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51_1#f5aa0ebc0?vop=1&amp;pid=d75d5dd1f&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本题考查亚太经合组织。亚太经合组织致力于通过捍卫自由开放的贸易和投资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，建设一个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活力和谐的亚太大家庭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，是促进亚太国家和地区经济合作的主要机制，②④正确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；亚太经合组织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无法保障全球安全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，联合国是实践多边主义的最佳场所，①说法错误；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亚太经合组织是区域性、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政府间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、专门性的重要国际组织，③说法错误。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52_1#7d6d094da?sp=1&amp;pid=cb541eb3a&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［广东深圳部分学校2025高二联考］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2025年4月11日，中国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—东盟媒体智库高端论坛在吉隆坡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举行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。与会人士认为，中国与东盟国家地缘相近、人缘相亲、文缘相通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，双方媒体智库应携手讲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好中国东盟山水相连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、命运与共的故事，汇聚推动共同发展的智慧与力量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。双方媒体智库应携手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讲好中国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—东盟故事，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是基于(</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53_1#7d6d094da.bracket?pid=cb541eb3a&amp;color=0,0,0&amp;vpa=17&amp;vtp=1"/>
          <p:cNvSpPr/>
          <p:nvPr/>
        </p:nvSpPr>
        <p:spPr>
          <a:xfrm>
            <a:off x="4232339" y="23245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7_BD.52_2#7d6d094da?pid=cb541eb3a&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①我国和东盟在根本利益一致的基础上合作</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东盟发挥了作为亚洲区域性国际组织的作用</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③我国作为东盟成员国始终奉行互利共赢战略</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东盟是促进国家、地区合作交流的重要平台</a:t>
            </a:r>
            <a:endParaRPr lang="en-US" altLang="zh-CN" sz="2000" dirty="0"/>
          </a:p>
        </p:txBody>
      </p:sp>
      <p:sp>
        <p:nvSpPr>
          <p:cNvPr id="5" name="QC_7_BD.52_3#7d6d094da.choices?pid=cb541eb3a&amp;color=0,0,0&amp;vtp=1&amp;bbb=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54_1#7d6d094da?vop=1&amp;pid=cb541eb3a&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本题考查东盟。东盟作为亚洲区域性国际组织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，在促进地区合作与交流方面发挥着重要作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。中国与东盟媒体智库携手讲好双方故事，正是东盟发挥这一作用的具体体现，②正确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；东盟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作为一个区域性国际组织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，为成员国及对话伙伴国提供了合作与交流的平台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，中国与东盟媒体智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库携手讲好双方故事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，正是利用了这一平台，④正确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；虽然中国与东盟国家在诸多领域存在共同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，但“根本利益一致”的表述错误，①排除；中国并非东盟成员国，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而是东盟的对话伙伴国，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双方通过对话与合作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，共同推动地区和平与发展，③排除。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55_1#eae54974f?sp=1&amp;pid=d386329c2&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［甘肃天水一中2025高二月考］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2025年2月15日，国家主席习近平致电第38</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届非洲联盟峰会，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向非洲国家和人民表示热烈祝贺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。过去一年，非盟团结带领非洲国家，大力推进一体化建设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极应对地区和全球性挑战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，一致发出“非洲声音”，引领非洲国际地位和影响力不断提升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明非盟(</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56_1#eae54974f.bracket?pid=d386329c2&amp;color=0,0,0&amp;vpa=18&amp;vtp=1"/>
          <p:cNvSpPr/>
          <p:nvPr/>
        </p:nvSpPr>
        <p:spPr>
          <a:xfrm>
            <a:off x="1684401" y="23245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7_BD.55_2#eae54974f?pid=d386329c2&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①领导权威得到非洲国家和国际社会的广泛认可</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正在逐渐成为中国参与全球治理的关键平台</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成为引领非洲国家联合自强、共谋发展的一面旗帜</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影响力与日俱增，改变了发达国家主导国际事务的格局</a:t>
            </a:r>
            <a:endParaRPr lang="en-US" altLang="zh-CN" sz="2000" dirty="0"/>
          </a:p>
        </p:txBody>
      </p:sp>
      <p:sp>
        <p:nvSpPr>
          <p:cNvPr id="5" name="QC_7_BD.55_3#eae54974f.choices?pid=d386329c2&amp;color=0,0,0&amp;vtp=1&amp;bbb=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57_1#eae54974f?vop=1&amp;pid=d386329c2&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本题考查非洲联盟。非盟团结带领非洲国家，大力推进一体化建设等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，习近平主席致电表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示祝贺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，这表明非盟领导权威得到非洲国家和国际社会的广泛认可，①正确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；非盟团结带领非洲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国家推进一体化建设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，应对挑战，发出“非洲声音”,提升非洲国际地位和影响力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，说明其成为引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领非洲国家联合自强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、共谋发展的一面旗帜，③正确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；材料并未体现中国在参与全球治理中与非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盟的关系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，且非盟也不是中国参与全球治理的关键平台，②排除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；目前国际事务依然是发达国家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在一定程度上占据主导地位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，非盟影响力虽有提升，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但尚未改变发达国家主导国际事务的格局，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3_1#3eb897b5a?vop=1&amp;pid=b2e61aee4&amp;color=0,0,0&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本题考查国际组织的分类与机构。材料未体现亚奥理事会设立多层次机构开展活动，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①排</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；亚奥理事会是非政府间、专门性、区域性的国际组织，②排除，③正确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；亚奥理事会全面管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理亚洲奥林匹克运动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，有利于亚洲体育事业的发展，④正确。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421ec3112.fixed?pid=f6227faf4&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7200" dirty="0"/>
          </a:p>
        </p:txBody>
      </p:sp>
      <p:sp>
        <p:nvSpPr>
          <p:cNvPr id="3" name="C_5#421ec3112.fixed?pid=f6227faf4&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第三框</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区域性国际组织</a:t>
            </a:r>
            <a:endParaRPr lang="en-US" altLang="zh-CN" sz="4400" dirty="0"/>
          </a:p>
        </p:txBody>
      </p:sp>
      <p:pic>
        <p:nvPicPr>
          <p:cNvPr id="4" name="C_5#421ec3112.fixed?pid=f6227faf4&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5_BD#421ec3112.fixed?pid=f6227faf4&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58_1#1ce1aa378?sp=1&amp;pid=421ec3112&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［安徽芜湖一中2025高二期中］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当地时间2024年11月16日上午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，国家主席习近平出席亚太经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合组织第三十一次领导人非正式会议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，并发表主题为《共担时代责任共促亚太发展》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的重要讲话，</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提出三点建议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：一是构建开放融通的亚太合作格局；二是培育绿色创新的亚太增长动能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；三是树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牢普惠包容的亚太发展理念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据此可推知(</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59_1#1ce1aa378.bracket?pid=421ec3112&amp;color=0,0,0&amp;vpa=19&amp;vtp=1"/>
          <p:cNvSpPr/>
          <p:nvPr/>
        </p:nvSpPr>
        <p:spPr>
          <a:xfrm>
            <a:off x="5494401" y="23245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6_BD.58_2#1ce1aa378?pid=421ec3112&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①亚太经合组织坚持单边行动与集体行动相结合</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亚太经合组织支持亚太区域经济的可持续增长</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亚太经合组织以促进地区和平与安全为主要目标</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中国为推动亚太发展新时代贡献中国智慧</a:t>
            </a:r>
            <a:endParaRPr lang="en-US" altLang="zh-CN" sz="2000" dirty="0"/>
          </a:p>
        </p:txBody>
      </p:sp>
      <p:sp>
        <p:nvSpPr>
          <p:cNvPr id="5" name="QC_6_BD.58_3#1ce1aa378.choices?pid=421ec3112&amp;color=0,0,0&amp;vtp=1&amp;bbb=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60_1#1ce1aa378?vop=1&amp;pid=421ec3112&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本题考查亚太经合组织。从习近平主席的三点建议中可推知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，亚太经合组织支持亚太区域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经济的可持续增长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，②正确；从习近平主席发表主题为《共担时代责任共促亚太发展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》的重要讲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话内容可知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，中国为推动亚太发展新时代贡献中国智慧，④正确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；材料没有体现亚太经合组织坚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持单边行动与集体行动相结合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，①排除；亚太经合组织主要致力于促进区域经济合作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，而非以地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区和平与安全为主要目标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61_1#be1244624?sp=1&amp;pid=421ec3112&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［重庆部分学校2025高二联考］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2025年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，坦桑尼亚总统出席了非洲国家元首和政府气候变化委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员会会议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，并提交了《达累斯萨拉姆宣言》，该宣言在非盟大会上无异议通过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。该宣言提出了降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低电价</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、减少对木柴的依赖以及提高清洁能源产量等核心战略，主要目标是到2030年为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3亿非洲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人提供电力连接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下列解读正确的是(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62_1#be1244624.bracket?pid=421ec3112&amp;color=0,0,0&amp;vpa=20&amp;vtp=1"/>
          <p:cNvSpPr/>
          <p:nvPr/>
        </p:nvSpPr>
        <p:spPr>
          <a:xfrm>
            <a:off x="5748401" y="23245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6_BD.61_2#be1244624?pid=421ec3112&amp;color=0,0,0&amp;vtp=1&amp;bbb=1"/>
          <p:cNvSpPr/>
          <p:nvPr/>
        </p:nvSpPr>
        <p:spPr>
          <a:xfrm>
            <a:off x="722376" y="2791274"/>
            <a:ext cx="10753344" cy="1313053"/>
          </a:xfrm>
          <a:prstGeom prst="rect">
            <a:avLst/>
          </a:prstGeom>
          <a:noFill/>
        </p:spPr>
        <p:txBody>
          <a:bodyPr wrap="none" lIns="0" tIns="0" rIns="0" bIns="0" rtlCol="0" anchor="t"/>
          <a:lstStyle/>
          <a:p>
            <a:pPr latinLnBrk="1">
              <a:lnSpc>
                <a:spcPts val="3600"/>
              </a:lnSpc>
              <a:tabLst>
                <a:tab pos="5737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该宣言符合非盟能源普惠与改善民生的需求</a:t>
            </a:r>
            <a:endParaRPr lang="en-US" altLang="zh-CN" sz="2000" dirty="0"/>
          </a:p>
          <a:p>
            <a:pPr latinLnBrk="1">
              <a:lnSpc>
                <a:spcPts val="3700"/>
              </a:lnSpc>
              <a:tabLst>
                <a:tab pos="5737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②非洲联盟是非洲最重要的区域性合作组织</a:t>
            </a:r>
            <a:endParaRPr lang="en-US" altLang="zh-CN" sz="2000" dirty="0"/>
          </a:p>
          <a:p>
            <a:pPr latinLnBrk="1">
              <a:lnSpc>
                <a:spcPts val="3400"/>
              </a:lnSpc>
              <a:tabLst>
                <a:tab pos="5737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推动非洲的可持续发展是非盟的目标之一</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tabLst>
                <a:tab pos="5737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非盟最重要的决策由非盟委员会作出</a:t>
            </a:r>
            <a:endParaRPr lang="en-US" altLang="zh-CN" sz="2000" dirty="0"/>
          </a:p>
        </p:txBody>
      </p:sp>
      <p:sp>
        <p:nvSpPr>
          <p:cNvPr id="5" name="QC_6_BD.61_3#be1244624.choices?pid=421ec3112&amp;color=0,0,0&amp;vtp=1&amp;bbb=1"/>
          <p:cNvSpPr/>
          <p:nvPr/>
        </p:nvSpPr>
        <p:spPr>
          <a:xfrm>
            <a:off x="722376" y="4629108"/>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A.①②</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63_1#be1244624?vop=1&amp;pid=421ec3112&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本题考查非洲联盟。宣言的核心战略包括降低电价、提高清洁能源产量等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，主要目标是让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亿非洲人获得电力，这些措施直接指向能源普惠和改善民生，①正确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。非盟的目标包括促进非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洲的可持续发展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。宣言中提到的提高清洁能源产量、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电力普及等战略直接体现了可持续发展目标，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正确。材料未强调非盟在非洲的地位，而是强调非洲国家加强合作，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推动非洲国家可持续发展，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排除；非盟最重要的决策由首脑会议作出，而不是由非盟委员会作出，④排除。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64_1#6ea22a509?sp=1&amp;pid=421ec3112&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［山东德州2025高二期中］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2025年开年，第五次中国—东盟数字部长会议、中国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—东盟数字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生态合作论坛等一系列活动举办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，中国与东盟数字合作不断迸发新活力。东盟秘书长表示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，东盟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将继续深化与中国的合作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，共同构建包容、可持续的数字生态，弥合数字鸿沟，推动创新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，造福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，为地区长期繁荣奠定坚实基础。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中国与东盟的数字合作(</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65_1#6ea22a509.bracket?pid=421ec3112&amp;color=0,0,0&amp;vpa=21&amp;vtp=1"/>
          <p:cNvSpPr/>
          <p:nvPr/>
        </p:nvSpPr>
        <p:spPr>
          <a:xfrm>
            <a:off x="7780401" y="23245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6_BD.64_2#6ea22a509?pid=421ec3112&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①有利于各方共享数字红利，为区域经济社会发展注入更多新动能</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表明东盟已逐渐成为世界各国践行多边主义的重要场所和有效平台</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能够深化双方的战略伙伴关系，建设更为紧密的中国—东盟命运共同体</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直接促使中国与东南亚国际联盟建立了全面战略伙伴关系</a:t>
            </a:r>
            <a:endParaRPr lang="en-US" altLang="zh-CN" sz="2000" dirty="0"/>
          </a:p>
        </p:txBody>
      </p:sp>
      <p:sp>
        <p:nvSpPr>
          <p:cNvPr id="5" name="QC_6_BD.64_3#6ea22a509.choices?pid=421ec3112&amp;color=0,0,0&amp;vtp=1&amp;bbb=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66_1#6ea22a509?vop=1&amp;pid=421ec3112&amp;color=0,0,0&amp;vtp=1&amp;bt=1&amp;bbb=1&amp;hb=1"/>
          <p:cNvSpPr/>
          <p:nvPr/>
        </p:nvSpPr>
        <p:spPr>
          <a:xfrm>
            <a:off x="722376" y="972000"/>
            <a:ext cx="10753344" cy="3612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本题考查东盟。东盟将继续深化与中国的合作，共同构建包容、可持续的数字生态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，弥合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数字鸿沟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，推动创新，造福人民，为地区长期繁荣奠定坚实基础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。中国与东盟的数字合作有利于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各方共享数字红利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，为区域经济社会发展注入更多新动能，①正确。第五次中国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—东盟数字部长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、中国—东盟数字生态合作论坛等一系列活动举办，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中国与东盟数字合作不断迸发新活力。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中国与东盟的数字合作能够深化双方的战略伙伴关系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，建设更为紧密的中国—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东盟命运共同体，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正确。联合国是践行多边主义的最佳场所，东盟主要在东南亚区域，②排除。2021年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与东盟建立了全面战略伙伴关系，而不是中国与东盟的数字合作促使中国与东南亚国际联盟建立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了全面战略伙伴关系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67_1#6b9d21621?pid=421ec3112&amp;color=0,0,0&amp;vtp=1&amp;bt=1&amp;bbb=1&amp;hb=1"/>
          <p:cNvSpPr/>
          <p:nvPr/>
        </p:nvSpPr>
        <p:spPr>
          <a:xfrm>
            <a:off x="722376" y="972000"/>
            <a:ext cx="10753344" cy="5294884"/>
          </a:xfrm>
          <a:prstGeom prst="rect">
            <a:avLst/>
          </a:prstGeom>
          <a:noFill/>
        </p:spPr>
        <p:txBody>
          <a:bodyPr wrap="none" lIns="0" tIns="0" rIns="0" bIns="0" rtlCol="0" anchor="t"/>
          <a:lstStyle/>
          <a:p>
            <a:pPr algn="l" latinLnBrk="1">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［湖南名校联合体2025模拟］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阅读材料，完成下列要求。（9分）</a:t>
            </a:r>
            <a:endParaRPr lang="en-US" altLang="zh-CN" sz="2000" dirty="0"/>
          </a:p>
          <a:p>
            <a:pPr latinLnBrk="1">
              <a:lnSpc>
                <a:spcPts val="3000"/>
              </a:lnSpc>
            </a:pPr>
            <a:r>
              <a:rPr lang="en-US" altLang="zh-CN" sz="2000" b="0" i="0">
                <a:solidFill>
                  <a:srgbClr val="00000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2025</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国家主席习近平应约同欧洲理事会主席通电话</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这是中国最高领导人同新一届</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0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欧盟机构领导人的首次接触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是在中欧关系承前启后关键节点上的一次重要战略沟通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为下阶段</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0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中欧关系发展指明了方向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明确了重点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。2025</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是中国同欧盟建立全面战略伙伴关系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22</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周年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0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中国和欧盟建交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周年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在这承前启后的重要节点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中欧要继续做相互成就的伙伴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000"/>
              </a:lnSpc>
            </a:pPr>
            <a:r>
              <a:rPr lang="en-US" altLang="zh-CN" sz="2000" b="0" i="0">
                <a:solidFill>
                  <a:srgbClr val="00000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2024</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中国和欧盟互为第二大贸易伙伴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中国是欧盟第三大出口市场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第一大进口来源</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0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欧盟是中国第二大出口市场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第二大进口来源地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中欧年贸易额从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1975</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年建交之初的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24</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亿</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0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美元增长到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2024</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7858</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亿美元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增长了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300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多倍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人文交流更加密切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中国目前已对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24</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个欧</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0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盟成员国实施单方面免签政策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。2024</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年通过单方面免签政策来华的外国人总人次同比增长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1200</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欧洲人占其中多数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中国大城市街头的欧洲游客络绎不绝</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000"/>
              </a:lnSpc>
            </a:pPr>
            <a:r>
              <a:rPr lang="en-US" altLang="zh-CN" sz="2000" b="0" i="0">
                <a:solidFill>
                  <a:srgbClr val="000000"/>
                </a:solidFill>
                <a:latin typeface="宋体" panose="02010600030101010101" pitchFamily="2" charset="-122"/>
                <a:ea typeface="楷体" panose="02010609060101010101"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中国是多极化体系中的确定性因素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中方始终视欧洲为多极格局中的重要一极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支持欧洲一</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0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体化和欧盟战略自主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中欧都尊重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联合国宪章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宗旨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坚持多边主义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维护自由贸易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中欧要</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0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增进互信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拓展合作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妥善处理分歧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共同应对全球性挑战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2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结合材料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，运用《当代国际政治与经济》知识，阐释中国与欧盟为什么要做相互成就的伙伴。</a:t>
            </a:r>
            <a:endParaRPr lang="en-US" altLang="zh-CN" sz="2000" dirty="0"/>
          </a:p>
        </p:txBody>
      </p:sp>
    </p:spTree>
  </p:cSld>
  <p:clrMapOvr>
    <a:masterClrMapping/>
  </p:clrMapOvr>
  <p:transition>
    <p:fade/>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AN.68_1#6b9d21621?vop=1&amp;pid=421ec3112&amp;color=0,0,0&amp;vtp=1&amp;bt=1&amp;bbb=1&amp;hb=1"/>
          <p:cNvSpPr/>
          <p:nvPr/>
        </p:nvSpPr>
        <p:spPr>
          <a:xfrm>
            <a:off x="722376" y="972000"/>
            <a:ext cx="10753344" cy="26850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①和平与发展是当今时代的主题。中欧做相互成就的伙伴，顺应了要和平、求合作</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、促发</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展的时代潮流</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，为世界提供更多稳定性和确定性。（3分）</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②欧盟是当今世界一体化程度最高的</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区域性国际组织</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，中国与欧盟都是国际格局中的重要力量，做相互成就的伙伴</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，有利于推动经济</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全球化朝着更加开放</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、包容、普惠、平衡、共赢的方向发展。（3分）</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③国家利益是影响国际关</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系的决定性因素之一</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，中欧互为主要贸易伙伴和投资对象，做相互成就的伙伴</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，为我国发展创造</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了良好的外部环境</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、广阔的市场，促进中欧共同繁荣，构建人类命运共同体。（3分）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AS.69_1#6b9d21621?vop=1&amp;pid=421ec3112&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关键信息①：2024年，中国与欧盟货物贸易进出口总额为7858亿美元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→从共同的国家利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益是国家合作的基础角度分析说明中国与欧盟货物贸易进出口总额较快增长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。关键信息②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是多极化体系中的确定性因素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，中方始终视欧洲为多极格局中的重要一极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，支持欧洲一体化和欧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盟战略自主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→从欧盟的性质、地位角度分析说明中国与欧盟都是国际格局中的重要力量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③：中欧都尊重《联合国宪章》宗旨、坚持多边主义、维护自由贸易。中欧要增进互信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，拓展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，妥善处理分歧，共同应对全球性挑战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→从推进和平与发展的因素角度分析说明中欧共同应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对全球性挑战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，共建人类命运共同体。</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3_2#3eb897b5a?vop=1&amp;pid=b2e61aee4&amp;color=0,0,0&amp;mp=1&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知识拓展</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亚洲奥林匹克理事会</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亚奥理事会是一个不以营利为目的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、全权负责亚洲体育与国际接触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、具有法人资格和继承性的实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；其总部设在科威特，官方语言为英语；它是全面管理亚洲奥林匹克运动的唯一组织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，是代表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亚洲与国际奥委会和其他洲级体育组织联系的全权代表；负责协调亚洲国家和地区之间的体育活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，在亚洲宣传奥林匹克理想，保证四年一届的亚运会顺利举行。</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df90e8dc0.fixed?pid=60d6b958c&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8</a:t>
            </a:r>
            <a:endParaRPr lang="en-US" altLang="zh-CN" sz="7200" dirty="0"/>
          </a:p>
        </p:txBody>
      </p:sp>
      <p:sp>
        <p:nvSpPr>
          <p:cNvPr id="3" name="C_5#df90e8dc0.fixed?pid=60d6b958c&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第八课综合训练</a:t>
            </a:r>
            <a:endParaRPr lang="en-US" altLang="zh-CN" sz="4400" dirty="0"/>
          </a:p>
        </p:txBody>
      </p:sp>
      <p:pic>
        <p:nvPicPr>
          <p:cNvPr id="4" name="C_5#df90e8dc0.fixed?pid=60d6b958c&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5_BD#df90e8dc0.fixed?pid=60d6b958c&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刷能力</a:t>
            </a:r>
            <a:endParaRPr lang="en-US" altLang="zh-CN" sz="2800" dirty="0"/>
          </a:p>
        </p:txBody>
      </p:sp>
    </p:spTree>
  </p:cSld>
  <p:clrMapOvr>
    <a:masterClrMapping/>
  </p:clrMapOvr>
  <p:transition>
    <p:fade/>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70_1#ac110b271?sp=1&amp;pid=df90e8dc0&amp;color=0,0,0&amp;vtp=1&amp;bt=1&amp;bbb=1&amp;hb=1"/>
          <p:cNvSpPr/>
          <p:nvPr/>
        </p:nvSpPr>
        <p:spPr>
          <a:xfrm>
            <a:off x="722376" y="972000"/>
            <a:ext cx="10753344"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［吉林松原2025段考］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全球关注的2024（第九届）世界物联网大会（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全球总部设于中国北京）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2024年11月在中国北京召开。大会围绕“万物智联新世界数字经济新未来”主题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，举行开幕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、大使论坛、世界新经济论坛、高级数字经济论坛、国际合作论坛及工业、交通车联、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标准等专题论坛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，重点聚焦“高级数字经济”和万物智联全球市场建设发展方向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，为世界各国政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府和企业提供数字经济转型创新发展方案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由此可见(</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71_1#ac110b271.bracket?pid=df90e8dc0&amp;color=0,0,0&amp;vpa=22&amp;vtp=1"/>
          <p:cNvSpPr/>
          <p:nvPr/>
        </p:nvSpPr>
        <p:spPr>
          <a:xfrm>
            <a:off x="6764401" y="27817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6_BD.70_2#ac110b271?pid=df90e8dc0&amp;color=0,0,0&amp;vtp=1&amp;bbb=1"/>
          <p:cNvSpPr/>
          <p:nvPr/>
        </p:nvSpPr>
        <p:spPr>
          <a:xfrm>
            <a:off x="722376" y="32484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①作为世界性国际公约组织，世界物联网大会为数字经济规则制定提供了平台</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解决数字代差就可以缩小发达国家与发展中国家的差距</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大会有助于推动世界各国物联网建设和经济社会创新发展</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大会通过实施经济一体化政策推动世界各国缩小数字鸿沟</a:t>
            </a:r>
            <a:endParaRPr lang="en-US" altLang="zh-CN" sz="2000" dirty="0"/>
          </a:p>
        </p:txBody>
      </p:sp>
      <p:sp>
        <p:nvSpPr>
          <p:cNvPr id="5" name="QC_6_BD.70_3#ac110b271.choices?pid=df90e8dc0&amp;color=0,0,0&amp;vtp=1&amp;bbb=1"/>
          <p:cNvSpPr/>
          <p:nvPr/>
        </p:nvSpPr>
        <p:spPr>
          <a:xfrm>
            <a:off x="722376" y="50843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72_1#ac110b271?vop=1&amp;pid=df90e8dc0&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本题考查国际组织的作用。世界物联网大会是世界性国际公约组织，聚焦“</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高级数字经济”</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和万物智联全球市场建设发展方向</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，提供数字经济转型创新发展方案，①正确；大会围绕</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“万物智</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联新世界数字经济新未来</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”主题，为世界各国政府和企业提供数字经济转型创新发展方案</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，表明世</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界物联网大会有助于推动世界各国物联网建设和经济社会创新发展</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，③正确</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；缩小差距需要综合施</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策</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（如技术、制度、教育等）,仅靠解决数字代差无法实现，②说法过于绝对，排除</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；材料未提及经</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济一体化政策</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，且“经济一体化”特指区域合作（如欧盟）,与数字鸿沟无直接关联，④排除。</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73_1#d4603f1c6?sp=1&amp;pid=df90e8dc0&amp;color=0,0,0&amp;vtp=1&amp;bt=1&amp;bbb=1&amp;hb=1"/>
          <p:cNvSpPr/>
          <p:nvPr/>
        </p:nvSpPr>
        <p:spPr>
          <a:xfrm>
            <a:off x="722376" y="972000"/>
            <a:ext cx="10753344"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［湖北楚天协作体2025高二开学考］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2025年1月14日，第</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79届联合国大会主席在全体会议上公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2025年的重点工作安排。他表示，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2025年本届联大的优先事项集中在可持续发展等几个重要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领域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，并将围绕这些领域召开相关会议。此外，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2025年联合国还计划举行一系列其他的高层会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议与对话</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，推动关于国际安全、新兴技术、人工智能等领域的全球对话与合作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。对此下列解读正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74_1#d4603f1c6.bracket?pid=df90e8dc0&amp;color=0,0,0&amp;vpa=23&amp;vtp=1"/>
          <p:cNvSpPr/>
          <p:nvPr/>
        </p:nvSpPr>
        <p:spPr>
          <a:xfrm>
            <a:off x="1671701" y="27817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6_BD.73_2#d4603f1c6?pid=df90e8dc0&amp;color=0,0,0&amp;vtp=1&amp;bbb=1"/>
          <p:cNvSpPr/>
          <p:nvPr/>
        </p:nvSpPr>
        <p:spPr>
          <a:xfrm>
            <a:off x="722376" y="32484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①联合国作用的发挥受到诸多因素制约</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联合国大会对维护国际安全负有主要责任</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联合国的一系列重点工作安排符合《联合国宪章》的宗旨和原则</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通过对话与合作解决人类共同面临的挑战是国际社会的主流共识</a:t>
            </a:r>
            <a:endParaRPr lang="en-US" altLang="zh-CN" sz="2000" dirty="0"/>
          </a:p>
        </p:txBody>
      </p:sp>
      <p:sp>
        <p:nvSpPr>
          <p:cNvPr id="5" name="QC_6_BD.73_3#d4603f1c6.choices?pid=df90e8dc0&amp;color=0,0,0&amp;vtp=1&amp;bbb=1"/>
          <p:cNvSpPr/>
          <p:nvPr/>
        </p:nvSpPr>
        <p:spPr>
          <a:xfrm>
            <a:off x="722376" y="50843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75_1#d4603f1c6?vop=1&amp;pid=df90e8dc0&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本题考查联合国。2025年本届联大的优先事项集中在可持续发展等几个重要领域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，并将围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绕这些领域召开相关会议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。这说明联合国大会的一系列重点工作安排符合《联合国宪章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》的宗旨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和原则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，③正确。2025年联合国还计划举行一系列其他的高层会议与对话，</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推动关于国际安全、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新兴技术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、人工智能等领域的全球对话与合作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。这表明通过对话与合作解决人类面临的共同挑战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是国际社会的主流共识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，④正确。材料体现了联合国有效发挥其作用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，而不是反映其作用的发挥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受到诸多因素制约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，①排除。联合国安理会对维护国际安全负有主要责任，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而不是联合国大会，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76_1#f395d0c4d?sp=1&amp;pid=df90e8dc0&amp;color=0,0,0&amp;vtp=1&amp;bt=1&amp;bbb=1&amp;hb=1"/>
          <p:cNvSpPr/>
          <p:nvPr/>
        </p:nvSpPr>
        <p:spPr>
          <a:xfrm>
            <a:off x="722376" y="972000"/>
            <a:ext cx="10753344"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［山东淄博临淄中学2024高二月考］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“模拟联合国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”是世界各国官方和民间团体特意为青年人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组织的活动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。青年学生们扮演各个国家的外交官，以联合国会议的形式，通过阐述观点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、政策辩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、投票表决、作出决议等亲身经历，熟悉联合国的运作方式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，了解世界发生的大事对他们未来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的影响以及自身在未来可以发挥的作用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。在模拟“全球气候变化大会”的讨论中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，下列观点合理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的有(</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77_1#f395d0c4d.bracket?pid=df90e8dc0&amp;color=0,0,0&amp;vpa=24&amp;vtp=1"/>
          <p:cNvSpPr/>
          <p:nvPr/>
        </p:nvSpPr>
        <p:spPr>
          <a:xfrm>
            <a:off x="1430401" y="27817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6_BD.76_2#f395d0c4d?pid=df90e8dc0&amp;color=0,0,0&amp;vtp=1&amp;bbb=1"/>
          <p:cNvSpPr/>
          <p:nvPr/>
        </p:nvSpPr>
        <p:spPr>
          <a:xfrm>
            <a:off x="722376" y="32484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①甲国：“作为发展中国家，我们坚定地维护自己正当的国家利益。”</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乙国：“强烈要求发达国家在国内给予清洁生产产业税收优惠。”</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丙国：“联合国要促进国际合作，推动全球性气候问题的解决。”</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丁国：“国际组织始终发挥积极作用，应协调好成员间的利益关系。”</a:t>
            </a:r>
            <a:endParaRPr lang="en-US" altLang="zh-CN" sz="2000" dirty="0"/>
          </a:p>
        </p:txBody>
      </p:sp>
      <p:sp>
        <p:nvSpPr>
          <p:cNvPr id="5" name="QC_6_BD.76_3#f395d0c4d.choices?pid=df90e8dc0&amp;color=0,0,0&amp;vtp=1&amp;bbb=1"/>
          <p:cNvSpPr/>
          <p:nvPr/>
        </p:nvSpPr>
        <p:spPr>
          <a:xfrm>
            <a:off x="722376" y="50843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78_1#f395d0c4d?vop=1&amp;pid=df90e8dc0&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本题考查联合国的作用。维护国家利益是主权国家对外活动的出发点和落脚点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，坚定地维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护自己正当的国家利益是合理的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，①正确；联合国应该继续成为维护和平的使者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、推动发展的先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，要促进国际合作，推动全球性气候问题的解决，③正确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；要求发达国家在国内给予清洁生产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产业税收优惠的观点属于干涉别国内政的行为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，是非正义的、错误的，②排除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；国际组织并不是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始终发挥积极作用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79_1#21a71fef3?sp=1&amp;pid=df90e8dc0&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［天津西青区杨柳青一中2025高二月考］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当前，国际格局正在深刻演变，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联合国遭遇财政危机、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治理危机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、信任危机等多重挑战，以联合国为核心的多边机制陷入困境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。在充满不确定性的新形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势下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，维护和改革联合国仍是国际社会的主流呼声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，中国更是坚定维护以联合国为核心的国际体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对此认识正确的是(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80_1#21a71fef3.bracket?pid=df90e8dc0&amp;color=0,0,0&amp;vpa=25&amp;vtp=1"/>
          <p:cNvSpPr/>
          <p:nvPr/>
        </p:nvSpPr>
        <p:spPr>
          <a:xfrm>
            <a:off x="3462401" y="23245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6_BD.79_2#21a71fef3?pid=df90e8dc0&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①联合国在维护世界和平与推动共同发展中始终发挥着积极的作用</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联合国是实践多边主义的最佳场所、集体应对风险挑战的有效平台</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作为集体安全机制核心的联合国安理会负有维护国际和平的责任</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中国主张与《联合国宪章》精神相契合，能够推进全球治理与发展</a:t>
            </a:r>
            <a:endParaRPr lang="en-US" altLang="zh-CN" sz="2000" dirty="0"/>
          </a:p>
        </p:txBody>
      </p:sp>
      <p:sp>
        <p:nvSpPr>
          <p:cNvPr id="5" name="QC_6_BD.79_3#21a71fef3.choices?pid=df90e8dc0&amp;color=0,0,0&amp;vtp=1&amp;bbb=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81_1#21a71fef3?vop=1&amp;pid=df90e8dc0&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本题考查联合国的地位与作用、中国与联合国。联合国是实践多边主义的最佳场所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、集体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应对风险挑战的有效平台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，所以中国维护以联合国为核心的国际体系，中国主张与《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联合国宪章》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精神相契合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，在国际上发挥着积极作用，②④符合题意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；联合国并非始终在维护世界和平与推动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共同发展中发挥着积极的作用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，①错误；联合国是集体安全机制的核心，③错误。</a:t>
            </a:r>
            <a:endParaRPr lang="en-US" altLang="zh-CN" sz="22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快解国际组织存在局限性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，①错误；联合国是集体安全机制的核心，③错误。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82_1#abe39dc66?sp=1&amp;pid=df90e8dc0&amp;color=0,0,0&amp;vtp=1&amp;bt=1&amp;bbb=1&amp;hb=1"/>
          <p:cNvSpPr/>
          <p:nvPr/>
        </p:nvSpPr>
        <p:spPr>
          <a:xfrm>
            <a:off x="722376" y="972000"/>
            <a:ext cx="10753344"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［江苏连云港灌云高中2024高二月考］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欧洲议会和欧洲理事会达成一项临时协议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，确定欧盟碳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边境调节机制于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2023年10月开始试运行，过渡期至2025年底，2026年正式起征，并在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2034年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之前全面实施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。至此，欧盟将成为世界上第一个征收“碳关税”的经济体。这也意味着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，供应链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上任何一个环节的高碳排放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，都将导致出口产品付出更多的碳管制成本</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83_1#abe39dc66.bracket?pid=df90e8dc0&amp;color=0,0,0&amp;vpa=26&amp;vtp=1"/>
          <p:cNvSpPr/>
          <p:nvPr/>
        </p:nvSpPr>
        <p:spPr>
          <a:xfrm>
            <a:off x="922401" y="27817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6_BD.82_2#abe39dc66?pid=df90e8dc0&amp;color=0,0,0&amp;vtp=1&amp;bbb=1"/>
          <p:cNvSpPr/>
          <p:nvPr/>
        </p:nvSpPr>
        <p:spPr>
          <a:xfrm>
            <a:off x="722376" y="3248475"/>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①欧盟作为规则制定者，旨在给我国企业带来出口难题</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欧盟有意通过碳边境调节机制增强欧盟企业绿色竞争力</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欧洲理事会通过行使最高决策权维护欧盟各国的整体利益</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我国企业应该主动退出欧盟市场，与欧盟经济脱钩，以避免被动局面</a:t>
            </a:r>
            <a:endParaRPr lang="en-US" altLang="zh-CN" sz="2000" dirty="0"/>
          </a:p>
        </p:txBody>
      </p:sp>
      <p:sp>
        <p:nvSpPr>
          <p:cNvPr id="5" name="QC_6_BD.82_3#abe39dc66.choices?pid=df90e8dc0&amp;color=0,0,0&amp;vtp=1&amp;bbb=1"/>
          <p:cNvSpPr/>
          <p:nvPr/>
        </p:nvSpPr>
        <p:spPr>
          <a:xfrm>
            <a:off x="722376" y="5084387"/>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_1#4be81d5e6?sp=1&amp;pid=b2e61aee4&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［天津市实验中学滨海学校2024高二月考·改编］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国际组织是当今国际社会日益重要的行为体，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是多边外交的重要舞台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下列关于国际组织表述正确的是(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5_1#4be81d5e6.bracket?pid=b2e61aee4&amp;color=0,0,0&amp;vpa=2&amp;vtp=1"/>
          <p:cNvSpPr/>
          <p:nvPr/>
        </p:nvSpPr>
        <p:spPr>
          <a:xfrm>
            <a:off x="7259701" y="14101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7_BD.4_2#4be81d5e6?pid=b2e61aee4&amp;color=0,0,0&amp;vtp=1&amp;bbb=1"/>
          <p:cNvSpPr/>
          <p:nvPr/>
        </p:nvSpPr>
        <p:spPr>
          <a:xfrm>
            <a:off x="722376" y="18768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①国际组织不能自主开展活动，也不能独立运作</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国际组织一般有固定的章程，其形成的决议都具有强制性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国际组织大会休会期间，由执行机构履行其职能</a:t>
            </a:r>
            <a:endParaRPr lang="en-US" altLang="zh-CN" sz="2000" dirty="0"/>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国际组织是两个以上国家的政府、民间团体或个人基于某种目的，经协商联合建立的经常性组织</a:t>
            </a:r>
            <a:endParaRPr lang="en-US" altLang="zh-CN" sz="2000" spc="-50" dirty="0"/>
          </a:p>
        </p:txBody>
      </p:sp>
      <p:sp>
        <p:nvSpPr>
          <p:cNvPr id="5" name="QC_7_BD.4_3#4be81d5e6.choices?pid=b2e61aee4&amp;color=0,0,0&amp;vtp=1&amp;bbb=1"/>
          <p:cNvSpPr/>
          <p:nvPr/>
        </p:nvSpPr>
        <p:spPr>
          <a:xfrm>
            <a:off x="722376" y="37127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84_1#abe39dc66?vop=1&amp;pid=df90e8dc0&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本题考查欧盟。欧盟将成为世界上第一个征收“碳关税”的经济体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，表明欧盟有意通过碳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边境调节机制增强欧盟企业绿色竞争力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，欧洲理事会作为欧盟最高决策机构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，通过行使最高决策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权维护欧盟各国的整体利益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，②③正确；欧盟的目的不在于给我国企业带来出口难题，①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在经济全球化背景下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，各国经济联系日益紧密，主动脱钩行为不可取，不可行，④排除。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85_1#19b3dc04e?sp=1&amp;pid=df90e8dc0&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［黑龙江大庆实验中学2024段考］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习近平主席强调，要坚定不移推进区域经济一体化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，加快推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进亚太自由贸易区进程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，全面落实《亚太经合组织互联互通蓝图》，共享区域开放发展机遇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一要求(</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86_1#19b3dc04e.bracket?pid=df90e8dc0&amp;color=0,0,0&amp;vpa=27&amp;vtp=1"/>
          <p:cNvSpPr/>
          <p:nvPr/>
        </p:nvSpPr>
        <p:spPr>
          <a:xfrm>
            <a:off x="167170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6_BD.85_2#19b3dc04e?pid=df90e8dc0&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①契合联合国的宗旨和当今时代的主题</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表明亚太经合组织坚持单边行动和集体行动相结合</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符合我国维护世界和平、促进共同发展的外交政策基本立场</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显现出我国促进亚太地区各国共同发展的坚定决心</a:t>
            </a:r>
            <a:endParaRPr lang="en-US" altLang="zh-CN" sz="2000" dirty="0"/>
          </a:p>
        </p:txBody>
      </p:sp>
      <p:sp>
        <p:nvSpPr>
          <p:cNvPr id="5" name="QC_6_BD.85_3#19b3dc04e.choices?pid=df90e8dc0&amp;color=0,0,0&amp;vtp=1&amp;bbb=1"/>
          <p:cNvSpPr/>
          <p:nvPr/>
        </p:nvSpPr>
        <p:spPr>
          <a:xfrm>
            <a:off x="722376" y="41699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B.③④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87_1#19b3dc04e?vop=1&amp;pid=df90e8dc0&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本题考查亚太经合组织。坚定不移推进区域经济一体化，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加快推进亚太自由贸易区进程，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契合联合国的宗旨和当今时代的主题，也显现出我国在谋求自身发展中促进亚太各国共同发展的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坚定决心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，①④正确；材料未体现亚太经合组织坚持单边行动和集体行动相结合，②排除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外交政策的基本立场是独立自主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88_1#21972ed14?sp=1&amp;pid=df90e8dc0&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［云南部分学校2025联考］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中国同东盟建立对话关系30多年来，双方连续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5年互为第一大贸易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伙伴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；中老铁路、越南河内轻轨二号线等标志性项目给当地民众带来实实在在的福祉；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数字赋能、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绿色发展成为中国助力东盟国家转型发展的新兴领域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。双方合作之路走得坚定、稳健、蓬勃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成为亚太地区乃至全球最具活力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、最富成果的合作典范之一。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材料表明(</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89_1#21972ed14.bracket?pid=df90e8dc0&amp;color=0,0,0&amp;vpa=28&amp;vtp=1"/>
          <p:cNvSpPr/>
          <p:nvPr/>
        </p:nvSpPr>
        <p:spPr>
          <a:xfrm>
            <a:off x="8796401" y="23245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6_BD.88_2#21972ed14?pid=df90e8dc0&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①经济政治一体化有利于促进中国—东盟经济结构的优化</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中国与东盟之间的共同利益是双方合作行稳致远的基础</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中国同东盟各国联动发展，推动全球经济发展更加平衡</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中国从积极融入走向参与引领，完善全球经济治理机制</a:t>
            </a:r>
            <a:endParaRPr lang="en-US" altLang="zh-CN" sz="2000" dirty="0"/>
          </a:p>
        </p:txBody>
      </p:sp>
      <p:sp>
        <p:nvSpPr>
          <p:cNvPr id="5" name="QC_6_BD.88_3#21972ed14.choices?pid=df90e8dc0&amp;color=0,0,0&amp;vtp=1&amp;bbb=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90_1#21972ed14?vop=1&amp;pid=df90e8dc0&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本题考查东盟。中国与东盟连续5年互为第一大贸易伙伴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，以及多个标志性项目和新兴领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域的合作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，都体现了中国与东盟之间的共同利益，共同利益是国际合作的基础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，也是双方合作能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够行稳致远的关键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，②正确；双方合作已成为亚太地区乃至全球最具活力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、最富成果的合作典范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之一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，这表明中国与东盟的合作不仅促进了双方的发展，也对全球经济发展产生了积极影响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助于推动全球经济发展更加平衡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，③正确；材料中，中国与东盟合作聚焦经济领域，而不是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治一体化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”,①排除；材料体现中国与东盟加强合作发展，未涉及完善全球经济治理机制，④排除。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91_1#9f8d585b5?sp=1&amp;pid=df90e8dc0&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［甘肃张掖2025月考］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由非盟举办的全球发展倡议大会上，八大重点合作领域全面对接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17个可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持续发展目标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，100多个国家和20多个国际组织积极支持参与，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有效凝聚了国际发展合作共识。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中非各领域合作也取得丰硕成果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，近200个“小而美”惠民生合作项目落地非洲。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30多个非洲国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家加入全球发展促进中心网络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，14个非洲国家与中国签署了落实倡议双边文件。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这反映了(</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92_1#9f8d585b5.bracket?pid=df90e8dc0&amp;color=0,0,0&amp;vpa=29&amp;vtp=1"/>
          <p:cNvSpPr/>
          <p:nvPr/>
        </p:nvSpPr>
        <p:spPr>
          <a:xfrm>
            <a:off x="10860151" y="23245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6_BD.91_2#9f8d585b5?pid=df90e8dc0&amp;color=0,0,0&amp;vtp=1&amp;bbb=1"/>
          <p:cNvSpPr/>
          <p:nvPr/>
        </p:nvSpPr>
        <p:spPr>
          <a:xfrm>
            <a:off x="722376" y="2791275"/>
            <a:ext cx="10753344" cy="13130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非洲联盟促进地区和平的作用日益凸显</a:t>
            </a:r>
            <a:endParaRPr lang="en-US" altLang="zh-CN" sz="2000" dirty="0"/>
          </a:p>
          <a:p>
            <a:pPr latinLnBrk="1">
              <a:lnSpc>
                <a:spcPts val="37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②中国正积极增加自己在非盟中的话语权</a:t>
            </a:r>
            <a:endParaRPr lang="en-US" altLang="zh-CN" sz="2000" dirty="0"/>
          </a:p>
          <a:p>
            <a:pPr latinLnBrk="1">
              <a:lnSpc>
                <a:spcPts val="34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非盟为地区国家的经济发展搭建了平台</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非盟的集团优势使其具有广泛的影响力</a:t>
            </a:r>
            <a:endParaRPr lang="en-US" altLang="zh-CN" sz="2000" dirty="0"/>
          </a:p>
        </p:txBody>
      </p:sp>
      <p:sp>
        <p:nvSpPr>
          <p:cNvPr id="5" name="QC_6_BD.91_3#9f8d585b5.choices?pid=df90e8dc0&amp;color=0,0,0&amp;vtp=1&amp;bbb=1"/>
          <p:cNvSpPr/>
          <p:nvPr/>
        </p:nvSpPr>
        <p:spPr>
          <a:xfrm>
            <a:off x="722376" y="4555940"/>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A.①②</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93_1#9f8d585b5?vop=1&amp;pid=df90e8dc0&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本题考查非盟。全球发展倡议大会由非盟组织，100多个国家和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20多个国际组织积极支持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参与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，有效凝聚了国际发展合作共识，体现了其为地区发展搭建平台，并且取得了诸多成果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明非盟具有广泛的影响力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，③④正确；材料强调的是发展问题，未涉及和平问题，①排除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并非非盟成员国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，中国积极增加在非盟的话语权说法错误，②排除。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7_BD.94_1#d55186156?sp=1&amp;pid=c5a5e134a&amp;color=0,0,0&amp;vtp=1&amp;bt=1&amp;bbb=1&amp;hb=1"/>
          <p:cNvSpPr/>
          <p:nvPr/>
        </p:nvSpPr>
        <p:spPr>
          <a:xfrm>
            <a:off x="722376" y="972000"/>
            <a:ext cx="10753344" cy="13130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［山东德州2025高二月考］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阅读材料，完成下列要求。（9分）</a:t>
            </a:r>
            <a:endParaRPr lang="en-US" altLang="zh-CN" sz="2000" dirty="0"/>
          </a:p>
          <a:p>
            <a:pPr latinLnBrk="1">
              <a:lnSpc>
                <a:spcPts val="3700"/>
              </a:lnSpc>
            </a:pPr>
            <a:r>
              <a:rPr lang="en-US" altLang="zh-CN" sz="2000" b="0" i="0">
                <a:solidFill>
                  <a:srgbClr val="00000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年风云变幻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联合国在全球治理与国际合作中发挥着不可替代的作用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对此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某班同学搜</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集到以下相关资料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graphicFrame>
        <p:nvGraphicFramePr>
          <p:cNvPr id="78" name="QO_7_BD.94_2#d55186156?colgroup=41&amp;pid=c5a5e134a&amp;color=0,0,0&amp;vtp=1&amp;bbb=1&amp;hb=1"/>
          <p:cNvGraphicFramePr>
            <a:graphicFrameLocks noGrp="1"/>
          </p:cNvGraphicFramePr>
          <p:nvPr/>
        </p:nvGraphicFramePr>
        <p:xfrm>
          <a:off x="722376" y="2421578"/>
          <a:ext cx="10735056" cy="3618103"/>
        </p:xfrm>
        <a:graphic>
          <a:graphicData uri="http://schemas.openxmlformats.org/drawingml/2006/table">
            <a:tbl>
              <a:tblPr/>
              <a:tblGrid>
                <a:gridCol w="10735056"/>
              </a:tblGrid>
              <a:tr h="3618103">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近年来</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全球极端气候事件频发</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海平面上升</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冰川融化</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生态系统受到严重威胁</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联合国</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marL="0" indent="0" algn="l" latinLnBrk="1" hangingPunct="0">
                        <a:lnSpc>
                          <a:spcPts val="32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通过其气候变化框架公约和生物多样性公约等机制</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推动各国共同应对气候变化和生物多样性</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marL="0" indent="0" algn="l" latinLnBrk="1" hangingPunct="0">
                        <a:lnSpc>
                          <a:spcPts val="32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丧失等全球性挑战</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spc="-100" dirty="0"/>
                    </a:p>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全球贫困与不平等问题</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是制约世界可持续发展的关键因素</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联合国通过其下属机构</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如世</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marL="0" indent="0" algn="l" latinLnBrk="1" hangingPunct="0">
                        <a:lnSpc>
                          <a:spcPts val="32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界银行</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联合国开发计划署等</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为广大发展中国家提供经济援助</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技术支持和政策建议</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同</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marL="0" indent="0" algn="l" latinLnBrk="1" hangingPunct="0">
                        <a:lnSpc>
                          <a:spcPts val="32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时</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积极倡导和推动全球减贫议程</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千年发展目标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《2030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年可持续发展议程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实现</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marL="0" indent="0" algn="l" latinLnBrk="1" hangingPunct="0">
                        <a:lnSpc>
                          <a:spcPts val="32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全球贫困率的下降和不平等现象的缓解</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spc="-100" dirty="0"/>
                    </a:p>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当前</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大国战略互信缺失</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地缘政治局势紧张</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地区冲突层出不穷</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联合国通过其安理会</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秘书处及下属专门机构</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积极介入热点地区</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推动和平进程</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p:transition>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7_BD.94_3#d55186156?pid=c5a5e134a&amp;color=0,0,0&amp;mp=1&amp;vtp=1&amp;bt=1&amp;bbb=1&amp;hb=1"/>
          <p:cNvSpPr/>
          <p:nvPr/>
        </p:nvSpPr>
        <p:spPr>
          <a:xfrm>
            <a:off x="722376" y="969264"/>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结合材料，运用《当代国际政治与经济》的知识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，说明联合国在全球治理与国际合作中是如何发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挥作用的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O_7_AN.95_1#d55186156?vop=1&amp;pid=c5a5e134a&amp;color=0,0,0&amp;vtp=1&amp;bbb=1&amp;hb=1"/>
          <p:cNvSpPr/>
          <p:nvPr/>
        </p:nvSpPr>
        <p:spPr>
          <a:xfrm>
            <a:off x="722376" y="1880616"/>
            <a:ext cx="10753344" cy="3142234"/>
          </a:xfrm>
          <a:prstGeom prst="rect">
            <a:avLst/>
          </a:prstGeom>
          <a:noFill/>
        </p:spPr>
        <p:txBody>
          <a:bodyPr wrap="none" lIns="0" tIns="0" rIns="0" bIns="0" rtlCol="0" anchor="t"/>
          <a:lstStyle/>
          <a:p>
            <a:pPr algn="l" latinLnBrk="1">
              <a:lnSpc>
                <a:spcPts val="3600"/>
              </a:lnSpc>
            </a:pPr>
            <a:r>
              <a:rPr lang="en-US" altLang="zh-CN" sz="2000" b="1" i="0" spc="-5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spc="-5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pc="-5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①联合国是实践多边主义的最佳场所，是集体应对各种威胁和挑战的有效平台</a:t>
            </a:r>
            <a:r>
              <a:rPr lang="en-US" altLang="zh-CN" sz="2000" b="1" i="0" spc="-5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。联合国通过</a:t>
            </a:r>
            <a:endParaRPr lang="en-US" altLang="zh-CN" sz="2000" b="1" i="0" spc="-5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spc="-5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其气候变化框架公约和生物多样性公约等机制，推动各国共同应对气候变化和生物多样性丧失等全</a:t>
            </a:r>
            <a:endParaRPr lang="en-US" altLang="zh-CN" sz="2000" b="1" i="0" spc="-5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spc="-5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球性挑战</a:t>
            </a:r>
            <a:r>
              <a:rPr lang="en-US" altLang="zh-CN" sz="2000" b="1" i="0" spc="-5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。（3分）②发展是联合国工作的三大支柱之一，</a:t>
            </a:r>
            <a:r>
              <a:rPr lang="en-US" altLang="zh-CN" sz="2000" b="1" i="0" spc="-5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联合国有关机构提供资金和技术支持，</a:t>
            </a:r>
            <a:endParaRPr lang="en-US" altLang="zh-CN" sz="2000" b="1" i="0" spc="-5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spc="-5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为世界特别是发展中国家的经济及社会发展作出积极贡献</a:t>
            </a:r>
            <a:r>
              <a:rPr lang="en-US" altLang="zh-CN" sz="2000" b="1" i="0" spc="-5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。联合国通过其下属机构，</a:t>
            </a:r>
            <a:r>
              <a:rPr lang="en-US" altLang="zh-CN" sz="2000" b="1" i="0" spc="-5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如世界银行、</a:t>
            </a:r>
            <a:endParaRPr lang="en-US" altLang="zh-CN" sz="2000" b="1" i="0" spc="-5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spc="-5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联合国开发计划署等</a:t>
            </a:r>
            <a:r>
              <a:rPr lang="en-US" altLang="zh-CN" sz="2000" b="1" i="0" spc="-5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，为发展中国家提供经济援助、技术支持和政策建议；同时</a:t>
            </a:r>
            <a:r>
              <a:rPr lang="en-US" altLang="zh-CN" sz="2000" b="1" i="0" spc="-5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，积极倡导和推动</a:t>
            </a:r>
            <a:endParaRPr lang="en-US" altLang="zh-CN" sz="2000" b="1" i="0" spc="-5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spc="-5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全球减贫议程</a:t>
            </a:r>
            <a:r>
              <a:rPr lang="en-US" altLang="zh-CN" sz="2000" b="1" i="0" spc="-5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。（3分）③联合国是集体安全机制的核心，联合国通过其安理会</a:t>
            </a:r>
            <a:r>
              <a:rPr lang="en-US" altLang="zh-CN" sz="2000" b="1" i="0" spc="-5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、秘书处及下属专</a:t>
            </a:r>
            <a:endParaRPr lang="en-US" altLang="zh-CN" sz="2000" b="1" i="0" spc="-5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spc="-5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门机构</a:t>
            </a:r>
            <a:r>
              <a:rPr lang="en-US" altLang="zh-CN" sz="2000" b="1" i="0" spc="-5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，积极介入热点地区，推动和平进程，为维护世界和平作出独特贡献。（3分）</a:t>
            </a:r>
            <a:endParaRPr lang="en-US" altLang="zh-CN" sz="20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fade">
                                      <p:cBhvr>
                                        <p:cTn id="25" dur="500"/>
                                        <p:tgtEl>
                                          <p:spTgt spid="3">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fade">
                                      <p:cBhvr>
                                        <p:cTn id="28"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7_AS.96_1#d55186156?vop=1&amp;pid=c5a5e134a&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本题考查联合国、政治认同和科学精神素养。关键信息①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:联合国通过其气候变化框架公约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和生物多样性公约等机制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，推动各国共同应对气候变化和生物多样性丧失等全球性挑战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→联合国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践行多边主义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，集体应对全球气候变化。关键信息②:联合国通过其下属机构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，为发展中国家提供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经济援助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、技术支持和政策建议→联合国促进世界经济特别是发展中国家的经济及社会发展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键信息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③：联合国积极介入热点地区，推动和平进程→安理会积极作为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，为维护世界和平作出独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特贡献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6_1#4be81d5e6?vop=1&amp;pid=b2e61aee4&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本题考查国际组织的机构设置。国际组织是两个以上国家的政府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、民间团体或个人基于某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种目的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，经协商联合建立的经常性组织，国际组织大会休会期间，由执行机构履行其职能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表述正确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；国际组织可以自主开展活动，并独立运作，①不选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；国际组织一般不具有超国家的性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，其形成的决议一般不具有强制性，②不选。</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7_1#48e509215?sp=1&amp;pid=aad21a087&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［湖北部分省级师范高中2025高二期中</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全球能源互联网发展合作组织是中国在能源领域发起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成立的首个国际组织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，其宗旨是推动构建全球能源互联网，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以清洁和绿色方式满足全球电力需求。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该组织发布报告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，提出构建安全、经济、智慧、绿色、开放的现代能源体系，引起广泛关注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此可见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该组织(</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8_1#48e509215.bracket?pid=aad21a087&amp;color=0,0,0&amp;vpa=3&amp;vtp=1"/>
          <p:cNvSpPr/>
          <p:nvPr/>
        </p:nvSpPr>
        <p:spPr>
          <a:xfrm>
            <a:off x="2687701" y="23245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7_BD.7_2#48e509215?pid=aad21a087&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①性质独特，属于世界性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、一般性国际组织</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主权独立，这是其存在和发展的法理依据</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作用重大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，推动全球电力持续健康地发展</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影响深远，提高可持续发展的中国话语权</a:t>
            </a:r>
            <a:endParaRPr lang="en-US" altLang="zh-CN" sz="2000" dirty="0"/>
          </a:p>
        </p:txBody>
      </p:sp>
      <p:sp>
        <p:nvSpPr>
          <p:cNvPr id="5" name="QC_7_BD.7_3#48e509215.choices?pid=aad21a087&amp;color=0,0,0&amp;vtp=1&amp;bbb=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17256</Words>
  <Application>WPS 演示</Application>
  <PresentationFormat>宽屏</PresentationFormat>
  <Paragraphs>802</Paragraphs>
  <Slides>80</Slides>
  <Notes>80</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80</vt:i4>
      </vt:variant>
    </vt:vector>
  </HeadingPairs>
  <TitlesOfParts>
    <vt:vector size="101"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宋体</vt:lpstr>
      <vt:lpstr>仿宋</vt:lpstr>
      <vt:lpstr>仿宋</vt:lpstr>
      <vt:lpstr>Calibri</vt:lpstr>
      <vt:lpstr>Arial Unicode MS</vt:lpstr>
      <vt:lpstr>楷体</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木目橡</cp:lastModifiedBy>
  <cp:revision>4</cp:revision>
  <dcterms:created xsi:type="dcterms:W3CDTF">2025-08-05T00:55:00Z</dcterms:created>
  <dcterms:modified xsi:type="dcterms:W3CDTF">2025-08-11T02:47:27Z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48644475AC404DB2A65E3B0B61ED6295_12</vt:lpwstr>
  </property>
  <property fmtid="{D5CDD505-2E9C-101B-9397-08002B2CF9AE}" pid="3" name="KSOProductBuildVer">
    <vt:lpwstr>2052-12.1.0.21915</vt:lpwstr>
  </property>
</Properties>
</file>