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13d3c9f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没有正确理解中国在联合国的地位和作用</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e09680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中国与联合国关系的历史演变</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06cc49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中国在联合国的地位和作用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f1259f6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二十国集团</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e028ce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金砖国家</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198b1d8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上海合作组织</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e4481341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亚洲基础设施投资银行</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13d3c9f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没有正确理解中国在联合国的地位和作用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ef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3878eab24?sp=1&amp;pid=b06cc498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［江西宜春部分学校2024高二期中］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我国外交部长指出，联合国也需要与时俱进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，不断改革完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，适应国际政治经济发展的新现实。大国尤其要承担责任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，推动联合国包括安理会更好履职尽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。下列关于联合国改革和完善的观点，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符合我国主张的是(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3878eab24.bracket?pid=b06cc4989&amp;color=0,0,0&amp;vpa=4&amp;vtp=1"/>
          <p:cNvSpPr/>
          <p:nvPr/>
        </p:nvSpPr>
        <p:spPr>
          <a:xfrm>
            <a:off x="751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0_2#3878eab24?pid=b06cc498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①取消安理会常任理事国一票否决权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由联合国安理会集体决定改革方案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有效凝聚全球共识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，协调全球行动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提升发展中国家的代表性和发言权</a:t>
            </a:r>
            <a:endParaRPr lang="en-US" altLang="zh-CN" sz="2000" dirty="0"/>
          </a:p>
        </p:txBody>
      </p:sp>
      <p:sp>
        <p:nvSpPr>
          <p:cNvPr id="5" name="QC_7_BD.10_3#3878eab24.choices?pid=b06cc498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3878eab24?vop=1&amp;pid=b06cc498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本题考查中国在联合国的作用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。我国主张联合国改革和完善应提升发展中国家的代表性和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发言权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，有效凝聚全球共识，协调全球行动，③④正确；“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取消安理会常任理事国一票否决权”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不利于维护世界和平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，①排除；联合国改革方案应发扬民主，广泛协商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，而不能由联合国安理会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集体决定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5c66dcd58?sp=1&amp;pid=13d3c9f5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5.由中国发起成立的“全球发展倡议之友小组”在联合国总部召开会议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，旨在推动全球发展倡议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走深走实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，加快落实联合国2030年可持续发展议程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。与会代表高度赞赏中方为落实联合国可持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续发展目标发挥的建设性作用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，表示大力支持全球发展倡议，期待同小组成员一道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，深化重点领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，助力全球发展事业。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5c66dcd58.bracket?pid=13d3c9f5f&amp;color=0,0,0&amp;vpa=5&amp;vtp=1"/>
          <p:cNvSpPr/>
          <p:nvPr/>
        </p:nvSpPr>
        <p:spPr>
          <a:xfrm>
            <a:off x="5494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8_BD.13_2#5c66dcd58?pid=13d3c9f5f&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①打造国际合作新平台，增添共同发展新动力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通过联合国平台发挥在国际事务中的主导作用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坚持正确义利观，为全球治理贡献中国智慧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利用全球合作发展契机，消除国家利益对立</a:t>
            </a:r>
            <a:endParaRPr lang="en-US" altLang="zh-CN" sz="2000" dirty="0"/>
          </a:p>
        </p:txBody>
      </p:sp>
      <p:sp>
        <p:nvSpPr>
          <p:cNvPr id="5" name="QC_8_BD.13_3#5c66dcd58.choices?pid=13d3c9f5f&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5c66dcd58?vop=1&amp;pid=13d3c9f5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本题考查中国在联合国的地位和作用。中国发起成立“全球发展倡议之友小组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球发展倡议走深走实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，加快落实联合国2030年可持续发展议程，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这表明我国坚持正确义利观，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为全球治理贡献中国智慧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，打造国际合作新平台，增添共同发展新动力，①③正确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；我国在国际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事务中发挥着重要的建设性作用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，而不是主导作用，②排除；“消除国家利益对立”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5c66dcd58?vop=1&amp;pid=13d3c9f5f&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错选原因是误认为我国通过联合国平台在国际事务中发挥主导作用。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中国本着自身肩负的重大国际责任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，维护联合国的权威和地位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，忠实履行联合国安理会常任理事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国职责和使命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,维护《联合国宪章》宗旨和原则，维护联合国在国际事务中的核心作用。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546c9fa19.fixed?pid=241eca59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546c9fa19.fixed?pid=241eca59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中国与联合国</a:t>
            </a:r>
            <a:endParaRPr lang="en-US" altLang="zh-CN" sz="4400" dirty="0"/>
          </a:p>
        </p:txBody>
      </p:sp>
      <p:pic>
        <p:nvPicPr>
          <p:cNvPr id="4" name="C_5#546c9fa19.fixed?pid=241eca59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546c9fa19.fixed?pid=241eca59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bd23800ce?sp=1&amp;pid=546c9fa19&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［陕西汉中2024联考］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当前，国际社会面临冲突、灾害、疫病等多重挑战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，全球人道主义需求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急剧上升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。联合国中央应急基金发挥快速灵活调拨资金优势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，为身处困境的人们提供及时且有效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的紧急援助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。中国一直高度重视并积极参与全球人道主义事务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，坚定支持联合国中央应急基金开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，自2007年起每年向该基金提供自愿捐款，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与国际社会共同应对自然灾害等重大挑战。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7_1#bd23800ce.bracket?pid=546c9fa19&amp;color=0,0,0&amp;vpa=6&amp;vtp=1"/>
          <p:cNvSpPr/>
          <p:nvPr/>
        </p:nvSpPr>
        <p:spPr>
          <a:xfrm>
            <a:off x="1925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6_2#bd23800ce?pid=546c9fa19&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①中国立足共同利益，坚定支持联合国的一切工作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中国是推动全球人道主义援助工作顺利开展的重要力量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联合国中央应急基金负有维护国际和平与安全的主要责任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联合国是集体应对各种威胁和挑战的有效平台</a:t>
            </a:r>
            <a:endParaRPr lang="en-US" altLang="zh-CN" sz="2000" dirty="0"/>
          </a:p>
        </p:txBody>
      </p:sp>
      <p:sp>
        <p:nvSpPr>
          <p:cNvPr id="5" name="QC_6_BD.16_3#bd23800ce.choices?pid=546c9fa19&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bd23800ce?vop=1&amp;pid=546c9fa19&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本题考查中国在联合国的作用。中国一直高度重视并积极参与全球人道主义事务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持联合国中央应急基金开展工作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说明中国是推动全球人道主义救援工作顺利开展的重要力量，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正确；国际社会面临冲突、灾害、疫病等多重挑战，全球人道主义需求急剧上升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，联合国中央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应急基金发挥快速灵活调拨资金优势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，为身处困境的人们提供及时且有效的紧急援助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联合国是集体应对各种威胁和挑战的有效平台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；维护本国国家利益是主权国家对外活动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的出发点和落脚点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，中国立足我国国家利益，坚定支持联合国进行的符合《联合国宪章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》宗旨和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原则的各项工作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，而非一切工作，①排除；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联合国安理会负有维护国际和平与安全的主要责任，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29cdf383d?sp=1&amp;pid=546c9fa1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近年来，在全球气候变化、地缘政治冲突等背景下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合国粮农组织深化合作应对全球粮食安全挑战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，共同研究制定应对粮食危机的策略和措施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29cdf383d.bracket?pid=546c9fa19&amp;color=0,0,0&amp;vpa=7&amp;vtp=1"/>
          <p:cNvSpPr/>
          <p:nvPr/>
        </p:nvSpPr>
        <p:spPr>
          <a:xfrm>
            <a:off x="117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9_2#29cdf383d?pid=546c9fa1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①中国在联合国框架内坚持以互利合作实现共同繁荣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联合国发展系统积极解决粮食安全这一非传统安全威胁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中国忠实履行联合国安理会常任理事国的职责和使命</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联合国是解决全球粮食问题、实践多边主义的最佳场所</a:t>
            </a:r>
            <a:endParaRPr lang="en-US" altLang="zh-CN" sz="2000" dirty="0"/>
          </a:p>
        </p:txBody>
      </p:sp>
      <p:sp>
        <p:nvSpPr>
          <p:cNvPr id="5" name="QC_6_BD.19_3#29cdf383d.choices?pid=546c9fa1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29cdf383d?vop=1&amp;pid=546c9fa19&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本题考查中国在联合国的作用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。材料强调中国在联合国框架内与粮农组织合作应对全球粮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食危机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，体现了中国通过互利合作推动共同发展的外交理念，符合中国一贯主张的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“共商共建共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”原则，①正确。粮食安全属于非传统安全威胁（如气候变化、冲突引发的粮食短缺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国发展系统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（包括粮农组织）的核心职能之一是推动可持续发展，解决此类全球性问题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双方合作制定策略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，直接体现联合国发展系统的作用，②正确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。联合国安理会常任理事国的职责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聚焦维护国际和平与安全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（如冲突调解、制裁决议），而粮食安全属于发展议题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，主要由联合国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经济及社会理事会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、粮农组织等机构负责，材料未涉及中国在联合国安理会履行职责，③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联合国是实践多边主义的最佳场所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，但具体领域的实践需依托专门机构（如粮农组织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调粮农组织的作用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7f298c90.fixed?pid=4873e925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7200" dirty="0"/>
          </a:p>
        </p:txBody>
      </p:sp>
      <p:sp>
        <p:nvSpPr>
          <p:cNvPr id="3" name="C_3_BD#a7f298c90.fixed?pid=4873e925b&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第九课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中国与国际组织</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c9b89e2ed?sp=1&amp;pid=546c9fa1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3.联合国人权事务高级专员访华并积极评价中方在可持续发展、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减贫等人权发展领域所作的贡献。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中国愿同联合国人权理事会开展建设性合作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，共同促进国际人权事业发展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。对此理解正确的是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c9b89e2ed.bracket?pid=546c9fa19&amp;color=0,0,0&amp;vpa=8&amp;vtp=1"/>
          <p:cNvSpPr/>
          <p:nvPr/>
        </p:nvSpPr>
        <p:spPr>
          <a:xfrm>
            <a:off x="92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2_2#c9b89e2ed?pid=546c9fa1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①联合国在促进人类文明进步方面发挥了重要作用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联合国人权理事会能够处理侵犯人权情况并采取强制性行动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中国维护以联合国安理会为核心的国际秩序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中国在推进世界人权事业上发挥着建设性作用</a:t>
            </a:r>
            <a:endParaRPr lang="en-US" altLang="zh-CN" sz="2000" dirty="0"/>
          </a:p>
        </p:txBody>
      </p:sp>
      <p:sp>
        <p:nvSpPr>
          <p:cNvPr id="5" name="QC_6_BD.22_3#c9b89e2ed.choices?pid=546c9fa1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c9b89e2ed?vop=1&amp;pid=546c9fa1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本题考查中国在联合国的作用。中国愿同联合国人权理事会开展建设性合作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，共同促进国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际人权事业发展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，这说明联合国在促进人类文明进步方面发挥了重要作用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，也表明了中国在推进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世界人权事业上发挥着建设性作用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；联合国人权理事会能够处理侵犯人权情况并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提出建议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，但无权采取强制性行动，②排除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；中国维护以联合国为核心的国际体系和以国际法为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基础的国际秩序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5_1#429f5744e?sp=1&amp;pid=546c9fa1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4.近年来,中国着力向发展中国家提供“6个100”项目支持，包括100个减贫项目、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100个农业合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、100个促贸援助项目、100个生态保护和应对气候变化项目、100所医院和诊所、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学校和职业培训中心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，以助力相关国家减贫。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6_1#429f5744e.bracket?pid=546c9fa19&amp;color=0,0,0&amp;vpa=9&amp;vtp=1"/>
          <p:cNvSpPr/>
          <p:nvPr/>
        </p:nvSpPr>
        <p:spPr>
          <a:xfrm>
            <a:off x="676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25_2#429f5744e?pid=546c9fa1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①中国是《联合国宪章》宗旨和原则的忠实践行者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中国在实现全球普遍、协调、均衡发展中发挥重要作用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中国积极优化外交布局，注重塑造我国的国家形象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中国积极推进涉外体制机制建设，维护国际公平正义</a:t>
            </a:r>
            <a:endParaRPr lang="en-US" altLang="zh-CN" sz="2000" dirty="0"/>
          </a:p>
        </p:txBody>
      </p:sp>
      <p:sp>
        <p:nvSpPr>
          <p:cNvPr id="5" name="QC_6_BD.25_3#429f5744e.choices?pid=546c9fa1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7_1#429f5744e?vop=1&amp;pid=546c9fa1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本题考查中国与联合国。近年来,中国着力向发展中国家提供“6个100”项目支持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，表明中国是《联合国宪章》宗旨和原则的忠实践行者，在实现全球普遍、协调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发展中发挥重要作用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，①②符合题意；材料未涉及优化外交布局，③不符合题意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；材料未涉及积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极推进涉外体制机制建设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8_1#84e2635a4?sp=1&amp;pid=546c9fa19&amp;color=0,0,0&amp;vtp=1&amp;bt=1&amp;bbb=1&amp;hb=1"/>
          <p:cNvSpPr/>
          <p:nvPr/>
        </p:nvSpPr>
        <p:spPr>
          <a:xfrm>
            <a:off x="722376" y="972000"/>
            <a:ext cx="10753344" cy="4539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作为联合国创始会员国和安理会常任理事国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中国将继续秉持共商共建共享原则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与国际社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会共同践行真正的多边主义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维护以联合国为核心的国际体系和以国际法为基础的国际秩序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动全球治理体系朝着更加公正合理的方向发展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习近平主席提出的构建人类命运共同体理念和全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球发展倡议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全球安全倡议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全球文明倡议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联合国宪章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的宗旨和原则高度一致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终支持联合国不断改革发展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增加发展中国家代表性和发言权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推动联合国更好履职尽责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凝聚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全球共识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维护世界和平稳定发展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“模拟联合国”社团计划召开一次“联合国会议”，结合上述材料，假如你是中方代表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“中国对联合国的贡献”为话题拟定一个演讲提纲。（要求:围绕主题，观点明确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；学科术语使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用规范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；字数约200字）</a:t>
            </a: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29_1#84e2635a4?vop=1&amp;pid=546c9fa19&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示例：</a:t>
            </a:r>
            <a:endParaRPr lang="en-US" altLang="zh-CN" sz="2000" dirty="0"/>
          </a:p>
          <a:p>
            <a:pPr algn="ct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中国对联合国的贡献</a:t>
            </a:r>
            <a:endParaRPr lang="en-US" altLang="zh-CN" sz="2000" dirty="0"/>
          </a:p>
          <a:p>
            <a:pPr latinLnBrk="1">
              <a:lnSpc>
                <a:spcPts val="37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中国是联合国的发起国和创始会员国以及安理会常任理事国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，遵守《联合国宪章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》的宗旨和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原则</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，积极履行成员国义务，响应联合国有利于维护世界和平与安全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、促进世界合作与发展的各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项举措</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，维护联合国权威，构建新型国际政治经济秩序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。中国对联合国的发展作出了一系列的理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论贡献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，例如构建人类命运共同体、推动国际关系民主化、致力于全球治理体系等中国主张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，贡</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献了中国智慧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。中国支持联合国机构改革和全球治理体系改革，参与世界共商共建共享</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，体现中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国担当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，贡献中国力量。（8分）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30_1#84e2635a4?vop=1&amp;pid=546c9fa19&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本题考查中国与联合国。本题要求以“中国对联合国的贡献”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为话题拟定一个演讲提纲，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可从中国在联合国的地位和作用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、中国智慧和中国方案等角度作答，注意题目要求。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1e2f6b797.fixed?pid=20388808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1e2f6b797.fixed?pid=20388808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中国与新兴国际组织</a:t>
            </a:r>
            <a:endParaRPr lang="en-US" altLang="zh-CN" sz="4400" dirty="0"/>
          </a:p>
        </p:txBody>
      </p:sp>
      <p:pic>
        <p:nvPicPr>
          <p:cNvPr id="4" name="C_5#1e2f6b797.fixed?pid=20388808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1e2f6b797.fixed?pid=20388808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_1#b285c75f4?sp=1&amp;pid=f1259f64a&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［北京丰台区2025高二期中］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二十国集团（G20）领导人第十九次峰会主题为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“构建公正的世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界和可持续的星球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”，聚焦全球不平等、抗击饥饿与贫困、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可持续发展和全球治理改革等议题。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习近平指出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：“当今世界百年变局加速演进，人类发展面临的机遇和挑战前所未有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。作为世界主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要大国领导人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，我们应该不畏浮云遮望眼，秉持命运共同体意识，扛起历史责任，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展现历史主动，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推动历史进步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2_1#b285c75f4.bracket?pid=f1259f64a&amp;color=0,0,0&amp;vpa=10&amp;vtp=1"/>
          <p:cNvSpPr/>
          <p:nvPr/>
        </p:nvSpPr>
        <p:spPr>
          <a:xfrm>
            <a:off x="3970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31_2#b285c75f4?pid=f1259f64a&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①二十国集团是中国参与全球治理的重要平台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中国是维护世界和平与发展的积极因素和坚定力量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二十国集团致力于推动新兴市场与发展中国家的合作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二十国集团成员间的合作坚持单边行动与集体行动相结合</a:t>
            </a:r>
            <a:endParaRPr lang="en-US" altLang="zh-CN" sz="2000" dirty="0"/>
          </a:p>
        </p:txBody>
      </p:sp>
      <p:sp>
        <p:nvSpPr>
          <p:cNvPr id="5" name="QC_7_BD.31_3#b285c75f4.choices?pid=f1259f64a&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b285c75f4?vop=1&amp;pid=f1259f64a&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本题考查二十国集团。二十国集团（G20）是国际经济合作的重要平台，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中国通过参与G</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峰会提出全球治理主张（如材料中习近平的讲话）,表明G20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是中国参与全球治理的重要平台，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正确；习近平强调“命运共同体意识”“历史责任”等，体现了中国主动承担国际责任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解决全球性问题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，如不平等、贫困等，符合中国维护世界和平与发展的角色定位，②正确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；G20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包含发达国家和发展中国家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，促进国际宏观经济合作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，而非专门推动新兴市场与发展中国家的合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，③排除；亚太经济合作组织（APEC）坚持“单边行动与集体行动相结合”的运行机制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G20成员，④排除。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ae0879213.fixed?pid=241eca59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ae0879213.fixed?pid=241eca59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中国与联合国</a:t>
            </a:r>
            <a:endParaRPr lang="en-US" altLang="zh-CN" sz="4400" dirty="0"/>
          </a:p>
        </p:txBody>
      </p:sp>
      <p:pic>
        <p:nvPicPr>
          <p:cNvPr id="4" name="C_5#ae0879213.fixed?pid=241eca59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ae0879213.fixed?pid=241eca59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d0e23afa1?sp=1&amp;pid=6e028ce1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2024年10月23日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，习近平主席出席金砖国家历史性扩员后金砖大家庭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首次峰会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。他曾提出金砖国家不是封闭的俱乐部，也不是排外的“小圈子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”，而是守望相助的大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、合作共赢的好伙伴。2017年来，“金砖+”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成为新兴市场国家和发展中国家开展南南合作、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实现联合自强的典范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这说明金砖国家(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d0e23afa1.bracket?pid=6e028ce1e&amp;color=0,0,0&amp;vpa=11&amp;vtp=1"/>
          <p:cNvSpPr/>
          <p:nvPr/>
        </p:nvSpPr>
        <p:spPr>
          <a:xfrm>
            <a:off x="524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4_2#d0e23afa1?pid=6e028ce1e&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①外交宗旨相同，共同践行新时代国际安全观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逐渐发展成为推动国际关系民主化的重要力量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以对话共谋发展，成为实践多边主义的最佳场所</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秉持开放包容、合作共赢的金砖精神推动务实合作</a:t>
            </a:r>
            <a:endParaRPr lang="en-US" altLang="zh-CN" sz="2000" dirty="0"/>
          </a:p>
        </p:txBody>
      </p:sp>
      <p:sp>
        <p:nvSpPr>
          <p:cNvPr id="5" name="QC_7_BD.34_3#d0e23afa1.choices?pid=6e028ce1e&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d0e23afa1?vop=1&amp;pid=6e028ce1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本题考查金砖国家。根据“金砖国家不是封闭的俱乐部，也不是排外的‘小圈子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望相助的大家庭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、合作共赢的好伙伴”可知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，金砖国家逐渐发展成为推动国际关系民主化的重要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，秉持开放包容、合作共赢的金砖精神推动务实合作，②④正确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；金砖国家的国家性质和国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家利益不同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，金砖国家外交宗旨相同的说法不准确，①排除；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联合国是实践多边主义的最佳场所，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105b188ef?sp=1&amp;pid=198b1d8fb&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［山东名校联盟2025联考］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2025年是中国担任上海合作组织（以下简称“上合组织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”）轮值主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席国的关键年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，中方以“上海合作组织可持续发展年”为主题推动多领域合作：在青岛举办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合之夏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”系列活动；中国丝绸博物馆在乌兹别克斯坦撒马尔罕举办“丝绸与丝路”系列展览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合组织将通过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《上合组织至2035年发展战略》，明确经济与安全合作路径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。这反映了上合组织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105b188ef.bracket?pid=198b1d8fb&amp;color=0,0,0&amp;vpa=12&amp;vtp=1"/>
          <p:cNvSpPr/>
          <p:nvPr/>
        </p:nvSpPr>
        <p:spPr>
          <a:xfrm>
            <a:off x="922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7_2#105b188ef?pid=198b1d8fb&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①推动多边合作制度化和制定长期发展规划，构筑一体化程度最高的国际组织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在“上海精神”的指引下创新合作模式，发挥其当今区域合作的典范作用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继续坚持将打击“三股势力”、维护地区和平与稳定作为主要的合作领域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作为人口最多的综合性区域合作组织，坚持推动建立国际政治经济新秩序</a:t>
            </a:r>
            <a:endParaRPr lang="en-US" altLang="zh-CN" sz="2000" dirty="0"/>
          </a:p>
        </p:txBody>
      </p:sp>
      <p:sp>
        <p:nvSpPr>
          <p:cNvPr id="5" name="QC_7_BD.37_3#105b188ef.choices?pid=198b1d8fb&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105b188ef?vop=1&amp;pid=198b1d8fb&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本题考查上海合作组织。上合组织以“上海精神”为指引，“上海精神”即互信、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、协商、尊重多样文明、谋求共同发展。通过举办“上合之夏”系列活动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、开展文化展览等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创新合作模式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，在区域合作中发挥典范作用，②正确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；上合组织是人口最多的综合性区域合作组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，成员国通过签署发展战略明确合作路径等举措，有利于推动国际政治经济新秩序的建立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进世界和平与发展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，④正确；上合组织积极推动多边合作制度化并制定长期发展规划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，但它并非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一体化程度最高的国际组织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，欧盟是当今世界一体化程度最高的国际组织，①排除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；上合组织合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作领域广泛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，涵盖政治、经贸、科技等多方面，材料强调多领域合作，并非突出将打击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“三股势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”作为主要合作领域，③排除。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_1#b712d4a1b?sp=1&amp;pid=e4481341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［黑龙江哈尔滨三中2025高二月考］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截至2024年10月，亚洲基础设施投资银行成员已达110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批准项目超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300个，融资总额超600亿美元，重点支持绿色能源、数字基建等领域。未来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行将继续以基建为纽带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，深化国际合作，推动全球经济向着更可持续、更包容的方向发展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1_1#b712d4a1b.bracket?pid=e44813412&amp;color=0,0,0&amp;vpa=13&amp;vtp=1"/>
          <p:cNvSpPr/>
          <p:nvPr/>
        </p:nvSpPr>
        <p:spPr>
          <a:xfrm>
            <a:off x="2446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40_2#b712d4a1b?pid=e44813412&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①亚投行通过多边合作推动全球可持续发展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亚投行主导全球气候融资规则制定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③亚投行通过基建投资助力成员国经济复苏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亚投行优先保障发达国家基础设施需求</a:t>
            </a:r>
            <a:endParaRPr lang="en-US" altLang="zh-CN" sz="2000" dirty="0"/>
          </a:p>
        </p:txBody>
      </p:sp>
      <p:sp>
        <p:nvSpPr>
          <p:cNvPr id="5" name="QC_7_BD.40_3#b712d4a1b.choices?pid=e44813412&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2_1#b712d4a1b?vop=1&amp;pid=e44813412&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本题考查亚洲基础设施投资银行。材料中提到“未来，亚投行将继续以基建为纽带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，推动全球经济向着更可持续、更包容的方向发展”,这表明亚投行通过多边合作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是众多成员之间的合作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，推动全球可持续发展，①正确；亚投行“批准项目超300个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，融资总额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600亿美元，重点支持绿色能源、数字基建等领域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”,基建投资对成员国的相关产业发展等有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，能够助力成员国经济复苏，③正确；“主导全球气候融资规则制定”说法错误，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；亚投行是面向众多成员的，致力于亚洲地区的基础设施投资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，为多领域的工程项目提供资金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，并不是优先保障发达国家基础设施需求，④排除。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9a113ac46.fixed?pid=20388808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9a113ac46.fixed?pid=20388808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中国与新兴国际组织</a:t>
            </a:r>
            <a:endParaRPr lang="en-US" altLang="zh-CN" sz="4400" dirty="0"/>
          </a:p>
        </p:txBody>
      </p:sp>
      <p:pic>
        <p:nvPicPr>
          <p:cNvPr id="4" name="C_5#9a113ac46.fixed?pid=20388808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9a113ac46.fixed?pid=20388808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9123a21fa?sp=1&amp;pid=9a113ac4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［安徽A10联盟2025高二段考］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2025年2月27日，二十国集团（G20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）财政部长和中央银行行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长会议在南非立法首都开普敦落下帷幕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，与会成员重申反对保护主义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，支持以世界贸易组织为核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心的多边贸易体系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，表示将促进G20成员继续合作，推动具体政策措施的实施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，同时支持发展中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国家应对全球危机和挑战以实现可持续发展目标的努力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二十国集团(</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9123a21fa.bracket?pid=9a113ac46&amp;color=0,0,0&amp;vpa=14&amp;vtp=1"/>
          <p:cNvSpPr/>
          <p:nvPr/>
        </p:nvSpPr>
        <p:spPr>
          <a:xfrm>
            <a:off x="854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3_2#9123a21fa?pid=9a113ac4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①主要讨论重大经济金融热点问题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已成为当今世界区域合作的典范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③兼顾了发达国家和发展中国家利益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提高了发展中国家在全球的话语权</a:t>
            </a:r>
            <a:endParaRPr lang="en-US" altLang="zh-CN" sz="2000" dirty="0"/>
          </a:p>
        </p:txBody>
      </p:sp>
      <p:sp>
        <p:nvSpPr>
          <p:cNvPr id="5" name="QC_6_BD.43_3#9123a21fa.choices?pid=9a113ac46&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9123a21fa?vop=1&amp;pid=9a113ac4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本题考查二十国集团。二十国集团作为新的经济变化的产物，主要讨论经济问题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兼顾了发达国家和发展中国家利益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，①③正确；二十国集团不是区域性国际组织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，上合组织成为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当今世界区域合作的典范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，②排除；二十国集团只是兼顾了发展中国家利益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，并没有提高其话语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90a151eab?sp=1&amp;pid=9a113ac46&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2025年4月10日，上合组织可持续发展产业合作大会在天津召开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旨在落实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“上合组织可持续发展年”主题框架下的合作与行动计划，聚焦对外开放、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产业升级、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投资促进等议题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，探索可持续发展的新模式与新路径。上合组织自2001年成立以来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，走出了一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条符合地区实际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、契合各方需求的合作与发展道路，树立了构建新型国际关系的典范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。上海合作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组织蓬勃发展的密码在于(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90a151eab.bracket?pid=9a113ac46&amp;color=0,0,0&amp;vpa=15&amp;vtp=1"/>
          <p:cNvSpPr/>
          <p:nvPr/>
        </p:nvSpPr>
        <p:spPr>
          <a:xfrm>
            <a:off x="3716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6_2#90a151eab?pid=9a113ac46&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①主张互信、互利、平等、协商，积极践行“上海精神”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以消除利益分歧和谋求共同发展为工作出发点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追求公民富裕生活，各成员国存在共同的价值标准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鼓励成员国在政治、经贸、科技、能源等领域的有效合作</a:t>
            </a:r>
            <a:endParaRPr lang="en-US" altLang="zh-CN" sz="2000" dirty="0"/>
          </a:p>
        </p:txBody>
      </p:sp>
      <p:sp>
        <p:nvSpPr>
          <p:cNvPr id="5" name="QC_6_BD.46_3#90a151eab.choices?pid=9a113ac46&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3fa807353?sp=1&amp;pid=fe096803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1.1971年10月，第26届联合国大会通过决议：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恢复中华人民共和国在联合国的一切合法权利。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决议使用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一词的原因是(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3fa807353.bracket?pid=fe096803c&amp;color=0,0,0&amp;vpa=1&amp;vtp=1"/>
          <p:cNvSpPr/>
          <p:nvPr/>
        </p:nvSpPr>
        <p:spPr>
          <a:xfrm>
            <a:off x="447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_2#3fa807353?pid=fe096803c&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①中国是《联合国家宣言》的签字国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中国是《联合国宪章》的签字国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中华人民共和国在联合国的合法席位长期被剥夺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中华人民共和国政府一直是联合国的重要成员</a:t>
            </a:r>
            <a:endParaRPr lang="en-US" altLang="zh-CN" sz="2000" dirty="0"/>
          </a:p>
        </p:txBody>
      </p:sp>
      <p:sp>
        <p:nvSpPr>
          <p:cNvPr id="5" name="QC_7_BD.1_3#3fa807353.choices?pid=fe096803c&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90a151eab?vop=1&amp;pid=9a113ac4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本题考查上海合作组织。“互信、互利、平等、协商”是“上海精神”的核心内容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上合组织的基本原则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，直接推动其发展，①正确；上合组织鼓励成员国在政治、经贸、科技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源等多领域开展有效合作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，这符合其促进区域稳定与发展的宗旨，④正确；“消除利益分歧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述不符合实际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，上合组织更强调协调利益而非消除分歧，②排除；“追求公民富裕生活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本价值标准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”是欧盟的宗旨之一，③排除。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04773e1bc?sp=1&amp;pid=9a113ac4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［云南曲靖2025检测·改编］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十年来，亚投行一直以实际行动践行多边主义，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批准众多项目，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投入大量资金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，“朋友圈”越来越大，有力地支持了亚洲地区的基础设施建设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，加强了成员国之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间的经济联系与合作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。在各成员的共同支持下，实现跨越式发展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，成为全球多边开发机构体系新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的重要一员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，为促进全球基础设施建设和可持续发展作出积极贡献。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亚投行的作用(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04773e1bc.bracket?pid=9a113ac46&amp;color=0,0,0&amp;vpa=16&amp;vtp=1"/>
          <p:cNvSpPr/>
          <p:nvPr/>
        </p:nvSpPr>
        <p:spPr>
          <a:xfrm>
            <a:off x="1006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9_2#04773e1bc?pid=9a113ac4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①反映在主导国际金融合作方向，使国际金融体系更加公平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彰显于推动多边合作，构建起更广泛的国际经济合作网络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表现为助力全球经济均衡发展，缩小不同地区的发展差距</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体现在促进资源配置，为亚洲基础设施建设提供资金支持</a:t>
            </a:r>
            <a:endParaRPr lang="en-US" altLang="zh-CN" sz="2000" dirty="0"/>
          </a:p>
        </p:txBody>
      </p:sp>
      <p:sp>
        <p:nvSpPr>
          <p:cNvPr id="5" name="QC_6_BD.49_3#04773e1bc.choices?pid=9a113ac46&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04773e1bc?vop=1&amp;pid=9a113ac46&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本题考查亚投行。亚投行成员众多，在运营过程中秉持多边主义，坚持国际化经营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了多边合作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，构建了广泛的国际经济合作网络，②正确；亚投行批准众多项目，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投入大量资金，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有力支持亚洲地区基础设施建设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，促进了资源在基础设施领域的合理配置，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带动区域经济发展，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正确；亚投行积极推动国际金融合作，但“主导”国际金融合作方向表述错误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，它是国际金融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合作的积极参与者和推动者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，并非主导者，①排除；亚投行主要支持亚洲地区基础设施建设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然成员分布广泛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，但重点并非将投资与合作拓展至全球以缩小不同地区发展差距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，其作用主要聚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焦于亚洲地区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2_1#a56a9ad1b?sp=1&amp;pid=9a113ac46&amp;color=0,0,0&amp;vtp=1&amp;bt=1&amp;bbb=1&amp;hb=1"/>
          <p:cNvSpPr/>
          <p:nvPr/>
        </p:nvSpPr>
        <p:spPr>
          <a:xfrm>
            <a:off x="722376" y="972000"/>
            <a:ext cx="10753344" cy="4526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［湖北黄冈2025模拟］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在全球政治经济舞台上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金砖国家的崛起已成为不可忽视的力量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印尼正式成为金砖国家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加上之前已经加入的沙特阿拉伯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埃及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阿联酋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伊朗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埃塞俄比亚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金砖正式成员已经达到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同时还有哈萨克斯坦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马来西亚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玻利维亚等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个合作伙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伴国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大金砖合作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在国际社会的瞩目中正式开启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扩员后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金砖国家国内生产总值约占全球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人口占全球人口近一半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贸易占全球贸易五分之一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习近平提出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五个金砖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和平金砖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做共同安全的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维护者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创新金砖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做高质量发展的先行者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绿色金砖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做可持续发展的践行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公正金砖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做全球治理体系改革的引领者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人文金砖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做文明和合共生的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倡导者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2_2#a56a9ad1b?pid=9a113ac46&amp;color=0,0,0&amp;mp=1&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结合材料，运用中国与新兴国际组织的知识，以“‘大金砖合作’，大有可为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”为主题撰写一篇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：①围绕主题，观点明确；②论证充分，逻辑清晰；③学科术语使用规范；④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总字数在200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字左右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6_AN.53_1#a56a9ad1b?vop=1&amp;pid=9a113ac46&amp;color=0,0,0&amp;vtp=1&amp;bbb=1&amp;hb=1"/>
          <p:cNvSpPr/>
          <p:nvPr/>
        </p:nvSpPr>
        <p:spPr>
          <a:xfrm>
            <a:off x="722376" y="2804541"/>
            <a:ext cx="10753344" cy="3167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示例：</a:t>
            </a:r>
            <a:endParaRPr lang="en-US" altLang="zh-CN" sz="2000" dirty="0"/>
          </a:p>
          <a:p>
            <a:pPr algn="ct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大金砖合作”，大有可为</a:t>
            </a:r>
            <a:endParaRPr lang="en-US" altLang="zh-CN" sz="2000" dirty="0"/>
          </a:p>
          <a:p>
            <a:pPr latinLnBrk="1">
              <a:lnSpc>
                <a:spcPts val="37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金砖合作机制诞生于新兴市场国家和发展中国家群体性崛起的历史大潮中，符合国际社会对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维护世界和平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、促进共同发展、完善全球治理的期待。金砖合作机制代表性、感召力</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、影响力不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断提升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，已经成为促进全球南方团结合作的重要平台、推动全球治理体系变革的重要力量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愿与金砖各国一道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，秉持开放包容、合作共赢的精神，促进“大金砖合作”高质量发展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，共同倡</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导平等有序的世界多极化和普惠包容的经济全球化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，推动构建人类命运共同体。（8分）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4_1#a56a9ad1b?vop=1&amp;pid=9a113ac46&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本题考查金砖国家。本题可从全球治理、金砖国家对世界和平与发展的作用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、金砖合作机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、金砖精神和中国在金砖国家中的作用和地位等方面分析作答。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7b4c905fd.fixed?pid=9bb153f6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7200" dirty="0"/>
          </a:p>
        </p:txBody>
      </p:sp>
      <p:sp>
        <p:nvSpPr>
          <p:cNvPr id="3" name="C_5#7b4c905fd.fixed?pid=9bb153f6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第九课综合训练</a:t>
            </a:r>
            <a:endParaRPr lang="en-US" altLang="zh-CN" sz="4400" dirty="0"/>
          </a:p>
        </p:txBody>
      </p:sp>
      <p:pic>
        <p:nvPicPr>
          <p:cNvPr id="4" name="C_5#7b4c905fd.fixed?pid=9bb153f6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7b4c905fd.fixed?pid=9bb153f6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53592206b?sp=1&amp;pid=7b4c905f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［天津耀华中学2025高二期末］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年是联合国人权理事会残疾人权利特别机制设立十周年。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在十周年纪念边会上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，中国代表明确表示，中方愿同各方一道，以有关周年纪念为契机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实措施消除残疾人面临的困难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，真正实现“一个都不能少”的目标。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53592206b.bracket?pid=7b4c905fd&amp;color=0,0,0&amp;vpa=17&amp;vtp=1"/>
          <p:cNvSpPr/>
          <p:nvPr/>
        </p:nvSpPr>
        <p:spPr>
          <a:xfrm>
            <a:off x="929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55_2#53592206b?pid=7b4c905f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①中国坚持以多边主义实现共同安全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中国是联合国改革的有力支持者之一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中国与联合国在人权事务上保持良好合作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中国是构建人类命运共同体的倡导者、推动者</a:t>
            </a:r>
            <a:endParaRPr lang="en-US" altLang="zh-CN" sz="2000" dirty="0"/>
          </a:p>
        </p:txBody>
      </p:sp>
      <p:sp>
        <p:nvSpPr>
          <p:cNvPr id="5" name="QC_6_BD.55_3#53592206b.choices?pid=7b4c905fd&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53592206b?vop=1&amp;pid=7b4c905f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本题考查中国在联合国的作用。中国代表明确表示，中方愿同各方一道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，以有关周年纪念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为契机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，采取切实措施消除残疾人面临的困难，真正实现“一个都不能少”的目标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与联合国在人权事务上保持良好合作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，中国是构建人类命运共同体的倡导者、推动者，③④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材料没有体现以多边主义实现共同安全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，①排除；材料没有涉及中国支持联合国改革，②排除。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5bf84a9e6?sp=1&amp;pid=7b4c905f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2.自中华人民共和国恢复在联合国的合法席位以来，中国与国际组织的关系不断深化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，成为多边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、全球治理的积极参与者，日益成为全球多边舞台的重要力量。党的十八大以来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推动构建人类命运共同体和全球治理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，并与一些国际组织合作共建“一带一路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”。中国与国际组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织的关系不断深化(</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5bf84a9e6.bracket?pid=7b4c905fd&amp;color=0,0,0&amp;vpa=18&amp;vtp=1"/>
          <p:cNvSpPr/>
          <p:nvPr/>
        </p:nvSpPr>
        <p:spPr>
          <a:xfrm>
            <a:off x="2954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8_2#5bf84a9e6?pid=7b4c905f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①是世界格局发展的结果，也是中国主动融入世界的必然选择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表明中国是以联合国为核心的国际体系的维护者和建设者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表明中国完全掌握了国际社会运行和发展的客观规律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表明全球治理的未来由中国的态度、政策和实践决定</a:t>
            </a:r>
            <a:endParaRPr lang="en-US" altLang="zh-CN" sz="2000" dirty="0"/>
          </a:p>
        </p:txBody>
      </p:sp>
      <p:sp>
        <p:nvSpPr>
          <p:cNvPr id="5" name="QC_6_BD.58_3#5bf84a9e6.choices?pid=7b4c905fd&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3fa807353?vop=1&amp;pid=fe096803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本题考查中国与联合国。“恢复中华人民共和国在联合国的一切合法权利”中使用“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一词的原因是中国是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《联合国宪章》的签字国，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中华人民共和国在联合国的合法席位长期被剥夺，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正确；中国是《联合国家宣言》的签字国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，与恢复中华人民共和国在联合国的一切合法权利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，①排除；中华人民共和国政府并非一直是联合国的重要成员，④排除。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5bf84a9e6?vop=1&amp;pid=7b4c905f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本题考查中国在联合国的作用。中国与国际组织的关系不断深化，成为多边外交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理的积极参与者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，说明中国是以联合国为核心的国际体系的维护者和建设者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，中国与国际组织的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关系不断深化是世界格局发展的结果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，也是中国主动融入世界的必然选择，①②符合题意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国完全掌握了国际社会运行和发展的客观规律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”的说法过于绝对，③排除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；全球治理的未来需要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世界各国的共同努力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，并非由中国决定，④错误。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b941cc5f5?sp=1&amp;pid=7b4c905f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［浙江杭州重点中学2024高二期中］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中国与联合国机构开展合作，通过中国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—联合国和平与发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展基金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、教科文组织—中国信托基金、中国—联合国粮农组织南南合作信托基金等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，凭借在农业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技术推广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、全球减贫、公共卫生等领域积累的经验、技术和人才优势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，在全球南南合作中扮演着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日益重要的角色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b941cc5f5.bracket?pid=7b4c905fd&amp;color=0,0,0&amp;vpa=19&amp;vtp=1"/>
          <p:cNvSpPr/>
          <p:nvPr/>
        </p:nvSpPr>
        <p:spPr>
          <a:xfrm>
            <a:off x="395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1_2#b941cc5f5?pid=7b4c905f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①中国的对外开放为世界各国提供了机遇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中国坚持以单边主义维护共同安全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中国积极为实现全球普遍、协调、均衡发展承担大国责任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中国坚持互利合作，推动实现共同繁荣</a:t>
            </a:r>
            <a:endParaRPr lang="en-US" altLang="zh-CN" sz="2000" dirty="0"/>
          </a:p>
        </p:txBody>
      </p:sp>
      <p:sp>
        <p:nvSpPr>
          <p:cNvPr id="5" name="QC_6_BD.61_3#b941cc5f5.choices?pid=7b4c905fd&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b941cc5f5?vop=1&amp;pid=7b4c905f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本题考查中国与联合国。中国积极参与全球南南合作，表明中国坚持互利合作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共同繁荣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，为实现全球普遍、协调、均衡发展承担大国责任，③④正确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；材料未体现中国的对外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开放为世界各国提供了机遇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，①排除；材料体现发展问题，未涉及维护共同安全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，且我国坚持以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多边主义实现共同安全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b9a009af1?sp=1&amp;pid=7b4c905fd&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［河北石家庄正定中学2025模拟］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2025年是中国军队参与联合国维和行动35周年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参加联合国维和行动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，对维和行动贡献全面升级（见下图）：</a:t>
            </a:r>
            <a:endParaRPr lang="en-US" altLang="zh-CN" sz="2000" dirty="0"/>
          </a:p>
        </p:txBody>
      </p:sp>
      <p:pic>
        <p:nvPicPr>
          <p:cNvPr id="3" name="QC_6_BD.64_2#b9a009af1?pid=7b4c905f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79392" y="1961203"/>
            <a:ext cx="3630168"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64_3#b9a009af1?pid=7b4c905fd&amp;color=0,0,0&amp;vtp=1&amp;bbb=1"/>
          <p:cNvSpPr/>
          <p:nvPr/>
        </p:nvSpPr>
        <p:spPr>
          <a:xfrm>
            <a:off x="722376" y="3510603"/>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这印证了(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65_1#b9a009af1.bracket?pid=7b4c905fd&amp;color=0,0,0&amp;vpa=20&amp;vtp=1"/>
          <p:cNvSpPr/>
          <p:nvPr/>
        </p:nvSpPr>
        <p:spPr>
          <a:xfrm>
            <a:off x="1938401" y="3510603"/>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64_4#b9a009af1?pid=7b4c905fd&amp;color=0,0,0&amp;vtp=1&amp;bbb=1"/>
          <p:cNvSpPr/>
          <p:nvPr/>
        </p:nvSpPr>
        <p:spPr>
          <a:xfrm>
            <a:off x="722376" y="39692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①非传统安全威胁已成为当今世界和平与发展的主要障碍</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中国参加维和行动的力量多元拓展、职能任务多维延伸</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中国既是国际新秩序的维护者，也是世界和平的推动者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中国是联合国维护和平行动的坚定支持者和积极贡献者</a:t>
            </a:r>
            <a:endParaRPr lang="en-US" altLang="zh-CN" sz="2000" dirty="0"/>
          </a:p>
        </p:txBody>
      </p:sp>
      <p:sp>
        <p:nvSpPr>
          <p:cNvPr id="7" name="QC_6_BD.64_5#b9a009af1.choices?pid=7b4c905fd&amp;color=0,0,0&amp;vtp=1&amp;bbb=1"/>
          <p:cNvSpPr/>
          <p:nvPr/>
        </p:nvSpPr>
        <p:spPr>
          <a:xfrm>
            <a:off x="722376" y="5805112"/>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b9a009af1?vop=1&amp;pid=7b4c905f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本题考查中国在联合国的地位和作用。中国积极参加联合国维和行动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，对维和行动贡献全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,说明中国是联合国维护和平行动的坚定支持者和积极贡献者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，中国参加维和行动的力量多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元拓展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、职能任务多维延伸，②④正确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；霸权主义和强权政治是当前世界和平与发展面临的主要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障碍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，①排除；国际新秩序尚未形成，不能说中国是国际新秩序的维护者，③排除。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212e4a09b?sp=1&amp;pid=7b4c905f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从二十国集团共同发起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《二十国集团支持非洲和最不发达国家工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业化倡议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》，到支持非盟加入二十国集团、全面落实二十国集团缓债倡议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，中国以实际行动在二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十国集团框架内提升全球南方国家的话语权和代表性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212e4a09b.bracket?pid=7b4c905fd&amp;color=0,0,0&amp;vpa=21&amp;vtp=1"/>
          <p:cNvSpPr/>
          <p:nvPr/>
        </p:nvSpPr>
        <p:spPr>
          <a:xfrm>
            <a:off x="802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7_2#212e4a09b?pid=7b4c905f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①中国在促进多边贸易的发展中发挥重要的建设性作用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中国致力于建立平等、开放、共享的国际合作新平台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全球南方群体性崛起为二十国集团带来新的发展机遇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非盟加入二十国集团有助于增强该机制的地域平衡性</a:t>
            </a:r>
            <a:endParaRPr lang="en-US" altLang="zh-CN" sz="2000" dirty="0"/>
          </a:p>
        </p:txBody>
      </p:sp>
      <p:sp>
        <p:nvSpPr>
          <p:cNvPr id="5" name="QC_6_BD.67_3#212e4a09b.choices?pid=7b4c905fd&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212e4a09b?vop=1&amp;pid=7b4c905fd&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本题考查二十国集团。非盟加入二十国集团，将为维护多边主义、完善全球治理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南合作注入强劲动力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，全球南方群体性崛起为二十国集团带来新的发展机遇，③正确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；作为促进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非洲国家和人民实现更广泛团结和统一的组织，非盟加入二十国集团有助于增强该机制的地域平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衡性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，④正确；二十国集团共同发起《二十国集团支持非洲和最不发达国家工业化倡议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国在促进多边主义的发展中发挥重要的建设性作用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，而不是多边贸易，①排除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；材料主要体现中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国在二十国集团框架内提升全球南方国家话语权和代表性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，未体现中国致力于建立平等、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共享的国际合作新平台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bda38b240?sp=1&amp;pid=7b4c905fd&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［湖南湖湘教育三新探索协作体2024高二联考］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+”指的是金砖国家进一步加强与其他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发展中国家和新兴经济体的联络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、互动、对话及合作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，通过金砖国家合作更好地体现发展中国家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的共同立场和集体意愿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。“+”不仅是成员的增加，更是合作模式的深化、合作前景的开拓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作水平的升级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;“+”是一种道路，凝聚着创新、协调、绿色、开放、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共享的可持续发展理念;“+”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是一种格局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，立足金砖，惠及世界，金砖国家的“朋友圈”必将越来越大，“金砖大道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”也必将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越铺越宽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bda38b240.bracket?pid=7b4c905fd&amp;color=0,0,0&amp;vpa=22&amp;vtp=1"/>
          <p:cNvSpPr/>
          <p:nvPr/>
        </p:nvSpPr>
        <p:spPr>
          <a:xfrm>
            <a:off x="3905314" y="32389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70_2#bda38b240?pid=7b4c905fd&amp;color=0,0,0&amp;vtp=1&amp;bbb=1"/>
          <p:cNvSpPr/>
          <p:nvPr/>
        </p:nvSpPr>
        <p:spPr>
          <a:xfrm>
            <a:off x="722376" y="37056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①有利于加强新兴市场国家与发展中国家的对话交流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是互信、互利、平等、协商的金砖精神的具体表现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是新兴市场国家和发展中国家开展合作的典范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体现了推动全球实现共同发展的国际制度创新</a:t>
            </a:r>
            <a:endParaRPr lang="en-US" altLang="zh-CN" sz="2000" dirty="0"/>
          </a:p>
        </p:txBody>
      </p:sp>
      <p:sp>
        <p:nvSpPr>
          <p:cNvPr id="5" name="QC_6_BD.70_3#bda38b240.choices?pid=7b4c905fd&amp;color=0,0,0&amp;vtp=1&amp;bbb=1"/>
          <p:cNvSpPr/>
          <p:nvPr/>
        </p:nvSpPr>
        <p:spPr>
          <a:xfrm>
            <a:off x="722376" y="55415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1#bda38b240?vop=1&amp;pid=7b4c905f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本题考查金砖国家。“金砖+”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模式有利于加强新兴市场国家与发展中国家的对话交流，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是新兴市场国家和发展中国家开展合作的典范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，①③正确；“金砖+”模式是开放包容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赢的金砖精神的具体表现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，②排除；依据材料，“金砖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+”模式不是推动全球实现共同发展的国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际制度创新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48d56ecab?sp=1&amp;pid=7b4c905f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［云南部分学校2025联考］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中国将于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2025年秋天在天津主办上海合作组织成员国元首理事会第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二十五次会议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。2025年4月9日至11日，上合组织峰会在天津首场配套活动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——上合组织可持续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发展投资促进活动在滨海新区举办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。本次活动旨在推动可持续发展投资合作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，项目签约金额达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47.95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亿元人民币，并强调反对保护主义、捍卫多边贸易体制。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这体现了上海合作组织(</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4_1#48d56ecab.bracket?pid=7b4c905fd&amp;color=0,0,0&amp;vpa=23&amp;vtp=1"/>
          <p:cNvSpPr/>
          <p:nvPr/>
        </p:nvSpPr>
        <p:spPr>
          <a:xfrm>
            <a:off x="10471214"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3_2#48d56ecab?pid=7b4c905f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①秉持“上海精神”，以平等协商深化务实合作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通过贸易投资深化区域经济一体化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是多边贸易体制的法律和组织基础</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为促进地区发展提供载体，搭建桥梁</a:t>
            </a:r>
            <a:endParaRPr lang="en-US" altLang="zh-CN" sz="2000" dirty="0"/>
          </a:p>
        </p:txBody>
      </p:sp>
      <p:sp>
        <p:nvSpPr>
          <p:cNvPr id="5" name="QC_6_BD.73_3#48d56ecab.choices?pid=7b4c905fd&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dda3c5eb0?sp=1&amp;pid=b06cc498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作为2025年2月安理会轮值主席国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，中国主持召开安理会高级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别会议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，围绕“践行多边主义，改革完善全球治理”进行讨论。中方倡议得到各方热烈响应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方在讨论中普遍认为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，联合国的作用不可或缺，多边主义的潮流不可逆转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，改革完善全球治理不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容拖延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dda3c5eb0.bracket?pid=b06cc4989&amp;color=0,0,0&amp;vpa=2&amp;vtp=1"/>
          <p:cNvSpPr/>
          <p:nvPr/>
        </p:nvSpPr>
        <p:spPr>
          <a:xfrm>
            <a:off x="294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_2#dda3c5eb0?pid=b06cc498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①安理会作为联合国审议机构维护国际和平与安全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中国接受联合国的领导并支持联合国的各项行动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中国认真履行联合国安理会常任理事国职责使命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联合国作为最具代表性的国际组织践行多边主义</a:t>
            </a:r>
            <a:endParaRPr lang="en-US" altLang="zh-CN" sz="2000" dirty="0"/>
          </a:p>
        </p:txBody>
      </p:sp>
      <p:sp>
        <p:nvSpPr>
          <p:cNvPr id="5" name="QC_7_BD.4_3#dda3c5eb0.choices?pid=b06cc498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5_1#48d56ecab?vop=1&amp;pid=7b4c905f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本题考查上海合作组织。上海合作组织秉持互信、互利、平等、协商、尊重多样文明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求共同发展的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“上海精神”，在可持续发展投资促进活动中，各方通过平等协商推动合作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“上海精神”，①正确；上海合作组织举办可持续发展投资促进活动，推动签约项目落地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成员国及地区的发展提供了平台和载体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，促进了地区间的交流与合作，④正确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；上海合作组织推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动贸易投资合作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，但目前尚未实现区域经济一体化，②排除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；世界贸易组织是多边贸易体制的法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律和组织基础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，而非上海合作组织，③排除。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6_1#fd1c5be34?sp=1&amp;pid=7b4c905f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［河北唐山十县一中联盟2025高二期中］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亚洲基础设施投资银行行长表示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，亚投行始终秉持多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边主义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，坚持国际性、规范性、高标准运营，已动员资本超1600亿美元到基础设施建设中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37个亚洲域内与域外成员。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这表明亚投行(</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7_1#fd1c5be34.bracket?pid=7b4c905fd&amp;color=0,0,0&amp;vpa=24&amp;vtp=1"/>
          <p:cNvSpPr/>
          <p:nvPr/>
        </p:nvSpPr>
        <p:spPr>
          <a:xfrm>
            <a:off x="579285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76_2#fd1c5be34?pid=7b4c905f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①致力于亚洲地区基础设施投资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宗旨是促进亚洲区域政治经济一体化进程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为全球治理注入新动力，国际影响力不断提升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是实践多边主义的最佳场所</a:t>
            </a:r>
            <a:endParaRPr lang="en-US" altLang="zh-CN" sz="2000" dirty="0"/>
          </a:p>
        </p:txBody>
      </p:sp>
      <p:sp>
        <p:nvSpPr>
          <p:cNvPr id="5" name="QC_6_BD.76_3#fd1c5be34.choices?pid=7b4c905fd&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8_1#fd1c5be34?vop=1&amp;pid=7b4c905f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本题考查亚洲基础设施投资银行。亚投行始终秉持多边主义，已动员资本超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1600亿美元到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基础设施建设中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，这表明亚投行致力于亚洲地区的基础设施投资，①正确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；亚投行始终秉持多边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，已动员资本超1600亿美元到基础设施建设中，惠及37个亚洲域内与域外成员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，为全球治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理注入新动力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，国际影响力不断提升，③正确；亚投行致力于亚洲地区的基础设施投资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进亚洲区域政治经济一体化进程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，②排除；联合国是实践多边主义的最佳场所，④排除。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9_1#cf24df2e0?pid=6949b925a&amp;color=0,0,0&amp;vtp=1&amp;bt=1&amp;bbb=1"/>
          <p:cNvSpPr/>
          <p:nvPr/>
        </p:nvSpPr>
        <p:spPr>
          <a:xfrm>
            <a:off x="722377" y="972000"/>
            <a:ext cx="10749631"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阅读材料，完成下列探究。（9分）</a:t>
            </a:r>
            <a:endParaRPr lang="en-US" altLang="zh-CN" sz="2000" dirty="0"/>
          </a:p>
        </p:txBody>
      </p:sp>
      <p:pic>
        <p:nvPicPr>
          <p:cNvPr id="3" name="QO_7_BD.79_1#cf24df2e0?pid=6949b925a&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55629"/>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79_2#cf24df2e0?sp=1&amp;pid=6949b925a&amp;color=0,0,0&amp;vtp=1&amp;bbb=1&amp;hb=1"/>
          <p:cNvSpPr/>
          <p:nvPr/>
        </p:nvSpPr>
        <p:spPr>
          <a:xfrm>
            <a:off x="722376" y="1438725"/>
            <a:ext cx="10753344" cy="17702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坚守联合国理想，坚定维护联合国权威</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我国外交部长在主持联合国安理会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践行多边主义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改革完善全球治理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高级别会议时表示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面对变乱交织的国际形势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以联合国为核心的国际体系是人类进步事业的重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要保障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以协调合作为基石的多边主义理念是解决全球问题的最佳方案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9_3#cf24df2e0?sp=1&amp;pid=6949b925a&amp;color=0,0,0&amp;mp=1&amp;vtp=1&amp;bt=1&amp;bbb=1&amp;hb=1"/>
          <p:cNvSpPr/>
          <p:nvPr/>
        </p:nvSpPr>
        <p:spPr>
          <a:xfrm>
            <a:off x="722376" y="972000"/>
            <a:ext cx="10753344" cy="4539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年是联合国成立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周年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世界面临的挑战和风险前所未有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全球治理处在十字路口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中方倡议召开安理会高级别会议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围绕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践行多边主义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改革完善全球治理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进行讨论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就是为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了推动各方重温联合国成立初心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为践行多边主义凝聚共识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为加强全球治理注入新的动力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近平主席提出的构建人类命运共同体理念和全球发展倡议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全球安全倡议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全球文明倡议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是回</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应时代之问的中国答卷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为改革完善全球治理贡献了中国智慧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无论国际形势如何变化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坚持践行多边主义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坚守联合国理想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坚定维护联合国权威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中国愿同各国一道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共同建设更加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美好的未来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，运用《当代国际政治与经济》知识，说明中国为何倡导坚守联合国理想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，坚定维护联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合国权威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80_1#cf24df2e0?vop=1&amp;pid=6949b925a&amp;color=0,0,0&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①当前全球性问题频发，如安全危机、发展失衡等，需要加强国际合作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。联合国是当今世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界最具普遍性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、代表性和权威性的国际组织，维护其权威有助于凝聚共识、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应对共同挑战。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3分）②联合国是实践多边主义的最佳场所，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其宗旨和原则与人类命运共同体理念高度契合。</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中国坚持多边主义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，支持联合国在全球治理中发挥主导作用。（3分）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③中国始终是联合国事业</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的坚定支持者</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，维护联合国权威既是履行大国责任的体现，也是推动全球治理体系改革完善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现各国共同利益的需要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81_1#cf24df2e0?vop=1&amp;pid=6949b925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本题考查中国与联合国、政治认同和科学精神素养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。本议题探究结合我国外交部长在联合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国安理会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“践行多边主义，改革完善全球治理”高级别会议的讲话背景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，引导学生增强对中国倡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导坚守联合国理想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，坚定维护联合国权威的政治认同。关键信息①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：世界面临的挑战和风险前所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，全球治理处在十字路口→联合国的关键作用。关键信息②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：习近平主席提出的构建人类命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运共同体理念等为改革完善全球治理贡献了中国智慧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；无论国际形势如何变化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，中国将坚持践行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多边主义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，坚守联合国理想，坚定维护联合国权威→中国和联合国的关系。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dda3c5eb0?vop=1&amp;pid=b06cc498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本题考查中国在联合国的地位和作用。作为安理会轮值主席国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，中国主持召开安理会高级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别会议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，围绕“践行多边主义，改革完善全球治理”进行讨论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，说明中国认真履行联合国安理会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常任理事国职责与使命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，③正确；各方在讨论中普遍认为，联合国的作用不可或缺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，多边主义的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潮流不可逆转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，由此可知联合国作为最具代表性的国际组织践行多边主义，④正确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；联合国的审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议机构是联合国大会而非安理会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，①排除；中国支持联合国按照《联合国宪章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》宗旨和原则所进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行的活动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，而不是各项行动，且中国是独立的主权国家，不接受联合国的领导，②排除。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7ed6772b4?sp=1&amp;pid=b06cc498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2025年是中国警察参与联合国维和行动25周年。25年来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后向联合国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18项维和行动和联合国总部派遣维和警察2700余人次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，为恢复驻在国和地区的和平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、保护当地群众安全、促进司法重建作出了重要贡献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。中国警察参与联合国维和行动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7ed6772b4.bracket?pid=b06cc4989&amp;color=0,0,0&amp;vpa=3&amp;vtp=1"/>
          <p:cNvSpPr/>
          <p:nvPr/>
        </p:nvSpPr>
        <p:spPr>
          <a:xfrm>
            <a:off x="92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7_2#7ed6772b4?pid=b06cc4989&amp;color=0,0,0&amp;vtp=1&amp;bbb=1"/>
          <p:cNvSpPr/>
          <p:nvPr/>
        </p:nvSpPr>
        <p:spPr>
          <a:xfrm>
            <a:off x="722376" y="27912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①是发挥安理会集体安全机制核心作用的表现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凸显了中国是联合国维和行动的积极参与者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旨在增强我国在国际事务中的话语权和影响力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切实践行了人类命运共同体理念，助力世界的和平与稳定</a:t>
            </a:r>
            <a:endParaRPr lang="en-US" altLang="zh-CN" sz="2000" dirty="0"/>
          </a:p>
        </p:txBody>
      </p:sp>
      <p:sp>
        <p:nvSpPr>
          <p:cNvPr id="5" name="QC_7_BD.7_3#7ed6772b4.choices?pid=b06cc4989&amp;color=0,0,0&amp;vtp=1&amp;bbb=1"/>
          <p:cNvSpPr/>
          <p:nvPr/>
        </p:nvSpPr>
        <p:spPr>
          <a:xfrm>
            <a:off x="722376" y="46271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7ed6772b4?vop=1&amp;pid=b06cc498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本题考查中国在联合国的作用。中国警察参与联合国维和行动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，凸显了中国是联合国维和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行动的坚定支持者和积极参与者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，切实践行了人类命运共同体理念，助力世界的和平与稳定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正确；联合国作为集体安全机制的核心，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在保障全球安全的国际合作中发挥着不可替代的作用，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排除；“增强我国在国际事务中的话语权和影响力”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不是中国警察参与联合国维和行动的目的，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13713</Words>
  <Application>WPS 演示</Application>
  <PresentationFormat>宽屏</PresentationFormat>
  <Paragraphs>609</Paragraphs>
  <Slides>67</Slides>
  <Notes>67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67</vt:i4>
      </vt:variant>
    </vt:vector>
  </HeadingPairs>
  <TitlesOfParts>
    <vt:vector size="8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2025-08-05T00:53:00Z</dcterms:created>
  <dcterms:modified xsi:type="dcterms:W3CDTF">2025-08-11T02:47:43Z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95C35557ADFE4F5F855634E32C8A41E1_12</vt:lpwstr>
  </property>
  <property fmtid="{D5CDD505-2E9C-101B-9397-08002B2CF9AE}" pid="3" name="KSOProductBuildVer">
    <vt:lpwstr>2052-12.1.0.21915</vt:lpwstr>
  </property>
</Properties>
</file>