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 id="301" r:id="rId49"/>
    <p:sldId id="302" r:id="rId50"/>
    <p:sldId id="303" r:id="rId51"/>
    <p:sldId id="304" r:id="rId52"/>
    <p:sldId id="305" r:id="rId53"/>
    <p:sldId id="306" r:id="rId54"/>
    <p:sldId id="307" r:id="rId55"/>
    <p:sldId id="308" r:id="rId56"/>
    <p:sldId id="309" r:id="rId57"/>
    <p:sldId id="310" r:id="rId58"/>
    <p:sldId id="311" r:id="rId59"/>
    <p:sldId id="312" r:id="rId60"/>
    <p:sldId id="313" r:id="rId61"/>
    <p:sldId id="314" r:id="rId62"/>
    <p:sldId id="315" r:id="rId63"/>
    <p:sldId id="316" r:id="rId64"/>
    <p:sldId id="317" r:id="rId65"/>
    <p:sldId id="318" r:id="rId66"/>
    <p:sldId id="319" r:id="rId67"/>
    <p:sldId id="320" r:id="rId68"/>
    <p:sldId id="321" r:id="rId69"/>
    <p:sldId id="322" r:id="rId70"/>
    <p:sldId id="323" r:id="rId71"/>
    <p:sldId id="324" r:id="rId72"/>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114" d="100"/>
          <a:sy n="114" d="100"/>
        </p:scale>
        <p:origin x="438" y="108"/>
      </p:cViewPr>
      <p:guideLst/>
    </p:cSldViewPr>
  </p:slideViewPr>
  <p:notesTextViewPr>
    <p:cViewPr>
      <p:scale>
        <a:sx n="1" d="1"/>
        <a:sy n="1" d="1"/>
      </p:scale>
      <p:origin x="0" y="0"/>
    </p:cViewPr>
  </p:notesTextViewPr>
  <p:sorterViewPr>
    <p:cViewPr>
      <p:scale>
        <a:sx n="150" d="100"/>
        <a:sy n="150" d="100"/>
      </p:scale>
      <p:origin x="0" y="-41514"/>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5" Type="http://schemas.openxmlformats.org/officeDocument/2006/relationships/tableStyles" Target="tableStyles.xml"/><Relationship Id="rId74" Type="http://schemas.openxmlformats.org/officeDocument/2006/relationships/viewProps" Target="viewProps.xml"/><Relationship Id="rId73" Type="http://schemas.openxmlformats.org/officeDocument/2006/relationships/presProps" Target="presProps.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4.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6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6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4.xml"/></Relationships>
</file>

<file path=ppt/notesSlides/_rels/notesSlide6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5.xml"/></Relationships>
</file>

<file path=ppt/notesSlides/_rels/notesSlide6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6.xml"/></Relationships>
</file>

<file path=ppt/notesSlides/_rels/notesSlide6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7.xml"/></Relationships>
</file>

<file path=ppt/notesSlides/_rels/notesSlide6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8.xml"/></Relationships>
</file>

<file path=ppt/notesSlides/_rels/notesSlide6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9.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易错点#df=834e0391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没有正确理解我国外交政策的基本内容</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易错点#df=d2c62068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没有正确理解中国在国际事务中的作用</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764116cb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独立自主的和平外交政策</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6101d2e4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中国特色大国外交</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e0170664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人类命运共同体的内涵</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8f1d0a95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中国智慧的生动实践</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834e0391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没有正确理解我国外交政策的基本内容</a:t>
            </a:r>
            <a:endParaRPr lang="en-US" sz="2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内容1#df=d2c62068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没有正确理解中国在国际事务中的作用</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politics#pid=68886f44fd204eef0a31e484#tid=6890666faeb8c40009a76efb#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101584" y="4315968"/>
            <a:ext cx="3685032" cy="914400"/>
          </a:xfrm>
          <a:prstGeom prst="rect">
            <a:avLst/>
          </a:prstGeom>
        </p:spPr>
      </p:pic>
      <p:sp>
        <p:nvSpPr>
          <p:cNvPr id="4" name="MasterShapeName"/>
          <p:cNvSpPr/>
          <p:nvPr/>
        </p:nvSpPr>
        <p:spPr>
          <a:xfrm>
            <a:off x="8101584" y="4315968"/>
            <a:ext cx="3685032" cy="914400"/>
          </a:xfrm>
          <a:prstGeom prst="rect">
            <a:avLst/>
          </a:prstGeom>
          <a:noFill/>
        </p:spPr>
        <p:txBody>
          <a:bodyPr wrap="square" lIns="0" tIns="0" rIns="0" bIns="0" rtlCol="0" anchor="ctr"/>
          <a:lstStyle/>
          <a:p>
            <a:pPr algn="ctr">
              <a:lnSpc>
                <a:spcPct val="100000"/>
              </a:lnSpc>
            </a:pP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政治 选择性必修1、2合订</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0" Type="http://schemas.openxmlformats.org/officeDocument/2006/relationships/theme" Target="../theme/theme1.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9.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9.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9.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9.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9.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9.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9.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9.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9.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9.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9.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9.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9.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9.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9.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9.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9.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9.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9.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9.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9.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9.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9.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9.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9.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9.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9.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0_1#5a04a49ff?sp=1&amp;pid=6101d2e4a&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4.中国特色大国外交行稳致远。从二十国集团峰会到APEC会议，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习近平主席密集出席多场活动，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既运筹多边外交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，又引领双边关系；既密切大国互动，又深化南南合作；既阐释中国之治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，又回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答世界之问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；既提出宏大倡议主张，又宣布务实行动举措，内涵丰富、影响深远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。下列解读正确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的有(</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11_1#5a04a49ff.bracket?pid=6101d2e4a&amp;color=0,0,0&amp;vpa=4&amp;vtp=1"/>
          <p:cNvSpPr/>
          <p:nvPr/>
        </p:nvSpPr>
        <p:spPr>
          <a:xfrm>
            <a:off x="1417701" y="23245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7_BD.10_2#5a04a49ff?pid=6101d2e4a&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①对话合作、互利共赢已是世界大势所趋，冷战思维不得人心，已没有市场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中国的发展是和平、进步力量的增长，彻底改变了国际关系和世界面貌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中国特色大国外交传递着我国推动世界和平、促进世界发展的强劲信号</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中国积极参与国际合作，发出中国声音，践行共商共建共享的全球治理观</a:t>
            </a:r>
            <a:endParaRPr lang="en-US" altLang="zh-CN" sz="2000" dirty="0"/>
          </a:p>
        </p:txBody>
      </p:sp>
      <p:sp>
        <p:nvSpPr>
          <p:cNvPr id="5" name="QC_7_BD.10_3#5a04a49ff.choices?pid=6101d2e4a&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12_1#5a04a49ff?vop=1&amp;pid=6101d2e4a&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本题考查中国特色大国外交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。中国特色大国外交的系列活动和主张表明中国积极参与国际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，发出中国声音，践行共商共建共享的全球治理观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，中国特色大国外交传递着我国推动世界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、促进世界发展的强劲信号，③④正确；冷战思维仍然有市场，①与实际不符，排除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底改变了国际关系和世界面貌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”的说法不符合事实，②错误。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BD.13_1#023741cf5?sp=1&amp;pid=834e03918&amp;color=0,0,0&amp;vtp=1&amp;bt=1&amp;bbb=1&amp;hb=1"/>
          <p:cNvSpPr/>
          <p:nvPr/>
        </p:nvSpPr>
        <p:spPr>
          <a:xfrm>
            <a:off x="722376" y="972000"/>
            <a:ext cx="10753344" cy="1757553"/>
          </a:xfrm>
          <a:prstGeom prst="rect">
            <a:avLst/>
          </a:prstGeom>
          <a:noFill/>
        </p:spPr>
        <p:txBody>
          <a:bodyPr wrap="squar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5.2024年9月，中国外交部长在纽约联合国总部出席“全球发展倡议支持全球南方—中国在行动”主题发布活动。全球发展倡议从中国主张到国际共识、从合作理念到共同行动，为落实联合国2030年可持续发展议程贡献了中国方案，注入了中国力量。这表明(</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8_AN.14_1#023741cf5.bracket?pid=834e03918&amp;color=0,0,0&amp;vpa=5&amp;vtp=1"/>
          <p:cNvSpPr/>
          <p:nvPr/>
        </p:nvSpPr>
        <p:spPr>
          <a:xfrm>
            <a:off x="8089819" y="1904318"/>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8_BD.13_2#023741cf5?pid=834e03918&amp;color=0,0,0&amp;vtp=1&amp;bbb=1"/>
          <p:cNvSpPr/>
          <p:nvPr/>
        </p:nvSpPr>
        <p:spPr>
          <a:xfrm>
            <a:off x="722376" y="2366403"/>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①构建人类命运共同体是新时代中国外交追求的崇高目标</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维护世界和平、促进共同发展是我国外交政策的基本目标</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中国坚持以公平正义为理念支持全球治理体系改革</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中国坚持以相互尊重、合作共赢为原则走和平发展道路</a:t>
            </a:r>
            <a:endParaRPr lang="en-US" altLang="zh-CN" sz="2000" dirty="0"/>
          </a:p>
        </p:txBody>
      </p:sp>
      <p:sp>
        <p:nvSpPr>
          <p:cNvPr id="5" name="QC_8_BD.13_3#023741cf5.choices?pid=834e03918&amp;color=0,0,0&amp;vtp=1&amp;bbb=1"/>
          <p:cNvSpPr/>
          <p:nvPr/>
        </p:nvSpPr>
        <p:spPr>
          <a:xfrm>
            <a:off x="722376" y="4202315"/>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AS.15_1#023741cf5?vop=1&amp;pid=834e03918&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本题考查我国的外交政策。题干中提到中国为全球发展贡献方案和力量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，体现了中国外交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的崇高目标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，①正确；题干中提到中国为全球发展贡献方案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，体现了中国支持全球治理体系改革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的理念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，③正确；维护世界和平、促进共同发展是我国外交政策的宗旨，②排除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；中国坚持以相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互尊重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、合作共赢为基础走和平发展道路，④排除。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AS.15_2#023741cf5?vop=1&amp;pid=834e03918&amp;color=0,0,0&amp;mp=1&amp;vtp=1&amp;bt=1&amp;bbb=1"/>
          <p:cNvSpPr/>
          <p:nvPr/>
        </p:nvSpPr>
        <p:spPr>
          <a:xfrm>
            <a:off x="722376" y="972000"/>
            <a:ext cx="10753344" cy="405003"/>
          </a:xfrm>
          <a:prstGeom prst="rect">
            <a:avLst/>
          </a:prstGeom>
          <a:noFill/>
        </p:spPr>
        <p:txBody>
          <a:bodyPr wrap="none" lIns="0" tIns="0" rIns="0" bIns="0" rtlCol="0" anchor="t"/>
          <a:lstStyle/>
          <a:p>
            <a:pPr algn="l" latinLnBrk="1">
              <a:lnSpc>
                <a:spcPts val="3600"/>
              </a:lnSpc>
            </a:pP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r>
              <a:rPr lang="en-US" altLang="zh-CN" sz="2000" b="0" i="0" spc="-1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本题易错选②，错选原因是混淆我国外交政策的基本内容。我国外交政策的基本内容如下：</a:t>
            </a:r>
            <a:endParaRPr lang="en-US" altLang="zh-CN" sz="2000" spc="-100" dirty="0"/>
          </a:p>
        </p:txBody>
      </p:sp>
      <p:graphicFrame>
        <p:nvGraphicFramePr>
          <p:cNvPr id="15" name="QC_8_AS.15_3#023741cf5?colgroup=9,30&amp;vop=1&amp;pid=834e03918&amp;color=0,0,0&amp;mp=1&amp;vtp=1&amp;bbb=1"/>
          <p:cNvGraphicFramePr>
            <a:graphicFrameLocks noGrp="1"/>
          </p:cNvGraphicFramePr>
          <p:nvPr/>
        </p:nvGraphicFramePr>
        <p:xfrm>
          <a:off x="722376" y="1513528"/>
          <a:ext cx="10725912" cy="2126488"/>
        </p:xfrm>
        <a:graphic>
          <a:graphicData uri="http://schemas.openxmlformats.org/drawingml/2006/table">
            <a:tbl>
              <a:tblPr/>
              <a:tblGrid>
                <a:gridCol w="2670048"/>
                <a:gridCol w="8055864"/>
              </a:tblGrid>
              <a:tr h="421132">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基本内容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基本立场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独立自主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宗</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维护世界和平</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促进共同发展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基本目标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维护我国的主权</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安全和发展利益</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促进世界的和平与发展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石</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和平共处五项原则（我国对外关系的基本准则）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122363f97.fixed?pid=d6b147659&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5#122363f97.fixed?pid=d6b147659&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第一框</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中国外交政策的形成与发展</a:t>
            </a:r>
            <a:endParaRPr lang="en-US" altLang="zh-CN" sz="4400" dirty="0"/>
          </a:p>
        </p:txBody>
      </p:sp>
      <p:pic>
        <p:nvPicPr>
          <p:cNvPr id="4" name="C_5#122363f97.fixed?pid=d6b147659&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5_BD#122363f97.fixed?pid=d6b147659&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6_1#00a24c01b?sp=1&amp;pid=122363f97&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1.2025年是中越建交75周年。习近平总书记在访问越南期间指出，双方要继往开来、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携手前行，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赓续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“越中情谊深、同志加兄弟”的传统友谊，按照“六个更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”总体目标高质量推动全面战略合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；越共中央总书记则表示，越南和中国都是共产党领导的社会主义国家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，发展对华关系是越南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的客观要求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、战略选择和头等优先。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据此可知(</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17_1#00a24c01b.bracket?pid=122363f97&amp;color=0,0,0&amp;vpa=6&amp;vtp=1"/>
          <p:cNvSpPr/>
          <p:nvPr/>
        </p:nvSpPr>
        <p:spPr>
          <a:xfrm>
            <a:off x="5989701" y="23245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6_BD.16_2#00a24c01b?pid=122363f97&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①中越以意识形态有一致性为基本前提推动合作共赢</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中越以传统友谊为突破口，通过全方位合作代替竞争</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双方相向而行，共同擘画中越命运共同体建设新蓝图</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中国坚持亲诚惠容周边外交理念和睦邻友好的政策</a:t>
            </a:r>
            <a:endParaRPr lang="en-US" altLang="zh-CN" sz="2000" dirty="0"/>
          </a:p>
        </p:txBody>
      </p:sp>
      <p:sp>
        <p:nvSpPr>
          <p:cNvPr id="5" name="QC_6_BD.16_3#00a24c01b.choices?pid=122363f97&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18_1#00a24c01b?vop=1&amp;pid=122363f97&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本题考查中国特色大国外交。越南和中国都是共产党领导的社会主义国家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，发展对华关系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是越南的客观要求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、战略选择和头等优先。据此可知双方相向而行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，共同擘画中越命运共同体建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设新蓝图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，③正确。习近平总书记在访问越南期间指出，双方要继往开来、携手前行，赓续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中情谊深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、同志加兄弟”的传统友谊，按照“六个更”总体目标高质量推动全面战略合作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可知中国坚持亲诚惠容周边外交理念和睦邻友好的政策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。中越双方合作的前提和基础是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共同利益而不是意识形态的一致性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，①排除。竞争、合作、冲突是国际关系的基本形式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时存在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，并非用合作代替竞争，②排除。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9_1#10fb3bac1?sp=1&amp;pid=122363f97&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［广东江门广雅中学2025高二联考］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在非洲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，中国与国际电信联盟合作启动技术援助及培训项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，助力建设“数字乌干达”；在东南亚，中国企业助力打造了东盟首家5G智慧医院；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在拉美，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中国与巴西等国利用数字技术合作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，助力亚马孙雨林生态系统以及海洋生态环境保护。10</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世界互联网大会推动构建网络空间命运共同体的理念主张日益深入人心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这表明中国(</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20_1#10fb3bac1.bracket?pid=122363f97&amp;color=0,0,0&amp;vpa=7&amp;vtp=1"/>
          <p:cNvSpPr/>
          <p:nvPr/>
        </p:nvSpPr>
        <p:spPr>
          <a:xfrm>
            <a:off x="10320401" y="23245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6_BD.19_2#10fb3bac1?pid=122363f97&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①国家性质决定了我国奉行独立自主的和平外交政策</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在合作中践行维护世界和平、促进共同发展的外交宗旨</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通过互联网大会加强与各国在网络安全领域的技术共享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积极通过数字技术合作推动发展中国家经济社会数字化转型</a:t>
            </a:r>
            <a:endParaRPr lang="en-US" altLang="zh-CN" sz="2000" dirty="0"/>
          </a:p>
        </p:txBody>
      </p:sp>
      <p:sp>
        <p:nvSpPr>
          <p:cNvPr id="5" name="QC_6_BD.19_3#10fb3bac1.choices?pid=122363f97&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21_1#10fb3bac1?vop=1&amp;pid=122363f97&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本题考查我国的外交政策。中国在非洲、东南亚、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拉美等地区在数字领域与各国开展合作，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助力各国发展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，体现了中国在合作中践行维护世界和平、促进共同发展的外交宗旨，②正确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国与乌干达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、东盟国家、巴西等发展中国家合作，启动技术援助及培训项目、打造5G</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智慧医院、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利用数字技术合作保护生态等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，推动了发展中国家经济社会数字化转型，④正确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；我国的国家性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质和国家利益决定了我国奉行独立自主的和平外交政策，且材料主要强调中国在网络空间领域与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各国的合作及贡献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，未体现国家性质与外交政策的关系，①排除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；材料主要体现中国在网络技术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等方面助力其他国家发展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，没有提及网络安全问题，③排除。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dbe2d27dd.fixed?pid=86c1579af&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7200" dirty="0"/>
          </a:p>
        </p:txBody>
      </p:sp>
      <p:sp>
        <p:nvSpPr>
          <p:cNvPr id="3" name="C_3_BD#dbe2d27dd.fixed?pid=86c1579af&amp;color=255,255,255&amp;vtp=1&amp;bbb=1"/>
          <p:cNvSpPr/>
          <p:nvPr/>
        </p:nvSpPr>
        <p:spPr>
          <a:xfrm>
            <a:off x="0" y="3730752"/>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第五课</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中国的外交</a:t>
            </a:r>
            <a:endParaRPr lang="en-US" altLang="zh-CN" sz="4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22_1#da0c61173?sp=1&amp;pid=122363f97&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［四川广元中学2025入学考·改编］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中国式现代化是走和平发展道路的现代化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。我国不走一些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国家通过战争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、殖民掠夺等方式实现现代化的老路，那种损人利己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、充满血腥罪恶的老路给广大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发展中国家人民带来深重苦难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这要求我们(</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23_1#da0c61173.bracket?pid=122363f97&amp;color=0,0,0&amp;vpa=8&amp;vtp=1"/>
          <p:cNvSpPr/>
          <p:nvPr/>
        </p:nvSpPr>
        <p:spPr>
          <a:xfrm>
            <a:off x="5748401"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6_BD.22_2#da0c61173?pid=122363f97&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①推动建立以合作共赢为核心的新型国际关系</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把促进世界和平与发展作为外交政策的基石</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坚持维护世界和平、促进共同发展的外交政策宗旨</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坚守独立自主的外交立场，依靠自己的力量发展经济</a:t>
            </a:r>
            <a:endParaRPr lang="en-US" altLang="zh-CN" sz="2000" dirty="0"/>
          </a:p>
        </p:txBody>
      </p:sp>
      <p:sp>
        <p:nvSpPr>
          <p:cNvPr id="5" name="QC_6_BD.22_3#da0c61173.choices?pid=122363f97&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24_1#da0c61173?vop=1&amp;pid=122363f97&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本题考查我国的外交政策。中国式现代化是走和平发展道路的现代化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，要求我们顺应和平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与发展的时代潮流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，坚持维护世界和平、促进共同发展的外交政策宗旨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，推动建立以合作共赢为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核心的新型国际关系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，①③正确；我国外交政策的基石是和平共处五项原则，②错误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；“依靠自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己的力量发展经济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”说法错误，④排除。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25_1#9f0e7a3d8?sp=1&amp;pid=122363f97&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［山东泰安一中2024高二期中］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国家主席习近平同多国领导人密切互动，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留下许多精彩瞬间：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在白云山麓的广州松园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，中法两国元首临水而坐，观景品茗，共赏《高山流水》的琴韵悠长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彩虹之国”南非，南非总统郑重为习近平主席授予重要友好国家元首的最高级别勋章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；在温暖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如春的越南河内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，中国领导人受到了最隆重礼遇、最热烈欢迎</a:t>
            </a:r>
            <a:r>
              <a:rPr lang="en-US" altLang="zh-CN" sz="2000" b="0" i="0" dirty="0">
                <a:solidFill>
                  <a:srgbClr val="000000"/>
                </a:solidFill>
                <a:latin typeface="宋体" panose="02010600030101010101" pitchFamily="2"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这些外交活动(</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26_1#9f0e7a3d8.bracket?pid=122363f97&amp;color=0,0,0&amp;vpa=9&amp;vtp=1"/>
          <p:cNvSpPr/>
          <p:nvPr/>
        </p:nvSpPr>
        <p:spPr>
          <a:xfrm>
            <a:off x="9812401" y="23245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6_BD.25_2#9f0e7a3d8?pid=122363f97&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①展现了我国元首外交的独特魅力</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彰显了新时代中国外交的开放包容与大国气度</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丰富了国与国之间交往的内涵和形式</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搭建了范围最广的国际合作交流新平台</a:t>
            </a:r>
            <a:endParaRPr lang="en-US" altLang="zh-CN" sz="2000" dirty="0"/>
          </a:p>
        </p:txBody>
      </p:sp>
      <p:sp>
        <p:nvSpPr>
          <p:cNvPr id="5" name="QC_6_BD.25_3#9f0e7a3d8.choices?pid=122363f97&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27_1#9f0e7a3d8?vop=1&amp;pid=122363f97&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本题考查中国特色大国外交。这些外交活动展现了我国元首外交的独特魅力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，彰显了新时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代中国外交的开放包容与大国气度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；材料中的外交活动并没有丰富国家之间交往的内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涵和形式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，③排除；材料中的外交活动并未搭建范围最广的国际合作交流新平台，④排除。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27_2#9f0e7a3d8?vop=1&amp;pid=122363f97&amp;color=0,0,0&amp;mp=1&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知识拓展</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首脑外交</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首脑外交是指由国家实际掌握最高决策权的首脑人物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，一般为国家元首或政府首脑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，直接出面以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多种方式参与和处理对外事务的外交方式。首脑之间的直接交往不仅可以避开外交上的繁文缛节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和纠缠不清的技术细节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，还可以通过个人之间的情谊，调和甚至化解国家间矛盾。在我国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，元首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外交是首脑外交的重要形式之一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28_1#515953d98?sp=1&amp;pid=122363f97&amp;color=0,0,0&amp;vtp=1&amp;bt=1&amp;bbb=1&amp;hb=1"/>
          <p:cNvSpPr/>
          <p:nvPr/>
        </p:nvSpPr>
        <p:spPr>
          <a:xfrm>
            <a:off x="722376" y="972000"/>
            <a:ext cx="10753344" cy="40947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［福建泉州2025高二期末］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阅读材料，完成下列要求。（9分）</a:t>
            </a:r>
            <a:endParaRPr lang="en-US" altLang="zh-CN" sz="2000" dirty="0"/>
          </a:p>
          <a:p>
            <a:pPr latinLnBrk="1">
              <a:lnSpc>
                <a:spcPts val="3700"/>
              </a:lnSpc>
            </a:pPr>
            <a:r>
              <a:rPr lang="en-US" altLang="zh-CN" sz="2000" b="0" i="0">
                <a:solidFill>
                  <a:srgbClr val="000000"/>
                </a:solidFill>
                <a:latin typeface="宋体" panose="02010600030101010101" pitchFamily="2" charset="-122"/>
                <a:ea typeface="楷体" panose="02010609060101010101"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建造中国空间站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建成国家太空实验室是实现载人航天工程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三步走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战略的重要目标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是</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建设航天强国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科技强国的重要标志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宋体" panose="02010600030101010101" pitchFamily="2" charset="-122"/>
                <a:ea typeface="楷体" panose="02010609060101010101"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探索未知宇宙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发展航天技术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是人类的共同事业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离不开世界各国的通力合作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国际合作</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是航天发展的趋势潮流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中国提出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在外空领域推动构建人类命运共同体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继续同各国一道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积</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极参与外空全球治理与交流合作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维护外空安全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促进外空活动长期可持续发展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为保护地球家</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增进民生福祉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服务人类文明进步作出新的更大贡献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结合材料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，运用《当代国际政治与经济》的知识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，分析积极参与外空全球治理与交流合作是如何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体现我国的外交政策的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AN.29_1#515953d98?vop=1&amp;pid=122363f97&amp;color=0,0,0&amp;vtp=1&amp;bt=1&amp;bbb=1&amp;hb=1"/>
          <p:cNvSpPr/>
          <p:nvPr/>
        </p:nvSpPr>
        <p:spPr>
          <a:xfrm>
            <a:off x="722376" y="972000"/>
            <a:ext cx="10753344" cy="31422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①我国的国家性质和国家利益决定了我国奉行独立自主的和平外交政策</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。积极参与外空全</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球治理与交流合作</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，是由我国的国家性质和国家利益决定的，体现了维护世界和平</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、促进共同发</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展的宗旨</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。（3分）②中国提出在外空领域推动构建人类命运共同体，</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体现了维护我国的主权、</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安全和发展利益</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，促进世界的和平与发展的基本目标。（3分）</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③积极参与外空全球治理与交流</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合作</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，继续同各国一道开展相关活动</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，体现了我国独立自主的基本立场和和平共处五项原则的基</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本准则</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，表明我国在平等互利的基础上发展对外关系，共同维护外空安全</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，促进外空活动可持续</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发展</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。（3分）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AS.30_1#515953d98?vop=1&amp;pid=122363f97&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本题考查我国的外交政策。关键信息①：中国积极参与外空全球治理与交流合作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，维护外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空安全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，促进外空活动长期可持续发展→我国外交政策的宗旨。关键信息②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：中国提出在外空领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域推动构建人类命运共同体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→我国外交政策的基本目标。关键信息③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：中国提出积极参与外空全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球治理与交流合作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，维护外空安全，促进外空活动长期可持续发展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→我国外交政策的基本立场和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对外关系的基本准则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75ba43f3a.fixed?pid=79258c067&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5#75ba43f3a.fixed?pid=79258c067&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第二框</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构建人类命运共同体</a:t>
            </a:r>
            <a:endParaRPr lang="en-US" altLang="zh-CN" sz="4400" dirty="0"/>
          </a:p>
        </p:txBody>
      </p:sp>
      <p:pic>
        <p:nvPicPr>
          <p:cNvPr id="4" name="C_5#75ba43f3a.fixed?pid=79258c067&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5_BD#75ba43f3a.fixed?pid=79258c067&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1_1#1b8e46158?sp=1&amp;pid=e01706649&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［宁夏银川2024高二期末</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面对中华民族伟大复兴的战略全局与世界百年未有之大变局加速演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进的交织激荡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，针对“建设一个什么样的世界、怎样建设这个世界”的世界之问、时代之问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史之问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，习近平主席站在历史和时代的高度，从中国与世界共同利益、全人类共同福祉出发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出构建人类命运共同体的重要理念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构建人类命运共同体这一理念体现出(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32_1#1b8e46158.bracket?pid=e01706649&amp;color=0,0,0&amp;vpa=10&amp;vtp=1"/>
          <p:cNvSpPr/>
          <p:nvPr/>
        </p:nvSpPr>
        <p:spPr>
          <a:xfrm>
            <a:off x="9037701" y="23245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7_BD.31_2#1b8e46158?pid=e01706649&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①我国坚持国家利益至上的全球价值观</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我国致力于推动全球包容、普惠发展，符合各国的根本利益</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我国坚持共商共建共享的理念，在完善全球治理中发挥着重要作用</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我国倡导以协商化解分歧，以“文明平等互鉴”超越“文明冲突”</a:t>
            </a:r>
            <a:endParaRPr lang="en-US" altLang="zh-CN" sz="2000" dirty="0"/>
          </a:p>
        </p:txBody>
      </p:sp>
      <p:sp>
        <p:nvSpPr>
          <p:cNvPr id="5" name="QC_7_BD.31_3#1b8e46158.choices?pid=e01706649&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6c130240c.fixed?pid=d6b147659&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5#6c130240c.fixed?pid=d6b147659&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第一框</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中国外交政策的形成与发展</a:t>
            </a:r>
            <a:endParaRPr lang="en-US" altLang="zh-CN" sz="4400" dirty="0"/>
          </a:p>
        </p:txBody>
      </p:sp>
      <p:pic>
        <p:nvPicPr>
          <p:cNvPr id="4" name="C_5#6c130240c.fixed?pid=d6b147659&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5_BD#6c130240c.fixed?pid=d6b147659&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3_1#1b8e46158?vop=1&amp;pid=e01706649&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本题考查人类命运共同体的内涵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。构建人类命运共同体体现了我国坚持共商共建共享的理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，在完善全球治理中发挥着重要作用，③说法正确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；构建人类命运共同体体现了我国倡导以协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商化解分歧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，以“文明平等互鉴”超越“文明冲突”，④说法正确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；构建人类命运共同体理念体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现我国坚持谋求国家间共同利益的全球价值观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，①排除；我国致力于推动全球包容、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普惠发展，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符合各国的共同利益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4_1#6a5fee301?sp=1&amp;pid=e01706649&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［山东聊城2025模拟］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2024年中国军队迈向世界的和平足迹，从举办防务论坛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，到开展联演联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；从挺进大洋护航，到远赴海外维和；从进行援外医疗，到实施物资援助</a:t>
            </a:r>
            <a:r>
              <a:rPr lang="en-US" altLang="zh-CN" sz="2000" b="0" i="0">
                <a:solidFill>
                  <a:srgbClr val="000000"/>
                </a:solidFill>
                <a:latin typeface="宋体" panose="02010600030101010101" pitchFamily="2"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在习近平强军思</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想和习近平外交思想指引下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，中国军队始终知行合一、重信守诺，守护和平、奋勇担当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，向险而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、无畏无惧。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材料表明中国(</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35_1#6a5fee301.bracket?pid=e01706649&amp;color=0,0,0&amp;vpa=11&amp;vtp=1"/>
          <p:cNvSpPr/>
          <p:nvPr/>
        </p:nvSpPr>
        <p:spPr>
          <a:xfrm>
            <a:off x="4211701" y="23245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7_BD.34_2#6a5fee301?pid=e01706649&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①不断秉承命运与共理念，完善国际协调机制</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以人民安全为宗旨，维护国家主权、安全和发展利益</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是维护世界和平与稳定的积极因素和坚定力量</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坚持多边主义，共建持久和平、普遍安全的世界</a:t>
            </a:r>
            <a:endParaRPr lang="en-US" altLang="zh-CN" sz="2000" dirty="0"/>
          </a:p>
        </p:txBody>
      </p:sp>
      <p:sp>
        <p:nvSpPr>
          <p:cNvPr id="5" name="QC_7_BD.34_3#6a5fee301.choices?pid=e01706649&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6_1#6a5fee301?vop=1&amp;pid=e01706649&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本题考查构建人类命运共同体的内涵。中国军队通过举办防务论坛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、开展联演联训等多种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行动守护和平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，表明中国是维护世界和平与稳定的积极因素和坚定力量，③正确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；中国军队开展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的一系列行动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，如挺进大洋护航、远赴海外维和等，体现了中国坚持多边主义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，致力于共建持久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、普遍安全的世界，④正确；材料主要体现中国军队在维护世界和平方面的具体行动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及完善国际协调机制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，①排除；材料强调中国军队对世界和平的维护，而非仅维护国家主权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全和发展利益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7_1#745eb8ca8?sp=1&amp;pid=8f1d0a95a&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［河北邯郸2025高二月考］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从《论语》中“四海之内皆兄弟也”，到《荀子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》“四海之内若一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”，再到习近平外交思想对世界大同、四海一家传统精神的弘扬</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，中国智慧对国际关系的走向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产生深远影响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。“四海一家”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精神(</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38_1#745eb8ca8.bracket?pid=8f1d0a95a&amp;color=0,0,0&amp;vpa=12&amp;vtp=1"/>
          <p:cNvSpPr/>
          <p:nvPr/>
        </p:nvSpPr>
        <p:spPr>
          <a:xfrm>
            <a:off x="4732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7_BD.37_2#745eb8ca8?pid=8f1d0a95a&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①与构建人类命运共同体理念是相通的</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为新时代中国外交提供了根本遵循和行动指南</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为构建全球公平正义的新秩序贡献了中国智慧和中国方案</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作为中华优秀传统精神是构建人类命运共同体理念的文化渊源</a:t>
            </a:r>
            <a:endParaRPr lang="en-US" altLang="zh-CN" sz="2000" dirty="0"/>
          </a:p>
        </p:txBody>
      </p:sp>
      <p:sp>
        <p:nvSpPr>
          <p:cNvPr id="5" name="QC_7_BD.37_3#745eb8ca8.choices?pid=8f1d0a95a&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9_1#745eb8ca8?vop=1&amp;pid=8f1d0a95a&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本题考查构建人类命运共同体。“四海一家”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精神与构建人类命运共同体理念是相通的，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作为中华优秀传统精神是构建人类命运共同体理念的文化渊源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，①④正确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；习近平外交思想为新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时代中国外交提供了根本遵循和行动指南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，②排除；构建人类命运共同体理念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，为全球生态文明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、国际和平事业、完善全球治理体系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、构建全球公平正义的新秩序贡献了中国智慧和中国方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0_1#c195e8507?sp=1&amp;pid=8f1d0a95a&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［安徽安庆2025高二开学考］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国家开展公共外交的目的是提升本国的形象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，改善外国公众对本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国的态度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，进而影响外国政府对本国的政策。主体包括政府部门，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但更多的是非政府组织和公众。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国之交在于民相亲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，民相亲在于心相通。由此可见，国家间的民相亲、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心相通(</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41_1#c195e8507.bracket?pid=8f1d0a95a&amp;color=0,0,0&amp;vpa=13&amp;vtp=1"/>
          <p:cNvSpPr/>
          <p:nvPr/>
        </p:nvSpPr>
        <p:spPr>
          <a:xfrm>
            <a:off x="9545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7_BD.40_2#c195e8507?pid=8f1d0a95a&amp;color=0,0,0&amp;vtp=1&amp;bbb=1"/>
          <p:cNvSpPr/>
          <p:nvPr/>
        </p:nvSpPr>
        <p:spPr>
          <a:xfrm>
            <a:off x="722376" y="2334074"/>
            <a:ext cx="10753344" cy="1326134"/>
          </a:xfrm>
          <a:prstGeom prst="rect">
            <a:avLst/>
          </a:prstGeom>
          <a:noFill/>
        </p:spPr>
        <p:txBody>
          <a:bodyPr wrap="none" lIns="0" tIns="0" rIns="0" bIns="0" rtlCol="0" anchor="t"/>
          <a:lstStyle/>
          <a:p>
            <a:pPr latinLnBrk="1">
              <a:lnSpc>
                <a:spcPts val="3600"/>
              </a:lnSpc>
              <a:tabLst>
                <a:tab pos="5458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是将本国价值观输出给其他国家人民</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tabLst>
                <a:tab pos="5458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反映了公共外交有利于塑造国家形象</a:t>
            </a:r>
            <a:endParaRPr lang="en-US" altLang="zh-CN" sz="2000" dirty="0"/>
          </a:p>
          <a:p>
            <a:pPr latinLnBrk="1">
              <a:lnSpc>
                <a:spcPts val="3600"/>
              </a:lnSpc>
              <a:tabLst>
                <a:tab pos="5458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表明公众已经成为国际关系的参加者</a:t>
            </a:r>
            <a:endParaRPr lang="en-US" altLang="zh-CN" sz="2000" dirty="0"/>
          </a:p>
          <a:p>
            <a:pPr latinLnBrk="1">
              <a:lnSpc>
                <a:spcPts val="3500"/>
              </a:lnSpc>
              <a:tabLst>
                <a:tab pos="5458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④公共外交是公民维护国家利益的体现</a:t>
            </a:r>
            <a:endParaRPr lang="en-US" altLang="zh-CN" sz="2000" dirty="0"/>
          </a:p>
        </p:txBody>
      </p:sp>
      <p:sp>
        <p:nvSpPr>
          <p:cNvPr id="5" name="QC_7_BD.40_3#c195e8507.choices?pid=8f1d0a95a&amp;color=0,0,0&amp;vtp=1&amp;bbb=1"/>
          <p:cNvSpPr/>
          <p:nvPr/>
        </p:nvSpPr>
        <p:spPr>
          <a:xfrm>
            <a:off x="719328" y="4180645"/>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A.①②</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42_1#c195e8507?vop=1&amp;pid=8f1d0a95a&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本题考查中国智慧的生动实践。积极开展公共外交，有利于塑造国家形象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，是公民积极维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护国家利益的体现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，②④正确；“价值观输出”的说法不妥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，中国反对将本国价值观强加给其他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，①排除；主权国家与国际组织是国际关系的主要参加者，③排除。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BD.43_1#292ffd093?sp=1&amp;pid=d2c620684&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5.我们要坚持独立自主的和平外交政策，坚定不移走和平发展道路，推动建设新型国际关系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动构建人类命运共同体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。推进落实全球发展倡议，弘扬全人类共同价值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。中国始终是世界和平的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建设者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、全球发展的贡献者、国际秩序的维护者，愿同国际社会一道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，为促进世界和平稳定与发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展繁荣作出新的更大贡献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这说明中国(</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8_AN.44_1#292ffd093.bracket?pid=d2c620684&amp;color=0,0,0&amp;vpa=14&amp;vtp=1"/>
          <p:cNvSpPr/>
          <p:nvPr/>
        </p:nvSpPr>
        <p:spPr>
          <a:xfrm>
            <a:off x="5240401" y="23245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8_BD.43_2#292ffd093?pid=d2c620684&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①勇于承担大国责任，是维护世界和平与发展的决定性力量</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主张加强团结，践行相互尊重、合作共赢的国际关系理念</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是推动建立公正合理的国际政治经济新秩序的主导者</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是构建人类命运共同体、加强多边合作的倡导者</a:t>
            </a:r>
            <a:endParaRPr lang="en-US" altLang="zh-CN" sz="2000" dirty="0"/>
          </a:p>
        </p:txBody>
      </p:sp>
      <p:sp>
        <p:nvSpPr>
          <p:cNvPr id="5" name="QC_8_BD.43_3#292ffd093.choices?pid=d2c620684&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AS.45_1#292ffd093?vop=1&amp;pid=d2c620684&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本题考查构建人类命运共同体。推进落实全球发展倡议，弘扬全人类共同价值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，这说明中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国主张加强团结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，践行相互尊重、合作共赢的国际关系理念，推动构建人类命运共同体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，加强多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边合作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，②④正确；中国是维护世界和平与发展的坚定力量，但不是“决定性力量”，①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中国不谋求在国际事务中的主导地位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中国是推动建立公正合理的国际政治经济新秩序的倡导者，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而不是主导者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AS.45_2#292ffd093?vop=1&amp;pid=d2c620684&amp;color=0,0,0&amp;mp=1&amp;vtp=1&amp;bt=1&amp;bbb=1&amp;hb=1"/>
          <p:cNvSpPr/>
          <p:nvPr/>
        </p:nvSpPr>
        <p:spPr>
          <a:xfrm>
            <a:off x="722376" y="972000"/>
            <a:ext cx="10753344" cy="22278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本题易错选③，错选原因是错误理解了中国在国际事务中的作用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。中国是维护世界和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平与发展的坚定力量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、重要力量，是维护世界和平的中流砥柱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。中国永远作推动人类和平发展进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步的中坚力量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，始终是世界和平的建设者、全球发展的贡献者、国际秩序的维护者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、公共产品的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提供者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。但不能说中国是维护世界和平与发展的“决定性力量”或中国“主导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”国际政治经济新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秩序的建立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_1#22eed51cc?sp=1&amp;pid=764116cb6&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［陕西西安2024高二检测·改编］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习近平总书记曾指出，中国永远不称霸、不扩张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，坚决反对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霸权主义和强权政治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。我们决不会坐视国家主权、安全、发展利益受损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，决不会允许任何人任何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势力侵犯和分裂祖国的神圣领土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这表明(</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2_1#22eed51cc.bracket?pid=764116cb6&amp;color=0,0,0&amp;vpa=1&amp;vtp=1"/>
          <p:cNvSpPr/>
          <p:nvPr/>
        </p:nvSpPr>
        <p:spPr>
          <a:xfrm>
            <a:off x="5494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7_BD.1_2#22eed51cc?pid=764116cb6&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①坚持和平共处五项原则是我国外交政策的宗旨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中国坚定不移地维护自己的国家利益</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维护我国的主权、安全和发展利益是我国外交政策的基石</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我国奉行独立自主的和平外交政策</a:t>
            </a:r>
            <a:endParaRPr lang="en-US" altLang="zh-CN" sz="2000" dirty="0"/>
          </a:p>
        </p:txBody>
      </p:sp>
      <p:sp>
        <p:nvSpPr>
          <p:cNvPr id="5" name="QC_7_BD.1_3#22eed51cc.choices?pid=764116cb6&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436903210.fixed?pid=79258c067&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5#436903210.fixed?pid=79258c067&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第二框</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构建人类命运共同体</a:t>
            </a:r>
            <a:endParaRPr lang="en-US" altLang="zh-CN" sz="4400" dirty="0"/>
          </a:p>
        </p:txBody>
      </p:sp>
      <p:pic>
        <p:nvPicPr>
          <p:cNvPr id="4" name="C_5#436903210.fixed?pid=79258c067&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5_BD#436903210.fixed?pid=79258c067&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6_1#112fb9b1a?sp=1&amp;pid=436903210&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［安徽部分学校2025适应考］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2025年2月7日，以“冰雪同梦，亚洲同心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”为主题的第九届亚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洲冬季运动会在哈尔滨市举行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。冰雪同梦，意在亚冬会为各国运动员展现冰雪运动魅力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、实现人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生梦想搭建了广阔舞台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；亚洲同心，展现了各国人民以真诚和热情增进团结和友谊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，以交流和尊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重推动文明互鉴和进步的共同期许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这一主题表现了亚洲人民(</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47_1#112fb9b1a.bracket?pid=436903210&amp;color=0,0,0&amp;vpa=15&amp;vtp=1"/>
          <p:cNvSpPr/>
          <p:nvPr/>
        </p:nvSpPr>
        <p:spPr>
          <a:xfrm>
            <a:off x="7780401" y="23245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6_BD.46_2#112fb9b1a?pid=436903210&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①坚持交流互鉴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，建设开放包容的亚洲</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坚持合作共赢，建设共同繁荣的亚洲</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追求和平与安全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，共建亚洲人民命运共同体</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向往共建一个每个人都能自由发展的联合体</a:t>
            </a:r>
            <a:endParaRPr lang="en-US" altLang="zh-CN" sz="2000" dirty="0"/>
          </a:p>
        </p:txBody>
      </p:sp>
      <p:sp>
        <p:nvSpPr>
          <p:cNvPr id="5" name="QC_6_BD.46_3#112fb9b1a.choices?pid=436903210&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48_1#112fb9b1a?vop=1&amp;pid=436903210&amp;color=0,0,0&amp;vtp=1&amp;bt=1&amp;bbb=1&amp;hb=1"/>
          <p:cNvSpPr/>
          <p:nvPr/>
        </p:nvSpPr>
        <p:spPr>
          <a:xfrm>
            <a:off x="722376" y="972000"/>
            <a:ext cx="10753344" cy="4069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本题考查构建人类命运共同体。“亚洲同心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，展现了各国人民以真诚和热情增进团结和友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，以交流和尊重推动文明互鉴和进步的共同期许”,这体现了亚洲人民愿意通过交流，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相互学习、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相互借鉴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，尊重不同国家和民族的文化，建设一个开放包容的亚洲，①正确；“冰雪同梦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，意在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亚冬会为各国运动员展现冰雪运动魅力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、实现人生梦想搭建了广阔舞台”,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亚冬会作为一个平台，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促进了各国运动员之间的交流与合作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，也为各国在体育等领域的合作提供了契机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，有利于实现合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作共赢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，推动亚洲各国共同繁荣，②正确；亚冬会是体育文化的交流，不涉及和平与安全，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；“向往共建一个每个人都能自由发展的联合体”一般是对共产主义社会的描述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，题干所表达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的亚冬会主题主要围绕体育交流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、文明互鉴和合作共赢等方面，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未体现出共建这样一个联合体，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9_1#ccbc32b7d?sp=1&amp;pid=436903210&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［东北三省部分学校2024模拟］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扎实推进高质量共建“一带一路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”，推动实现世界各国的现代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，建设一个开放包容、互联互通、共同发展的世界，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符合推动构建人类命运共同体理念的要求。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“一带一路”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对全球发展的作用机制是(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50_1#ccbc32b7d.bracket?pid=436903210&amp;color=0,0,0&amp;vpa=16&amp;vtp=1"/>
          <p:cNvSpPr/>
          <p:nvPr/>
        </p:nvSpPr>
        <p:spPr>
          <a:xfrm>
            <a:off x="5748401"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6_BD.49_2#ccbc32b7d?pid=436903210&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①符合沿线国家共同利益→催生国际合作新模式→实现跨文化跨区域发展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顺应人类社会发展时代潮流→拓展全球治理新实践→促进全球治理体制完善</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打造国际合作新平台→实现沿线国家发展战略结盟→增添共同发展新动力</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遵循共商共建共享原则→反映世界各国共同价值追求→指明人类未来发展方向</a:t>
            </a:r>
            <a:endParaRPr lang="en-US" altLang="zh-CN" sz="2000" dirty="0"/>
          </a:p>
        </p:txBody>
      </p:sp>
      <p:sp>
        <p:nvSpPr>
          <p:cNvPr id="5" name="QC_6_BD.49_3#ccbc32b7d.choices?pid=436903210&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51_1#ccbc32b7d?vop=1&amp;pid=436903210&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本题考查推动构建人类命运共同体。共建“一带一路”符合沿线国家共同利益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，故能催生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国际合作新模式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，进而实现跨文化跨区域发展，①正确；共建“一带一路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”顺应人类社会发展时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代潮流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，有利于拓展全球治理新实践，进而促进全球治理体制完善，②正确；共建“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一带一路”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有利于打造国际合作新平台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，但“实现沿线国家发展战略结盟”不是共建“一带一路”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的目标，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且中国奉行不结盟政策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，③排除；遵循共商共建共享原则并不是世界各国共同价值追求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，而且材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料主体是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“一带一路”沿线国家，④排除。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2_1#493d6e522?sp=1&amp;pid=436903210&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［江西赣州部分学校2024高二期中］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中国—太平洋岛国菌草技术示范中心在斐济揭牌启用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向太平洋岛国推广菌草技术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；中方向斐济援助的LED路灯和家用太阳能电源系统让近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3万名当地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民众受益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；中方援建翻修的斐济多功能体育馆完成交接</a:t>
            </a:r>
            <a:r>
              <a:rPr lang="en-US" altLang="zh-CN" sz="2000" b="0" i="0" dirty="0">
                <a:solidFill>
                  <a:srgbClr val="000000"/>
                </a:solidFill>
                <a:latin typeface="宋体" panose="02010600030101010101" pitchFamily="2"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这些丰硕成果表明(</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53_1#493d6e522.bracket?pid=436903210&amp;color=0,0,0&amp;vpa=17&amp;vtp=1"/>
          <p:cNvSpPr/>
          <p:nvPr/>
        </p:nvSpPr>
        <p:spPr>
          <a:xfrm>
            <a:off x="9558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6_BD.52_2#493d6e522?pid=436903210&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①中国落实全球发展倡议，推动构建人类命运共同体走深走实</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中国外交以共同发展为根本遵循，为斐济社会发展贡献力量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中国弘扬全人类共同价值，在国际事务中的话语权不断增强</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中国积极开展交流合作，对外展现了负责任的东方大国形象</a:t>
            </a:r>
            <a:endParaRPr lang="en-US" altLang="zh-CN" sz="2000" dirty="0"/>
          </a:p>
        </p:txBody>
      </p:sp>
      <p:sp>
        <p:nvSpPr>
          <p:cNvPr id="5" name="QC_6_BD.52_3#493d6e522.choices?pid=436903210&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54_1#493d6e522?vop=1&amp;pid=436903210&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本题考查中国智慧的生动实践。中国面向太平洋岛国推广菌草技术，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中方向斐济援助的LE</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路灯和家用太阳能电源系统让近3万名当地民众受益等，促进当地发展、增进人民福祉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丰硕成果表明中国落实全球发展倡议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，推动构建人类命运共同体走深走实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，也表明中国积极开展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交流合作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，对外展现了负责任的东方大国形象，①④正确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；中国外交以习近平外交思想为根本遵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循</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，②排除；材料没有体现中国在国际事务中的话语权不断增强，③排除。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55_1#9977aa787?sp=1&amp;pid=436903210&amp;color=0,0,0&amp;vtp=1&amp;bt=1&amp;bbb=1&amp;hb=1"/>
          <p:cNvSpPr/>
          <p:nvPr/>
        </p:nvSpPr>
        <p:spPr>
          <a:xfrm>
            <a:off x="722376" y="972000"/>
            <a:ext cx="10753344" cy="4526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［山东德州2025高二期中］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阅读材料，完成下列要求。（9分）</a:t>
            </a:r>
            <a:endParaRPr lang="en-US" altLang="zh-CN" sz="2000" dirty="0"/>
          </a:p>
          <a:p>
            <a:pPr latinLnBrk="1">
              <a:lnSpc>
                <a:spcPts val="3700"/>
              </a:lnSpc>
            </a:pPr>
            <a:r>
              <a:rPr lang="en-US" altLang="zh-CN" sz="2000" b="0" i="0">
                <a:solidFill>
                  <a:srgbClr val="00000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2025</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年中国特色大国外交将继续谋大势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担大义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行大道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宋体" panose="02010600030101010101" pitchFamily="2" charset="-122"/>
                <a:ea typeface="楷体" panose="02010609060101010101"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面对世界动荡冲突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中国作为在和平和安全问题上记录最好的大国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将继续以国家主席习近</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平提出的全球发展倡议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全球安全倡议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全球文明倡议为根本遵循</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继续支持一切有利于和平的</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努力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坚持以和平手段解决争端分歧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坚持为推动热点问题解决发挥建设性作用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面对单边霸凌</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逆流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中国主张尊重各国人民自主选择的发展道路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坚持不干涉内政原则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不把自己的意志强加</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于人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厉行国际法治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确保国际法有效实施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反对双重标准和选择性适用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面对分裂对抗风险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中国将秉持共商共建共享原则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以协作取代对抗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以共赢防止多输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大团结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破击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小圈</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秉持团结合作的精神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发挥好维护国际和平与安全的作用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推动全球治理体系朝着更加公</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正合理的方向发展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55_2#9977aa787?pid=436903210&amp;color=0,0,0&amp;mp=1&amp;vtp=1&amp;bt=1&amp;bbb=1&amp;hb=1"/>
          <p:cNvSpPr/>
          <p:nvPr/>
        </p:nvSpPr>
        <p:spPr>
          <a:xfrm>
            <a:off x="722376" y="969264"/>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结合材料，运用中国的外交的有关知识，分析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2025年的中国特色大国外交将如何为不确定的世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界提供更多确定性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O_6_AN.56_1#9977aa787?vop=1&amp;pid=436903210&amp;color=0,0,0&amp;vtp=1&amp;bbb=1&amp;hb=1"/>
          <p:cNvSpPr/>
          <p:nvPr/>
        </p:nvSpPr>
        <p:spPr>
          <a:xfrm>
            <a:off x="722376" y="1880616"/>
            <a:ext cx="10753344" cy="22278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①坚持以习近平外交思想为指导，为</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2025年的中国特色大国外交提供根本遵循和行动指</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南</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，为探索解决当今世界各种复杂问题指明方向。（3分）②坚持独立自主的和平外交政策</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，坚</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持独立自主基本立场</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，尊重各国主权。倡导和遵循和平共处五项原则，不干涉别国内政</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，在促进</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世界和平和稳定中发挥建设性作用</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。（3分）③积极构建人类命运共同体</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，秉持共商共建共享原</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则</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，完善全球治理体系，为构建公平正义的新秩序贡献中国智慧和中国方案。（3分）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AS.57_1#9977aa787?vop=1&amp;pid=436903210&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本题考查中国的外交。关键信息①：继续以国家主席习近平提出的全球发展倡议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、全球安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全倡议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、全球文明倡议为根本遵循</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→习近平外交思想为中国特色大国外交提供根本遵循和行动指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。关键信息②：坚持以和平手段解决争端分歧，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坚持为推动热点问题解决发挥建设性作用</a:t>
            </a:r>
            <a:r>
              <a:rPr lang="en-US" altLang="zh-CN" sz="2000" b="0" i="0">
                <a:solidFill>
                  <a:srgbClr val="000000"/>
                </a:solidFill>
                <a:latin typeface="宋体" panose="02010600030101010101" pitchFamily="2"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宋体" panose="02010600030101010101" pitchFamily="2"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不把自己的意志强加于人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→我国外交政策的基本立场和基石。关键信息③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：秉持共商共建共享原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，以协作取代对抗</a:t>
            </a:r>
            <a:r>
              <a:rPr lang="en-US" altLang="zh-CN" sz="2000" b="0" i="0" dirty="0">
                <a:solidFill>
                  <a:srgbClr val="000000"/>
                </a:solidFill>
                <a:latin typeface="宋体" panose="02010600030101010101" pitchFamily="2"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推动全球治理体系朝着更加公正合理的方向发展→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构建人类命运共同体、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中国智慧和中国方案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_1#22eed51cc?vop=1&amp;pid=764116cb6&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本题考查我国独立自主的和平外交政策。中国永远不称霸、不扩张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，坚决反对霸权主义和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强权政治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。我们决不会坐视国家主权、安全、发展利益受损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，决不会允许任何人任何势力侵犯和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分裂祖国的神圣领土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，这表明我国奉行独立自主的和平外交政策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，坚定不移地维护自己的国家利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，②④正确；维护世界和平、促进共同发展是我国外交政策的宗旨，①排除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；和平共处五项原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则是我国外交政策的基石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66e23d154.fixed?pid=205b1e543&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7200" dirty="0"/>
          </a:p>
        </p:txBody>
      </p:sp>
      <p:sp>
        <p:nvSpPr>
          <p:cNvPr id="3" name="C_5#66e23d154.fixed?pid=205b1e543&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第五课综合训练</a:t>
            </a:r>
            <a:endParaRPr lang="en-US" altLang="zh-CN" sz="4400" dirty="0"/>
          </a:p>
        </p:txBody>
      </p:sp>
      <p:pic>
        <p:nvPicPr>
          <p:cNvPr id="4" name="C_5#66e23d154.fixed?pid=205b1e543&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5_BD#66e23d154.fixed?pid=205b1e543&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刷能力</a:t>
            </a:r>
            <a:endParaRPr lang="en-US" altLang="zh-CN" sz="2800" dirty="0"/>
          </a:p>
        </p:txBody>
      </p:sp>
    </p:spTree>
  </p:cSld>
  <p:clrMapOvr>
    <a:masterClrMapping/>
  </p:clrMapOvr>
  <p:transition>
    <p:fade/>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8_1#ef3a47a4b?sp=1&amp;pid=66e23d154&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［安徽合肥2025高二期末］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2025年2月5日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，国家主席习近平同来访的吉尔吉斯斯坦总统举行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会谈时指出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，近年来，中吉关系实现跨越式发展，达到新时代全面战略伙伴的新高度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。中方支持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吉方走符合本国国情的发展道路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，愿同吉方深化发展战略对接，推进全方位互利合作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，携手维护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两国共同利益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这表明我国(</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59_1#ef3a47a4b.bracket?pid=66e23d154&amp;color=0,0,0&amp;vpa=18&amp;vtp=1"/>
          <p:cNvSpPr/>
          <p:nvPr/>
        </p:nvSpPr>
        <p:spPr>
          <a:xfrm>
            <a:off x="3970401" y="23245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6_BD.58_2#ef3a47a4b?pid=66e23d154&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①以国家间的共同利益作为对外活动的出发点和落脚点</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积极推动构建人类命运共同体，深化与吉方的全方位合作</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坚持和平共处五项原则，与吉方共同推动国际关系民主化</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践行亲诚惠容的多边外交理念，与吉方携手维护世界和平稳定</a:t>
            </a:r>
            <a:endParaRPr lang="en-US" altLang="zh-CN" sz="2000" dirty="0"/>
          </a:p>
        </p:txBody>
      </p:sp>
      <p:sp>
        <p:nvSpPr>
          <p:cNvPr id="5" name="QC_6_BD.58_3#ef3a47a4b.choices?pid=66e23d154&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60_1#ef3a47a4b?vop=1&amp;pid=66e23d154&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本题考查我国的外交政策。中方支持吉方走符合本国国情的发展道路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，推进全方位互利合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，携手维护两国共同利益。这表明我国积极推动构建人类命运共同体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，深化与吉方的全方位合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，我国坚持和平共处五项原则，与吉方共同推动国际关系民主化，②③正确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；维护国家利益是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主权国家对外活动的出发点和落脚点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，共同利益是合作的基础，但并非根本出发点，①排除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料强调我国与吉方的合作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，是双边关系，未直接涉及“多边外交”，且“维护世界和平稳定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题干中未明确体现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61_1#98cd1f66c?sp=1&amp;pid=66e23d154&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［湖南名校联考联合体2025高二期中］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2025年2月11日，中国外交部发言人表示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，中国始终是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应对气候变化的实干家和行动派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。我们将按照自己的路径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、方式和节奏确定不移地兑现已承诺的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双碳”目标。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这表明(</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62_1#98cd1f66c.bracket?pid=66e23d154&amp;color=0,0,0&amp;vpa=19&amp;vtp=1"/>
          <p:cNvSpPr/>
          <p:nvPr/>
        </p:nvSpPr>
        <p:spPr>
          <a:xfrm>
            <a:off x="3449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6_BD.61_2#98cd1f66c?pid=66e23d154&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①中国在国际事务中的话语权日益增强，发挥主导作用</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共同利益是各国合作的立足点，我国在外交中坚持维护各国的共同利益</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中国为构建人类命运共同体积极行动</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独立自主是我国外交政策的基本立场，坚定地维护国家主权和发展利益</a:t>
            </a:r>
            <a:endParaRPr lang="en-US" altLang="zh-CN" sz="2000" dirty="0"/>
          </a:p>
        </p:txBody>
      </p:sp>
      <p:sp>
        <p:nvSpPr>
          <p:cNvPr id="5" name="QC_6_BD.61_3#98cd1f66c.choices?pid=66e23d154&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63_1#98cd1f66c?vop=1&amp;pid=66e23d154&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本题考查我国的外交政策、构建人类命运共同体。中国兑现“双碳”目标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，体现了中国为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构建人类命运共同体积极行动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，③正确；中国坚定地维护国家主权和发展利益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，独立自主是我国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外交政策的基本立场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，在应对气候变化问题上有自己的主张和行动节奏，④正确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；材料未体现中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国在国际事务中的话语权日益增强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，且“发挥主导作用”说法错误，①排除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；维护本国国家利益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是主权国家对外活动的出发点和落脚点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64_1#c0779b0c3?sp=1&amp;pid=66e23d154&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［黑龙江哈尔滨师大附中2024高二期末］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随着中国的发展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，中国开始为世界提供越来越多的公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共产品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。中国足额缴纳联合国预算会费和各项摊款，建立8000人规模的维和待命部队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续加大对发展中国家特别是欠发达国家的发展援助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，多次减免其债务；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中国向全世界提供疫苗；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这一切彰显了中国(</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65_1#c0779b0c3.bracket?pid=66e23d154&amp;color=0,0,0&amp;vpa=20&amp;vtp=1"/>
          <p:cNvSpPr/>
          <p:nvPr/>
        </p:nvSpPr>
        <p:spPr>
          <a:xfrm>
            <a:off x="3716401" y="23245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6_BD.64_2#c0779b0c3?pid=66e23d154&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①在国际事务中日益发挥着主导作用</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不断为世界和平与发展作出更大贡献</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坚持合作共赢，推动建立有利于世界和平与发展的国际新秩序</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作为逐渐崛起的世界强国，在外交活动中坚定地维护国家利益</a:t>
            </a:r>
            <a:endParaRPr lang="en-US" altLang="zh-CN" sz="2000" dirty="0"/>
          </a:p>
        </p:txBody>
      </p:sp>
      <p:sp>
        <p:nvSpPr>
          <p:cNvPr id="5" name="QC_6_BD.64_3#c0779b0c3.choices?pid=66e23d154&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66_1#c0779b0c3?vop=1&amp;pid=66e23d154&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本题考查中国特色大国外交。中国为世界提供越来越多的公共产品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，体现了大国的责任担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，不断为世界和平与发展作出更大贡献，也表明中国坚持合作共赢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，努力推动构建人类命运共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，推动建立国际新秩序，②③正确；我国在国际事务中发挥着建设性作用，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而不是主导作用，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错误；中国并非世界强国，材料也没有涉及中国维护自己的国家利益，④排除。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67_1#b8393dd63?sp=1&amp;pid=66e23d154&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［湖北部分学校2024高二期末］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我国倡导以对话弥合分歧、以合作化解争端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，坚决反对一切形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式的霸权主义和强权政治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，主张以团结精神和共赢思维应对复杂交织的安全挑战，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营造公道正义、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共建共享的安全格局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材料表明中国</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68_1#b8393dd63.bracket?pid=66e23d154&amp;color=0,0,0&amp;vpa=21&amp;vtp=1"/>
          <p:cNvSpPr/>
          <p:nvPr/>
        </p:nvSpPr>
        <p:spPr>
          <a:xfrm>
            <a:off x="5113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6_BD.67_2#b8393dd63?pid=66e23d154&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①致力于维护国际公平正义，促进世界和平稳定</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展示了大国担当，得到了世界各国的一致认可</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顺应了世界多极化趋势和经济全球化的时代潮流</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以构建人类命运共同体作为我国外交的出发点</a:t>
            </a:r>
            <a:endParaRPr lang="en-US" altLang="zh-CN" sz="2000" dirty="0"/>
          </a:p>
        </p:txBody>
      </p:sp>
      <p:sp>
        <p:nvSpPr>
          <p:cNvPr id="5" name="QC_6_BD.67_3#b8393dd63.choices?pid=66e23d154&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69_1#b8393dd63?vop=1&amp;pid=66e23d154&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本题考查我国的外交。材料表明中国致力于维护国际公平正义，促进世界和平稳定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应了世界多极化趋势和经济全球化的时代潮流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，①③符合题意；“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得到了世界各国的一致认可”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说法过于绝对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，②排除；维护本国的国家利益是我国外交的出发点，④错误。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70_1#ddc47f84f?sp=1&amp;pid=66e23d154&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［广东湛江2025高二月考］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中国公安部部长助理于2025年2月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14日分别与缅甸副总理兼外交部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、内政部长举行会谈，就共同打击电信网络诈骗、人口贩运等交换意见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，并前往泰缅边境湄索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考察接收缅甸遣返中国公民的设施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。中方愿同缅泰等周边国家积极开展多边合作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，合力封堵不法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分子流窜作案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，铲除网赌电诈“毒瘤”。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材料表明(</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71_1#ddc47f84f.bracket?pid=66e23d154&amp;color=0,0,0&amp;vpa=22&amp;vtp=1"/>
          <p:cNvSpPr/>
          <p:nvPr/>
        </p:nvSpPr>
        <p:spPr>
          <a:xfrm>
            <a:off x="6497701" y="23245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6_BD.70_2#ddc47f84f?pid=66e23d154&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①我国坚持总体国家安全观，以人民安全为根本，维护公民的合法权益</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我国支持多边贸易体制，推动建设开放型世界经济，促进周边经济发展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我国积极履行国际义务，在中缅泰共同打击跨国犯罪中发挥重要作用</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我国以和平共处五项原则为基本准则，推动构建周边地区命运共同体</a:t>
            </a:r>
            <a:endParaRPr lang="en-US" altLang="zh-CN" sz="2000" dirty="0"/>
          </a:p>
        </p:txBody>
      </p:sp>
      <p:sp>
        <p:nvSpPr>
          <p:cNvPr id="5" name="QC_6_BD.70_3#ddc47f84f.choices?pid=66e23d154&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_1#7aed90bb0?sp=1&amp;pid=764116cb6&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［江西赣州定南中学2025高二联考］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2025年2月以来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，中国人民解放军南部战区部队组织海空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兵力持续加强中国黄岩岛领海周边海空域巡逻警戒</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，进一步强化有关海空域管控力度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；中国海警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持续加强黄岩岛领海及周边区域执法巡查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，常态化组织海空立体巡航管控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，依法依规开展跟踪监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、警告驱离、登检查扣，进一步强化有关海域管控力度。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这表明(</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5_1#7aed90bb0.bracket?pid=764116cb6&amp;color=0,0,0&amp;vpa=2&amp;vtp=1"/>
          <p:cNvSpPr/>
          <p:nvPr/>
        </p:nvSpPr>
        <p:spPr>
          <a:xfrm>
            <a:off x="8275701" y="23245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7_BD.4_2#7aed90bb0?pid=764116cb6&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①独立自主是我国外交政策的基石</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国际社会出现许多新的安全威胁</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③我国坚决维护南海地区和平稳定</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我国坚决捍卫国家主权和领土完整</a:t>
            </a:r>
            <a:endParaRPr lang="en-US" altLang="zh-CN" sz="2000" dirty="0"/>
          </a:p>
        </p:txBody>
      </p:sp>
      <p:sp>
        <p:nvSpPr>
          <p:cNvPr id="5" name="QC_7_BD.4_3#7aed90bb0.choices?pid=764116cb6&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72_1#ddc47f84f?vop=1&amp;pid=66e23d154&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本题考查中国的外交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。我国与周边国家合作打击犯罪行为是在履行维护地区安全等国际义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，③正确；通过和平合作的方式，与周边国家共同应对跨国犯罪等问题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，符合和平共处五项原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，有利于构建周边地区命运共同体，④正确；我国坚持总体国家安全观，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以人民安全为宗旨，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以政治安全为根本</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，①排除；材料中主要体现了中缅泰在打击跨国犯罪方面的合作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，并未提及支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持多边贸易体制或建设开放型世界经济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73_1#f06f12c97?sp=1&amp;pid=66e23d154&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［四川眉山2024高二期中］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第18届世界水资源大会以“水与万物：人与自然和谐共生”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为主题，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重申水作为生命源泉的重要性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、不可替代性；面对变化环境带来的不确定性和风险挑战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，呼吁世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界各国分享治水智慧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、共同推进涉水可持续发展目标的实现。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这有利于(</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74_1#f06f12c97.bracket?pid=66e23d154&amp;color=0,0,0&amp;vpa=23&amp;vtp=1"/>
          <p:cNvSpPr/>
          <p:nvPr/>
        </p:nvSpPr>
        <p:spPr>
          <a:xfrm>
            <a:off x="8783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6_BD.73_2#f06f12c97?pid=66e23d154&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①有效解决全球水资源危机这一传统安全威胁问题</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推动世界各国在涉水领域加强交流与合作</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增强中国在国际涉水资源治理领域的话语权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构建人与自然和谐共生的人类命运共同体</a:t>
            </a:r>
            <a:endParaRPr lang="en-US" altLang="zh-CN" sz="2000" dirty="0"/>
          </a:p>
        </p:txBody>
      </p:sp>
      <p:sp>
        <p:nvSpPr>
          <p:cNvPr id="5" name="QC_6_BD.73_3#f06f12c97.choices?pid=66e23d154&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75_1#f06f12c97?vop=1&amp;pid=66e23d154&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本题考查人类命运共同体理念。大会呼吁世界各国分享治水智慧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、共同推进涉水可持续发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展目标的实现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，这有利于推动世界各国在涉水领域加强交流与合作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，构建人与自然和谐共生的人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类命运共同体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，②④正确；水资源危机属于非传统安全威胁问题，①排除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；材料未涉及增强中国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在国际涉水资源治理领域的话语权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76_1#ea57243c6?sp=1&amp;pid=66e23d154&amp;color=0,0,0&amp;vtp=1&amp;bt=1&amp;bbb=1"/>
          <p:cNvSpPr/>
          <p:nvPr/>
        </p:nvSpPr>
        <p:spPr>
          <a:xfrm>
            <a:off x="722376" y="972000"/>
            <a:ext cx="10753344" cy="341884"/>
          </a:xfrm>
          <a:prstGeom prst="rect">
            <a:avLst/>
          </a:prstGeom>
          <a:noFill/>
        </p:spPr>
        <p:txBody>
          <a:bodyPr wrap="none" lIns="0" tIns="0" rIns="0" bIns="0" rtlCol="0" anchor="t"/>
          <a:lstStyle/>
          <a:p>
            <a:pPr algn="l" latinLnBrk="1">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7.中国坚持共商共建共享原则，同多国多地区加强能源合作。</a:t>
            </a:r>
            <a:endParaRPr lang="en-US" altLang="zh-CN" sz="2000" dirty="0"/>
          </a:p>
        </p:txBody>
      </p:sp>
      <p:graphicFrame>
        <p:nvGraphicFramePr>
          <p:cNvPr id="64" name="QC_6_BD.76_2#ea57243c6?colgroup=6,34&amp;pid=66e23d154&amp;color=0,0,0&amp;vtp=1&amp;bbb=1&amp;hb=1"/>
          <p:cNvGraphicFramePr>
            <a:graphicFrameLocks noGrp="1"/>
          </p:cNvGraphicFramePr>
          <p:nvPr/>
        </p:nvGraphicFramePr>
        <p:xfrm>
          <a:off x="722376" y="1442789"/>
          <a:ext cx="10725912" cy="2401189"/>
        </p:xfrm>
        <a:graphic>
          <a:graphicData uri="http://schemas.openxmlformats.org/drawingml/2006/table">
            <a:tbl>
              <a:tblPr/>
              <a:tblGrid>
                <a:gridCol w="1691640"/>
                <a:gridCol w="9034272"/>
              </a:tblGrid>
              <a:tr h="407416">
                <a:tc>
                  <a:txBody>
                    <a:bodyPr/>
                    <a:lstStyle/>
                    <a:p>
                      <a:pPr algn="ctr" latinLnBrk="1" hangingPunct="0">
                        <a:lnSpc>
                          <a:spcPts val="28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合作内容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790575">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澜湄区域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中国能源企业与相关国家的电力合作项目覆盖水电</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火电</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风电</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光伏发电等多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2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领域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2623">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中亚腹地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新采出的天然气汇入中国—中亚天然气管道</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为沿线经济发展注入动能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790575">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拉丁美洲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中国电网企业参与筹建的智利首条高压直流输电线路预计将为当地创造至少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2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5000</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个就业岗位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C_6_BD.76_3#ea57243c6?pid=66e23d154&amp;color=0,0,0&amp;vtp=1&amp;bbb=1"/>
          <p:cNvSpPr/>
          <p:nvPr/>
        </p:nvSpPr>
        <p:spPr>
          <a:xfrm>
            <a:off x="722376" y="3982789"/>
            <a:ext cx="10753344" cy="338328"/>
          </a:xfrm>
          <a:prstGeom prst="rect">
            <a:avLst/>
          </a:prstGeom>
          <a:noFill/>
        </p:spPr>
        <p:txBody>
          <a:bodyPr wrap="none" lIns="0" tIns="0" rIns="0" bIns="0" rtlCol="0" anchor="t"/>
          <a:lstStyle/>
          <a:p>
            <a:pPr algn="l" latinLnBrk="1">
              <a:lnSpc>
                <a:spcPts val="2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上述材料说明我国(</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C_6_AN.77_1#ea57243c6.bracket?pid=66e23d154&amp;color=0,0,0&amp;vpa=24&amp;vtp=1"/>
          <p:cNvSpPr/>
          <p:nvPr/>
        </p:nvSpPr>
        <p:spPr>
          <a:xfrm>
            <a:off x="2941701" y="3975550"/>
            <a:ext cx="385763" cy="341884"/>
          </a:xfrm>
          <a:prstGeom prst="rect">
            <a:avLst/>
          </a:prstGeom>
          <a:noFill/>
        </p:spPr>
        <p:txBody>
          <a:bodyPr wrap="none" lIns="0" tIns="0" rIns="0" bIns="0" rtlCol="0" anchor="t"/>
          <a:lstStyle/>
          <a:p>
            <a:pPr algn="ctr" latinLnBrk="1">
              <a:lnSpc>
                <a:spcPts val="29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6" name="QC_6_BD.76_4#ea57243c6?pid=66e23d154&amp;color=0,0,0&amp;vtp=1&amp;bbb=1"/>
          <p:cNvSpPr/>
          <p:nvPr/>
        </p:nvSpPr>
        <p:spPr>
          <a:xfrm>
            <a:off x="722376" y="4363535"/>
            <a:ext cx="10753344" cy="1484884"/>
          </a:xfrm>
          <a:prstGeom prst="rect">
            <a:avLst/>
          </a:prstGeom>
          <a:noFill/>
        </p:spPr>
        <p:txBody>
          <a:bodyPr wrap="none" lIns="0" tIns="0" rIns="0" bIns="0" rtlCol="0" anchor="t"/>
          <a:lstStyle/>
          <a:p>
            <a:pPr algn="l" latinLnBrk="1">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①坚持走和平发展道路，倡导以国家间合作代替竞争与冲突</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主动参与和推动全球经济发展，维护国际政治经济新秩序</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作为负责任的大国，以实际行动践行人类命运共同体理念</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2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为区域国家经济发展开辟广阔的空间，促进国际能源合作</a:t>
            </a:r>
            <a:endParaRPr lang="en-US" altLang="zh-CN" sz="2000" dirty="0"/>
          </a:p>
        </p:txBody>
      </p:sp>
      <p:sp>
        <p:nvSpPr>
          <p:cNvPr id="7" name="QC_6_BD.76_5#ea57243c6.choices?pid=66e23d154&amp;color=0,0,0&amp;vtp=1&amp;bbb=1"/>
          <p:cNvSpPr/>
          <p:nvPr/>
        </p:nvSpPr>
        <p:spPr>
          <a:xfrm>
            <a:off x="722376" y="5901759"/>
            <a:ext cx="10753344" cy="338328"/>
          </a:xfrm>
          <a:prstGeom prst="rect">
            <a:avLst/>
          </a:prstGeom>
          <a:noFill/>
        </p:spPr>
        <p:txBody>
          <a:bodyPr wrap="none" lIns="0" tIns="0" rIns="0" bIns="0" rtlCol="0" anchor="t"/>
          <a:lstStyle/>
          <a:p>
            <a:pPr latinLnBrk="1">
              <a:lnSpc>
                <a:spcPts val="29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78_1#ea57243c6?vop=1&amp;pid=66e23d154&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本题考查构建人类命运共同体理念。中国坚持共商共建共享原则，在澜湄区域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、中亚腹地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和拉丁美洲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，同多国多地区加强能源合作，体现了中国作为负责任的大国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，以实际行动践行人类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命运共同体理念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，③正确；材料表明中国为区域国家经济发展开辟广阔的空间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，促进国际能源合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，④正确；国际关系的基本形式是竞争、合作和冲突，竞争不会被替代，冲突难以避免，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；国际政治经济新秩序还没有建立起来，也就没有“维护”一说，②排除。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BD.79_1#b570fb2e0?sp=1&amp;pid=b6653cd9b&amp;color=0,0,0&amp;vtp=1&amp;bt=1&amp;bbb=1"/>
          <p:cNvSpPr/>
          <p:nvPr/>
        </p:nvSpPr>
        <p:spPr>
          <a:xfrm>
            <a:off x="722376" y="972000"/>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［山东淄博2025高二月考·改编］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阅读材料，完成下列探究。（9分）</a:t>
            </a:r>
            <a:endParaRPr lang="en-US" altLang="zh-CN" sz="2000" dirty="0"/>
          </a:p>
        </p:txBody>
      </p:sp>
      <p:sp>
        <p:nvSpPr>
          <p:cNvPr id="3" name="QO_7_BD.79_2#b570fb2e0?sp=1&amp;pid=b6653cd9b&amp;color=0,0,0&amp;vtp=1&amp;bbb=1&amp;hb=1"/>
          <p:cNvSpPr/>
          <p:nvPr/>
        </p:nvSpPr>
        <p:spPr>
          <a:xfrm>
            <a:off x="722376" y="1438725"/>
            <a:ext cx="10753344" cy="2684653"/>
          </a:xfrm>
          <a:prstGeom prst="rect">
            <a:avLst/>
          </a:prstGeom>
          <a:noFill/>
        </p:spPr>
        <p:txBody>
          <a:bodyPr wrap="none" lIns="0" tIns="0" rIns="0" bIns="0" rtlCol="0" anchor="t"/>
          <a:lstStyle/>
          <a:p>
            <a:pPr algn="ctr"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议题探究</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合作共赢，共谱和平发展主旋律</a:t>
            </a:r>
            <a:endParaRPr lang="en-US" altLang="zh-CN" sz="2000" dirty="0"/>
          </a:p>
          <a:p>
            <a:pPr latinLnBrk="1">
              <a:lnSpc>
                <a:spcPts val="3700"/>
              </a:lnSpc>
            </a:pPr>
            <a:r>
              <a:rPr lang="en-US" altLang="zh-CN" sz="2000" b="0" i="0">
                <a:solidFill>
                  <a:srgbClr val="000000"/>
                </a:solidFill>
                <a:latin typeface="宋体" panose="02010600030101010101" pitchFamily="2" charset="-122"/>
                <a:ea typeface="楷体" panose="02010609060101010101"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习近平主席在二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二五年新年贺词中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向中国及世界人民描绘友好合作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共创未来的美好愿</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世界百年变局加速演进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需要以宽广胸襟超越隔阂冲突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以博大情怀关照人类命运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中国</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愿同各国一道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做友好合作的践行者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文明互鉴的推动者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构建人类命运共同体的参与者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共同</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开创世界的美好未来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回首往昔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中国始终以实际行动诠释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同球共济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的时代精神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以相互</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尊重彰显海纳百川的博大胸襟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以务实举措展现对合作共赢的不懈追求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O_7_BD.79_3#b570fb2e0?sp=1&amp;pid=b6653cd9b&amp;color=0,0,0&amp;vtp=1&amp;bbb=1&amp;hb=1"/>
          <p:cNvSpPr/>
          <p:nvPr/>
        </p:nvSpPr>
        <p:spPr>
          <a:xfrm>
            <a:off x="722376" y="4188275"/>
            <a:ext cx="10753344" cy="1770253"/>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结合议题背景，完成下列要求：</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材料一</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中国是全球安全倡议的提出者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更是坚定践行者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在中国积极斡旋下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沙特阿拉伯与伊</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朗实现和解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双方恢复外交关系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一股中东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和解潮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由此开启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中国愿做调停方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不做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搅局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为摆脱国际安全困境贡献中国智慧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获得全球民众高度认可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BD.79_4#b570fb2e0?pid=b6653cd9b&amp;color=0,0,0&amp;mp=1&amp;vtp=1&amp;bt=1&amp;bbb=1&amp;hb=1"/>
          <p:cNvSpPr/>
          <p:nvPr/>
        </p:nvSpPr>
        <p:spPr>
          <a:xfrm>
            <a:off x="722376" y="972000"/>
            <a:ext cx="10753344" cy="5390134"/>
          </a:xfrm>
          <a:prstGeom prst="rect">
            <a:avLst/>
          </a:prstGeom>
          <a:noFill/>
        </p:spPr>
        <p:txBody>
          <a:bodyPr wrap="none" lIns="0" tIns="0" rIns="0" bIns="0" rtlCol="0" anchor="t"/>
          <a:lstStyle/>
          <a:p>
            <a:pPr algn="l" latinLnBrk="1">
              <a:lnSpc>
                <a:spcPts val="33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材料二</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我们追求的不是中国独善其身的现代化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而是期待同广大发展中国家在内的各国一道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共同实现现代化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习近平主席在第三届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一带一路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国际合作高峰论坛上首次提出各国应携起</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手来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实现和平发展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互利合作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共同繁荣的世界现代化的宏伟愿景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并宣布中国支持高质量共</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一带一路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的八项行动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3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材料三</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在共商共建共享原则的指引下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非洲成为共建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一带一路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合作共赢的示范区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中国支</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持非洲将基础设施建设作为经济振兴的优先发展方向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亚的斯亚贝巴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吉布提铁路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刚果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国家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号公路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吉布提多哈雷多功能港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多哥洛美集装箱码头</a:t>
            </a:r>
            <a:r>
              <a:rPr lang="en-US" altLang="zh-CN" sz="2000" b="0" i="0" dirty="0">
                <a:solidFill>
                  <a:srgbClr val="000000"/>
                </a:solidFill>
                <a:latin typeface="宋体" panose="02010600030101010101" pitchFamily="2"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一大批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一带一路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旗舰项目</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成为支撑起非洲大陆的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钢铁骨架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为地区互联互通和一体化进程发挥了重要作用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极大便利</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了非洲人民生活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为非洲现代化注入了强劲动力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结合材料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，运用“世界多极化”的知识，围绕“世事变迁，和平与发展始终是主旋律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，合作共赢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始终是硬道理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”写一篇短评。</a:t>
            </a:r>
            <a:endParaRPr lang="en-US" altLang="zh-CN" sz="2000" dirty="0"/>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：围绕主题，观点正确；知识运用准确，材料提取恰当；逻辑清晰，论证充分；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字数在200</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字左右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AN.80_1#b570fb2e0?vop=1&amp;pid=b6653cd9b&amp;color=0,0,0&amp;vtp=1&amp;bt=1&amp;bbb=1&amp;hb=1"/>
          <p:cNvSpPr/>
          <p:nvPr/>
        </p:nvSpPr>
        <p:spPr>
          <a:xfrm>
            <a:off x="722376" y="972000"/>
            <a:ext cx="10753344" cy="40566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示例：和平与发展是当今时代的主题，中国始终坚持独立自主的和平外交政策</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。面对国家</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争端</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，中国劝和促谈，积极斡旋，参与全球治理，彰显中国智慧和中国方案</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，是维护和平与稳定</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的积极因素和坚定力量</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。国家利益和国家实力是影响国际关系的决定性因素</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，国家间的共同利益</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是国家合作的基础</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。中国追求的不是独善其身的现代化</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，而是期待同广大发展中国家在内的各国</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一道</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，共同实现现代化。中国在维护自身利益的同时，兼顾他国合理关切</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，在谋求本国发展中促</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进各国共同发展</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。铺路建港，联通八方</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，中国支持非洲将基础设施建设作为经济振兴的优先发展</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方向</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，积极构建人类命运共同体。中非命运共同体作为人类命运共同体的重要组成部分</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，是责任</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共同体与利益共同体的统一</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。中非深入合作、共同发展、互利共赢</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，为全球和平与发展赤字的治</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理提供了独特方案</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，有利于增进全人类福祉，有利于促进世界的和平稳定与繁荣发展。（9分）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AS.81_1#b570fb2e0?vop=1&amp;pid=b6653cd9b&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本题考查世界多极化、政治认同和科学精神素养。本议题探究结合习近平主席在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2025年新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年贺词中的讲话</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，通过中国智慧和中国方案的实例，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增强学生对构建人类命运共同体理念的认同，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引导学生明确当今世界百年未有之大变局加速演进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，和平与发展始终是主旋律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，合作共赢始终是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硬道理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。本题可以从以下方面构思短评的大纲：当今时代主题的内容及其障碍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、中国奉行独立自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主的和平外交政策的原因及具体实例、中国特色大国外交实践与构建人类命运共同体理念的生动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、中国作为大国在全球治理中的角色等。</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6_1#7aed90bb0?vop=1&amp;pid=764116cb6&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本题考查我国独立自主的和平外交政策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。中国人民解放军南部战区部队组织海空兵力持续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加强中国黄岩岛领海周边海空域巡逻警戒</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，进一步强化有关海空域管控力度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，表明我国坚决维护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南海地区和平稳定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，③正确；中国海警持续加强黄岩岛领海及周边区域执法巡查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，常态化组织海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空立体巡航管控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，依法依规开展跟踪监视、警告驱离、登检查扣，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进一步强化有关海域管控力度，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表明我国坚决捍卫国家主权和领土完整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，④正确；我国外交政策的基石是和平共处五项原则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；材料没有涉及国际社会出现许多新的安全威胁，②排除。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7_1#a77b54b7a?sp=1&amp;pid=6101d2e4a&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3.习近平主席曾用“大船”生动阐释了人类是休戚与共的命运共同体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。世界各国乘坐在一条命运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与共的大船上</a:t>
            </a:r>
            <a:r>
              <a:rPr lang="en-US" altLang="zh-CN" sz="2000" b="0" i="0" dirty="0">
                <a:solidFill>
                  <a:srgbClr val="000000"/>
                </a:solidFill>
                <a:latin typeface="宋体" panose="02010600030101010101" pitchFamily="2"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企图把谁扔下大海都是不可接受的。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这一比喻(</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8_1#a77b54b7a.bracket?pid=6101d2e4a&amp;color=0,0,0&amp;vpa=3&amp;vtp=1"/>
          <p:cNvSpPr/>
          <p:nvPr/>
        </p:nvSpPr>
        <p:spPr>
          <a:xfrm>
            <a:off x="8034401" y="14101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7_BD.7_2#a77b54b7a?pid=6101d2e4a&amp;color=0,0,0&amp;vtp=1&amp;bbb=1"/>
          <p:cNvSpPr/>
          <p:nvPr/>
        </p:nvSpPr>
        <p:spPr>
          <a:xfrm>
            <a:off x="722376" y="18768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①形象地反映了习近平外交思想的核心理念</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站在全人类整体利益的高度审视国与国之间的关系</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表明各国都有选择自己发展道路的权利</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表明一体化是人类社会发展的方向</a:t>
            </a:r>
            <a:endParaRPr lang="en-US" altLang="zh-CN" sz="2000" dirty="0"/>
          </a:p>
        </p:txBody>
      </p:sp>
      <p:sp>
        <p:nvSpPr>
          <p:cNvPr id="5" name="QC_7_BD.7_3#a77b54b7a.choices?pid=6101d2e4a&amp;color=0,0,0&amp;vtp=1&amp;bbb=1"/>
          <p:cNvSpPr/>
          <p:nvPr/>
        </p:nvSpPr>
        <p:spPr>
          <a:xfrm>
            <a:off x="722376" y="37127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9_1#a77b54b7a?vop=1&amp;pid=6101d2e4a&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本题考查习近平外交思想。构建人类命运共同体是习近平外交思想的核心理念，①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“大船”生动阐释了人类是休戚与共的命运共同体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，这一比喻站在全人类整体利益的高度审视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国与国之间的关系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，②正确；材料没有涉及各国都有选择自己发展道路的权利，③排除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；构建人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类命运共同体并不等同于人类社会发展一体化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14245</Words>
  <Application>WPS 演示</Application>
  <PresentationFormat>宽屏</PresentationFormat>
  <Paragraphs>645</Paragraphs>
  <Slides>69</Slides>
  <Notes>69</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69</vt:i4>
      </vt:variant>
    </vt:vector>
  </HeadingPairs>
  <TitlesOfParts>
    <vt:vector size="90"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Calibri</vt:lpstr>
      <vt:lpstr>Arial Unicode MS</vt:lpstr>
      <vt:lpstr>楷体</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木目橡</cp:lastModifiedBy>
  <cp:revision>4</cp:revision>
  <dcterms:created xsi:type="dcterms:W3CDTF">2025-08-05T01:01:00Z</dcterms:created>
  <dcterms:modified xsi:type="dcterms:W3CDTF">2025-08-11T02:46:15Z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C7F37823237841208E357EFD7B84D00C_12</vt:lpwstr>
  </property>
  <property fmtid="{D5CDD505-2E9C-101B-9397-08002B2CF9AE}" pid="3" name="KSOProductBuildVer">
    <vt:lpwstr>2052-12.1.0.21915</vt:lpwstr>
  </property>
</Properties>
</file>