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302"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301" r:id="rId37"/>
    <p:sldId id="290" r:id="rId38"/>
    <p:sldId id="291" r:id="rId39"/>
    <p:sldId id="292" r:id="rId40"/>
    <p:sldId id="293" r:id="rId41"/>
    <p:sldId id="295" r:id="rId42"/>
    <p:sldId id="296" r:id="rId43"/>
    <p:sldId id="298" r:id="rId44"/>
    <p:sldId id="300"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2560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5ef56fd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一、选择题（每题4分，共60分）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a894b1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二、非选择题（共40分）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0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0_1#30fc52d05?sp=1&amp;pid=5ef56fdf2&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［重庆铜梁一中2024高二月考］</a:t>
            </a:r>
            <a:r>
              <a:rPr lang="en-US" altLang="zh-CN" sz="2000" b="0" i="0" dirty="0">
                <a:solidFill>
                  <a:srgbClr val="000000"/>
                </a:solidFill>
                <a:latin typeface="微软雅黑" pitchFamily="34" charset="0"/>
                <a:ea typeface="微软雅黑" pitchFamily="34" charset="-122"/>
                <a:cs typeface="微软雅黑" pitchFamily="34" charset="-120"/>
              </a:rPr>
              <a:t>中国古代有“民贵君轻”的重民思想</a:t>
            </a:r>
            <a:r>
              <a:rPr lang="en-US" altLang="zh-CN" sz="2000" b="0" i="0">
                <a:solidFill>
                  <a:srgbClr val="000000"/>
                </a:solidFill>
                <a:latin typeface="微软雅黑" pitchFamily="34" charset="0"/>
                <a:ea typeface="微软雅黑" pitchFamily="34" charset="-122"/>
                <a:cs typeface="微软雅黑" pitchFamily="34" charset="-120"/>
              </a:rPr>
              <a:t>；资本主义国家宪法往往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“民有”“民治”“民享”的规定；我国宪法明确规定，</a:t>
            </a:r>
            <a:r>
              <a:rPr lang="en-US" altLang="zh-CN" sz="2000" b="0" i="0">
                <a:solidFill>
                  <a:srgbClr val="000000"/>
                </a:solidFill>
                <a:latin typeface="微软雅黑" pitchFamily="34" charset="0"/>
                <a:ea typeface="微软雅黑" pitchFamily="34" charset="-122"/>
                <a:cs typeface="微软雅黑" pitchFamily="34" charset="-120"/>
              </a:rPr>
              <a:t>我国是人民民主专政的社会主义国家。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关于民主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下列理解正确的是(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30fc52d05.bracket?pid=5ef56fdf2&amp;color=0,0,0&amp;vpa=4"/>
          <p:cNvSpPr/>
          <p:nvPr/>
        </p:nvSpPr>
        <p:spPr>
          <a:xfrm>
            <a:off x="4224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0_2#30fc52d05?pid=5ef56fdf2&amp;color=0,0,0&amp;bbb=1&amp;hb=1"/>
          <p:cNvSpPr/>
          <p:nvPr/>
        </p:nvSpPr>
        <p:spPr>
          <a:xfrm>
            <a:off x="722376" y="2334074"/>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民主的实质是在全社会范围内按照多数人的意志实现国家职能</a:t>
            </a:r>
            <a:endParaRPr lang="en-US" altLang="zh-CN" sz="2000" dirty="0">
              <a:solidFill>
                <a:srgbClr val="000000"/>
              </a:solidFill>
              <a:latin typeface="SimSun" pitchFamily="34" charset="0"/>
              <a:ea typeface="SimSun" pitchFamily="34" charset="-122"/>
              <a:cs typeface="微软雅黑" pitchFamily="34" charset="-120"/>
            </a:endParaRP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从政体意义上看，民主制国家与专制国家是对立的</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凡是国家，既包括一定阶级内部的民主，也包括对其他阶级的专政</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全过程人民民主是最广泛、最真实、最管用的民主</a:t>
            </a:r>
            <a:endParaRPr lang="en-US" altLang="zh-CN" sz="2000" dirty="0"/>
          </a:p>
        </p:txBody>
      </p:sp>
      <p:sp>
        <p:nvSpPr>
          <p:cNvPr id="5" name="QC_6_BD.10_3#30fc52d05.choices?pid=5ef56fdf2&amp;color=0,0,0&amp;bbb=1"/>
          <p:cNvSpPr/>
          <p:nvPr/>
        </p:nvSpPr>
        <p:spPr>
          <a:xfrm>
            <a:off x="719328" y="422337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2_1#30fc52d05?vop=1&amp;pid=5ef56fdf2&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本题考查民主和专政。从政体意义上看，民主制国家与专制国家是对立的，②正确</a:t>
            </a:r>
            <a:r>
              <a:rPr lang="en-US" altLang="zh-CN" sz="2000" b="0" i="0">
                <a:solidFill>
                  <a:srgbClr val="000000"/>
                </a:solidFill>
                <a:latin typeface="微软雅黑" pitchFamily="34" charset="0"/>
                <a:ea typeface="微软雅黑" pitchFamily="34" charset="-122"/>
                <a:cs typeface="微软雅黑" pitchFamily="34" charset="-120"/>
              </a:rPr>
              <a:t>；全过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程人民民主是最广泛</a:t>
            </a:r>
            <a:r>
              <a:rPr lang="en-US" altLang="zh-CN" sz="2000" b="0" i="0" dirty="0">
                <a:solidFill>
                  <a:srgbClr val="000000"/>
                </a:solidFill>
                <a:latin typeface="微软雅黑" pitchFamily="34" charset="0"/>
                <a:ea typeface="微软雅黑" pitchFamily="34" charset="-122"/>
                <a:cs typeface="微软雅黑" pitchFamily="34" charset="-120"/>
              </a:rPr>
              <a:t>、最真实、最管用的民主，④正确；民主的实质是在统治阶级范围内</a:t>
            </a:r>
            <a:r>
              <a:rPr lang="en-US" altLang="zh-CN" sz="2000" b="0" i="0">
                <a:solidFill>
                  <a:srgbClr val="000000"/>
                </a:solidFill>
                <a:latin typeface="微软雅黑" pitchFamily="34" charset="0"/>
                <a:ea typeface="微软雅黑" pitchFamily="34" charset="-122"/>
                <a:cs typeface="微软雅黑" pitchFamily="34" charset="-120"/>
              </a:rPr>
              <a:t>，按照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多数人的意志实现国家职能</a:t>
            </a:r>
            <a:r>
              <a:rPr lang="en-US" altLang="zh-CN" sz="2000" b="0" i="0" dirty="0">
                <a:solidFill>
                  <a:srgbClr val="000000"/>
                </a:solidFill>
                <a:latin typeface="微软雅黑" pitchFamily="34" charset="0"/>
                <a:ea typeface="微软雅黑" pitchFamily="34" charset="-122"/>
                <a:cs typeface="微软雅黑" pitchFamily="34" charset="-120"/>
              </a:rPr>
              <a:t>，①错误；实行民主制度的国家既包括一定阶级内部的民主</a:t>
            </a:r>
            <a:r>
              <a:rPr lang="en-US" altLang="zh-CN" sz="2000" b="0" i="0">
                <a:solidFill>
                  <a:srgbClr val="000000"/>
                </a:solidFill>
                <a:latin typeface="微软雅黑" pitchFamily="34" charset="0"/>
                <a:ea typeface="微软雅黑" pitchFamily="34" charset="-122"/>
                <a:cs typeface="微软雅黑" pitchFamily="34" charset="-120"/>
              </a:rPr>
              <a:t>，也包括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对其他阶级的专政</a:t>
            </a:r>
            <a:r>
              <a:rPr lang="en-US" altLang="zh-CN" sz="2000" b="0" i="0" dirty="0">
                <a:solidFill>
                  <a:srgbClr val="000000"/>
                </a:solidFill>
                <a:latin typeface="微软雅黑" pitchFamily="34" charset="0"/>
                <a:ea typeface="微软雅黑" pitchFamily="34" charset="-122"/>
                <a:cs typeface="微软雅黑" pitchFamily="34" charset="-120"/>
              </a:rPr>
              <a:t>，③错误。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3_1#398e65444?sp=1&amp;pid=5ef56fdf2&amp;color=0,0,0&amp;bt=1&amp;bbb=1"/>
          <p:cNvSpPr/>
          <p:nvPr/>
        </p:nvSpPr>
        <p:spPr>
          <a:xfrm>
            <a:off x="722376" y="972000"/>
            <a:ext cx="10753344" cy="36690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［江西2025适应考］</a:t>
            </a:r>
            <a:r>
              <a:rPr lang="en-US" altLang="zh-CN" sz="2000" b="0" i="0" dirty="0">
                <a:solidFill>
                  <a:srgbClr val="000000"/>
                </a:solidFill>
                <a:latin typeface="微软雅黑" pitchFamily="34" charset="0"/>
                <a:ea typeface="微软雅黑" pitchFamily="34" charset="-122"/>
                <a:cs typeface="微软雅黑" pitchFamily="34" charset="-120"/>
              </a:rPr>
              <a:t>下表为部分国家政治体制基本信息：</a:t>
            </a:r>
            <a:endParaRPr lang="en-US" altLang="zh-CN" sz="2000" dirty="0"/>
          </a:p>
        </p:txBody>
      </p:sp>
      <p:graphicFrame>
        <p:nvGraphicFramePr>
          <p:cNvPr id="13" name="QC_6_BD.13_2#398e65444?colgroup=2,6,8,6,14&amp;pid=5ef56fdf2&amp;color=0,0,0&amp;bbb=1"/>
          <p:cNvGraphicFramePr>
            <a:graphicFrameLocks noGrp="1"/>
          </p:cNvGraphicFramePr>
          <p:nvPr>
            <p:extLst>
              <p:ext uri="{D42A27DB-BD31-4B8C-83A1-F6EECF244321}">
                <p14:modId xmlns:p14="http://schemas.microsoft.com/office/powerpoint/2010/main" val="528805593"/>
              </p:ext>
            </p:extLst>
          </p:nvPr>
        </p:nvGraphicFramePr>
        <p:xfrm>
          <a:off x="722376" y="1469332"/>
          <a:ext cx="10735056" cy="2195068"/>
        </p:xfrm>
        <a:graphic>
          <a:graphicData uri="http://schemas.openxmlformats.org/drawingml/2006/table">
            <a:tbl>
              <a:tblPr/>
              <a:tblGrid>
                <a:gridCol w="731520">
                  <a:extLst>
                    <a:ext uri="{9D8B030D-6E8A-4147-A177-3AD203B41FA5}">
                      <a16:colId xmlns:a16="http://schemas.microsoft.com/office/drawing/2014/main" val="20000"/>
                    </a:ext>
                  </a:extLst>
                </a:gridCol>
                <a:gridCol w="1865376">
                  <a:extLst>
                    <a:ext uri="{9D8B030D-6E8A-4147-A177-3AD203B41FA5}">
                      <a16:colId xmlns:a16="http://schemas.microsoft.com/office/drawing/2014/main" val="20001"/>
                    </a:ext>
                  </a:extLst>
                </a:gridCol>
                <a:gridCol w="2432304">
                  <a:extLst>
                    <a:ext uri="{9D8B030D-6E8A-4147-A177-3AD203B41FA5}">
                      <a16:colId xmlns:a16="http://schemas.microsoft.com/office/drawing/2014/main" val="20002"/>
                    </a:ext>
                  </a:extLst>
                </a:gridCol>
                <a:gridCol w="1865376">
                  <a:extLst>
                    <a:ext uri="{9D8B030D-6E8A-4147-A177-3AD203B41FA5}">
                      <a16:colId xmlns:a16="http://schemas.microsoft.com/office/drawing/2014/main" val="20003"/>
                    </a:ext>
                  </a:extLst>
                </a:gridCol>
                <a:gridCol w="3840480">
                  <a:extLst>
                    <a:ext uri="{9D8B030D-6E8A-4147-A177-3AD203B41FA5}">
                      <a16:colId xmlns:a16="http://schemas.microsoft.com/office/drawing/2014/main" val="20004"/>
                    </a:ext>
                  </a:extLst>
                </a:gridCol>
              </a:tblGrid>
              <a:tr h="434848">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国</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政</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国家结构形式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中央与地方权力划分特点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0055">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资产阶级专政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议会制君主立宪制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单一制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地方权力由中央授予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0055">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资产阶级专政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总统制共和制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联邦制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中央与地方分享权力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0055">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无产阶级专政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人民代表大会制度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单一制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中央统一领导</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地方有自主权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0055">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资产阶级专政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半总统制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联邦制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地方享有高度自治权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6_BD.13_3#398e65444?pid=5ef56fdf2&amp;color=0,0,0&amp;bbb=1"/>
          <p:cNvSpPr/>
          <p:nvPr/>
        </p:nvSpPr>
        <p:spPr>
          <a:xfrm>
            <a:off x="722376" y="3793432"/>
            <a:ext cx="10753344" cy="36690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下列对四国政治体制的理解，</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4_1#398e65444.bracket?pid=5ef56fdf2&amp;color=0,0,0&amp;vpa=5"/>
          <p:cNvSpPr/>
          <p:nvPr/>
        </p:nvSpPr>
        <p:spPr>
          <a:xfrm>
            <a:off x="5240401" y="3787336"/>
            <a:ext cx="357188" cy="370459"/>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13_4#398e65444?pid=5ef56fdf2&amp;color=0,0,0&amp;bbb=1"/>
          <p:cNvSpPr/>
          <p:nvPr/>
        </p:nvSpPr>
        <p:spPr>
          <a:xfrm>
            <a:off x="722376" y="4209865"/>
            <a:ext cx="10753344" cy="1618234"/>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①甲国的政体特征体现了议会至上原则，与丙国政体的阶级本质不同</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乙国国家结构形式下，州政府可制定与联邦法律相抵触的政策</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丙国的国体决定其政体必须维护人民根本利益，具有独特优越性</a:t>
            </a:r>
            <a:endParaRPr lang="en-US" altLang="zh-CN" sz="2000" dirty="0"/>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丁国的国家结构形式与乙国相同，但政体中总统的权力小于乙国总统</a:t>
            </a:r>
            <a:endParaRPr lang="en-US" altLang="zh-CN" sz="2000" dirty="0"/>
          </a:p>
        </p:txBody>
      </p:sp>
      <p:sp>
        <p:nvSpPr>
          <p:cNvPr id="7" name="QC_6_BD.13_5#398e65444.choices?pid=5ef56fdf2&amp;color=0,0,0&amp;bbb=1"/>
          <p:cNvSpPr/>
          <p:nvPr/>
        </p:nvSpPr>
        <p:spPr>
          <a:xfrm>
            <a:off x="722376" y="5876741"/>
            <a:ext cx="10753344" cy="366903"/>
          </a:xfrm>
          <a:prstGeom prst="rect">
            <a:avLst/>
          </a:prstGeom>
          <a:noFill/>
          <a:ln/>
        </p:spPr>
        <p:txBody>
          <a:bodyPr wrap="none" lIns="0" tIns="0" rIns="0" bIns="0" rtlCol="0" anchor="t"/>
          <a:lstStyle/>
          <a:p>
            <a:pPr latinLnBrk="1">
              <a:lnSpc>
                <a:spcPts val="32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5_1#398e65444?vop=1&amp;pid=5ef56fdf2&amp;color=0,0,0&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本题考查各具特色的国家。甲国属于议会制君主立宪制政体，权力中心在议会</a:t>
            </a:r>
            <a:r>
              <a:rPr lang="en-US" altLang="zh-CN" sz="2000" b="0" i="0">
                <a:solidFill>
                  <a:srgbClr val="000000"/>
                </a:solidFill>
                <a:latin typeface="微软雅黑" pitchFamily="34" charset="0"/>
                <a:ea typeface="微软雅黑" pitchFamily="34" charset="-122"/>
                <a:cs typeface="微软雅黑" pitchFamily="34" charset="-120"/>
              </a:rPr>
              <a:t>，维护资产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阶级利益</a:t>
            </a:r>
            <a:r>
              <a:rPr lang="en-US" altLang="zh-CN" sz="2000" b="0" i="0" dirty="0">
                <a:solidFill>
                  <a:srgbClr val="000000"/>
                </a:solidFill>
                <a:latin typeface="微软雅黑" pitchFamily="34" charset="0"/>
                <a:ea typeface="微软雅黑" pitchFamily="34" charset="-122"/>
                <a:cs typeface="微软雅黑" pitchFamily="34" charset="-120"/>
              </a:rPr>
              <a:t>。丙国属于人民代表大会制度政体，维护无产阶级利益。因此两国的阶级本质不同</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。国体决定政体，丙国无产阶级专政的国体决定了人民代表大会制度的政体</a:t>
            </a:r>
            <a:r>
              <a:rPr lang="en-US" altLang="zh-CN" sz="2000" b="0" i="0">
                <a:solidFill>
                  <a:srgbClr val="000000"/>
                </a:solidFill>
                <a:latin typeface="微软雅黑" pitchFamily="34" charset="0"/>
                <a:ea typeface="微软雅黑" pitchFamily="34" charset="-122"/>
                <a:cs typeface="微软雅黑" pitchFamily="34" charset="-120"/>
              </a:rPr>
              <a:t>，这表明其维护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人民的根本利益</a:t>
            </a:r>
            <a:r>
              <a:rPr lang="en-US" altLang="zh-CN" sz="2000" b="0" i="0" dirty="0">
                <a:solidFill>
                  <a:srgbClr val="000000"/>
                </a:solidFill>
                <a:latin typeface="微软雅黑" pitchFamily="34" charset="0"/>
                <a:ea typeface="微软雅黑" pitchFamily="34" charset="-122"/>
                <a:cs typeface="微软雅黑" pitchFamily="34" charset="-120"/>
              </a:rPr>
              <a:t>，具有独特优越性，③正确。乙国是联邦制国家</a:t>
            </a:r>
            <a:r>
              <a:rPr lang="en-US" altLang="zh-CN" sz="2000" b="0" i="0">
                <a:solidFill>
                  <a:srgbClr val="000000"/>
                </a:solidFill>
                <a:latin typeface="微软雅黑" pitchFamily="34" charset="0"/>
                <a:ea typeface="微软雅黑" pitchFamily="34" charset="-122"/>
                <a:cs typeface="微软雅黑" pitchFamily="34" charset="-120"/>
              </a:rPr>
              <a:t>，国家整体与其组成部分的权限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范围由联邦宪法规定</a:t>
            </a:r>
            <a:r>
              <a:rPr lang="en-US" altLang="zh-CN" sz="2000" b="0" i="0" dirty="0">
                <a:solidFill>
                  <a:srgbClr val="000000"/>
                </a:solidFill>
                <a:latin typeface="微软雅黑" pitchFamily="34" charset="0"/>
                <a:ea typeface="微软雅黑" pitchFamily="34" charset="-122"/>
                <a:cs typeface="微软雅黑" pitchFamily="34" charset="-120"/>
              </a:rPr>
              <a:t>，地方可以制定法律，但是不得与联邦法律相抵触，②排除</a:t>
            </a:r>
            <a:r>
              <a:rPr lang="en-US" altLang="zh-CN" sz="2000" b="0" i="0">
                <a:solidFill>
                  <a:srgbClr val="000000"/>
                </a:solidFill>
                <a:latin typeface="微软雅黑" pitchFamily="34" charset="0"/>
                <a:ea typeface="微软雅黑" pitchFamily="34" charset="-122"/>
                <a:cs typeface="微软雅黑" pitchFamily="34" charset="-120"/>
              </a:rPr>
              <a:t>。乙国实行总统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制共和制政体</a:t>
            </a:r>
            <a:r>
              <a:rPr lang="en-US" altLang="zh-CN" sz="2000" b="0" i="0" dirty="0">
                <a:solidFill>
                  <a:srgbClr val="000000"/>
                </a:solidFill>
                <a:latin typeface="微软雅黑" pitchFamily="34" charset="0"/>
                <a:ea typeface="微软雅黑" pitchFamily="34" charset="-122"/>
                <a:cs typeface="微软雅黑" pitchFamily="34" charset="-120"/>
              </a:rPr>
              <a:t>，权力中心在总统，但是受到其他国家机关（如议会、法院等）强有力的制约</a:t>
            </a:r>
            <a:r>
              <a:rPr lang="en-US" altLang="zh-CN" sz="2000" b="0" i="0">
                <a:solidFill>
                  <a:srgbClr val="000000"/>
                </a:solidFill>
                <a:latin typeface="微软雅黑" pitchFamily="34" charset="0"/>
                <a:ea typeface="微软雅黑" pitchFamily="34" charset="-122"/>
                <a:cs typeface="微软雅黑" pitchFamily="34" charset="-120"/>
              </a:rPr>
              <a:t>。丁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国实行半总统制政体</a:t>
            </a:r>
            <a:r>
              <a:rPr lang="en-US" altLang="zh-CN" sz="2000" b="0" i="0" dirty="0">
                <a:solidFill>
                  <a:srgbClr val="000000"/>
                </a:solidFill>
                <a:latin typeface="微软雅黑" pitchFamily="34" charset="0"/>
                <a:ea typeface="微软雅黑" pitchFamily="34" charset="-122"/>
                <a:cs typeface="微软雅黑" pitchFamily="34" charset="-120"/>
              </a:rPr>
              <a:t>，总统在国家政治、经济和社会生活中所发挥的作用更为突出</a:t>
            </a:r>
            <a:r>
              <a:rPr lang="en-US" altLang="zh-CN" sz="2000" b="0" i="0">
                <a:solidFill>
                  <a:srgbClr val="000000"/>
                </a:solidFill>
                <a:latin typeface="微软雅黑" pitchFamily="34" charset="0"/>
                <a:ea typeface="微软雅黑" pitchFamily="34" charset="-122"/>
                <a:cs typeface="微软雅黑" pitchFamily="34" charset="-120"/>
              </a:rPr>
              <a:t>。因此不能认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为丁国政体中总统的权力小于乙国总统</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pic>
        <p:nvPicPr>
          <p:cNvPr id="2" name="QC_6_BD.16_1#15a35357c?htil=1&amp;pid=5ef56fdf2&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59486" y="1054295"/>
            <a:ext cx="2478024"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16_2#15a35357c?htil=1&amp;sp=1&amp;pid=5ef56fdf2&amp;color=0,0,0&amp;bt=1&amp;bbb=1&amp;hb=1&amp;hs=1"/>
          <p:cNvSpPr/>
          <p:nvPr/>
        </p:nvSpPr>
        <p:spPr>
          <a:xfrm>
            <a:off x="722376" y="972000"/>
            <a:ext cx="8183880"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［江苏连云港高中2025高二期中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某校高三学生在学习各具特色的国家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，作出了关于某国的政治流程图（如图所示</a:t>
            </a:r>
            <a:r>
              <a:rPr lang="en-US" altLang="zh-CN" sz="2000" b="0" i="0">
                <a:solidFill>
                  <a:srgbClr val="000000"/>
                </a:solidFill>
                <a:latin typeface="微软雅黑" pitchFamily="34" charset="0"/>
                <a:ea typeface="微软雅黑" pitchFamily="34" charset="-122"/>
                <a:cs typeface="微软雅黑" pitchFamily="34" charset="-120"/>
              </a:rPr>
              <a:t>），该图正确反映了该国的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核心权力关系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下列对该国的认识一定正确的是(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17_1#15a35357c.bracket?pid=5ef56fdf2&amp;color=0,0,0&amp;vpa=6"/>
          <p:cNvSpPr/>
          <p:nvPr/>
        </p:nvSpPr>
        <p:spPr>
          <a:xfrm>
            <a:off x="6256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16_3#15a35357c?htil=1&amp;pid=5ef56fdf2&amp;color=0,0,0&amp;bbb=1&amp;hs=1"/>
          <p:cNvSpPr/>
          <p:nvPr/>
        </p:nvSpPr>
        <p:spPr>
          <a:xfrm>
            <a:off x="722376" y="2334074"/>
            <a:ext cx="818388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①政府首脑必须获得议会多数席位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国家元首由议会多数党领袖担任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首相有权任免部长、调整部门职能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地方的权力应该由中央授予</a:t>
            </a:r>
            <a:endParaRPr lang="en-US" altLang="zh-CN" sz="2000" dirty="0"/>
          </a:p>
        </p:txBody>
      </p:sp>
      <p:sp>
        <p:nvSpPr>
          <p:cNvPr id="6" name="QC_6_BD.16_4#15a35357c.choices?pid=5ef56fdf2&amp;color=0,0,0&amp;bbb=1&amp;hs=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15a35357c?vop=1&amp;pid=5ef56fdf2&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本题考查国家的政权组织形式、中央与地方。从政治流程图可以看到，</a:t>
            </a:r>
            <a:r>
              <a:rPr lang="en-US" altLang="zh-CN" sz="2000" b="0" i="0">
                <a:solidFill>
                  <a:srgbClr val="000000"/>
                </a:solidFill>
                <a:latin typeface="微软雅黑" pitchFamily="34" charset="0"/>
                <a:ea typeface="微软雅黑" pitchFamily="34" charset="-122"/>
                <a:cs typeface="微软雅黑" pitchFamily="34" charset="-120"/>
              </a:rPr>
              <a:t>选民选举产生议会，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议会选择首相</a:t>
            </a:r>
            <a:r>
              <a:rPr lang="en-US" altLang="zh-CN" sz="2000" b="0" i="0" dirty="0">
                <a:solidFill>
                  <a:srgbClr val="000000"/>
                </a:solidFill>
                <a:latin typeface="微软雅黑" pitchFamily="34" charset="0"/>
                <a:ea typeface="微软雅黑" pitchFamily="34" charset="-122"/>
                <a:cs typeface="微软雅黑" pitchFamily="34" charset="-120"/>
              </a:rPr>
              <a:t>（总理）,首相（总理）提名内阁成员，国家元首形式任命</a:t>
            </a:r>
            <a:r>
              <a:rPr lang="en-US" altLang="zh-CN" sz="2000" b="0" i="0">
                <a:solidFill>
                  <a:srgbClr val="000000"/>
                </a:solidFill>
                <a:latin typeface="微软雅黑" pitchFamily="34" charset="0"/>
                <a:ea typeface="微软雅黑" pitchFamily="34" charset="-122"/>
                <a:cs typeface="微软雅黑" pitchFamily="34" charset="-120"/>
              </a:rPr>
              <a:t>。这表明该国是议会制国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a:t>
            </a:r>
            <a:r>
              <a:rPr lang="en-US" altLang="zh-CN" sz="2000" b="0" i="0" dirty="0">
                <a:solidFill>
                  <a:srgbClr val="000000"/>
                </a:solidFill>
                <a:latin typeface="微软雅黑" pitchFamily="34" charset="0"/>
                <a:ea typeface="微软雅黑" pitchFamily="34" charset="-122"/>
                <a:cs typeface="微软雅黑" pitchFamily="34" charset="-120"/>
              </a:rPr>
              <a:t>，议会是国家权力中心，</a:t>
            </a:r>
            <a:r>
              <a:rPr lang="en-US" altLang="zh-CN" sz="2000" b="0" i="0">
                <a:solidFill>
                  <a:srgbClr val="000000"/>
                </a:solidFill>
                <a:latin typeface="微软雅黑" pitchFamily="34" charset="0"/>
                <a:ea typeface="微软雅黑" pitchFamily="34" charset="-122"/>
                <a:cs typeface="微软雅黑" pitchFamily="34" charset="-120"/>
              </a:rPr>
              <a:t>政府首脑通常是由在议会中占多数席位的政党或政党联盟的领袖担任，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所以政府首脑必须获得议会多数席位</a:t>
            </a:r>
            <a:r>
              <a:rPr lang="en-US" altLang="zh-CN" sz="2000" b="0" i="0" dirty="0">
                <a:solidFill>
                  <a:srgbClr val="000000"/>
                </a:solidFill>
                <a:latin typeface="微软雅黑" pitchFamily="34" charset="0"/>
                <a:ea typeface="微软雅黑" pitchFamily="34" charset="-122"/>
                <a:cs typeface="微软雅黑" pitchFamily="34" charset="-120"/>
              </a:rPr>
              <a:t>，①正确；在议会制国家中，首相（总理）</a:t>
            </a:r>
            <a:r>
              <a:rPr lang="en-US" altLang="zh-CN" sz="2000" b="0" i="0">
                <a:solidFill>
                  <a:srgbClr val="000000"/>
                </a:solidFill>
                <a:latin typeface="微软雅黑" pitchFamily="34" charset="0"/>
                <a:ea typeface="微软雅黑" pitchFamily="34" charset="-122"/>
                <a:cs typeface="微软雅黑" pitchFamily="34" charset="-120"/>
              </a:rPr>
              <a:t>作为政府首脑，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有权任免部长</a:t>
            </a:r>
            <a:r>
              <a:rPr lang="en-US" altLang="zh-CN" sz="2000" b="0" i="0" dirty="0">
                <a:solidFill>
                  <a:srgbClr val="000000"/>
                </a:solidFill>
                <a:latin typeface="微软雅黑" pitchFamily="34" charset="0"/>
                <a:ea typeface="微软雅黑" pitchFamily="34" charset="-122"/>
                <a:cs typeface="微软雅黑" pitchFamily="34" charset="-120"/>
              </a:rPr>
              <a:t>、调整部门职能，③正确；国家元首通常并非由议会多数党领袖担任</a:t>
            </a:r>
            <a:r>
              <a:rPr lang="en-US" altLang="zh-CN" sz="2000" b="0" i="0">
                <a:solidFill>
                  <a:srgbClr val="000000"/>
                </a:solidFill>
                <a:latin typeface="微软雅黑" pitchFamily="34" charset="0"/>
                <a:ea typeface="微软雅黑" pitchFamily="34" charset="-122"/>
                <a:cs typeface="微软雅黑" pitchFamily="34" charset="-120"/>
              </a:rPr>
              <a:t>，可能是君主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君主立宪制）或由其他方式产生的总统，但其多为虚位或礼仪性元首，②排除</a:t>
            </a:r>
            <a:r>
              <a:rPr lang="en-US" altLang="zh-CN" sz="2000" b="0" i="0">
                <a:solidFill>
                  <a:srgbClr val="000000"/>
                </a:solidFill>
                <a:latin typeface="微软雅黑" pitchFamily="34" charset="0"/>
                <a:ea typeface="微软雅黑" pitchFamily="34" charset="-122"/>
                <a:cs typeface="微软雅黑" pitchFamily="34" charset="-120"/>
              </a:rPr>
              <a:t>；此图未涉及中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央与地方的关系</a:t>
            </a:r>
            <a:r>
              <a:rPr lang="en-US" altLang="zh-CN" sz="2000" b="0" i="0" dirty="0">
                <a:solidFill>
                  <a:srgbClr val="000000"/>
                </a:solidFill>
                <a:latin typeface="微软雅黑" pitchFamily="34" charset="0"/>
                <a:ea typeface="微软雅黑" pitchFamily="34" charset="-122"/>
                <a:cs typeface="微软雅黑" pitchFamily="34" charset="-120"/>
              </a:rPr>
              <a:t>，不能从图中得出地方的权力由中央授予这一结论，④排除。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9_1#b214763c4?sp=1&amp;pid=5ef56fdf2&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［云南玉溪2025开学考］</a:t>
            </a:r>
            <a:r>
              <a:rPr lang="en-US" altLang="zh-CN" sz="2000" b="0" i="0" dirty="0">
                <a:solidFill>
                  <a:srgbClr val="000000"/>
                </a:solidFill>
                <a:latin typeface="微软雅黑" pitchFamily="34" charset="0"/>
                <a:ea typeface="微软雅黑" pitchFamily="34" charset="-122"/>
                <a:cs typeface="微软雅黑" pitchFamily="34" charset="-120"/>
              </a:rPr>
              <a:t>S国新思想党代表的竞选联盟候选人宣布其获得总统选举超过85</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选票</a:t>
            </a:r>
            <a:r>
              <a:rPr lang="en-US" altLang="zh-CN" sz="2000" b="0" i="0" dirty="0">
                <a:solidFill>
                  <a:srgbClr val="000000"/>
                </a:solidFill>
                <a:latin typeface="微软雅黑" pitchFamily="34" charset="0"/>
                <a:ea typeface="微软雅黑" pitchFamily="34" charset="-122"/>
                <a:cs typeface="微软雅黑" pitchFamily="34" charset="-120"/>
              </a:rPr>
              <a:t>，新思想党代表的竞选联盟赢得国民议会至少58个席位（共60个议员席位</a:t>
            </a:r>
            <a:r>
              <a:rPr lang="en-US" altLang="zh-CN" sz="2000" b="0" i="0">
                <a:solidFill>
                  <a:srgbClr val="000000"/>
                </a:solidFill>
                <a:latin typeface="微软雅黑" pitchFamily="34" charset="0"/>
                <a:ea typeface="微软雅黑" pitchFamily="34" charset="-122"/>
                <a:cs typeface="微软雅黑" pitchFamily="34" charset="-120"/>
              </a:rPr>
              <a:t>）。这意味着该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候选人将开启第二个五年执政任期</a:t>
            </a:r>
            <a:r>
              <a:rPr lang="en-US" altLang="zh-CN" sz="2000" b="0" i="0" dirty="0">
                <a:solidFill>
                  <a:srgbClr val="000000"/>
                </a:solidFill>
                <a:latin typeface="微软雅黑" pitchFamily="34" charset="0"/>
                <a:ea typeface="微软雅黑" pitchFamily="34" charset="-122"/>
                <a:cs typeface="微软雅黑" pitchFamily="34" charset="-120"/>
              </a:rPr>
              <a:t>，成为该国首位获得连任的总统并负责组建新政府。据此</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推知</a:t>
            </a:r>
            <a:r>
              <a:rPr lang="en-US" altLang="zh-CN" sz="2000" b="0" i="0" dirty="0">
                <a:solidFill>
                  <a:srgbClr val="000000"/>
                </a:solidFill>
                <a:latin typeface="微软雅黑" pitchFamily="34" charset="0"/>
                <a:ea typeface="微软雅黑" pitchFamily="34" charset="-122"/>
                <a:cs typeface="微软雅黑" pitchFamily="34" charset="-120"/>
              </a:rPr>
              <a:t>S</a:t>
            </a:r>
            <a:r>
              <a:rPr lang="en-US" altLang="zh-CN" sz="2000" b="0" i="0">
                <a:solidFill>
                  <a:srgbClr val="000000"/>
                </a:solidFill>
                <a:latin typeface="微软雅黑" pitchFamily="34" charset="0"/>
                <a:ea typeface="微软雅黑" pitchFamily="34" charset="-122"/>
                <a:cs typeface="微软雅黑" pitchFamily="34" charset="-120"/>
              </a:rPr>
              <a:t>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b214763c4.bracket?pid=5ef56fdf2&amp;color=0,0,0&amp;vpa=7"/>
          <p:cNvSpPr/>
          <p:nvPr/>
        </p:nvSpPr>
        <p:spPr>
          <a:xfrm>
            <a:off x="183045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9_2#b214763c4?pid=5ef56fdf2&amp;color=0,0,0&amp;bbb=1&amp;hb=1"/>
          <p:cNvSpPr/>
          <p:nvPr/>
        </p:nvSpPr>
        <p:spPr>
          <a:xfrm>
            <a:off x="722376" y="2791274"/>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总统既是国家元首又是政府首脑，掌握最高行政权力</a:t>
            </a:r>
            <a:r>
              <a:rPr lang="en-US" altLang="zh-CN" sz="2000" b="0" i="0" dirty="0">
                <a:solidFill>
                  <a:srgbClr val="000000"/>
                </a:solidFill>
                <a:latin typeface="SimSun" pitchFamily="34" charset="0"/>
                <a:ea typeface="SimSun" pitchFamily="34" charset="-122"/>
                <a:cs typeface="SimSun" pitchFamily="34" charset="-120"/>
              </a:rPr>
              <a:t> </a:t>
            </a: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新国家元首独立于国民议会之外，无须对议会负责</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新一届执政党是议会多数党，政府不受议会制约</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实行多党制，其执政党是人民用于控制国家政权的政治团体</a:t>
            </a:r>
            <a:endParaRPr lang="en-US" altLang="zh-CN" sz="2000" dirty="0"/>
          </a:p>
        </p:txBody>
      </p:sp>
      <p:sp>
        <p:nvSpPr>
          <p:cNvPr id="5" name="QC_6_BD.19_3#b214763c4.choices?pid=5ef56fdf2&amp;color=0,0,0&amp;bbb=1"/>
          <p:cNvSpPr/>
          <p:nvPr/>
        </p:nvSpPr>
        <p:spPr>
          <a:xfrm>
            <a:off x="722376" y="4655411"/>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1_1#b214763c4?vop=1&amp;pid=5ef56fdf2&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本题考查多党制和总统制。</a:t>
            </a:r>
            <a:r>
              <a:rPr lang="en-US" altLang="zh-CN" sz="2000" b="0" i="0">
                <a:solidFill>
                  <a:srgbClr val="000000"/>
                </a:solidFill>
                <a:latin typeface="微软雅黑" pitchFamily="34" charset="0"/>
                <a:ea typeface="微软雅黑" pitchFamily="34" charset="-122"/>
                <a:cs typeface="微软雅黑" pitchFamily="34" charset="-120"/>
              </a:rPr>
              <a:t>S国新思想党代表的竞选联盟候选人宣布其获得总统选举超过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85</a:t>
            </a:r>
            <a:r>
              <a:rPr lang="en-US" altLang="zh-CN" sz="2000" b="0" i="0" dirty="0">
                <a:solidFill>
                  <a:srgbClr val="000000"/>
                </a:solidFill>
                <a:latin typeface="微软雅黑" pitchFamily="34" charset="0"/>
                <a:ea typeface="微软雅黑" pitchFamily="34" charset="-122"/>
                <a:cs typeface="微软雅黑" pitchFamily="34" charset="-120"/>
              </a:rPr>
              <a:t>%的选票，这意味着该候选人将开启第二个五年执政任期</a:t>
            </a:r>
            <a:r>
              <a:rPr lang="en-US" altLang="zh-CN" sz="2000" b="0" i="0">
                <a:solidFill>
                  <a:srgbClr val="000000"/>
                </a:solidFill>
                <a:latin typeface="微软雅黑" pitchFamily="34" charset="0"/>
                <a:ea typeface="微软雅黑" pitchFamily="34" charset="-122"/>
                <a:cs typeface="微软雅黑" pitchFamily="34" charset="-120"/>
              </a:rPr>
              <a:t>，成为该国首位获得连任的总统并负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责组建新政府</a:t>
            </a:r>
            <a:r>
              <a:rPr lang="en-US" altLang="zh-CN" sz="2000" b="0" i="0" dirty="0">
                <a:solidFill>
                  <a:srgbClr val="000000"/>
                </a:solidFill>
                <a:latin typeface="微软雅黑" pitchFamily="34" charset="0"/>
                <a:ea typeface="微软雅黑" pitchFamily="34" charset="-122"/>
                <a:cs typeface="微软雅黑" pitchFamily="34" charset="-120"/>
              </a:rPr>
              <a:t>。由此可以推知S国为总统制政体。在总统制国家</a:t>
            </a:r>
            <a:r>
              <a:rPr lang="en-US" altLang="zh-CN" sz="2000" b="0" i="0">
                <a:solidFill>
                  <a:srgbClr val="000000"/>
                </a:solidFill>
                <a:latin typeface="微软雅黑" pitchFamily="34" charset="0"/>
                <a:ea typeface="微软雅黑" pitchFamily="34" charset="-122"/>
                <a:cs typeface="微软雅黑" pitchFamily="34" charset="-120"/>
              </a:rPr>
              <a:t>，总统既是国家元首又是政府首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脑</a:t>
            </a:r>
            <a:r>
              <a:rPr lang="en-US" altLang="zh-CN" sz="2000" b="0" i="0" dirty="0">
                <a:solidFill>
                  <a:srgbClr val="000000"/>
                </a:solidFill>
                <a:latin typeface="微软雅黑" pitchFamily="34" charset="0"/>
                <a:ea typeface="微软雅黑" pitchFamily="34" charset="-122"/>
                <a:cs typeface="微软雅黑" pitchFamily="34" charset="-120"/>
              </a:rPr>
              <a:t>，掌握最高行政权力，独立于国民议会之外，无须对议会负责，①②正确</a:t>
            </a:r>
            <a:r>
              <a:rPr lang="en-US" altLang="zh-CN" sz="2000" b="0" i="0">
                <a:solidFill>
                  <a:srgbClr val="000000"/>
                </a:solidFill>
                <a:latin typeface="微软雅黑" pitchFamily="34" charset="0"/>
                <a:ea typeface="微软雅黑" pitchFamily="34" charset="-122"/>
                <a:cs typeface="微软雅黑" pitchFamily="34" charset="-120"/>
              </a:rPr>
              <a:t>。新一届执政党是议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会多数党</a:t>
            </a:r>
            <a:r>
              <a:rPr lang="en-US" altLang="zh-CN" sz="2000" b="0" i="0" dirty="0">
                <a:solidFill>
                  <a:srgbClr val="000000"/>
                </a:solidFill>
                <a:latin typeface="微软雅黑" pitchFamily="34" charset="0"/>
                <a:ea typeface="微软雅黑" pitchFamily="34" charset="-122"/>
                <a:cs typeface="微软雅黑" pitchFamily="34" charset="-120"/>
              </a:rPr>
              <a:t>，这并不意味着政府不受议会制约，③排除</a:t>
            </a:r>
            <a:r>
              <a:rPr lang="en-US" altLang="zh-CN" sz="2000" b="0" i="0">
                <a:solidFill>
                  <a:srgbClr val="000000"/>
                </a:solidFill>
                <a:latin typeface="微软雅黑" pitchFamily="34" charset="0"/>
                <a:ea typeface="微软雅黑" pitchFamily="34" charset="-122"/>
                <a:cs typeface="微软雅黑" pitchFamily="34" charset="-120"/>
              </a:rPr>
              <a:t>。资产阶级执政党是资产阶级用于控制国家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政权的政治团体</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2_1#6fbdc73d8?sp=1&amp;pid=5ef56fdf2&amp;color=0,0,0&amp;bt=1&amp;bbb=1"/>
          <p:cNvSpPr/>
          <p:nvPr/>
        </p:nvSpPr>
        <p:spPr>
          <a:xfrm>
            <a:off x="722376" y="972000"/>
            <a:ext cx="10753344" cy="351409"/>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8.课堂上同学们搜集了北欧某国的政治制度资料：</a:t>
            </a:r>
            <a:endParaRPr lang="en-US" altLang="zh-CN" sz="2000" dirty="0"/>
          </a:p>
        </p:txBody>
      </p:sp>
      <p:graphicFrame>
        <p:nvGraphicFramePr>
          <p:cNvPr id="19" name="QC_6_BD.22_2#6fbdc73d8?colgroup=2,38&amp;pid=5ef56fdf2&amp;color=0,0,0&amp;bbb=1&amp;hb=1"/>
          <p:cNvGraphicFramePr>
            <a:graphicFrameLocks noGrp="1"/>
          </p:cNvGraphicFramePr>
          <p:nvPr>
            <p:extLst>
              <p:ext uri="{D42A27DB-BD31-4B8C-83A1-F6EECF244321}">
                <p14:modId xmlns:p14="http://schemas.microsoft.com/office/powerpoint/2010/main" val="3976656909"/>
              </p:ext>
            </p:extLst>
          </p:nvPr>
        </p:nvGraphicFramePr>
        <p:xfrm>
          <a:off x="722376" y="1460442"/>
          <a:ext cx="10744200" cy="3171825"/>
        </p:xfrm>
        <a:graphic>
          <a:graphicData uri="http://schemas.openxmlformats.org/drawingml/2006/table">
            <a:tbl>
              <a:tblPr/>
              <a:tblGrid>
                <a:gridCol w="749808">
                  <a:extLst>
                    <a:ext uri="{9D8B030D-6E8A-4147-A177-3AD203B41FA5}">
                      <a16:colId xmlns:a16="http://schemas.microsoft.com/office/drawing/2014/main" val="20000"/>
                    </a:ext>
                  </a:extLst>
                </a:gridCol>
                <a:gridCol w="9994392">
                  <a:extLst>
                    <a:ext uri="{9D8B030D-6E8A-4147-A177-3AD203B41FA5}">
                      <a16:colId xmlns:a16="http://schemas.microsoft.com/office/drawing/2014/main" val="20001"/>
                    </a:ext>
                  </a:extLst>
                </a:gridCol>
              </a:tblGrid>
              <a:tr h="801243">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国家</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元首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由世袭国王担任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自1974年取消了国王干预政府工作和参与立法等权力</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仅是国家统一</a:t>
                      </a:r>
                    </a:p>
                    <a:p>
                      <a:pPr marL="0" lvl="0" indent="0" algn="l" latinLnBrk="1" hangingPunct="0">
                        <a:lnSpc>
                          <a:spcPts val="2900"/>
                        </a:lnSpc>
                      </a:pPr>
                      <a:r>
                        <a:rPr lang="en-US" altLang="zh-CN" sz="2000" b="0" i="0">
                          <a:solidFill>
                            <a:srgbClr val="000000"/>
                          </a:solidFill>
                          <a:latin typeface="微软雅黑" pitchFamily="34" charset="0"/>
                          <a:ea typeface="微软雅黑" pitchFamily="34" charset="-122"/>
                          <a:cs typeface="微软雅黑" pitchFamily="34" charset="-120"/>
                        </a:rPr>
                        <a:t>的象征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代表国家履行礼仪性活动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85291">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立法</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机关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议会是立法机关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1971年议会改行一院制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议会共有349个议席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议员通过普选产生</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议会主要职权有</a:t>
                      </a:r>
                      <a:r>
                        <a:rPr lang="en-US" altLang="zh-CN" sz="2000" b="0" i="0" dirty="0">
                          <a:solidFill>
                            <a:srgbClr val="000000"/>
                          </a:solidFill>
                          <a:latin typeface="微软雅黑" pitchFamily="34" charset="0"/>
                          <a:ea typeface="微软雅黑" pitchFamily="34" charset="-122"/>
                          <a:cs typeface="微软雅黑" pitchFamily="34" charset="-120"/>
                        </a:rPr>
                        <a:t>：制定法律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决定税收和公共资金的使用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监督政府行为和国家行政</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2900"/>
                        </a:lnSpc>
                      </a:pPr>
                      <a:r>
                        <a:rPr lang="en-US" altLang="zh-CN" sz="2000" b="0" i="0">
                          <a:solidFill>
                            <a:srgbClr val="000000"/>
                          </a:solidFill>
                          <a:latin typeface="微软雅黑" pitchFamily="34" charset="0"/>
                          <a:ea typeface="微软雅黑" pitchFamily="34" charset="-122"/>
                          <a:cs typeface="微软雅黑" pitchFamily="34" charset="-120"/>
                        </a:rPr>
                        <a:t>内阁每年必须向议会报告工作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议员可对内阁提出质询</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以至对大臣提出弹劾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185291">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行政</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机关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行政机关由首相和若干大臣组成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首相通常为议会中的多数党或政党联盟的领袖</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由议</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长提名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经议会批准任命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再由首相任命各部大臣</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内阁及其政策必须得到议会的信</a:t>
                      </a:r>
                    </a:p>
                    <a:p>
                      <a:pPr marL="0" lvl="0" indent="0" algn="l" latinLnBrk="1" hangingPunct="0">
                        <a:lnSpc>
                          <a:spcPts val="2900"/>
                        </a:lnSpc>
                      </a:pPr>
                      <a:r>
                        <a:rPr lang="en-US" altLang="zh-CN" sz="2000" b="0" i="0">
                          <a:solidFill>
                            <a:srgbClr val="000000"/>
                          </a:solidFill>
                          <a:latin typeface="微软雅黑" pitchFamily="34" charset="0"/>
                          <a:ea typeface="微软雅黑" pitchFamily="34" charset="-122"/>
                          <a:cs typeface="微软雅黑" pitchFamily="34" charset="-120"/>
                        </a:rPr>
                        <a:t>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内阁受议会委托管理国家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并对议会负责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C_6_BD.22_3#6fbdc73d8?pid=5ef56fdf2&amp;color=0,0,0&amp;bbb=1"/>
          <p:cNvSpPr/>
          <p:nvPr/>
        </p:nvSpPr>
        <p:spPr>
          <a:xfrm>
            <a:off x="722376" y="1180343"/>
            <a:ext cx="10753344" cy="347853"/>
          </a:xfrm>
          <a:prstGeom prst="rect">
            <a:avLst/>
          </a:prstGeom>
          <a:noFill/>
          <a:ln/>
        </p:spPr>
        <p:txBody>
          <a:bodyPr wrap="none" lIns="0" tIns="0" rIns="0" bIns="0" rtlCol="0" anchor="t"/>
          <a:lstStyle/>
          <a:p>
            <a:pPr algn="l" latinLnBrk="1">
              <a:lnSpc>
                <a:spcPts val="3000"/>
              </a:lnSpc>
            </a:pPr>
            <a:r>
              <a:rPr lang="en-US" altLang="zh-CN" sz="2000" b="0" i="0" dirty="0" err="1">
                <a:solidFill>
                  <a:srgbClr val="000000"/>
                </a:solidFill>
                <a:latin typeface="微软雅黑" pitchFamily="34" charset="0"/>
                <a:ea typeface="微软雅黑" pitchFamily="34" charset="-122"/>
                <a:cs typeface="微软雅黑" pitchFamily="34" charset="-120"/>
              </a:rPr>
              <a:t>据此，可以推断出该国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23_1#6fbdc73d8.bracket?pid=5ef56fdf2&amp;color=0,0,0&amp;vpa=8"/>
          <p:cNvSpPr/>
          <p:nvPr/>
        </p:nvSpPr>
        <p:spPr>
          <a:xfrm>
            <a:off x="3449701" y="1178057"/>
            <a:ext cx="385763" cy="351409"/>
          </a:xfrm>
          <a:prstGeom prst="rect">
            <a:avLst/>
          </a:prstGeom>
          <a:noFill/>
          <a:ln/>
        </p:spPr>
        <p:txBody>
          <a:bodyPr wrap="none" lIns="0" tIns="0" rIns="0" bIns="0" rtlCol="0" anchor="t"/>
          <a:lstStyle/>
          <a:p>
            <a:pPr algn="ctr" latinLnBrk="1">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22_4#6fbdc73d8?pid=5ef56fdf2&amp;color=0,0,0&amp;bbb=1"/>
          <p:cNvSpPr/>
          <p:nvPr/>
        </p:nvSpPr>
        <p:spPr>
          <a:xfrm>
            <a:off x="722376" y="1567566"/>
            <a:ext cx="10753344" cy="732028"/>
          </a:xfrm>
          <a:prstGeom prst="rect">
            <a:avLst/>
          </a:prstGeom>
          <a:noFill/>
          <a:ln/>
        </p:spPr>
        <p:txBody>
          <a:bodyPr wrap="none" lIns="0" tIns="0" rIns="0" bIns="0" rtlCol="0" anchor="t"/>
          <a:lstStyle/>
          <a:p>
            <a:pPr latinLnBrk="1">
              <a:lnSpc>
                <a:spcPts val="3100"/>
              </a:lnSpc>
              <a:tabLst>
                <a:tab pos="5204557" algn="l"/>
              </a:tabLst>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实行君主立宪制的结构组织形式</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100"/>
              </a:lnSpc>
              <a:tabLst>
                <a:tab pos="5204557" algn="l"/>
              </a:tabLst>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政体运行与民主共和制国家有根本不同</a:t>
            </a:r>
            <a:endParaRPr lang="en-US" altLang="zh-CN" sz="2000" dirty="0"/>
          </a:p>
          <a:p>
            <a:pPr latinLnBrk="1">
              <a:lnSpc>
                <a:spcPts val="2900"/>
              </a:lnSpc>
              <a:tabLst>
                <a:tab pos="5204557" algn="l"/>
              </a:tabLst>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议会是权力中心，组织和监督政府</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2900"/>
              </a:lnSpc>
              <a:tabLst>
                <a:tab pos="5204557" algn="l"/>
              </a:tabLst>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政府总揽行政权力，对议会负责</a:t>
            </a:r>
            <a:endParaRPr lang="en-US" altLang="zh-CN" sz="2000" dirty="0"/>
          </a:p>
        </p:txBody>
      </p:sp>
      <p:sp>
        <p:nvSpPr>
          <p:cNvPr id="7" name="QC_6_BD.22_5#6fbdc73d8.choices?pid=5ef56fdf2&amp;color=0,0,0&amp;bbb=1"/>
          <p:cNvSpPr/>
          <p:nvPr/>
        </p:nvSpPr>
        <p:spPr>
          <a:xfrm>
            <a:off x="719328" y="3195014"/>
            <a:ext cx="10753344" cy="347853"/>
          </a:xfrm>
          <a:prstGeom prst="rect">
            <a:avLst/>
          </a:prstGeom>
          <a:noFill/>
          <a:ln/>
        </p:spPr>
        <p:txBody>
          <a:bodyPr wrap="none" lIns="0" tIns="0" rIns="0" bIns="0" rtlCol="0" anchor="t"/>
          <a:lstStyle/>
          <a:p>
            <a:pPr latinLnBrk="1">
              <a:lnSpc>
                <a:spcPts val="30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extLst>
      <p:ext uri="{BB962C8B-B14F-4D97-AF65-F5344CB8AC3E}">
        <p14:creationId xmlns:p14="http://schemas.microsoft.com/office/powerpoint/2010/main" val="2766438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5809b6cd.fixed?pid=46724e3af&amp;color=100,146,38"/>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f5809b6cd.fixed?pid=46724e3af&amp;color=255,255,255&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各具特色的国家</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4_1#6fbdc73d8?vop=1&amp;pid=5ef56fdf2&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本题考查国家政权组织形式。议会是立法机关</a:t>
            </a:r>
            <a:r>
              <a:rPr lang="en-US" altLang="zh-CN" sz="2000" b="0" i="0" spc="-50">
                <a:solidFill>
                  <a:srgbClr val="000000"/>
                </a:solidFill>
                <a:latin typeface="微软雅黑" pitchFamily="34" charset="0"/>
                <a:ea typeface="微软雅黑" pitchFamily="34" charset="-122"/>
                <a:cs typeface="微软雅黑" pitchFamily="34" charset="-120"/>
              </a:rPr>
              <a:t>，首相通常为议会中的多数党或政党联盟的领</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袖</a:t>
            </a:r>
            <a:r>
              <a:rPr lang="en-US" altLang="zh-CN" sz="2000" b="0" i="0" spc="-50" dirty="0">
                <a:solidFill>
                  <a:srgbClr val="000000"/>
                </a:solidFill>
                <a:latin typeface="微软雅黑" pitchFamily="34" charset="0"/>
                <a:ea typeface="微软雅黑" pitchFamily="34" charset="-122"/>
                <a:cs typeface="微软雅黑" pitchFamily="34" charset="-120"/>
              </a:rPr>
              <a:t>，由议长提名，经议会批准任命，再由首相任命各部大臣，这说明议会是权力中心</a:t>
            </a:r>
            <a:r>
              <a:rPr lang="en-US" altLang="zh-CN" sz="2000" b="0" i="0" spc="-50">
                <a:solidFill>
                  <a:srgbClr val="000000"/>
                </a:solidFill>
                <a:latin typeface="微软雅黑" pitchFamily="34" charset="0"/>
                <a:ea typeface="微软雅黑" pitchFamily="34" charset="-122"/>
                <a:cs typeface="微软雅黑" pitchFamily="34" charset="-120"/>
              </a:rPr>
              <a:t>，组织和监督</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政府</a:t>
            </a:r>
            <a:r>
              <a:rPr lang="en-US" altLang="zh-CN" sz="2000" b="0" i="0" spc="-50" dirty="0">
                <a:solidFill>
                  <a:srgbClr val="000000"/>
                </a:solidFill>
                <a:latin typeface="微软雅黑" pitchFamily="34" charset="0"/>
                <a:ea typeface="微软雅黑" pitchFamily="34" charset="-122"/>
                <a:cs typeface="微软雅黑" pitchFamily="34" charset="-120"/>
              </a:rPr>
              <a:t>，政府总揽行政权力，对议会负责，③④正确；根据材料信息</a:t>
            </a:r>
            <a:r>
              <a:rPr lang="en-US" altLang="zh-CN" sz="2000" b="0" i="0" spc="-50">
                <a:solidFill>
                  <a:srgbClr val="000000"/>
                </a:solidFill>
                <a:latin typeface="微软雅黑" pitchFamily="34" charset="0"/>
                <a:ea typeface="微软雅黑" pitchFamily="34" charset="-122"/>
                <a:cs typeface="微软雅黑" pitchFamily="34" charset="-120"/>
              </a:rPr>
              <a:t>，该国实行君主立宪制的政权组</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织形式</a:t>
            </a:r>
            <a:r>
              <a:rPr lang="en-US" altLang="zh-CN" sz="2000" b="0" i="0" spc="-50" dirty="0">
                <a:solidFill>
                  <a:srgbClr val="000000"/>
                </a:solidFill>
                <a:latin typeface="微软雅黑" pitchFamily="34" charset="0"/>
                <a:ea typeface="微软雅黑" pitchFamily="34" charset="-122"/>
                <a:cs typeface="微软雅黑" pitchFamily="34" charset="-120"/>
              </a:rPr>
              <a:t>，①排除；该国实行君主立宪制政体，其运行与一般民主共和制国家大体相同，②排除。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5_1#c7b25ab36?sp=1&amp;pid=5ef56fdf2&amp;color=0,0,0&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［内蒙古鄂尔多斯二中2025调研］</a:t>
            </a:r>
            <a:r>
              <a:rPr lang="en-US" altLang="zh-CN" sz="2000" b="0" i="0">
                <a:solidFill>
                  <a:srgbClr val="000000"/>
                </a:solidFill>
                <a:latin typeface="微软雅黑" pitchFamily="34" charset="0"/>
                <a:ea typeface="微软雅黑" pitchFamily="34" charset="-122"/>
                <a:cs typeface="微软雅黑" pitchFamily="34" charset="-120"/>
              </a:rPr>
              <a:t>国家主席习近平在中国共产党与世界政党高层对话会上指出，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中国共产党将致力于加强政党交流合作</a:t>
            </a:r>
            <a:r>
              <a:rPr lang="en-US" altLang="zh-CN" sz="2000" b="0" i="0" dirty="0">
                <a:solidFill>
                  <a:srgbClr val="000000"/>
                </a:solidFill>
                <a:latin typeface="微软雅黑" pitchFamily="34" charset="0"/>
                <a:ea typeface="微软雅黑" pitchFamily="34" charset="-122"/>
                <a:cs typeface="微软雅黑" pitchFamily="34" charset="-120"/>
              </a:rPr>
              <a:t>，携手共行天下大道</a:t>
            </a:r>
            <a:r>
              <a:rPr lang="en-US" altLang="zh-CN" sz="2000" b="0" i="0">
                <a:solidFill>
                  <a:srgbClr val="000000"/>
                </a:solidFill>
                <a:latin typeface="微软雅黑" pitchFamily="34" charset="0"/>
                <a:ea typeface="微软雅黑" pitchFamily="34" charset="-122"/>
                <a:cs typeface="微软雅黑" pitchFamily="34" charset="-120"/>
              </a:rPr>
              <a:t>。我们愿同各国政党和政治组织深化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交往</a:t>
            </a:r>
            <a:r>
              <a:rPr lang="en-US" altLang="zh-CN" sz="2000" b="0" i="0" dirty="0">
                <a:solidFill>
                  <a:srgbClr val="000000"/>
                </a:solidFill>
                <a:latin typeface="微软雅黑" pitchFamily="34" charset="0"/>
                <a:ea typeface="微软雅黑" pitchFamily="34" charset="-122"/>
                <a:cs typeface="微软雅黑" pitchFamily="34" charset="-120"/>
              </a:rPr>
              <a:t>，不断扩大理念契合点、利益汇合点，以建立新型政党关系助力构建新型国际关系</a:t>
            </a:r>
            <a:r>
              <a:rPr lang="en-US" altLang="zh-CN" sz="2000" b="0" i="0">
                <a:solidFill>
                  <a:srgbClr val="000000"/>
                </a:solidFill>
                <a:latin typeface="微软雅黑" pitchFamily="34" charset="0"/>
                <a:ea typeface="微软雅黑" pitchFamily="34" charset="-122"/>
                <a:cs typeface="微软雅黑" pitchFamily="34" charset="-120"/>
              </a:rPr>
              <a:t>。中国共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产党愿继续同各国政党和政治组织一道</a:t>
            </a:r>
            <a:r>
              <a:rPr lang="en-US" altLang="zh-CN" sz="2000" b="0" i="0" dirty="0">
                <a:solidFill>
                  <a:srgbClr val="000000"/>
                </a:solidFill>
                <a:latin typeface="微软雅黑" pitchFamily="34" charset="0"/>
                <a:ea typeface="微软雅黑" pitchFamily="34" charset="-122"/>
                <a:cs typeface="微软雅黑" pitchFamily="34" charset="-120"/>
              </a:rPr>
              <a:t>，开展治党治国经验交流，携手同行现代化之路</a:t>
            </a:r>
            <a:r>
              <a:rPr lang="en-US" altLang="zh-CN" sz="2000" b="0" i="0">
                <a:solidFill>
                  <a:srgbClr val="000000"/>
                </a:solidFill>
                <a:latin typeface="微软雅黑" pitchFamily="34" charset="0"/>
                <a:ea typeface="微软雅黑" pitchFamily="34" charset="-122"/>
                <a:cs typeface="微软雅黑" pitchFamily="34" charset="-120"/>
              </a:rPr>
              <a:t>，在推动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构建人类命运共同体的大道上阔步前进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中国重视政党间交流合作是基于(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c7b25ab36.bracket?pid=5ef56fdf2&amp;color=0,0,0&amp;vpa=9"/>
          <p:cNvSpPr/>
          <p:nvPr/>
        </p:nvSpPr>
        <p:spPr>
          <a:xfrm>
            <a:off x="9050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5_2#c7b25ab36?pid=5ef56fdf2&amp;color=0,0,0&amp;bbb=1"/>
          <p:cNvSpPr/>
          <p:nvPr/>
        </p:nvSpPr>
        <p:spPr>
          <a:xfrm>
            <a:off x="722376" y="3248474"/>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新型国际政党关系可助力各国共同应对危机</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政党在现代化进程中能发挥引领和推动作用</a:t>
            </a:r>
            <a:endParaRPr lang="en-US" altLang="zh-CN" sz="2000" dirty="0"/>
          </a:p>
          <a:p>
            <a:pPr latinLnBrk="1">
              <a:lnSpc>
                <a:spcPts val="34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资本主义的政党制度有欺骗人民大众的一面</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4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政党担负着管理经济和社会事务的国家职能</a:t>
            </a:r>
            <a:endParaRPr lang="en-US" altLang="zh-CN" sz="2000" dirty="0"/>
          </a:p>
        </p:txBody>
      </p:sp>
      <p:sp>
        <p:nvSpPr>
          <p:cNvPr id="5" name="QC_6_BD.25_3#c7b25ab36.choices?pid=5ef56fdf2&amp;color=0,0,0&amp;bbb=1"/>
          <p:cNvSpPr/>
          <p:nvPr/>
        </p:nvSpPr>
        <p:spPr>
          <a:xfrm>
            <a:off x="722376" y="499650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7_1#c7b25ab36?vop=1&amp;pid=5ef56fdf2&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本题考查政党</a:t>
            </a:r>
            <a:r>
              <a:rPr lang="en-US" altLang="zh-CN" sz="2000" b="0" i="0">
                <a:solidFill>
                  <a:srgbClr val="000000"/>
                </a:solidFill>
                <a:latin typeface="微软雅黑" pitchFamily="34" charset="0"/>
                <a:ea typeface="微软雅黑" pitchFamily="34" charset="-122"/>
                <a:cs typeface="微软雅黑" pitchFamily="34" charset="-120"/>
              </a:rPr>
              <a:t>。中国重视政党间交流合作是基于新型国际政党关系可助力各国共同应对危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a:t>
            </a:r>
            <a:r>
              <a:rPr lang="en-US" altLang="zh-CN" sz="2000" b="0" i="0" dirty="0">
                <a:solidFill>
                  <a:srgbClr val="000000"/>
                </a:solidFill>
                <a:latin typeface="微软雅黑" pitchFamily="34" charset="0"/>
                <a:ea typeface="微软雅黑" pitchFamily="34" charset="-122"/>
                <a:cs typeface="微软雅黑" pitchFamily="34" charset="-120"/>
              </a:rPr>
              <a:t>，政党在现代化进程中能发挥引领和推动作用，①②正确</a:t>
            </a:r>
            <a:r>
              <a:rPr lang="en-US" altLang="zh-CN" sz="2000" b="0" i="0">
                <a:solidFill>
                  <a:srgbClr val="000000"/>
                </a:solidFill>
                <a:latin typeface="微软雅黑" pitchFamily="34" charset="0"/>
                <a:ea typeface="微软雅黑" pitchFamily="34" charset="-122"/>
                <a:cs typeface="微软雅黑" pitchFamily="34" charset="-120"/>
              </a:rPr>
              <a:t>；资本主义的政党制度有欺骗人民大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众的一面</a:t>
            </a:r>
            <a:r>
              <a:rPr lang="en-US" altLang="zh-CN" sz="2000" b="0" i="0" dirty="0">
                <a:solidFill>
                  <a:srgbClr val="000000"/>
                </a:solidFill>
                <a:latin typeface="微软雅黑" pitchFamily="34" charset="0"/>
                <a:ea typeface="微软雅黑" pitchFamily="34" charset="-122"/>
                <a:cs typeface="微软雅黑" pitchFamily="34" charset="-120"/>
              </a:rPr>
              <a:t>，与中国重视政党间交流合作不构成因果联系，③排除；政党不是国家机关</a:t>
            </a:r>
            <a:r>
              <a:rPr lang="en-US" altLang="zh-CN" sz="2000" b="0" i="0">
                <a:solidFill>
                  <a:srgbClr val="000000"/>
                </a:solidFill>
                <a:latin typeface="微软雅黑" pitchFamily="34" charset="0"/>
                <a:ea typeface="微软雅黑" pitchFamily="34" charset="-122"/>
                <a:cs typeface="微软雅黑" pitchFamily="34" charset="-120"/>
              </a:rPr>
              <a:t>，不担负具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体的国家职能</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28_1#c21e4e2d2?sp=1&amp;pid=5ef56fdf2&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10.在美国，总统竞选的巨额费用中的一部分由利益集团提供</a:t>
            </a:r>
            <a:r>
              <a:rPr lang="en-US" altLang="zh-CN" sz="2000" b="0" i="0">
                <a:solidFill>
                  <a:srgbClr val="000000"/>
                </a:solidFill>
                <a:latin typeface="微软雅黑" pitchFamily="34" charset="0"/>
                <a:ea typeface="微软雅黑" pitchFamily="34" charset="-122"/>
                <a:cs typeface="微软雅黑" pitchFamily="34" charset="-120"/>
              </a:rPr>
              <a:t>，总统上台后制定和执行对内对外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政策时</a:t>
            </a:r>
            <a:r>
              <a:rPr lang="en-US" altLang="zh-CN" sz="2000" b="0" i="0" dirty="0">
                <a:solidFill>
                  <a:srgbClr val="000000"/>
                </a:solidFill>
                <a:latin typeface="微软雅黑" pitchFamily="34" charset="0"/>
                <a:ea typeface="微软雅黑" pitchFamily="34" charset="-122"/>
                <a:cs typeface="微软雅黑" pitchFamily="34" charset="-120"/>
              </a:rPr>
              <a:t>，必须考虑提供资助的利益集团的利益。政府基本上成了利益集团中的掮客或裁判</a:t>
            </a:r>
            <a:r>
              <a:rPr lang="en-US" altLang="zh-CN" sz="2000" b="0" i="0">
                <a:solidFill>
                  <a:srgbClr val="000000"/>
                </a:solidFill>
                <a:latin typeface="微软雅黑" pitchFamily="34" charset="0"/>
                <a:ea typeface="微软雅黑" pitchFamily="34" charset="-122"/>
                <a:cs typeface="微软雅黑" pitchFamily="34" charset="-120"/>
              </a:rPr>
              <a:t>，有时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它还作为一个利益集团参与政治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这说明在美国(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c21e4e2d2.bracket?pid=5ef56fdf2&amp;color=0,0,0&amp;vpa=10"/>
          <p:cNvSpPr/>
          <p:nvPr/>
        </p:nvSpPr>
        <p:spPr>
          <a:xfrm>
            <a:off x="6256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8_2#c21e4e2d2?pid=5ef56fdf2&amp;color=0,0,0&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①利益集团已深深地渗入国家政治生活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广大民众可以通过利益集团参与政治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政府与利益集团已形成一种共生关系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利益集团在一定程度上起到缓和社会矛盾的作用</a:t>
            </a:r>
            <a:endParaRPr lang="en-US" altLang="zh-CN" sz="2000" dirty="0"/>
          </a:p>
        </p:txBody>
      </p:sp>
      <p:sp>
        <p:nvSpPr>
          <p:cNvPr id="5" name="QC_6_BD.28_3#c21e4e2d2.choices?pid=5ef56fdf2&amp;color=0,0,0&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0_1#c21e4e2d2?vop=1&amp;pid=5ef56fdf2&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本题考查利益集团。材料强调在美国，利益集团资助选举</a:t>
            </a:r>
            <a:r>
              <a:rPr lang="en-US" altLang="zh-CN" sz="2000" b="0" i="0">
                <a:solidFill>
                  <a:srgbClr val="000000"/>
                </a:solidFill>
                <a:latin typeface="微软雅黑" pitchFamily="34" charset="0"/>
                <a:ea typeface="微软雅黑" pitchFamily="34" charset="-122"/>
                <a:cs typeface="微软雅黑" pitchFamily="34" charset="-120"/>
              </a:rPr>
              <a:t>，政府基本上成了利益集团中的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掮客或裁判</a:t>
            </a:r>
            <a:r>
              <a:rPr lang="en-US" altLang="zh-CN" sz="2000" b="0" i="0" dirty="0">
                <a:solidFill>
                  <a:srgbClr val="000000"/>
                </a:solidFill>
                <a:latin typeface="微软雅黑" pitchFamily="34" charset="0"/>
                <a:ea typeface="微软雅黑" pitchFamily="34" charset="-122"/>
                <a:cs typeface="微软雅黑" pitchFamily="34" charset="-120"/>
              </a:rPr>
              <a:t>，有时还作为一个利益集团参与政治</a:t>
            </a:r>
            <a:r>
              <a:rPr lang="en-US" altLang="zh-CN" sz="2000" b="0" i="0">
                <a:solidFill>
                  <a:srgbClr val="000000"/>
                </a:solidFill>
                <a:latin typeface="微软雅黑" pitchFamily="34" charset="0"/>
                <a:ea typeface="微软雅黑" pitchFamily="34" charset="-122"/>
                <a:cs typeface="微软雅黑" pitchFamily="34" charset="-120"/>
              </a:rPr>
              <a:t>，表明利益集团在美国已深深地渗入国家政治生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a:t>
            </a:r>
            <a:r>
              <a:rPr lang="en-US" altLang="zh-CN" sz="2000" b="0" i="0" dirty="0">
                <a:solidFill>
                  <a:srgbClr val="000000"/>
                </a:solidFill>
                <a:latin typeface="微软雅黑" pitchFamily="34" charset="0"/>
                <a:ea typeface="微软雅黑" pitchFamily="34" charset="-122"/>
                <a:cs typeface="微软雅黑" pitchFamily="34" charset="-120"/>
              </a:rPr>
              <a:t>，政府与利益集团已形成一种共生关系，①③正确；利益集团由具有共同利益的成员构成</a:t>
            </a:r>
            <a:r>
              <a:rPr lang="en-US" altLang="zh-CN" sz="2000" b="0" i="0">
                <a:solidFill>
                  <a:srgbClr val="000000"/>
                </a:solidFill>
                <a:latin typeface="微软雅黑" pitchFamily="34" charset="0"/>
                <a:ea typeface="微软雅黑" pitchFamily="34" charset="-122"/>
                <a:cs typeface="微软雅黑" pitchFamily="34" charset="-120"/>
              </a:rPr>
              <a:t>，旨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在争取本团体利益及其成员利益</a:t>
            </a:r>
            <a:r>
              <a:rPr lang="en-US" altLang="zh-CN" sz="2000" b="0" i="0" dirty="0">
                <a:solidFill>
                  <a:srgbClr val="000000"/>
                </a:solidFill>
                <a:latin typeface="微软雅黑" pitchFamily="34" charset="0"/>
                <a:ea typeface="微软雅黑" pitchFamily="34" charset="-122"/>
                <a:cs typeface="微软雅黑" pitchFamily="34" charset="-120"/>
              </a:rPr>
              <a:t>，②夸大了利益集团的作用，说法有误，排除</a:t>
            </a:r>
            <a:r>
              <a:rPr lang="en-US" altLang="zh-CN" sz="2000" b="0" i="0">
                <a:solidFill>
                  <a:srgbClr val="000000"/>
                </a:solidFill>
                <a:latin typeface="微软雅黑" pitchFamily="34" charset="0"/>
                <a:ea typeface="微软雅黑" pitchFamily="34" charset="-122"/>
                <a:cs typeface="微软雅黑" pitchFamily="34" charset="-120"/>
              </a:rPr>
              <a:t>；材料并未涉及利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益集团在一定程度上能够缓和社会矛盾</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1_1#afa595fe2?sp=1&amp;pid=5ef56fdf2&amp;color=0,0,0&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［四川成都石室中学2025高二月考］</a:t>
            </a:r>
            <a:r>
              <a:rPr lang="en-US" altLang="zh-CN" sz="2000" b="0" i="0" dirty="0">
                <a:solidFill>
                  <a:srgbClr val="000000"/>
                </a:solidFill>
                <a:latin typeface="微软雅黑" pitchFamily="34" charset="0"/>
                <a:ea typeface="微软雅黑" pitchFamily="34" charset="-122"/>
                <a:cs typeface="微软雅黑" pitchFamily="34" charset="-120"/>
              </a:rPr>
              <a:t>长期以来</a:t>
            </a:r>
            <a:r>
              <a:rPr lang="en-US" altLang="zh-CN" sz="2000" b="0" i="0">
                <a:solidFill>
                  <a:srgbClr val="000000"/>
                </a:solidFill>
                <a:latin typeface="微软雅黑" pitchFamily="34" charset="0"/>
                <a:ea typeface="微软雅黑" pitchFamily="34" charset="-122"/>
                <a:cs typeface="微软雅黑" pitchFamily="34" charset="-120"/>
              </a:rPr>
              <a:t>，我国在国家豁免问题上实施绝对国家豁免政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策</a:t>
            </a:r>
            <a:r>
              <a:rPr lang="en-US" altLang="zh-CN" sz="2000" b="0" i="0" dirty="0">
                <a:solidFill>
                  <a:srgbClr val="000000"/>
                </a:solidFill>
                <a:latin typeface="微软雅黑" pitchFamily="34" charset="0"/>
                <a:ea typeface="微软雅黑" pitchFamily="34" charset="-122"/>
                <a:cs typeface="微软雅黑" pitchFamily="34" charset="-120"/>
              </a:rPr>
              <a:t>，这就形成了外国法院可以管辖我国国家，而我国法院却不能管辖外国国家的不对等局面</a:t>
            </a:r>
            <a:r>
              <a:rPr lang="en-US" altLang="zh-CN" sz="2000" b="0" i="0">
                <a:solidFill>
                  <a:srgbClr val="000000"/>
                </a:solidFill>
                <a:latin typeface="微软雅黑" pitchFamily="34" charset="0"/>
                <a:ea typeface="微软雅黑" pitchFamily="34" charset="-122"/>
                <a:cs typeface="微软雅黑" pitchFamily="34" charset="-120"/>
              </a:rPr>
              <a:t>。十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四届全国人大常委会第五次会议表决通过</a:t>
            </a:r>
            <a:r>
              <a:rPr lang="en-US" altLang="zh-CN" sz="2000" b="0" i="0" dirty="0">
                <a:solidFill>
                  <a:srgbClr val="000000"/>
                </a:solidFill>
                <a:latin typeface="微软雅黑" pitchFamily="34" charset="0"/>
                <a:ea typeface="微软雅黑" pitchFamily="34" charset="-122"/>
                <a:cs typeface="微软雅黑" pitchFamily="34" charset="-120"/>
              </a:rPr>
              <a:t>《中华人民共和国外国国家豁免法</a:t>
            </a:r>
            <a:r>
              <a:rPr lang="en-US" altLang="zh-CN" sz="2000" b="0" i="0">
                <a:solidFill>
                  <a:srgbClr val="000000"/>
                </a:solidFill>
                <a:latin typeface="微软雅黑" pitchFamily="34" charset="0"/>
                <a:ea typeface="微软雅黑" pitchFamily="34" charset="-122"/>
                <a:cs typeface="微软雅黑" pitchFamily="34" charset="-120"/>
              </a:rPr>
              <a:t>》，确立了我国的外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国国家豁免制度</a:t>
            </a:r>
            <a:r>
              <a:rPr lang="en-US" altLang="zh-CN" sz="2000" b="0" i="0" dirty="0">
                <a:solidFill>
                  <a:srgbClr val="000000"/>
                </a:solidFill>
                <a:latin typeface="微软雅黑" pitchFamily="34" charset="0"/>
                <a:ea typeface="微软雅黑" pitchFamily="34" charset="-122"/>
                <a:cs typeface="微软雅黑" pitchFamily="34" charset="-120"/>
              </a:rPr>
              <a:t>，授权我国法院在特定情形下管辖以外国国家为被告的民事案件</a:t>
            </a:r>
            <a:r>
              <a:rPr lang="en-US" altLang="zh-CN" sz="2000" b="0" i="0">
                <a:solidFill>
                  <a:srgbClr val="000000"/>
                </a:solidFill>
                <a:latin typeface="微软雅黑" pitchFamily="34" charset="0"/>
                <a:ea typeface="微软雅黑" pitchFamily="34" charset="-122"/>
                <a:cs typeface="微软雅黑" pitchFamily="34" charset="-120"/>
              </a:rPr>
              <a:t>。该法的实施</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afa595fe2.bracket?pid=5ef56fdf2&amp;color=0,0,0&amp;vpa=11"/>
          <p:cNvSpPr/>
          <p:nvPr/>
        </p:nvSpPr>
        <p:spPr>
          <a:xfrm>
            <a:off x="922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1_2#afa595fe2?pid=5ef56fdf2&amp;color=0,0,0&amp;bbb=1"/>
          <p:cNvSpPr/>
          <p:nvPr/>
        </p:nvSpPr>
        <p:spPr>
          <a:xfrm>
            <a:off x="722376" y="3248474"/>
            <a:ext cx="10753344" cy="843153"/>
          </a:xfrm>
          <a:prstGeom prst="rect">
            <a:avLst/>
          </a:prstGeom>
          <a:noFill/>
          <a:ln/>
        </p:spPr>
        <p:txBody>
          <a:bodyPr wrap="none" lIns="0" tIns="0" rIns="0" bIns="0" rtlCol="0" anchor="t"/>
          <a:lstStyle/>
          <a:p>
            <a:pPr latinLnBrk="1">
              <a:lnSpc>
                <a:spcPts val="3600"/>
              </a:lnSpc>
              <a:tabLst>
                <a:tab pos="5585557" algn="l"/>
              </a:tabLst>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体现国际法上的国家主权平等原则</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600"/>
              </a:lnSpc>
              <a:tabLst>
                <a:tab pos="5585557" algn="l"/>
              </a:tabLst>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是坚决维护国家主权的迫切需要</a:t>
            </a:r>
            <a:endParaRPr lang="en-US" altLang="zh-CN" sz="2000" dirty="0"/>
          </a:p>
          <a:p>
            <a:pPr latinLnBrk="1">
              <a:lnSpc>
                <a:spcPts val="3400"/>
              </a:lnSpc>
              <a:tabLst>
                <a:tab pos="5585557" algn="l"/>
              </a:tabLst>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为我国行使自卫权提供法律依据</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400"/>
              </a:lnSpc>
              <a:tabLst>
                <a:tab pos="5585557" algn="l"/>
              </a:tabLst>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为我国行使独立权提供法律依据</a:t>
            </a:r>
            <a:endParaRPr lang="en-US" altLang="zh-CN" sz="2000" dirty="0"/>
          </a:p>
        </p:txBody>
      </p:sp>
      <p:sp>
        <p:nvSpPr>
          <p:cNvPr id="5" name="QC_6_BD.31_3#afa595fe2.choices?pid=5ef56fdf2&amp;color=0,0,0&amp;bbb=1"/>
          <p:cNvSpPr/>
          <p:nvPr/>
        </p:nvSpPr>
        <p:spPr>
          <a:xfrm>
            <a:off x="722376" y="505694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3_1#afa595fe2?vop=1&amp;pid=5ef56fdf2&amp;color=0,0,0&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本题考查国家主权。题干中我国通过《中华人民共和国外国国家豁免法</a:t>
            </a:r>
            <a:r>
              <a:rPr lang="en-US" altLang="zh-CN" sz="2000" b="0" i="0">
                <a:solidFill>
                  <a:srgbClr val="000000"/>
                </a:solidFill>
                <a:latin typeface="微软雅黑" pitchFamily="34" charset="0"/>
                <a:ea typeface="微软雅黑" pitchFamily="34" charset="-122"/>
                <a:cs typeface="微软雅黑" pitchFamily="34" charset="-120"/>
              </a:rPr>
              <a:t>》，确立了我国的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外国国家豁免制度</a:t>
            </a:r>
            <a:r>
              <a:rPr lang="en-US" altLang="zh-CN" sz="2000" b="0" i="0" dirty="0">
                <a:solidFill>
                  <a:srgbClr val="000000"/>
                </a:solidFill>
                <a:latin typeface="微软雅黑" pitchFamily="34" charset="0"/>
                <a:ea typeface="微软雅黑" pitchFamily="34" charset="-122"/>
                <a:cs typeface="微软雅黑" pitchFamily="34" charset="-120"/>
              </a:rPr>
              <a:t>，授权我国法院在特定情形下管辖以外国国家为被告的民事案件</a:t>
            </a:r>
            <a:r>
              <a:rPr lang="en-US" altLang="zh-CN" sz="2000" b="0" i="0">
                <a:solidFill>
                  <a:srgbClr val="000000"/>
                </a:solidFill>
                <a:latin typeface="微软雅黑" pitchFamily="34" charset="0"/>
                <a:ea typeface="微软雅黑" pitchFamily="34" charset="-122"/>
                <a:cs typeface="微软雅黑" pitchFamily="34" charset="-120"/>
              </a:rPr>
              <a:t>，这体现了国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际法上的国家主权平等原则</a:t>
            </a:r>
            <a:r>
              <a:rPr lang="en-US" altLang="zh-CN" sz="2000" b="0" i="0" dirty="0">
                <a:solidFill>
                  <a:srgbClr val="000000"/>
                </a:solidFill>
                <a:latin typeface="微软雅黑" pitchFamily="34" charset="0"/>
                <a:ea typeface="微软雅黑" pitchFamily="34" charset="-122"/>
                <a:cs typeface="微软雅黑" pitchFamily="34" charset="-120"/>
              </a:rPr>
              <a:t>，即各国在国际法上享有平等的地位和权利</a:t>
            </a:r>
            <a:r>
              <a:rPr lang="en-US" altLang="zh-CN" sz="2000" b="0" i="0">
                <a:solidFill>
                  <a:srgbClr val="000000"/>
                </a:solidFill>
                <a:latin typeface="微软雅黑" pitchFamily="34" charset="0"/>
                <a:ea typeface="微软雅黑" pitchFamily="34" charset="-122"/>
                <a:cs typeface="微软雅黑" pitchFamily="34" charset="-120"/>
              </a:rPr>
              <a:t>，不受其他国家的管辖和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支配</a:t>
            </a:r>
            <a:r>
              <a:rPr lang="en-US" altLang="zh-CN" sz="2000" b="0" i="0" dirty="0">
                <a:solidFill>
                  <a:srgbClr val="000000"/>
                </a:solidFill>
                <a:latin typeface="微软雅黑" pitchFamily="34" charset="0"/>
                <a:ea typeface="微软雅黑" pitchFamily="34" charset="-122"/>
                <a:cs typeface="微软雅黑" pitchFamily="34" charset="-120"/>
              </a:rPr>
              <a:t>，①正确；通过制定和实施该法，我国能够更好地维护自身的主权和利益</a:t>
            </a:r>
            <a:r>
              <a:rPr lang="en-US" altLang="zh-CN" sz="2000" b="0" i="0">
                <a:solidFill>
                  <a:srgbClr val="000000"/>
                </a:solidFill>
                <a:latin typeface="微软雅黑" pitchFamily="34" charset="0"/>
                <a:ea typeface="微软雅黑" pitchFamily="34" charset="-122"/>
                <a:cs typeface="微软雅黑" pitchFamily="34" charset="-120"/>
              </a:rPr>
              <a:t>，避免外国国家在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我国境内从事违法活动而无法追究其责任的情况发生</a:t>
            </a:r>
            <a:r>
              <a:rPr lang="en-US" altLang="zh-CN" sz="2000" b="0" i="0" dirty="0">
                <a:solidFill>
                  <a:srgbClr val="000000"/>
                </a:solidFill>
                <a:latin typeface="微软雅黑" pitchFamily="34" charset="0"/>
                <a:ea typeface="微软雅黑" pitchFamily="34" charset="-122"/>
                <a:cs typeface="微软雅黑" pitchFamily="34" charset="-120"/>
              </a:rPr>
              <a:t>，是坚决维护国家主权的迫切需要，②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自卫权是指主权国家拥有保卫自己的生存和独立的权利</a:t>
            </a:r>
            <a:r>
              <a:rPr lang="en-US" altLang="zh-CN" sz="2000" b="0" i="0" dirty="0">
                <a:solidFill>
                  <a:srgbClr val="000000"/>
                </a:solidFill>
                <a:latin typeface="微软雅黑" pitchFamily="34" charset="0"/>
                <a:ea typeface="微软雅黑" pitchFamily="34" charset="-122"/>
                <a:cs typeface="微软雅黑" pitchFamily="34" charset="-120"/>
              </a:rPr>
              <a:t>，材料与我国行使自卫权无关，③</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独立权是指国家有按照自己的意志处理本国事务而不受他国控制和干涉的权利，题干中的法律主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要涉及国家豁免问题</a:t>
            </a:r>
            <a:r>
              <a:rPr lang="en-US" altLang="zh-CN" sz="2000" b="0" i="0" dirty="0">
                <a:solidFill>
                  <a:srgbClr val="000000"/>
                </a:solidFill>
                <a:latin typeface="微软雅黑" pitchFamily="34" charset="0"/>
                <a:ea typeface="微软雅黑" pitchFamily="34" charset="-122"/>
                <a:cs typeface="微软雅黑" pitchFamily="34" charset="-120"/>
              </a:rPr>
              <a:t>，与独立权无关，</a:t>
            </a:r>
            <a:r>
              <a:rPr lang="en-US" altLang="zh-CN" sz="2000" b="0" i="0">
                <a:solidFill>
                  <a:srgbClr val="000000"/>
                </a:solidFill>
                <a:latin typeface="微软雅黑" pitchFamily="34" charset="0"/>
                <a:ea typeface="微软雅黑" pitchFamily="34" charset="-122"/>
                <a:cs typeface="微软雅黑" pitchFamily="34" charset="-120"/>
              </a:rPr>
              <a:t>且该法也没有为我国行使自卫权和独立权提供法律依据，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34_1#37506fffe?sp=1&amp;pid=5ef56fdf2&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12.中华人民共和国成立以来，特别是改革开放以来，我国之所以不断取得辉煌成就</a:t>
            </a:r>
            <a:r>
              <a:rPr lang="en-US" altLang="zh-CN" sz="2000" b="0" i="0">
                <a:solidFill>
                  <a:srgbClr val="000000"/>
                </a:solidFill>
                <a:latin typeface="微软雅黑" pitchFamily="34" charset="0"/>
                <a:ea typeface="微软雅黑" pitchFamily="34" charset="-122"/>
                <a:cs typeface="微软雅黑" pitchFamily="34" charset="-120"/>
              </a:rPr>
              <a:t>，一个重要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原因是调动了中央和地方的积极性</a:t>
            </a:r>
            <a:r>
              <a:rPr lang="en-US" altLang="zh-CN" sz="2000" b="0" i="0" dirty="0">
                <a:solidFill>
                  <a:srgbClr val="000000"/>
                </a:solidFill>
                <a:latin typeface="微软雅黑" pitchFamily="34" charset="0"/>
                <a:ea typeface="微软雅黑" pitchFamily="34" charset="-122"/>
                <a:cs typeface="微软雅黑" pitchFamily="34" charset="-120"/>
              </a:rPr>
              <a:t>。理顺中央和地方职责关系</a:t>
            </a:r>
            <a:r>
              <a:rPr lang="en-US" altLang="zh-CN" sz="2000" b="0" i="0">
                <a:solidFill>
                  <a:srgbClr val="000000"/>
                </a:solidFill>
                <a:latin typeface="微软雅黑" pitchFamily="34" charset="0"/>
                <a:ea typeface="微软雅黑" pitchFamily="34" charset="-122"/>
                <a:cs typeface="微软雅黑" pitchFamily="34" charset="-120"/>
              </a:rPr>
              <a:t>，更好地发挥中央和地方两个积极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就是要(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5_1#37506fffe.bracket?pid=5ef56fdf2&amp;color=0,0,0&amp;vpa=12"/>
          <p:cNvSpPr/>
          <p:nvPr/>
        </p:nvSpPr>
        <p:spPr>
          <a:xfrm>
            <a:off x="2192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4_2#37506fffe?pid=5ef56fdf2&amp;color=0,0,0&amp;bbb=1&amp;hb=1"/>
          <p:cNvSpPr/>
          <p:nvPr/>
        </p:nvSpPr>
        <p:spPr>
          <a:xfrm>
            <a:off x="722376" y="233407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在处理中央和地方国家机构的关系上，坚持民主集中制原则</a:t>
            </a:r>
            <a:r>
              <a:rPr lang="en-US" altLang="zh-CN" sz="2000" b="0" i="0" dirty="0">
                <a:solidFill>
                  <a:srgbClr val="000000"/>
                </a:solidFill>
                <a:latin typeface="SimSun" pitchFamily="34" charset="0"/>
                <a:ea typeface="SimSun" pitchFamily="34" charset="-122"/>
                <a:cs typeface="SimSun" pitchFamily="34" charset="-120"/>
              </a:rPr>
              <a:t> </a:t>
            </a: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在中央的统一领导下，合理划</a:t>
            </a:r>
            <a:r>
              <a:rPr lang="en-US" altLang="zh-CN" sz="2000" dirty="0" err="1">
                <a:solidFill>
                  <a:srgbClr val="000000"/>
                </a:solidFill>
                <a:latin typeface="微软雅黑" pitchFamily="34" charset="0"/>
                <a:ea typeface="微软雅黑" pitchFamily="34" charset="-122"/>
                <a:cs typeface="微软雅黑" pitchFamily="34" charset="-120"/>
              </a:rPr>
              <a:t>u</a:t>
            </a:r>
            <a:r>
              <a:rPr lang="en-US" altLang="zh-CN" sz="2000" b="0" i="0" dirty="0" err="1">
                <a:solidFill>
                  <a:srgbClr val="000000"/>
                </a:solidFill>
                <a:latin typeface="微软雅黑" pitchFamily="34" charset="0"/>
                <a:ea typeface="微软雅黑" pitchFamily="34" charset="-122"/>
                <a:cs typeface="微软雅黑" pitchFamily="34" charset="-120"/>
              </a:rPr>
              <a:t>分中央和地方国家机构的职权</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保障一切权力属于人民，由中央政府代表人民集中统一行使国家权力</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④赋予地方财政经济自主权，因地制宜，充分发挥地方的积极性</a:t>
            </a:r>
            <a:endParaRPr lang="en-US" altLang="zh-CN" sz="2000" dirty="0"/>
          </a:p>
        </p:txBody>
      </p:sp>
      <p:sp>
        <p:nvSpPr>
          <p:cNvPr id="5" name="QC_6_BD.34_3#37506fffe.choices?pid=5ef56fdf2&amp;color=0,0,0&amp;bbb=1"/>
          <p:cNvSpPr/>
          <p:nvPr/>
        </p:nvSpPr>
        <p:spPr>
          <a:xfrm>
            <a:off x="722376" y="408603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36_1#37506fffe?vop=1&amp;pid=5ef56fdf2&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本题考查单一制。理顺中央和地方职责关系，更好地发挥中央和地方两个积极性</a:t>
            </a:r>
            <a:r>
              <a:rPr lang="en-US" altLang="zh-CN" sz="2000" b="0" i="0">
                <a:solidFill>
                  <a:srgbClr val="000000"/>
                </a:solidFill>
                <a:latin typeface="微软雅黑" pitchFamily="34" charset="0"/>
                <a:ea typeface="微软雅黑" pitchFamily="34" charset="-122"/>
                <a:cs typeface="微软雅黑" pitchFamily="34" charset="-120"/>
              </a:rPr>
              <a:t>，就是要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在处理中央和地方国家机构的关系上</a:t>
            </a:r>
            <a:r>
              <a:rPr lang="en-US" altLang="zh-CN" sz="2000" b="0" i="0" dirty="0">
                <a:solidFill>
                  <a:srgbClr val="000000"/>
                </a:solidFill>
                <a:latin typeface="微软雅黑" pitchFamily="34" charset="0"/>
                <a:ea typeface="微软雅黑" pitchFamily="34" charset="-122"/>
                <a:cs typeface="微软雅黑" pitchFamily="34" charset="-120"/>
              </a:rPr>
              <a:t>，坚持民主集中制原则，在中央的统一领导下</a:t>
            </a:r>
            <a:r>
              <a:rPr lang="en-US" altLang="zh-CN" sz="2000" b="0" i="0">
                <a:solidFill>
                  <a:srgbClr val="000000"/>
                </a:solidFill>
                <a:latin typeface="微软雅黑" pitchFamily="34" charset="0"/>
                <a:ea typeface="微软雅黑" pitchFamily="34" charset="-122"/>
                <a:cs typeface="微软雅黑" pitchFamily="34" charset="-120"/>
              </a:rPr>
              <a:t>，合理划分中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央和地方国家机构的职权</a:t>
            </a:r>
            <a:r>
              <a:rPr lang="en-US" altLang="zh-CN" sz="2000" b="0" i="0" dirty="0">
                <a:solidFill>
                  <a:srgbClr val="000000"/>
                </a:solidFill>
                <a:latin typeface="微软雅黑" pitchFamily="34" charset="0"/>
                <a:ea typeface="微软雅黑" pitchFamily="34" charset="-122"/>
                <a:cs typeface="微软雅黑" pitchFamily="34" charset="-120"/>
              </a:rPr>
              <a:t>，①②入选；我国的一切权力属于人民</a:t>
            </a:r>
            <a:r>
              <a:rPr lang="en-US" altLang="zh-CN" sz="2000" b="0" i="0">
                <a:solidFill>
                  <a:srgbClr val="000000"/>
                </a:solidFill>
                <a:latin typeface="微软雅黑" pitchFamily="34" charset="0"/>
                <a:ea typeface="微软雅黑" pitchFamily="34" charset="-122"/>
                <a:cs typeface="微软雅黑" pitchFamily="34" charset="-120"/>
              </a:rPr>
              <a:t>，由人民代表大会代表人民集中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统一行使国家权力</a:t>
            </a:r>
            <a:r>
              <a:rPr lang="en-US" altLang="zh-CN" sz="2000" b="0" i="0" dirty="0">
                <a:solidFill>
                  <a:srgbClr val="000000"/>
                </a:solidFill>
                <a:latin typeface="微软雅黑" pitchFamily="34" charset="0"/>
                <a:ea typeface="微软雅黑" pitchFamily="34" charset="-122"/>
                <a:cs typeface="微软雅黑" pitchFamily="34" charset="-120"/>
              </a:rPr>
              <a:t>，③说法错误；在我国，</a:t>
            </a:r>
            <a:r>
              <a:rPr lang="en-US" altLang="zh-CN" sz="2000" b="0" i="0">
                <a:solidFill>
                  <a:srgbClr val="000000"/>
                </a:solidFill>
                <a:latin typeface="微软雅黑" pitchFamily="34" charset="0"/>
                <a:ea typeface="微软雅黑" pitchFamily="34" charset="-122"/>
                <a:cs typeface="微软雅黑" pitchFamily="34" charset="-120"/>
              </a:rPr>
              <a:t>只有实施民族区域自治的地方才有财政经济自主权，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37_1#708640bf6?sp=1&amp;pid=5ef56fdf2&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［湖南部分学校2024模拟］</a:t>
            </a:r>
            <a:r>
              <a:rPr lang="en-US" altLang="zh-CN" sz="2000" b="0" i="0" dirty="0">
                <a:solidFill>
                  <a:srgbClr val="000000"/>
                </a:solidFill>
                <a:latin typeface="微软雅黑" pitchFamily="34" charset="0"/>
                <a:ea typeface="微软雅黑" pitchFamily="34" charset="-122"/>
                <a:cs typeface="微软雅黑" pitchFamily="34" charset="-120"/>
              </a:rPr>
              <a:t>某个单一制国家M国共有11个主要行政单位。在2024年</a:t>
            </a:r>
            <a:r>
              <a:rPr lang="en-US" altLang="zh-CN" sz="2000" b="0" i="0">
                <a:solidFill>
                  <a:srgbClr val="000000"/>
                </a:solidFill>
                <a:latin typeface="微软雅黑" pitchFamily="34" charset="0"/>
                <a:ea typeface="微软雅黑" pitchFamily="34" charset="-122"/>
                <a:cs typeface="微软雅黑" pitchFamily="34" charset="-120"/>
              </a:rPr>
              <a:t>6月进行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的第</a:t>
            </a:r>
            <a:r>
              <a:rPr lang="en-US" altLang="zh-CN" sz="2000" b="0" i="0" dirty="0">
                <a:solidFill>
                  <a:srgbClr val="000000"/>
                </a:solidFill>
                <a:latin typeface="微软雅黑" pitchFamily="34" charset="0"/>
                <a:ea typeface="微软雅黑" pitchFamily="34" charset="-122"/>
                <a:cs typeface="微软雅黑" pitchFamily="34" charset="-120"/>
              </a:rPr>
              <a:t>13届国民议会选举中，现任总理领导的执政党国民联盟获得197个议会席位</a:t>
            </a:r>
            <a:r>
              <a:rPr lang="en-US" altLang="zh-CN" sz="2000" b="0" i="0">
                <a:solidFill>
                  <a:srgbClr val="000000"/>
                </a:solidFill>
                <a:latin typeface="微软雅黑" pitchFamily="34" charset="0"/>
                <a:ea typeface="微软雅黑" pitchFamily="34" charset="-122"/>
                <a:cs typeface="微软雅黑" pitchFamily="34" charset="-120"/>
              </a:rPr>
              <a:t>，约占国民议会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全部议席的</a:t>
            </a:r>
            <a:r>
              <a:rPr lang="en-US" altLang="zh-CN" sz="2000" b="0" i="0" dirty="0">
                <a:solidFill>
                  <a:srgbClr val="000000"/>
                </a:solidFill>
                <a:latin typeface="微软雅黑" pitchFamily="34" charset="0"/>
                <a:ea typeface="微软雅黑" pitchFamily="34" charset="-122"/>
                <a:cs typeface="微软雅黑" pitchFamily="34" charset="-120"/>
              </a:rPr>
              <a:t>81%，现任总理连续第五次领导政府，该国国家元首没有实权</a:t>
            </a:r>
            <a:r>
              <a:rPr lang="en-US" altLang="zh-CN" sz="2000" b="0" i="0">
                <a:solidFill>
                  <a:srgbClr val="000000"/>
                </a:solidFill>
                <a:latin typeface="微软雅黑" pitchFamily="34" charset="0"/>
                <a:ea typeface="微软雅黑" pitchFamily="34" charset="-122"/>
                <a:cs typeface="微软雅黑" pitchFamily="34" charset="-120"/>
              </a:rPr>
              <a:t>。下列对该国分析正确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708640bf6.bracket?pid=5ef56fdf2&amp;color=0,0,0&amp;vpa=13"/>
          <p:cNvSpPr/>
          <p:nvPr/>
        </p:nvSpPr>
        <p:spPr>
          <a:xfrm>
            <a:off x="1430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7_2#708640bf6?pid=5ef56fdf2&amp;color=0,0,0&amp;bbb=1&amp;hb=1"/>
          <p:cNvSpPr/>
          <p:nvPr/>
        </p:nvSpPr>
        <p:spPr>
          <a:xfrm>
            <a:off x="722376" y="2791274"/>
            <a:ext cx="10753344" cy="84315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①</a:t>
            </a:r>
            <a:r>
              <a:rPr lang="en-US" altLang="zh-CN" sz="2000" b="0" i="0" spc="-50" dirty="0" err="1">
                <a:solidFill>
                  <a:srgbClr val="000000"/>
                </a:solidFill>
                <a:latin typeface="微软雅黑" pitchFamily="34" charset="0"/>
                <a:ea typeface="微软雅黑" pitchFamily="34" charset="-122"/>
                <a:cs typeface="微软雅黑" pitchFamily="34" charset="-120"/>
              </a:rPr>
              <a:t>该国政府总揽国家行政权力，对选民负责</a:t>
            </a:r>
            <a:r>
              <a:rPr lang="en-US" altLang="zh-CN" sz="2000" b="0" i="0" spc="-50" dirty="0">
                <a:solidFill>
                  <a:srgbClr val="000000"/>
                </a:solidFill>
                <a:latin typeface="SimSun" pitchFamily="34" charset="0"/>
                <a:ea typeface="SimSun" pitchFamily="34" charset="-122"/>
                <a:cs typeface="SimSun" pitchFamily="34" charset="-120"/>
              </a:rPr>
              <a:t> </a:t>
            </a:r>
          </a:p>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②</a:t>
            </a:r>
            <a:r>
              <a:rPr lang="en-US" altLang="zh-CN" sz="2000" b="0" i="0" spc="-50" dirty="0" err="1">
                <a:solidFill>
                  <a:srgbClr val="000000"/>
                </a:solidFill>
                <a:latin typeface="微软雅黑" pitchFamily="34" charset="0"/>
                <a:ea typeface="微软雅黑" pitchFamily="34" charset="-122"/>
                <a:cs typeface="微软雅黑" pitchFamily="34" charset="-120"/>
              </a:rPr>
              <a:t>该国国家立法权力掌握在议会手中，政府对议会负责</a:t>
            </a:r>
            <a:r>
              <a:rPr lang="en-US" altLang="zh-CN" sz="2000" b="0" i="0" spc="-50" dirty="0">
                <a:solidFill>
                  <a:srgbClr val="000000"/>
                </a:solidFill>
                <a:latin typeface="SimSun" pitchFamily="34" charset="0"/>
                <a:ea typeface="SimSun" pitchFamily="34" charset="-122"/>
                <a:cs typeface="SimSun" pitchFamily="34" charset="-120"/>
              </a:rPr>
              <a:t> </a:t>
            </a:r>
          </a:p>
          <a:p>
            <a:pPr latinLnBrk="1">
              <a:lnSpc>
                <a:spcPts val="3400"/>
              </a:lnSpc>
            </a:pPr>
            <a:r>
              <a:rPr lang="en-US" altLang="zh-CN" sz="2000" b="0" i="0" spc="-50" dirty="0">
                <a:solidFill>
                  <a:srgbClr val="000000"/>
                </a:solidFill>
                <a:latin typeface="微软雅黑" pitchFamily="34" charset="0"/>
                <a:ea typeface="微软雅黑" pitchFamily="34" charset="-122"/>
                <a:cs typeface="微软雅黑" pitchFamily="34" charset="-120"/>
              </a:rPr>
              <a:t>③</a:t>
            </a:r>
            <a:r>
              <a:rPr lang="en-US" altLang="zh-CN" sz="2000" b="0" i="0" spc="-50" dirty="0" err="1">
                <a:solidFill>
                  <a:srgbClr val="000000"/>
                </a:solidFill>
                <a:latin typeface="微软雅黑" pitchFamily="34" charset="0"/>
                <a:ea typeface="微软雅黑" pitchFamily="34" charset="-122"/>
                <a:cs typeface="微软雅黑" pitchFamily="34" charset="-120"/>
              </a:rPr>
              <a:t>该国只有一部宪法，中央享有最高权力</a:t>
            </a:r>
            <a:r>
              <a:rPr lang="en-US" altLang="zh-CN" sz="2000" b="0" i="0" spc="-50" dirty="0">
                <a:solidFill>
                  <a:srgbClr val="000000"/>
                </a:solidFill>
                <a:latin typeface="SimSun" pitchFamily="34" charset="0"/>
                <a:ea typeface="SimSun" pitchFamily="34" charset="-122"/>
                <a:cs typeface="SimSun" pitchFamily="34" charset="-120"/>
              </a:rPr>
              <a:t> </a:t>
            </a:r>
          </a:p>
          <a:p>
            <a:pPr latinLnBrk="1">
              <a:lnSpc>
                <a:spcPts val="3400"/>
              </a:lnSpc>
            </a:pPr>
            <a:r>
              <a:rPr lang="en-US" altLang="zh-CN" sz="2000" b="0" i="0" spc="-50" dirty="0">
                <a:solidFill>
                  <a:srgbClr val="000000"/>
                </a:solidFill>
                <a:latin typeface="微软雅黑" pitchFamily="34" charset="0"/>
                <a:ea typeface="微软雅黑" pitchFamily="34" charset="-122"/>
                <a:cs typeface="微软雅黑" pitchFamily="34" charset="-120"/>
              </a:rPr>
              <a:t>④该国主要行政单位是享有相对主权的完整政治实体</a:t>
            </a:r>
            <a:endParaRPr lang="en-US" altLang="zh-CN" sz="2000" spc="-50" dirty="0"/>
          </a:p>
        </p:txBody>
      </p:sp>
      <p:sp>
        <p:nvSpPr>
          <p:cNvPr id="5" name="QC_6_BD.37_3#708640bf6.choices?pid=5ef56fdf2&amp;color=0,0,0&amp;bbb=1"/>
          <p:cNvSpPr/>
          <p:nvPr/>
        </p:nvSpPr>
        <p:spPr>
          <a:xfrm>
            <a:off x="722376" y="459543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088b4fc2c.fixed?pid=000c826c8&amp;color=100,146,38"/>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088b4fc2c.fixed?pid=000c826c8&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第一单元综合测试</a:t>
            </a:r>
            <a:endParaRPr lang="en-US" altLang="zh-CN" sz="4400" dirty="0"/>
          </a:p>
        </p:txBody>
      </p:sp>
      <p:pic>
        <p:nvPicPr>
          <p:cNvPr id="4" name="C_4#088b4fc2c.fixed?pid=000c826c8&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4_BD#088b4fc2c.fixed?pid=000c826c8&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9_1#708640bf6?vop=1&amp;pid=5ef56fdf2&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本题考查单一制与议会制。M国现任总理领导的执政党国民联盟获得197个议会席位</a:t>
            </a:r>
            <a:r>
              <a:rPr lang="en-US" altLang="zh-CN" sz="2000" b="0" i="0">
                <a:solidFill>
                  <a:srgbClr val="000000"/>
                </a:solidFill>
                <a:latin typeface="微软雅黑" pitchFamily="34" charset="0"/>
                <a:ea typeface="微软雅黑" pitchFamily="34" charset="-122"/>
                <a:cs typeface="微软雅黑" pitchFamily="34" charset="-120"/>
              </a:rPr>
              <a:t>，约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占国民议会全部议席的</a:t>
            </a:r>
            <a:r>
              <a:rPr lang="en-US" altLang="zh-CN" sz="2000" b="0" i="0" dirty="0">
                <a:solidFill>
                  <a:srgbClr val="000000"/>
                </a:solidFill>
                <a:latin typeface="微软雅黑" pitchFamily="34" charset="0"/>
                <a:ea typeface="微软雅黑" pitchFamily="34" charset="-122"/>
                <a:cs typeface="微软雅黑" pitchFamily="34" charset="-120"/>
              </a:rPr>
              <a:t>81%，现任总理连续第五次领导政府，该国国家元首没有实权</a:t>
            </a:r>
            <a:r>
              <a:rPr lang="en-US" altLang="zh-CN" sz="2000" b="0" i="0">
                <a:solidFill>
                  <a:srgbClr val="000000"/>
                </a:solidFill>
                <a:latin typeface="微软雅黑" pitchFamily="34" charset="0"/>
                <a:ea typeface="微软雅黑" pitchFamily="34" charset="-122"/>
                <a:cs typeface="微软雅黑" pitchFamily="34" charset="-120"/>
              </a:rPr>
              <a:t>，从中可以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分析得出</a:t>
            </a:r>
            <a:r>
              <a:rPr lang="en-US" altLang="zh-CN" sz="2000" b="0" i="0" dirty="0">
                <a:solidFill>
                  <a:srgbClr val="000000"/>
                </a:solidFill>
                <a:latin typeface="微软雅黑" pitchFamily="34" charset="0"/>
                <a:ea typeface="微软雅黑" pitchFamily="34" charset="-122"/>
                <a:cs typeface="微软雅黑" pitchFamily="34" charset="-120"/>
              </a:rPr>
              <a:t>M国的政体应为议会制，国家立法权力掌握在议会手中，政府对议会负责，②正确</a:t>
            </a:r>
            <a:r>
              <a:rPr lang="en-US" altLang="zh-CN" sz="2000" b="0" i="0">
                <a:solidFill>
                  <a:srgbClr val="000000"/>
                </a:solidFill>
                <a:latin typeface="微软雅黑" pitchFamily="34" charset="0"/>
                <a:ea typeface="微软雅黑" pitchFamily="34" charset="-122"/>
                <a:cs typeface="微软雅黑" pitchFamily="34" charset="-120"/>
              </a:rPr>
              <a:t>；M</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国的国家结构形式为单一制</a:t>
            </a:r>
            <a:r>
              <a:rPr lang="en-US" altLang="zh-CN" sz="2000" b="0" i="0" dirty="0">
                <a:solidFill>
                  <a:srgbClr val="000000"/>
                </a:solidFill>
                <a:latin typeface="微软雅黑" pitchFamily="34" charset="0"/>
                <a:ea typeface="微软雅黑" pitchFamily="34" charset="-122"/>
                <a:cs typeface="微软雅黑" pitchFamily="34" charset="-120"/>
              </a:rPr>
              <a:t>，因此，M国只有一部宪法，中央享有最高权力，③正确</a:t>
            </a:r>
            <a:r>
              <a:rPr lang="en-US" altLang="zh-CN" sz="2000" b="0" i="0">
                <a:solidFill>
                  <a:srgbClr val="000000"/>
                </a:solidFill>
                <a:latin typeface="微软雅黑" pitchFamily="34" charset="0"/>
                <a:ea typeface="微软雅黑" pitchFamily="34" charset="-122"/>
                <a:cs typeface="微软雅黑" pitchFamily="34" charset="-120"/>
              </a:rPr>
              <a:t>；该国政府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总揽国家行政权力</a:t>
            </a:r>
            <a:r>
              <a:rPr lang="en-US" altLang="zh-CN" sz="2000" b="0" i="0" dirty="0">
                <a:solidFill>
                  <a:srgbClr val="000000"/>
                </a:solidFill>
                <a:latin typeface="微软雅黑" pitchFamily="34" charset="0"/>
                <a:ea typeface="微软雅黑" pitchFamily="34" charset="-122"/>
                <a:cs typeface="微软雅黑" pitchFamily="34" charset="-120"/>
              </a:rPr>
              <a:t>，对议会负责，①排除</a:t>
            </a:r>
            <a:r>
              <a:rPr lang="en-US" altLang="zh-CN" sz="2000" b="0" i="0">
                <a:solidFill>
                  <a:srgbClr val="000000"/>
                </a:solidFill>
                <a:latin typeface="微软雅黑" pitchFamily="34" charset="0"/>
                <a:ea typeface="微软雅黑" pitchFamily="34" charset="-122"/>
                <a:cs typeface="微软雅黑" pitchFamily="34" charset="-120"/>
              </a:rPr>
              <a:t>；联邦制国家的行政单位是享有相对主权的完整政治实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a:t>
            </a:r>
            <a:r>
              <a:rPr lang="en-US" altLang="zh-CN" sz="2000" b="0" i="0" dirty="0">
                <a:solidFill>
                  <a:srgbClr val="000000"/>
                </a:solidFill>
                <a:latin typeface="微软雅黑" pitchFamily="34" charset="0"/>
                <a:ea typeface="微软雅黑" pitchFamily="34" charset="-122"/>
                <a:cs typeface="微软雅黑" pitchFamily="34" charset="-120"/>
              </a:rPr>
              <a:t>，M国是单一制国家，④排除。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40_1#ad6ad6717?sp=1&amp;pid=5ef56fdf2&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14.联合国经济和社会事务部发布2024年经济报告，预计新的一年全球经济增长将有所放缓</a:t>
            </a:r>
            <a:r>
              <a:rPr lang="en-US" altLang="zh-CN" sz="2000" b="0" i="0">
                <a:solidFill>
                  <a:srgbClr val="000000"/>
                </a:solidFill>
                <a:latin typeface="微软雅黑" pitchFamily="34" charset="0"/>
                <a:ea typeface="微软雅黑" pitchFamily="34" charset="-122"/>
                <a:cs typeface="微软雅黑" pitchFamily="34" charset="-120"/>
              </a:rPr>
              <a:t>，建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议各国注意金融稳定和产业结构部署</a:t>
            </a:r>
            <a:r>
              <a:rPr lang="en-US" altLang="zh-CN" sz="2000" b="0" i="0" dirty="0">
                <a:solidFill>
                  <a:srgbClr val="000000"/>
                </a:solidFill>
                <a:latin typeface="微软雅黑" pitchFamily="34" charset="0"/>
                <a:ea typeface="微软雅黑" pitchFamily="34" charset="-122"/>
                <a:cs typeface="微软雅黑" pitchFamily="34" charset="-120"/>
              </a:rPr>
              <a:t>。为此，某校举办模拟联合国活动，由甲、乙、丙</a:t>
            </a:r>
            <a:r>
              <a:rPr lang="en-US" altLang="zh-CN" sz="2000" b="0" i="0">
                <a:solidFill>
                  <a:srgbClr val="000000"/>
                </a:solidFill>
                <a:latin typeface="微软雅黑" pitchFamily="34" charset="0"/>
                <a:ea typeface="微软雅黑" pitchFamily="34" charset="-122"/>
                <a:cs typeface="微软雅黑" pitchFamily="34" charset="-120"/>
              </a:rPr>
              <a:t>、丁四位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同学分别扮演的美</a:t>
            </a:r>
            <a:r>
              <a:rPr lang="en-US" altLang="zh-CN" sz="2000" b="0" i="0" dirty="0">
                <a:solidFill>
                  <a:srgbClr val="000000"/>
                </a:solidFill>
                <a:latin typeface="微软雅黑" pitchFamily="34" charset="0"/>
                <a:ea typeface="微软雅黑" pitchFamily="34" charset="-122"/>
                <a:cs typeface="微软雅黑" pitchFamily="34" charset="-120"/>
              </a:rPr>
              <a:t>、德、英、法代表对该建议发表了看法。</a:t>
            </a:r>
            <a:r>
              <a:rPr lang="en-US" altLang="zh-CN" sz="2000" b="0" i="0">
                <a:solidFill>
                  <a:srgbClr val="000000"/>
                </a:solidFill>
                <a:latin typeface="微软雅黑" pitchFamily="34" charset="0"/>
                <a:ea typeface="微软雅黑" pitchFamily="34" charset="-122"/>
                <a:cs typeface="微软雅黑" pitchFamily="34" charset="-120"/>
              </a:rPr>
              <a:t>下列关于他们的发言合理的是(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ad6ad6717.bracket?pid=5ef56fdf2&amp;color=0,0,0&amp;vpa=14"/>
          <p:cNvSpPr/>
          <p:nvPr/>
        </p:nvSpPr>
        <p:spPr>
          <a:xfrm>
            <a:off x="1082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0_2#ad6ad6717?pid=5ef56fdf2&amp;color=0,0,0&amp;bbb=1"/>
          <p:cNvSpPr/>
          <p:nvPr/>
        </p:nvSpPr>
        <p:spPr>
          <a:xfrm>
            <a:off x="722376" y="23340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①甲：即使国会采纳该建议，执行中可能也会受到部分州的抵制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乙：如果该建议被总统否决，那我方将无法遵照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丙：利益集团可向当局施压，借以影响当局对该建议的态度</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丁：若选民大多支持，中央政府应对选民负责支持该建议</a:t>
            </a:r>
            <a:endParaRPr lang="en-US" altLang="zh-CN" sz="2000" dirty="0"/>
          </a:p>
        </p:txBody>
      </p:sp>
      <p:sp>
        <p:nvSpPr>
          <p:cNvPr id="5" name="QC_6_BD.40_3#ad6ad6717.choices?pid=5ef56fdf2&amp;color=0,0,0&amp;bbb=1"/>
          <p:cNvSpPr/>
          <p:nvPr/>
        </p:nvSpPr>
        <p:spPr>
          <a:xfrm>
            <a:off x="722376" y="416998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42_1#ad6ad6717?vop=1&amp;pid=5ef56fdf2&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本题考查联邦制。美国是联邦制国家，其组成单位是享有相对主权的完整政治实体</a:t>
            </a:r>
            <a:r>
              <a:rPr lang="en-US" altLang="zh-CN" sz="2000" b="0" i="0">
                <a:solidFill>
                  <a:srgbClr val="000000"/>
                </a:solidFill>
                <a:latin typeface="微软雅黑" pitchFamily="34" charset="0"/>
                <a:ea typeface="微软雅黑" pitchFamily="34" charset="-122"/>
                <a:cs typeface="微软雅黑" pitchFamily="34" charset="-120"/>
              </a:rPr>
              <a:t>，在权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限范围内享有最高权力</a:t>
            </a:r>
            <a:r>
              <a:rPr lang="en-US" altLang="zh-CN" sz="2000" b="0" i="0" dirty="0">
                <a:solidFill>
                  <a:srgbClr val="000000"/>
                </a:solidFill>
                <a:latin typeface="微软雅黑" pitchFamily="34" charset="0"/>
                <a:ea typeface="微软雅黑" pitchFamily="34" charset="-122"/>
                <a:cs typeface="微软雅黑" pitchFamily="34" charset="-120"/>
              </a:rPr>
              <a:t>，国家整体与其组成部分间不得任意干涉，①正确</a:t>
            </a:r>
            <a:r>
              <a:rPr lang="en-US" altLang="zh-CN" sz="2000" b="0" i="0">
                <a:solidFill>
                  <a:srgbClr val="000000"/>
                </a:solidFill>
                <a:latin typeface="微软雅黑" pitchFamily="34" charset="0"/>
                <a:ea typeface="微软雅黑" pitchFamily="34" charset="-122"/>
                <a:cs typeface="微软雅黑" pitchFamily="34" charset="-120"/>
              </a:rPr>
              <a:t>；利益集团可以合法手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段施加压力</a:t>
            </a:r>
            <a:r>
              <a:rPr lang="en-US" altLang="zh-CN" sz="2000" b="0" i="0" dirty="0">
                <a:solidFill>
                  <a:srgbClr val="000000"/>
                </a:solidFill>
                <a:latin typeface="微软雅黑" pitchFamily="34" charset="0"/>
                <a:ea typeface="微软雅黑" pitchFamily="34" charset="-122"/>
                <a:cs typeface="微软雅黑" pitchFamily="34" charset="-120"/>
              </a:rPr>
              <a:t>，借以影响公共政策，以争取其团体利益及其成员利益，③正确</a:t>
            </a:r>
            <a:r>
              <a:rPr lang="en-US" altLang="zh-CN" sz="2000" b="0" i="0">
                <a:solidFill>
                  <a:srgbClr val="000000"/>
                </a:solidFill>
                <a:latin typeface="微软雅黑" pitchFamily="34" charset="0"/>
                <a:ea typeface="微软雅黑" pitchFamily="34" charset="-122"/>
                <a:cs typeface="微软雅黑" pitchFamily="34" charset="-120"/>
              </a:rPr>
              <a:t>；德国的总统并没有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实际的政策制定权和指挥权</a:t>
            </a:r>
            <a:r>
              <a:rPr lang="en-US" altLang="zh-CN" sz="2000" b="0" i="0" dirty="0">
                <a:solidFill>
                  <a:srgbClr val="000000"/>
                </a:solidFill>
                <a:latin typeface="微软雅黑" pitchFamily="34" charset="0"/>
                <a:ea typeface="微软雅黑" pitchFamily="34" charset="-122"/>
                <a:cs typeface="微软雅黑" pitchFamily="34" charset="-120"/>
              </a:rPr>
              <a:t>，德国的总理才是国家的政府首脑，掌握着实权</a:t>
            </a:r>
            <a:r>
              <a:rPr lang="en-US" altLang="zh-CN" sz="2000" b="0" i="0">
                <a:solidFill>
                  <a:srgbClr val="000000"/>
                </a:solidFill>
                <a:latin typeface="微软雅黑" pitchFamily="34" charset="0"/>
                <a:ea typeface="微软雅黑" pitchFamily="34" charset="-122"/>
                <a:cs typeface="微软雅黑" pitchFamily="34" charset="-120"/>
              </a:rPr>
              <a:t>，负责制定并领导政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府政策</a:t>
            </a:r>
            <a:r>
              <a:rPr lang="en-US" altLang="zh-CN" sz="2000" b="0" i="0" dirty="0">
                <a:solidFill>
                  <a:srgbClr val="000000"/>
                </a:solidFill>
                <a:latin typeface="微软雅黑" pitchFamily="34" charset="0"/>
                <a:ea typeface="微软雅黑" pitchFamily="34" charset="-122"/>
                <a:cs typeface="微软雅黑" pitchFamily="34" charset="-120"/>
              </a:rPr>
              <a:t>，②排除；法国中央政府是国家最高行政机关，对议会负责，④排除。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BD.43_1#f7edb9a1b?sp=1&amp;pid=5ef56fdf2&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［福建福州协作校2025高二联考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新修订的反间谍法是党的二十大后国家安全领域的首部专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门立法</a:t>
            </a:r>
            <a:r>
              <a:rPr lang="en-US" altLang="zh-CN" sz="2000" b="0" i="0" dirty="0">
                <a:solidFill>
                  <a:srgbClr val="000000"/>
                </a:solidFill>
                <a:latin typeface="微软雅黑" pitchFamily="34" charset="0"/>
                <a:ea typeface="微软雅黑" pitchFamily="34" charset="-122"/>
                <a:cs typeface="微软雅黑" pitchFamily="34" charset="-120"/>
              </a:rPr>
              <a:t>，也是十四届全国人大常委会审议通过的第一部法律。该法将“统筹发展和安全</a:t>
            </a:r>
            <a:r>
              <a:rPr lang="en-US" altLang="zh-CN" sz="2000" b="0" i="0">
                <a:solidFill>
                  <a:srgbClr val="000000"/>
                </a:solidFill>
                <a:latin typeface="微软雅黑" pitchFamily="34" charset="0"/>
                <a:ea typeface="微软雅黑" pitchFamily="34" charset="-122"/>
                <a:cs typeface="微软雅黑" pitchFamily="34" charset="-120"/>
              </a:rPr>
              <a:t>”“增强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全民国家安全意识和素养</a:t>
            </a:r>
            <a:r>
              <a:rPr lang="en-US" altLang="zh-CN" sz="2000" b="0" i="0" dirty="0">
                <a:solidFill>
                  <a:srgbClr val="000000"/>
                </a:solidFill>
                <a:latin typeface="微软雅黑" pitchFamily="34" charset="0"/>
                <a:ea typeface="微软雅黑" pitchFamily="34" charset="-122"/>
                <a:cs typeface="微软雅黑" pitchFamily="34" charset="-120"/>
              </a:rPr>
              <a:t>”等新部署新要求及时写入法律</a:t>
            </a:r>
            <a:r>
              <a:rPr lang="en-US" altLang="zh-CN" sz="2000" b="0" i="0">
                <a:solidFill>
                  <a:srgbClr val="000000"/>
                </a:solidFill>
                <a:latin typeface="微软雅黑" pitchFamily="34" charset="0"/>
                <a:ea typeface="微软雅黑" pitchFamily="34" charset="-122"/>
                <a:cs typeface="微软雅黑" pitchFamily="34" charset="-120"/>
              </a:rPr>
              <a:t>，对完善中国特色国家安全法律制度体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系具有重要意义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由此可见(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f7edb9a1b.bracket?pid=5ef56fdf2&amp;color=0,0,0&amp;vpa=15"/>
          <p:cNvSpPr/>
          <p:nvPr/>
        </p:nvSpPr>
        <p:spPr>
          <a:xfrm>
            <a:off x="3970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3_2#f7edb9a1b?pid=5ef56fdf2&amp;color=0,0,0&amp;bbb=1&amp;hb=1"/>
          <p:cNvSpPr/>
          <p:nvPr/>
        </p:nvSpPr>
        <p:spPr>
          <a:xfrm>
            <a:off x="722376" y="2791274"/>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新反间谍法的制定有助于筑牢国家安全屏障</a:t>
            </a:r>
            <a:r>
              <a:rPr lang="en-US" altLang="zh-CN" sz="2000" b="0" i="0" dirty="0">
                <a:solidFill>
                  <a:srgbClr val="000000"/>
                </a:solidFill>
                <a:latin typeface="SimSun" pitchFamily="34" charset="0"/>
                <a:ea typeface="SimSun" pitchFamily="34" charset="-122"/>
                <a:cs typeface="SimSun" pitchFamily="34" charset="-120"/>
              </a:rPr>
              <a:t> </a:t>
            </a: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各类间谍行为对国家安全和人民利益构成了严重威胁</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人民群众要增强维护国家安全的积极性和自觉性</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要坚持以政治安全为宗旨，以经济安全为根本的总体国家安全观</a:t>
            </a:r>
            <a:endParaRPr lang="en-US" altLang="zh-CN" sz="2000" dirty="0"/>
          </a:p>
        </p:txBody>
      </p:sp>
      <p:sp>
        <p:nvSpPr>
          <p:cNvPr id="5" name="QC_6_BD.43_3#f7edb9a1b.choices?pid=5ef56fdf2&amp;color=0,0,0&amp;bbb=1"/>
          <p:cNvSpPr/>
          <p:nvPr/>
        </p:nvSpPr>
        <p:spPr>
          <a:xfrm>
            <a:off x="719328" y="4592484"/>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45_1#f7edb9a1b?vop=1&amp;pid=5ef56fdf2&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本题考查国家安全与核心利益。</a:t>
            </a:r>
            <a:r>
              <a:rPr lang="en-US" altLang="zh-CN" sz="2000" b="0" i="0">
                <a:solidFill>
                  <a:srgbClr val="000000"/>
                </a:solidFill>
                <a:latin typeface="微软雅黑" pitchFamily="34" charset="0"/>
                <a:ea typeface="微软雅黑" pitchFamily="34" charset="-122"/>
                <a:cs typeface="微软雅黑" pitchFamily="34" charset="-120"/>
              </a:rPr>
              <a:t>材料指出新修订的反间谍法完善了国家安全法律制度体系，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直接体现了其制定有助于筑牢国家安全屏障</a:t>
            </a:r>
            <a:r>
              <a:rPr lang="en-US" altLang="zh-CN" sz="2000" b="0" i="0" dirty="0">
                <a:solidFill>
                  <a:srgbClr val="000000"/>
                </a:solidFill>
                <a:latin typeface="微软雅黑" pitchFamily="34" charset="0"/>
                <a:ea typeface="微软雅黑" pitchFamily="34" charset="-122"/>
                <a:cs typeface="微软雅黑" pitchFamily="34" charset="-120"/>
              </a:rPr>
              <a:t>，①正确；该法将“统筹发展和安全</a:t>
            </a:r>
            <a:r>
              <a:rPr lang="en-US" altLang="zh-CN" sz="2000" b="0" i="0">
                <a:solidFill>
                  <a:srgbClr val="000000"/>
                </a:solidFill>
                <a:latin typeface="微软雅黑" pitchFamily="34" charset="0"/>
                <a:ea typeface="微软雅黑" pitchFamily="34" charset="-122"/>
                <a:cs typeface="微软雅黑" pitchFamily="34" charset="-120"/>
              </a:rPr>
              <a:t>”“增强全民国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家安全意识和素养</a:t>
            </a:r>
            <a:r>
              <a:rPr lang="en-US" altLang="zh-CN" sz="2000" b="0" i="0" dirty="0">
                <a:solidFill>
                  <a:srgbClr val="000000"/>
                </a:solidFill>
                <a:latin typeface="微软雅黑" pitchFamily="34" charset="0"/>
                <a:ea typeface="微软雅黑" pitchFamily="34" charset="-122"/>
                <a:cs typeface="微软雅黑" pitchFamily="34" charset="-120"/>
              </a:rPr>
              <a:t>”等新部署新要求及时写入法律</a:t>
            </a:r>
            <a:r>
              <a:rPr lang="en-US" altLang="zh-CN" sz="2000" b="0" i="0">
                <a:solidFill>
                  <a:srgbClr val="000000"/>
                </a:solidFill>
                <a:latin typeface="微软雅黑" pitchFamily="34" charset="0"/>
                <a:ea typeface="微软雅黑" pitchFamily="34" charset="-122"/>
                <a:cs typeface="微软雅黑" pitchFamily="34" charset="-120"/>
              </a:rPr>
              <a:t>，体现了人民群众要增强维护国家安全的积极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性和自觉性</a:t>
            </a:r>
            <a:r>
              <a:rPr lang="en-US" altLang="zh-CN" sz="2000" b="0" i="0" dirty="0">
                <a:solidFill>
                  <a:srgbClr val="000000"/>
                </a:solidFill>
                <a:latin typeface="微软雅黑" pitchFamily="34" charset="0"/>
                <a:ea typeface="微软雅黑" pitchFamily="34" charset="-122"/>
                <a:cs typeface="微软雅黑" pitchFamily="34" charset="-120"/>
              </a:rPr>
              <a:t>，③正确；材料未明确提及间谍行为的具体威胁，仅强调立法意义，②排除</a:t>
            </a:r>
            <a:r>
              <a:rPr lang="en-US" altLang="zh-CN" sz="2000" b="0" i="0">
                <a:solidFill>
                  <a:srgbClr val="000000"/>
                </a:solidFill>
                <a:latin typeface="微软雅黑" pitchFamily="34" charset="0"/>
                <a:ea typeface="微软雅黑" pitchFamily="34" charset="-122"/>
                <a:cs typeface="微软雅黑" pitchFamily="34" charset="-120"/>
              </a:rPr>
              <a:t>；总体国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家安全观以</a:t>
            </a:r>
            <a:r>
              <a:rPr lang="en-US" altLang="zh-CN" sz="2000" b="0" i="0" dirty="0">
                <a:solidFill>
                  <a:srgbClr val="000000"/>
                </a:solidFill>
                <a:latin typeface="微软雅黑" pitchFamily="34" charset="0"/>
                <a:ea typeface="微软雅黑" pitchFamily="34" charset="-122"/>
                <a:cs typeface="微软雅黑" pitchFamily="34" charset="-120"/>
              </a:rPr>
              <a:t>“人民安全”为宗旨，以“政治安全”为根本，④排除。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6_BD.46_1#d2da9ca84?sp=1&amp;pid=da894b138&amp;color=0,0,0&amp;bt=1&amp;bb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［黑龙江绥化2025高二月考］</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阅读材料，完成下列要求。（16分）</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教育公平是最大的公平</a:t>
            </a:r>
            <a:r>
              <a:rPr lang="en-US" altLang="zh-CN" sz="2000" b="0" i="0" dirty="0">
                <a:solidFill>
                  <a:srgbClr val="000000"/>
                </a:solidFill>
                <a:latin typeface="微软雅黑" pitchFamily="34" charset="0"/>
                <a:ea typeface="微软雅黑" pitchFamily="34" charset="-122"/>
                <a:cs typeface="微软雅黑" pitchFamily="34" charset="-120"/>
              </a:rPr>
              <a:t>，以下是某校高二同学搜集到的美国和中国在教育公平问题上的相关资料：</a:t>
            </a:r>
            <a:endParaRPr lang="en-US" altLang="zh-CN" sz="2000" dirty="0"/>
          </a:p>
        </p:txBody>
      </p:sp>
      <p:graphicFrame>
        <p:nvGraphicFramePr>
          <p:cNvPr id="35" name="QO_6_BD.46_2#d2da9ca84?colgroup=1,18,20&amp;pid=da894b138&amp;color=0,0,0&amp;bbb=1&amp;hb=1"/>
          <p:cNvGraphicFramePr>
            <a:graphicFrameLocks noGrp="1"/>
          </p:cNvGraphicFramePr>
          <p:nvPr>
            <p:extLst>
              <p:ext uri="{D42A27DB-BD31-4B8C-83A1-F6EECF244321}">
                <p14:modId xmlns:p14="http://schemas.microsoft.com/office/powerpoint/2010/main" val="2586090217"/>
              </p:ext>
            </p:extLst>
          </p:nvPr>
        </p:nvGraphicFramePr>
        <p:xfrm>
          <a:off x="722376" y="1961203"/>
          <a:ext cx="10744200" cy="4037076"/>
        </p:xfrm>
        <a:graphic>
          <a:graphicData uri="http://schemas.openxmlformats.org/drawingml/2006/table">
            <a:tbl>
              <a:tblPr/>
              <a:tblGrid>
                <a:gridCol w="530352">
                  <a:extLst>
                    <a:ext uri="{9D8B030D-6E8A-4147-A177-3AD203B41FA5}">
                      <a16:colId xmlns:a16="http://schemas.microsoft.com/office/drawing/2014/main" val="20000"/>
                    </a:ext>
                  </a:extLst>
                </a:gridCol>
                <a:gridCol w="4837176">
                  <a:extLst>
                    <a:ext uri="{9D8B030D-6E8A-4147-A177-3AD203B41FA5}">
                      <a16:colId xmlns:a16="http://schemas.microsoft.com/office/drawing/2014/main" val="20001"/>
                    </a:ext>
                  </a:extLst>
                </a:gridCol>
                <a:gridCol w="5376672">
                  <a:extLst>
                    <a:ext uri="{9D8B030D-6E8A-4147-A177-3AD203B41FA5}">
                      <a16:colId xmlns:a16="http://schemas.microsoft.com/office/drawing/2014/main" val="20002"/>
                    </a:ext>
                  </a:extLst>
                </a:gridCol>
              </a:tblGrid>
              <a:tr h="4178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美</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1503">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教</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育</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政</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由于民主党和共和党的立场和政策目标不</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导致政府频繁地改变教育政策和预</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这给教育资源的稳定分配</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教师的招</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聘和培训带来不利影响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党的十八大以来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以习近平同志为核心的党中</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央</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高度重视教育公平</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民主党派积极宣传党</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的教育方针和有关政策</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凝聚教育改革最广泛</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的社会共识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推动教育公平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07743">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教</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育</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支</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与基础教育拨款相比</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美国高等教育拨款</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比例极小</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因为美国高等教育采用分权治</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理模式</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联邦政府只是间接引导高校服务</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国家需要</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州级政府对监管和资助高校负</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首要责任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我国从学前教育到高等教育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建立区域均衡的</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中央和地方财政关系</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明确中央的财政事权和</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支出责任划分决定权</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落实地方按规定履行财</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政事权的责任</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充分调动地方因地制宜发展区</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域内教育事业的积极性和主动性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QO_6_BD.46_2#d2da9ca84?colgroup=1,18,20&amp;pid=da894b138&amp;color=0,0,0&amp;bbb=1&amp;hb=1">
            <a:extLst>
              <a:ext uri="{FF2B5EF4-FFF2-40B4-BE49-F238E27FC236}">
                <a16:creationId xmlns:a16="http://schemas.microsoft.com/office/drawing/2014/main" id="{679D2850-DC09-F74B-6CD5-0A8741FC763D}"/>
              </a:ext>
            </a:extLst>
          </p:cNvPr>
          <p:cNvGraphicFramePr>
            <a:graphicFrameLocks noGrp="1"/>
          </p:cNvGraphicFramePr>
          <p:nvPr>
            <p:extLst>
              <p:ext uri="{D42A27DB-BD31-4B8C-83A1-F6EECF244321}">
                <p14:modId xmlns:p14="http://schemas.microsoft.com/office/powerpoint/2010/main" val="2485366478"/>
              </p:ext>
            </p:extLst>
          </p:nvPr>
        </p:nvGraphicFramePr>
        <p:xfrm>
          <a:off x="722376" y="1511300"/>
          <a:ext cx="10744200" cy="2029333"/>
        </p:xfrm>
        <a:graphic>
          <a:graphicData uri="http://schemas.openxmlformats.org/drawingml/2006/table">
            <a:tbl>
              <a:tblPr/>
              <a:tblGrid>
                <a:gridCol w="530352">
                  <a:extLst>
                    <a:ext uri="{9D8B030D-6E8A-4147-A177-3AD203B41FA5}">
                      <a16:colId xmlns:a16="http://schemas.microsoft.com/office/drawing/2014/main" val="20000"/>
                    </a:ext>
                  </a:extLst>
                </a:gridCol>
                <a:gridCol w="4837176">
                  <a:extLst>
                    <a:ext uri="{9D8B030D-6E8A-4147-A177-3AD203B41FA5}">
                      <a16:colId xmlns:a16="http://schemas.microsoft.com/office/drawing/2014/main" val="20001"/>
                    </a:ext>
                  </a:extLst>
                </a:gridCol>
                <a:gridCol w="5376672">
                  <a:extLst>
                    <a:ext uri="{9D8B030D-6E8A-4147-A177-3AD203B41FA5}">
                      <a16:colId xmlns:a16="http://schemas.microsoft.com/office/drawing/2014/main" val="20002"/>
                    </a:ext>
                  </a:extLst>
                </a:gridCol>
              </a:tblGrid>
              <a:tr h="4178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美</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1503">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施</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效</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美国教育的不平等问题日益严重</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如贫困</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地区和富裕地区学校资源差距巨大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少数</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族裔和移民学生面临着种族歧视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受教育</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机会不平等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我国坚持以人民为中心发展教育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让每个人平</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等享有受教育的机会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公平而有质量的教</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正在中国变为现实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QO_6_BD.46_2#d2da9ca84?colgroup=1,18,20&amp;pid=da894b138&amp;color=0,0,0&amp;bbb=1&amp;hb=1">
            <a:extLst>
              <a:ext uri="{FF2B5EF4-FFF2-40B4-BE49-F238E27FC236}">
                <a16:creationId xmlns:a16="http://schemas.microsoft.com/office/drawing/2014/main" id="{D0914D40-8899-2296-C9C2-9EF55C22EBDC}"/>
              </a:ext>
            </a:extLst>
          </p:cNvPr>
          <p:cNvSpPr txBox="1"/>
          <p:nvPr/>
        </p:nvSpPr>
        <p:spPr>
          <a:xfrm>
            <a:off x="8926576" y="972000"/>
            <a:ext cx="2540000" cy="416909"/>
          </a:xfrm>
          <a:prstGeom prst="rect">
            <a:avLst/>
          </a:prstGeom>
          <a:noFill/>
        </p:spPr>
        <p:txBody>
          <a:bodyPr vert="horz"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
        <p:nvSpPr>
          <p:cNvPr id="4" name="QO_6_BD.46_3#d2da9ca84?pid=da894b138&amp;color=0,0,0&amp;bbb=1">
            <a:extLst>
              <a:ext uri="{FF2B5EF4-FFF2-40B4-BE49-F238E27FC236}">
                <a16:creationId xmlns:a16="http://schemas.microsoft.com/office/drawing/2014/main" id="{C8C1BB03-2569-7341-D119-D09367D1665D}"/>
              </a:ext>
            </a:extLst>
          </p:cNvPr>
          <p:cNvSpPr/>
          <p:nvPr/>
        </p:nvSpPr>
        <p:spPr>
          <a:xfrm>
            <a:off x="722376" y="36703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结合材料，运用“各具特色的国家”相关知识，分析中美教育公平存在差异的原因。</a:t>
            </a:r>
            <a:endParaRPr lang="en-US" altLang="zh-CN" sz="2000" dirty="0"/>
          </a:p>
        </p:txBody>
      </p:sp>
    </p:spTree>
    <p:extLst>
      <p:ext uri="{BB962C8B-B14F-4D97-AF65-F5344CB8AC3E}">
        <p14:creationId xmlns:p14="http://schemas.microsoft.com/office/powerpoint/2010/main" val="83655673"/>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6_AN.47_1#d2da9ca84?vop=1&amp;pid=da894b138&amp;color=0,0,0&amp;bt=1&amp;bbb=1&amp;hb=1"/>
          <p:cNvSpPr/>
          <p:nvPr/>
        </p:nvSpPr>
        <p:spPr>
          <a:xfrm>
            <a:off x="722376" y="972000"/>
            <a:ext cx="10753344" cy="4056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①中美两国的政党制度不同。我国实行中国共产党领导的多党合作和政治协商制度</a:t>
            </a:r>
            <a:r>
              <a:rPr lang="en-US" altLang="zh-CN" sz="2000" b="1" i="0">
                <a:solidFill>
                  <a:srgbClr val="00B050"/>
                </a:solidFill>
                <a:latin typeface="微软雅黑" pitchFamily="34" charset="0"/>
                <a:ea typeface="微软雅黑" pitchFamily="34" charset="-122"/>
                <a:cs typeface="微软雅黑" pitchFamily="34" charset="-120"/>
              </a:rPr>
              <a:t>，共产</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党和民主党派是通力合作的亲密友党</a:t>
            </a:r>
            <a:r>
              <a:rPr lang="en-US" altLang="zh-CN" sz="2000" b="1" i="0" dirty="0">
                <a:solidFill>
                  <a:srgbClr val="00B050"/>
                </a:solidFill>
                <a:latin typeface="微软雅黑" pitchFamily="34" charset="0"/>
                <a:ea typeface="微软雅黑" pitchFamily="34" charset="-122"/>
                <a:cs typeface="微软雅黑" pitchFamily="34" charset="-120"/>
              </a:rPr>
              <a:t>，共同推动教育公平；美国实行两党制</a:t>
            </a:r>
            <a:r>
              <a:rPr lang="en-US" altLang="zh-CN" sz="2000" b="1" i="0">
                <a:solidFill>
                  <a:srgbClr val="00B050"/>
                </a:solidFill>
                <a:latin typeface="微软雅黑" pitchFamily="34" charset="0"/>
                <a:ea typeface="微软雅黑" pitchFamily="34" charset="-122"/>
                <a:cs typeface="微软雅黑" pitchFamily="34" charset="-120"/>
              </a:rPr>
              <a:t>，由于民主党和共和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党的立场和政策目标不同</a:t>
            </a:r>
            <a:r>
              <a:rPr lang="en-US" altLang="zh-CN" sz="2000" b="1" i="0" dirty="0">
                <a:solidFill>
                  <a:srgbClr val="00B050"/>
                </a:solidFill>
                <a:latin typeface="微软雅黑" pitchFamily="34" charset="0"/>
                <a:ea typeface="微软雅黑" pitchFamily="34" charset="-122"/>
                <a:cs typeface="微软雅黑" pitchFamily="34" charset="-120"/>
              </a:rPr>
              <a:t>，教育的不平等问题日益严重。（5分）</a:t>
            </a:r>
            <a:r>
              <a:rPr lang="en-US" altLang="zh-CN" sz="2000" b="1" i="0">
                <a:solidFill>
                  <a:srgbClr val="00B050"/>
                </a:solidFill>
                <a:latin typeface="微软雅黑" pitchFamily="34" charset="0"/>
                <a:ea typeface="微软雅黑" pitchFamily="34" charset="-122"/>
                <a:cs typeface="微软雅黑" pitchFamily="34" charset="-120"/>
              </a:rPr>
              <a:t>②中美两国的国家结构形式不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同</a:t>
            </a:r>
            <a:r>
              <a:rPr lang="en-US" altLang="zh-CN" sz="2000" b="1" i="0" dirty="0">
                <a:solidFill>
                  <a:srgbClr val="00B050"/>
                </a:solidFill>
                <a:latin typeface="微软雅黑" pitchFamily="34" charset="0"/>
                <a:ea typeface="微软雅黑" pitchFamily="34" charset="-122"/>
                <a:cs typeface="微软雅黑" pitchFamily="34" charset="-120"/>
              </a:rPr>
              <a:t>。我国是单一制国家，在中央政权的统一领导下</a:t>
            </a:r>
            <a:r>
              <a:rPr lang="en-US" altLang="zh-CN" sz="2000" b="1" i="0">
                <a:solidFill>
                  <a:srgbClr val="00B050"/>
                </a:solidFill>
                <a:latin typeface="微软雅黑" pitchFamily="34" charset="0"/>
                <a:ea typeface="微软雅黑" pitchFamily="34" charset="-122"/>
                <a:cs typeface="微软雅黑" pitchFamily="34" charset="-120"/>
              </a:rPr>
              <a:t>，能充分调动地方因地制宜发展区域内教育事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业的积极性和主动性</a:t>
            </a:r>
            <a:r>
              <a:rPr lang="en-US" altLang="zh-CN" sz="2000" b="1" i="0" dirty="0">
                <a:solidFill>
                  <a:srgbClr val="00B050"/>
                </a:solidFill>
                <a:latin typeface="微软雅黑" pitchFamily="34" charset="0"/>
                <a:ea typeface="微软雅黑" pitchFamily="34" charset="-122"/>
                <a:cs typeface="微软雅黑" pitchFamily="34" charset="-120"/>
              </a:rPr>
              <a:t>；美国是联邦制国家</a:t>
            </a:r>
            <a:r>
              <a:rPr lang="en-US" altLang="zh-CN" sz="2000" b="1" i="0">
                <a:solidFill>
                  <a:srgbClr val="00B050"/>
                </a:solidFill>
                <a:latin typeface="微软雅黑" pitchFamily="34" charset="0"/>
                <a:ea typeface="微软雅黑" pitchFamily="34" charset="-122"/>
                <a:cs typeface="微软雅黑" pitchFamily="34" charset="-120"/>
              </a:rPr>
              <a:t>，联邦政府和州政府都在各自的权限范围内享有最高权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力</a:t>
            </a:r>
            <a:r>
              <a:rPr lang="en-US" altLang="zh-CN" sz="2000" b="1" i="0" dirty="0">
                <a:solidFill>
                  <a:srgbClr val="00B050"/>
                </a:solidFill>
                <a:latin typeface="微软雅黑" pitchFamily="34" charset="0"/>
                <a:ea typeface="微软雅黑" pitchFamily="34" charset="-122"/>
                <a:cs typeface="微软雅黑" pitchFamily="34" charset="-120"/>
              </a:rPr>
              <a:t>，相互间不得任意干涉，美国高等教育采用分权治理的模式，导致互相扯皮、推诿，</a:t>
            </a:r>
            <a:r>
              <a:rPr lang="en-US" altLang="zh-CN" sz="2000" b="1" i="0">
                <a:solidFill>
                  <a:srgbClr val="00B050"/>
                </a:solidFill>
                <a:latin typeface="微软雅黑" pitchFamily="34" charset="0"/>
                <a:ea typeface="微软雅黑" pitchFamily="34" charset="-122"/>
                <a:cs typeface="微软雅黑" pitchFamily="34" charset="-120"/>
              </a:rPr>
              <a:t>效率低下。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6分）③中美两国的国体不同。我国是人民民主专政的社会主义国家</a:t>
            </a:r>
            <a:r>
              <a:rPr lang="en-US" altLang="zh-CN" sz="2000" b="1" i="0">
                <a:solidFill>
                  <a:srgbClr val="00B050"/>
                </a:solidFill>
                <a:latin typeface="微软雅黑" pitchFamily="34" charset="0"/>
                <a:ea typeface="微软雅黑" pitchFamily="34" charset="-122"/>
                <a:cs typeface="微软雅黑" pitchFamily="34" charset="-120"/>
              </a:rPr>
              <a:t>，坚持以人民为中心发展</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教育</a:t>
            </a:r>
            <a:r>
              <a:rPr lang="en-US" altLang="zh-CN" sz="2000" b="1" i="0" dirty="0">
                <a:solidFill>
                  <a:srgbClr val="00B050"/>
                </a:solidFill>
                <a:latin typeface="微软雅黑" pitchFamily="34" charset="0"/>
                <a:ea typeface="微软雅黑" pitchFamily="34" charset="-122"/>
                <a:cs typeface="微软雅黑" pitchFamily="34" charset="-120"/>
              </a:rPr>
              <a:t>，让每个人平等享有受教育的机会；美国是资本主义国家</a:t>
            </a:r>
            <a:r>
              <a:rPr lang="en-US" altLang="zh-CN" sz="2000" b="1" i="0">
                <a:solidFill>
                  <a:srgbClr val="00B050"/>
                </a:solidFill>
                <a:latin typeface="微软雅黑" pitchFamily="34" charset="0"/>
                <a:ea typeface="微软雅黑" pitchFamily="34" charset="-122"/>
                <a:cs typeface="微软雅黑" pitchFamily="34" charset="-120"/>
              </a:rPr>
              <a:t>，其教育制度从根本上是维护资产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阶级利益的</a:t>
            </a:r>
            <a:r>
              <a:rPr lang="en-US" altLang="zh-CN" sz="2000" b="1" i="0" dirty="0">
                <a:solidFill>
                  <a:srgbClr val="00B050"/>
                </a:solidFill>
                <a:latin typeface="微软雅黑" pitchFamily="34" charset="0"/>
                <a:ea typeface="微软雅黑" pitchFamily="34" charset="-122"/>
                <a:cs typeface="微软雅黑" pitchFamily="34" charset="-120"/>
              </a:rPr>
              <a:t>，美国教育的不平等问题会日益严重。（5分）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6_AS.48_1#d2da9ca84?vop=1&amp;pid=da894b138&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本题考查政党制度、国家结构形式、国体。关键信息①</a:t>
            </a:r>
            <a:r>
              <a:rPr lang="en-US" altLang="zh-CN" sz="2000" b="0" i="0">
                <a:solidFill>
                  <a:srgbClr val="000000"/>
                </a:solidFill>
                <a:latin typeface="微软雅黑" pitchFamily="34" charset="0"/>
                <a:ea typeface="微软雅黑" pitchFamily="34" charset="-122"/>
                <a:cs typeface="微软雅黑" pitchFamily="34" charset="-120"/>
              </a:rPr>
              <a:t>：由于民主党和共和党的立场和政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策目标不同</a:t>
            </a:r>
            <a:r>
              <a:rPr lang="en-US" altLang="zh-CN" sz="2000" b="0" i="0" dirty="0">
                <a:solidFill>
                  <a:srgbClr val="000000"/>
                </a:solidFill>
                <a:latin typeface="微软雅黑" pitchFamily="34" charset="0"/>
                <a:ea typeface="微软雅黑" pitchFamily="34" charset="-122"/>
                <a:cs typeface="微软雅黑" pitchFamily="34" charset="-120"/>
              </a:rPr>
              <a:t>，导致政府频繁地改变教育政策和预算；以习近平同志为核心的党中央</a:t>
            </a:r>
            <a:r>
              <a:rPr lang="en-US" altLang="zh-CN" sz="2000" b="0" i="0">
                <a:solidFill>
                  <a:srgbClr val="000000"/>
                </a:solidFill>
                <a:latin typeface="微软雅黑" pitchFamily="34" charset="0"/>
                <a:ea typeface="微软雅黑" pitchFamily="34" charset="-122"/>
                <a:cs typeface="微软雅黑" pitchFamily="34" charset="-120"/>
              </a:rPr>
              <a:t>，高度重视教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育公平</a:t>
            </a:r>
            <a:r>
              <a:rPr lang="en-US" altLang="zh-CN" sz="2000" b="0" i="0" dirty="0">
                <a:solidFill>
                  <a:srgbClr val="000000"/>
                </a:solidFill>
                <a:latin typeface="微软雅黑" pitchFamily="34" charset="0"/>
                <a:ea typeface="微软雅黑" pitchFamily="34" charset="-122"/>
                <a:cs typeface="微软雅黑" pitchFamily="34" charset="-120"/>
              </a:rPr>
              <a:t>，民主党派积极宣传党的教育方针和有关政策，推动教育公平→中美政党制度不同</a:t>
            </a:r>
            <a:r>
              <a:rPr lang="en-US" altLang="zh-CN" sz="2000" b="0" i="0">
                <a:solidFill>
                  <a:srgbClr val="000000"/>
                </a:solidFill>
                <a:latin typeface="微软雅黑" pitchFamily="34" charset="0"/>
                <a:ea typeface="微软雅黑" pitchFamily="34" charset="-122"/>
                <a:cs typeface="微软雅黑" pitchFamily="34" charset="-120"/>
              </a:rPr>
              <a:t>。关键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信息</a:t>
            </a:r>
            <a:r>
              <a:rPr lang="en-US" altLang="zh-CN" sz="2000" b="0" i="0" dirty="0">
                <a:solidFill>
                  <a:srgbClr val="000000"/>
                </a:solidFill>
                <a:latin typeface="微软雅黑" pitchFamily="34" charset="0"/>
                <a:ea typeface="微软雅黑" pitchFamily="34" charset="-122"/>
                <a:cs typeface="微软雅黑" pitchFamily="34" charset="-120"/>
              </a:rPr>
              <a:t>②：美国高等教育采用分权治理模式，联邦政府只是间接引导高校服务国家需要</a:t>
            </a:r>
            <a:r>
              <a:rPr lang="en-US" altLang="zh-CN" sz="2000" b="0" i="0">
                <a:solidFill>
                  <a:srgbClr val="000000"/>
                </a:solidFill>
                <a:latin typeface="微软雅黑" pitchFamily="34" charset="0"/>
                <a:ea typeface="微软雅黑" pitchFamily="34" charset="-122"/>
                <a:cs typeface="微软雅黑" pitchFamily="34" charset="-120"/>
              </a:rPr>
              <a:t>；我国从学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前教育到高等教育</a:t>
            </a:r>
            <a:r>
              <a:rPr lang="en-US" altLang="zh-CN" sz="2000" b="0" i="0" dirty="0">
                <a:solidFill>
                  <a:srgbClr val="000000"/>
                </a:solidFill>
                <a:latin typeface="微软雅黑" pitchFamily="34" charset="0"/>
                <a:ea typeface="微软雅黑" pitchFamily="34" charset="-122"/>
                <a:cs typeface="微软雅黑" pitchFamily="34" charset="-120"/>
              </a:rPr>
              <a:t>，充分调动地方因地制宜发展区域内教育事业的积极性和主动性</a:t>
            </a:r>
            <a:r>
              <a:rPr lang="en-US" altLang="zh-CN" sz="2000" b="0" i="0">
                <a:solidFill>
                  <a:srgbClr val="000000"/>
                </a:solidFill>
                <a:latin typeface="微软雅黑" pitchFamily="34" charset="0"/>
                <a:ea typeface="微软雅黑" pitchFamily="34" charset="-122"/>
                <a:cs typeface="微软雅黑" pitchFamily="34" charset="-120"/>
              </a:rPr>
              <a:t>→国家结构形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式不同</a:t>
            </a:r>
            <a:r>
              <a:rPr lang="en-US" altLang="zh-CN" sz="2000" b="0" i="0" dirty="0">
                <a:solidFill>
                  <a:srgbClr val="000000"/>
                </a:solidFill>
                <a:latin typeface="微软雅黑" pitchFamily="34" charset="0"/>
                <a:ea typeface="微软雅黑" pitchFamily="34" charset="-122"/>
                <a:cs typeface="微软雅黑" pitchFamily="34" charset="-120"/>
              </a:rPr>
              <a:t>。关键信息③：美国教育的不平等问题日益严重；我国坚持以人民为中心发展教育</a:t>
            </a:r>
            <a:r>
              <a:rPr lang="en-US" altLang="zh-CN" sz="2000" b="0" i="0">
                <a:solidFill>
                  <a:srgbClr val="000000"/>
                </a:solidFill>
                <a:latin typeface="微软雅黑" pitchFamily="34" charset="0"/>
                <a:ea typeface="微软雅黑" pitchFamily="34" charset="-122"/>
                <a:cs typeface="微软雅黑" pitchFamily="34" charset="-120"/>
              </a:rPr>
              <a:t>，让每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个人平等享有受教育的机会</a:t>
            </a:r>
            <a:r>
              <a:rPr lang="en-US" altLang="zh-CN" sz="2000" b="0" i="0" dirty="0">
                <a:solidFill>
                  <a:srgbClr val="000000"/>
                </a:solidFill>
                <a:latin typeface="微软雅黑" pitchFamily="34" charset="0"/>
                <a:ea typeface="微软雅黑" pitchFamily="34" charset="-122"/>
                <a:cs typeface="微软雅黑" pitchFamily="34" charset="-120"/>
              </a:rPr>
              <a:t>→国体不同。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6_BD.49_1#4731b0008?sp=1&amp;pid=da894b138&amp;color=0,0,0&amp;bt=1&amp;bbb=1&amp;hb=1"/>
          <p:cNvSpPr/>
          <p:nvPr/>
        </p:nvSpPr>
        <p:spPr>
          <a:xfrm>
            <a:off x="722376" y="972000"/>
            <a:ext cx="10753344" cy="4526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［山东部分学校2025高二联考］</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阅读材料，完成下列要求。（24分）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粤港澳大湾区发展规划纲要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公开发布</a:t>
            </a: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周年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粤港澳大湾区包括香港特别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行政区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澳门特别行政区和广东省的</a:t>
            </a: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个市</a:t>
            </a: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在一个国家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两种制度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三个关税区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三种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货币的条件下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粤港澳大湾区建设迈出坚实步伐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日益成为全球最有前景的增长极之一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粤港澳大湾区经济总量突破</a:t>
            </a: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微软雅黑" pitchFamily="34" charset="0"/>
                <a:ea typeface="楷体" pitchFamily="34" charset="-122"/>
                <a:cs typeface="微软雅黑" pitchFamily="34" charset="-120"/>
              </a:rPr>
              <a:t>万亿元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以不到全国</a:t>
            </a:r>
            <a:r>
              <a:rPr lang="en-US" altLang="zh-CN" sz="2000" b="0" i="0" dirty="0">
                <a:solidFill>
                  <a:srgbClr val="000000"/>
                </a:solidFill>
                <a:latin typeface="微软雅黑" pitchFamily="34" charset="0"/>
                <a:ea typeface="微软雅黑" pitchFamily="34" charset="-122"/>
                <a:cs typeface="微软雅黑" pitchFamily="34" charset="-120"/>
              </a:rPr>
              <a:t>0.6%</a:t>
            </a:r>
            <a:r>
              <a:rPr lang="en-US" altLang="zh-CN" sz="2000" b="0" i="0" dirty="0">
                <a:solidFill>
                  <a:srgbClr val="000000"/>
                </a:solidFill>
                <a:latin typeface="微软雅黑" pitchFamily="34" charset="0"/>
                <a:ea typeface="楷体" pitchFamily="34" charset="-122"/>
                <a:cs typeface="微软雅黑" pitchFamily="34" charset="-120"/>
              </a:rPr>
              <a:t>的国土面积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创造了全国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a:t>
            </a:r>
            <a:r>
              <a:rPr lang="en-US" altLang="zh-CN" sz="2000" b="0" i="0" dirty="0">
                <a:solidFill>
                  <a:srgbClr val="000000"/>
                </a:solidFill>
                <a:latin typeface="微软雅黑" pitchFamily="34" charset="0"/>
                <a:ea typeface="楷体" pitchFamily="34" charset="-122"/>
                <a:cs typeface="微软雅黑" pitchFamily="34" charset="-120"/>
              </a:rPr>
              <a:t>的经济总量</a:t>
            </a:r>
            <a:r>
              <a:rPr lang="en-US" altLang="zh-CN" sz="2000" b="0" i="0" dirty="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粤港澳大湾区全球招商大会在广州举行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大会达成投资贸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易项目</a:t>
            </a:r>
            <a:r>
              <a:rPr lang="en-US" altLang="zh-CN" sz="2000" b="0" i="0" dirty="0">
                <a:solidFill>
                  <a:srgbClr val="000000"/>
                </a:solidFill>
                <a:latin typeface="微软雅黑" pitchFamily="34" charset="0"/>
                <a:ea typeface="微软雅黑" pitchFamily="34" charset="-122"/>
                <a:cs typeface="微软雅黑" pitchFamily="34" charset="-120"/>
              </a:rPr>
              <a:t>859</a:t>
            </a:r>
            <a:r>
              <a:rPr lang="en-US" altLang="zh-CN" sz="2000" b="0" i="0" dirty="0">
                <a:solidFill>
                  <a:srgbClr val="000000"/>
                </a:solidFill>
                <a:latin typeface="微软雅黑" pitchFamily="34" charset="0"/>
                <a:ea typeface="楷体" pitchFamily="34" charset="-122"/>
                <a:cs typeface="微软雅黑" pitchFamily="34" charset="-120"/>
              </a:rPr>
              <a:t>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总金额超</a:t>
            </a:r>
            <a:r>
              <a:rPr lang="en-US" altLang="zh-CN" sz="2000" b="0" i="0" dirty="0">
                <a:solidFill>
                  <a:srgbClr val="000000"/>
                </a:solidFill>
                <a:latin typeface="微软雅黑" pitchFamily="34" charset="0"/>
                <a:ea typeface="微软雅黑" pitchFamily="34" charset="-122"/>
                <a:cs typeface="微软雅黑" pitchFamily="34" charset="-120"/>
              </a:rPr>
              <a:t>2.24</a:t>
            </a:r>
            <a:r>
              <a:rPr lang="en-US" altLang="zh-CN" sz="2000" b="0" i="0" dirty="0">
                <a:solidFill>
                  <a:srgbClr val="000000"/>
                </a:solidFill>
                <a:latin typeface="微软雅黑" pitchFamily="34" charset="0"/>
                <a:ea typeface="楷体" pitchFamily="34" charset="-122"/>
                <a:cs typeface="微软雅黑" pitchFamily="34" charset="-120"/>
              </a:rPr>
              <a:t>万亿元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伴随全球产业和科技版图的深度重构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大湾区成为电子信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软件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医药等领域的全球科技竞争前沿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也是全球科技创新的重要平台载体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通过深度融合</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强强联合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错位发展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大湾区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制度之异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正在转化为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制度之利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大湾区的发展实践充分彰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显了中国式现代化的光明前景和显著优势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5_BD#27715798e?pid=088b4fc2c&amp;color=0,0,0&amp;bt=1&amp;bbb=1"/>
          <p:cNvSpPr/>
          <p:nvPr/>
        </p:nvSpPr>
        <p:spPr>
          <a:xfrm>
            <a:off x="722376" y="969264"/>
            <a:ext cx="10753344" cy="408559"/>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建议用时：45分钟</a:t>
            </a:r>
            <a:endParaRPr lang="en-US" altLang="zh-CN" sz="2000" dirty="0"/>
          </a:p>
        </p:txBody>
      </p:sp>
      <p:sp>
        <p:nvSpPr>
          <p:cNvPr id="3" name="QC_6_BD.1_1#e14de5e16?sp=1&amp;pid=5ef56fdf2&amp;color=0,0,0&amp;bbb=1&amp;hb=1"/>
          <p:cNvSpPr/>
          <p:nvPr/>
        </p:nvSpPr>
        <p:spPr>
          <a:xfrm>
            <a:off x="722376" y="1432941"/>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［天津南开大学附属中学2025高二月考］</a:t>
            </a:r>
            <a:r>
              <a:rPr lang="en-US" altLang="zh-CN" sz="2000" b="0" i="0" dirty="0">
                <a:solidFill>
                  <a:srgbClr val="000000"/>
                </a:solidFill>
                <a:latin typeface="微软雅黑" pitchFamily="34" charset="0"/>
                <a:ea typeface="微软雅黑" pitchFamily="34" charset="-122"/>
                <a:cs typeface="微软雅黑" pitchFamily="34" charset="-120"/>
              </a:rPr>
              <a:t>“由于国家是从控制阶级对立的需要中产生的</a:t>
            </a:r>
            <a:r>
              <a:rPr lang="en-US" altLang="zh-CN" sz="2000" b="0" i="0">
                <a:solidFill>
                  <a:srgbClr val="000000"/>
                </a:solidFill>
                <a:latin typeface="微软雅黑" pitchFamily="34" charset="0"/>
                <a:ea typeface="微软雅黑" pitchFamily="34" charset="-122"/>
                <a:cs typeface="微软雅黑" pitchFamily="34" charset="-120"/>
              </a:rPr>
              <a:t>，由于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它同时又是在这些阶级的冲突中产生的</a:t>
            </a:r>
            <a:r>
              <a:rPr lang="en-US" altLang="zh-CN" sz="2000" b="0" i="0" dirty="0">
                <a:solidFill>
                  <a:srgbClr val="000000"/>
                </a:solidFill>
                <a:latin typeface="微软雅黑" pitchFamily="34" charset="0"/>
                <a:ea typeface="微软雅黑" pitchFamily="34" charset="-122"/>
                <a:cs typeface="微软雅黑" pitchFamily="34" charset="-120"/>
              </a:rPr>
              <a:t>，所以，它照例是最强大的</a:t>
            </a:r>
            <a:r>
              <a:rPr lang="en-US" altLang="zh-CN" sz="2000" b="0" i="0">
                <a:solidFill>
                  <a:srgbClr val="000000"/>
                </a:solidFill>
                <a:latin typeface="微软雅黑" pitchFamily="34" charset="0"/>
                <a:ea typeface="微软雅黑" pitchFamily="34" charset="-122"/>
                <a:cs typeface="微软雅黑" pitchFamily="34" charset="-120"/>
              </a:rPr>
              <a:t>、在经济上占统治地位的阶级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的国家</a:t>
            </a:r>
            <a:r>
              <a:rPr lang="en-US" altLang="zh-CN" sz="2000" b="0" i="0" dirty="0">
                <a:solidFill>
                  <a:srgbClr val="000000"/>
                </a:solidFill>
                <a:latin typeface="微软雅黑" pitchFamily="34" charset="0"/>
                <a:ea typeface="微软雅黑" pitchFamily="34" charset="-122"/>
                <a:cs typeface="微软雅黑" pitchFamily="34" charset="-120"/>
              </a:rPr>
              <a:t>，这个阶级借助于国家而在政治上也成为占统治地位的阶级</a:t>
            </a:r>
            <a:r>
              <a:rPr lang="en-US" altLang="zh-CN" sz="2000" b="0" i="0">
                <a:solidFill>
                  <a:srgbClr val="000000"/>
                </a:solidFill>
                <a:latin typeface="微软雅黑" pitchFamily="34" charset="0"/>
                <a:ea typeface="微软雅黑" pitchFamily="34" charset="-122"/>
                <a:cs typeface="微软雅黑" pitchFamily="34" charset="-120"/>
              </a:rPr>
              <a:t>，因而获得了镇压和剥削被压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迫阶级的新手段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以上恩格斯关于国家的论述告诉我们(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_1#e14de5e16.bracket?pid=5ef56fdf2&amp;color=0,0,0&amp;vpa=1"/>
          <p:cNvSpPr/>
          <p:nvPr/>
        </p:nvSpPr>
        <p:spPr>
          <a:xfrm>
            <a:off x="7272401" y="2785491"/>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1_2#e14de5e16?pid=5ef56fdf2&amp;color=0,0,0&amp;bbb=1"/>
          <p:cNvSpPr/>
          <p:nvPr/>
        </p:nvSpPr>
        <p:spPr>
          <a:xfrm>
            <a:off x="722376" y="324624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国家是不同阶级在订立契约的基础上产生的</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国家是阶级矛盾不可调和的产物和表现</a:t>
            </a:r>
            <a:endParaRPr lang="en-US" altLang="zh-CN" sz="2000" dirty="0"/>
          </a:p>
          <a:p>
            <a:pPr latinLnBrk="1">
              <a:lnSpc>
                <a:spcPts val="34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所有国家都是一定阶级对其他阶级的专政</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4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国家基本要素包括人口、领土、政权和主权</a:t>
            </a:r>
            <a:endParaRPr lang="en-US" altLang="zh-CN" sz="2000" dirty="0"/>
          </a:p>
        </p:txBody>
      </p:sp>
      <p:sp>
        <p:nvSpPr>
          <p:cNvPr id="6" name="QC_6_BD.1_3#e14de5e16.choices?pid=5ef56fdf2&amp;color=0,0,0&amp;bbb=1"/>
          <p:cNvSpPr/>
          <p:nvPr/>
        </p:nvSpPr>
        <p:spPr>
          <a:xfrm>
            <a:off x="722376" y="502005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7_BD.50_1#38959d49c?pid=4731b0008&amp;color=0,0,0&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（1）结合材料一，运用“各具特色的国家”的知识</a:t>
            </a:r>
            <a:r>
              <a:rPr lang="en-US" altLang="zh-CN" sz="2000" b="0" i="0">
                <a:solidFill>
                  <a:srgbClr val="000000"/>
                </a:solidFill>
                <a:latin typeface="微软雅黑" pitchFamily="34" charset="0"/>
                <a:ea typeface="微软雅黑" pitchFamily="34" charset="-122"/>
                <a:cs typeface="微软雅黑" pitchFamily="34" charset="-120"/>
              </a:rPr>
              <a:t>，说明粤港澳大湾区建设能够迈出坚实步伐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的原因</a:t>
            </a:r>
            <a:r>
              <a:rPr lang="en-US" altLang="zh-CN" sz="2000" b="0" i="0" dirty="0">
                <a:solidFill>
                  <a:srgbClr val="000000"/>
                </a:solidFill>
                <a:latin typeface="微软雅黑" pitchFamily="34" charset="0"/>
                <a:ea typeface="微软雅黑" pitchFamily="34" charset="-122"/>
                <a:cs typeface="微软雅黑" pitchFamily="34" charset="-120"/>
              </a:rPr>
              <a:t>。（15分）</a:t>
            </a:r>
            <a:endParaRPr lang="en-US" altLang="zh-CN" sz="2000" dirty="0"/>
          </a:p>
        </p:txBody>
      </p:sp>
      <p:sp>
        <p:nvSpPr>
          <p:cNvPr id="3" name="QO_7_AN.51_1#38959d49c?vop=1&amp;pid=4731b0008&amp;color=0,0,0&amp;bt=1&amp;bbb=1&amp;hb=1"/>
          <p:cNvSpPr/>
          <p:nvPr/>
        </p:nvSpPr>
        <p:spPr>
          <a:xfrm>
            <a:off x="716280" y="1828234"/>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①坚持中国共产党的领导，发挥党的领导优势，擘画粤港澳大湾区的国家发展战略</a:t>
            </a:r>
            <a:r>
              <a:rPr lang="en-US" altLang="zh-CN" sz="2000" b="1" i="0">
                <a:solidFill>
                  <a:srgbClr val="00B050"/>
                </a:solidFill>
                <a:latin typeface="微软雅黑" pitchFamily="34" charset="0"/>
                <a:ea typeface="微软雅黑" pitchFamily="34" charset="-122"/>
                <a:cs typeface="微软雅黑" pitchFamily="34" charset="-120"/>
              </a:rPr>
              <a:t>，为粤</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港澳大湾区建设提供了政治保证</a:t>
            </a:r>
            <a:r>
              <a:rPr lang="en-US" altLang="zh-CN" sz="2000" b="1" i="0" dirty="0">
                <a:solidFill>
                  <a:srgbClr val="00B050"/>
                </a:solidFill>
                <a:latin typeface="微软雅黑" pitchFamily="34" charset="0"/>
                <a:ea typeface="微软雅黑" pitchFamily="34" charset="-122"/>
                <a:cs typeface="微软雅黑" pitchFamily="34" charset="-120"/>
              </a:rPr>
              <a:t>。（5分）②贯彻落实“一国两制”方针</a:t>
            </a:r>
            <a:r>
              <a:rPr lang="en-US" altLang="zh-CN" sz="2000" b="1" i="0">
                <a:solidFill>
                  <a:srgbClr val="00B050"/>
                </a:solidFill>
                <a:latin typeface="微软雅黑" pitchFamily="34" charset="0"/>
                <a:ea typeface="微软雅黑" pitchFamily="34" charset="-122"/>
                <a:cs typeface="微软雅黑" pitchFamily="34" charset="-120"/>
              </a:rPr>
              <a:t>，使大湾区内的不同制</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度能够相互协调</a:t>
            </a:r>
            <a:r>
              <a:rPr lang="en-US" altLang="zh-CN" sz="2000" b="1" i="0" dirty="0">
                <a:solidFill>
                  <a:srgbClr val="00B050"/>
                </a:solidFill>
                <a:latin typeface="微软雅黑" pitchFamily="34" charset="0"/>
                <a:ea typeface="微软雅黑" pitchFamily="34" charset="-122"/>
                <a:cs typeface="微软雅黑" pitchFamily="34" charset="-120"/>
              </a:rPr>
              <a:t>、相互补充，将大湾区“制度之异”转化为“制度之利”,</a:t>
            </a:r>
            <a:r>
              <a:rPr lang="en-US" altLang="zh-CN" sz="2000" b="1" i="0">
                <a:solidFill>
                  <a:srgbClr val="00B050"/>
                </a:solidFill>
                <a:latin typeface="微软雅黑" pitchFamily="34" charset="0"/>
                <a:ea typeface="微软雅黑" pitchFamily="34" charset="-122"/>
                <a:cs typeface="微软雅黑" pitchFamily="34" charset="-120"/>
              </a:rPr>
              <a:t>共同推动区域发展。</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5分）③我国实行单一制的国家结构形式</a:t>
            </a:r>
            <a:r>
              <a:rPr lang="en-US" altLang="zh-CN" sz="2000" b="1" i="0">
                <a:solidFill>
                  <a:srgbClr val="00B050"/>
                </a:solidFill>
                <a:latin typeface="微软雅黑" pitchFamily="34" charset="0"/>
                <a:ea typeface="微软雅黑" pitchFamily="34" charset="-122"/>
                <a:cs typeface="微软雅黑" pitchFamily="34" charset="-120"/>
              </a:rPr>
              <a:t>，中央与地方各级国家机关按照民主集中制原则划分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职权</a:t>
            </a:r>
            <a:r>
              <a:rPr lang="en-US" altLang="zh-CN" sz="2000" b="1" i="0" dirty="0">
                <a:solidFill>
                  <a:srgbClr val="00B050"/>
                </a:solidFill>
                <a:latin typeface="微软雅黑" pitchFamily="34" charset="0"/>
                <a:ea typeface="微软雅黑" pitchFamily="34" charset="-122"/>
                <a:cs typeface="微软雅黑" pitchFamily="34" charset="-120"/>
              </a:rPr>
              <a:t>。在中央统一规划下，粤港澳大湾区主动融入国家发展战略</a:t>
            </a:r>
            <a:r>
              <a:rPr lang="en-US" altLang="zh-CN" sz="2000" b="1" i="0">
                <a:solidFill>
                  <a:srgbClr val="00B050"/>
                </a:solidFill>
                <a:latin typeface="微软雅黑" pitchFamily="34" charset="0"/>
                <a:ea typeface="微软雅黑" pitchFamily="34" charset="-122"/>
                <a:cs typeface="微软雅黑" pitchFamily="34" charset="-120"/>
              </a:rPr>
              <a:t>，提升经济发展水平和科技创新</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水平</a:t>
            </a:r>
            <a:r>
              <a:rPr lang="en-US" altLang="zh-CN" sz="2000" b="1" i="0" dirty="0">
                <a:solidFill>
                  <a:srgbClr val="00B050"/>
                </a:solidFill>
                <a:latin typeface="微软雅黑" pitchFamily="34" charset="0"/>
                <a:ea typeface="微软雅黑" pitchFamily="34" charset="-122"/>
                <a:cs typeface="微软雅黑" pitchFamily="34" charset="-120"/>
              </a:rPr>
              <a:t>。（5分）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7_AS.52_1#38959d49c?vop=1&amp;pid=4731b0008&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关键信息①：2024年是《粤港澳大湾区发展规划纲要》公开发布6周年→</a:t>
            </a:r>
            <a:r>
              <a:rPr lang="en-US" altLang="zh-CN" sz="2000" b="0" i="0">
                <a:solidFill>
                  <a:srgbClr val="000000"/>
                </a:solidFill>
                <a:latin typeface="微软雅黑" pitchFamily="34" charset="0"/>
                <a:ea typeface="微软雅黑" pitchFamily="34" charset="-122"/>
                <a:cs typeface="微软雅黑" pitchFamily="34" charset="-120"/>
              </a:rPr>
              <a:t>在党的领导下，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利用各种政策促进大湾区发展</a:t>
            </a:r>
            <a:r>
              <a:rPr lang="en-US" altLang="zh-CN" sz="2000" b="0" i="0" dirty="0">
                <a:solidFill>
                  <a:srgbClr val="000000"/>
                </a:solidFill>
                <a:latin typeface="微软雅黑" pitchFamily="34" charset="0"/>
                <a:ea typeface="微软雅黑" pitchFamily="34" charset="-122"/>
                <a:cs typeface="微软雅黑" pitchFamily="34" charset="-120"/>
              </a:rPr>
              <a:t>。关键信息②：在一个国家、两种制度、三个关税区</a:t>
            </a:r>
            <a:r>
              <a:rPr lang="en-US" altLang="zh-CN" sz="2000" b="0" i="0">
                <a:solidFill>
                  <a:srgbClr val="000000"/>
                </a:solidFill>
                <a:latin typeface="微软雅黑" pitchFamily="34" charset="0"/>
                <a:ea typeface="微软雅黑" pitchFamily="34" charset="-122"/>
                <a:cs typeface="微软雅黑" pitchFamily="34" charset="-120"/>
              </a:rPr>
              <a:t>、三种货币的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条件下</a:t>
            </a:r>
            <a:r>
              <a:rPr lang="en-US" altLang="zh-CN" sz="2000" b="0" i="0" dirty="0">
                <a:solidFill>
                  <a:srgbClr val="000000"/>
                </a:solidFill>
                <a:latin typeface="微软雅黑" pitchFamily="34" charset="0"/>
                <a:ea typeface="微软雅黑" pitchFamily="34" charset="-122"/>
                <a:cs typeface="微软雅黑" pitchFamily="34" charset="-120"/>
              </a:rPr>
              <a:t>，粤港澳大湾区建设迈出坚实步伐；大湾区“制度之异”正在转化为“制度之利”</a:t>
            </a:r>
            <a:r>
              <a:rPr lang="en-US" altLang="zh-CN" sz="2000" b="0" i="0">
                <a:solidFill>
                  <a:srgbClr val="000000"/>
                </a:solidFill>
                <a:latin typeface="微软雅黑" pitchFamily="34" charset="0"/>
                <a:ea typeface="微软雅黑" pitchFamily="34" charset="-122"/>
                <a:cs typeface="微软雅黑" pitchFamily="34" charset="-120"/>
              </a:rPr>
              <a:t>→坚持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一国两制”、单一制国家结构形式，民主集中制。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P_7_BD#902892f8e?pid=4731b0008&amp;color=0,0,0&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微软雅黑" pitchFamily="34" charset="0"/>
                <a:ea typeface="楷体" pitchFamily="34" charset="-122"/>
                <a:cs typeface="微软雅黑" pitchFamily="34" charset="-120"/>
              </a:rPr>
              <a:t>日是第十个全民国家安全教育日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活动主题为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全民国家安全教育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走深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走实十周年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珠海立足粤港澳大湾区的特殊区位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在继续运营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国安号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密码号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公交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专线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国安号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主题轮渡的同时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进一步丰富主题宣传载体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创新组织开展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国安号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保</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密码号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港珠澳大桥游专线巴士宣传活动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a:t>
            </a:r>
            <a:r>
              <a:rPr lang="en-US" altLang="zh-CN" sz="2000" b="0" i="0" dirty="0">
                <a:solidFill>
                  <a:srgbClr val="000000"/>
                </a:solidFill>
                <a:latin typeface="微软雅黑" pitchFamily="34" charset="0"/>
                <a:ea typeface="微软雅黑" pitchFamily="34" charset="-122"/>
                <a:cs typeface="微软雅黑" pitchFamily="34" charset="-120"/>
              </a:rPr>
              <a:t>“4·15”</a:t>
            </a:r>
            <a:r>
              <a:rPr lang="en-US" altLang="zh-CN" sz="2000" b="0" i="0">
                <a:solidFill>
                  <a:srgbClr val="000000"/>
                </a:solidFill>
                <a:latin typeface="微软雅黑" pitchFamily="34" charset="0"/>
                <a:ea typeface="楷体" pitchFamily="34" charset="-122"/>
                <a:cs typeface="微软雅黑" pitchFamily="34" charset="-120"/>
              </a:rPr>
              <a:t>全民国家安全教育延伸至粤港澳大湾区</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打造国家安全教育流动课堂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7_BD.53_1#a8ab33f59?pid=4731b0008&amp;color=0,0,0&amp;bbb=1&amp;hb=1"/>
          <p:cNvSpPr/>
          <p:nvPr/>
        </p:nvSpPr>
        <p:spPr>
          <a:xfrm>
            <a:off x="722376" y="324847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（2）结合材料二，运用《当代国际政治与经济》的知识</a:t>
            </a:r>
            <a:r>
              <a:rPr lang="en-US" altLang="zh-CN" sz="2000" b="0" i="0">
                <a:solidFill>
                  <a:srgbClr val="000000"/>
                </a:solidFill>
                <a:latin typeface="微软雅黑" pitchFamily="34" charset="0"/>
                <a:ea typeface="微软雅黑" pitchFamily="34" charset="-122"/>
                <a:cs typeface="微软雅黑" pitchFamily="34" charset="-120"/>
              </a:rPr>
              <a:t>，说明珠海打造国家安全教育流动课堂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的依据</a:t>
            </a:r>
            <a:r>
              <a:rPr lang="en-US" altLang="zh-CN" sz="2000" b="0" i="0" dirty="0">
                <a:solidFill>
                  <a:srgbClr val="000000"/>
                </a:solidFill>
                <a:latin typeface="微软雅黑" pitchFamily="34" charset="0"/>
                <a:ea typeface="微软雅黑" pitchFamily="34" charset="-122"/>
                <a:cs typeface="微软雅黑" pitchFamily="34" charset="-120"/>
              </a:rPr>
              <a:t>。（9分）</a:t>
            </a:r>
            <a:endParaRPr lang="en-US" altLang="zh-CN" sz="2000" dirty="0"/>
          </a:p>
        </p:txBody>
      </p:sp>
      <p:sp>
        <p:nvSpPr>
          <p:cNvPr id="4" name="QO_7_AN.54_1#a8ab33f59?vop=1&amp;pid=4731b0008&amp;color=0,0,0&amp;bt=1&amp;bbb=1&amp;hb=1"/>
          <p:cNvSpPr/>
          <p:nvPr/>
        </p:nvSpPr>
        <p:spPr>
          <a:xfrm>
            <a:off x="719328" y="414779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国家安全是民族复兴的根基，国家安全利益是国家的最高利益。（4分</a:t>
            </a:r>
            <a:r>
              <a:rPr lang="en-US" altLang="zh-CN" sz="2000" b="1" i="0">
                <a:solidFill>
                  <a:srgbClr val="00B050"/>
                </a:solidFill>
                <a:latin typeface="微软雅黑" pitchFamily="34" charset="0"/>
                <a:ea typeface="微软雅黑" pitchFamily="34" charset="-122"/>
                <a:cs typeface="微软雅黑" pitchFamily="34" charset="-120"/>
              </a:rPr>
              <a:t>）珠海打造国家安</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全教育流动课堂</a:t>
            </a:r>
            <a:r>
              <a:rPr lang="en-US" altLang="zh-CN" sz="2000" b="1" i="0" dirty="0">
                <a:solidFill>
                  <a:srgbClr val="00B050"/>
                </a:solidFill>
                <a:latin typeface="微软雅黑" pitchFamily="34" charset="0"/>
                <a:ea typeface="微软雅黑" pitchFamily="34" charset="-122"/>
                <a:cs typeface="微软雅黑" pitchFamily="34" charset="-120"/>
              </a:rPr>
              <a:t>，有利于营造国家安全人人有责的浓厚氛围，</a:t>
            </a:r>
            <a:r>
              <a:rPr lang="en-US" altLang="zh-CN" sz="2000" b="1" i="0">
                <a:solidFill>
                  <a:srgbClr val="00B050"/>
                </a:solidFill>
                <a:latin typeface="微软雅黑" pitchFamily="34" charset="0"/>
                <a:ea typeface="微软雅黑" pitchFamily="34" charset="-122"/>
                <a:cs typeface="微软雅黑" pitchFamily="34" charset="-120"/>
              </a:rPr>
              <a:t>推动总体国家安全观更加深入人心，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夯实维护国家安全的民众基础</a:t>
            </a:r>
            <a:r>
              <a:rPr lang="en-US" altLang="zh-CN" sz="2000" b="1" i="0" dirty="0">
                <a:solidFill>
                  <a:srgbClr val="00B050"/>
                </a:solidFill>
                <a:latin typeface="微软雅黑" pitchFamily="34" charset="0"/>
                <a:ea typeface="微软雅黑" pitchFamily="34" charset="-122"/>
                <a:cs typeface="微软雅黑" pitchFamily="34" charset="-120"/>
              </a:rPr>
              <a:t>，维护国家安全和发展利益</a:t>
            </a:r>
            <a:r>
              <a:rPr lang="en-US" altLang="zh-CN" sz="2000" b="1" i="0">
                <a:solidFill>
                  <a:srgbClr val="00B050"/>
                </a:solidFill>
                <a:latin typeface="微软雅黑" pitchFamily="34" charset="0"/>
                <a:ea typeface="微软雅黑" pitchFamily="34" charset="-122"/>
                <a:cs typeface="微软雅黑" pitchFamily="34" charset="-120"/>
              </a:rPr>
              <a:t>，为粤港澳大湾区发展创造良好的安全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环境</a:t>
            </a:r>
            <a:r>
              <a:rPr lang="en-US" altLang="zh-CN" sz="2000" b="1" i="0" dirty="0">
                <a:solidFill>
                  <a:srgbClr val="00B050"/>
                </a:solidFill>
                <a:latin typeface="微软雅黑" pitchFamily="34" charset="0"/>
                <a:ea typeface="微软雅黑" pitchFamily="34" charset="-122"/>
                <a:cs typeface="微软雅黑" pitchFamily="34" charset="-120"/>
              </a:rPr>
              <a:t>。（5分）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7_AS.55_1#a8ab33f59?vop=1&amp;pid=4731b0008&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关键信息①：2025年4月15日是第十个全民国家安全教育日，活动主题为</a:t>
            </a:r>
            <a:r>
              <a:rPr lang="en-US" altLang="zh-CN" sz="2000" b="0" i="0">
                <a:solidFill>
                  <a:srgbClr val="000000"/>
                </a:solidFill>
                <a:latin typeface="微软雅黑" pitchFamily="34" charset="0"/>
                <a:ea typeface="微软雅黑" pitchFamily="34" charset="-122"/>
                <a:cs typeface="微软雅黑" pitchFamily="34" charset="-120"/>
              </a:rPr>
              <a:t>“全民国家安全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教育</a:t>
            </a:r>
            <a:r>
              <a:rPr lang="en-US" altLang="zh-CN" sz="2000" b="0" i="0" dirty="0">
                <a:solidFill>
                  <a:srgbClr val="000000"/>
                </a:solidFill>
                <a:latin typeface="微软雅黑" pitchFamily="34" charset="0"/>
                <a:ea typeface="微软雅黑" pitchFamily="34" charset="-122"/>
                <a:cs typeface="微软雅黑" pitchFamily="34" charset="-120"/>
              </a:rPr>
              <a:t>，走深走实十周年”→国家安全利益是国家的最高利益，要践行总体国家安全观</a:t>
            </a:r>
            <a:r>
              <a:rPr lang="en-US" altLang="zh-CN" sz="2000" b="0" i="0">
                <a:solidFill>
                  <a:srgbClr val="000000"/>
                </a:solidFill>
                <a:latin typeface="微软雅黑" pitchFamily="34" charset="0"/>
                <a:ea typeface="微软雅黑" pitchFamily="34" charset="-122"/>
                <a:cs typeface="微软雅黑" pitchFamily="34" charset="-120"/>
              </a:rPr>
              <a:t>。关键信息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：将“4·15”全民国家安全教育延伸至粤港澳大湾区，打造国家安全教育流动课堂</a:t>
            </a:r>
            <a:r>
              <a:rPr lang="en-US" altLang="zh-CN" sz="2000" b="0" i="0">
                <a:solidFill>
                  <a:srgbClr val="000000"/>
                </a:solidFill>
                <a:latin typeface="微软雅黑" pitchFamily="34" charset="0"/>
                <a:ea typeface="微软雅黑" pitchFamily="34" charset="-122"/>
                <a:cs typeface="微软雅黑" pitchFamily="34" charset="-120"/>
              </a:rPr>
              <a:t>→有利于推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动总体国家安全观深入人心</a:t>
            </a:r>
            <a:r>
              <a:rPr lang="en-US" altLang="zh-CN" sz="2000" b="0" i="0" dirty="0">
                <a:solidFill>
                  <a:srgbClr val="000000"/>
                </a:solidFill>
                <a:latin typeface="微软雅黑" pitchFamily="34" charset="0"/>
                <a:ea typeface="微软雅黑" pitchFamily="34" charset="-122"/>
                <a:cs typeface="微软雅黑" pitchFamily="34" charset="-120"/>
              </a:rPr>
              <a:t>，维护国家安全和发展利益。</a:t>
            </a:r>
            <a:endParaRPr lang="en-US" altLang="zh-CN" sz="2200" dirty="0"/>
          </a:p>
        </p:txBody>
      </p:sp>
      <p:sp>
        <p:nvSpPr>
          <p:cNvPr id="3" name="QO_6_AS.56_1#4731b0008?vop=1&amp;pid=da894b138&amp;color=0,0,0&amp;bt=1&amp;bbb=1"/>
          <p:cNvSpPr/>
          <p:nvPr/>
        </p:nvSpPr>
        <p:spPr>
          <a:xfrm>
            <a:off x="722376" y="2770989"/>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本题考查各具特色的国家、总体国家安全观。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fade">
                                      <p:cBhvr>
                                        <p:cTn id="22" dur="500"/>
                                        <p:tgtEl>
                                          <p:spTgt spid="3">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e14de5e16?vop=1&amp;pid=5ef56fdf2&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本题考查国家的含义。“由于它同时又是在这些阶级的冲突中产生的</a:t>
            </a:r>
            <a:r>
              <a:rPr lang="en-US" altLang="zh-CN" sz="2000" b="0" i="0">
                <a:solidFill>
                  <a:srgbClr val="000000"/>
                </a:solidFill>
                <a:latin typeface="微软雅黑" pitchFamily="34" charset="0"/>
                <a:ea typeface="微软雅黑" pitchFamily="34" charset="-122"/>
                <a:cs typeface="微软雅黑" pitchFamily="34" charset="-120"/>
              </a:rPr>
              <a:t>”体现了国家是阶级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矛盾不可调和的产物和表现</a:t>
            </a:r>
            <a:r>
              <a:rPr lang="en-US" altLang="zh-CN" sz="2000" b="0" i="0" dirty="0">
                <a:solidFill>
                  <a:srgbClr val="000000"/>
                </a:solidFill>
                <a:latin typeface="微软雅黑" pitchFamily="34" charset="0"/>
                <a:ea typeface="微软雅黑" pitchFamily="34" charset="-122"/>
                <a:cs typeface="微软雅黑" pitchFamily="34" charset="-120"/>
              </a:rPr>
              <a:t>，②正确；“因而获得了镇压和剥削被压迫阶级的新手段</a:t>
            </a:r>
            <a:r>
              <a:rPr lang="en-US" altLang="zh-CN" sz="2000" b="0" i="0">
                <a:solidFill>
                  <a:srgbClr val="000000"/>
                </a:solidFill>
                <a:latin typeface="微软雅黑" pitchFamily="34" charset="0"/>
                <a:ea typeface="微软雅黑" pitchFamily="34" charset="-122"/>
                <a:cs typeface="微软雅黑" pitchFamily="34" charset="-120"/>
              </a:rPr>
              <a:t>”体现了国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家是统治阶级的工具</a:t>
            </a:r>
            <a:r>
              <a:rPr lang="en-US" altLang="zh-CN" sz="2000" b="0" i="0" dirty="0">
                <a:solidFill>
                  <a:srgbClr val="000000"/>
                </a:solidFill>
                <a:latin typeface="微软雅黑" pitchFamily="34" charset="0"/>
                <a:ea typeface="微软雅黑" pitchFamily="34" charset="-122"/>
                <a:cs typeface="微软雅黑" pitchFamily="34" charset="-120"/>
              </a:rPr>
              <a:t>，用于对被统治阶级实行专政，③正确；</a:t>
            </a:r>
            <a:r>
              <a:rPr lang="en-US" altLang="zh-CN" sz="2000" b="0" i="0">
                <a:solidFill>
                  <a:srgbClr val="000000"/>
                </a:solidFill>
                <a:latin typeface="微软雅黑" pitchFamily="34" charset="0"/>
                <a:ea typeface="微软雅黑" pitchFamily="34" charset="-122"/>
                <a:cs typeface="微软雅黑" pitchFamily="34" charset="-120"/>
              </a:rPr>
              <a:t>国家是阶级矛盾不可调和的产物，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是统治阶级统治被统治阶级的工具</a:t>
            </a:r>
            <a:r>
              <a:rPr lang="en-US" altLang="zh-CN" sz="2000" b="0" i="0" dirty="0">
                <a:solidFill>
                  <a:srgbClr val="000000"/>
                </a:solidFill>
                <a:latin typeface="微软雅黑" pitchFamily="34" charset="0"/>
                <a:ea typeface="微软雅黑" pitchFamily="34" charset="-122"/>
                <a:cs typeface="微软雅黑" pitchFamily="34" charset="-120"/>
              </a:rPr>
              <a:t>，不是订立契约产生的，①排除</a:t>
            </a:r>
            <a:r>
              <a:rPr lang="en-US" altLang="zh-CN" sz="2000" b="0" i="0">
                <a:solidFill>
                  <a:srgbClr val="000000"/>
                </a:solidFill>
                <a:latin typeface="微软雅黑" pitchFamily="34" charset="0"/>
                <a:ea typeface="微软雅黑" pitchFamily="34" charset="-122"/>
                <a:cs typeface="微软雅黑" pitchFamily="34" charset="-120"/>
              </a:rPr>
              <a:t>；恩格斯的论述没有涉及国家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的基本要素</a:t>
            </a:r>
            <a:r>
              <a:rPr lang="en-US" altLang="zh-CN" sz="2000" b="0" i="0" dirty="0">
                <a:solidFill>
                  <a:srgbClr val="000000"/>
                </a:solidFill>
                <a:latin typeface="微软雅黑" pitchFamily="34" charset="0"/>
                <a:ea typeface="微软雅黑" pitchFamily="34" charset="-122"/>
                <a:cs typeface="微软雅黑" pitchFamily="34" charset="-120"/>
              </a:rPr>
              <a:t>，而是强调了国家的阶级性质，④排除。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c7257773a?sp=1&amp;pid=5ef56fdf2&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［浙江S9联盟2025高二联考］</a:t>
            </a:r>
            <a:r>
              <a:rPr lang="en-US" altLang="zh-CN" sz="2000" b="0" i="0" dirty="0">
                <a:solidFill>
                  <a:srgbClr val="000000"/>
                </a:solidFill>
                <a:latin typeface="微软雅黑" pitchFamily="34" charset="0"/>
                <a:ea typeface="微软雅黑" pitchFamily="34" charset="-122"/>
                <a:cs typeface="微软雅黑" pitchFamily="34" charset="-120"/>
              </a:rPr>
              <a:t>美国前总统曾坦言</a:t>
            </a:r>
            <a:r>
              <a:rPr lang="en-US" altLang="zh-CN" sz="2000" b="0" i="0">
                <a:solidFill>
                  <a:srgbClr val="000000"/>
                </a:solidFill>
                <a:latin typeface="微软雅黑" pitchFamily="34" charset="0"/>
                <a:ea typeface="微软雅黑" pitchFamily="34" charset="-122"/>
                <a:cs typeface="微软雅黑" pitchFamily="34" charset="-120"/>
              </a:rPr>
              <a:t>：“美国在同世界各国相处时一个最常犯的毛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病</a:t>
            </a:r>
            <a:r>
              <a:rPr lang="en-US" altLang="zh-CN" sz="2000" b="0" i="0" dirty="0">
                <a:solidFill>
                  <a:srgbClr val="000000"/>
                </a:solidFill>
                <a:latin typeface="微软雅黑" pitchFamily="34" charset="0"/>
                <a:ea typeface="微软雅黑" pitchFamily="34" charset="-122"/>
                <a:cs typeface="微软雅黑" pitchFamily="34" charset="-120"/>
              </a:rPr>
              <a:t>，就是倾向于用西方民主的标准去衡量所有国家的政府，</a:t>
            </a:r>
            <a:r>
              <a:rPr lang="en-US" altLang="zh-CN" sz="2000" b="0" i="0">
                <a:solidFill>
                  <a:srgbClr val="000000"/>
                </a:solidFill>
                <a:latin typeface="微软雅黑" pitchFamily="34" charset="0"/>
                <a:ea typeface="微软雅黑" pitchFamily="34" charset="-122"/>
                <a:cs typeface="微软雅黑" pitchFamily="34" charset="-120"/>
              </a:rPr>
              <a:t>用西欧的标准去衡量各国的文化。”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但是</a:t>
            </a:r>
            <a:r>
              <a:rPr lang="en-US" altLang="zh-CN" sz="2000" b="0" i="0" dirty="0">
                <a:solidFill>
                  <a:srgbClr val="000000"/>
                </a:solidFill>
                <a:latin typeface="微软雅黑" pitchFamily="34" charset="0"/>
                <a:ea typeface="微软雅黑" pitchFamily="34" charset="-122"/>
                <a:cs typeface="微软雅黑" pitchFamily="34" charset="-120"/>
              </a:rPr>
              <a:t>，西方民主共和制模式在南亚地区演变为家族政治，在非洲演变为部落政治</a:t>
            </a:r>
            <a:r>
              <a:rPr lang="en-US" altLang="zh-CN" sz="2000" b="0" i="0">
                <a:solidFill>
                  <a:srgbClr val="000000"/>
                </a:solidFill>
                <a:latin typeface="微软雅黑" pitchFamily="34" charset="0"/>
                <a:ea typeface="微软雅黑" pitchFamily="34" charset="-122"/>
                <a:cs typeface="微软雅黑" pitchFamily="34" charset="-120"/>
              </a:rPr>
              <a:t>。对此评价正确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c7257773a.bracket?pid=5ef56fdf2&amp;color=0,0,0&amp;vpa=2"/>
          <p:cNvSpPr/>
          <p:nvPr/>
        </p:nvSpPr>
        <p:spPr>
          <a:xfrm>
            <a:off x="1417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_2#c7257773a?pid=5ef56fdf2&amp;color=0,0,0&amp;bbb=1&amp;hb=1"/>
          <p:cNvSpPr/>
          <p:nvPr/>
        </p:nvSpPr>
        <p:spPr>
          <a:xfrm>
            <a:off x="722376" y="2791274"/>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民主共和制是资产阶级对国家进行控制和管理的有效工具</a:t>
            </a:r>
            <a:r>
              <a:rPr lang="en-US" altLang="zh-CN" sz="2000" b="0" i="0" dirty="0">
                <a:solidFill>
                  <a:srgbClr val="000000"/>
                </a:solidFill>
                <a:latin typeface="SimSun" pitchFamily="34" charset="0"/>
                <a:ea typeface="SimSun" pitchFamily="34" charset="-122"/>
                <a:cs typeface="SimSun" pitchFamily="34" charset="-120"/>
              </a:rPr>
              <a:t> </a:t>
            </a:r>
          </a:p>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一国政体应由其社会习惯、历史渊源、文化传统等决定</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各国的国家性质和国情不同，政体的模式应该各具特色</a:t>
            </a:r>
            <a:r>
              <a:rPr lang="en-US" altLang="zh-CN" sz="2000" b="0" i="0" dirty="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err="1">
                <a:solidFill>
                  <a:srgbClr val="000000"/>
                </a:solidFill>
                <a:latin typeface="微软雅黑" pitchFamily="34" charset="0"/>
                <a:ea typeface="微软雅黑" pitchFamily="34" charset="-122"/>
                <a:cs typeface="微软雅黑" pitchFamily="34" charset="-120"/>
              </a:rPr>
              <a:t>要尊重一国自主选择政治制度的权利，不干涉他国内政</a:t>
            </a:r>
            <a:endParaRPr lang="en-US" altLang="zh-CN" sz="2000" dirty="0"/>
          </a:p>
        </p:txBody>
      </p:sp>
      <p:sp>
        <p:nvSpPr>
          <p:cNvPr id="5" name="QC_6_BD.4_3#c7257773a.choices?pid=5ef56fdf2&amp;color=0,0,0&amp;bbb=1"/>
          <p:cNvSpPr/>
          <p:nvPr/>
        </p:nvSpPr>
        <p:spPr>
          <a:xfrm>
            <a:off x="719328" y="4680578"/>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c7257773a?vop=1&amp;pid=5ef56fdf2&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本题考查政体。西方民主共和制模式在南亚地区演变为家族政治，</a:t>
            </a:r>
            <a:r>
              <a:rPr lang="en-US" altLang="zh-CN" sz="2000" b="0" i="0">
                <a:solidFill>
                  <a:srgbClr val="000000"/>
                </a:solidFill>
                <a:latin typeface="微软雅黑" pitchFamily="34" charset="0"/>
                <a:ea typeface="微软雅黑" pitchFamily="34" charset="-122"/>
                <a:cs typeface="微软雅黑" pitchFamily="34" charset="-120"/>
              </a:rPr>
              <a:t>在非洲演变为部落政治，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不能用美国的标准去衡量其他国家的文化</a:t>
            </a:r>
            <a:r>
              <a:rPr lang="en-US" altLang="zh-CN" sz="2000" b="0" i="0" dirty="0">
                <a:solidFill>
                  <a:srgbClr val="000000"/>
                </a:solidFill>
                <a:latin typeface="微软雅黑" pitchFamily="34" charset="0"/>
                <a:ea typeface="微软雅黑" pitchFamily="34" charset="-122"/>
                <a:cs typeface="微软雅黑" pitchFamily="34" charset="-120"/>
              </a:rPr>
              <a:t>，各国的国家性质和国情不同</a:t>
            </a:r>
            <a:r>
              <a:rPr lang="en-US" altLang="zh-CN" sz="2000" b="0" i="0">
                <a:solidFill>
                  <a:srgbClr val="000000"/>
                </a:solidFill>
                <a:latin typeface="微软雅黑" pitchFamily="34" charset="0"/>
                <a:ea typeface="微软雅黑" pitchFamily="34" charset="-122"/>
                <a:cs typeface="微软雅黑" pitchFamily="34" charset="-120"/>
              </a:rPr>
              <a:t>，政体的模式应该各具特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色</a:t>
            </a:r>
            <a:r>
              <a:rPr lang="en-US" altLang="zh-CN" sz="2000" b="0" i="0" dirty="0">
                <a:solidFill>
                  <a:srgbClr val="000000"/>
                </a:solidFill>
                <a:latin typeface="微软雅黑" pitchFamily="34" charset="0"/>
                <a:ea typeface="微软雅黑" pitchFamily="34" charset="-122"/>
                <a:cs typeface="微软雅黑" pitchFamily="34" charset="-120"/>
              </a:rPr>
              <a:t>，要尊重一国自主选择政治制度的权利，不干涉他国内政，③④正确</a:t>
            </a:r>
            <a:r>
              <a:rPr lang="en-US" altLang="zh-CN" sz="2000" b="0" i="0">
                <a:solidFill>
                  <a:srgbClr val="000000"/>
                </a:solidFill>
                <a:latin typeface="微软雅黑" pitchFamily="34" charset="0"/>
                <a:ea typeface="微软雅黑" pitchFamily="34" charset="-122"/>
                <a:cs typeface="微软雅黑" pitchFamily="34" charset="-120"/>
              </a:rPr>
              <a:t>；材料体现各国有各国的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国情</a:t>
            </a:r>
            <a:r>
              <a:rPr lang="en-US" altLang="zh-CN" sz="2000" b="0" i="0" dirty="0">
                <a:solidFill>
                  <a:srgbClr val="000000"/>
                </a:solidFill>
                <a:latin typeface="微软雅黑" pitchFamily="34" charset="0"/>
                <a:ea typeface="微软雅黑" pitchFamily="34" charset="-122"/>
                <a:cs typeface="微软雅黑" pitchFamily="34" charset="-120"/>
              </a:rPr>
              <a:t>，不能用统一的美国标准去衡量各国的文化</a:t>
            </a:r>
            <a:r>
              <a:rPr lang="en-US" altLang="zh-CN" sz="2000" b="0" i="0">
                <a:solidFill>
                  <a:srgbClr val="000000"/>
                </a:solidFill>
                <a:latin typeface="微软雅黑" pitchFamily="34" charset="0"/>
                <a:ea typeface="微软雅黑" pitchFamily="34" charset="-122"/>
                <a:cs typeface="微软雅黑" pitchFamily="34" charset="-120"/>
              </a:rPr>
              <a:t>，没有强调民主共和制是资产阶级对国家进行控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制和管理的有效工具</a:t>
            </a:r>
            <a:r>
              <a:rPr lang="en-US" altLang="zh-CN" sz="2000" b="0" i="0" dirty="0">
                <a:solidFill>
                  <a:srgbClr val="000000"/>
                </a:solidFill>
                <a:latin typeface="微软雅黑" pitchFamily="34" charset="0"/>
                <a:ea typeface="微软雅黑" pitchFamily="34" charset="-122"/>
                <a:cs typeface="微软雅黑" pitchFamily="34" charset="-120"/>
              </a:rPr>
              <a:t>，①排除；国体决定政体，社会习惯、历史渊源</a:t>
            </a:r>
            <a:r>
              <a:rPr lang="en-US" altLang="zh-CN" sz="2000" b="0" i="0">
                <a:solidFill>
                  <a:srgbClr val="000000"/>
                </a:solidFill>
                <a:latin typeface="微软雅黑" pitchFamily="34" charset="0"/>
                <a:ea typeface="微软雅黑" pitchFamily="34" charset="-122"/>
                <a:cs typeface="微软雅黑" pitchFamily="34" charset="-120"/>
              </a:rPr>
              <a:t>、文化传统等会影响而不是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决定政体</a:t>
            </a:r>
            <a:r>
              <a:rPr lang="en-US" altLang="zh-CN" sz="2000" b="0" i="0" dirty="0">
                <a:solidFill>
                  <a:srgbClr val="000000"/>
                </a:solidFill>
                <a:latin typeface="微软雅黑" pitchFamily="34" charset="0"/>
                <a:ea typeface="微软雅黑" pitchFamily="34" charset="-122"/>
                <a:cs typeface="微软雅黑"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7_1#52c7c9759?sp=1&amp;pid=5ef56fdf2&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［黑龙江哈尔滨三中2024高二段考］</a:t>
            </a:r>
            <a:r>
              <a:rPr lang="en-US" altLang="zh-CN" sz="2000" b="0" i="0" dirty="0">
                <a:solidFill>
                  <a:srgbClr val="000000"/>
                </a:solidFill>
                <a:latin typeface="微软雅黑" pitchFamily="34" charset="0"/>
                <a:ea typeface="微软雅黑" pitchFamily="34" charset="-122"/>
                <a:cs typeface="微软雅黑" pitchFamily="34" charset="-120"/>
              </a:rPr>
              <a:t>在当代资本主义国家，美国由“民选总统”领导政府</a:t>
            </a:r>
            <a:r>
              <a:rPr lang="en-US" altLang="zh-CN" sz="2000" b="0" i="0">
                <a:solidFill>
                  <a:srgbClr val="000000"/>
                </a:solidFill>
                <a:latin typeface="微软雅黑" pitchFamily="34" charset="0"/>
                <a:ea typeface="微软雅黑" pitchFamily="34" charset="-122"/>
                <a:cs typeface="微软雅黑" pitchFamily="34" charset="-120"/>
              </a:rPr>
              <a:t>，英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国由议会中占多数席位的一个政党组织政府，德国由超过议会半数席位的一个政党或多个政党的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联盟组织政府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材料表明(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52c7c9759.bracket?pid=5ef56fdf2&amp;color=0,0,0&amp;vpa=3"/>
          <p:cNvSpPr/>
          <p:nvPr/>
        </p:nvSpPr>
        <p:spPr>
          <a:xfrm>
            <a:off x="3716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_2#52c7c9759?pid=5ef56fdf2&amp;color=0,0,0&amp;bbb=1&amp;hb=1"/>
          <p:cNvSpPr/>
          <p:nvPr/>
        </p:nvSpPr>
        <p:spPr>
          <a:xfrm>
            <a:off x="722376" y="2334074"/>
            <a:ext cx="10753344" cy="84315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①</a:t>
            </a:r>
            <a:r>
              <a:rPr lang="en-US" altLang="zh-CN" sz="2000" b="0" i="0" spc="-50" dirty="0" err="1">
                <a:solidFill>
                  <a:srgbClr val="000000"/>
                </a:solidFill>
                <a:latin typeface="微软雅黑" pitchFamily="34" charset="0"/>
                <a:ea typeface="微软雅黑" pitchFamily="34" charset="-122"/>
                <a:cs typeface="微软雅黑" pitchFamily="34" charset="-120"/>
              </a:rPr>
              <a:t>美、英、德国情不同，采用了不同的国家管理形式</a:t>
            </a:r>
            <a:r>
              <a:rPr lang="en-US" altLang="zh-CN" sz="2000" b="0" i="0" spc="-50" dirty="0">
                <a:solidFill>
                  <a:srgbClr val="000000"/>
                </a:solidFill>
                <a:latin typeface="SimSun" pitchFamily="34" charset="0"/>
                <a:ea typeface="SimSun" pitchFamily="34" charset="-122"/>
                <a:cs typeface="SimSun" pitchFamily="34" charset="-120"/>
              </a:rPr>
              <a:t> </a:t>
            </a:r>
          </a:p>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②</a:t>
            </a:r>
            <a:r>
              <a:rPr lang="en-US" altLang="zh-CN" sz="2000" b="0" i="0" spc="-50" dirty="0" err="1">
                <a:solidFill>
                  <a:srgbClr val="000000"/>
                </a:solidFill>
                <a:latin typeface="微软雅黑" pitchFamily="34" charset="0"/>
                <a:ea typeface="微软雅黑" pitchFamily="34" charset="-122"/>
                <a:cs typeface="微软雅黑" pitchFamily="34" charset="-120"/>
              </a:rPr>
              <a:t>政体具有相对独立性，同一国体可以采取不同的政体</a:t>
            </a:r>
            <a:r>
              <a:rPr lang="en-US" altLang="zh-CN" sz="2000" b="0" i="0" spc="-50" dirty="0">
                <a:solidFill>
                  <a:srgbClr val="000000"/>
                </a:solidFill>
                <a:latin typeface="SimSun" pitchFamily="34" charset="0"/>
                <a:ea typeface="SimSun" pitchFamily="34" charset="-122"/>
                <a:cs typeface="SimSun" pitchFamily="34" charset="-120"/>
              </a:rPr>
              <a:t> </a:t>
            </a:r>
          </a:p>
          <a:p>
            <a:pPr latinLnBrk="1">
              <a:lnSpc>
                <a:spcPts val="3400"/>
              </a:lnSpc>
            </a:pPr>
            <a:r>
              <a:rPr lang="en-US" altLang="zh-CN" sz="2000" b="0" i="0" spc="-50" dirty="0">
                <a:solidFill>
                  <a:srgbClr val="000000"/>
                </a:solidFill>
                <a:latin typeface="微软雅黑" pitchFamily="34" charset="0"/>
                <a:ea typeface="微软雅黑" pitchFamily="34" charset="-122"/>
                <a:cs typeface="微软雅黑" pitchFamily="34" charset="-120"/>
              </a:rPr>
              <a:t>③</a:t>
            </a:r>
            <a:r>
              <a:rPr lang="en-US" altLang="zh-CN" sz="2000" b="0" i="0" spc="-50" dirty="0" err="1">
                <a:solidFill>
                  <a:srgbClr val="000000"/>
                </a:solidFill>
                <a:latin typeface="微软雅黑" pitchFamily="34" charset="0"/>
                <a:ea typeface="微软雅黑" pitchFamily="34" charset="-122"/>
                <a:cs typeface="微软雅黑" pitchFamily="34" charset="-120"/>
              </a:rPr>
              <a:t>美国总统代表选民意志，英、德政府代表政党利益</a:t>
            </a:r>
            <a:r>
              <a:rPr lang="en-US" altLang="zh-CN" sz="2000" b="0" i="0" spc="-50" dirty="0">
                <a:solidFill>
                  <a:srgbClr val="000000"/>
                </a:solidFill>
                <a:latin typeface="SimSun" pitchFamily="34" charset="0"/>
                <a:ea typeface="SimSun" pitchFamily="34" charset="-122"/>
                <a:cs typeface="SimSun" pitchFamily="34" charset="-120"/>
              </a:rPr>
              <a:t> </a:t>
            </a:r>
          </a:p>
          <a:p>
            <a:pPr latinLnBrk="1">
              <a:lnSpc>
                <a:spcPts val="3400"/>
              </a:lnSpc>
            </a:pPr>
            <a:r>
              <a:rPr lang="en-US" altLang="zh-CN" sz="2000" b="0" i="0" spc="-50" dirty="0">
                <a:solidFill>
                  <a:srgbClr val="000000"/>
                </a:solidFill>
                <a:latin typeface="微软雅黑" pitchFamily="34" charset="0"/>
                <a:ea typeface="微软雅黑" pitchFamily="34" charset="-122"/>
                <a:cs typeface="微软雅黑" pitchFamily="34" charset="-120"/>
              </a:rPr>
              <a:t>④国体决定政体，政体反映国体</a:t>
            </a:r>
            <a:endParaRPr lang="en-US" altLang="zh-CN" sz="2000" spc="-50" dirty="0"/>
          </a:p>
        </p:txBody>
      </p:sp>
      <p:sp>
        <p:nvSpPr>
          <p:cNvPr id="5" name="QC_6_BD.7_3#52c7c9759.choices?pid=5ef56fdf2&amp;color=0,0,0&amp;bbb=1"/>
          <p:cNvSpPr/>
          <p:nvPr/>
        </p:nvSpPr>
        <p:spPr>
          <a:xfrm>
            <a:off x="722376" y="416340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A.①②</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9_1#52c7c9759?vop=1&amp;pid=5ef56fdf2&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本题考查政体的影响因素。材料表明美、英、德国情不同，</a:t>
            </a:r>
            <a:r>
              <a:rPr lang="en-US" altLang="zh-CN" sz="2000" b="0" i="0">
                <a:solidFill>
                  <a:srgbClr val="000000"/>
                </a:solidFill>
                <a:latin typeface="微软雅黑" pitchFamily="34" charset="0"/>
                <a:ea typeface="微软雅黑" pitchFamily="34" charset="-122"/>
                <a:cs typeface="微软雅黑" pitchFamily="34" charset="-120"/>
              </a:rPr>
              <a:t>采用了不同的国家管理形式，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正确；政体具有相对独立性，美、英、德国体相同，都是资本主义国家，</a:t>
            </a:r>
            <a:r>
              <a:rPr lang="en-US" altLang="zh-CN" sz="2000" b="0" i="0">
                <a:solidFill>
                  <a:srgbClr val="000000"/>
                </a:solidFill>
                <a:latin typeface="微软雅黑" pitchFamily="34" charset="0"/>
                <a:ea typeface="微软雅黑" pitchFamily="34" charset="-122"/>
                <a:cs typeface="微软雅黑" pitchFamily="34" charset="-120"/>
              </a:rPr>
              <a:t>但采取了不同的政体，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美国实行总统制</a:t>
            </a:r>
            <a:r>
              <a:rPr lang="en-US" altLang="zh-CN" sz="2000" b="0" i="0" dirty="0">
                <a:solidFill>
                  <a:srgbClr val="000000"/>
                </a:solidFill>
                <a:latin typeface="微软雅黑" pitchFamily="34" charset="0"/>
                <a:ea typeface="微软雅黑" pitchFamily="34" charset="-122"/>
                <a:cs typeface="微软雅黑" pitchFamily="34" charset="-120"/>
              </a:rPr>
              <a:t>，英国和德国实行议会制，②正确；美国总统和英</a:t>
            </a:r>
            <a:r>
              <a:rPr lang="en-US" altLang="zh-CN" sz="2000" b="0" i="0">
                <a:solidFill>
                  <a:srgbClr val="000000"/>
                </a:solidFill>
                <a:latin typeface="微软雅黑" pitchFamily="34" charset="0"/>
                <a:ea typeface="微软雅黑" pitchFamily="34" charset="-122"/>
                <a:cs typeface="微软雅黑" pitchFamily="34" charset="-120"/>
              </a:rPr>
              <a:t>、德政府都代表资产阶级的利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益</a:t>
            </a:r>
            <a:r>
              <a:rPr lang="en-US" altLang="zh-CN" sz="2000" b="0" i="0" dirty="0">
                <a:solidFill>
                  <a:srgbClr val="000000"/>
                </a:solidFill>
                <a:latin typeface="微软雅黑" pitchFamily="34" charset="0"/>
                <a:ea typeface="微软雅黑" pitchFamily="34" charset="-122"/>
                <a:cs typeface="微软雅黑" pitchFamily="34" charset="-120"/>
              </a:rPr>
              <a:t>，③排除；美、英、德国体相同，但政体不同，材料没有体现国体决定政体，</a:t>
            </a:r>
            <a:r>
              <a:rPr lang="en-US" altLang="zh-CN" sz="2000" b="0" i="0">
                <a:solidFill>
                  <a:srgbClr val="000000"/>
                </a:solidFill>
                <a:latin typeface="微软雅黑" pitchFamily="34" charset="0"/>
                <a:ea typeface="微软雅黑" pitchFamily="34" charset="-122"/>
                <a:cs typeface="微软雅黑" pitchFamily="34" charset="-120"/>
              </a:rPr>
              <a:t>政体反映国体，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TotalTime>
  <Words>2300</Words>
  <Application>Microsoft Office PowerPoint</Application>
  <PresentationFormat>宽屏</PresentationFormat>
  <Paragraphs>412</Paragraphs>
  <Slides>44</Slides>
  <Notes>42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2025-08-05T01:22:40Z</dcterms:created>
  <dcterms:modified xsi:type="dcterms:W3CDTF">2025-08-05T02:19:29Z</dcterms:modified>
  <cp:category/>
  <cp:contentStatus/>
</cp:coreProperties>
</file>