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0" Type="http://schemas.openxmlformats.org/officeDocument/2006/relationships/tableStyles" Target="tableStyles.xml"/><Relationship Id="rId7" Type="http://schemas.openxmlformats.org/officeDocument/2006/relationships/slide" Target="slides/slide4.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d97a789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没有正确区分诉讼代理人和辩护人</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495a71c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没有正确理解起诉</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a1ae61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没有正确理解举证责任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9d7ed8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诉讼权利面面观</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34d485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寻求法律援助</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ddfac7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起诉与应诉</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e413fb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审理与判决</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73e828d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处处留心皆证据</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9#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9a06ff1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主张权利靠举证</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97a789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没有正确区分诉讼代理人和辩护人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495a71c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没有正确理解起诉</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4a1ae61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没有正确理解举证责任</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82ac06753?vop=1&amp;pid=334d4859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本题考查寻求法律援助。老李和工厂发生劳动争议，老李可以申请劳动争议仲裁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，老李若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，通过成功申请法律援助，能无偿得到法律服务，②④正确；根据劳动法律、法规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特定情形外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，未经劳动仲裁程序，当事人不得直接向人民法院提起诉讼，①排除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；如果老李缺乏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相应的法律知识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，可以依法委托诉讼代理人来维权，③排除。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29a5f485e?sp=1&amp;pid=334d4859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［河南驻马店上蔡一中2025高二期中］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某市以创建“温暖法援”品牌为主线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，进一步完善法律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援助一小时服务圈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，提升群众服务首选率和满意率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。在全省年度城乡困难群体法律援助民生工程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绩效考评中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，该市位列全省第一档次。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下列属于法律援助受理范围的是(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29a5f485e.bracket?pid=334d48594&amp;color=0,0,0&amp;vpa=4&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0_2#29a5f485e?pid=334d48594&amp;color=0,0,0&amp;vtp=1&amp;bbb=1"/>
          <p:cNvSpPr/>
          <p:nvPr/>
        </p:nvSpPr>
        <p:spPr>
          <a:xfrm>
            <a:off x="722376" y="2334074"/>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①公民因见义勇为行为主张相关民事权益的</a:t>
            </a:r>
            <a:endParaRPr lang="en-US" altLang="zh-CN" sz="20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②因商业劳动合同违约要求对方赔偿的</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经济困难的公民依法请求国家赔偿的</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④请求交通事故中附带民事经济赔偿的</a:t>
            </a:r>
            <a:endParaRPr lang="en-US" altLang="zh-CN" sz="2000" dirty="0"/>
          </a:p>
        </p:txBody>
      </p:sp>
      <p:sp>
        <p:nvSpPr>
          <p:cNvPr id="5" name="QC_7_BD.10_3#29a5f485e.choices?pid=334d48594&amp;color=0,0,0&amp;vtp=1&amp;bbb=1"/>
          <p:cNvSpPr/>
          <p:nvPr/>
        </p:nvSpPr>
        <p:spPr>
          <a:xfrm>
            <a:off x="719328"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29a5f485e?vop=1&amp;pid=334d4859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本题考查寻求法律援助。在民事和行政纠纷中，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经济困难的公民可以就依法请求国家赔偿、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请求确认劳动关系或支付劳动报酬等事项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，申请法律援助，获得法律咨询或代理服务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。涉及维护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英雄烈士人格权益或因见义勇为行为主张相关民事权益等情形的，当事人申请法律援助不受经济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困难条件的限制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，①③正确。“因商业劳动合同违约要求对方赔偿的”和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“请求交通事故中附带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民事经济赔偿的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”不能直接体现这些群体是经济困难的公民，②④排除。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c991c34fb?sp=1&amp;pid=d97a7899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5.A公司及其法定代表人张某因工作安全操作疏忽导致了一起机械伤害事故的发生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，随后收到市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应急管理局的行政处罚决定书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，A公司及张某分别受到罚款19万元、85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518元的行政处罚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对此不服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，将市应急管理局诉至人民法院。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c991c34fb.bracket?pid=d97a7899c&amp;color=0,0,0&amp;vpa=5&amp;vtp=1"/>
          <p:cNvSpPr/>
          <p:nvPr/>
        </p:nvSpPr>
        <p:spPr>
          <a:xfrm>
            <a:off x="651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c991c34fb?pid=d97a7899c&amp;color=0,0,0&amp;vtp=1&amp;bbb=1"/>
          <p:cNvSpPr/>
          <p:nvPr/>
        </p:nvSpPr>
        <p:spPr>
          <a:xfrm>
            <a:off x="722376" y="23340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张某有委托诉讼代理人的权利</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②张某有委托辩护人的权利</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张某在一审判决生效后有上诉权利</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④张某属于行政相对人</a:t>
            </a:r>
            <a:endParaRPr lang="en-US" altLang="zh-CN" sz="2000" dirty="0"/>
          </a:p>
        </p:txBody>
      </p:sp>
      <p:sp>
        <p:nvSpPr>
          <p:cNvPr id="5" name="QC_8_BD.13_3#c991c34fb.choices?pid=d97a7899c&amp;color=0,0,0&amp;vtp=1&amp;bbb=1"/>
          <p:cNvSpPr/>
          <p:nvPr/>
        </p:nvSpPr>
        <p:spPr>
          <a:xfrm>
            <a:off x="722376" y="41269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c991c34fb?vop=1&amp;pid=d97a7899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本题考查诉讼权利。本案属于行政诉讼，张某有委托诉讼代理人的权利，①正确，②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除法律规定的特殊情形外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，当事人不服一审判决的，可以在规定的期限内上诉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，在判决生效后不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，③排除；本案为行政诉讼，是针对市应急管理局的具体行政行为的诉讼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，张某属于行政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c991c34fb?vop=1&amp;pid=d97a7899c&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本题易错选②，错选原因是没有正确区分诉讼代理人和辩护人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。在民事诉讼和行政诉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讼中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，帮助当事人进行诉讼活动的人，称为诉讼代理人。在刑事诉讼中，帮助犯罪嫌疑人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人进行诉讼活动的人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，称为辩护人；帮助被害人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、自诉人或者附带民事诉讼当事人进行诉讼活动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，称为诉讼代理人。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4cc12887.fixed?pid=c8adfd8d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84cc12887.fixed?pid=c8adfd8d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严格遵守诉讼程序</a:t>
            </a:r>
            <a:endParaRPr lang="en-US" altLang="zh-CN" sz="4400" dirty="0"/>
          </a:p>
        </p:txBody>
      </p:sp>
      <p:pic>
        <p:nvPicPr>
          <p:cNvPr id="4" name="C_5#84cc12887.fixed?pid=c8adfd8d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4cc12887.fixed?pid=c8adfd8d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a38757f41?pid=dddfac72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原告A公司与被告B公司在广告合同纠纷一案中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，原告委托诉讼代理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人韦某到庭参加了诉讼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，被告经人民法院合法传唤，无正当理由拒不到庭，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法院依法缺席审理。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a38757f41.bracket?pid=dddfac728&amp;color=0,0,0&amp;vpa=6&amp;vtp=1"/>
          <p:cNvSpPr/>
          <p:nvPr/>
        </p:nvSpPr>
        <p:spPr>
          <a:xfrm>
            <a:off x="167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6_2#a38757f41.choices?pid=dddfac72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A.民事诉讼与行政诉讼均实行“不告不理”的原则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.对符合法律规定的起诉，人民法院应当予以登记立案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.立案登记后，诉讼即告开始，诉讼进入第一审程序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.被告不提交答辩状，无正当理由拒不出庭的，不影响人民法院审理案件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a38757f41?vop=1&amp;pid=dddfac72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本题考查应诉。被告经人民法院合法传唤，无正当理由拒不到庭，法院依法缺席审理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明被告不提交答辩状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，无正当理由拒不出庭的，不影响人民法院审理案件，D正确，A、B、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eb341db22?sp=1&amp;pid=dddfac72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2.李某在家洗澡，死于家中浴室。经勘查，现场洗手间电热水器内部线圈有灼烧痕迹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。李某尸检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结论为触电身亡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，警方作出排除他杀的结论。李某父母随即与热水器生产厂家交涉，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要求赔偿。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双方在赔偿金额上发生纠纷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，李某父母就此向法院提起诉讼。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eb341db22.bracket?pid=dddfac728&amp;color=0,0,0&amp;vpa=7&amp;vtp=1"/>
          <p:cNvSpPr/>
          <p:nvPr/>
        </p:nvSpPr>
        <p:spPr>
          <a:xfrm>
            <a:off x="854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9_2#eb341db22?pid=dddfac72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①热水器生产厂家若不提交答辩状，不会影响法庭审理案件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热水器生产厂家可以委托辩护人帮助其进行诉讼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李某父母提交诉状后，诉讼即告开始，进入第一审程序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一审结束后，当事人有权在判决书送达之日起15日内提起上诉</a:t>
            </a:r>
            <a:endParaRPr lang="en-US" altLang="zh-CN" sz="2000" dirty="0"/>
          </a:p>
        </p:txBody>
      </p:sp>
      <p:sp>
        <p:nvSpPr>
          <p:cNvPr id="5" name="QC_7_BD.19_3#eb341db22.choices?pid=dddfac72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c6e9607f.fixed?pid=f253cb6d7&amp;color=100,146,38&amp;vtp=1&amp;bbb=1"/>
          <p:cNvSpPr/>
          <p:nvPr/>
        </p:nvSpPr>
        <p:spPr>
          <a:xfrm>
            <a:off x="5385816" y="905256"/>
            <a:ext cx="14081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7200" dirty="0"/>
          </a:p>
        </p:txBody>
      </p:sp>
      <p:sp>
        <p:nvSpPr>
          <p:cNvPr id="3" name="C_3_BD#ec6e9607f.fixed?pid=f253cb6d7&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第十课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诉讼实现公平正义</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eb341db22?vop=1&amp;pid=dddfac72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本题考查起诉与应诉。人民法院登记立案后，要将原告提交的起诉状副本送达被告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应当在规定的时间内提出答辩状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，再由人民法院把答辩状副本送达原告，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被告不提交答辩状的，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不影响人民法院审理案件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，①正确；一审结束后，当事人若不服判决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，有权在判决书送达之日起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日内提起上诉，④正确；本案属于民事诉讼，民事诉讼中帮助当事人进行诉讼活动的人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，②排除；对于符合法律规定的起诉，人民法院应当予以登记立案，立案登记后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讼即告开始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，进入第一审程序，③排除。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63881168a?sp=1&amp;pid=9e413fb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［四川绵阳部分学校2025高二期中］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阅读下图信息，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2" name="QC_7_BD.22_2#63881168a?colgroup=41&amp;pid=9e413fb8e&amp;color=0,0,0&amp;vtp=1&amp;bbb=1&amp;hb=1"/>
          <p:cNvGraphicFramePr>
            <a:graphicFrameLocks noGrp="1"/>
          </p:cNvGraphicFramePr>
          <p:nvPr/>
        </p:nvGraphicFramePr>
        <p:xfrm>
          <a:off x="722376" y="1511300"/>
          <a:ext cx="10735056" cy="2442083"/>
        </p:xfrm>
        <a:graphic>
          <a:graphicData uri="http://schemas.openxmlformats.org/drawingml/2006/table">
            <a:tbl>
              <a:tblPr/>
              <a:tblGrid>
                <a:gridCol w="10735056"/>
              </a:tblGrid>
              <a:tr h="2442083">
                <a:tc>
                  <a:txBody>
                    <a:bodyPr/>
                    <a:lstStyle/>
                    <a:p>
                      <a:pPr marL="0" indent="0"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最高人民法院开庭与庭审直播公告</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最高人民法院定于二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二二年三月三十一日十五点在最高人民法院第三巡回法庭第四法庭公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开开庭审理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置业有限公司与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建设有限公司建设工程施工合同纠纷一案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中国庭审公开网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最高人民法院官方微博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最高人民法院官方微信</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新浪司法频道进行庭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审直播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0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特此公告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3_1#63881168a.bracket?pid=9e413fb8e&amp;color=0,0,0&amp;vpa=8&amp;vtp=1"/>
          <p:cNvSpPr/>
          <p:nvPr/>
        </p:nvSpPr>
        <p:spPr>
          <a:xfrm>
            <a:off x="900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7_BD.22_3#63881168a?pid=9e413fb8e&amp;color=0,0,0&amp;vtp=1&amp;bbb=1"/>
          <p:cNvSpPr/>
          <p:nvPr/>
        </p:nvSpPr>
        <p:spPr>
          <a:xfrm>
            <a:off x="722376" y="40894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①从诉讼类型看，本案属于民事诉讼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发布开庭与庭审直播公告是本案诉讼程序的第一步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开庭审理表明本案诉讼过程进入最重要环节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该案实行两审终审制</a:t>
            </a:r>
            <a:endParaRPr lang="en-US" altLang="zh-CN" sz="2000" dirty="0"/>
          </a:p>
        </p:txBody>
      </p:sp>
      <p:sp>
        <p:nvSpPr>
          <p:cNvPr id="6" name="QC_7_BD.22_4#63881168a.choices?pid=9e413fb8e&amp;color=0,0,0&amp;vtp=1&amp;bbb=1"/>
          <p:cNvSpPr/>
          <p:nvPr/>
        </p:nvSpPr>
        <p:spPr>
          <a:xfrm>
            <a:off x="722376" y="59267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63881168a?vop=1&amp;pid=9e413fb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本题考查审理与判决。通过分析材料可知，该案为A置业有限公司与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B建设有限公司建设工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程施工合同纠纷一案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，所以从诉讼类型看，本案属于民事诉讼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，开庭审理表明本案诉讼过程进入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最重要环节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，①③正确；诉讼程序的第一步是起诉，②排除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；由最高人民法院审理的案件都是终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审裁判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90604f5d1?sp=1&amp;pid=9e413fb8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［云南保山2025高二开学考］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司机钱某在载客途中被某市交通局执法人员拦停并处2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万元罚款。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钱某对这一行政处罚不服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，起诉到人民法院，一审法院判决撤销该行政处罚决定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，该市交通局不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服判决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，上诉至中级人民法院。中级人民法院经过审理驳回上诉，维持原判。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90604f5d1.bracket?pid=9e413fb8e&amp;color=0,0,0&amp;vpa=9&amp;vtp=1"/>
          <p:cNvSpPr/>
          <p:nvPr/>
        </p:nvSpPr>
        <p:spPr>
          <a:xfrm>
            <a:off x="1032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5_2#90604f5d1?pid=9e413fb8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①一审中的法庭调查会对案件事实进行全面调查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二审中审判长应告知市交通局享有辩护权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二审裁决后该市交通局不可以再上诉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二审后该市交通局不能向上一级法院申请再审</a:t>
            </a:r>
            <a:endParaRPr lang="en-US" altLang="zh-CN" sz="2000" dirty="0"/>
          </a:p>
        </p:txBody>
      </p:sp>
      <p:sp>
        <p:nvSpPr>
          <p:cNvPr id="5" name="QC_7_BD.25_3#90604f5d1.choices?pid=9e413fb8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90604f5d1?vop=1&amp;pid=9e413fb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本题考查审理与判决。法院审判过程中的法庭调查会对案件事实进行全面调查，①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我国实行两审终审制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，二审裁判是终审裁判，二审裁决后该市交通局不可以再上诉，③正确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护权是刑事诉讼中被告人的权利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，本案涉及的是行政诉讼，②排除；二审后，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若符合法定条件，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该市交通局可以向上一级法院申请再审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c21c8993f?pid=495a71c8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5.某日，梁某与同村的张某就宅基地使用权发生了争议，后交由镇政府来调解该争议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，梁某对调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解结果表示不满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c21c8993f.bracket?pid=495a71c8f&amp;color=0,0,0&amp;vpa=10&amp;vtp=1"/>
          <p:cNvSpPr/>
          <p:nvPr/>
        </p:nvSpPr>
        <p:spPr>
          <a:xfrm>
            <a:off x="473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28_2#c21c8993f.choices?pid=495a71c8f&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A.向县人民法院提起诉讼</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B.行使上诉的权利</a:t>
            </a:r>
            <a:endParaRPr lang="en-US" altLang="zh-CN" sz="2000" dirty="0"/>
          </a:p>
          <a:p>
            <a:pPr latinLnBrk="1">
              <a:lnSpc>
                <a:spcPts val="34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C.向市中级人民法院提起诉讼</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D.向县政府申请行政复议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c21c8993f?vop=1&amp;pid=495a71c8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本题考查起诉。梁某与同村的张某就宅基地使用权发生了争议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，后交由镇政府来调解该争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，梁某对调解结果表示不满。对此，梁某可以向该县人民法院提起诉讼，A符合题意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有提到一审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，也就不涉及上诉，B排除；梁某可以向县人民法院提起诉讼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，而不是市中级人民法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，C排除；该事件属于民事纠纷，不涉及行政复议，D排除。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c21c8993f?vop=1&amp;pid=495a71c8f&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本题易错选B，错选原因是没有正确区分起诉和上诉。起诉就是提起诉讼，俗称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”。当事人民事权利受到侵犯或与他人发生民事纠纷后，需要通过人民法院处理的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须先起诉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，否则人民法院不会主动受理。上诉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，是指当事人对人民法院所作的尚未发生法律效力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的一审判决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、裁定，在法定期限内，依法声明不服，提请上一级人民法院重新审判的活动。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009218b72.fixed?pid=a2070b21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009218b72.fixed?pid=a2070b21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依法收集运用证据</a:t>
            </a:r>
            <a:endParaRPr lang="en-US" altLang="zh-CN" sz="4400" dirty="0"/>
          </a:p>
        </p:txBody>
      </p:sp>
      <p:pic>
        <p:nvPicPr>
          <p:cNvPr id="4" name="C_5#009218b72.fixed?pid=a2070b21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009218b72.fixed?pid=a2070b21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caf4c5e44?sp=1&amp;pid=73e828d7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［甘肃白银2025月考］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被告黄某以资金困难为由向原告张某借款5万元现金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，并于当日向张某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出具了写明一年后归还本金的借条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。一年后，黄某未按约归还借款，故张某诉至法院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，要求黄某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归还借款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5万元。黄某辩称其向张某借款属实，但已经归还张某28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000元，因都是现金还款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无法提供相关证据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caf4c5e44.bracket?pid=73e828d77&amp;color=0,0,0&amp;vpa=11&amp;vtp=1"/>
          <p:cNvSpPr/>
          <p:nvPr/>
        </p:nvSpPr>
        <p:spPr>
          <a:xfrm>
            <a:off x="395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1_2#caf4c5e44?pid=73e828d77&amp;color=0,0,0&amp;vtp=1&amp;bbb=1"/>
          <p:cNvSpPr/>
          <p:nvPr/>
        </p:nvSpPr>
        <p:spPr>
          <a:xfrm>
            <a:off x="722376" y="27912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提供的借条可作为借款的物证</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②双方借贷关系成立，受法律保护</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归还部分借款的事实需要由张某举证</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④黄某会因证据不足而承担不利后果</a:t>
            </a:r>
            <a:endParaRPr lang="en-US" altLang="zh-CN" sz="2000" dirty="0"/>
          </a:p>
        </p:txBody>
      </p:sp>
      <p:sp>
        <p:nvSpPr>
          <p:cNvPr id="5" name="QC_7_BD.31_3#caf4c5e44.choices?pid=73e828d77&amp;color=0,0,0&amp;vtp=1&amp;bbb=1"/>
          <p:cNvSpPr/>
          <p:nvPr/>
        </p:nvSpPr>
        <p:spPr>
          <a:xfrm>
            <a:off x="722376" y="458410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c22588101.fixed?pid=82f77adc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c22588101.fixed?pid=82f77adc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正确行使诉讼权利</a:t>
            </a:r>
            <a:endParaRPr lang="en-US" altLang="zh-CN" sz="4400" dirty="0"/>
          </a:p>
        </p:txBody>
      </p:sp>
      <p:pic>
        <p:nvPicPr>
          <p:cNvPr id="4" name="C_5#c22588101.fixed?pid=82f77adc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c22588101.fixed?pid=82f77adc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caf4c5e44?vop=1&amp;pid=73e828d7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本题考查证据的作用。被告黄某向原告张某借款5万元现金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，并于当日向张某出具了写明一年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后归还本金的借条</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，黄某辩称其向张某借款属实，因此双方借贷关系成立，受法律保护，②</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黄某辩称其向张某借款属实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，但已经归还张某28</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000元，因都是现金还款，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故无法提供相关证据，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黄某会因证据不足而承担不利后果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，④正确；张某出具的借条是书证，而不是物证，①排除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诉讼的举证原则为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“谁主张，谁举证”，归还部分借款的事实需要由黄某举证，③排除。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2#caf4c5e44?vop=1&amp;pid=73e828d77&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打官司就是打证据。证据是打官司决胜负的关键砝码。对司法机关而言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，证据是查明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案件真实情况的重要手段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，是作出正确裁判的依据。在民事诉讼和行政诉讼中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，证据是当事人主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张自己权利的重要工具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eb0d0439f?sp=1&amp;pid=73e828d77&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彭某与张某是同事关系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。彭某口头向张某借钱看病并表示三个月后就还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，张某通过平台转账的方式向彭某转账8000元，因两人关系良好未写借条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。后彭某以各种理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由拖欠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，未归还借款。张某诉至法院请求彭某还款，彭某则辩称：平台转账是张某向其套现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账后已将相应数额现金交付张某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。最终因证据不足，法院驳回了张某的诉讼请求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。这启示我们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eb0d0439f.bracket?pid=73e828d77&amp;color=0,0,0&amp;vpa=12&amp;vtp=1"/>
          <p:cNvSpPr/>
          <p:nvPr/>
        </p:nvSpPr>
        <p:spPr>
          <a:xfrm>
            <a:off x="92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4_2#eb0d0439f?pid=73e828d77&amp;color=0,0,0&amp;vtp=1&amp;bbb=1"/>
          <p:cNvSpPr/>
          <p:nvPr/>
        </p:nvSpPr>
        <p:spPr>
          <a:xfrm>
            <a:off x="722376" y="32484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①只要收集保存足够的证据，个人权益就能免受侵犯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打官司就是打证据，当事人要承担证据不足的后果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书面证据更有利于维权，要养成文字确认的好习惯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公民个人提起诉讼必须委托诉讼代理人才能胜诉</a:t>
            </a:r>
            <a:endParaRPr lang="en-US" altLang="zh-CN" sz="2000" dirty="0"/>
          </a:p>
        </p:txBody>
      </p:sp>
      <p:sp>
        <p:nvSpPr>
          <p:cNvPr id="5" name="QC_7_BD.34_3#eb0d0439f.choices?pid=73e828d77&amp;color=0,0,0&amp;vtp=1&amp;bbb=1"/>
          <p:cNvSpPr/>
          <p:nvPr/>
        </p:nvSpPr>
        <p:spPr>
          <a:xfrm>
            <a:off x="722376" y="50843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eb0d0439f?vop=1&amp;pid=73e828d77&amp;color=0,0,0&amp;vtp=1&amp;bt=1&amp;bbb=1&amp;hb=1"/>
          <p:cNvSpPr/>
          <p:nvPr/>
        </p:nvSpPr>
        <p:spPr>
          <a:xfrm>
            <a:off x="722376" y="972000"/>
            <a:ext cx="10753344" cy="4551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本题考查证据含义及其作用。张某借钱给彭某，因未写借条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，缺乏有效的证据证明借款这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一事实成立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，因而被法院驳回诉讼请求，这启示我们打官司就是打证据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，当事人要承担证据不足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的后果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，书面证据更有利于维权，要养成文字确认的好习惯，②③正确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。个人权益不受侵犯的因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素有很多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，收集保存证据只是其中之一，①说法过于绝对，排除。材料强调证据的重要性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涉及委托诉讼代理人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，且提起诉讼未必只有委托诉讼代理人才能胜诉，④排除。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变式解析</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①改为：偷拍、偷录的资料可以作为证据。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：错误。证据的取得要合法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，民事诉讼中非法证据排除的根本性标准在于收集该特定证据的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手段与结果是否对他人的合法权益造成了侵害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。若偷拍、偷录的材料是通过非法手段取得的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不能作为证据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。若偷拍、偷录的材料没有侵害他人合法权益、没有违反法律禁止性规定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背公序良俗则可以作为证据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2#eb0d0439f?vop=1&amp;pid=73e828d77&amp;color=0,0,0&amp;mp=1&amp;vtp=1&amp;bt=1&amp;bbb=1&amp;hb=1"/>
          <p:cNvSpPr/>
          <p:nvPr/>
        </p:nvSpPr>
        <p:spPr>
          <a:xfrm>
            <a:off x="722376" y="972000"/>
            <a:ext cx="10753344" cy="5021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民事诉讼法规定的证据的种类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1）书证：指以文字、符号所记录或者表示的以证明待证事实的文书。比如，书信、文件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、合同等。书证是民事诉讼中普遍并大量应用的一种证据。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2）物证：指用物品的外形、特征、质量等说明待证事实的一部分或者全部的物品。比如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量不合格的家具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、被撞坏的汽车等。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3）视听资料：指用录音、录像的方法记录下来的有关案件事实的材料。比如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，用录音机录制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的当事人的谈话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，用录像机录制的人物形象及其活动，用电子计算机储存的数据和资料等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资料是随着科学技术的发展进入证据领域的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4）证人证言：指证人以口头或者书面方式向人民法院所作的对案件事实的陈述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。证人所作的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，既可以是亲自听到、看到的，也可以是从其他人、其他地方间接得知的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。证人证言是民事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诉讼中广泛应用的一种证据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，大部分民事案件都要依据证人证言来认定事实。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3#eb0d0439f?vop=1&amp;pid=73e828d77&amp;color=0,0,0&amp;mp=1&amp;vtp=1&amp;bt=1&amp;bbb=1&amp;hb=1"/>
          <p:cNvSpPr/>
          <p:nvPr/>
        </p:nvSpPr>
        <p:spPr>
          <a:xfrm>
            <a:off x="722376" y="969264"/>
            <a:ext cx="10753344" cy="4082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（5）当事人陈述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：指案件的直接利害关系人向人民法院提出的关于案件事实和证明这些事实情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况的陈述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6）鉴定结论：指人民法院指定的专门机关对民事案件中出现的专门性问题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，通过技术鉴定作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。比如医学鉴定、指纹鉴定、产品质量鉴定、文书鉴定、会计鉴定等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。鉴定结论是应用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专门知识所作出的鉴别和判断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，具有科学性和较强的证明力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，往往成为审查和鉴别其他证据的重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7）勘验笔录：指人民法院对能够证明案件事实的现场或者不能、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不便拿到人民法院的物证，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就地进行分析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、检验、勘查后作出的记录。它是客观事物的书面反映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，是保全原始证据的一种证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7b19ed1ef?sp=1&amp;pid=9a06ff1d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［安徽六安二中2025高二期中］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2024年5月8日，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叶某操作无人机在自家麦地上空喷洒除草剂，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药液随风飘移至相邻地块季某种植的玉米地上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，导致季某的10亩（1亩≈666.67平方米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近绝收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，季某要求叶某赔偿，叶某拒不赔偿。经反复思量，2025年3月季某打算诉至法院。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7b19ed1ef.bracket?pid=9a06ff1d5&amp;color=0,0,0&amp;vpa=13&amp;vtp=1"/>
          <p:cNvSpPr/>
          <p:nvPr/>
        </p:nvSpPr>
        <p:spPr>
          <a:xfrm>
            <a:off x="295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7_2#7b19ed1ef?pid=9a06ff1d5&amp;color=0,0,0&amp;vtp=1&amp;bbb=1"/>
          <p:cNvSpPr/>
          <p:nvPr/>
        </p:nvSpPr>
        <p:spPr>
          <a:xfrm>
            <a:off x="722376" y="27912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诉讼时效未过，法院会受理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②诉讼时效已过，法院不会受理</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本案适用举证责任倒置原则，由叶某举证</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④依据“谁主张，谁举证”原则，由季某举证</a:t>
            </a:r>
            <a:endParaRPr lang="en-US" altLang="zh-CN" sz="2000" dirty="0"/>
          </a:p>
        </p:txBody>
      </p:sp>
      <p:sp>
        <p:nvSpPr>
          <p:cNvPr id="5" name="QC_7_BD.37_3#7b19ed1ef.choices?pid=9a06ff1d5&amp;color=0,0,0&amp;vtp=1&amp;bbb=1"/>
          <p:cNvSpPr/>
          <p:nvPr/>
        </p:nvSpPr>
        <p:spPr>
          <a:xfrm>
            <a:off x="722376" y="45841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7b19ed1ef?vop=1&amp;pid=9a06ff1d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本题考查主张权利靠举证。我国法律规定，权利人民事权利受到侵害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，向法院请求保护民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事权利的诉讼时效期间为三年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。材料中叶某2024年5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月操作无人机在自家麦地上空喷洒除草剂，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导致季某的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10亩玉米几近绝收，侵害了季某的权利，到2025年3月诉讼时效未过，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法院会受理，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正确，②排除。我国法律规定，行为人因过错侵害他人民事权益造成损害的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，应当承担侵权责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。本案中叶某侵害季某权利，不适用举证责任倒置原则，应该依据民事诉讼“谁主张，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谁举证”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，由季某举证，③排除，④正确。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0e13cbac8?sp=1&amp;pid=9a06ff1d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［四川德阳绵竹中学2025高二期中］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梁某在不知情的情况下，代销了一批商品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，这批商品后经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县市场监督管理局检验为假货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。梁某被没收了商品，吊销了营业执照。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梁某不服这一处理结果，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将县市场监督管理局告上了法庭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0e13cbac8.bracket?pid=9a06ff1d5&amp;color=0,0,0&amp;vpa=14&amp;vtp=1"/>
          <p:cNvSpPr/>
          <p:nvPr/>
        </p:nvSpPr>
        <p:spPr>
          <a:xfrm>
            <a:off x="752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0_2#0e13cbac8?pid=9a06ff1d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①梁某对本案负有举证责任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该县市场监督管理局负有举证责任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梁某不服判决的上诉期限为15日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本案属于民事诉讼，被告应诉须在规定时间内提出答辩状</a:t>
            </a:r>
            <a:endParaRPr lang="en-US" altLang="zh-CN" sz="2000" dirty="0"/>
          </a:p>
        </p:txBody>
      </p:sp>
      <p:sp>
        <p:nvSpPr>
          <p:cNvPr id="5" name="QC_7_BD.40_3#0e13cbac8.choices?pid=9a06ff1d5&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0e13cbac8?vop=1&amp;pid=9a06ff1d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本题考查行政诉讼及举证责任。对行政诉讼的判决不服的，上诉期限是15日，③正确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案属于行政诉讼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，在行政诉讼中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，由作为被告的行政机关提供作出该具体行政行为的证据和所依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据的规范性文件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，所以本案中应该由该县市场监管局承担举证责任，①④排除，②正确。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fcea112a0?sp=1&amp;pid=b9d7ed8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［辽宁丹东凤城二中2025高二月考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大学生小王因携带零食进入某游乐园时被园方工作人员翻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，小王认为自身合法权益受到侵犯，向法院提起诉讼。后几经周折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，该游乐园最终作出改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，允许游客携带食物进入游乐园。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fcea112a0.bracket?pid=b9d7ed861&amp;color=0,0,0&amp;vpa=1&amp;vtp=1"/>
          <p:cNvSpPr/>
          <p:nvPr/>
        </p:nvSpPr>
        <p:spPr>
          <a:xfrm>
            <a:off x="574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_2#fcea112a0?pid=b9d7ed86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①小王可以委托朋友李律师作为诉讼代理人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诉讼是解决纠纷的最后途径，不能再调解了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小王若对一审判决不服，可在15日内提起上诉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向法院起诉是消费者维权最便捷的途径</a:t>
            </a:r>
            <a:endParaRPr lang="en-US" altLang="zh-CN" sz="2000" dirty="0"/>
          </a:p>
        </p:txBody>
      </p:sp>
      <p:sp>
        <p:nvSpPr>
          <p:cNvPr id="5" name="QC_7_BD.1_3#fcea112a0.choices?pid=b9d7ed861&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3_1#6179918f4?sp=1&amp;pid=4a1ae61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5.洪某与村委会签订承包水稻田合同，次年洪某在承包地中种植的水稻出现明显减产。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经鉴定，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水稻田土壤粉煤灰比例超过正常情况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。洪某遂提起民事诉讼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，请求法院判令与该承包地毗邻的电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力公司赔偿水稻损失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4_1#6179918f4.bracket?pid=4a1ae61a8&amp;color=0,0,0&amp;vpa=15&amp;vtp=1"/>
          <p:cNvSpPr/>
          <p:nvPr/>
        </p:nvSpPr>
        <p:spPr>
          <a:xfrm>
            <a:off x="422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43_2#6179918f4?pid=4a1ae61a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①可以进行诉讼调解，调解书与判决书具有同等法律效力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“谁主张，谁举证”，电力公司不负有举证责任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若粉煤灰排放与水稻减产存在因果关系，即使排放符合国家标准也应承担责任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若洪某因经济困难没有委托代理人，法院可直接为其提供法律援助</a:t>
            </a:r>
            <a:endParaRPr lang="en-US" altLang="zh-CN" sz="2000" dirty="0"/>
          </a:p>
        </p:txBody>
      </p:sp>
      <p:sp>
        <p:nvSpPr>
          <p:cNvPr id="5" name="QC_8_BD.43_3#6179918f4.choices?pid=4a1ae61a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1#6179918f4?vop=1&amp;pid=4a1ae61a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本题考查民事诉讼、举证责任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。人民法院调解的性质决定了调解书与判决书具有同等法律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，民事案件当事人可以在法院主持下进行诉讼调解，调解书与判决书具有同等法律效力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；因环境污染致人损害的，由污染者承担无过错侵权责任，本案中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，若粉煤灰排放与水稻减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产存在因果关系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，即使排放符合国家标准也应承担责任，③正确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；当案件当事人因欠缺专业知识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或者远离证据而难以举证时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，法律出于公平合理的考虑，由对方负责举证，本案中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，电力公司负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有举证责任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，②错误；因经济困难没有委托代理人，可以向法律援助机构申请法律援助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由人民法院直接为其提供法律援助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2#6179918f4?vop=1&amp;pid=4a1ae61a8&amp;color=0,0,0&amp;mp=1&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本题易错选②，错选原因是未能正确理解举证责任。在民事诉讼中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，双方当事人的平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等地位决定了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“谁主张，谁举证”的举证原则。在有些情况下，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案件当事人处于弱势而难以举证，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法律出于保护弱者利益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、维护社会公平的考虑，规定在当事人提出诉讼主张时，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由对方负责举证，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“举证责任倒置”。在行政诉讼中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，作为被告的行政机关应当提供作出该行政行为的证据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和所依据的规范性文件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。刑事诉讼法规定，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公诉案件中被告人有罪的举证责任由人民检察院承担，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自诉案件中被告人有罪的举证责任由自诉人承担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c75c284e2.fixed?pid=28563745d&amp;color=100,146,38&amp;vtp=1&amp;bbb=1"/>
          <p:cNvSpPr/>
          <p:nvPr/>
        </p:nvSpPr>
        <p:spPr>
          <a:xfrm>
            <a:off x="5385816" y="905256"/>
            <a:ext cx="1408176" cy="1197864"/>
          </a:xfrm>
          <a:prstGeom prst="rect">
            <a:avLst/>
          </a:prstGeom>
          <a:noFill/>
        </p:spPr>
        <p:txBody>
          <a:bodyPr wrap="none" lIns="0" tIns="0" rIns="0" bIns="0" rtlCol="0" anchor="ctr"/>
          <a:lstStyle/>
          <a:p>
            <a:pPr algn="l"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7200" dirty="0"/>
          </a:p>
        </p:txBody>
      </p:sp>
      <p:sp>
        <p:nvSpPr>
          <p:cNvPr id="3" name="C_5#c75c284e2.fixed?pid=28563745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第十课综合训练</a:t>
            </a:r>
            <a:endParaRPr lang="en-US" altLang="zh-CN" sz="4400" dirty="0"/>
          </a:p>
        </p:txBody>
      </p:sp>
      <p:pic>
        <p:nvPicPr>
          <p:cNvPr id="4" name="C_5#c75c284e2.fixed?pid=28563745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c75c284e2.fixed?pid=28563745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7d47013ff?sp=1&amp;pid=c75c284e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张某（女）和王某2008年结婚，2011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年生育一子王小某，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年二人离婚。王小某成长过程中，其开销一直由母亲张某承担，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父亲王某没有承担抚养费，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也没有尽到作为父亲的抚养和教育责任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。2024年王小某诉请王某按照每月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3082元的标准支付自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年1月1日至王小某满18周岁的抚养费。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7d47013ff.bracket?pid=c75c284e2&amp;color=0,0,0&amp;vpa=16&amp;vtp=1"/>
          <p:cNvSpPr/>
          <p:nvPr/>
        </p:nvSpPr>
        <p:spPr>
          <a:xfrm>
            <a:off x="71962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6_2#7d47013ff?pid=c75c284e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①王小某可由其法定代理人委托诉讼代理人，帮助其进行诉讼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因诉讼时效已过，法院不会支持王小某诉求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若王某不服一审判决，须在15日上诉期内提起上诉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若王小某申请法律援助，可以向人民法院提出申请</a:t>
            </a:r>
            <a:endParaRPr lang="en-US" altLang="zh-CN" sz="2000" dirty="0"/>
          </a:p>
        </p:txBody>
      </p:sp>
      <p:sp>
        <p:nvSpPr>
          <p:cNvPr id="5" name="QC_6_BD.46_3#7d47013ff.choices?pid=c75c284e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7d47013ff?vop=1&amp;pid=c75c284e2&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本题考查公民的基本诉讼权利。本案属于民事诉讼，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但王小某提起诉讼时未满十六周岁，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故可由其法定代理人委托诉讼代理人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，帮助其进行诉讼，①正确。当事人如果不服一审裁判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以在规定期限内提出上诉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。在民事诉讼中，不服判决的上诉期限是15日，③正确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。抚养费的追索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权是建立在父母子女身份基础上的权利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，不适用诉讼时效的规定，②排除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。若王小某申请法律援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，要去法律援助机构申请，而不是向人民法院提出申请，④排除。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上诉权是法律赋予当事人的重要诉讼权利，是否提出上诉，完全由当事人自主决定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不得限制或干涉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b62492342?sp=1&amp;pid=c75c284e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在《严格遵守诉讼程序》课程实践中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，某校高二学生组织了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模拟法庭”活动。在台词撰写环节，学生对有些内容有疑问。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下列台词表述正确的是(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b62492342.bracket?pid=c75c284e2&amp;color=0,0,0&amp;vpa=17&amp;vtp=1"/>
          <p:cNvSpPr/>
          <p:nvPr/>
        </p:nvSpPr>
        <p:spPr>
          <a:xfrm>
            <a:off x="1057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b62492342?pid=c75c284e2&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①学生甲（原告）：法官，因书记员与被告存在亲属关系，我请求书记员回避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学生乙（被告）：虽然刚才合议庭组织了调解，但我对这次诉讼外调解的结果不满意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学生丙（法官）：如果双方当事人对本次判决不服，可向最高人民法院申请再审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学生丁（旁听人员）：诉讼以其公权性、程序性等特点，可作为化解纠纷的最后途径</a:t>
            </a:r>
            <a:endParaRPr lang="en-US" altLang="zh-CN" sz="2000" dirty="0"/>
          </a:p>
        </p:txBody>
      </p:sp>
      <p:sp>
        <p:nvSpPr>
          <p:cNvPr id="5" name="QC_6_BD.49_3#b62492342.choices?pid=c75c284e2&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b62492342?vop=1&amp;pid=c75c284e2&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本题考查诉讼和回避制度。书记员与被告存在亲属关系属法定回避事由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，可以请求书记员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，①正确。诉讼有公权性、程序性、强制性、终局性特点，诉讼是化解纠纷的最后途径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。庭审过程中法院组织的调解是诉讼调解而不是诉讼外调解，诉讼外调解包括人民调解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政调解和仲裁调解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，②排除。在民事诉讼中，对一审判决不服的，可在判决书送达之日起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15日内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。再审是为纠正已经发生法律效力的错误判决、裁定，依照审判监督程序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，对案件重新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进行的审理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。当事人对已经发生法律效力的判决、裁定，认为有错误的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，也可以在判决生效后六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个月内向原法院或上一级法院申请再审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，而不是直接向最高人民法院申请再审，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特殊情况除外，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6f0e56d98?sp=1&amp;pid=c75c284e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小陈住在M市L区，在家附近的私人游泳馆学游泳时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，目睹会员张某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小腿抽筋溺水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。小陈帮忙将张某拖至岸上，但由于场地湿滑，小陈不幸摔倒，右手骨折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生两万多元费用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。出院后小陈与私人游泳馆负责人协商医药费赔偿事宜无果后诉至法院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6f0e56d98.bracket?pid=c75c284e2&amp;color=0,0,0&amp;vpa=18&amp;vtp=1"/>
          <p:cNvSpPr/>
          <p:nvPr/>
        </p:nvSpPr>
        <p:spPr>
          <a:xfrm>
            <a:off x="371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6f0e56d98?pid=c75c284e2&amp;color=0,0,0&amp;vtp=1&amp;bbb=1"/>
          <p:cNvSpPr/>
          <p:nvPr/>
        </p:nvSpPr>
        <p:spPr>
          <a:xfrm>
            <a:off x="722376" y="27912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游泳馆应尽到全面履行安全保障义务</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②张某对小陈的经济损失没有补偿责任</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小陈申请法律援助不受经济困难条件限制</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④小陈可向M市L区基层人民法院提起上诉</a:t>
            </a:r>
            <a:endParaRPr lang="en-US" altLang="zh-CN" sz="2000" dirty="0"/>
          </a:p>
        </p:txBody>
      </p:sp>
      <p:sp>
        <p:nvSpPr>
          <p:cNvPr id="5" name="QC_6_BD.52_3#6f0e56d98.choices?pid=c75c284e2&amp;color=0,0,0&amp;vtp=1&amp;bbb=1"/>
          <p:cNvSpPr/>
          <p:nvPr/>
        </p:nvSpPr>
        <p:spPr>
          <a:xfrm>
            <a:off x="719328" y="457571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6f0e56d98?vop=1&amp;pid=c75c284e2&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本题考查法律援助制度。民法典第一千一百九十八条规定：宾馆、商场、银行、车站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、体育场馆、娱乐场所等经营场所、公共场所的经营者、管理者或者群众性活动的组织者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尽到安全保障义务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，造成他人损害的，应当承担侵权责任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。这意味着游泳馆应尽到全面履行安全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，采取必要的措施来确保会员在游泳过程中的安全，①正确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。涉及维护英雄烈士人格权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益或因见义勇为行为主张相关民事权益等情形的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当事人申请法律援助不受经济困难条件的限制。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本案中小陈的行为属于见义勇为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，因此申请法律援助不受经济困难条件限制，③正确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一百八十三条规定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：因保护他人民事权益使自己受到损害的，由侵权人承担民事责任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，受益人可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以给予适当补偿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。没有侵权人、侵权人逃逸或者无力承担民事责任，受害人请求补偿的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，受益人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应当给予适当补偿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。小陈的行为属于见义勇为，可向受益人张某请求进行适当补偿，②排除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陈可向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M市L区基层人民法院提起诉讼，不是上诉，④排除。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fcea112a0?vop=1&amp;pid=b9d7ed86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本题考查公民的基本诉讼权利。本案属于民事诉讼，小王有委托诉讼代理人的权利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委托朋友李律师作为诉讼代理人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，①正确；小王有上诉的权利，若对一审判决不服，可在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15日内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，③正确；在民事案件中，诉讼程序启动后，法院也可以进行调解，②排除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；诉讼是解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决纠纷的最后途径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，但不是最便捷的途径，④排除。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eef6bf48a?sp=1&amp;pid=c75c284e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［辽宁朝阳建平实验中学2025高二月考］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田某因朋友冯某欠钱不还，将冯某告上法庭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，田某将起诉状提交至某法院，法院将田某提交的起诉状副本送达冯某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，冯某在规定时间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内提出答辩状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，人民法院又把答辩状副本送达田某。法庭确定审理日期并通知双方当事人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对材料解读正确的是(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eef6bf48a.bracket?pid=c75c284e2&amp;color=0,0,0&amp;vpa=19&amp;vtp=1"/>
          <p:cNvSpPr/>
          <p:nvPr/>
        </p:nvSpPr>
        <p:spPr>
          <a:xfrm>
            <a:off x="320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5_2#eef6bf48a?pid=c75c284e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①送达起诉状副本、答辩状副本是开庭审理中最重要的环节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在送起诉状副本前人民法院应登记立案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确定审理日期并通知双方当事人属于开庭准备阶段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该法院对田某与冯某的借贷纠纷有管辖权</a:t>
            </a:r>
            <a:endParaRPr lang="en-US" altLang="zh-CN" sz="2000" dirty="0"/>
          </a:p>
        </p:txBody>
      </p:sp>
      <p:sp>
        <p:nvSpPr>
          <p:cNvPr id="5" name="QC_6_BD.55_3#eef6bf48a.choices?pid=c75c284e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eef6bf48a?vop=1&amp;pid=c75c284e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本题考查诉讼程序中的起诉与应诉。法院登记立案后，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应将原告的起诉状副本送达被告，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被告应当在规定时间内提出答辩状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；登记立案的法院对案件有管辖权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，该法院已经对此案登记立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，说明对田某与冯某的借贷纠纷有管辖权，②④符合题意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。开庭审理是诉讼过程中最重要的环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，但送达起诉状副本、答辩状副本不属于开庭审理环节，①错误。法院确定开庭审理日期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通知双方当事人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，属于起诉与应诉阶段，而不是开庭准备阶段，③错误。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b1c5dfb59?sp=1&amp;pid=c75c284e2&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［四川成都列五中学2025高二月考］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H省第一公立小学旧址位于该省J县，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为该省文物保护单位。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J县文化和旅游局对该旧址一直未采取有效措施加强监督管理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，致使其建筑面临损毁灭失的风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。J县人民检察院提起行政公益诉讼，请求判令J县文化和旅游局履行文物监管职责。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J县人民法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院查明事实后依法作出一审判决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，责令被告J县文化和旅游局继续履行对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H省第一公立小学旧址的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监管职责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在这起案件中(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b1c5dfb59.bracket?pid=c75c284e2&amp;color=0,0,0&amp;vpa=20&amp;vtp=1"/>
          <p:cNvSpPr/>
          <p:nvPr/>
        </p:nvSpPr>
        <p:spPr>
          <a:xfrm>
            <a:off x="3716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8_2#b1c5dfb59?pid=c75c284e2&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①J县文化和旅游局应当提供证据证明其行为的合法性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法庭辩论是整个诉讼过程中最重要的环节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人民法院应当严格按照民事诉讼法规定的程序进行审理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J县文化和旅游局若不服一审判决，有权提起上诉</a:t>
            </a:r>
            <a:endParaRPr lang="en-US" altLang="zh-CN" sz="2000" dirty="0"/>
          </a:p>
        </p:txBody>
      </p:sp>
      <p:sp>
        <p:nvSpPr>
          <p:cNvPr id="5" name="QC_6_BD.58_3#b1c5dfb59.choices?pid=c75c284e2&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b1c5dfb59?vop=1&amp;pid=c75c284e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本题考查审理与判决、举证责任。本案属于行政公益诉讼，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J县文化和旅游局应当提供证据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证明其行为的合法性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，①正确；一审结束后，除法律规定的特殊情况外，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当事人不服一审裁判的，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有权提起上诉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，J县文化和旅游局若不服一审判决，有权提起上诉，④正确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；开庭审理是诉讼过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程中最重要的环节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，②排除；本案属于行政公益诉讼，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应该按照行政诉讼法规定的程序进行审理，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15bc7646d?sp=1&amp;pid=c75c284e2&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下列对漫画《惩罚与赔偿》（作者：任广强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）解读正确的是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15bc7646d.bracket?pid=c75c284e2&amp;color=0,0,0&amp;vpa=21&amp;vtp=1"/>
          <p:cNvSpPr/>
          <p:nvPr/>
        </p:nvSpPr>
        <p:spPr>
          <a:xfrm>
            <a:off x="922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1_2#15bc7646d?pid=c75c284e2&amp;color=0,0,0&amp;vtp=1&amp;bbb=1"/>
          <p:cNvSpPr/>
          <p:nvPr/>
        </p:nvSpPr>
        <p:spPr>
          <a:xfrm>
            <a:off x="722376" y="1826006"/>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（企业排出的污水，致使庄稼歉收）</a:t>
            </a:r>
            <a:endParaRPr lang="en-US" altLang="zh-CN" sz="2000" dirty="0"/>
          </a:p>
        </p:txBody>
      </p:sp>
      <p:pic>
        <p:nvPicPr>
          <p:cNvPr id="5" name="QC_6_BD.61_3#15bc7646d?htil=1&amp;pid=c75c284e2&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75966" y="2277492"/>
            <a:ext cx="1516516" cy="1792859"/>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61_4#15bc7646d?htil=1&amp;pid=c75c284e2&amp;color=0,0,0&amp;vtp=1&amp;bbb=1&amp;hs=1"/>
          <p:cNvSpPr/>
          <p:nvPr/>
        </p:nvSpPr>
        <p:spPr>
          <a:xfrm>
            <a:off x="722376" y="2290191"/>
            <a:ext cx="85587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①该企业如能证明自己对损害的发生没有过错，则无须承担赔偿责任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该企业如能证明庄稼歉收并非企业排水所致，则无须承担赔偿责任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本案适用举证责任倒置原则，但种植户仍须对自己的损失提供证据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生态环境局可对该企业的侵权行为提起行政诉讼，维护种植户的权益</a:t>
            </a:r>
            <a:endParaRPr lang="en-US" altLang="zh-CN" sz="2000" dirty="0"/>
          </a:p>
        </p:txBody>
      </p:sp>
      <p:sp>
        <p:nvSpPr>
          <p:cNvPr id="7" name="QC_6_BD.61_5#15bc7646d.choices?pid=c75c284e2&amp;color=0,0,0&amp;vtp=1&amp;bbb=1&amp;hs=1"/>
          <p:cNvSpPr/>
          <p:nvPr/>
        </p:nvSpPr>
        <p:spPr>
          <a:xfrm>
            <a:off x="722376" y="41169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15bc7646d?vop=1&amp;pid=c75c284e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本题考查民事诉讼中举证责任倒置的原则。如漫画所示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，该案例是由环境污染引发的侵权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，在该案例中，该企业如能证明庄稼歉收并非企业排水所致，则无须承担赔偿责任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用举证责任倒置原则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，但种植户仍须对自己的损失提供证据，②③正确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。由环境污染引发的侵权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纠纷适用无过错侵权责任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，①排除。行政诉讼由行政相对人提起，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行政机关始终处于被告地位，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生态环境局是行政机关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，不能提起行政诉讼，④排除。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2#15bc7646d?vop=1&amp;pid=c75c284e2&amp;color=0,0,0&amp;mp=1&amp;vtp=1&amp;bt=1&amp;bbb=1"/>
          <p:cNvSpPr/>
          <p:nvPr/>
        </p:nvSpPr>
        <p:spPr>
          <a:xfrm>
            <a:off x="722376" y="972000"/>
            <a:ext cx="10753344" cy="328803"/>
          </a:xfrm>
          <a:prstGeom prst="rect">
            <a:avLst/>
          </a:prstGeom>
          <a:noFill/>
        </p:spPr>
        <p:txBody>
          <a:bodyPr wrap="none" lIns="0" tIns="0" rIns="0" bIns="0" rtlCol="0" anchor="t"/>
          <a:lstStyle/>
          <a:p>
            <a:pPr algn="l" latinLnBrk="1">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三大诉讼中的举证责任</a:t>
            </a:r>
            <a:endParaRPr lang="en-US" altLang="zh-CN" sz="2000" dirty="0"/>
          </a:p>
        </p:txBody>
      </p:sp>
      <p:graphicFrame>
        <p:nvGraphicFramePr>
          <p:cNvPr id="57" name="QC_6_AS.63_3#15bc7646d?colgroup=2,17,19&amp;vop=1&amp;pid=c75c284e2&amp;color=0,0,0&amp;mp=1&amp;vtp=1&amp;bbb=1&amp;hb=1"/>
          <p:cNvGraphicFramePr>
            <a:graphicFrameLocks noGrp="1"/>
          </p:cNvGraphicFramePr>
          <p:nvPr/>
        </p:nvGraphicFramePr>
        <p:xfrm>
          <a:off x="722376" y="1431994"/>
          <a:ext cx="10725912" cy="4863973"/>
        </p:xfrm>
        <a:graphic>
          <a:graphicData uri="http://schemas.openxmlformats.org/drawingml/2006/table">
            <a:tbl>
              <a:tblPr/>
              <a:tblGrid>
                <a:gridCol w="768096"/>
                <a:gridCol w="4736592"/>
                <a:gridCol w="5221224"/>
              </a:tblGrid>
              <a:tr h="395986">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举证责任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例外规定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52041">
                <a:tc>
                  <a:txBody>
                    <a:bodyPr/>
                    <a:lstStyle/>
                    <a:p>
                      <a:pPr mar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当事人对自己提出的主张有责任提供证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没有证据或者证据不足以证明当事人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的事实主张的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由负有举证责任的当事人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承担不利后果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当案件当事人处于弱势而难以举证时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出于保护弱者利益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维护社会公平的考虑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赋予当事人一项权利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即当事人提出诉讼主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张而不必承担举证责任的权利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这就叫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证责任倒置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6617">
                <a:tc>
                  <a:txBody>
                    <a:bodyPr/>
                    <a:lstStyle/>
                    <a:p>
                      <a:pPr mar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被告的行政机关对作出的具体行政行为负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有举证责任</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应当提供作出该具体行政行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为的证据和所依据的规范性文件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法人或者其他组织向人民法院起诉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应当提供其符合起诉条件的相应的证据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89329">
                <a:tc>
                  <a:txBody>
                    <a:bodyPr/>
                    <a:lstStyle/>
                    <a:p>
                      <a:pPr mar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承担举证责任的应该是司法机关</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安机关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检察机关和审判机关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个别罪名的犯罪嫌疑人或被告人要证明自己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对于由公民提起的刑事自诉案件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诉人应当承担举证责任</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证明自己的合法权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益受到了犯罪行为的侵害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f10219e3a?sp=1&amp;pid=c75c284e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7.1983年底至1984年初在湖北江陵出土的汉简《奏谳书》，记载了春秋至西汉初期22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个案例，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这些案例都反映出共同的断案特点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，即在案件事实的查证方面，注重证据之间的相互印证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与案件之间的逻辑关系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，循实情断案。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这对今人的启示是(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f10219e3a.bracket?pid=c75c284e2&amp;color=0,0,0&amp;vpa=22&amp;vtp=1"/>
          <p:cNvSpPr/>
          <p:nvPr/>
        </p:nvSpPr>
        <p:spPr>
          <a:xfrm>
            <a:off x="727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4_2#f10219e3a?pid=c75c284e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①证据作为证明案件事实的根据，是诉讼的灵魂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以事实为准绳是任何诉讼都必须遵循的基本原则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诉讼中应贯彻证据裁判规则，确保正确解决纠纷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要增强证据意识，依法收集保存和使用证据</a:t>
            </a:r>
            <a:endParaRPr lang="en-US" altLang="zh-CN" sz="2000" dirty="0"/>
          </a:p>
        </p:txBody>
      </p:sp>
      <p:sp>
        <p:nvSpPr>
          <p:cNvPr id="5" name="QC_6_BD.64_3#f10219e3a.choices?pid=c75c284e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f10219e3a?vop=1&amp;pid=c75c284e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本题考查增强证据意识。《奏谳书》中的断案特点说明证据作为证明案件事实的根据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诉讼的灵魂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，也说明要增强证据意识，依法收集保存和使用证据，①④正确；以事实为根据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法律为准绳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，这是任何诉讼都必须遵循的基本原则，②排除；在诉讼中贯彻证据裁判规则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于正确解决纠纷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，但“确保正确解决纠纷”说法过于绝对，③排除。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1#ce6c677a1?sp=1&amp;pid=811e7d0e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8.阅读材料，完成下列探究。（12分）</a:t>
            </a:r>
            <a:endParaRPr lang="en-US" altLang="zh-CN" sz="2000" dirty="0"/>
          </a:p>
        </p:txBody>
      </p:sp>
      <p:sp>
        <p:nvSpPr>
          <p:cNvPr id="3" name="QO_7_BD.67_2#ce6c677a1?sp=1&amp;pid=811e7d0e0&amp;color=0,0,0&amp;vtp=1&amp;bbb=1&amp;hb=1"/>
          <p:cNvSpPr/>
          <p:nvPr/>
        </p:nvSpPr>
        <p:spPr>
          <a:xfrm>
            <a:off x="722376" y="1435169"/>
            <a:ext cx="10753344" cy="13130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遵守劳动规章制度，增强证据意识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年是我国劳动法颁布三十一周年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劳动法在调整劳动关系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建立和维护适应社会主义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市场经济的劳动制度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促进经济发展和社会进步等方面具有重要意义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96bf41dd0?sp=1&amp;pid=b9d7ed8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［山西部分名校2024高二期中］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王某系某市中级人民法院原民庭法官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，因涉嫌民事枉法裁判罪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在某地人民法院受审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。一审后王某不服，在二审开庭时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，他委托的辩护律师徐某以庭审法官是王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某以前的同事为由申请审判法官回避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下列对此解读正确的是(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96bf41dd0.bracket?pid=b9d7ed861&amp;color=0,0,0&amp;vpa=2&amp;vtp=1"/>
          <p:cNvSpPr/>
          <p:nvPr/>
        </p:nvSpPr>
        <p:spPr>
          <a:xfrm>
            <a:off x="776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_2#96bf41dd0?pid=b9d7ed861&amp;color=0,0,0&amp;vtp=1&amp;bbb=1"/>
          <p:cNvSpPr/>
          <p:nvPr/>
        </p:nvSpPr>
        <p:spPr>
          <a:xfrm>
            <a:off x="722376" y="23340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二审判决是对一审判决的否定和监督</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②申请回避是为了保证案件的公正审理</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当事人可以让自己认识的法官回避</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④是否上诉应完全由当事人自主决定</a:t>
            </a:r>
            <a:endParaRPr lang="en-US" altLang="zh-CN" sz="2000" dirty="0"/>
          </a:p>
        </p:txBody>
      </p:sp>
      <p:sp>
        <p:nvSpPr>
          <p:cNvPr id="5" name="QC_7_BD.4_3#96bf41dd0.choices?pid=b9d7ed861&amp;color=0,0,0&amp;vtp=1&amp;bbb=1"/>
          <p:cNvSpPr/>
          <p:nvPr/>
        </p:nvSpPr>
        <p:spPr>
          <a:xfrm>
            <a:off x="722376" y="4152072"/>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3#ce6c677a1?sp=1&amp;pid=811e7d0e0&amp;color=0,0,0&amp;vtp=1&amp;bt=1&amp;bbb=1&amp;hb=1"/>
          <p:cNvSpPr/>
          <p:nvPr/>
        </p:nvSpPr>
        <p:spPr>
          <a:xfrm>
            <a:off x="722376" y="972000"/>
            <a:ext cx="10753344" cy="45388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月起在某房地产公司工作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李某主动向公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司提出辞职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理由是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公司拖欠加班费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公司以书面形式对李某的辞职理由作出回应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李某也于月底正式办理了离职手续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李某向区劳动人事争议仲裁委员会提出申请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求公司向其支付拖欠的加班费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仲裁裁决作出后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李某不服仲裁结果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又向法院提起了民事诉讼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并向法庭提交其在被告公司工作期间的考勤表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打卡记录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工资明细等证据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被告公司称其不向李某支付加班费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是因为李某没有遵守公司关于加班的内部规定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被告公司发给入职员工的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员工手册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如确因工作需要加班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值班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须提前办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理加班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值班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审批手续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并填写申请备案表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经总经理批准并交公司人事部门备案后方视为加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且加班时长须按照考勤记录确定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8_1#a37d43a52?pid=ce6c677a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（1）如果法院判决李某败诉，结合材料，请简要分析其法理依据。（6分）</a:t>
            </a:r>
            <a:endParaRPr lang="en-US" altLang="zh-CN" sz="2000" dirty="0"/>
          </a:p>
        </p:txBody>
      </p:sp>
      <p:sp>
        <p:nvSpPr>
          <p:cNvPr id="3" name="QO_8_AN.69_1#a37d43a52?vop=1&amp;pid=ce6c677a1&amp;color=0,0,0&amp;vtp=1&amp;bbb=1&amp;hb=1"/>
          <p:cNvSpPr/>
          <p:nvPr/>
        </p:nvSpPr>
        <p:spPr>
          <a:xfrm>
            <a:off x="722376" y="1435169"/>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民事诉讼一般实行“谁主张，谁举证”的举证原则。（2分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）李某在被告公司工作两年多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的时间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，应知晓公司实行加班审批制度和员工考勤管理制度。（1分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）李某应举证证明其在公司</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加班没有获得工资收入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，但其提供的正常工作打卡的证据，不能作为其加班的证据。（1分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某在非工作时间工作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，但没有证据证明其加班事先经过用人单位同意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，又没有证据证明加班的时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，其主张缺乏有效证据支撑，法院不予认可。（2分）</a:t>
            </a:r>
            <a:endParaRPr lang="en-US" altLang="zh-CN" sz="2000" dirty="0"/>
          </a:p>
        </p:txBody>
      </p:sp>
      <p:sp>
        <p:nvSpPr>
          <p:cNvPr id="4" name="QO_8_AS.70_1#a37d43a52?vop=1&amp;pid=ce6c677a1&amp;color=0,0,0&amp;vtp=1&amp;bbb=1&amp;hb=1"/>
          <p:cNvSpPr/>
          <p:nvPr/>
        </p:nvSpPr>
        <p:spPr>
          <a:xfrm>
            <a:off x="722376" y="37573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法院若判决李某败诉，可联系民事诉讼一般实行“谁主张，谁举证”的举证原则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定当事人对自己提出的主张有责任提供证据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。没有证据或者证据不足的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，由负有举证责任的当事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人承担不利后果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71_1#49028513b?sp=1&amp;pid=ce6c677a1&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（2）结合材料，运用《法律与生活》的知识，围绕“证据不能小看”的主题写一篇感悟。（6分）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：观点明确，理由充分；逻辑清晰，结构合理；学科术语使用规范；字数在150字左右。</a:t>
            </a:r>
            <a:endParaRPr lang="en-US" altLang="zh-CN" sz="2000" dirty="0"/>
          </a:p>
        </p:txBody>
      </p:sp>
      <p:sp>
        <p:nvSpPr>
          <p:cNvPr id="3" name="QO_8_AN.72_1#49028513b?vop=1&amp;pid=ce6c677a1&amp;color=0,0,0&amp;vtp=1&amp;bbb=1&amp;hb=1"/>
          <p:cNvSpPr/>
          <p:nvPr/>
        </p:nvSpPr>
        <p:spPr>
          <a:xfrm>
            <a:off x="722376" y="1882844"/>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以事实为根据，以法律为准绳，是诉讼的基本原则。证据是认定案件事实的依据</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，应在诉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讼中全面贯彻证据裁判规则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，以实现公平正义。证据是当事人进行诉讼的前提条件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，原告起诉或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者被告反驳以及提出反诉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，都应提供证据来证明自己所陈述的事实</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。诉讼当事人要想依法保护自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己的合法权益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，必须依靠法律认可的证据加以证明，否则将承担不利后果，可能败诉。（6分）</a:t>
            </a:r>
            <a:endParaRPr lang="en-US" altLang="zh-CN" sz="2000" dirty="0"/>
          </a:p>
        </p:txBody>
      </p:sp>
      <p:sp>
        <p:nvSpPr>
          <p:cNvPr id="4" name="QO_8_AS.73_1#49028513b?vop=1&amp;pid=ce6c677a1&amp;color=0,0,0&amp;vtp=1&amp;bbb=1"/>
          <p:cNvSpPr/>
          <p:nvPr/>
        </p:nvSpPr>
        <p:spPr>
          <a:xfrm>
            <a:off x="722376" y="369811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本问为开放性试题，可联系教材知识中证据的地位、民事诉讼举证原则等组织答案。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74_1#ce6c677a1?vop=1&amp;pid=811e7d0e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本题考查举证原则和法治意识素养。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本议题探究通过劳动法颁布三十一周年及重要意义，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结合劳动者维权的具体案例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，引导学生重视劳动法律、法规的学习，学会运用劳动法律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、法规维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护自己将来作为劳动者的合法权益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，同时培养学生自觉履行劳动义务、遵守劳动规章制度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收集运用证据的意识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96bf41dd0?vop=1&amp;pid=b9d7ed86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本题考查公民的诉讼权利。当事人有申请回避的权利，这有利于保证案件的公正审理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加裁判的正当性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，②正确；当事人有上诉的权利，是否上诉应完全由当事人自主决定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，他人不得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，④正确；二审程序的审理对象是一审裁判认定事实和适用法律是否正确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，二审判决不是对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一审判决的否定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，①错误；在诉讼中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，当审判人员和其他有关人员具有法律规定的不宜参加案件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审理或者有关诉讼活动的情形时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，当事人有权要求其回避，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但并不一定认识的法官都需要回避，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2#96bf41dd0?vop=1&amp;pid=b9d7ed861&amp;color=0,0,0&amp;mp=1&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二审和再审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1）二审程序是因为当事人不服一审未生效的裁判，向上级人民法院提起上诉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。二审程序的审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理对象是一审裁判认定事实和适用法律是否正确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。二审裁判即为终审裁判,当事人不得再上诉。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2）再审属于审判监督程序，用于纠正生效裁判的错误。再审的启动有三种形式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：当事人申请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、法院决定再审、检察院抗诉后再审。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82ac06753?sp=1&amp;pid=334d4859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3.2025年春节后，好久没有找到工作的老李在邻村老钱的推荐下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，在一家村办木料加工厂找到了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一份工作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。老李和木料加工厂签订了劳动合同，双方约定了工资待遇，同时，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合同上还明确表示，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基本工资每年上浮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5%。刚工作不到一个月，工厂就以企业效益不好为由，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单方面辞退了老李。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82ac06753.bracket?pid=334d48594&amp;color=0,0,0&amp;vpa=3&amp;vtp=1"/>
          <p:cNvSpPr/>
          <p:nvPr/>
        </p:nvSpPr>
        <p:spPr>
          <a:xfrm>
            <a:off x="370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7_2#82ac06753?pid=334d4859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①老李可以根据实际，选择协商和解、直接提起诉讼方式维权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老李若经济困难，通过成功申请法律援助，能无偿得到法律服务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如果老李缺乏相应的法律知识，可以依法委托辩护人来维权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该纠纷属于劳动争议，老李可以申请劳动争议仲裁</a:t>
            </a:r>
            <a:endParaRPr lang="en-US" altLang="zh-CN" sz="2000" dirty="0"/>
          </a:p>
        </p:txBody>
      </p:sp>
      <p:sp>
        <p:nvSpPr>
          <p:cNvPr id="5" name="QC_7_BD.7_3#82ac06753.choices?pid=334d4859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12757</Words>
  <Application>WPS 演示</Application>
  <PresentationFormat>宽屏</PresentationFormat>
  <Paragraphs>600</Paragraphs>
  <Slides>64</Slides>
  <Notes>64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64</vt:i4>
      </vt:variant>
    </vt:vector>
  </HeadingPairs>
  <TitlesOfParts>
    <vt:vector size="8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2025-08-05T00:23:00Z</dcterms:created>
  <dcterms:modified xsi:type="dcterms:W3CDTF">2025-08-11T02:52:01Z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22B757A9D15F4D4E892A404E1664FF67_12</vt:lpwstr>
  </property>
  <property fmtid="{D5CDD505-2E9C-101B-9397-08002B2CF9AE}" pid="3" name="KSOProductBuildVer">
    <vt:lpwstr>2052-12.1.0.21915</vt:lpwstr>
  </property>
</Properties>
</file>