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34186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0db9792b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一、选择题（每题4分，共60分）</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ee8f6a6d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二、非选择题（共40分）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70aeb8c40009a76f0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a:ln/>
        </p:spPr>
        <p:txBody>
          <a:bodyPr wrap="square" lIns="0" tIns="0" rIns="0" bIns="0" rtlCol="0" anchor="ctr"/>
          <a:lstStyle/>
          <a:p>
            <a:pPr algn="ctr">
              <a:lnSpc>
                <a:spcPct val="100000"/>
              </a:lnSpc>
            </a:pPr>
            <a:r>
              <a:rPr lang="en-US" sz="2400" b="1" i="0" dirty="0">
                <a:solidFill>
                  <a:srgbClr val="649226"/>
                </a:solidFill>
                <a:latin typeface="微软雅黑" pitchFamily="34" charset="0"/>
                <a:ea typeface="微软雅黑" pitchFamily="34" charset="-122"/>
                <a:cs typeface="微软雅黑"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BD.10_1#071b0ae2d?sp=1&amp;pid=0db9792bd&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［吉林松原2025期末］</a:t>
            </a:r>
            <a:r>
              <a:rPr lang="en-US" altLang="zh-CN" sz="2000" b="0" i="0" dirty="0">
                <a:solidFill>
                  <a:srgbClr val="000000"/>
                </a:solidFill>
                <a:latin typeface="微软雅黑" pitchFamily="34" charset="0"/>
                <a:ea typeface="微软雅黑" pitchFamily="34" charset="-122"/>
                <a:cs typeface="微软雅黑" pitchFamily="34" charset="-120"/>
              </a:rPr>
              <a:t>当前，跨国公司正以“提质换挡”的投资拥抱中国市场</a:t>
            </a:r>
            <a:r>
              <a:rPr lang="en-US" altLang="zh-CN" sz="2000" b="0" i="0">
                <a:solidFill>
                  <a:srgbClr val="000000"/>
                </a:solidFill>
                <a:latin typeface="微软雅黑" pitchFamily="34" charset="0"/>
                <a:ea typeface="微软雅黑" pitchFamily="34" charset="-122"/>
                <a:cs typeface="微软雅黑" pitchFamily="34" charset="-120"/>
              </a:rPr>
              <a:t>；跨国制药企业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宣布在华投资新建小分子药物工厂；某国际餐饮品牌中国门店规模突破1万家</a:t>
            </a:r>
            <a:r>
              <a:rPr lang="en-US" altLang="zh-CN" sz="2000" b="0" i="0">
                <a:solidFill>
                  <a:srgbClr val="000000"/>
                </a:solidFill>
                <a:latin typeface="微软雅黑" pitchFamily="34" charset="0"/>
                <a:ea typeface="微软雅黑" pitchFamily="34" charset="-122"/>
                <a:cs typeface="微软雅黑" pitchFamily="34" charset="-120"/>
              </a:rPr>
              <a:t>；空中客车在欧洲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之外首个飞机全生命周期服务项目在成都投入运营</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美国商会访华团</a:t>
            </a:r>
            <a:r>
              <a:rPr lang="en-US" altLang="zh-CN" sz="2000" b="0" i="0">
                <a:solidFill>
                  <a:srgbClr val="000000"/>
                </a:solidFill>
                <a:latin typeface="微软雅黑" pitchFamily="34" charset="0"/>
                <a:ea typeface="微软雅黑" pitchFamily="34" charset="-122"/>
                <a:cs typeface="微软雅黑" pitchFamily="34" charset="-120"/>
              </a:rPr>
              <a:t>、世界银行执行董事访问</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团等国际机构和跨国公司负责人纷纷到访中国</a:t>
            </a:r>
            <a:r>
              <a:rPr lang="en-US" altLang="zh-CN" sz="2000" b="0" i="0" dirty="0">
                <a:solidFill>
                  <a:srgbClr val="000000"/>
                </a:solidFill>
                <a:latin typeface="微软雅黑" pitchFamily="34" charset="0"/>
                <a:ea typeface="微软雅黑" pitchFamily="34" charset="-122"/>
                <a:cs typeface="微软雅黑" pitchFamily="34" charset="-120"/>
              </a:rPr>
              <a:t>。对此，</a:t>
            </a:r>
            <a:r>
              <a:rPr lang="en-US" altLang="zh-CN" sz="2000" b="0" i="0">
                <a:solidFill>
                  <a:srgbClr val="000000"/>
                </a:solidFill>
                <a:latin typeface="微软雅黑" pitchFamily="34" charset="0"/>
                <a:ea typeface="微软雅黑" pitchFamily="34" charset="-122"/>
                <a:cs typeface="微软雅黑" pitchFamily="34" charset="-120"/>
              </a:rPr>
              <a:t>下列认识正确的是(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1_1#071b0ae2d.bracket?pid=0db9792bd&amp;color=0,0,0&amp;vpa=4&amp;vtp=1"/>
          <p:cNvSpPr/>
          <p:nvPr/>
        </p:nvSpPr>
        <p:spPr>
          <a:xfrm>
            <a:off x="9050401"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0_2#071b0ae2d?pid=0db9792bd&amp;color=0,0,0&amp;vtp=1&amp;bbb=1"/>
          <p:cNvSpPr/>
          <p:nvPr/>
        </p:nvSpPr>
        <p:spPr>
          <a:xfrm>
            <a:off x="722376" y="2791274"/>
            <a:ext cx="10753344" cy="13130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err="1">
                <a:solidFill>
                  <a:srgbClr val="000000"/>
                </a:solidFill>
                <a:latin typeface="微软雅黑" pitchFamily="34" charset="0"/>
                <a:ea typeface="微软雅黑" pitchFamily="34" charset="-122"/>
                <a:cs typeface="微软雅黑" pitchFamily="34" charset="-120"/>
              </a:rPr>
              <a:t>跨国公司对中国市场未来充满信心与期待</a:t>
            </a:r>
            <a:endParaRPr lang="en-US" altLang="zh-CN" sz="2000" dirty="0"/>
          </a:p>
          <a:p>
            <a:pPr latinLnBrk="1">
              <a:lnSpc>
                <a:spcPts val="37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②跨国公司将推动世界范围内产业结构升级</a:t>
            </a:r>
            <a:endParaRPr lang="en-US" altLang="zh-CN" sz="2000" dirty="0"/>
          </a:p>
          <a:p>
            <a:pPr latinLnBrk="1">
              <a:lnSpc>
                <a:spcPts val="34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err="1">
                <a:solidFill>
                  <a:srgbClr val="000000"/>
                </a:solidFill>
                <a:latin typeface="微软雅黑" pitchFamily="34" charset="0"/>
                <a:ea typeface="微软雅黑" pitchFamily="34" charset="-122"/>
                <a:cs typeface="微软雅黑" pitchFamily="34" charset="-120"/>
              </a:rPr>
              <a:t>对利益的追求驱使跨国公司调整经营策略</a:t>
            </a:r>
            <a:r>
              <a:rPr lang="en-US" altLang="zh-CN" sz="2000" b="0" i="0" spc="-10300" dirty="0">
                <a:solidFill>
                  <a:srgbClr val="000000"/>
                </a:solidFill>
                <a:latin typeface="SimSun" pitchFamily="34" charset="0"/>
                <a:ea typeface="SimSun" pitchFamily="34" charset="-122"/>
                <a:cs typeface="SimSun" pitchFamily="34" charset="-120"/>
              </a:rPr>
              <a:t>	</a:t>
            </a:r>
          </a:p>
          <a:p>
            <a:pPr latinLnBrk="1">
              <a:lnSpc>
                <a:spcPts val="34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④</a:t>
            </a:r>
            <a:r>
              <a:rPr lang="en-US" altLang="zh-CN" sz="2000" b="0" i="0" dirty="0" err="1">
                <a:solidFill>
                  <a:srgbClr val="000000"/>
                </a:solidFill>
                <a:latin typeface="微软雅黑" pitchFamily="34" charset="0"/>
                <a:ea typeface="微软雅黑" pitchFamily="34" charset="-122"/>
                <a:cs typeface="微软雅黑" pitchFamily="34" charset="-120"/>
              </a:rPr>
              <a:t>跨国公司的发展让世界经济增长更加均衡</a:t>
            </a:r>
            <a:endParaRPr lang="en-US" altLang="zh-CN" sz="2000" dirty="0"/>
          </a:p>
        </p:txBody>
      </p:sp>
      <p:sp>
        <p:nvSpPr>
          <p:cNvPr id="5" name="QC_6_BD.10_3#071b0ae2d.choices?pid=0db9792bd&amp;color=0,0,0&amp;vtp=1&amp;bbb=1"/>
          <p:cNvSpPr/>
          <p:nvPr/>
        </p:nvSpPr>
        <p:spPr>
          <a:xfrm>
            <a:off x="722376" y="4662664"/>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A.①②</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6_AS.12_1#071b0ae2d?vop=1&amp;pid=0db9792bd&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本题考查跨国公司。跨国公司纷纷在中国进行投资和运营活动</a:t>
            </a:r>
            <a:r>
              <a:rPr lang="en-US" altLang="zh-CN" sz="2000" b="0" i="0">
                <a:solidFill>
                  <a:srgbClr val="000000"/>
                </a:solidFill>
                <a:latin typeface="微软雅黑" pitchFamily="34" charset="0"/>
                <a:ea typeface="微软雅黑" pitchFamily="34" charset="-122"/>
                <a:cs typeface="微软雅黑" pitchFamily="34" charset="-120"/>
              </a:rPr>
              <a:t>，这表明跨国公司对中国市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场未来充满信心与期待</a:t>
            </a:r>
            <a:r>
              <a:rPr lang="en-US" altLang="zh-CN" sz="2000" b="0" i="0" dirty="0">
                <a:solidFill>
                  <a:srgbClr val="000000"/>
                </a:solidFill>
                <a:latin typeface="微软雅黑" pitchFamily="34" charset="0"/>
                <a:ea typeface="微软雅黑" pitchFamily="34" charset="-122"/>
                <a:cs typeface="微软雅黑" pitchFamily="34" charset="-120"/>
              </a:rPr>
              <a:t>，出于对利益的追求而调整经营策略，①③正确</a:t>
            </a:r>
            <a:r>
              <a:rPr lang="en-US" altLang="zh-CN" sz="2000" b="0" i="0">
                <a:solidFill>
                  <a:srgbClr val="000000"/>
                </a:solidFill>
                <a:latin typeface="微软雅黑" pitchFamily="34" charset="0"/>
                <a:ea typeface="微软雅黑" pitchFamily="34" charset="-122"/>
                <a:cs typeface="微软雅黑" pitchFamily="34" charset="-120"/>
              </a:rPr>
              <a:t>；虽然跨国公司在全球范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围内活动对产业结构有一定影响</a:t>
            </a:r>
            <a:r>
              <a:rPr lang="en-US" altLang="zh-CN" sz="2000" b="0" i="0" dirty="0">
                <a:solidFill>
                  <a:srgbClr val="000000"/>
                </a:solidFill>
                <a:latin typeface="微软雅黑" pitchFamily="34" charset="0"/>
                <a:ea typeface="微软雅黑" pitchFamily="34" charset="-122"/>
                <a:cs typeface="微软雅黑" pitchFamily="34" charset="-120"/>
              </a:rPr>
              <a:t>，但题干主要描述跨国公司在中国市场的投资和运营活动</a:t>
            </a:r>
            <a:r>
              <a:rPr lang="en-US" altLang="zh-CN" sz="2000" b="0" i="0">
                <a:solidFill>
                  <a:srgbClr val="000000"/>
                </a:solidFill>
                <a:latin typeface="微软雅黑" pitchFamily="34" charset="0"/>
                <a:ea typeface="微软雅黑" pitchFamily="34" charset="-122"/>
                <a:cs typeface="微软雅黑" pitchFamily="34" charset="-120"/>
              </a:rPr>
              <a:t>，并未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提及它们如何推动世界范围内的产业结构升级</a:t>
            </a:r>
            <a:r>
              <a:rPr lang="en-US" altLang="zh-CN" sz="2000" b="0" i="0" dirty="0">
                <a:solidFill>
                  <a:srgbClr val="000000"/>
                </a:solidFill>
                <a:latin typeface="微软雅黑" pitchFamily="34" charset="0"/>
                <a:ea typeface="微软雅黑" pitchFamily="34" charset="-122"/>
                <a:cs typeface="微软雅黑" pitchFamily="34" charset="-120"/>
              </a:rPr>
              <a:t>，②排除</a:t>
            </a:r>
            <a:r>
              <a:rPr lang="en-US" altLang="zh-CN" sz="2000" b="0" i="0">
                <a:solidFill>
                  <a:srgbClr val="000000"/>
                </a:solidFill>
                <a:latin typeface="微软雅黑" pitchFamily="34" charset="0"/>
                <a:ea typeface="微软雅黑" pitchFamily="34" charset="-122"/>
                <a:cs typeface="微软雅黑" pitchFamily="34" charset="-120"/>
              </a:rPr>
              <a:t>；题干中主要描述了跨国公司在中国市场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的投资和运营活动</a:t>
            </a:r>
            <a:r>
              <a:rPr lang="en-US" altLang="zh-CN" sz="2000" b="0" i="0" dirty="0">
                <a:solidFill>
                  <a:srgbClr val="000000"/>
                </a:solidFill>
                <a:latin typeface="微软雅黑" pitchFamily="34" charset="0"/>
                <a:ea typeface="微软雅黑" pitchFamily="34" charset="-122"/>
                <a:cs typeface="微软雅黑" pitchFamily="34" charset="-120"/>
              </a:rPr>
              <a:t>，并未涉及跨国公司如何使世界经济增长更加均衡，④排除。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BD.13_1#5791830e9?sp=1&amp;pid=0db9792bd&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5.“吹灭别人的灯，会烧掉自己的胡子</a:t>
            </a:r>
            <a:r>
              <a:rPr lang="en-US" altLang="zh-CN" sz="2000" b="0" i="0">
                <a:solidFill>
                  <a:srgbClr val="000000"/>
                </a:solidFill>
                <a:latin typeface="微软雅黑" pitchFamily="34" charset="0"/>
                <a:ea typeface="微软雅黑" pitchFamily="34" charset="-122"/>
                <a:cs typeface="微软雅黑" pitchFamily="34" charset="-120"/>
              </a:rPr>
              <a:t>。”某些国家政府的无理耍横之举所夹带的贸易与科技霸</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凌既是在向全世界开火</a:t>
            </a:r>
            <a:r>
              <a:rPr lang="en-US" altLang="zh-CN" sz="2000" b="0" i="0" dirty="0">
                <a:solidFill>
                  <a:srgbClr val="000000"/>
                </a:solidFill>
                <a:latin typeface="微软雅黑" pitchFamily="34" charset="0"/>
                <a:ea typeface="微软雅黑" pitchFamily="34" charset="-122"/>
                <a:cs typeface="微软雅黑" pitchFamily="34" charset="-120"/>
              </a:rPr>
              <a:t>，也是在向自己开火，贻害无穷。</a:t>
            </a:r>
            <a:r>
              <a:rPr lang="en-US" altLang="zh-CN" sz="2000" b="0" i="0">
                <a:solidFill>
                  <a:srgbClr val="000000"/>
                </a:solidFill>
                <a:latin typeface="微软雅黑" pitchFamily="34" charset="0"/>
                <a:ea typeface="微软雅黑" pitchFamily="34" charset="-122"/>
                <a:cs typeface="微软雅黑" pitchFamily="34" charset="-120"/>
              </a:rPr>
              <a:t>这是因为贸易与科技霸凌行径(</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4_1#5791830e9.bracket?pid=0db9792bd&amp;color=0,0,0&amp;vpa=5&amp;vtp=1"/>
          <p:cNvSpPr/>
          <p:nvPr/>
        </p:nvSpPr>
        <p:spPr>
          <a:xfrm>
            <a:off x="10574401" y="14101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3_2#5791830e9?pid=0db9792bd&amp;color=0,0,0&amp;vtp=1&amp;bbb=1"/>
          <p:cNvSpPr/>
          <p:nvPr/>
        </p:nvSpPr>
        <p:spPr>
          <a:xfrm>
            <a:off x="722376" y="1876874"/>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err="1">
                <a:solidFill>
                  <a:srgbClr val="000000"/>
                </a:solidFill>
                <a:latin typeface="微软雅黑" pitchFamily="34" charset="0"/>
                <a:ea typeface="微软雅黑" pitchFamily="34" charset="-122"/>
                <a:cs typeface="微软雅黑" pitchFamily="34" charset="-120"/>
              </a:rPr>
              <a:t>改变了经济全球化的发展趋势</a:t>
            </a:r>
            <a:endParaRPr lang="en-US" altLang="zh-CN" sz="2000" b="0" i="0" dirty="0">
              <a:solidFill>
                <a:srgbClr val="000000"/>
              </a:solidFill>
              <a:latin typeface="微软雅黑" pitchFamily="34" charset="0"/>
              <a:ea typeface="微软雅黑" pitchFamily="34" charset="-122"/>
              <a:cs typeface="微软雅黑" pitchFamily="34" charset="-120"/>
            </a:endParaRPr>
          </a:p>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②削弱了他国企业产品的市场竞争力</a:t>
            </a:r>
            <a:endParaRPr lang="en-US" altLang="zh-CN" sz="2000" dirty="0"/>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err="1">
                <a:solidFill>
                  <a:srgbClr val="000000"/>
                </a:solidFill>
                <a:latin typeface="微软雅黑" pitchFamily="34" charset="0"/>
                <a:ea typeface="微软雅黑" pitchFamily="34" charset="-122"/>
                <a:cs typeface="微软雅黑" pitchFamily="34" charset="-120"/>
              </a:rPr>
              <a:t>严重干扰了全球产业链和供应链</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④彻底否定了多边贸易体制</a:t>
            </a:r>
            <a:endParaRPr lang="en-US" altLang="zh-CN" sz="2000" dirty="0"/>
          </a:p>
        </p:txBody>
      </p:sp>
      <p:sp>
        <p:nvSpPr>
          <p:cNvPr id="5" name="QC_6_BD.13_3#5791830e9.choices?pid=0db9792bd&amp;color=0,0,0&amp;vtp=1&amp;bbb=1"/>
          <p:cNvSpPr/>
          <p:nvPr/>
        </p:nvSpPr>
        <p:spPr>
          <a:xfrm>
            <a:off x="722376" y="3619372"/>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A.①②</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AS.15_1#5791830e9?vop=1&amp;pid=0db9792bd&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本题考查经济全球化</a:t>
            </a:r>
            <a:r>
              <a:rPr lang="en-US" altLang="zh-CN" sz="2000" b="0" i="0">
                <a:solidFill>
                  <a:srgbClr val="000000"/>
                </a:solidFill>
                <a:latin typeface="微软雅黑" pitchFamily="34" charset="0"/>
                <a:ea typeface="微软雅黑" pitchFamily="34" charset="-122"/>
                <a:cs typeface="微软雅黑" pitchFamily="34" charset="-120"/>
              </a:rPr>
              <a:t>。某些国家政府的无理耍横之举所夹带的贸易与科技霸凌既是在向全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世界开火</a:t>
            </a:r>
            <a:r>
              <a:rPr lang="en-US" altLang="zh-CN" sz="2000" b="0" i="0" dirty="0">
                <a:solidFill>
                  <a:srgbClr val="000000"/>
                </a:solidFill>
                <a:latin typeface="微软雅黑" pitchFamily="34" charset="0"/>
                <a:ea typeface="微软雅黑" pitchFamily="34" charset="-122"/>
                <a:cs typeface="微软雅黑" pitchFamily="34" charset="-120"/>
              </a:rPr>
              <a:t>，也是在向自己开火，贻害无穷，</a:t>
            </a:r>
            <a:r>
              <a:rPr lang="en-US" altLang="zh-CN" sz="2000" b="0" i="0">
                <a:solidFill>
                  <a:srgbClr val="000000"/>
                </a:solidFill>
                <a:latin typeface="微软雅黑" pitchFamily="34" charset="0"/>
                <a:ea typeface="微软雅黑" pitchFamily="34" charset="-122"/>
                <a:cs typeface="微软雅黑" pitchFamily="34" charset="-120"/>
              </a:rPr>
              <a:t>这是因为这些霸凌行径严重干扰全球产业链和供应链，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也削弱了他国企业产品的市场竞争力</a:t>
            </a:r>
            <a:r>
              <a:rPr lang="en-US" altLang="zh-CN" sz="2000" b="0" i="0" dirty="0">
                <a:solidFill>
                  <a:srgbClr val="000000"/>
                </a:solidFill>
                <a:latin typeface="微软雅黑" pitchFamily="34" charset="0"/>
                <a:ea typeface="微软雅黑" pitchFamily="34" charset="-122"/>
                <a:cs typeface="微软雅黑" pitchFamily="34" charset="-120"/>
              </a:rPr>
              <a:t>，②③正确；贸易与科技霸凌行径</a:t>
            </a:r>
            <a:r>
              <a:rPr lang="en-US" altLang="zh-CN" sz="2000" b="0" i="0">
                <a:solidFill>
                  <a:srgbClr val="000000"/>
                </a:solidFill>
                <a:latin typeface="微软雅黑" pitchFamily="34" charset="0"/>
                <a:ea typeface="微软雅黑" pitchFamily="34" charset="-122"/>
                <a:cs typeface="微软雅黑" pitchFamily="34" charset="-120"/>
              </a:rPr>
              <a:t>“改变了经济全球化的发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展趋势</a:t>
            </a:r>
            <a:r>
              <a:rPr lang="en-US" altLang="zh-CN" sz="2000" b="0" i="0" dirty="0">
                <a:solidFill>
                  <a:srgbClr val="000000"/>
                </a:solidFill>
                <a:latin typeface="微软雅黑" pitchFamily="34" charset="0"/>
                <a:ea typeface="微软雅黑" pitchFamily="34" charset="-122"/>
                <a:cs typeface="微软雅黑" pitchFamily="34" charset="-120"/>
              </a:rPr>
              <a:t>”的观点是错误的，经济全球化趋势不可逆转，①排除；“彻底否定了”</a:t>
            </a:r>
            <a:r>
              <a:rPr lang="en-US" altLang="zh-CN" sz="2000" b="0" i="0">
                <a:solidFill>
                  <a:srgbClr val="000000"/>
                </a:solidFill>
                <a:latin typeface="微软雅黑" pitchFamily="34" charset="0"/>
                <a:ea typeface="微软雅黑" pitchFamily="34" charset="-122"/>
                <a:cs typeface="微软雅黑" pitchFamily="34" charset="-120"/>
              </a:rPr>
              <a:t>说法过于绝对，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BD.16_1#e49797f92?sp=1&amp;pid=0db9792bd&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［湖南师范大学附属中学2025模拟·改编］</a:t>
            </a:r>
            <a:r>
              <a:rPr lang="en-US" altLang="zh-CN" sz="2000" b="0" i="0" dirty="0">
                <a:solidFill>
                  <a:srgbClr val="000000"/>
                </a:solidFill>
                <a:latin typeface="微软雅黑" pitchFamily="34" charset="0"/>
                <a:ea typeface="微软雅黑" pitchFamily="34" charset="-122"/>
                <a:cs typeface="微软雅黑" pitchFamily="34" charset="-120"/>
              </a:rPr>
              <a:t>需要提振经济时，</a:t>
            </a:r>
            <a:r>
              <a:rPr lang="en-US" altLang="zh-CN" sz="2000" b="0" i="0">
                <a:solidFill>
                  <a:srgbClr val="000000"/>
                </a:solidFill>
                <a:latin typeface="微软雅黑" pitchFamily="34" charset="0"/>
                <a:ea typeface="微软雅黑" pitchFamily="34" charset="-122"/>
                <a:cs typeface="微软雅黑" pitchFamily="34" charset="-120"/>
              </a:rPr>
              <a:t>美国通过量化宽松等非常手段，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为市场注入流动性</a:t>
            </a:r>
            <a:r>
              <a:rPr lang="en-US" altLang="zh-CN" sz="2000" b="0" i="0" dirty="0">
                <a:solidFill>
                  <a:srgbClr val="000000"/>
                </a:solidFill>
                <a:latin typeface="微软雅黑" pitchFamily="34" charset="0"/>
                <a:ea typeface="微软雅黑" pitchFamily="34" charset="-122"/>
                <a:cs typeface="微软雅黑" pitchFamily="34" charset="-120"/>
              </a:rPr>
              <a:t>，刺激美国经济增长。通胀高企时，美国通过加息紧缩进行抑制</a:t>
            </a:r>
            <a:r>
              <a:rPr lang="en-US" altLang="zh-CN" sz="2000" b="0" i="0">
                <a:solidFill>
                  <a:srgbClr val="000000"/>
                </a:solidFill>
                <a:latin typeface="微软雅黑" pitchFamily="34" charset="0"/>
                <a:ea typeface="微软雅黑" pitchFamily="34" charset="-122"/>
                <a:cs typeface="微软雅黑" pitchFamily="34" charset="-120"/>
              </a:rPr>
              <a:t>，并吸引国际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资本回流美国</a:t>
            </a:r>
            <a:r>
              <a:rPr lang="en-US" altLang="zh-CN" sz="2000" b="0" i="0" dirty="0">
                <a:solidFill>
                  <a:srgbClr val="000000"/>
                </a:solidFill>
                <a:latin typeface="微软雅黑" pitchFamily="34" charset="0"/>
                <a:ea typeface="微软雅黑" pitchFamily="34" charset="-122"/>
                <a:cs typeface="微软雅黑" pitchFamily="34" charset="-120"/>
              </a:rPr>
              <a:t>。通过货币政策激进调整，美国挑起市场震荡，周而复始“收割”他国财富</a:t>
            </a:r>
            <a:r>
              <a:rPr lang="en-US" altLang="zh-CN" sz="2000" b="0" i="0">
                <a:solidFill>
                  <a:srgbClr val="000000"/>
                </a:solidFill>
                <a:latin typeface="微软雅黑" pitchFamily="34" charset="0"/>
                <a:ea typeface="微软雅黑" pitchFamily="34" charset="-122"/>
                <a:cs typeface="微软雅黑" pitchFamily="34" charset="-120"/>
              </a:rPr>
              <a:t>，成为</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世界经济一大乱源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这表明美国(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7_1#e49797f92.bracket?pid=0db9792bd&amp;color=0,0,0&amp;vpa=6&amp;vtp=1"/>
          <p:cNvSpPr/>
          <p:nvPr/>
        </p:nvSpPr>
        <p:spPr>
          <a:xfrm>
            <a:off x="4478401"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6_2#e49797f92?pid=0db9792bd&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①奉行“美国优先”政策，是全球发展的重大威胁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奉行贸易保护主义，是逆全球化表现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推行霸权主义，加剧了世界经济发展的不确定性</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导致金融全球化不符合各国利益</a:t>
            </a:r>
            <a:endParaRPr lang="en-US" altLang="zh-CN" sz="2000" dirty="0"/>
          </a:p>
        </p:txBody>
      </p:sp>
      <p:sp>
        <p:nvSpPr>
          <p:cNvPr id="5" name="QC_6_BD.16_3#e49797f92.choices?pid=0db9792bd&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6_AS.18_1#e49797f92?vop=1&amp;pid=0db9792bd&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本题考查经济全球化。通过货币政策激进调整，美国挑起市场震荡,</a:t>
            </a:r>
            <a:r>
              <a:rPr lang="en-US" altLang="zh-CN" sz="2000" b="0" i="0">
                <a:solidFill>
                  <a:srgbClr val="000000"/>
                </a:solidFill>
                <a:latin typeface="微软雅黑" pitchFamily="34" charset="0"/>
                <a:ea typeface="微软雅黑" pitchFamily="34" charset="-122"/>
                <a:cs typeface="微软雅黑" pitchFamily="34" charset="-120"/>
              </a:rPr>
              <a:t>成为世界经济一大乱源。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这表明美国奉行</a:t>
            </a:r>
            <a:r>
              <a:rPr lang="en-US" altLang="zh-CN" sz="2000" b="0" i="0" dirty="0">
                <a:solidFill>
                  <a:srgbClr val="000000"/>
                </a:solidFill>
                <a:latin typeface="微软雅黑" pitchFamily="34" charset="0"/>
                <a:ea typeface="微软雅黑" pitchFamily="34" charset="-122"/>
                <a:cs typeface="微软雅黑" pitchFamily="34" charset="-120"/>
              </a:rPr>
              <a:t>“美国优先”政策，是全球发展的重大威胁，推行霸权主义</a:t>
            </a:r>
            <a:r>
              <a:rPr lang="en-US" altLang="zh-CN" sz="2000" b="0" i="0">
                <a:solidFill>
                  <a:srgbClr val="000000"/>
                </a:solidFill>
                <a:latin typeface="微软雅黑" pitchFamily="34" charset="0"/>
                <a:ea typeface="微软雅黑" pitchFamily="34" charset="-122"/>
                <a:cs typeface="微软雅黑" pitchFamily="34" charset="-120"/>
              </a:rPr>
              <a:t>，加剧了世界经济发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展的不确定性</a:t>
            </a:r>
            <a:r>
              <a:rPr lang="en-US" altLang="zh-CN" sz="2000" b="0" i="0" dirty="0">
                <a:solidFill>
                  <a:srgbClr val="000000"/>
                </a:solidFill>
                <a:latin typeface="微软雅黑" pitchFamily="34" charset="0"/>
                <a:ea typeface="微软雅黑" pitchFamily="34" charset="-122"/>
                <a:cs typeface="微软雅黑" pitchFamily="34" charset="-120"/>
              </a:rPr>
              <a:t>，①③正确；材料没有体现贸易保护主义，②不符合题意</a:t>
            </a:r>
            <a:r>
              <a:rPr lang="en-US" altLang="zh-CN" sz="2000" b="0" i="0">
                <a:solidFill>
                  <a:srgbClr val="000000"/>
                </a:solidFill>
                <a:latin typeface="微软雅黑" pitchFamily="34" charset="0"/>
                <a:ea typeface="微软雅黑" pitchFamily="34" charset="-122"/>
                <a:cs typeface="微软雅黑" pitchFamily="34" charset="-120"/>
              </a:rPr>
              <a:t>；金融全球化是经济全球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化的主要表现之一</a:t>
            </a:r>
            <a:r>
              <a:rPr lang="en-US" altLang="zh-CN" sz="2000" b="0" i="0" dirty="0">
                <a:solidFill>
                  <a:srgbClr val="000000"/>
                </a:solidFill>
                <a:latin typeface="微软雅黑" pitchFamily="34" charset="0"/>
                <a:ea typeface="微软雅黑" pitchFamily="34" charset="-122"/>
                <a:cs typeface="微软雅黑" pitchFamily="34" charset="-120"/>
              </a:rPr>
              <a:t>，金融全球化不符合各国利益说法不妥，④说法错误，排除。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BD.19_1#4f0057120?sp=1&amp;pid=0db9792bd&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［江西多校2024高二联考］</a:t>
            </a:r>
            <a:r>
              <a:rPr lang="en-US" altLang="zh-CN" sz="2000" b="0" i="0" dirty="0">
                <a:solidFill>
                  <a:srgbClr val="000000"/>
                </a:solidFill>
                <a:latin typeface="微软雅黑" pitchFamily="34" charset="0"/>
                <a:ea typeface="微软雅黑" pitchFamily="34" charset="-122"/>
                <a:cs typeface="微软雅黑" pitchFamily="34" charset="-120"/>
              </a:rPr>
              <a:t>国务院总理指出，历史和现实都证明</a:t>
            </a:r>
            <a:r>
              <a:rPr lang="en-US" altLang="zh-CN" sz="2000" b="0" i="0">
                <a:solidFill>
                  <a:srgbClr val="000000"/>
                </a:solidFill>
                <a:latin typeface="微软雅黑" pitchFamily="34" charset="0"/>
                <a:ea typeface="微软雅黑" pitchFamily="34" charset="-122"/>
                <a:cs typeface="微软雅黑" pitchFamily="34" charset="-120"/>
              </a:rPr>
              <a:t>，当全球产业链供应链合作保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持稳定</a:t>
            </a:r>
            <a:r>
              <a:rPr lang="en-US" altLang="zh-CN" sz="2000" b="0" i="0" dirty="0">
                <a:solidFill>
                  <a:srgbClr val="000000"/>
                </a:solidFill>
                <a:latin typeface="微软雅黑" pitchFamily="34" charset="0"/>
                <a:ea typeface="微软雅黑" pitchFamily="34" charset="-122"/>
                <a:cs typeface="微软雅黑" pitchFamily="34" charset="-120"/>
              </a:rPr>
              <a:t>、持续深化时，世界各国就普遍受益；当全球产业链供应链合作受到阻碍、</a:t>
            </a:r>
            <a:r>
              <a:rPr lang="en-US" altLang="zh-CN" sz="2000" b="0" i="0">
                <a:solidFill>
                  <a:srgbClr val="000000"/>
                </a:solidFill>
                <a:latin typeface="微软雅黑" pitchFamily="34" charset="0"/>
                <a:ea typeface="微软雅黑" pitchFamily="34" charset="-122"/>
                <a:cs typeface="微软雅黑" pitchFamily="34" charset="-120"/>
              </a:rPr>
              <a:t>停滞不前时，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世界各国就普遍受损</a:t>
            </a:r>
            <a:r>
              <a:rPr lang="en-US" altLang="zh-CN" sz="2000" b="0" i="0" dirty="0">
                <a:solidFill>
                  <a:srgbClr val="000000"/>
                </a:solidFill>
                <a:latin typeface="微软雅黑" pitchFamily="34" charset="0"/>
                <a:ea typeface="微软雅黑" pitchFamily="34" charset="-122"/>
                <a:cs typeface="微软雅黑" pitchFamily="34" charset="-120"/>
              </a:rPr>
              <a:t>。希望各国企业家为推动全球产业链供应链稳健运行发挥积极作用</a:t>
            </a:r>
            <a:r>
              <a:rPr lang="en-US" altLang="zh-CN" sz="2000" b="0" i="0">
                <a:solidFill>
                  <a:srgbClr val="000000"/>
                </a:solidFill>
                <a:latin typeface="微软雅黑" pitchFamily="34" charset="0"/>
                <a:ea typeface="微软雅黑" pitchFamily="34" charset="-122"/>
                <a:cs typeface="微软雅黑" pitchFamily="34" charset="-120"/>
              </a:rPr>
              <a:t>。由此可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见(</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0_1#4f0057120.bracket?pid=0db9792bd&amp;color=0,0,0&amp;vpa=7&amp;vtp=1"/>
          <p:cNvSpPr/>
          <p:nvPr/>
        </p:nvSpPr>
        <p:spPr>
          <a:xfrm>
            <a:off x="1176401" y="23245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19_2#4f0057120?pid=0db9792bd&amp;color=0,0,0&amp;vtp=1&amp;bbb=1"/>
          <p:cNvSpPr/>
          <p:nvPr/>
        </p:nvSpPr>
        <p:spPr>
          <a:xfrm>
            <a:off x="722376" y="2791274"/>
            <a:ext cx="10753344" cy="1326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err="1">
                <a:solidFill>
                  <a:srgbClr val="000000"/>
                </a:solidFill>
                <a:latin typeface="微软雅黑" pitchFamily="34" charset="0"/>
                <a:ea typeface="微软雅黑" pitchFamily="34" charset="-122"/>
                <a:cs typeface="微软雅黑" pitchFamily="34" charset="-120"/>
              </a:rPr>
              <a:t>各国经济相互融合、深度依赖的程度加深</a:t>
            </a:r>
            <a:endParaRPr lang="en-US" altLang="zh-CN" sz="2000" b="0" i="0" dirty="0">
              <a:solidFill>
                <a:srgbClr val="000000"/>
              </a:solidFill>
              <a:latin typeface="微软雅黑" pitchFamily="34" charset="0"/>
              <a:ea typeface="微软雅黑" pitchFamily="34" charset="-122"/>
              <a:cs typeface="微软雅黑" pitchFamily="34" charset="-120"/>
            </a:endParaRPr>
          </a:p>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②凝聚互动合力，才能建设联动型世界经济</a:t>
            </a:r>
            <a:endParaRPr lang="en-US" altLang="zh-CN" sz="2000" dirty="0"/>
          </a:p>
          <a:p>
            <a:pPr latinLnBrk="1">
              <a:lnSpc>
                <a:spcPts val="3700"/>
              </a:lnSpc>
            </a:pPr>
            <a:r>
              <a:rPr lang="en-US" altLang="zh-CN" sz="2000" b="0" i="0" dirty="0">
                <a:solidFill>
                  <a:srgbClr val="000000"/>
                </a:solidFill>
                <a:latin typeface="微软雅黑" pitchFamily="34" charset="0"/>
                <a:ea typeface="微软雅黑" pitchFamily="34" charset="-122"/>
                <a:cs typeface="微软雅黑" pitchFamily="34" charset="-120"/>
              </a:rPr>
              <a:t>③中国外交以维护各国共同利益为基本目标</a:t>
            </a:r>
            <a:endParaRPr lang="en-US" altLang="zh-CN" sz="2000" dirty="0"/>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④经济全球化加剧了世界经济发展的不平衡</a:t>
            </a:r>
            <a:endParaRPr lang="en-US" altLang="zh-CN" sz="2000" dirty="0"/>
          </a:p>
        </p:txBody>
      </p:sp>
      <p:sp>
        <p:nvSpPr>
          <p:cNvPr id="5" name="QC_6_BD.19_3#4f0057120.choices?pid=0db9792bd&amp;color=0,0,0&amp;vtp=1&amp;bbb=1"/>
          <p:cNvSpPr/>
          <p:nvPr/>
        </p:nvSpPr>
        <p:spPr>
          <a:xfrm>
            <a:off x="722376" y="4715270"/>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A.①②</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6_AS.21_1#4f0057120?vop=1&amp;pid=0db9792bd&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本题考查让经济全球化更有活力。全球产业链供应链合作状况影响世界各国利益</a:t>
            </a:r>
            <a:r>
              <a:rPr lang="en-US" altLang="zh-CN" sz="2000" b="0" i="0" spc="-50">
                <a:solidFill>
                  <a:srgbClr val="000000"/>
                </a:solidFill>
                <a:latin typeface="微软雅黑" pitchFamily="34" charset="0"/>
                <a:ea typeface="微软雅黑" pitchFamily="34" charset="-122"/>
                <a:cs typeface="微软雅黑" pitchFamily="34" charset="-120"/>
              </a:rPr>
              <a:t>，说明各国</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经济相互融合</a:t>
            </a:r>
            <a:r>
              <a:rPr lang="en-US" altLang="zh-CN" sz="2000" b="0" i="0" spc="-50" dirty="0">
                <a:solidFill>
                  <a:srgbClr val="000000"/>
                </a:solidFill>
                <a:latin typeface="微软雅黑" pitchFamily="34" charset="0"/>
                <a:ea typeface="微软雅黑" pitchFamily="34" charset="-122"/>
                <a:cs typeface="微软雅黑" pitchFamily="34" charset="-120"/>
              </a:rPr>
              <a:t>、深度依赖的程度加深，凝聚互动合力，才能建设联动型世界经济，①②正确</a:t>
            </a:r>
            <a:r>
              <a:rPr lang="en-US" altLang="zh-CN" sz="2000" b="0" i="0" spc="-50">
                <a:solidFill>
                  <a:srgbClr val="000000"/>
                </a:solidFill>
                <a:latin typeface="微软雅黑" pitchFamily="34" charset="0"/>
                <a:ea typeface="微软雅黑" pitchFamily="34" charset="-122"/>
                <a:cs typeface="微软雅黑" pitchFamily="34" charset="-120"/>
              </a:rPr>
              <a:t>；维护</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我国的主权</a:t>
            </a:r>
            <a:r>
              <a:rPr lang="en-US" altLang="zh-CN" sz="2000" b="0" i="0" spc="-50" dirty="0">
                <a:solidFill>
                  <a:srgbClr val="000000"/>
                </a:solidFill>
                <a:latin typeface="微软雅黑" pitchFamily="34" charset="0"/>
                <a:ea typeface="微软雅黑" pitchFamily="34" charset="-122"/>
                <a:cs typeface="微软雅黑" pitchFamily="34" charset="-120"/>
              </a:rPr>
              <a:t>、安全和发展利益，促进世界的和平与发展，是中国外交政策的基本目标</a:t>
            </a:r>
            <a:r>
              <a:rPr lang="en-US" altLang="zh-CN" sz="2000" b="0" i="0" spc="-50">
                <a:solidFill>
                  <a:srgbClr val="000000"/>
                </a:solidFill>
                <a:latin typeface="微软雅黑" pitchFamily="34" charset="0"/>
                <a:ea typeface="微软雅黑" pitchFamily="34" charset="-122"/>
                <a:cs typeface="微软雅黑" pitchFamily="34" charset="-120"/>
              </a:rPr>
              <a:t>，而且材料并</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未涉及中国外交</a:t>
            </a:r>
            <a:r>
              <a:rPr lang="en-US" altLang="zh-CN" sz="2000" b="0" i="0" spc="-50" dirty="0">
                <a:solidFill>
                  <a:srgbClr val="000000"/>
                </a:solidFill>
                <a:latin typeface="微软雅黑" pitchFamily="34" charset="0"/>
                <a:ea typeface="微软雅黑" pitchFamily="34" charset="-122"/>
                <a:cs typeface="微软雅黑" pitchFamily="34" charset="-120"/>
              </a:rPr>
              <a:t>，③排除；材料没有体现经济全球化加剧了世界经济发展的不平衡，④排除。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6_BD.22_1#d96e915c2?sp=1&amp;pid=0db9792bd&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［甘肃部分学校2024高二联考］</a:t>
            </a:r>
            <a:r>
              <a:rPr lang="en-US" altLang="zh-CN" sz="2000" b="0" i="0" dirty="0">
                <a:solidFill>
                  <a:srgbClr val="000000"/>
                </a:solidFill>
                <a:latin typeface="微软雅黑" pitchFamily="34" charset="0"/>
                <a:ea typeface="微软雅黑" pitchFamily="34" charset="-122"/>
                <a:cs typeface="微软雅黑" pitchFamily="34" charset="-120"/>
              </a:rPr>
              <a:t>面对全球数字化发展的不平衡问题</a:t>
            </a:r>
            <a:r>
              <a:rPr lang="en-US" altLang="zh-CN" sz="2000" b="0" i="0">
                <a:solidFill>
                  <a:srgbClr val="000000"/>
                </a:solidFill>
                <a:latin typeface="微软雅黑" pitchFamily="34" charset="0"/>
                <a:ea typeface="微软雅黑" pitchFamily="34" charset="-122"/>
                <a:cs typeface="微软雅黑" pitchFamily="34" charset="-120"/>
              </a:rPr>
              <a:t>，要统筹谋划数字领域的国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际合作</a:t>
            </a:r>
            <a:r>
              <a:rPr lang="en-US" altLang="zh-CN" sz="2000" b="0" i="0" dirty="0">
                <a:solidFill>
                  <a:srgbClr val="000000"/>
                </a:solidFill>
                <a:latin typeface="微软雅黑" pitchFamily="34" charset="0"/>
                <a:ea typeface="微软雅黑" pitchFamily="34" charset="-122"/>
                <a:cs typeface="微软雅黑" pitchFamily="34" charset="-120"/>
              </a:rPr>
              <a:t>，通过联合研究、技术转移等务实举措，建立数字领域国际交流合作体系</a:t>
            </a:r>
            <a:r>
              <a:rPr lang="en-US" altLang="zh-CN" sz="2000" b="0" i="0">
                <a:solidFill>
                  <a:srgbClr val="000000"/>
                </a:solidFill>
                <a:latin typeface="微软雅黑" pitchFamily="34" charset="0"/>
                <a:ea typeface="微软雅黑" pitchFamily="34" charset="-122"/>
                <a:cs typeface="微软雅黑" pitchFamily="34" charset="-120"/>
              </a:rPr>
              <a:t>，高质量共建</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数字丝绸之路”。</a:t>
            </a:r>
            <a:r>
              <a:rPr lang="en-US" altLang="zh-CN" sz="2000" b="0" i="0">
                <a:solidFill>
                  <a:srgbClr val="000000"/>
                </a:solidFill>
                <a:latin typeface="微软雅黑" pitchFamily="34" charset="0"/>
                <a:ea typeface="微软雅黑" pitchFamily="34" charset="-122"/>
                <a:cs typeface="微软雅黑" pitchFamily="34" charset="-120"/>
              </a:rPr>
              <a:t>此举(</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3_1#d96e915c2.bracket?pid=0db9792bd&amp;color=0,0,0&amp;vpa=8&amp;vtp=1"/>
          <p:cNvSpPr/>
          <p:nvPr/>
        </p:nvSpPr>
        <p:spPr>
          <a:xfrm>
            <a:off x="371640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22_2#d96e915c2?pid=0db9792bd&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①有利于促进数据资源国际共享，提高我国发展的整体性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有利于增强我国经济社会发展的内外联动效应</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顺应了经济全球化趋势，有利于推进我国的对外开放</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有利于发挥比较优势，是数字经济发展的第一推动力</a:t>
            </a:r>
            <a:endParaRPr lang="en-US" altLang="zh-CN" sz="2000" dirty="0"/>
          </a:p>
        </p:txBody>
      </p:sp>
      <p:sp>
        <p:nvSpPr>
          <p:cNvPr id="5" name="QC_6_BD.22_3#d96e915c2.choices?pid=0db9792bd&amp;color=0,0,0&amp;vtp=1&amp;bbb=1"/>
          <p:cNvSpPr/>
          <p:nvPr/>
        </p:nvSpPr>
        <p:spPr>
          <a:xfrm>
            <a:off x="722376" y="41699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6_AS.24_1#d96e915c2?vop=1&amp;pid=0db9792bd&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本题考查经济全球化与中国。建立数字领域国际交流合作体系，高质量共建</a:t>
            </a:r>
            <a:r>
              <a:rPr lang="en-US" altLang="zh-CN" sz="2000" b="0" i="0">
                <a:solidFill>
                  <a:srgbClr val="000000"/>
                </a:solidFill>
                <a:latin typeface="微软雅黑" pitchFamily="34" charset="0"/>
                <a:ea typeface="微软雅黑" pitchFamily="34" charset="-122"/>
                <a:cs typeface="微软雅黑" pitchFamily="34" charset="-120"/>
              </a:rPr>
              <a:t>“数字丝绸之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路</a:t>
            </a:r>
            <a:r>
              <a:rPr lang="en-US" altLang="zh-CN" sz="2000" b="0" i="0" dirty="0">
                <a:solidFill>
                  <a:srgbClr val="000000"/>
                </a:solidFill>
                <a:latin typeface="微软雅黑" pitchFamily="34" charset="0"/>
                <a:ea typeface="微软雅黑" pitchFamily="34" charset="-122"/>
                <a:cs typeface="微软雅黑" pitchFamily="34" charset="-120"/>
              </a:rPr>
              <a:t>”，有利于增强我国经济社会发展的内外联动效应，②正确</a:t>
            </a:r>
            <a:r>
              <a:rPr lang="en-US" altLang="zh-CN" sz="2000" b="0" i="0">
                <a:solidFill>
                  <a:srgbClr val="000000"/>
                </a:solidFill>
                <a:latin typeface="微软雅黑" pitchFamily="34" charset="0"/>
                <a:ea typeface="微软雅黑" pitchFamily="34" charset="-122"/>
                <a:cs typeface="微软雅黑" pitchFamily="34" charset="-120"/>
              </a:rPr>
              <a:t>；面对全球数字化发展的不平衡问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题</a:t>
            </a:r>
            <a:r>
              <a:rPr lang="en-US" altLang="zh-CN" sz="2000" b="0" i="0" dirty="0">
                <a:solidFill>
                  <a:srgbClr val="000000"/>
                </a:solidFill>
                <a:latin typeface="微软雅黑" pitchFamily="34" charset="0"/>
                <a:ea typeface="微软雅黑" pitchFamily="34" charset="-122"/>
                <a:cs typeface="微软雅黑" pitchFamily="34" charset="-120"/>
              </a:rPr>
              <a:t>，统筹谋划数字领域的国际合作，顺应了经济全球化趋势，有利于推进我国的对外开放，</a:t>
            </a:r>
            <a:r>
              <a:rPr lang="en-US" altLang="zh-CN" sz="2000" b="0" i="0">
                <a:solidFill>
                  <a:srgbClr val="000000"/>
                </a:solidFill>
                <a:latin typeface="微软雅黑" pitchFamily="34" charset="0"/>
                <a:ea typeface="微软雅黑" pitchFamily="34" charset="-122"/>
                <a:cs typeface="微软雅黑" pitchFamily="34" charset="-120"/>
              </a:rPr>
              <a:t>③正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；此举与提高我国发展的整体性无直接关系，①排除；</a:t>
            </a:r>
            <a:r>
              <a:rPr lang="en-US" altLang="zh-CN" sz="2000" b="0" i="0">
                <a:solidFill>
                  <a:srgbClr val="000000"/>
                </a:solidFill>
                <a:latin typeface="微软雅黑" pitchFamily="34" charset="0"/>
                <a:ea typeface="微软雅黑" pitchFamily="34" charset="-122"/>
                <a:cs typeface="微软雅黑" pitchFamily="34" charset="-120"/>
              </a:rPr>
              <a:t>此举并非数字经济发展的第一推动力，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4051b4283.fixed?pid=46724e3af&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2_BD#4051b4283.fixed?pid=46724e3af&amp;color=255,255,255&amp;vtp=1&amp;bbb=1"/>
          <p:cNvSpPr/>
          <p:nvPr/>
        </p:nvSpPr>
        <p:spPr>
          <a:xfrm>
            <a:off x="0" y="3730752"/>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第三单元</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经济全球化</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6_BD.25_1#bc56c34b6?sp=1&amp;pid=0db9792bd&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［北京房山区2025模拟］</a:t>
            </a:r>
            <a:r>
              <a:rPr lang="en-US" altLang="zh-CN" sz="2000" b="0" i="0" dirty="0">
                <a:solidFill>
                  <a:srgbClr val="000000"/>
                </a:solidFill>
                <a:latin typeface="微软雅黑" pitchFamily="34" charset="0"/>
                <a:ea typeface="微软雅黑" pitchFamily="34" charset="-122"/>
                <a:cs typeface="微软雅黑" pitchFamily="34" charset="-120"/>
              </a:rPr>
              <a:t>2024年我国货物贸易进出口总量、增量、质量“三量”齐升</a:t>
            </a:r>
            <a:r>
              <a:rPr lang="en-US" altLang="zh-CN" sz="2000" b="0" i="0">
                <a:solidFill>
                  <a:srgbClr val="000000"/>
                </a:solidFill>
                <a:latin typeface="微软雅黑" pitchFamily="34" charset="0"/>
                <a:ea typeface="微软雅黑" pitchFamily="34" charset="-122"/>
                <a:cs typeface="微软雅黑" pitchFamily="34" charset="-120"/>
              </a:rPr>
              <a:t>，部分数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据如下图所示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BD.25_2#bc56c34b6?pid=0db9792bd&amp;color=0,0,0&amp;vtp=1&amp;bbb=1"/>
          <p:cNvSpPr/>
          <p:nvPr/>
        </p:nvSpPr>
        <p:spPr>
          <a:xfrm>
            <a:off x="722376" y="1880812"/>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可见，</a:t>
            </a:r>
            <a:r>
              <a:rPr lang="en-US" altLang="zh-CN" sz="2000" b="0" i="0">
                <a:solidFill>
                  <a:srgbClr val="000000"/>
                </a:solidFill>
                <a:latin typeface="微软雅黑" pitchFamily="34" charset="0"/>
                <a:ea typeface="微软雅黑" pitchFamily="34" charset="-122"/>
                <a:cs typeface="微软雅黑" pitchFamily="34" charset="-120"/>
              </a:rPr>
              <a:t>我国(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26_1#bc56c34b6.bracket?pid=0db9792bd&amp;color=0,0,0&amp;vpa=9&amp;vtp=1"/>
          <p:cNvSpPr/>
          <p:nvPr/>
        </p:nvSpPr>
        <p:spPr>
          <a:xfrm>
            <a:off x="2192401" y="1880812"/>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5" name="QC_6_BD.25_3#bc56c34b6?htil=1&amp;pid=0db9792bd&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719619" y="2418403"/>
            <a:ext cx="4654296" cy="17282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6_BD.25_4#bc56c34b6?htil=1&amp;pid=0db9792bd&amp;color=0,0,0&amp;vtp=1&amp;bbb=1&amp;hs=1"/>
          <p:cNvSpPr/>
          <p:nvPr/>
        </p:nvSpPr>
        <p:spPr>
          <a:xfrm>
            <a:off x="722376" y="2343600"/>
            <a:ext cx="5961888"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①进出口贸易规模不断扩大，国际收支逐渐达到平衡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出口产品结构不断优化升级，制造业竞争优势增强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改革开放持续推进，积极主动参与贸易全球化进程</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坚持多边贸易机制体制，参与全球产业分工和合作</a:t>
            </a:r>
            <a:endParaRPr lang="en-US" altLang="zh-CN" sz="2000" dirty="0"/>
          </a:p>
        </p:txBody>
      </p:sp>
      <p:sp>
        <p:nvSpPr>
          <p:cNvPr id="7" name="QC_6_BD.25_5#bc56c34b6.choices?pid=0db9792bd&amp;color=0,0,0&amp;vtp=1&amp;bbb=1&amp;hs=1"/>
          <p:cNvSpPr/>
          <p:nvPr/>
        </p:nvSpPr>
        <p:spPr>
          <a:xfrm>
            <a:off x="722376" y="4247203"/>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6_AS.27_1#bc56c34b6?vop=1&amp;pid=0db9792bd&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本题考查推进高水平对外开放。从图中可见，工业机器人、3D打印机</a:t>
            </a:r>
            <a:r>
              <a:rPr lang="en-US" altLang="zh-CN" sz="2000" b="0" i="0">
                <a:solidFill>
                  <a:srgbClr val="000000"/>
                </a:solidFill>
                <a:latin typeface="微软雅黑" pitchFamily="34" charset="0"/>
                <a:ea typeface="微软雅黑" pitchFamily="34" charset="-122"/>
                <a:cs typeface="微软雅黑" pitchFamily="34" charset="-120"/>
              </a:rPr>
              <a:t>、电动汽车等高端制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造产品出口增速较快</a:t>
            </a:r>
            <a:r>
              <a:rPr lang="en-US" altLang="zh-CN" sz="2000" b="0" i="0" dirty="0">
                <a:solidFill>
                  <a:srgbClr val="000000"/>
                </a:solidFill>
                <a:latin typeface="微软雅黑" pitchFamily="34" charset="0"/>
                <a:ea typeface="微软雅黑" pitchFamily="34" charset="-122"/>
                <a:cs typeface="微软雅黑" pitchFamily="34" charset="-120"/>
              </a:rPr>
              <a:t>，表明我国出口产品结构不断优化，制造业竞争优势增强</a:t>
            </a:r>
            <a:r>
              <a:rPr lang="en-US" altLang="zh-CN" sz="2000" b="0" i="0">
                <a:solidFill>
                  <a:srgbClr val="000000"/>
                </a:solidFill>
                <a:latin typeface="微软雅黑" pitchFamily="34" charset="0"/>
                <a:ea typeface="微软雅黑" pitchFamily="34" charset="-122"/>
                <a:cs typeface="微软雅黑" pitchFamily="34" charset="-120"/>
              </a:rPr>
              <a:t>，而这一趋势的形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成离不开我国持续深化改革开放并积极融入经济全球化进程</a:t>
            </a:r>
            <a:r>
              <a:rPr lang="en-US" altLang="zh-CN" sz="2000" b="0" i="0" dirty="0">
                <a:solidFill>
                  <a:srgbClr val="000000"/>
                </a:solidFill>
                <a:latin typeface="微软雅黑" pitchFamily="34" charset="0"/>
                <a:ea typeface="微软雅黑" pitchFamily="34" charset="-122"/>
                <a:cs typeface="微软雅黑" pitchFamily="34" charset="-120"/>
              </a:rPr>
              <a:t>，②③正确</a:t>
            </a:r>
            <a:r>
              <a:rPr lang="en-US" altLang="zh-CN" sz="2000" b="0" i="0">
                <a:solidFill>
                  <a:srgbClr val="000000"/>
                </a:solidFill>
                <a:latin typeface="微软雅黑" pitchFamily="34" charset="0"/>
                <a:ea typeface="微软雅黑" pitchFamily="34" charset="-122"/>
                <a:cs typeface="微软雅黑" pitchFamily="34" charset="-120"/>
              </a:rPr>
              <a:t>；材料体现我国部分种类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产品出口增长率情况</a:t>
            </a:r>
            <a:r>
              <a:rPr lang="en-US" altLang="zh-CN" sz="2000" b="0" i="0" dirty="0">
                <a:solidFill>
                  <a:srgbClr val="000000"/>
                </a:solidFill>
                <a:latin typeface="微软雅黑" pitchFamily="34" charset="0"/>
                <a:ea typeface="微软雅黑" pitchFamily="34" charset="-122"/>
                <a:cs typeface="微软雅黑" pitchFamily="34" charset="-120"/>
              </a:rPr>
              <a:t>，无法从材料直接推断出“国际收支逐渐达到平衡”，①排除</a:t>
            </a:r>
            <a:r>
              <a:rPr lang="en-US" altLang="zh-CN" sz="2000" b="0" i="0">
                <a:solidFill>
                  <a:srgbClr val="000000"/>
                </a:solidFill>
                <a:latin typeface="微软雅黑" pitchFamily="34" charset="0"/>
                <a:ea typeface="微软雅黑" pitchFamily="34" charset="-122"/>
                <a:cs typeface="微软雅黑" pitchFamily="34" charset="-120"/>
              </a:rPr>
              <a:t>；材料强调我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国货物贸易进出口增加</a:t>
            </a:r>
            <a:r>
              <a:rPr lang="en-US" altLang="zh-CN" sz="2000" b="0" i="0" dirty="0">
                <a:solidFill>
                  <a:srgbClr val="000000"/>
                </a:solidFill>
                <a:latin typeface="微软雅黑" pitchFamily="34" charset="0"/>
                <a:ea typeface="微软雅黑" pitchFamily="34" charset="-122"/>
                <a:cs typeface="微软雅黑" pitchFamily="34" charset="-120"/>
              </a:rPr>
              <a:t>，没有涉及多边贸易机制以及参与全球产业分工和合作，④排除。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6_BD.28_1#7bc2c3435?sp=1&amp;pid=0db9792bd&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［黑龙江龙东十校联盟2025联考］</a:t>
            </a:r>
            <a:r>
              <a:rPr lang="en-US" altLang="zh-CN" sz="2000" b="0" i="0" dirty="0">
                <a:solidFill>
                  <a:srgbClr val="000000"/>
                </a:solidFill>
                <a:latin typeface="微软雅黑" pitchFamily="34" charset="0"/>
                <a:ea typeface="微软雅黑" pitchFamily="34" charset="-122"/>
                <a:cs typeface="微软雅黑" pitchFamily="34" charset="-120"/>
              </a:rPr>
              <a:t>自2024年12月1日起</a:t>
            </a:r>
            <a:r>
              <a:rPr lang="en-US" altLang="zh-CN" sz="2000" b="0" i="0">
                <a:solidFill>
                  <a:srgbClr val="000000"/>
                </a:solidFill>
                <a:latin typeface="微软雅黑" pitchFamily="34" charset="0"/>
                <a:ea typeface="微软雅黑" pitchFamily="34" charset="-122"/>
                <a:cs typeface="微软雅黑" pitchFamily="34" charset="-120"/>
              </a:rPr>
              <a:t>，中国对原产于同中国建交的最不发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达国家</a:t>
            </a:r>
            <a:r>
              <a:rPr lang="en-US" altLang="zh-CN" sz="2000" b="0" i="0" dirty="0">
                <a:solidFill>
                  <a:srgbClr val="000000"/>
                </a:solidFill>
                <a:latin typeface="微软雅黑" pitchFamily="34" charset="0"/>
                <a:ea typeface="微软雅黑" pitchFamily="34" charset="-122"/>
                <a:cs typeface="微软雅黑" pitchFamily="34" charset="-120"/>
              </a:rPr>
              <a:t>100%税目产品适用税率为零的特惠税率。其中</a:t>
            </a:r>
            <a:r>
              <a:rPr lang="en-US" altLang="zh-CN" sz="2000" b="0" i="0">
                <a:solidFill>
                  <a:srgbClr val="000000"/>
                </a:solidFill>
                <a:latin typeface="微软雅黑" pitchFamily="34" charset="0"/>
                <a:ea typeface="微软雅黑" pitchFamily="34" charset="-122"/>
                <a:cs typeface="微软雅黑" pitchFamily="34" charset="-120"/>
              </a:rPr>
              <a:t>，关税配额产品仅将配额内关税税率降为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零</a:t>
            </a:r>
            <a:r>
              <a:rPr lang="en-US" altLang="zh-CN" sz="2000" b="0" i="0" dirty="0">
                <a:solidFill>
                  <a:srgbClr val="000000"/>
                </a:solidFill>
                <a:latin typeface="微软雅黑" pitchFamily="34" charset="0"/>
                <a:ea typeface="微软雅黑" pitchFamily="34" charset="-122"/>
                <a:cs typeface="微软雅黑" pitchFamily="34" charset="-120"/>
              </a:rPr>
              <a:t>，配额外关税税率不变。中国是实施这一举措的首个发展中大国和世界主要经济体</a:t>
            </a:r>
            <a:r>
              <a:rPr lang="en-US" altLang="zh-CN" sz="2000" b="0" i="0">
                <a:solidFill>
                  <a:srgbClr val="000000"/>
                </a:solidFill>
                <a:latin typeface="微软雅黑" pitchFamily="34" charset="0"/>
                <a:ea typeface="微软雅黑" pitchFamily="34" charset="-122"/>
                <a:cs typeface="微软雅黑" pitchFamily="34" charset="-120"/>
              </a:rPr>
              <a:t>。此举有利</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9_1#7bc2c3435.bracket?pid=0db9792bd&amp;color=0,0,0&amp;vpa=10&amp;vtp=1"/>
          <p:cNvSpPr/>
          <p:nvPr/>
        </p:nvSpPr>
        <p:spPr>
          <a:xfrm>
            <a:off x="1176401"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28_2#7bc2c3435?pid=0db9792bd&amp;color=0,0,0&amp;vtp=1&amp;bbb=1"/>
          <p:cNvSpPr/>
          <p:nvPr/>
        </p:nvSpPr>
        <p:spPr>
          <a:xfrm>
            <a:off x="722376" y="2791274"/>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err="1">
                <a:solidFill>
                  <a:srgbClr val="000000"/>
                </a:solidFill>
                <a:latin typeface="微软雅黑" pitchFamily="34" charset="0"/>
                <a:ea typeface="微软雅黑" pitchFamily="34" charset="-122"/>
                <a:cs typeface="微软雅黑" pitchFamily="34" charset="-120"/>
              </a:rPr>
              <a:t>推动全球南方共同发展</a:t>
            </a:r>
            <a:endParaRPr lang="en-US" altLang="zh-CN" sz="2000" b="0" i="0" dirty="0">
              <a:solidFill>
                <a:srgbClr val="000000"/>
              </a:solidFill>
              <a:latin typeface="微软雅黑" pitchFamily="34" charset="0"/>
              <a:ea typeface="微软雅黑" pitchFamily="34" charset="-122"/>
              <a:cs typeface="微软雅黑" pitchFamily="34" charset="-120"/>
            </a:endParaRPr>
          </a:p>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②合理缩减外资准入负面清单</a:t>
            </a:r>
            <a:endParaRPr lang="en-US" altLang="zh-CN" sz="2000" dirty="0"/>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err="1">
                <a:solidFill>
                  <a:srgbClr val="000000"/>
                </a:solidFill>
                <a:latin typeface="微软雅黑" pitchFamily="34" charset="0"/>
                <a:ea typeface="微软雅黑" pitchFamily="34" charset="-122"/>
                <a:cs typeface="微软雅黑" pitchFamily="34" charset="-120"/>
              </a:rPr>
              <a:t>我国有序扩大自主开放和单边开放</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④增强我国在国际规则制定中的话语权</a:t>
            </a:r>
            <a:endParaRPr lang="en-US" altLang="zh-CN" sz="2000" dirty="0"/>
          </a:p>
        </p:txBody>
      </p:sp>
      <p:sp>
        <p:nvSpPr>
          <p:cNvPr id="5" name="QC_6_BD.28_3#7bc2c3435.choices?pid=0db9792bd&amp;color=0,0,0&amp;vtp=1&amp;bbb=1"/>
          <p:cNvSpPr/>
          <p:nvPr/>
        </p:nvSpPr>
        <p:spPr>
          <a:xfrm>
            <a:off x="722376" y="4634438"/>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A.①②</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AS.30_1#7bc2c3435?vop=1&amp;pid=0db9792bd&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本题考查推进高水平对外开放。对原产于同中国建交的最不发达国家100</a:t>
            </a:r>
            <a:r>
              <a:rPr lang="en-US" altLang="zh-CN" sz="2000" b="0" i="0">
                <a:solidFill>
                  <a:srgbClr val="000000"/>
                </a:solidFill>
                <a:latin typeface="微软雅黑" pitchFamily="34" charset="0"/>
                <a:ea typeface="微软雅黑" pitchFamily="34" charset="-122"/>
                <a:cs typeface="微软雅黑" pitchFamily="34" charset="-120"/>
              </a:rPr>
              <a:t>%税目产品适用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税率为零的特惠税率</a:t>
            </a:r>
            <a:r>
              <a:rPr lang="en-US" altLang="zh-CN" sz="2000" b="0" i="0" dirty="0">
                <a:solidFill>
                  <a:srgbClr val="000000"/>
                </a:solidFill>
                <a:latin typeface="微软雅黑" pitchFamily="34" charset="0"/>
                <a:ea typeface="微软雅黑" pitchFamily="34" charset="-122"/>
                <a:cs typeface="微软雅黑" pitchFamily="34" charset="-120"/>
              </a:rPr>
              <a:t>，说明我国有序扩大自主开放和单边开放，</a:t>
            </a:r>
            <a:r>
              <a:rPr lang="en-US" altLang="zh-CN" sz="2000" b="0" i="0">
                <a:solidFill>
                  <a:srgbClr val="000000"/>
                </a:solidFill>
                <a:latin typeface="微软雅黑" pitchFamily="34" charset="0"/>
                <a:ea typeface="微软雅黑" pitchFamily="34" charset="-122"/>
                <a:cs typeface="微软雅黑" pitchFamily="34" charset="-120"/>
              </a:rPr>
              <a:t>这有利于推动全球南方共同发展，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dirty="0">
                <a:solidFill>
                  <a:srgbClr val="000000"/>
                </a:solidFill>
                <a:latin typeface="微软雅黑" pitchFamily="34" charset="0"/>
                <a:ea typeface="微软雅黑" pitchFamily="34" charset="-122"/>
                <a:cs typeface="微软雅黑" pitchFamily="34" charset="-120"/>
              </a:rPr>
              <a:t>正确；材料不涉及合理缩减外资准入负面清单，②排除</a:t>
            </a:r>
            <a:r>
              <a:rPr lang="en-US" altLang="zh-CN" sz="2000" b="0" i="0">
                <a:solidFill>
                  <a:srgbClr val="000000"/>
                </a:solidFill>
                <a:latin typeface="微软雅黑" pitchFamily="34" charset="0"/>
                <a:ea typeface="微软雅黑" pitchFamily="34" charset="-122"/>
                <a:cs typeface="微软雅黑" pitchFamily="34" charset="-120"/>
              </a:rPr>
              <a:t>；材料不涉及我国在国际规则制定中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的话语权</a:t>
            </a:r>
            <a:r>
              <a:rPr lang="en-US" altLang="zh-CN" sz="2000" b="0" i="0" dirty="0">
                <a:solidFill>
                  <a:srgbClr val="000000"/>
                </a:solidFill>
                <a:latin typeface="微软雅黑" pitchFamily="34" charset="0"/>
                <a:ea typeface="微软雅黑" pitchFamily="34" charset="-122"/>
                <a:cs typeface="微软雅黑"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BD.31_1#e150d1a1f?sp=1&amp;pid=0db9792bd&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11.新疆霍尔果斯铁路口岸站借助中哈定期会晤机制，密切与哈萨克斯坦铁路部门的联系</a:t>
            </a:r>
            <a:r>
              <a:rPr lang="en-US" altLang="zh-CN" sz="2000" b="0" i="0">
                <a:solidFill>
                  <a:srgbClr val="000000"/>
                </a:solidFill>
                <a:latin typeface="微软雅黑" pitchFamily="34" charset="0"/>
                <a:ea typeface="微软雅黑" pitchFamily="34" charset="-122"/>
                <a:cs typeface="微软雅黑" pitchFamily="34" charset="-120"/>
              </a:rPr>
              <a:t>，协同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海关</a:t>
            </a:r>
            <a:r>
              <a:rPr lang="en-US" altLang="zh-CN" sz="2000" b="0" i="0" dirty="0">
                <a:solidFill>
                  <a:srgbClr val="000000"/>
                </a:solidFill>
                <a:latin typeface="微软雅黑" pitchFamily="34" charset="0"/>
                <a:ea typeface="微软雅黑" pitchFamily="34" charset="-122"/>
                <a:cs typeface="微软雅黑" pitchFamily="34" charset="-120"/>
              </a:rPr>
              <a:t>、边检等联检部门推进数字化口岸建设，大力推行无纸化转关及信用交接制度</a:t>
            </a:r>
            <a:r>
              <a:rPr lang="en-US" altLang="zh-CN" sz="2000" b="0" i="0">
                <a:solidFill>
                  <a:srgbClr val="000000"/>
                </a:solidFill>
                <a:latin typeface="微软雅黑" pitchFamily="34" charset="0"/>
                <a:ea typeface="微软雅黑" pitchFamily="34" charset="-122"/>
                <a:cs typeface="微软雅黑" pitchFamily="34" charset="-120"/>
              </a:rPr>
              <a:t>，实行译票审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核等作业环节前置</a:t>
            </a:r>
            <a:r>
              <a:rPr lang="en-US" altLang="zh-CN" sz="2000" b="0" i="0" dirty="0">
                <a:solidFill>
                  <a:srgbClr val="000000"/>
                </a:solidFill>
                <a:latin typeface="微软雅黑" pitchFamily="34" charset="0"/>
                <a:ea typeface="微软雅黑" pitchFamily="34" charset="-122"/>
                <a:cs typeface="微软雅黑" pitchFamily="34" charset="-120"/>
              </a:rPr>
              <a:t>，压缩制票传达及换装时间，实现中欧班列解编、换装、查验</a:t>
            </a:r>
            <a:r>
              <a:rPr lang="en-US" altLang="zh-CN" sz="2000" b="0" i="0">
                <a:solidFill>
                  <a:srgbClr val="000000"/>
                </a:solidFill>
                <a:latin typeface="微软雅黑" pitchFamily="34" charset="0"/>
                <a:ea typeface="微软雅黑" pitchFamily="34" charset="-122"/>
                <a:cs typeface="微软雅黑" pitchFamily="34" charset="-120"/>
              </a:rPr>
              <a:t>、放关同步交替</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进行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此举有利于(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2_1#e150d1a1f.bracket?pid=0db9792bd&amp;color=0,0,0&amp;vpa=11&amp;vtp=1"/>
          <p:cNvSpPr/>
          <p:nvPr/>
        </p:nvSpPr>
        <p:spPr>
          <a:xfrm>
            <a:off x="2954401" y="23245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31_2#e150d1a1f?pid=0db9792bd&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①拓展双边贸易，防范和处置国际金融风险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优化对外贸易环境，促进共建“一带一路”高质量发展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推动建设开放型世界经济，畅通国内国际双循环</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完善跨境贸易便利化政策，缩小中哈技术壁垒</a:t>
            </a:r>
            <a:endParaRPr lang="en-US" altLang="zh-CN" sz="2000" dirty="0"/>
          </a:p>
        </p:txBody>
      </p:sp>
      <p:sp>
        <p:nvSpPr>
          <p:cNvPr id="5" name="QC_6_BD.31_3#e150d1a1f.choices?pid=0db9792bd&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AS.33_1#e150d1a1f?vop=1&amp;pid=0db9792bd&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本题考查世界经济发展的重要推动者</a:t>
            </a:r>
            <a:r>
              <a:rPr lang="en-US" altLang="zh-CN" sz="2000" b="0" i="0">
                <a:solidFill>
                  <a:srgbClr val="000000"/>
                </a:solidFill>
                <a:latin typeface="微软雅黑" pitchFamily="34" charset="0"/>
                <a:ea typeface="微软雅黑" pitchFamily="34" charset="-122"/>
                <a:cs typeface="微软雅黑" pitchFamily="34" charset="-120"/>
              </a:rPr>
              <a:t>。新疆霍尔果斯铁路口岸站的一系列举措使得办理通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关手续更方便快捷</a:t>
            </a:r>
            <a:r>
              <a:rPr lang="en-US" altLang="zh-CN" sz="2000" b="0" i="0" dirty="0">
                <a:solidFill>
                  <a:srgbClr val="000000"/>
                </a:solidFill>
                <a:latin typeface="微软雅黑" pitchFamily="34" charset="0"/>
                <a:ea typeface="微软雅黑" pitchFamily="34" charset="-122"/>
                <a:cs typeface="微软雅黑" pitchFamily="34" charset="-120"/>
              </a:rPr>
              <a:t>，为企业节约了运输成本，进一步畅通国际物流大通道</a:t>
            </a:r>
            <a:r>
              <a:rPr lang="en-US" altLang="zh-CN" sz="2000" b="0" i="0">
                <a:solidFill>
                  <a:srgbClr val="000000"/>
                </a:solidFill>
                <a:latin typeface="微软雅黑" pitchFamily="34" charset="0"/>
                <a:ea typeface="微软雅黑" pitchFamily="34" charset="-122"/>
                <a:cs typeface="微软雅黑" pitchFamily="34" charset="-120"/>
              </a:rPr>
              <a:t>，助力中欧班列高效率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开行</a:t>
            </a:r>
            <a:r>
              <a:rPr lang="en-US" altLang="zh-CN" sz="2000" b="0" i="0" dirty="0">
                <a:solidFill>
                  <a:srgbClr val="000000"/>
                </a:solidFill>
                <a:latin typeface="微软雅黑" pitchFamily="34" charset="0"/>
                <a:ea typeface="微软雅黑" pitchFamily="34" charset="-122"/>
                <a:cs typeface="微软雅黑" pitchFamily="34" charset="-120"/>
              </a:rPr>
              <a:t>，有利于优化对外贸易环境，促进共建“一带一路”高质量发展</a:t>
            </a:r>
            <a:r>
              <a:rPr lang="en-US" altLang="zh-CN" sz="2000" b="0" i="0">
                <a:solidFill>
                  <a:srgbClr val="000000"/>
                </a:solidFill>
                <a:latin typeface="微软雅黑" pitchFamily="34" charset="0"/>
                <a:ea typeface="微软雅黑" pitchFamily="34" charset="-122"/>
                <a:cs typeface="微软雅黑" pitchFamily="34" charset="-120"/>
              </a:rPr>
              <a:t>，有利于推动建设开放型世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界经济</a:t>
            </a:r>
            <a:r>
              <a:rPr lang="en-US" altLang="zh-CN" sz="2000" b="0" i="0" dirty="0">
                <a:solidFill>
                  <a:srgbClr val="000000"/>
                </a:solidFill>
                <a:latin typeface="微软雅黑" pitchFamily="34" charset="0"/>
                <a:ea typeface="微软雅黑" pitchFamily="34" charset="-122"/>
                <a:cs typeface="微软雅黑" pitchFamily="34" charset="-120"/>
              </a:rPr>
              <a:t>，畅通国内国际双循环，②③符合题意；材料未涉及防范和处置国际金融风险，①</a:t>
            </a:r>
            <a:r>
              <a:rPr lang="en-US" altLang="zh-CN" sz="2000" b="0" i="0">
                <a:solidFill>
                  <a:srgbClr val="000000"/>
                </a:solidFill>
                <a:latin typeface="微软雅黑" pitchFamily="34" charset="0"/>
                <a:ea typeface="微软雅黑" pitchFamily="34" charset="-122"/>
                <a:cs typeface="微软雅黑" pitchFamily="34" charset="-120"/>
              </a:rPr>
              <a:t>排除；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材料未涉及技术壁垒</a:t>
            </a:r>
            <a:r>
              <a:rPr lang="en-US" altLang="zh-CN" sz="2000" b="0" i="0" dirty="0">
                <a:solidFill>
                  <a:srgbClr val="000000"/>
                </a:solidFill>
                <a:latin typeface="微软雅黑" pitchFamily="34" charset="0"/>
                <a:ea typeface="微软雅黑" pitchFamily="34" charset="-122"/>
                <a:cs typeface="微软雅黑" pitchFamily="34" charset="-120"/>
              </a:rPr>
              <a:t>，④不选。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6_BD.34_1#19e08a1c0?sp=1&amp;pid=0db9792bd&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仿宋" pitchFamily="34" charset="0"/>
                <a:ea typeface="仿宋" pitchFamily="34" charset="-122"/>
                <a:cs typeface="仿宋" pitchFamily="34" charset="-120"/>
              </a:rPr>
              <a:t>［湖北部分高中协作体2025高二联考］</a:t>
            </a:r>
            <a:r>
              <a:rPr lang="en-US" altLang="zh-CN" sz="2000" b="0" i="0" dirty="0">
                <a:solidFill>
                  <a:srgbClr val="000000"/>
                </a:solidFill>
                <a:latin typeface="微软雅黑" pitchFamily="34" charset="0"/>
                <a:ea typeface="微软雅黑" pitchFamily="34" charset="-122"/>
                <a:cs typeface="微软雅黑" pitchFamily="34" charset="-120"/>
              </a:rPr>
              <a:t>近年来，中国与海湾国家共同推动大数据、</a:t>
            </a:r>
            <a:r>
              <a:rPr lang="en-US" altLang="zh-CN" sz="2000" b="0" i="0">
                <a:solidFill>
                  <a:srgbClr val="000000"/>
                </a:solidFill>
                <a:latin typeface="微软雅黑" pitchFamily="34" charset="0"/>
                <a:ea typeface="微软雅黑" pitchFamily="34" charset="-122"/>
                <a:cs typeface="微软雅黑" pitchFamily="34" charset="-120"/>
              </a:rPr>
              <a:t>云计算、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智慧城市建设等</a:t>
            </a:r>
            <a:r>
              <a:rPr lang="en-US" altLang="zh-CN" sz="2000" b="0" i="0" dirty="0">
                <a:solidFill>
                  <a:srgbClr val="000000"/>
                </a:solidFill>
                <a:latin typeface="微软雅黑" pitchFamily="34" charset="0"/>
                <a:ea typeface="微软雅黑" pitchFamily="34" charset="-122"/>
                <a:cs typeface="微软雅黑" pitchFamily="34" charset="-120"/>
              </a:rPr>
              <a:t>，携手打造21世纪“数字丝绸之路”。根据全球移动通信系统协会预测</a:t>
            </a:r>
            <a:r>
              <a:rPr lang="en-US" altLang="zh-CN" sz="2000" b="0" i="0">
                <a:solidFill>
                  <a:srgbClr val="000000"/>
                </a:solidFill>
                <a:latin typeface="微软雅黑" pitchFamily="34" charset="0"/>
                <a:ea typeface="微软雅黑" pitchFamily="34" charset="-122"/>
                <a:cs typeface="微软雅黑" pitchFamily="34" charset="-120"/>
              </a:rPr>
              <a:t>，到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2025</a:t>
            </a:r>
            <a:r>
              <a:rPr lang="en-US" altLang="zh-CN" sz="2000" b="0" i="0" dirty="0">
                <a:solidFill>
                  <a:srgbClr val="000000"/>
                </a:solidFill>
                <a:latin typeface="微软雅黑" pitchFamily="34" charset="0"/>
                <a:ea typeface="微软雅黑" pitchFamily="34" charset="-122"/>
                <a:cs typeface="微软雅黑" pitchFamily="34" charset="-120"/>
              </a:rPr>
              <a:t>年，5G网络将占海湾国家移动数据连接的近一半</a:t>
            </a:r>
            <a:r>
              <a:rPr lang="en-US" altLang="zh-CN" sz="2000" b="0" i="0">
                <a:solidFill>
                  <a:srgbClr val="000000"/>
                </a:solidFill>
                <a:latin typeface="微软雅黑" pitchFamily="34" charset="0"/>
                <a:ea typeface="微软雅黑" pitchFamily="34" charset="-122"/>
                <a:cs typeface="微软雅黑" pitchFamily="34" charset="-120"/>
              </a:rPr>
              <a:t>。中移国际与包括阿曼在内的海湾国家携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手加强在全球网络资源和综合解决方案领域的合作。中国与海湾国家的数字技术合作及贸易</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5_1#19e08a1c0.bracket?pid=0db9792bd&amp;color=0,0,0&amp;vpa=12&amp;vtp=1"/>
          <p:cNvSpPr/>
          <p:nvPr/>
        </p:nvSpPr>
        <p:spPr>
          <a:xfrm>
            <a:off x="922401" y="27817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34_2#19e08a1c0?pid=0db9792bd&amp;color=0,0,0&amp;vtp=1&amp;bbb=1"/>
          <p:cNvSpPr/>
          <p:nvPr/>
        </p:nvSpPr>
        <p:spPr>
          <a:xfrm>
            <a:off x="722376" y="3248475"/>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①是基于双方优势互补，能培育发展新动能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顺应全球化趋势，推动双方数字技术共同发展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表明双方外贸依存度提高，分工协作扩大</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表明双方结盟应对数字技术的挑战，扩大共赢空间</a:t>
            </a:r>
            <a:endParaRPr lang="en-US" altLang="zh-CN" sz="2000" dirty="0"/>
          </a:p>
        </p:txBody>
      </p:sp>
      <p:sp>
        <p:nvSpPr>
          <p:cNvPr id="5" name="QC_6_BD.34_3#19e08a1c0.choices?pid=0db9792bd&amp;color=0,0,0&amp;vtp=1&amp;bbb=1"/>
          <p:cNvSpPr/>
          <p:nvPr/>
        </p:nvSpPr>
        <p:spPr>
          <a:xfrm>
            <a:off x="722376" y="5084387"/>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AS.36_1#19e08a1c0?vop=1&amp;pid=0db9792bd&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本题考查经济全球化与中国。</a:t>
            </a:r>
            <a:r>
              <a:rPr lang="en-US" altLang="zh-CN" sz="2000" b="0" i="0">
                <a:solidFill>
                  <a:srgbClr val="000000"/>
                </a:solidFill>
                <a:latin typeface="微软雅黑" pitchFamily="34" charset="0"/>
                <a:ea typeface="微软雅黑" pitchFamily="34" charset="-122"/>
                <a:cs typeface="微软雅黑" pitchFamily="34" charset="-120"/>
              </a:rPr>
              <a:t>中国与海湾国家的数字技术合作及贸易是基于双方优势互补，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能培育发展新动能</a:t>
            </a:r>
            <a:r>
              <a:rPr lang="en-US" altLang="zh-CN" sz="2000" b="0" i="0" dirty="0">
                <a:solidFill>
                  <a:srgbClr val="000000"/>
                </a:solidFill>
                <a:latin typeface="微软雅黑" pitchFamily="34" charset="0"/>
                <a:ea typeface="微软雅黑" pitchFamily="34" charset="-122"/>
                <a:cs typeface="微软雅黑" pitchFamily="34" charset="-120"/>
              </a:rPr>
              <a:t>，顺应了全球化趋势，有利于推动双方数字技术共同发展，①②正确</a:t>
            </a:r>
            <a:r>
              <a:rPr lang="en-US" altLang="zh-CN" sz="2000" b="0" i="0">
                <a:solidFill>
                  <a:srgbClr val="000000"/>
                </a:solidFill>
                <a:latin typeface="微软雅黑" pitchFamily="34" charset="0"/>
                <a:ea typeface="微软雅黑" pitchFamily="34" charset="-122"/>
                <a:cs typeface="微软雅黑" pitchFamily="34" charset="-120"/>
              </a:rPr>
              <a:t>；材料强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调中国与海湾国家的数字技术合作及贸易</a:t>
            </a:r>
            <a:r>
              <a:rPr lang="en-US" altLang="zh-CN" sz="2000" b="0" i="0" dirty="0">
                <a:solidFill>
                  <a:srgbClr val="000000"/>
                </a:solidFill>
                <a:latin typeface="微软雅黑" pitchFamily="34" charset="0"/>
                <a:ea typeface="微软雅黑" pitchFamily="34" charset="-122"/>
                <a:cs typeface="微软雅黑" pitchFamily="34" charset="-120"/>
              </a:rPr>
              <a:t>，不能推断出双方外贸依存度的变化</a:t>
            </a:r>
            <a:r>
              <a:rPr lang="en-US" altLang="zh-CN" sz="2000" b="0" i="0">
                <a:solidFill>
                  <a:srgbClr val="000000"/>
                </a:solidFill>
                <a:latin typeface="微软雅黑" pitchFamily="34" charset="0"/>
                <a:ea typeface="微软雅黑" pitchFamily="34" charset="-122"/>
                <a:cs typeface="微软雅黑" pitchFamily="34" charset="-120"/>
              </a:rPr>
              <a:t>，也与扩大分工协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作无直接关系</a:t>
            </a:r>
            <a:r>
              <a:rPr lang="en-US" altLang="zh-CN" sz="2000" b="0" i="0" dirty="0">
                <a:solidFill>
                  <a:srgbClr val="000000"/>
                </a:solidFill>
                <a:latin typeface="微软雅黑" pitchFamily="34" charset="0"/>
                <a:ea typeface="微软雅黑" pitchFamily="34" charset="-122"/>
                <a:cs typeface="微软雅黑" pitchFamily="34" charset="-120"/>
              </a:rPr>
              <a:t>，③排除；我国奉行不结盟政策，④排除。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6_BD.37_1#ae6f1700e?sp=1&amp;pid=0db9792bd&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a:t>
            </a:r>
            <a:r>
              <a:rPr lang="en-US" altLang="zh-CN" sz="2000" b="0" i="0" dirty="0">
                <a:solidFill>
                  <a:srgbClr val="000000"/>
                </a:solidFill>
                <a:latin typeface="仿宋" pitchFamily="34" charset="0"/>
                <a:ea typeface="仿宋" pitchFamily="34" charset="-122"/>
                <a:cs typeface="仿宋" pitchFamily="34" charset="-120"/>
              </a:rPr>
              <a:t>［河北邯郸2025模拟］</a:t>
            </a:r>
            <a:r>
              <a:rPr lang="en-US" altLang="zh-CN" sz="2000" b="0" i="0" dirty="0">
                <a:solidFill>
                  <a:srgbClr val="000000"/>
                </a:solidFill>
                <a:latin typeface="微软雅黑" pitchFamily="34" charset="0"/>
                <a:ea typeface="微软雅黑" pitchFamily="34" charset="-122"/>
                <a:cs typeface="微软雅黑" pitchFamily="34" charset="-120"/>
              </a:rPr>
              <a:t>有外国学者将中国称为“赋能型大国”。“赋能型大国</a:t>
            </a:r>
            <a:r>
              <a:rPr lang="en-US" altLang="zh-CN" sz="2000" b="0" i="0">
                <a:solidFill>
                  <a:srgbClr val="000000"/>
                </a:solidFill>
                <a:latin typeface="微软雅黑" pitchFamily="34" charset="0"/>
                <a:ea typeface="微软雅黑" pitchFamily="34" charset="-122"/>
                <a:cs typeface="微软雅黑" pitchFamily="34" charset="-120"/>
              </a:rPr>
              <a:t>”生动诠释了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中国始终秉持构建人类命运共同体理念</a:t>
            </a:r>
            <a:r>
              <a:rPr lang="en-US" altLang="zh-CN" sz="2000" b="0" i="0" dirty="0">
                <a:solidFill>
                  <a:srgbClr val="000000"/>
                </a:solidFill>
                <a:latin typeface="微软雅黑" pitchFamily="34" charset="0"/>
                <a:ea typeface="微软雅黑" pitchFamily="34" charset="-122"/>
                <a:cs typeface="微软雅黑" pitchFamily="34" charset="-120"/>
              </a:rPr>
              <a:t>，以实际行动维护世界和平、</a:t>
            </a:r>
            <a:r>
              <a:rPr lang="en-US" altLang="zh-CN" sz="2000" b="0" i="0">
                <a:solidFill>
                  <a:srgbClr val="000000"/>
                </a:solidFill>
                <a:latin typeface="微软雅黑" pitchFamily="34" charset="0"/>
                <a:ea typeface="微软雅黑" pitchFamily="34" charset="-122"/>
                <a:cs typeface="微软雅黑" pitchFamily="34" charset="-120"/>
              </a:rPr>
              <a:t>促进共同发展的大国担当。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在人类命运休戚与共的今天</a:t>
            </a:r>
            <a:r>
              <a:rPr lang="en-US" altLang="zh-CN" sz="2000" b="0" i="0" dirty="0">
                <a:solidFill>
                  <a:srgbClr val="000000"/>
                </a:solidFill>
                <a:latin typeface="微软雅黑" pitchFamily="34" charset="0"/>
                <a:ea typeface="微软雅黑" pitchFamily="34" charset="-122"/>
                <a:cs typeface="微软雅黑" pitchFamily="34" charset="-120"/>
              </a:rPr>
              <a:t>，中国将坚定做“赋能型大国”，让“同球共济”、团结协作</a:t>
            </a:r>
            <a:r>
              <a:rPr lang="en-US" altLang="zh-CN" sz="2000" b="0" i="0">
                <a:solidFill>
                  <a:srgbClr val="000000"/>
                </a:solidFill>
                <a:latin typeface="微软雅黑" pitchFamily="34" charset="0"/>
                <a:ea typeface="微软雅黑" pitchFamily="34" charset="-122"/>
                <a:cs typeface="微软雅黑" pitchFamily="34" charset="-120"/>
              </a:rPr>
              <a:t>、互利</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共赢成为时代的最强音</a:t>
            </a:r>
            <a:r>
              <a:rPr lang="en-US" altLang="zh-CN" sz="2000" b="0" i="0" dirty="0">
                <a:solidFill>
                  <a:srgbClr val="000000"/>
                </a:solidFill>
                <a:latin typeface="微软雅黑" pitchFamily="34" charset="0"/>
                <a:ea typeface="微软雅黑" pitchFamily="34" charset="-122"/>
                <a:cs typeface="微软雅黑" pitchFamily="34" charset="-120"/>
              </a:rPr>
              <a:t>。下列能体现中国是“赋能型大国”</a:t>
            </a:r>
            <a:r>
              <a:rPr lang="en-US" altLang="zh-CN" sz="2000" b="0" i="0">
                <a:solidFill>
                  <a:srgbClr val="000000"/>
                </a:solidFill>
                <a:latin typeface="微软雅黑" pitchFamily="34" charset="0"/>
                <a:ea typeface="微软雅黑" pitchFamily="34" charset="-122"/>
                <a:cs typeface="微软雅黑" pitchFamily="34" charset="-120"/>
              </a:rPr>
              <a:t>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8_1#ae6f1700e.bracket?pid=0db9792bd&amp;color=0,0,0&amp;vpa=13&amp;vtp=1"/>
          <p:cNvSpPr/>
          <p:nvPr/>
        </p:nvSpPr>
        <p:spPr>
          <a:xfrm>
            <a:off x="8034401" y="23245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37_2#ae6f1700e?pid=0db9792bd&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①推动共建“一带一路”，积极为世界发展提供国际公共产品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向世界释放超大规模市场红利，为各国发展提供广阔的机遇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中国在国际事务中发挥积极建设性作用，巩固新型国际关系</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中国防范国际金融风险，维护世界各国的经济稳定与安全</a:t>
            </a:r>
            <a:endParaRPr lang="en-US" altLang="zh-CN" sz="2000" dirty="0"/>
          </a:p>
        </p:txBody>
      </p:sp>
      <p:sp>
        <p:nvSpPr>
          <p:cNvPr id="5" name="QC_6_BD.37_3#ae6f1700e.choices?pid=0db9792bd&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6_AS.39_1#ae6f1700e?vop=1&amp;pid=0db9792bd&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本题考查做全球发展的贡献者。推动共建“一带一路</a:t>
            </a:r>
            <a:r>
              <a:rPr lang="en-US" altLang="zh-CN" sz="2000" b="0" i="0">
                <a:solidFill>
                  <a:srgbClr val="000000"/>
                </a:solidFill>
                <a:latin typeface="微软雅黑" pitchFamily="34" charset="0"/>
                <a:ea typeface="微软雅黑" pitchFamily="34" charset="-122"/>
                <a:cs typeface="微软雅黑" pitchFamily="34" charset="-120"/>
              </a:rPr>
              <a:t>”是中国为世界发展提供国际公共产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品的典型举措</a:t>
            </a:r>
            <a:r>
              <a:rPr lang="en-US" altLang="zh-CN" sz="2000" b="0" i="0" dirty="0">
                <a:solidFill>
                  <a:srgbClr val="000000"/>
                </a:solidFill>
                <a:latin typeface="微软雅黑" pitchFamily="34" charset="0"/>
                <a:ea typeface="微软雅黑" pitchFamily="34" charset="-122"/>
                <a:cs typeface="微软雅黑" pitchFamily="34" charset="-120"/>
              </a:rPr>
              <a:t>，通过基础设施建设和经济合作赋能沿线国家发展，符合“赋能”理念，①</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中国释放超大规模市场红利</a:t>
            </a:r>
            <a:r>
              <a:rPr lang="en-US" altLang="zh-CN" sz="2000" b="0" i="0" dirty="0">
                <a:solidFill>
                  <a:srgbClr val="000000"/>
                </a:solidFill>
                <a:latin typeface="微软雅黑" pitchFamily="34" charset="0"/>
                <a:ea typeface="微软雅黑" pitchFamily="34" charset="-122"/>
                <a:cs typeface="微软雅黑" pitchFamily="34" charset="-120"/>
              </a:rPr>
              <a:t>,为各国提供发展机遇，助力全球经济发展，属于“赋能”,②</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中国在国际事务中发挥建设性作用表述正确</a:t>
            </a:r>
            <a:r>
              <a:rPr lang="en-US" altLang="zh-CN" sz="2000" b="0" i="0" dirty="0">
                <a:solidFill>
                  <a:srgbClr val="000000"/>
                </a:solidFill>
                <a:latin typeface="微软雅黑" pitchFamily="34" charset="0"/>
                <a:ea typeface="微软雅黑" pitchFamily="34" charset="-122"/>
                <a:cs typeface="微软雅黑" pitchFamily="34" charset="-120"/>
              </a:rPr>
              <a:t>，但“巩固新型国际关系”的表述不够准确</a:t>
            </a:r>
            <a:r>
              <a:rPr lang="en-US" altLang="zh-CN" sz="2000" b="0" i="0">
                <a:solidFill>
                  <a:srgbClr val="000000"/>
                </a:solidFill>
                <a:latin typeface="微软雅黑" pitchFamily="34" charset="0"/>
                <a:ea typeface="微软雅黑" pitchFamily="34" charset="-122"/>
                <a:cs typeface="微软雅黑" pitchFamily="34" charset="-120"/>
              </a:rPr>
              <a:t>，中国目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前仍处于推动构建新型国际关系的过程中</a:t>
            </a:r>
            <a:r>
              <a:rPr lang="en-US" altLang="zh-CN" sz="2000" b="0" i="0" dirty="0">
                <a:solidFill>
                  <a:srgbClr val="000000"/>
                </a:solidFill>
                <a:latin typeface="微软雅黑" pitchFamily="34" charset="0"/>
                <a:ea typeface="微软雅黑" pitchFamily="34" charset="-122"/>
                <a:cs typeface="微软雅黑" pitchFamily="34" charset="-120"/>
              </a:rPr>
              <a:t>，而非“巩固”,③排除</a:t>
            </a:r>
            <a:r>
              <a:rPr lang="en-US" altLang="zh-CN" sz="2000" b="0" i="0">
                <a:solidFill>
                  <a:srgbClr val="000000"/>
                </a:solidFill>
                <a:latin typeface="微软雅黑" pitchFamily="34" charset="0"/>
                <a:ea typeface="微软雅黑" pitchFamily="34" charset="-122"/>
                <a:cs typeface="微软雅黑" pitchFamily="34" charset="-120"/>
              </a:rPr>
              <a:t>；中国确实在努力防范国际金融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风险</a:t>
            </a:r>
            <a:r>
              <a:rPr lang="en-US" altLang="zh-CN" sz="2000" b="0" i="0" dirty="0">
                <a:solidFill>
                  <a:srgbClr val="000000"/>
                </a:solidFill>
                <a:latin typeface="微软雅黑" pitchFamily="34" charset="0"/>
                <a:ea typeface="微软雅黑" pitchFamily="34" charset="-122"/>
                <a:cs typeface="微软雅黑" pitchFamily="34" charset="-120"/>
              </a:rPr>
              <a:t>，但“维护世界各国的经济稳定与安全”这一表述过于宽泛，且不完全符合“</a:t>
            </a:r>
            <a:r>
              <a:rPr lang="en-US" altLang="zh-CN" sz="2000" b="0" i="0">
                <a:solidFill>
                  <a:srgbClr val="000000"/>
                </a:solidFill>
                <a:latin typeface="微软雅黑" pitchFamily="34" charset="0"/>
                <a:ea typeface="微软雅黑" pitchFamily="34" charset="-122"/>
                <a:cs typeface="微软雅黑" pitchFamily="34" charset="-120"/>
              </a:rPr>
              <a:t>赋能型大国”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的定义</a:t>
            </a:r>
            <a:r>
              <a:rPr lang="en-US" altLang="zh-CN" sz="2000" b="0" i="0" dirty="0">
                <a:solidFill>
                  <a:srgbClr val="000000"/>
                </a:solidFill>
                <a:latin typeface="微软雅黑" pitchFamily="34" charset="0"/>
                <a:ea typeface="微软雅黑" pitchFamily="34" charset="-122"/>
                <a:cs typeface="微软雅黑" pitchFamily="34" charset="-120"/>
              </a:rPr>
              <a:t>，因为“赋能”更多指的是提供支持和机遇，而非直接维护经济稳定与安全，④排除。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561880b67.fixed?pid=6139a7f67&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4#561880b67.fixed?pid=6139a7f67&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第三单元综合测试</a:t>
            </a:r>
            <a:endParaRPr lang="en-US" altLang="zh-CN" sz="4400" dirty="0"/>
          </a:p>
        </p:txBody>
      </p:sp>
      <p:pic>
        <p:nvPicPr>
          <p:cNvPr id="4" name="C_4#561880b67.fixed?pid=6139a7f67&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561880b67.fixed?pid=6139a7f67&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刷小卷</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6_BD.40_1#68f30ec7e?sp=1&amp;pid=0db9792bd&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dirty="0">
                <a:solidFill>
                  <a:srgbClr val="000000"/>
                </a:solidFill>
                <a:latin typeface="仿宋" pitchFamily="34" charset="0"/>
                <a:ea typeface="仿宋" pitchFamily="34" charset="-122"/>
                <a:cs typeface="仿宋" pitchFamily="34" charset="-120"/>
              </a:rPr>
              <a:t>［湖南邵阳邵东一中2025高二期末］</a:t>
            </a:r>
            <a:r>
              <a:rPr lang="en-US" altLang="zh-CN" sz="2000" b="0" i="0" dirty="0">
                <a:solidFill>
                  <a:srgbClr val="000000"/>
                </a:solidFill>
                <a:latin typeface="微软雅黑" pitchFamily="34" charset="0"/>
                <a:ea typeface="微软雅黑" pitchFamily="34" charset="-122"/>
                <a:cs typeface="微软雅黑" pitchFamily="34" charset="-120"/>
              </a:rPr>
              <a:t>共建“一带一路”为中非深化全面合作</a:t>
            </a:r>
            <a:r>
              <a:rPr lang="en-US" altLang="zh-CN" sz="2000" b="0" i="0">
                <a:solidFill>
                  <a:srgbClr val="000000"/>
                </a:solidFill>
                <a:latin typeface="微软雅黑" pitchFamily="34" charset="0"/>
                <a:ea typeface="微软雅黑" pitchFamily="34" charset="-122"/>
                <a:cs typeface="微软雅黑" pitchFamily="34" charset="-120"/>
              </a:rPr>
              <a:t>、携手打造更加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紧密的命运共同体提供了重要平台</a:t>
            </a:r>
            <a:r>
              <a:rPr lang="en-US" altLang="zh-CN" sz="2000" b="0" i="0" dirty="0">
                <a:solidFill>
                  <a:srgbClr val="000000"/>
                </a:solidFill>
                <a:latin typeface="微软雅黑" pitchFamily="34" charset="0"/>
                <a:ea typeface="微软雅黑" pitchFamily="34" charset="-122"/>
                <a:cs typeface="微软雅黑" pitchFamily="34" charset="-120"/>
              </a:rPr>
              <a:t>。中非秉持共商共建共享原则，同联合国</a:t>
            </a:r>
            <a:r>
              <a:rPr lang="en-US" altLang="zh-CN" sz="2000" b="0" i="0">
                <a:solidFill>
                  <a:srgbClr val="000000"/>
                </a:solidFill>
                <a:latin typeface="微软雅黑" pitchFamily="34" charset="0"/>
                <a:ea typeface="微软雅黑" pitchFamily="34" charset="-122"/>
                <a:cs typeface="微软雅黑" pitchFamily="34" charset="-120"/>
              </a:rPr>
              <a:t>2030年可持续发展</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议程</a:t>
            </a:r>
            <a:r>
              <a:rPr lang="en-US" altLang="zh-CN" sz="2000" b="0" i="0" dirty="0">
                <a:solidFill>
                  <a:srgbClr val="000000"/>
                </a:solidFill>
                <a:latin typeface="微软雅黑" pitchFamily="34" charset="0"/>
                <a:ea typeface="微软雅黑" pitchFamily="34" charset="-122"/>
                <a:cs typeface="微软雅黑" pitchFamily="34" charset="-120"/>
              </a:rPr>
              <a:t>、非盟《2063年议程》以及各国发展战略紧密对接。</a:t>
            </a:r>
            <a:r>
              <a:rPr lang="en-US" altLang="zh-CN" sz="2000" b="0" i="0">
                <a:solidFill>
                  <a:srgbClr val="000000"/>
                </a:solidFill>
                <a:latin typeface="微软雅黑" pitchFamily="34" charset="0"/>
                <a:ea typeface="微软雅黑" pitchFamily="34" charset="-122"/>
                <a:cs typeface="微软雅黑" pitchFamily="34" charset="-120"/>
              </a:rPr>
              <a:t>这有利于(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1_1#68f30ec7e.bracket?pid=0db9792bd&amp;color=0,0,0&amp;vpa=14&amp;vtp=1"/>
          <p:cNvSpPr/>
          <p:nvPr/>
        </p:nvSpPr>
        <p:spPr>
          <a:xfrm>
            <a:off x="83773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40_2#68f30ec7e?pid=0db9792bd&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①进一步强化中非之间的联系，推动中非合作向更高的层次发展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非洲加快融入经济全球化进程，打造在世界经济中的领先地位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消除单边主义和贸易保护主义，共建优势互补的中非合作关系</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增强沿线国家间的互联互通，拓展更加广阔的市场和发展空间</a:t>
            </a:r>
            <a:endParaRPr lang="en-US" altLang="zh-CN" sz="2000" dirty="0"/>
          </a:p>
        </p:txBody>
      </p:sp>
      <p:sp>
        <p:nvSpPr>
          <p:cNvPr id="5" name="QC_6_BD.40_3#68f30ec7e.choices?pid=0db9792bd&amp;color=0,0,0&amp;vtp=1&amp;bbb=1"/>
          <p:cNvSpPr/>
          <p:nvPr/>
        </p:nvSpPr>
        <p:spPr>
          <a:xfrm>
            <a:off x="722376" y="41699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6_AS.42_1#68f30ec7e?vop=1&amp;pid=0db9792bd&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本题考查经济全球化与中国。材料说明“一带一路”</a:t>
            </a:r>
            <a:r>
              <a:rPr lang="en-US" altLang="zh-CN" sz="2000" b="0" i="0">
                <a:solidFill>
                  <a:srgbClr val="000000"/>
                </a:solidFill>
                <a:latin typeface="微软雅黑" pitchFamily="34" charset="0"/>
                <a:ea typeface="微软雅黑" pitchFamily="34" charset="-122"/>
                <a:cs typeface="微软雅黑" pitchFamily="34" charset="-120"/>
              </a:rPr>
              <a:t>建设将进一步强化中非之间的联系，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推动中非合作向更高层次发展</a:t>
            </a:r>
            <a:r>
              <a:rPr lang="en-US" altLang="zh-CN" sz="2000" b="0" i="0" dirty="0">
                <a:solidFill>
                  <a:srgbClr val="000000"/>
                </a:solidFill>
                <a:latin typeface="微软雅黑" pitchFamily="34" charset="0"/>
                <a:ea typeface="微软雅黑" pitchFamily="34" charset="-122"/>
                <a:cs typeface="微软雅黑" pitchFamily="34" charset="-120"/>
              </a:rPr>
              <a:t>，也必将增强沿线国家间的互联互通</a:t>
            </a:r>
            <a:r>
              <a:rPr lang="en-US" altLang="zh-CN" sz="2000" b="0" i="0">
                <a:solidFill>
                  <a:srgbClr val="000000"/>
                </a:solidFill>
                <a:latin typeface="微软雅黑" pitchFamily="34" charset="0"/>
                <a:ea typeface="微软雅黑" pitchFamily="34" charset="-122"/>
                <a:cs typeface="微软雅黑" pitchFamily="34" charset="-120"/>
              </a:rPr>
              <a:t>，拓展更加广阔的市场和发展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空间</a:t>
            </a:r>
            <a:r>
              <a:rPr lang="en-US" altLang="zh-CN" sz="2000" b="0" i="0" dirty="0">
                <a:solidFill>
                  <a:srgbClr val="000000"/>
                </a:solidFill>
                <a:latin typeface="微软雅黑" pitchFamily="34" charset="0"/>
                <a:ea typeface="微软雅黑" pitchFamily="34" charset="-122"/>
                <a:cs typeface="微软雅黑" pitchFamily="34" charset="-120"/>
              </a:rPr>
              <a:t>，①④符合题意；打造非洲在世界经济中的领先地位说法不妥，②错误</a:t>
            </a:r>
            <a:r>
              <a:rPr lang="en-US" altLang="zh-CN" sz="2000" b="0" i="0">
                <a:solidFill>
                  <a:srgbClr val="000000"/>
                </a:solidFill>
                <a:latin typeface="微软雅黑" pitchFamily="34" charset="0"/>
                <a:ea typeface="微软雅黑" pitchFamily="34" charset="-122"/>
                <a:cs typeface="微软雅黑" pitchFamily="34" charset="-120"/>
              </a:rPr>
              <a:t>；“消除单边主义和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贸易保护主义</a:t>
            </a:r>
            <a:r>
              <a:rPr lang="en-US" altLang="zh-CN" sz="2000" b="0" i="0" dirty="0">
                <a:solidFill>
                  <a:srgbClr val="000000"/>
                </a:solidFill>
                <a:latin typeface="微软雅黑" pitchFamily="34" charset="0"/>
                <a:ea typeface="微软雅黑" pitchFamily="34" charset="-122"/>
                <a:cs typeface="微软雅黑" pitchFamily="34" charset="-120"/>
              </a:rPr>
              <a:t>”的说法错误，③排除。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6_BD.43_1#3e79b5fe9?sp=1&amp;pid=0db9792bd&amp;color=0,0,0&amp;vtp=1&amp;bt=1&amp;bbb=1&amp;hb=1"/>
          <p:cNvSpPr/>
          <p:nvPr/>
        </p:nvSpPr>
        <p:spPr>
          <a:xfrm>
            <a:off x="722376" y="972000"/>
            <a:ext cx="10753344" cy="745109"/>
          </a:xfrm>
          <a:prstGeom prst="rect">
            <a:avLst/>
          </a:prstGeom>
          <a:noFill/>
          <a:ln/>
        </p:spPr>
        <p:txBody>
          <a:bodyPr wrap="none" lIns="0" tIns="0" rIns="0" bIns="0" rtlCol="0" anchor="t"/>
          <a:lstStyle/>
          <a:p>
            <a:pPr algn="l" latinLnBrk="1">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dirty="0">
                <a:solidFill>
                  <a:srgbClr val="000000"/>
                </a:solidFill>
                <a:latin typeface="仿宋" pitchFamily="34" charset="0"/>
                <a:ea typeface="仿宋" pitchFamily="34" charset="-122"/>
                <a:cs typeface="仿宋" pitchFamily="34" charset="-120"/>
              </a:rPr>
              <a:t>［云南玉溪一中2025摸底］</a:t>
            </a:r>
            <a:r>
              <a:rPr lang="en-US" altLang="zh-CN" sz="2000" b="0" i="0" dirty="0">
                <a:solidFill>
                  <a:srgbClr val="000000"/>
                </a:solidFill>
                <a:latin typeface="微软雅黑" pitchFamily="34" charset="0"/>
                <a:ea typeface="微软雅黑" pitchFamily="34" charset="-122"/>
                <a:cs typeface="微软雅黑" pitchFamily="34" charset="-120"/>
              </a:rPr>
              <a:t>某班同学开展以“国际组织与全球治理”为议题的探究活动</a:t>
            </a:r>
            <a:r>
              <a:rPr lang="en-US" altLang="zh-CN" sz="2000" b="0" i="0">
                <a:solidFill>
                  <a:srgbClr val="000000"/>
                </a:solidFill>
                <a:latin typeface="微软雅黑" pitchFamily="34" charset="0"/>
                <a:ea typeface="微软雅黑" pitchFamily="34" charset="-122"/>
                <a:cs typeface="微软雅黑" pitchFamily="34" charset="-120"/>
              </a:rPr>
              <a:t>，搜</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集到以下资料</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33" name="QC_6_BD.43_2#3e79b5fe9?colgroup=41&amp;pid=0db9792bd&amp;color=0,0,0&amp;vtp=1&amp;bbb=1&amp;hb=1"/>
          <p:cNvGraphicFramePr>
            <a:graphicFrameLocks noGrp="1"/>
          </p:cNvGraphicFramePr>
          <p:nvPr>
            <p:extLst>
              <p:ext uri="{D42A27DB-BD31-4B8C-83A1-F6EECF244321}">
                <p14:modId xmlns:p14="http://schemas.microsoft.com/office/powerpoint/2010/main" val="1437864742"/>
              </p:ext>
            </p:extLst>
          </p:nvPr>
        </p:nvGraphicFramePr>
        <p:xfrm>
          <a:off x="722376" y="1843728"/>
          <a:ext cx="10735056" cy="1967865"/>
        </p:xfrm>
        <a:graphic>
          <a:graphicData uri="http://schemas.openxmlformats.org/drawingml/2006/table">
            <a:tbl>
              <a:tblPr/>
              <a:tblGrid>
                <a:gridCol w="10735056">
                  <a:extLst>
                    <a:ext uri="{9D8B030D-6E8A-4147-A177-3AD203B41FA5}">
                      <a16:colId xmlns:a16="http://schemas.microsoft.com/office/drawing/2014/main" val="20000"/>
                    </a:ext>
                  </a:extLst>
                </a:gridCol>
              </a:tblGrid>
              <a:tr h="1967865">
                <a:tc>
                  <a:txBody>
                    <a:bodyPr/>
                    <a:lstStyle/>
                    <a:p>
                      <a:pPr marL="0" indent="0" algn="l" latinLnBrk="1" hangingPunct="0">
                        <a:lnSpc>
                          <a:spcPts val="31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习近平总书记强调</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推动国际货币基金组织</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世界银行等国际经济金融组织切实反映国际</a:t>
                      </a:r>
                    </a:p>
                    <a:p>
                      <a:pPr marL="0" indent="0" algn="l" latinLnBrk="1" hangingPunct="0">
                        <a:lnSpc>
                          <a:spcPts val="3100"/>
                        </a:lnSpc>
                      </a:pPr>
                      <a:r>
                        <a:rPr lang="en-US" altLang="zh-CN" sz="2000" b="0" i="0">
                          <a:solidFill>
                            <a:srgbClr val="000000"/>
                          </a:solidFill>
                          <a:latin typeface="微软雅黑" pitchFamily="34" charset="0"/>
                          <a:ea typeface="微软雅黑" pitchFamily="34" charset="-122"/>
                          <a:cs typeface="微软雅黑" pitchFamily="34" charset="-120"/>
                        </a:rPr>
                        <a:t>格局的变化</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特别是要“增加新兴市场国家和发展中国家的代表性和发言权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使全球治理体</a:t>
                      </a:r>
                    </a:p>
                    <a:p>
                      <a:pPr marL="0" indent="0" algn="l" latinLnBrk="1" hangingPunct="0">
                        <a:lnSpc>
                          <a:spcPts val="3100"/>
                        </a:lnSpc>
                      </a:pPr>
                      <a:r>
                        <a:rPr lang="en-US" altLang="zh-CN" sz="2000" b="0" i="0">
                          <a:solidFill>
                            <a:srgbClr val="000000"/>
                          </a:solidFill>
                          <a:latin typeface="微软雅黑" pitchFamily="34" charset="0"/>
                          <a:ea typeface="微软雅黑" pitchFamily="34" charset="-122"/>
                          <a:cs typeface="微软雅黑" pitchFamily="34" charset="-120"/>
                        </a:rPr>
                        <a:t>制更加平衡地反映大多数国家意愿和利益</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推动建设国际经济金融领域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新兴领域</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周边区域</a:t>
                      </a:r>
                    </a:p>
                    <a:p>
                      <a:pPr marL="0" indent="0" algn="l" latinLnBrk="1" hangingPunct="0">
                        <a:lnSpc>
                          <a:spcPts val="3100"/>
                        </a:lnSpc>
                      </a:pPr>
                      <a:r>
                        <a:rPr lang="en-US" altLang="zh-CN" sz="2000" b="0" i="0">
                          <a:solidFill>
                            <a:srgbClr val="000000"/>
                          </a:solidFill>
                          <a:latin typeface="微软雅黑" pitchFamily="34" charset="0"/>
                          <a:ea typeface="微软雅黑" pitchFamily="34" charset="-122"/>
                          <a:cs typeface="微软雅黑" pitchFamily="34" charset="-120"/>
                        </a:rPr>
                        <a:t>合作等方面的</a:t>
                      </a:r>
                      <a:r>
                        <a:rPr lang="en-US" altLang="zh-CN" sz="2000" b="0" i="0" dirty="0">
                          <a:solidFill>
                            <a:srgbClr val="000000"/>
                          </a:solidFill>
                          <a:latin typeface="微软雅黑" pitchFamily="34" charset="0"/>
                          <a:ea typeface="微软雅黑" pitchFamily="34" charset="-122"/>
                          <a:cs typeface="微软雅黑" pitchFamily="34" charset="-120"/>
                        </a:rPr>
                        <a:t>“新机制新规则”</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加强国际社会应对资源能源安全</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粮食安全</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网络信息安全</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等全球性挑战的能力</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4" name="QC_6_BD.43_3#3e79b5fe9?pid=0db9792bd&amp;color=0,0,0&amp;vtp=1&amp;bbb=1"/>
          <p:cNvSpPr/>
          <p:nvPr/>
        </p:nvSpPr>
        <p:spPr>
          <a:xfrm>
            <a:off x="722376" y="3939228"/>
            <a:ext cx="10753344" cy="347853"/>
          </a:xfrm>
          <a:prstGeom prst="rect">
            <a:avLst/>
          </a:prstGeom>
          <a:noFill/>
          <a:ln/>
        </p:spPr>
        <p:txBody>
          <a:bodyPr wrap="none" lIns="0" tIns="0" rIns="0" bIns="0" rtlCol="0" anchor="t"/>
          <a:lstStyle/>
          <a:p>
            <a:pPr algn="l"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下列与此议题相符合的观点是(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44_1#3e79b5fe9.bracket?pid=0db9792bd&amp;color=0,0,0&amp;vpa=15&amp;vtp=1"/>
          <p:cNvSpPr/>
          <p:nvPr/>
        </p:nvSpPr>
        <p:spPr>
          <a:xfrm>
            <a:off x="4224401" y="3934656"/>
            <a:ext cx="357188" cy="351409"/>
          </a:xfrm>
          <a:prstGeom prst="rect">
            <a:avLst/>
          </a:prstGeom>
          <a:noFill/>
          <a:ln/>
        </p:spPr>
        <p:txBody>
          <a:bodyPr wrap="none" lIns="0" tIns="0" rIns="0" bIns="0" rtlCol="0" anchor="t"/>
          <a:lstStyle/>
          <a:p>
            <a:pPr algn="ctr" latinLnBrk="1">
              <a:lnSpc>
                <a:spcPts val="30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6_BD.43_4#3e79b5fe9?pid=0db9792bd&amp;color=0,0,0&amp;vtp=1&amp;bbb=1"/>
          <p:cNvSpPr/>
          <p:nvPr/>
        </p:nvSpPr>
        <p:spPr>
          <a:xfrm>
            <a:off x="722376" y="4324927"/>
            <a:ext cx="10753344" cy="1532509"/>
          </a:xfrm>
          <a:prstGeom prst="rect">
            <a:avLst/>
          </a:prstGeom>
          <a:noFill/>
          <a:ln/>
        </p:spPr>
        <p:txBody>
          <a:bodyPr wrap="none" lIns="0" tIns="0" rIns="0" bIns="0" rtlCol="0" anchor="t"/>
          <a:lstStyle/>
          <a:p>
            <a:pPr algn="l" latinLnBrk="1">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①增强包容性，提升发展中国家在国际组织和全球治理中的话语权与规则制定权</a:t>
            </a:r>
            <a:endParaRPr lang="en-US" altLang="zh-CN" sz="2000" dirty="0"/>
          </a:p>
          <a:p>
            <a:pPr latinLnBrk="1">
              <a:lnSpc>
                <a:spcPts val="31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以金砖国家为代表的新兴国家是推动建立公正合理国际政治经济新秩序的主力军</a:t>
            </a:r>
            <a:endParaRPr lang="en-US" altLang="zh-CN" sz="2000" dirty="0"/>
          </a:p>
          <a:p>
            <a:pPr latinLnBrk="1">
              <a:lnSpc>
                <a:spcPts val="31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中国作为负责任大国，积极推动完善平等、开放、合作、共享的全球治理机制</a:t>
            </a:r>
            <a:endParaRPr lang="en-US" altLang="zh-CN" sz="2000" dirty="0"/>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国际经济金融、新兴领域等既是合作新空间，也必将是“零和”博弈的竞技场</a:t>
            </a:r>
            <a:endParaRPr lang="en-US" altLang="zh-CN" sz="2000" dirty="0"/>
          </a:p>
        </p:txBody>
      </p:sp>
      <p:sp>
        <p:nvSpPr>
          <p:cNvPr id="7" name="QC_6_BD.43_5#3e79b5fe9.choices?pid=0db9792bd&amp;color=0,0,0&amp;vtp=1&amp;bbb=1"/>
          <p:cNvSpPr/>
          <p:nvPr/>
        </p:nvSpPr>
        <p:spPr>
          <a:xfrm>
            <a:off x="722376" y="5898965"/>
            <a:ext cx="10753344" cy="347853"/>
          </a:xfrm>
          <a:prstGeom prst="rect">
            <a:avLst/>
          </a:prstGeom>
          <a:noFill/>
          <a:ln/>
        </p:spPr>
        <p:txBody>
          <a:bodyPr wrap="none" lIns="0" tIns="0" rIns="0" bIns="0" rtlCol="0" anchor="t"/>
          <a:lstStyle/>
          <a:p>
            <a:pPr latinLnBrk="1">
              <a:lnSpc>
                <a:spcPts val="30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6_AS.45_1#3e79b5fe9?vop=1&amp;pid=0db9792bd&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本题考查经济全球化与中国。要推动国际货币基金组织</a:t>
            </a:r>
            <a:r>
              <a:rPr lang="en-US" altLang="zh-CN" sz="2000" b="0" i="0">
                <a:solidFill>
                  <a:srgbClr val="000000"/>
                </a:solidFill>
                <a:latin typeface="微软雅黑" pitchFamily="34" charset="0"/>
                <a:ea typeface="微软雅黑" pitchFamily="34" charset="-122"/>
                <a:cs typeface="微软雅黑" pitchFamily="34" charset="-120"/>
              </a:rPr>
              <a:t>、世界银行等国际经济金融组织切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实反映国际格局的变化</a:t>
            </a:r>
            <a:r>
              <a:rPr lang="en-US" altLang="zh-CN" sz="2000" b="0" i="0" dirty="0">
                <a:solidFill>
                  <a:srgbClr val="000000"/>
                </a:solidFill>
                <a:latin typeface="微软雅黑" pitchFamily="34" charset="0"/>
                <a:ea typeface="微软雅黑" pitchFamily="34" charset="-122"/>
                <a:cs typeface="微软雅黑" pitchFamily="34" charset="-120"/>
              </a:rPr>
              <a:t>，特别是要“增加新兴市场国家和发展中国家的代表性和发言权</a:t>
            </a:r>
            <a:r>
              <a:rPr lang="en-US" altLang="zh-CN" sz="2000" b="0" i="0">
                <a:solidFill>
                  <a:srgbClr val="000000"/>
                </a:solidFill>
                <a:latin typeface="微软雅黑" pitchFamily="34" charset="0"/>
                <a:ea typeface="微软雅黑" pitchFamily="34" charset="-122"/>
                <a:cs typeface="微软雅黑" pitchFamily="34" charset="-120"/>
              </a:rPr>
              <a:t>”，体现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了增强包容性</a:t>
            </a:r>
            <a:r>
              <a:rPr lang="en-US" altLang="zh-CN" sz="2000" b="0" i="0" dirty="0">
                <a:solidFill>
                  <a:srgbClr val="000000"/>
                </a:solidFill>
                <a:latin typeface="微软雅黑" pitchFamily="34" charset="0"/>
                <a:ea typeface="微软雅黑" pitchFamily="34" charset="-122"/>
                <a:cs typeface="微软雅黑" pitchFamily="34" charset="-120"/>
              </a:rPr>
              <a:t>，提升发展中国家在国际组织和全球治理中的话语权与规则制定权，①正确</a:t>
            </a:r>
            <a:r>
              <a:rPr lang="en-US" altLang="zh-CN" sz="2000" b="0" i="0">
                <a:solidFill>
                  <a:srgbClr val="000000"/>
                </a:solidFill>
                <a:latin typeface="微软雅黑" pitchFamily="34" charset="0"/>
                <a:ea typeface="微软雅黑" pitchFamily="34" charset="-122"/>
                <a:cs typeface="微软雅黑" pitchFamily="34" charset="-120"/>
              </a:rPr>
              <a:t>；推动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建设国际经济金融领域</a:t>
            </a:r>
            <a:r>
              <a:rPr lang="en-US" altLang="zh-CN" sz="2000" b="0" i="0" dirty="0">
                <a:solidFill>
                  <a:srgbClr val="000000"/>
                </a:solidFill>
                <a:latin typeface="微软雅黑" pitchFamily="34" charset="0"/>
                <a:ea typeface="微软雅黑" pitchFamily="34" charset="-122"/>
                <a:cs typeface="微软雅黑" pitchFamily="34" charset="-120"/>
              </a:rPr>
              <a:t>、新兴领域、周边区域合作等方面的“新机制新规则</a:t>
            </a:r>
            <a:r>
              <a:rPr lang="en-US" altLang="zh-CN" sz="2000" b="0" i="0">
                <a:solidFill>
                  <a:srgbClr val="000000"/>
                </a:solidFill>
                <a:latin typeface="微软雅黑" pitchFamily="34" charset="0"/>
                <a:ea typeface="微软雅黑" pitchFamily="34" charset="-122"/>
                <a:cs typeface="微软雅黑" pitchFamily="34" charset="-120"/>
              </a:rPr>
              <a:t>”，加强国际社会应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对资源能源安全</a:t>
            </a:r>
            <a:r>
              <a:rPr lang="en-US" altLang="zh-CN" sz="2000" b="0" i="0" dirty="0">
                <a:solidFill>
                  <a:srgbClr val="000000"/>
                </a:solidFill>
                <a:latin typeface="微软雅黑" pitchFamily="34" charset="0"/>
                <a:ea typeface="微软雅黑" pitchFamily="34" charset="-122"/>
                <a:cs typeface="微软雅黑" pitchFamily="34" charset="-120"/>
              </a:rPr>
              <a:t>、粮食安全、网络信息安全等全球性挑战的能力，</a:t>
            </a:r>
            <a:r>
              <a:rPr lang="en-US" altLang="zh-CN" sz="2000" b="0" i="0">
                <a:solidFill>
                  <a:srgbClr val="000000"/>
                </a:solidFill>
                <a:latin typeface="微软雅黑" pitchFamily="34" charset="0"/>
                <a:ea typeface="微软雅黑" pitchFamily="34" charset="-122"/>
                <a:cs typeface="微软雅黑" pitchFamily="34" charset="-120"/>
              </a:rPr>
              <a:t>体现了中国作为负责任大国，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积极推动完善平等</a:t>
            </a:r>
            <a:r>
              <a:rPr lang="en-US" altLang="zh-CN" sz="2000" b="0" i="0" dirty="0">
                <a:solidFill>
                  <a:srgbClr val="000000"/>
                </a:solidFill>
                <a:latin typeface="微软雅黑" pitchFamily="34" charset="0"/>
                <a:ea typeface="微软雅黑" pitchFamily="34" charset="-122"/>
                <a:cs typeface="微软雅黑" pitchFamily="34" charset="-120"/>
              </a:rPr>
              <a:t>、开放、合作、共享的全球治理机制，③正确</a:t>
            </a:r>
            <a:r>
              <a:rPr lang="en-US" altLang="zh-CN" sz="2000" b="0" i="0">
                <a:solidFill>
                  <a:srgbClr val="000000"/>
                </a:solidFill>
                <a:latin typeface="微软雅黑" pitchFamily="34" charset="0"/>
                <a:ea typeface="微软雅黑" pitchFamily="34" charset="-122"/>
                <a:cs typeface="微软雅黑" pitchFamily="34" charset="-120"/>
              </a:rPr>
              <a:t>；发展中国家是推动建立公正合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理国际政治经济新秩序的主力军</a:t>
            </a:r>
            <a:r>
              <a:rPr lang="en-US" altLang="zh-CN" sz="2000" b="0" i="0" dirty="0">
                <a:solidFill>
                  <a:srgbClr val="000000"/>
                </a:solidFill>
                <a:latin typeface="微软雅黑" pitchFamily="34" charset="0"/>
                <a:ea typeface="微软雅黑" pitchFamily="34" charset="-122"/>
                <a:cs typeface="微软雅黑" pitchFamily="34" charset="-120"/>
              </a:rPr>
              <a:t>，②排除；</a:t>
            </a:r>
            <a:r>
              <a:rPr lang="en-US" altLang="zh-CN" sz="2000" b="0" i="0">
                <a:solidFill>
                  <a:srgbClr val="000000"/>
                </a:solidFill>
                <a:latin typeface="微软雅黑" pitchFamily="34" charset="0"/>
                <a:ea typeface="微软雅黑" pitchFamily="34" charset="-122"/>
                <a:cs typeface="微软雅黑" pitchFamily="34" charset="-120"/>
              </a:rPr>
              <a:t>习近平总书记的话强调在国际经济各领域要合作共赢，</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而不是</a:t>
            </a:r>
            <a:r>
              <a:rPr lang="en-US" altLang="zh-CN" sz="2000" b="0" i="0" dirty="0">
                <a:solidFill>
                  <a:srgbClr val="000000"/>
                </a:solidFill>
                <a:latin typeface="微软雅黑" pitchFamily="34" charset="0"/>
                <a:ea typeface="微软雅黑" pitchFamily="34" charset="-122"/>
                <a:cs typeface="微软雅黑" pitchFamily="34" charset="-120"/>
              </a:rPr>
              <a:t>“零和”博弈，④排除。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6_AS.45_2#3e79b5fe9?vop=1&amp;pid=0db9792bd&amp;color=0,0,0&amp;mp=1&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知识拓展</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零和博弈</a:t>
            </a:r>
            <a:endParaRPr lang="en-US" altLang="zh-CN" sz="2000" dirty="0"/>
          </a:p>
          <a:p>
            <a:pPr latinLnBrk="1">
              <a:lnSpc>
                <a:spcPts val="3700"/>
              </a:lnSpc>
            </a:pPr>
            <a:r>
              <a:rPr lang="en-US" altLang="zh-CN" sz="2000" b="0" i="0" spc="-50">
                <a:solidFill>
                  <a:srgbClr val="000000"/>
                </a:solidFill>
                <a:latin typeface="微软雅黑" pitchFamily="34" charset="0"/>
                <a:ea typeface="微软雅黑" pitchFamily="34" charset="-122"/>
                <a:cs typeface="微软雅黑" pitchFamily="34" charset="-120"/>
              </a:rPr>
              <a:t>零和博弈指的是在一个博弈过程中</a:t>
            </a:r>
            <a:r>
              <a:rPr lang="en-US" altLang="zh-CN" sz="2000" b="0" i="0" spc="-50" dirty="0">
                <a:solidFill>
                  <a:srgbClr val="000000"/>
                </a:solidFill>
                <a:latin typeface="微软雅黑" pitchFamily="34" charset="0"/>
                <a:ea typeface="微软雅黑" pitchFamily="34" charset="-122"/>
                <a:cs typeface="微软雅黑" pitchFamily="34" charset="-120"/>
              </a:rPr>
              <a:t>，所有参与者的总收益和总损失相抵，结果总和为零</a:t>
            </a:r>
            <a:r>
              <a:rPr lang="en-US" altLang="zh-CN" sz="2000" b="0" i="0" spc="-50">
                <a:solidFill>
                  <a:srgbClr val="000000"/>
                </a:solidFill>
                <a:latin typeface="微软雅黑" pitchFamily="34" charset="0"/>
                <a:ea typeface="微软雅黑" pitchFamily="34" charset="-122"/>
                <a:cs typeface="微软雅黑" pitchFamily="34" charset="-120"/>
              </a:rPr>
              <a:t>。在这种博</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弈中</a:t>
            </a:r>
            <a:r>
              <a:rPr lang="en-US" altLang="zh-CN" sz="2000" b="0" i="0" spc="-50" dirty="0">
                <a:solidFill>
                  <a:srgbClr val="000000"/>
                </a:solidFill>
                <a:latin typeface="微软雅黑" pitchFamily="34" charset="0"/>
                <a:ea typeface="微软雅黑" pitchFamily="34" charset="-122"/>
                <a:cs typeface="微软雅黑" pitchFamily="34" charset="-120"/>
              </a:rPr>
              <a:t>，一方的得益总是以另一方的损失为代价。这意味着参与者之间的利益是完全对立的</a:t>
            </a:r>
            <a:r>
              <a:rPr lang="en-US" altLang="zh-CN" sz="2000" b="0" i="0" spc="-50">
                <a:solidFill>
                  <a:srgbClr val="000000"/>
                </a:solidFill>
                <a:latin typeface="微软雅黑" pitchFamily="34" charset="0"/>
                <a:ea typeface="微软雅黑" pitchFamily="34" charset="-122"/>
                <a:cs typeface="微软雅黑" pitchFamily="34" charset="-120"/>
              </a:rPr>
              <a:t>，一个参</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与者的任何收益或损失将被其他参与者的损失或收益完全抵消</a:t>
            </a:r>
            <a:r>
              <a:rPr lang="en-US" altLang="zh-CN" sz="2000" b="0" i="0" spc="-50" dirty="0">
                <a:solidFill>
                  <a:srgbClr val="000000"/>
                </a:solidFill>
                <a:latin typeface="微软雅黑" pitchFamily="34" charset="0"/>
                <a:ea typeface="微软雅黑" pitchFamily="34" charset="-122"/>
                <a:cs typeface="微软雅黑" pitchFamily="34" charset="-120"/>
              </a:rPr>
              <a:t>，使得所有参与者的净收益和为零。</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O_6_BD.46_1#72b971d3f?sp=1&amp;pid=ee8f6a6d3&amp;color=0,0,0&amp;vtp=1&amp;bt=1&amp;bbb=1&amp;hb=1"/>
          <p:cNvSpPr/>
          <p:nvPr/>
        </p:nvSpPr>
        <p:spPr>
          <a:xfrm>
            <a:off x="722376" y="972000"/>
            <a:ext cx="10753344" cy="31418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16.</a:t>
            </a:r>
            <a:r>
              <a:rPr lang="en-US" altLang="zh-CN" sz="2000" b="0" i="0" dirty="0">
                <a:solidFill>
                  <a:srgbClr val="000000"/>
                </a:solidFill>
                <a:latin typeface="仿宋" pitchFamily="34" charset="0"/>
                <a:ea typeface="仿宋" pitchFamily="34" charset="-122"/>
                <a:cs typeface="仿宋" pitchFamily="34" charset="-120"/>
              </a:rPr>
              <a:t>［山西大学附属中学2025期中］</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阅读材料，完成下列要求。（20分）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首发经济是企业发布新产品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推出新业态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新模式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新服务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新技术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开设首店等经济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活动的总称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第七届中国国际进口博览会首次设立新材料专区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升级打造创新孵化专区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有</a:t>
            </a:r>
            <a:r>
              <a:rPr lang="en-US" altLang="zh-CN" sz="2000" b="0" i="0">
                <a:solidFill>
                  <a:srgbClr val="000000"/>
                </a:solidFill>
                <a:latin typeface="微软雅黑" pitchFamily="34" charset="0"/>
                <a:ea typeface="微软雅黑" pitchFamily="34" charset="-122"/>
                <a:cs typeface="微软雅黑" pitchFamily="34" charset="-120"/>
              </a:rPr>
              <a:t>400</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多项代表性新产品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新技术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新服务集中亮相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全球首发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亚洲首秀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中国首展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越来越多中外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企业将进博会视为参与首发经济的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首选地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在逆全球化倾向抬头的大背景下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本届进博会吸</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引了一百多个国家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地区和国际组织参展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完整的供应链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完善的基建配套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丰富的人才储备</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充满活力的创新</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进博会打开了通往中国市场的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金色大门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让各方共享中国大市场机遇</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O_6_BD.46_2#72b971d3f?pid=ee8f6a6d3&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作为金砖创始成员国和金砖合作的推动者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建设者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中国同金砖国家伙伴始终携手共进</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共同驾驶金砖这艘大船乘风破浪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勇毅前行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从提出金砖国家合作的四大目标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到倡导弘扬金砖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精神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从阐述金砖国家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四大伙伴关系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到推动金砖合作进入经贸财金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政治安全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人文交流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三轮驱动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新阶段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从首创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金砖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合作模式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到推动建立金砖国家新工业革命伙伴关系创</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新基地</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中国倡议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中国方案和中国行动不断照亮金砖合作的前行方向</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O_7_BD.47_1#b02250d87?pid=72b971d3f&amp;color=0,0,0&amp;vtp=1&amp;bbb=1"/>
          <p:cNvSpPr/>
          <p:nvPr/>
        </p:nvSpPr>
        <p:spPr>
          <a:xfrm>
            <a:off x="722376" y="3199834"/>
            <a:ext cx="10753344" cy="408559"/>
          </a:xfrm>
          <a:prstGeom prst="rect">
            <a:avLst/>
          </a:prstGeom>
          <a:noFill/>
          <a:ln/>
        </p:spPr>
        <p:txBody>
          <a:bodyPr wrap="none" lIns="0" tIns="0" rIns="0" bIns="0" rtlCol="0" anchor="t"/>
          <a:lstStyle/>
          <a:p>
            <a:pPr algn="l" latinLnBrk="1">
              <a:lnSpc>
                <a:spcPts val="3600"/>
              </a:lnSpc>
            </a:pPr>
            <a:r>
              <a:rPr lang="en-US" altLang="zh-CN" sz="2000" b="0" i="0" spc="-100" dirty="0">
                <a:solidFill>
                  <a:srgbClr val="000000"/>
                </a:solidFill>
                <a:latin typeface="微软雅黑" pitchFamily="34" charset="0"/>
                <a:ea typeface="微软雅黑" pitchFamily="34" charset="-122"/>
                <a:cs typeface="微软雅黑" pitchFamily="34" charset="-120"/>
              </a:rPr>
              <a:t>（1）结合材料一，运用经济全球化的知识，分析进博会设立“首发首秀”专区的时代价值。（12分）</a:t>
            </a:r>
            <a:endParaRPr lang="en-US" altLang="zh-CN" sz="2000" spc="-1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O_7_AN.48_1#b02250d87?vop=1&amp;pid=72b971d3f&amp;color=0,0,0&amp;vtp=1&amp;bt=1&amp;bbb=1&amp;hb=1"/>
          <p:cNvSpPr/>
          <p:nvPr/>
        </p:nvSpPr>
        <p:spPr>
          <a:xfrm>
            <a:off x="722376" y="972000"/>
            <a:ext cx="10753344" cy="3599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①经济全球化是社会生产力发展的产物，又推动着社会生产力的发展。进博会设立</a:t>
            </a:r>
            <a:r>
              <a:rPr lang="en-US" altLang="zh-CN" sz="2000" b="1" i="0">
                <a:solidFill>
                  <a:srgbClr val="00B050"/>
                </a:solidFill>
                <a:latin typeface="微软雅黑" pitchFamily="34" charset="0"/>
                <a:ea typeface="微软雅黑" pitchFamily="34" charset="-122"/>
                <a:cs typeface="微软雅黑" pitchFamily="34" charset="-120"/>
              </a:rPr>
              <a:t>“首发</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首秀</a:t>
            </a:r>
            <a:r>
              <a:rPr lang="en-US" altLang="zh-CN" sz="2000" b="1" i="0" dirty="0">
                <a:solidFill>
                  <a:srgbClr val="00B050"/>
                </a:solidFill>
                <a:latin typeface="微软雅黑" pitchFamily="34" charset="0"/>
                <a:ea typeface="微软雅黑" pitchFamily="34" charset="-122"/>
                <a:cs typeface="微软雅黑" pitchFamily="34" charset="-120"/>
              </a:rPr>
              <a:t>”专区有利于促进社会生产力的发展。（3分）②进博会设立“首发首秀</a:t>
            </a:r>
            <a:r>
              <a:rPr lang="en-US" altLang="zh-CN" sz="2000" b="1" i="0">
                <a:solidFill>
                  <a:srgbClr val="00B050"/>
                </a:solidFill>
                <a:latin typeface="微软雅黑" pitchFamily="34" charset="0"/>
                <a:ea typeface="微软雅黑" pitchFamily="34" charset="-122"/>
                <a:cs typeface="微软雅黑" pitchFamily="34" charset="-120"/>
              </a:rPr>
              <a:t>”专区彰显了创新</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的力量</a:t>
            </a:r>
            <a:r>
              <a:rPr lang="en-US" altLang="zh-CN" sz="2000" b="1" i="0" dirty="0">
                <a:solidFill>
                  <a:srgbClr val="00B050"/>
                </a:solidFill>
                <a:latin typeface="微软雅黑" pitchFamily="34" charset="0"/>
                <a:ea typeface="微软雅黑" pitchFamily="34" charset="-122"/>
                <a:cs typeface="微软雅黑" pitchFamily="34" charset="-120"/>
              </a:rPr>
              <a:t>，有利于推动世界范围内资源配置效率提高、科技进步、产业转移与结构升级</a:t>
            </a:r>
            <a:r>
              <a:rPr lang="en-US" altLang="zh-CN" sz="2000" b="1" i="0">
                <a:solidFill>
                  <a:srgbClr val="00B050"/>
                </a:solidFill>
                <a:latin typeface="微软雅黑" pitchFamily="34" charset="0"/>
                <a:ea typeface="微软雅黑" pitchFamily="34" charset="-122"/>
                <a:cs typeface="微软雅黑" pitchFamily="34" charset="-120"/>
              </a:rPr>
              <a:t>，建设创新</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型世界经济</a:t>
            </a:r>
            <a:r>
              <a:rPr lang="en-US" altLang="zh-CN" sz="2000" b="1" i="0" dirty="0">
                <a:solidFill>
                  <a:srgbClr val="00B050"/>
                </a:solidFill>
                <a:latin typeface="微软雅黑" pitchFamily="34" charset="0"/>
                <a:ea typeface="微软雅黑" pitchFamily="34" charset="-122"/>
                <a:cs typeface="微软雅黑" pitchFamily="34" charset="-120"/>
              </a:rPr>
              <a:t>，为世界经济发展提供强劲动力。（3分）③</a:t>
            </a:r>
            <a:r>
              <a:rPr lang="en-US" altLang="zh-CN" sz="2000" b="1" i="0">
                <a:solidFill>
                  <a:srgbClr val="00B050"/>
                </a:solidFill>
                <a:latin typeface="微软雅黑" pitchFamily="34" charset="0"/>
                <a:ea typeface="微软雅黑" pitchFamily="34" charset="-122"/>
                <a:cs typeface="微软雅黑" pitchFamily="34" charset="-120"/>
              </a:rPr>
              <a:t>中国是经济全球化的受益者和贡献者，</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中国推进高水平对外开放</a:t>
            </a:r>
            <a:r>
              <a:rPr lang="en-US" altLang="zh-CN" sz="2000" b="1" i="0" dirty="0">
                <a:solidFill>
                  <a:srgbClr val="00B050"/>
                </a:solidFill>
                <a:latin typeface="微软雅黑" pitchFamily="34" charset="0"/>
                <a:ea typeface="微软雅黑" pitchFamily="34" charset="-122"/>
                <a:cs typeface="微软雅黑" pitchFamily="34" charset="-120"/>
              </a:rPr>
              <a:t>，进博会设立“首发首秀”专区，让各方共享中国大市场机遇</a:t>
            </a:r>
            <a:r>
              <a:rPr lang="en-US" altLang="zh-CN" sz="2000" b="1" i="0">
                <a:solidFill>
                  <a:srgbClr val="00B050"/>
                </a:solidFill>
                <a:latin typeface="微软雅黑" pitchFamily="34" charset="0"/>
                <a:ea typeface="微软雅黑" pitchFamily="34" charset="-122"/>
                <a:cs typeface="微软雅黑" pitchFamily="34" charset="-120"/>
              </a:rPr>
              <a:t>，实现合</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作共赢</a:t>
            </a:r>
            <a:r>
              <a:rPr lang="en-US" altLang="zh-CN" sz="2000" b="1" i="0" dirty="0">
                <a:solidFill>
                  <a:srgbClr val="00B050"/>
                </a:solidFill>
                <a:latin typeface="微软雅黑" pitchFamily="34" charset="0"/>
                <a:ea typeface="微软雅黑" pitchFamily="34" charset="-122"/>
                <a:cs typeface="微软雅黑" pitchFamily="34" charset="-120"/>
              </a:rPr>
              <a:t>，推动构建人类命运共同体。（3分）④进博会设立“首发首秀</a:t>
            </a:r>
            <a:r>
              <a:rPr lang="en-US" altLang="zh-CN" sz="2000" b="1" i="0">
                <a:solidFill>
                  <a:srgbClr val="00B050"/>
                </a:solidFill>
                <a:latin typeface="微软雅黑" pitchFamily="34" charset="0"/>
                <a:ea typeface="微软雅黑" pitchFamily="34" charset="-122"/>
                <a:cs typeface="微软雅黑" pitchFamily="34" charset="-120"/>
              </a:rPr>
              <a:t>”专区顺应经济全球化趋</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势</a:t>
            </a:r>
            <a:r>
              <a:rPr lang="en-US" altLang="zh-CN" sz="2000" b="1" i="0" dirty="0">
                <a:solidFill>
                  <a:srgbClr val="00B050"/>
                </a:solidFill>
                <a:latin typeface="微软雅黑" pitchFamily="34" charset="0"/>
                <a:ea typeface="微软雅黑" pitchFamily="34" charset="-122"/>
                <a:cs typeface="微软雅黑" pitchFamily="34" charset="-120"/>
              </a:rPr>
              <a:t>，中国作为全球最大的发展中国家参与经济全球化有利于充分利用国内国际两个市场</a:t>
            </a:r>
            <a:r>
              <a:rPr lang="en-US" altLang="zh-CN" sz="2000" b="1" i="0">
                <a:solidFill>
                  <a:srgbClr val="00B050"/>
                </a:solidFill>
                <a:latin typeface="微软雅黑" pitchFamily="34" charset="0"/>
                <a:ea typeface="微软雅黑" pitchFamily="34" charset="-122"/>
                <a:cs typeface="微软雅黑" pitchFamily="34" charset="-120"/>
              </a:rPr>
              <a:t>、两种资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源</a:t>
            </a:r>
            <a:r>
              <a:rPr lang="en-US" altLang="zh-CN" sz="2000" b="1" i="0" dirty="0">
                <a:solidFill>
                  <a:srgbClr val="00B050"/>
                </a:solidFill>
                <a:latin typeface="微软雅黑" pitchFamily="34" charset="0"/>
                <a:ea typeface="微软雅黑" pitchFamily="34" charset="-122"/>
                <a:cs typeface="微软雅黑" pitchFamily="34" charset="-120"/>
              </a:rPr>
              <a:t>，推动自身经济发展。（3分）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7_AS.49_1#b02250d87?vop=1&amp;pid=72b971d3f&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关键信息①：首次设立新材料专区，升级打造创新孵化专区→经济全球化的影响</a:t>
            </a:r>
            <a:r>
              <a:rPr lang="en-US" altLang="zh-CN" sz="2000" b="0" i="0">
                <a:solidFill>
                  <a:srgbClr val="000000"/>
                </a:solidFill>
                <a:latin typeface="微软雅黑" pitchFamily="34" charset="0"/>
                <a:ea typeface="微软雅黑" pitchFamily="34" charset="-122"/>
                <a:cs typeface="微软雅黑" pitchFamily="34" charset="-120"/>
              </a:rPr>
              <a:t>。关键信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息</a:t>
            </a:r>
            <a:r>
              <a:rPr lang="en-US" altLang="zh-CN" sz="2000" b="0" i="0" dirty="0">
                <a:solidFill>
                  <a:srgbClr val="000000"/>
                </a:solidFill>
                <a:latin typeface="微软雅黑" pitchFamily="34" charset="0"/>
                <a:ea typeface="微软雅黑" pitchFamily="34" charset="-122"/>
                <a:cs typeface="微软雅黑" pitchFamily="34" charset="-120"/>
              </a:rPr>
              <a:t>②：本届进博会吸引了一百多个国家、地区和国际组织参展，完整的供应链、</a:t>
            </a:r>
            <a:r>
              <a:rPr lang="en-US" altLang="zh-CN" sz="2000" b="0" i="0">
                <a:solidFill>
                  <a:srgbClr val="000000"/>
                </a:solidFill>
                <a:latin typeface="微软雅黑" pitchFamily="34" charset="0"/>
                <a:ea typeface="微软雅黑" pitchFamily="34" charset="-122"/>
                <a:cs typeface="微软雅黑" pitchFamily="34" charset="-120"/>
              </a:rPr>
              <a:t>完善的基建配套、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丰富的人才储备</a:t>
            </a:r>
            <a:r>
              <a:rPr lang="en-US" altLang="zh-CN" sz="2000" b="0" i="0" dirty="0">
                <a:solidFill>
                  <a:srgbClr val="000000"/>
                </a:solidFill>
                <a:latin typeface="微软雅黑" pitchFamily="34" charset="0"/>
                <a:ea typeface="微软雅黑" pitchFamily="34" charset="-122"/>
                <a:cs typeface="微软雅黑" pitchFamily="34" charset="-120"/>
              </a:rPr>
              <a:t>、充满活力的创新→经济全球化的机遇。关键信息③</a:t>
            </a:r>
            <a:r>
              <a:rPr lang="en-US" altLang="zh-CN" sz="2000" b="0" i="0">
                <a:solidFill>
                  <a:srgbClr val="000000"/>
                </a:solidFill>
                <a:latin typeface="微软雅黑" pitchFamily="34" charset="0"/>
                <a:ea typeface="微软雅黑" pitchFamily="34" charset="-122"/>
                <a:cs typeface="微软雅黑" pitchFamily="34" charset="-120"/>
              </a:rPr>
              <a:t>：进博会打开了通往中国市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场的</a:t>
            </a:r>
            <a:r>
              <a:rPr lang="en-US" altLang="zh-CN" sz="2000" b="0" i="0" dirty="0">
                <a:solidFill>
                  <a:srgbClr val="000000"/>
                </a:solidFill>
                <a:latin typeface="微软雅黑" pitchFamily="34" charset="0"/>
                <a:ea typeface="微软雅黑" pitchFamily="34" charset="-122"/>
                <a:cs typeface="微软雅黑" pitchFamily="34" charset="-120"/>
              </a:rPr>
              <a:t>“金色大门”,让各方共享中国大市场机遇→中国是经济全球化的受益者和贡献者</a:t>
            </a:r>
            <a:r>
              <a:rPr lang="en-US" altLang="zh-CN" sz="2000" b="0" i="0">
                <a:solidFill>
                  <a:srgbClr val="000000"/>
                </a:solidFill>
                <a:latin typeface="微软雅黑" pitchFamily="34" charset="0"/>
                <a:ea typeface="微软雅黑" pitchFamily="34" charset="-122"/>
                <a:cs typeface="微软雅黑" pitchFamily="34" charset="-120"/>
              </a:rPr>
              <a:t>。关键信息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：全球首发、亚洲首秀、中国首展，越来越多中外企业将进博会视为参与首发经济的“</a:t>
            </a:r>
            <a:r>
              <a:rPr lang="en-US" altLang="zh-CN" sz="2000" b="0" i="0">
                <a:solidFill>
                  <a:srgbClr val="000000"/>
                </a:solidFill>
                <a:latin typeface="微软雅黑" pitchFamily="34" charset="0"/>
                <a:ea typeface="微软雅黑" pitchFamily="34" charset="-122"/>
                <a:cs typeface="微软雅黑" pitchFamily="34" charset="-120"/>
              </a:rPr>
              <a:t>首选地”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发展中国家与经济全球化。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O_7_BD.50_1#0db27ae99?pid=72b971d3f&amp;color=0,0,0&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（2）假如你是中国外交部新闻发言人，请结合材料二，以“中国在‘大金砖经济’</a:t>
            </a:r>
            <a:r>
              <a:rPr lang="en-US" altLang="zh-CN" sz="2000" b="0" i="0">
                <a:solidFill>
                  <a:srgbClr val="000000"/>
                </a:solidFill>
                <a:latin typeface="微软雅黑" pitchFamily="34" charset="0"/>
                <a:ea typeface="微软雅黑" pitchFamily="34" charset="-122"/>
                <a:cs typeface="微软雅黑" pitchFamily="34" charset="-120"/>
              </a:rPr>
              <a:t>中的大担当、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大作为</a:t>
            </a:r>
            <a:r>
              <a:rPr lang="en-US" altLang="zh-CN" sz="2000" b="0" i="0" dirty="0">
                <a:solidFill>
                  <a:srgbClr val="000000"/>
                </a:solidFill>
                <a:latin typeface="微软雅黑" pitchFamily="34" charset="0"/>
                <a:ea typeface="微软雅黑" pitchFamily="34" charset="-122"/>
                <a:cs typeface="微软雅黑" pitchFamily="34" charset="-120"/>
              </a:rPr>
              <a:t>”为主题拟写一份发言提纲。（要求：①围绕主题，观点明确；②论证充分，</a:t>
            </a:r>
            <a:r>
              <a:rPr lang="en-US" altLang="zh-CN" sz="2000" b="0" i="0">
                <a:solidFill>
                  <a:srgbClr val="000000"/>
                </a:solidFill>
                <a:latin typeface="微软雅黑" pitchFamily="34" charset="0"/>
                <a:ea typeface="微软雅黑" pitchFamily="34" charset="-122"/>
                <a:cs typeface="微软雅黑" pitchFamily="34" charset="-120"/>
              </a:rPr>
              <a:t>逻辑清晰；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学科术语使用规范；④总字数在200字左右）（8分）</a:t>
            </a:r>
            <a:endParaRPr lang="en-US" altLang="zh-CN" sz="2000" dirty="0"/>
          </a:p>
        </p:txBody>
      </p:sp>
      <p:sp>
        <p:nvSpPr>
          <p:cNvPr id="3" name="QO_7_AN.51_1#0db27ae99?vop=1&amp;pid=72b971d3f&amp;color=0,0,0&amp;vtp=1&amp;bbb=1&amp;hb=1"/>
          <p:cNvSpPr/>
          <p:nvPr/>
        </p:nvSpPr>
        <p:spPr>
          <a:xfrm>
            <a:off x="722376" y="2340044"/>
            <a:ext cx="10753344" cy="31676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示例：</a:t>
            </a:r>
            <a:endParaRPr lang="en-US" altLang="zh-CN" sz="2000" dirty="0"/>
          </a:p>
          <a:p>
            <a:pPr algn="ct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中国在</a:t>
            </a:r>
            <a:r>
              <a:rPr lang="en-US" altLang="zh-CN" sz="2000" b="1" i="0" dirty="0">
                <a:solidFill>
                  <a:srgbClr val="00B050"/>
                </a:solidFill>
                <a:latin typeface="微软雅黑" pitchFamily="34" charset="0"/>
                <a:ea typeface="微软雅黑" pitchFamily="34" charset="-122"/>
                <a:cs typeface="微软雅黑" pitchFamily="34" charset="-120"/>
              </a:rPr>
              <a:t>“大金砖经济”中的大担当、大作为</a:t>
            </a:r>
            <a:endParaRPr lang="en-US" altLang="zh-CN" sz="2000" dirty="0"/>
          </a:p>
          <a:p>
            <a:pPr latinLnBrk="1">
              <a:lnSpc>
                <a:spcPts val="37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中国将一如既往为金砖国家合作机制发展贡献中国举措</a:t>
            </a:r>
            <a:r>
              <a:rPr lang="en-US" altLang="zh-CN" sz="2000" b="1" i="0" dirty="0">
                <a:solidFill>
                  <a:srgbClr val="00B050"/>
                </a:solidFill>
                <a:latin typeface="微软雅黑" pitchFamily="34" charset="0"/>
                <a:ea typeface="微软雅黑" pitchFamily="34" charset="-122"/>
                <a:cs typeface="微软雅黑" pitchFamily="34" charset="-120"/>
              </a:rPr>
              <a:t>、中国倡议</a:t>
            </a:r>
            <a:r>
              <a:rPr lang="en-US" altLang="zh-CN" sz="2000" b="1" i="0">
                <a:solidFill>
                  <a:srgbClr val="00B050"/>
                </a:solidFill>
                <a:latin typeface="微软雅黑" pitchFamily="34" charset="0"/>
                <a:ea typeface="微软雅黑" pitchFamily="34" charset="-122"/>
                <a:cs typeface="微软雅黑" pitchFamily="34" charset="-120"/>
              </a:rPr>
              <a:t>，促进新兴市场国家和发</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展中国家合作发展的同时</a:t>
            </a:r>
            <a:r>
              <a:rPr lang="en-US" altLang="zh-CN" sz="2000" b="1" i="0" dirty="0">
                <a:solidFill>
                  <a:srgbClr val="00B050"/>
                </a:solidFill>
                <a:latin typeface="微软雅黑" pitchFamily="34" charset="0"/>
                <a:ea typeface="微软雅黑" pitchFamily="34" charset="-122"/>
                <a:cs typeface="微软雅黑" pitchFamily="34" charset="-120"/>
              </a:rPr>
              <a:t>，为构建新型国际关系、构建人类命运共同体发挥建设性作用</a:t>
            </a:r>
            <a:r>
              <a:rPr lang="en-US" altLang="zh-CN" sz="2000" b="1" i="0">
                <a:solidFill>
                  <a:srgbClr val="00B050"/>
                </a:solidFill>
                <a:latin typeface="微软雅黑" pitchFamily="34" charset="0"/>
                <a:ea typeface="微软雅黑" pitchFamily="34" charset="-122"/>
                <a:cs typeface="微软雅黑" pitchFamily="34" charset="-120"/>
              </a:rPr>
              <a:t>。中国会</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继续积极建设更高水平的开放型经济体系</a:t>
            </a:r>
            <a:r>
              <a:rPr lang="en-US" altLang="zh-CN" sz="2000" b="1" i="0" dirty="0">
                <a:solidFill>
                  <a:srgbClr val="00B050"/>
                </a:solidFill>
                <a:latin typeface="微软雅黑" pitchFamily="34" charset="0"/>
                <a:ea typeface="微软雅黑" pitchFamily="34" charset="-122"/>
                <a:cs typeface="微软雅黑" pitchFamily="34" charset="-120"/>
              </a:rPr>
              <a:t>，着力发展开放型经济，构建“双循环”</a:t>
            </a:r>
            <a:r>
              <a:rPr lang="en-US" altLang="zh-CN" sz="2000" b="1" i="0">
                <a:solidFill>
                  <a:srgbClr val="00B050"/>
                </a:solidFill>
                <a:latin typeface="微软雅黑" pitchFamily="34" charset="0"/>
                <a:ea typeface="微软雅黑" pitchFamily="34" charset="-122"/>
                <a:cs typeface="微软雅黑" pitchFamily="34" charset="-120"/>
              </a:rPr>
              <a:t>经济发展格局，</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为世界发展提供更广阔的市场</a:t>
            </a:r>
            <a:r>
              <a:rPr lang="en-US" altLang="zh-CN" sz="2000" b="1" i="0" dirty="0">
                <a:solidFill>
                  <a:srgbClr val="00B050"/>
                </a:solidFill>
                <a:latin typeface="微软雅黑" pitchFamily="34" charset="0"/>
                <a:ea typeface="微软雅黑" pitchFamily="34" charset="-122"/>
                <a:cs typeface="微软雅黑" pitchFamily="34" charset="-120"/>
              </a:rPr>
              <a:t>、更多的发展机遇。中国与金砖国家一道</a:t>
            </a:r>
            <a:r>
              <a:rPr lang="en-US" altLang="zh-CN" sz="2000" b="1" i="0">
                <a:solidFill>
                  <a:srgbClr val="00B050"/>
                </a:solidFill>
                <a:latin typeface="微软雅黑" pitchFamily="34" charset="0"/>
                <a:ea typeface="微软雅黑" pitchFamily="34" charset="-122"/>
                <a:cs typeface="微软雅黑" pitchFamily="34" charset="-120"/>
              </a:rPr>
              <a:t>，积极顺应和平与发展的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时代潮流</a:t>
            </a:r>
            <a:r>
              <a:rPr lang="en-US" altLang="zh-CN" sz="2000" b="1" i="0" dirty="0">
                <a:solidFill>
                  <a:srgbClr val="00B050"/>
                </a:solidFill>
                <a:latin typeface="微软雅黑" pitchFamily="34" charset="0"/>
                <a:ea typeface="微软雅黑" pitchFamily="34" charset="-122"/>
                <a:cs typeface="微软雅黑" pitchFamily="34" charset="-120"/>
              </a:rPr>
              <a:t>，抵制单边主义，深化经贸合作、财金合作，助力世界经济不断发展。（8分）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P_5_BD#c88ff33a6?pid=561880b67&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建议用时：45分钟</a:t>
            </a:r>
            <a:endParaRPr lang="en-US" altLang="zh-CN" sz="2000" dirty="0"/>
          </a:p>
        </p:txBody>
      </p:sp>
      <p:sp>
        <p:nvSpPr>
          <p:cNvPr id="3" name="QC_6_BD.1_1#81aa529b8?sp=1&amp;pid=0db9792bd&amp;color=0,0,0&amp;vtp=1&amp;bbb=1&amp;hb=1"/>
          <p:cNvSpPr/>
          <p:nvPr/>
        </p:nvSpPr>
        <p:spPr>
          <a:xfrm>
            <a:off x="722376" y="1432941"/>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［河北唐山2025高二期中·改编］</a:t>
            </a:r>
            <a:r>
              <a:rPr lang="en-US" altLang="zh-CN" sz="2000" b="0" i="0" dirty="0">
                <a:solidFill>
                  <a:srgbClr val="000000"/>
                </a:solidFill>
                <a:latin typeface="微软雅黑" pitchFamily="34" charset="0"/>
                <a:ea typeface="微软雅黑" pitchFamily="34" charset="-122"/>
                <a:cs typeface="微软雅黑" pitchFamily="34" charset="-120"/>
              </a:rPr>
              <a:t>在某知名高新科技企业的流水线上</a:t>
            </a:r>
            <a:r>
              <a:rPr lang="en-US" altLang="zh-CN" sz="2000" b="0" i="0">
                <a:solidFill>
                  <a:srgbClr val="000000"/>
                </a:solidFill>
                <a:latin typeface="微软雅黑" pitchFamily="34" charset="0"/>
                <a:ea typeface="微软雅黑" pitchFamily="34" charset="-122"/>
                <a:cs typeface="微软雅黑" pitchFamily="34" charset="-120"/>
              </a:rPr>
              <a:t>，一个个配件从一字排开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的头戴白帽</a:t>
            </a:r>
            <a:r>
              <a:rPr lang="en-US" altLang="zh-CN" sz="2000" b="0" i="0" dirty="0">
                <a:solidFill>
                  <a:srgbClr val="000000"/>
                </a:solidFill>
                <a:latin typeface="微软雅黑" pitchFamily="34" charset="0"/>
                <a:ea typeface="微软雅黑" pitchFamily="34" charset="-122"/>
                <a:cs typeface="微软雅黑" pitchFamily="34" charset="-120"/>
              </a:rPr>
              <a:t>、身穿白褂的技术工人手中灵巧地“流”过。经过近千只手</a:t>
            </a:r>
            <a:r>
              <a:rPr lang="en-US" altLang="zh-CN" sz="2000" b="0" i="0">
                <a:solidFill>
                  <a:srgbClr val="000000"/>
                </a:solidFill>
                <a:latin typeface="微软雅黑" pitchFamily="34" charset="0"/>
                <a:ea typeface="微软雅黑" pitchFamily="34" charset="-122"/>
                <a:cs typeface="微软雅黑" pitchFamily="34" charset="-120"/>
              </a:rPr>
              <a:t>，每天有逾二十万部手机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从这里下线</a:t>
            </a:r>
            <a:r>
              <a:rPr lang="en-US" altLang="zh-CN" sz="2000" b="0" i="0" dirty="0">
                <a:solidFill>
                  <a:srgbClr val="000000"/>
                </a:solidFill>
                <a:latin typeface="微软雅黑" pitchFamily="34" charset="0"/>
                <a:ea typeface="微软雅黑" pitchFamily="34" charset="-122"/>
                <a:cs typeface="微软雅黑" pitchFamily="34" charset="-120"/>
              </a:rPr>
              <a:t>，再运往国外总部,之后分送到世界各地的消费者手中</a:t>
            </a:r>
            <a:r>
              <a:rPr lang="en-US" altLang="zh-CN" sz="2000" b="0" i="0">
                <a:solidFill>
                  <a:srgbClr val="000000"/>
                </a:solidFill>
                <a:latin typeface="微软雅黑" pitchFamily="34" charset="0"/>
                <a:ea typeface="微软雅黑" pitchFamily="34" charset="-122"/>
                <a:cs typeface="微软雅黑" pitchFamily="34" charset="-120"/>
              </a:rPr>
              <a:t>。上述材料主要体现的经济全球</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化的表现是(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2_1#81aa529b8.bracket?pid=0db9792bd&amp;color=0,0,0&amp;vpa=1&amp;vtp=1"/>
          <p:cNvSpPr/>
          <p:nvPr/>
        </p:nvSpPr>
        <p:spPr>
          <a:xfrm>
            <a:off x="2192401" y="2785491"/>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6_BD.1_2#81aa529b8?pid=0db9792bd&amp;color=0,0,0&amp;vtp=1&amp;bbb=1"/>
          <p:cNvSpPr/>
          <p:nvPr/>
        </p:nvSpPr>
        <p:spPr>
          <a:xfrm>
            <a:off x="722376" y="3246247"/>
            <a:ext cx="10753344" cy="1796034"/>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①生产全球化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②贸易全球化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③劳务全球化</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金融全球化</a:t>
            </a:r>
            <a:endParaRPr lang="en-US" altLang="zh-CN" sz="2000" dirty="0"/>
          </a:p>
        </p:txBody>
      </p:sp>
      <p:sp>
        <p:nvSpPr>
          <p:cNvPr id="6" name="QC_6_BD.1_3#81aa529b8.choices?pid=0db9792bd&amp;color=0,0,0&amp;vtp=1&amp;bbb=1"/>
          <p:cNvSpPr/>
          <p:nvPr/>
        </p:nvSpPr>
        <p:spPr>
          <a:xfrm>
            <a:off x="722376" y="50821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7_AS.52_1#0db27ae99?vop=1&amp;pid=72b971d3f&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本问属于开放性设问，要求以“中国在‘大金砖经济’中的大担当、大作为</a:t>
            </a:r>
            <a:r>
              <a:rPr lang="en-US" altLang="zh-CN" sz="2000" b="0" i="0">
                <a:solidFill>
                  <a:srgbClr val="000000"/>
                </a:solidFill>
                <a:latin typeface="微软雅黑" pitchFamily="34" charset="0"/>
                <a:ea typeface="微软雅黑" pitchFamily="34" charset="-122"/>
                <a:cs typeface="微软雅黑" pitchFamily="34" charset="-120"/>
              </a:rPr>
              <a:t>”为主题拟写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一份发言提纲</a:t>
            </a:r>
            <a:r>
              <a:rPr lang="en-US" altLang="zh-CN" sz="2000" b="0" i="0" dirty="0">
                <a:solidFill>
                  <a:srgbClr val="000000"/>
                </a:solidFill>
                <a:latin typeface="微软雅黑" pitchFamily="34" charset="0"/>
                <a:ea typeface="微软雅黑" pitchFamily="34" charset="-122"/>
                <a:cs typeface="微软雅黑" pitchFamily="34" charset="-120"/>
              </a:rPr>
              <a:t>，可从时代主题、构建人类命运共同体、经济全球化与中国</a:t>
            </a:r>
            <a:r>
              <a:rPr lang="en-US" altLang="zh-CN" sz="2000" b="0" i="0">
                <a:solidFill>
                  <a:srgbClr val="000000"/>
                </a:solidFill>
                <a:latin typeface="微软雅黑" pitchFamily="34" charset="0"/>
                <a:ea typeface="微软雅黑" pitchFamily="34" charset="-122"/>
                <a:cs typeface="微软雅黑" pitchFamily="34" charset="-120"/>
              </a:rPr>
              <a:t>、贡献中国智慧等角度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作答</a:t>
            </a:r>
            <a:r>
              <a:rPr lang="en-US" altLang="zh-CN" sz="2000" b="0" i="0" dirty="0">
                <a:solidFill>
                  <a:srgbClr val="000000"/>
                </a:solidFill>
                <a:latin typeface="微软雅黑" pitchFamily="34" charset="0"/>
                <a:ea typeface="微软雅黑" pitchFamily="34" charset="-122"/>
                <a:cs typeface="微软雅黑" pitchFamily="34" charset="-120"/>
              </a:rPr>
              <a:t>，言之有理即可。</a:t>
            </a:r>
            <a:endParaRPr lang="en-US" altLang="zh-CN" sz="2200" dirty="0"/>
          </a:p>
        </p:txBody>
      </p:sp>
      <p:sp>
        <p:nvSpPr>
          <p:cNvPr id="3" name="QO_6_AS.53_1#72b971d3f?vop=1&amp;pid=ee8f6a6d3&amp;color=0,0,0&amp;vtp=1&amp;bbb=1"/>
          <p:cNvSpPr/>
          <p:nvPr/>
        </p:nvSpPr>
        <p:spPr>
          <a:xfrm>
            <a:off x="722376" y="2341124"/>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本题考查经济全球化。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Effect transition="in" filter="fade">
                                      <p:cBhvr>
                                        <p:cTn id="21" dur="500"/>
                                        <p:tgtEl>
                                          <p:spTgt spid="3">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6_BD.54_1#ccaa28e17?sp=1&amp;pid=ee8f6a6d3&amp;color=0,0,0&amp;vtp=1&amp;bt=1&amp;bbb=1&amp;hb=1"/>
          <p:cNvSpPr/>
          <p:nvPr/>
        </p:nvSpPr>
        <p:spPr>
          <a:xfrm>
            <a:off x="722376" y="972000"/>
            <a:ext cx="10753344" cy="3624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17.</a:t>
            </a:r>
            <a:r>
              <a:rPr lang="en-US" altLang="zh-CN" sz="2000" b="0" i="0" dirty="0">
                <a:solidFill>
                  <a:srgbClr val="000000"/>
                </a:solidFill>
                <a:latin typeface="仿宋" pitchFamily="34" charset="0"/>
                <a:ea typeface="仿宋" pitchFamily="34" charset="-122"/>
                <a:cs typeface="仿宋" pitchFamily="34" charset="-120"/>
              </a:rPr>
              <a:t>［福建部分学校2024高二期中］</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阅读材料，完成下列要求。（20分）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当前中国尖端技术的发展面临产业霸权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市场锁定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规则被动等困境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现代化产业体系建设</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创新能力不足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数字经济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人工智能发展存在短板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绿色低碳产业有待发展</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随着国际形势日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趋复杂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不稳定不确定性因素增加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新质生产力将成为未来全球竞争的重要领域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习近平总书记在中共中央政治局第十一次集体学习时强调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要扩大高水平对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外开放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为发展新质生产力营造良好国际环境</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spc="-50">
                <a:solidFill>
                  <a:srgbClr val="000000"/>
                </a:solidFill>
                <a:latin typeface="微软雅黑" pitchFamily="34" charset="0"/>
                <a:ea typeface="楷体" pitchFamily="34" charset="-122"/>
                <a:cs typeface="微软雅黑" pitchFamily="34" charset="-120"/>
              </a:rPr>
              <a:t>新质生产力具有高科技</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高效能</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高质量的特征</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是符合新发展理念的先进生产力质态</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我们</a:t>
            </a:r>
          </a:p>
          <a:p>
            <a:pPr latinLnBrk="1">
              <a:lnSpc>
                <a:spcPts val="3400"/>
              </a:lnSpc>
            </a:pPr>
            <a:r>
              <a:rPr lang="en-US" altLang="zh-CN" sz="2000" b="0" i="0" spc="-50">
                <a:solidFill>
                  <a:srgbClr val="000000"/>
                </a:solidFill>
                <a:latin typeface="微软雅黑" pitchFamily="34" charset="0"/>
                <a:ea typeface="楷体" pitchFamily="34" charset="-122"/>
                <a:cs typeface="微软雅黑" pitchFamily="34" charset="-120"/>
              </a:rPr>
              <a:t>要以全球视野谋划和推动创新</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扎实推进更高水平对外开放</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以高水平开放引领新质生产力发展</a:t>
            </a:r>
            <a:r>
              <a:rPr lang="en-US" altLang="zh-CN" sz="2000" b="0" i="0" spc="-50" dirty="0">
                <a:solidFill>
                  <a:srgbClr val="000000"/>
                </a:solidFill>
                <a:latin typeface="微软雅黑" pitchFamily="34" charset="0"/>
                <a:ea typeface="微软雅黑" pitchFamily="34" charset="-122"/>
                <a:cs typeface="微软雅黑" pitchFamily="34" charset="-120"/>
              </a:rPr>
              <a:t>。</a:t>
            </a:r>
            <a:endParaRPr lang="en-US" altLang="zh-CN" sz="2000" spc="-50" dirty="0"/>
          </a:p>
        </p:txBody>
      </p:sp>
      <p:sp>
        <p:nvSpPr>
          <p:cNvPr id="3" name="QO_7_BD.55_1#50dc6f8fe?pid=ccaa28e17&amp;color=0,0,0&amp;vtp=1&amp;bbb=1&amp;hb=1"/>
          <p:cNvSpPr/>
          <p:nvPr/>
        </p:nvSpPr>
        <p:spPr>
          <a:xfrm>
            <a:off x="722376" y="4639125"/>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（1）结合材料，运用“经济全球化”的知识，说明应如何推进高水平对外开放</a:t>
            </a:r>
            <a:r>
              <a:rPr lang="en-US" altLang="zh-CN" sz="2000" b="0" i="0">
                <a:solidFill>
                  <a:srgbClr val="000000"/>
                </a:solidFill>
                <a:latin typeface="微软雅黑" pitchFamily="34" charset="0"/>
                <a:ea typeface="微软雅黑" pitchFamily="34" charset="-122"/>
                <a:cs typeface="微软雅黑" pitchFamily="34" charset="-120"/>
              </a:rPr>
              <a:t>，发展新质生产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力</a:t>
            </a:r>
            <a:r>
              <a:rPr lang="en-US" altLang="zh-CN" sz="2000" b="0" i="0" dirty="0">
                <a:solidFill>
                  <a:srgbClr val="000000"/>
                </a:solidFill>
                <a:latin typeface="微软雅黑" pitchFamily="34" charset="0"/>
                <a:ea typeface="微软雅黑" pitchFamily="34" charset="-122"/>
                <a:cs typeface="微软雅黑" pitchFamily="34" charset="-120"/>
              </a:rPr>
              <a:t>。（12分）</a:t>
            </a:r>
            <a:endParaRPr lang="en-US" altLang="zh-CN" sz="20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O_7_AN.56_1#50dc6f8fe?vop=1&amp;pid=ccaa28e17&amp;color=0,0,0&amp;vtp=1&amp;bt=1&amp;bbb=1&amp;hb=1"/>
          <p:cNvSpPr/>
          <p:nvPr/>
        </p:nvSpPr>
        <p:spPr>
          <a:xfrm>
            <a:off x="722376" y="972000"/>
            <a:ext cx="10753344" cy="4390009"/>
          </a:xfrm>
          <a:prstGeom prst="rect">
            <a:avLst/>
          </a:prstGeom>
          <a:noFill/>
          <a:ln/>
        </p:spPr>
        <p:txBody>
          <a:bodyPr wrap="none" lIns="0" tIns="0" rIns="0" bIns="0" rtlCol="0" anchor="t"/>
          <a:lstStyle/>
          <a:p>
            <a:pPr algn="l"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①在经济全球化时代</a:t>
            </a:r>
            <a:r>
              <a:rPr lang="en-US" altLang="zh-CN" sz="2000" b="1" i="0">
                <a:solidFill>
                  <a:srgbClr val="00B050"/>
                </a:solidFill>
                <a:latin typeface="微软雅黑" pitchFamily="34" charset="0"/>
                <a:ea typeface="微软雅黑" pitchFamily="34" charset="-122"/>
                <a:cs typeface="微软雅黑" pitchFamily="34" charset="-120"/>
              </a:rPr>
              <a:t>，生产要素跨境流动和科学技术的国际交流是新质生产力形成的重要</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路径</a:t>
            </a:r>
            <a:r>
              <a:rPr lang="en-US" altLang="zh-CN" sz="2000" b="1" i="0" dirty="0">
                <a:solidFill>
                  <a:srgbClr val="00B050"/>
                </a:solidFill>
                <a:latin typeface="微软雅黑" pitchFamily="34" charset="0"/>
                <a:ea typeface="微软雅黑" pitchFamily="34" charset="-122"/>
                <a:cs typeface="微软雅黑" pitchFamily="34" charset="-120"/>
              </a:rPr>
              <a:t>。要进行高质量的“引进来”和高水平的“走出去”，积极鼓励并创造条件支持科技</a:t>
            </a:r>
            <a:r>
              <a:rPr lang="en-US" altLang="zh-CN" sz="2000" b="1" i="0">
                <a:solidFill>
                  <a:srgbClr val="00B050"/>
                </a:solidFill>
                <a:latin typeface="微软雅黑" pitchFamily="34" charset="0"/>
                <a:ea typeface="微软雅黑" pitchFamily="34" charset="-122"/>
                <a:cs typeface="微软雅黑" pitchFamily="34" charset="-120"/>
              </a:rPr>
              <a:t>、教育</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领域的国际交流</a:t>
            </a:r>
            <a:r>
              <a:rPr lang="en-US" altLang="zh-CN" sz="2000" b="1" i="0" dirty="0">
                <a:solidFill>
                  <a:srgbClr val="00B050"/>
                </a:solidFill>
                <a:latin typeface="微软雅黑" pitchFamily="34" charset="0"/>
                <a:ea typeface="微软雅黑" pitchFamily="34" charset="-122"/>
                <a:cs typeface="微软雅黑" pitchFamily="34" charset="-120"/>
              </a:rPr>
              <a:t>，广泛吸收人类文明和创新成果，为我国新质生产力的发展提供新动能。（4</a:t>
            </a:r>
            <a:r>
              <a:rPr lang="en-US" altLang="zh-CN" sz="2000" b="1" i="0">
                <a:solidFill>
                  <a:srgbClr val="00B050"/>
                </a:solidFill>
                <a:latin typeface="微软雅黑" pitchFamily="34" charset="0"/>
                <a:ea typeface="微软雅黑" pitchFamily="34" charset="-122"/>
                <a:cs typeface="微软雅黑" pitchFamily="34" charset="-120"/>
              </a:rPr>
              <a:t>分）</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②</a:t>
            </a:r>
            <a:r>
              <a:rPr lang="en-US" altLang="zh-CN" sz="2000" b="1" i="0" dirty="0">
                <a:solidFill>
                  <a:srgbClr val="00B050"/>
                </a:solidFill>
                <a:latin typeface="微软雅黑" pitchFamily="34" charset="0"/>
                <a:ea typeface="微软雅黑" pitchFamily="34" charset="-122"/>
                <a:cs typeface="微软雅黑" pitchFamily="34" charset="-120"/>
              </a:rPr>
              <a:t>随着经济全球化深入推进，在继续推动要素与商品流动性开放的同时</a:t>
            </a:r>
            <a:r>
              <a:rPr lang="en-US" altLang="zh-CN" sz="2000" b="1" i="0">
                <a:solidFill>
                  <a:srgbClr val="00B050"/>
                </a:solidFill>
                <a:latin typeface="微软雅黑" pitchFamily="34" charset="0"/>
                <a:ea typeface="微软雅黑" pitchFamily="34" charset="-122"/>
                <a:cs typeface="微软雅黑" pitchFamily="34" charset="-120"/>
              </a:rPr>
              <a:t>，更需要进一步扩大制度</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型开放</a:t>
            </a:r>
            <a:r>
              <a:rPr lang="en-US" altLang="zh-CN" sz="2000" b="1" i="0" dirty="0">
                <a:solidFill>
                  <a:srgbClr val="00B050"/>
                </a:solidFill>
                <a:latin typeface="微软雅黑" pitchFamily="34" charset="0"/>
                <a:ea typeface="微软雅黑" pitchFamily="34" charset="-122"/>
                <a:cs typeface="微软雅黑" pitchFamily="34" charset="-120"/>
              </a:rPr>
              <a:t>。要在经贸领域推进规则、规制、管理、标准等与国际对接</a:t>
            </a:r>
            <a:r>
              <a:rPr lang="en-US" altLang="zh-CN" sz="2000" b="1" i="0">
                <a:solidFill>
                  <a:srgbClr val="00B050"/>
                </a:solidFill>
                <a:latin typeface="微软雅黑" pitchFamily="34" charset="0"/>
                <a:ea typeface="微软雅黑" pitchFamily="34" charset="-122"/>
                <a:cs typeface="微软雅黑" pitchFamily="34" charset="-120"/>
              </a:rPr>
              <a:t>，由释放要素流动性转向支持</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研发和创新的开放制度构建</a:t>
            </a:r>
            <a:r>
              <a:rPr lang="en-US" altLang="zh-CN" sz="2000" b="1" i="0" dirty="0">
                <a:solidFill>
                  <a:srgbClr val="00B050"/>
                </a:solidFill>
                <a:latin typeface="微软雅黑" pitchFamily="34" charset="0"/>
                <a:ea typeface="微软雅黑" pitchFamily="34" charset="-122"/>
                <a:cs typeface="微软雅黑" pitchFamily="34" charset="-120"/>
              </a:rPr>
              <a:t>，为形成强大的新质生产力提供先进制度保障。（4分）</a:t>
            </a:r>
            <a:r>
              <a:rPr lang="en-US" altLang="zh-CN" sz="2000" b="1" i="0">
                <a:solidFill>
                  <a:srgbClr val="00B050"/>
                </a:solidFill>
                <a:latin typeface="微软雅黑" pitchFamily="34" charset="0"/>
                <a:ea typeface="微软雅黑" pitchFamily="34" charset="-122"/>
                <a:cs typeface="微软雅黑" pitchFamily="34" charset="-120"/>
              </a:rPr>
              <a:t>③要继续推</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动共建</a:t>
            </a:r>
            <a:r>
              <a:rPr lang="en-US" altLang="zh-CN" sz="2000" b="1" i="0" dirty="0">
                <a:solidFill>
                  <a:srgbClr val="00B050"/>
                </a:solidFill>
                <a:latin typeface="微软雅黑" pitchFamily="34" charset="0"/>
                <a:ea typeface="微软雅黑" pitchFamily="34" charset="-122"/>
                <a:cs typeface="微软雅黑" pitchFamily="34" charset="-120"/>
              </a:rPr>
              <a:t>“一带一路”高质量发展，充分发挥各共建国家的资源禀赋优势</a:t>
            </a:r>
            <a:r>
              <a:rPr lang="en-US" altLang="zh-CN" sz="2000" b="1" i="0">
                <a:solidFill>
                  <a:srgbClr val="00B050"/>
                </a:solidFill>
                <a:latin typeface="微软雅黑" pitchFamily="34" charset="0"/>
                <a:ea typeface="微软雅黑" pitchFamily="34" charset="-122"/>
                <a:cs typeface="微软雅黑" pitchFamily="34" charset="-120"/>
              </a:rPr>
              <a:t>，在共商共建共享原则基</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础上实现合作共赢</a:t>
            </a:r>
            <a:r>
              <a:rPr lang="en-US" altLang="zh-CN" sz="2000" b="1" i="0" dirty="0">
                <a:solidFill>
                  <a:srgbClr val="00B050"/>
                </a:solidFill>
                <a:latin typeface="微软雅黑" pitchFamily="34" charset="0"/>
                <a:ea typeface="微软雅黑" pitchFamily="34" charset="-122"/>
                <a:cs typeface="微软雅黑" pitchFamily="34" charset="-120"/>
              </a:rPr>
              <a:t>；要加快建设中欧班列等国际贸易和物流大通道，</a:t>
            </a:r>
            <a:r>
              <a:rPr lang="en-US" altLang="zh-CN" sz="2000" b="1" i="0">
                <a:solidFill>
                  <a:srgbClr val="00B050"/>
                </a:solidFill>
                <a:latin typeface="微软雅黑" pitchFamily="34" charset="0"/>
                <a:ea typeface="微软雅黑" pitchFamily="34" charset="-122"/>
                <a:cs typeface="微软雅黑" pitchFamily="34" charset="-120"/>
              </a:rPr>
              <a:t>进一步提升互联互通水平；</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要坚定支持多边贸易体制</a:t>
            </a:r>
            <a:r>
              <a:rPr lang="en-US" altLang="zh-CN" sz="2000" b="1" i="0" dirty="0">
                <a:solidFill>
                  <a:srgbClr val="00B050"/>
                </a:solidFill>
                <a:latin typeface="微软雅黑" pitchFamily="34" charset="0"/>
                <a:ea typeface="微软雅黑" pitchFamily="34" charset="-122"/>
                <a:cs typeface="微软雅黑" pitchFamily="34" charset="-120"/>
              </a:rPr>
              <a:t>，积极参与并推动世贸组织进行必要改革</a:t>
            </a:r>
            <a:r>
              <a:rPr lang="en-US" altLang="zh-CN" sz="2000" b="1" i="0">
                <a:solidFill>
                  <a:srgbClr val="00B050"/>
                </a:solidFill>
                <a:latin typeface="微软雅黑" pitchFamily="34" charset="0"/>
                <a:ea typeface="微软雅黑" pitchFamily="34" charset="-122"/>
                <a:cs typeface="微软雅黑" pitchFamily="34" charset="-120"/>
              </a:rPr>
              <a:t>，为新质生产力的形成提供环</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境基础</a:t>
            </a:r>
            <a:r>
              <a:rPr lang="en-US" altLang="zh-CN" sz="2000" b="1" i="0" dirty="0">
                <a:solidFill>
                  <a:srgbClr val="00B050"/>
                </a:solidFill>
                <a:latin typeface="微软雅黑" pitchFamily="34" charset="0"/>
                <a:ea typeface="微软雅黑" pitchFamily="34" charset="-122"/>
                <a:cs typeface="微软雅黑" pitchFamily="34" charset="-120"/>
              </a:rPr>
              <a:t>。（4分）</a:t>
            </a:r>
            <a:endParaRPr lang="en-US" altLang="zh-CN" sz="2000" dirty="0"/>
          </a:p>
        </p:txBody>
      </p:sp>
      <p:sp>
        <p:nvSpPr>
          <p:cNvPr id="3" name="QO_7_AS.57_1#50dc6f8fe?vop=1&amp;pid=ccaa28e17&amp;color=0,0,0&amp;vtp=1&amp;bbb=1&amp;hb=1"/>
          <p:cNvSpPr/>
          <p:nvPr/>
        </p:nvSpPr>
        <p:spPr>
          <a:xfrm>
            <a:off x="722376" y="5411476"/>
            <a:ext cx="10753344" cy="884809"/>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从对外开放的角度看发展新质生产力，它离不开在全球范围内优化资源配置</a:t>
            </a:r>
            <a:r>
              <a:rPr lang="en-US" altLang="zh-CN" sz="2000" b="0" i="0">
                <a:solidFill>
                  <a:srgbClr val="000000"/>
                </a:solidFill>
                <a:latin typeface="微软雅黑" pitchFamily="34" charset="0"/>
                <a:ea typeface="微软雅黑" pitchFamily="34" charset="-122"/>
                <a:cs typeface="微软雅黑" pitchFamily="34" charset="-120"/>
              </a:rPr>
              <a:t>，离不开进一</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步扩大制度型开放</a:t>
            </a:r>
            <a:r>
              <a:rPr lang="en-US" altLang="zh-CN" sz="2000" b="0" i="0" dirty="0">
                <a:solidFill>
                  <a:srgbClr val="000000"/>
                </a:solidFill>
                <a:latin typeface="微软雅黑" pitchFamily="34" charset="0"/>
                <a:ea typeface="微软雅黑" pitchFamily="34" charset="-122"/>
                <a:cs typeface="微软雅黑" pitchFamily="34" charset="-120"/>
              </a:rPr>
              <a:t>，离不开深化国际合作，可从这三个方面展开思考。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bg/>
                                          </p:spTgt>
                                        </p:tgtEl>
                                        <p:attrNameLst>
                                          <p:attrName>style.visibility</p:attrName>
                                        </p:attrNameLst>
                                      </p:cBhvr>
                                      <p:to>
                                        <p:strVal val="visible"/>
                                      </p:to>
                                    </p:set>
                                    <p:animEffect transition="in" filter="fade">
                                      <p:cBhvr>
                                        <p:cTn id="42" dur="500"/>
                                        <p:tgtEl>
                                          <p:spTgt spid="3">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
                                            <p:txEl>
                                              <p:pRg st="0" end="0"/>
                                            </p:txEl>
                                          </p:spTgt>
                                        </p:tgtEl>
                                        <p:attrNameLst>
                                          <p:attrName>style.visibility</p:attrName>
                                        </p:attrNameLst>
                                      </p:cBhvr>
                                      <p:to>
                                        <p:strVal val="visible"/>
                                      </p:to>
                                    </p:set>
                                    <p:animEffect transition="in" filter="fade">
                                      <p:cBhvr>
                                        <p:cTn id="45" dur="500"/>
                                        <p:tgtEl>
                                          <p:spTgt spid="3">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
                                            <p:txEl>
                                              <p:pRg st="1" end="1"/>
                                            </p:txEl>
                                          </p:spTgt>
                                        </p:tgtEl>
                                        <p:attrNameLst>
                                          <p:attrName>style.visibility</p:attrName>
                                        </p:attrNameLst>
                                      </p:cBhvr>
                                      <p:to>
                                        <p:strVal val="visible"/>
                                      </p:to>
                                    </p:set>
                                    <p:animEffect transition="in" filter="fade">
                                      <p:cBhvr>
                                        <p:cTn id="4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O_7_BD.58_1#e0e124345?pid=ccaa28e17&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（2）面对当前国内外形势，新时代青年学生如果要成为能够参与国际事务的人才</a:t>
            </a:r>
            <a:r>
              <a:rPr lang="en-US" altLang="zh-CN" sz="2000" b="0" i="0">
                <a:solidFill>
                  <a:srgbClr val="000000"/>
                </a:solidFill>
                <a:latin typeface="微软雅黑" pitchFamily="34" charset="0"/>
                <a:ea typeface="微软雅黑" pitchFamily="34" charset="-122"/>
                <a:cs typeface="微软雅黑" pitchFamily="34" charset="-120"/>
              </a:rPr>
              <a:t>，应具备哪些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素养</a:t>
            </a:r>
            <a:r>
              <a:rPr lang="en-US" altLang="zh-CN" sz="2000" b="0" i="0" dirty="0">
                <a:solidFill>
                  <a:srgbClr val="000000"/>
                </a:solidFill>
                <a:latin typeface="微软雅黑" pitchFamily="34" charset="0"/>
                <a:ea typeface="微软雅黑" pitchFamily="34" charset="-122"/>
                <a:cs typeface="微软雅黑" pitchFamily="34" charset="-120"/>
              </a:rPr>
              <a:t>？（8分）</a:t>
            </a:r>
            <a:endParaRPr lang="en-US" altLang="zh-CN" sz="2000" dirty="0"/>
          </a:p>
        </p:txBody>
      </p:sp>
      <p:sp>
        <p:nvSpPr>
          <p:cNvPr id="3" name="QO_7_AN.59_1#e0e124345?vop=1&amp;pid=ccaa28e17&amp;color=0,0,0&amp;vtp=1&amp;bbb=1&amp;hb=1"/>
          <p:cNvSpPr/>
          <p:nvPr/>
        </p:nvSpPr>
        <p:spPr>
          <a:xfrm>
            <a:off x="722376" y="1882844"/>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要具有国家情怀，国际视野，心系天下；（3分</a:t>
            </a:r>
            <a:r>
              <a:rPr lang="en-US" altLang="zh-CN" sz="2000" b="1" i="0">
                <a:solidFill>
                  <a:srgbClr val="00B050"/>
                </a:solidFill>
                <a:latin typeface="微软雅黑" pitchFamily="34" charset="0"/>
                <a:ea typeface="微软雅黑" pitchFamily="34" charset="-122"/>
                <a:cs typeface="微软雅黑" pitchFamily="34" charset="-120"/>
              </a:rPr>
              <a:t>）要具备扎实的专业知识和突出的创新能</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力</a:t>
            </a:r>
            <a:r>
              <a:rPr lang="en-US" altLang="zh-CN" sz="2000" b="1" i="0" dirty="0">
                <a:solidFill>
                  <a:srgbClr val="00B050"/>
                </a:solidFill>
                <a:latin typeface="微软雅黑" pitchFamily="34" charset="0"/>
                <a:ea typeface="微软雅黑" pitchFamily="34" charset="-122"/>
                <a:cs typeface="微软雅黑" pitchFamily="34" charset="-120"/>
              </a:rPr>
              <a:t>；（3分）要了解国际组织，通晓国际规则。（2分）</a:t>
            </a:r>
            <a:endParaRPr lang="en-US" altLang="zh-CN" sz="2000" dirty="0"/>
          </a:p>
        </p:txBody>
      </p:sp>
      <p:sp>
        <p:nvSpPr>
          <p:cNvPr id="4" name="QO_7_AS.60_1#e0e124345?vop=1&amp;pid=ccaa28e17&amp;color=0,0,0&amp;vtp=1&amp;bbb=1"/>
          <p:cNvSpPr/>
          <p:nvPr/>
        </p:nvSpPr>
        <p:spPr>
          <a:xfrm>
            <a:off x="722376" y="2771019"/>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本问属于开放性设问，紧扣题目要求，言之有理即可。</a:t>
            </a:r>
            <a:endParaRPr lang="en-US" altLang="zh-CN" sz="2200" dirty="0"/>
          </a:p>
        </p:txBody>
      </p:sp>
      <p:sp>
        <p:nvSpPr>
          <p:cNvPr id="5" name="QO_6_AS.61_1#ccaa28e17?vop=1&amp;pid=ee8f6a6d3&amp;color=0,0,0&amp;vtp=1&amp;bbb=1"/>
          <p:cNvSpPr/>
          <p:nvPr/>
        </p:nvSpPr>
        <p:spPr>
          <a:xfrm>
            <a:off x="722376" y="3262572"/>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本题考查经济全球化的知识。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AS.3_1#81aa529b8?vop=1&amp;pid=0db9792bd&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本题考查经济全球化的主要表现。经过近千只手，每天有逾二十万部手机从这里下线</a:t>
            </a:r>
            <a:r>
              <a:rPr lang="en-US" altLang="zh-CN" sz="2000" b="0" i="0">
                <a:solidFill>
                  <a:srgbClr val="000000"/>
                </a:solidFill>
                <a:latin typeface="微软雅黑" pitchFamily="34" charset="0"/>
                <a:ea typeface="微软雅黑" pitchFamily="34" charset="-122"/>
                <a:cs typeface="微软雅黑" pitchFamily="34" charset="-120"/>
              </a:rPr>
              <a:t>，再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运往国外总部</a:t>
            </a:r>
            <a:r>
              <a:rPr lang="en-US" altLang="zh-CN" sz="2000" b="0" i="0" dirty="0">
                <a:solidFill>
                  <a:srgbClr val="000000"/>
                </a:solidFill>
                <a:latin typeface="微软雅黑" pitchFamily="34" charset="0"/>
                <a:ea typeface="微软雅黑" pitchFamily="34" charset="-122"/>
                <a:cs typeface="微软雅黑" pitchFamily="34" charset="-120"/>
              </a:rPr>
              <a:t>，之后分送到世界各地的消费者手中主要体现了生产全球化和贸易全球化，</a:t>
            </a:r>
            <a:r>
              <a:rPr lang="en-US" altLang="zh-CN" sz="2000" b="0" i="0">
                <a:solidFill>
                  <a:srgbClr val="000000"/>
                </a:solidFill>
                <a:latin typeface="微软雅黑" pitchFamily="34" charset="0"/>
                <a:ea typeface="微软雅黑" pitchFamily="34" charset="-122"/>
                <a:cs typeface="微软雅黑" pitchFamily="34" charset="-120"/>
              </a:rPr>
              <a:t>①②正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；劳务全球化不是经济全球化的主要表现，③排除；</a:t>
            </a:r>
            <a:r>
              <a:rPr lang="en-US" altLang="zh-CN" sz="2000" b="0" i="0">
                <a:solidFill>
                  <a:srgbClr val="000000"/>
                </a:solidFill>
                <a:latin typeface="微软雅黑" pitchFamily="34" charset="0"/>
                <a:ea typeface="微软雅黑" pitchFamily="34" charset="-122"/>
                <a:cs typeface="微软雅黑" pitchFamily="34" charset="-120"/>
              </a:rPr>
              <a:t>材料主要体现了生产全球化和贸易全球化，</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没有体现金融全球化</a:t>
            </a:r>
            <a:r>
              <a:rPr lang="en-US" altLang="zh-CN" sz="2000" b="0" i="0" dirty="0">
                <a:solidFill>
                  <a:srgbClr val="000000"/>
                </a:solidFill>
                <a:latin typeface="微软雅黑" pitchFamily="34" charset="0"/>
                <a:ea typeface="微软雅黑" pitchFamily="34" charset="-122"/>
                <a:cs typeface="微软雅黑"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BD.4_1#5b9c7ac71?sp=1&amp;pid=0db9792bd&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2.首届RCEP国际商品博览会在广东珠西国际会展中心（江门）举行。本届展会除了突出</a:t>
            </a:r>
            <a:r>
              <a:rPr lang="en-US" altLang="zh-CN" sz="2000" b="0" i="0">
                <a:solidFill>
                  <a:srgbClr val="000000"/>
                </a:solidFill>
                <a:latin typeface="微软雅黑" pitchFamily="34" charset="0"/>
                <a:ea typeface="微软雅黑" pitchFamily="34" charset="-122"/>
                <a:cs typeface="微软雅黑" pitchFamily="34" charset="-120"/>
              </a:rPr>
              <a:t>“江门制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造</a:t>
            </a:r>
            <a:r>
              <a:rPr lang="en-US" altLang="zh-CN" sz="2000" b="0" i="0" dirty="0">
                <a:solidFill>
                  <a:srgbClr val="000000"/>
                </a:solidFill>
                <a:latin typeface="微软雅黑" pitchFamily="34" charset="0"/>
                <a:ea typeface="微软雅黑" pitchFamily="34" charset="-122"/>
                <a:cs typeface="微软雅黑" pitchFamily="34" charset="-120"/>
              </a:rPr>
              <a:t>”特色，还展示了来自RCEP成员国、“一带一路”沿线国家</a:t>
            </a:r>
            <a:r>
              <a:rPr lang="en-US" altLang="zh-CN" sz="2000" b="0" i="0">
                <a:solidFill>
                  <a:srgbClr val="000000"/>
                </a:solidFill>
                <a:latin typeface="微软雅黑" pitchFamily="34" charset="0"/>
                <a:ea typeface="微软雅黑" pitchFamily="34" charset="-122"/>
                <a:cs typeface="微软雅黑" pitchFamily="34" charset="-120"/>
              </a:rPr>
              <a:t>、其他欧亚及非洲国家的特色产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品</a:t>
            </a:r>
            <a:r>
              <a:rPr lang="en-US" altLang="zh-CN" sz="2000" b="0" i="0" dirty="0">
                <a:solidFill>
                  <a:srgbClr val="000000"/>
                </a:solidFill>
                <a:latin typeface="微软雅黑" pitchFamily="34" charset="0"/>
                <a:ea typeface="微软雅黑" pitchFamily="34" charset="-122"/>
                <a:cs typeface="微软雅黑" pitchFamily="34" charset="-120"/>
              </a:rPr>
              <a:t>。展会结合珠中江（珠海、中山、江门）地区产业优势，为参展企业和采购商提供“</a:t>
            </a:r>
            <a:r>
              <a:rPr lang="en-US" altLang="zh-CN" sz="2000" b="0" i="0">
                <a:solidFill>
                  <a:srgbClr val="000000"/>
                </a:solidFill>
                <a:latin typeface="微软雅黑" pitchFamily="34" charset="0"/>
                <a:ea typeface="微软雅黑" pitchFamily="34" charset="-122"/>
                <a:cs typeface="微软雅黑" pitchFamily="34" charset="-120"/>
              </a:rPr>
              <a:t>一对一”</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贸易对接</a:t>
            </a:r>
            <a:r>
              <a:rPr lang="en-US" altLang="zh-CN" sz="2000" b="0" i="0" dirty="0">
                <a:solidFill>
                  <a:srgbClr val="000000"/>
                </a:solidFill>
                <a:latin typeface="微软雅黑" pitchFamily="34" charset="0"/>
                <a:ea typeface="微软雅黑" pitchFamily="34" charset="-122"/>
                <a:cs typeface="微软雅黑" pitchFamily="34" charset="-120"/>
              </a:rPr>
              <a:t>，促进参展商和采购商的深度合作与交流。</a:t>
            </a:r>
            <a:r>
              <a:rPr lang="en-US" altLang="zh-CN" sz="2000" b="0" i="0">
                <a:solidFill>
                  <a:srgbClr val="000000"/>
                </a:solidFill>
                <a:latin typeface="微软雅黑" pitchFamily="34" charset="0"/>
                <a:ea typeface="微软雅黑" pitchFamily="34" charset="-122"/>
                <a:cs typeface="微软雅黑" pitchFamily="34" charset="-120"/>
              </a:rPr>
              <a:t>本届展会的举办(</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_1#5b9c7ac71.bracket?pid=0db9792bd&amp;color=0,0,0&amp;vpa=2&amp;vtp=1"/>
          <p:cNvSpPr/>
          <p:nvPr/>
        </p:nvSpPr>
        <p:spPr>
          <a:xfrm>
            <a:off x="8542401" y="23245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4_2#5b9c7ac71?pid=0db9792bd&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①能够使RCEP成员国消除贸易逆差，实现生产全球化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促进了地区间的经贸发展，帮助企业拓展国际市场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能发挥各国比较优势，通过进出口转化为绝对优势</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有利于畅通我国国内国际双循环，加快构建新发展格局</a:t>
            </a:r>
            <a:endParaRPr lang="en-US" altLang="zh-CN" sz="2000" dirty="0"/>
          </a:p>
        </p:txBody>
      </p:sp>
      <p:sp>
        <p:nvSpPr>
          <p:cNvPr id="5" name="QC_6_BD.4_3#5b9c7ac71.choices?pid=0db9792bd&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6_AS.6_1#5b9c7ac71?vop=1&amp;pid=0db9792bd&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本题考查经济全球化。本届展会的举办有利于畅通我国国内国际双循环</a:t>
            </a:r>
            <a:r>
              <a:rPr lang="en-US" altLang="zh-CN" sz="2000" b="0" i="0">
                <a:solidFill>
                  <a:srgbClr val="000000"/>
                </a:solidFill>
                <a:latin typeface="微软雅黑" pitchFamily="34" charset="0"/>
                <a:ea typeface="微软雅黑" pitchFamily="34" charset="-122"/>
                <a:cs typeface="微软雅黑" pitchFamily="34" charset="-120"/>
              </a:rPr>
              <a:t>，加快构建新发展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格局</a:t>
            </a:r>
            <a:r>
              <a:rPr lang="en-US" altLang="zh-CN" sz="2000" b="0" i="0" dirty="0">
                <a:solidFill>
                  <a:srgbClr val="000000"/>
                </a:solidFill>
                <a:latin typeface="微软雅黑" pitchFamily="34" charset="0"/>
                <a:ea typeface="微软雅黑" pitchFamily="34" charset="-122"/>
                <a:cs typeface="微软雅黑" pitchFamily="34" charset="-120"/>
              </a:rPr>
              <a:t>，促进地区间的经贸发展，帮助企业拓展国际市场，②④符合题意；“消除贸易逆差</a:t>
            </a:r>
            <a:r>
              <a:rPr lang="en-US" altLang="zh-CN" sz="2000" b="0" i="0">
                <a:solidFill>
                  <a:srgbClr val="000000"/>
                </a:solidFill>
                <a:latin typeface="微软雅黑" pitchFamily="34" charset="0"/>
                <a:ea typeface="微软雅黑" pitchFamily="34" charset="-122"/>
                <a:cs typeface="微软雅黑" pitchFamily="34" charset="-120"/>
              </a:rPr>
              <a:t>”说法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过于绝对</a:t>
            </a:r>
            <a:r>
              <a:rPr lang="en-US" altLang="zh-CN" sz="2000" b="0" i="0" dirty="0">
                <a:solidFill>
                  <a:srgbClr val="000000"/>
                </a:solidFill>
                <a:latin typeface="微软雅黑" pitchFamily="34" charset="0"/>
                <a:ea typeface="微软雅黑" pitchFamily="34" charset="-122"/>
                <a:cs typeface="微软雅黑" pitchFamily="34" charset="-120"/>
              </a:rPr>
              <a:t>，而且生产全球化早已实现，①排除；国际分工和国际贸易是基于各国比较优势</a:t>
            </a:r>
            <a:r>
              <a:rPr lang="en-US" altLang="zh-CN" sz="2000" b="0" i="0">
                <a:solidFill>
                  <a:srgbClr val="000000"/>
                </a:solidFill>
                <a:latin typeface="微软雅黑" pitchFamily="34" charset="0"/>
                <a:ea typeface="微软雅黑" pitchFamily="34" charset="-122"/>
                <a:cs typeface="微软雅黑" pitchFamily="34" charset="-120"/>
              </a:rPr>
              <a:t>，“转</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化为绝对优势</a:t>
            </a:r>
            <a:r>
              <a:rPr lang="en-US" altLang="zh-CN" sz="2000" b="0" i="0" dirty="0">
                <a:solidFill>
                  <a:srgbClr val="000000"/>
                </a:solidFill>
                <a:latin typeface="微软雅黑" pitchFamily="34" charset="0"/>
                <a:ea typeface="微软雅黑" pitchFamily="34" charset="-122"/>
                <a:cs typeface="微软雅黑" pitchFamily="34" charset="-120"/>
              </a:rPr>
              <a:t>”说法不妥，③排除。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BD.7_1#adcbd2648?sp=1&amp;pid=0db9792bd&amp;color=0,0,0&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［北京第二中学2025高二月考］</a:t>
            </a:r>
            <a:r>
              <a:rPr lang="en-US" altLang="zh-CN" sz="2000" b="0" i="0" dirty="0">
                <a:solidFill>
                  <a:srgbClr val="000000"/>
                </a:solidFill>
                <a:latin typeface="微软雅黑" pitchFamily="34" charset="0"/>
                <a:ea typeface="微软雅黑" pitchFamily="34" charset="-122"/>
                <a:cs typeface="微软雅黑" pitchFamily="34" charset="-120"/>
              </a:rPr>
              <a:t>在投入成本相同条件下，甲国和乙国生产情况如下：</a:t>
            </a:r>
            <a:endParaRPr lang="en-US" altLang="zh-CN" sz="2000" dirty="0"/>
          </a:p>
        </p:txBody>
      </p:sp>
      <p:graphicFrame>
        <p:nvGraphicFramePr>
          <p:cNvPr id="9" name="QC_6_BD.7_2#adcbd2648?colgroup=18,13,8&amp;pid=0db9792bd&amp;color=0,0,0&amp;vtp=1&amp;bbb=1"/>
          <p:cNvGraphicFramePr>
            <a:graphicFrameLocks noGrp="1"/>
          </p:cNvGraphicFramePr>
          <p:nvPr>
            <p:extLst>
              <p:ext uri="{D42A27DB-BD31-4B8C-83A1-F6EECF244321}">
                <p14:modId xmlns:p14="http://schemas.microsoft.com/office/powerpoint/2010/main" val="1483931815"/>
              </p:ext>
            </p:extLst>
          </p:nvPr>
        </p:nvGraphicFramePr>
        <p:xfrm>
          <a:off x="722376" y="1513528"/>
          <a:ext cx="10707624" cy="1270508"/>
        </p:xfrm>
        <a:graphic>
          <a:graphicData uri="http://schemas.openxmlformats.org/drawingml/2006/table">
            <a:tbl>
              <a:tblPr/>
              <a:tblGrid>
                <a:gridCol w="4828032">
                  <a:extLst>
                    <a:ext uri="{9D8B030D-6E8A-4147-A177-3AD203B41FA5}">
                      <a16:colId xmlns:a16="http://schemas.microsoft.com/office/drawing/2014/main" val="20000"/>
                    </a:ext>
                  </a:extLst>
                </a:gridCol>
                <a:gridCol w="3529584">
                  <a:extLst>
                    <a:ext uri="{9D8B030D-6E8A-4147-A177-3AD203B41FA5}">
                      <a16:colId xmlns:a16="http://schemas.microsoft.com/office/drawing/2014/main" val="20001"/>
                    </a:ext>
                  </a:extLst>
                </a:gridCol>
                <a:gridCol w="2350008">
                  <a:extLst>
                    <a:ext uri="{9D8B030D-6E8A-4147-A177-3AD203B41FA5}">
                      <a16:colId xmlns:a16="http://schemas.microsoft.com/office/drawing/2014/main" val="20002"/>
                    </a:ext>
                  </a:extLst>
                </a:gridCol>
              </a:tblGrid>
              <a:tr h="41783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甲</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乙</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智能机器人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10台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新能源电车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QC_6_BD.7_3#adcbd2648?pid=0db9792bd&amp;color=0,0,0&amp;vtp=1&amp;bbb=1"/>
          <p:cNvSpPr/>
          <p:nvPr/>
        </p:nvSpPr>
        <p:spPr>
          <a:xfrm>
            <a:off x="722376" y="2923228"/>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运用比较优势理论，不考虑其他因素，</a:t>
            </a:r>
            <a:r>
              <a:rPr lang="en-US" altLang="zh-CN" sz="2000" b="0" i="0">
                <a:solidFill>
                  <a:srgbClr val="000000"/>
                </a:solidFill>
                <a:latin typeface="微软雅黑" pitchFamily="34" charset="0"/>
                <a:ea typeface="微软雅黑" pitchFamily="34" charset="-122"/>
                <a:cs typeface="微软雅黑" pitchFamily="34" charset="-120"/>
              </a:rPr>
              <a:t>可以推断出(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8_1#adcbd2648.bracket?pid=0db9792bd&amp;color=0,0,0&amp;vpa=3&amp;vtp=1"/>
          <p:cNvSpPr/>
          <p:nvPr/>
        </p:nvSpPr>
        <p:spPr>
          <a:xfrm>
            <a:off x="6497701" y="2923228"/>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6_BD.7_4#adcbd2648?pid=0db9792bd&amp;color=0,0,0&amp;vtp=1&amp;bbb=1"/>
          <p:cNvSpPr/>
          <p:nvPr/>
        </p:nvSpPr>
        <p:spPr>
          <a:xfrm>
            <a:off x="722376" y="3381825"/>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①甲国生产上述产品占有绝对优势，不需要从乙国进口产品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甲、乙生产一台智能机器人机会成本不同，甲国大于乙国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乙国新能源电车占比较优势，可以向甲国出口新能源电车</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甲、乙两国都存在比较优势，在贸易合作中可以优势互补</a:t>
            </a:r>
            <a:endParaRPr lang="en-US" altLang="zh-CN" sz="2000" dirty="0"/>
          </a:p>
        </p:txBody>
      </p:sp>
      <p:sp>
        <p:nvSpPr>
          <p:cNvPr id="7" name="QC_6_BD.7_5#adcbd2648.choices?pid=0db9792bd&amp;color=0,0,0&amp;vtp=1&amp;bbb=1"/>
          <p:cNvSpPr/>
          <p:nvPr/>
        </p:nvSpPr>
        <p:spPr>
          <a:xfrm>
            <a:off x="722376" y="5217737"/>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AS.9_1#adcbd2648?vop=1&amp;pid=0db9792bd&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本题考查比较优势。甲、乙两国生产一台智能机器人机会成本分别为1/2</a:t>
            </a:r>
            <a:r>
              <a:rPr lang="en-US" altLang="zh-CN" sz="2000" b="0" i="0">
                <a:solidFill>
                  <a:srgbClr val="000000"/>
                </a:solidFill>
                <a:latin typeface="微软雅黑" pitchFamily="34" charset="0"/>
                <a:ea typeface="微软雅黑" pitchFamily="34" charset="-122"/>
                <a:cs typeface="微软雅黑" pitchFamily="34" charset="-120"/>
              </a:rPr>
              <a:t>辆新能源电车和2</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3辆新能源电车，甲国生产智能机器人具有比较优势。甲</a:t>
            </a:r>
            <a:r>
              <a:rPr lang="en-US" altLang="zh-CN" sz="2000" b="0" i="0">
                <a:solidFill>
                  <a:srgbClr val="000000"/>
                </a:solidFill>
                <a:latin typeface="微软雅黑" pitchFamily="34" charset="0"/>
                <a:ea typeface="微软雅黑" pitchFamily="34" charset="-122"/>
                <a:cs typeface="微软雅黑" pitchFamily="34" charset="-120"/>
              </a:rPr>
              <a:t>、乙两国生产一台新能源电车机会成本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分别为</a:t>
            </a:r>
            <a:r>
              <a:rPr lang="en-US" altLang="zh-CN" sz="2000" b="0" i="0" dirty="0">
                <a:solidFill>
                  <a:srgbClr val="000000"/>
                </a:solidFill>
                <a:latin typeface="微软雅黑" pitchFamily="34" charset="0"/>
                <a:ea typeface="微软雅黑" pitchFamily="34" charset="-122"/>
                <a:cs typeface="微软雅黑" pitchFamily="34" charset="-120"/>
              </a:rPr>
              <a:t>2台智能机器人和1.5台智能机器人，乙国生产新能源电车具有比较优势</a:t>
            </a:r>
            <a:r>
              <a:rPr lang="en-US" altLang="zh-CN" sz="2000" b="0" i="0">
                <a:solidFill>
                  <a:srgbClr val="000000"/>
                </a:solidFill>
                <a:latin typeface="微软雅黑" pitchFamily="34" charset="0"/>
                <a:ea typeface="微软雅黑" pitchFamily="34" charset="-122"/>
                <a:cs typeface="微软雅黑" pitchFamily="34" charset="-120"/>
              </a:rPr>
              <a:t>。因此乙国可以向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甲国出口新能源电车</a:t>
            </a:r>
            <a:r>
              <a:rPr lang="en-US" altLang="zh-CN" sz="2000" b="0" i="0" dirty="0">
                <a:solidFill>
                  <a:srgbClr val="000000"/>
                </a:solidFill>
                <a:latin typeface="微软雅黑" pitchFamily="34" charset="0"/>
                <a:ea typeface="微软雅黑" pitchFamily="34" charset="-122"/>
                <a:cs typeface="微软雅黑" pitchFamily="34" charset="-120"/>
              </a:rPr>
              <a:t>，甲、乙两国都存在比较优势，在贸易合作中可以优势互补，③④正确</a:t>
            </a:r>
            <a:r>
              <a:rPr lang="en-US" altLang="zh-CN" sz="2000" b="0" i="0">
                <a:solidFill>
                  <a:srgbClr val="000000"/>
                </a:solidFill>
                <a:latin typeface="微软雅黑" pitchFamily="34" charset="0"/>
                <a:ea typeface="微软雅黑" pitchFamily="34" charset="-122"/>
                <a:cs typeface="微软雅黑" pitchFamily="34" charset="-120"/>
              </a:rPr>
              <a:t>；通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过材料分析可知甲国占有绝对优势</a:t>
            </a:r>
            <a:r>
              <a:rPr lang="en-US" altLang="zh-CN" sz="2000" b="0" i="0" dirty="0">
                <a:solidFill>
                  <a:srgbClr val="000000"/>
                </a:solidFill>
                <a:latin typeface="微软雅黑" pitchFamily="34" charset="0"/>
                <a:ea typeface="微软雅黑" pitchFamily="34" charset="-122"/>
                <a:cs typeface="微软雅黑" pitchFamily="34" charset="-120"/>
              </a:rPr>
              <a:t>，但是就比较优势而言，</a:t>
            </a:r>
            <a:r>
              <a:rPr lang="en-US" altLang="zh-CN" sz="2000" b="0" i="0">
                <a:solidFill>
                  <a:srgbClr val="000000"/>
                </a:solidFill>
                <a:latin typeface="微软雅黑" pitchFamily="34" charset="0"/>
                <a:ea typeface="微软雅黑" pitchFamily="34" charset="-122"/>
                <a:cs typeface="微软雅黑" pitchFamily="34" charset="-120"/>
              </a:rPr>
              <a:t>甲国生产智能机器人具有比较优势，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乙国生产新能源电车具有比较优势</a:t>
            </a:r>
            <a:r>
              <a:rPr lang="en-US" altLang="zh-CN" sz="2000" b="0" i="0" dirty="0">
                <a:solidFill>
                  <a:srgbClr val="000000"/>
                </a:solidFill>
                <a:latin typeface="微软雅黑" pitchFamily="34" charset="0"/>
                <a:ea typeface="微软雅黑" pitchFamily="34" charset="-122"/>
                <a:cs typeface="微软雅黑" pitchFamily="34" charset="-120"/>
              </a:rPr>
              <a:t>，所以通过发挥比较优势同样可以互利共赢</a:t>
            </a:r>
            <a:r>
              <a:rPr lang="en-US" altLang="zh-CN" sz="2000" b="0" i="0">
                <a:solidFill>
                  <a:srgbClr val="000000"/>
                </a:solidFill>
                <a:latin typeface="微软雅黑" pitchFamily="34" charset="0"/>
                <a:ea typeface="微软雅黑" pitchFamily="34" charset="-122"/>
                <a:cs typeface="微软雅黑" pitchFamily="34" charset="-120"/>
              </a:rPr>
              <a:t>，甲国并非不需要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从乙国进口产品</a:t>
            </a:r>
            <a:r>
              <a:rPr lang="en-US" altLang="zh-CN" sz="2000" b="0" i="0" dirty="0">
                <a:solidFill>
                  <a:srgbClr val="000000"/>
                </a:solidFill>
                <a:latin typeface="微软雅黑" pitchFamily="34" charset="0"/>
                <a:ea typeface="微软雅黑" pitchFamily="34" charset="-122"/>
                <a:cs typeface="微软雅黑" pitchFamily="34" charset="-120"/>
              </a:rPr>
              <a:t>，①排除；甲、乙两国生产一台智能机器人机会成本分别为1/2</a:t>
            </a:r>
            <a:r>
              <a:rPr lang="en-US" altLang="zh-CN" sz="2000" b="0" i="0">
                <a:solidFill>
                  <a:srgbClr val="000000"/>
                </a:solidFill>
                <a:latin typeface="微软雅黑" pitchFamily="34" charset="0"/>
                <a:ea typeface="微软雅黑" pitchFamily="34" charset="-122"/>
                <a:cs typeface="微软雅黑" pitchFamily="34" charset="-120"/>
              </a:rPr>
              <a:t>辆新能源电车和2</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3辆新能源电车，即甲国生产智能机器人的机会成本小于乙国</a:t>
            </a:r>
            <a:r>
              <a:rPr lang="en-US" altLang="zh-CN" sz="2000" b="0" i="0">
                <a:solidFill>
                  <a:srgbClr val="000000"/>
                </a:solidFill>
                <a:latin typeface="微软雅黑" pitchFamily="34" charset="0"/>
                <a:ea typeface="微软雅黑" pitchFamily="34" charset="-122"/>
                <a:cs typeface="微软雅黑" pitchFamily="34" charset="-120"/>
              </a:rPr>
              <a:t>，所以甲国生产智能机器人具有比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较优势</a:t>
            </a:r>
            <a:r>
              <a:rPr lang="en-US" altLang="zh-CN" sz="2000" b="0" i="0" dirty="0">
                <a:solidFill>
                  <a:srgbClr val="000000"/>
                </a:solidFill>
                <a:latin typeface="微软雅黑" pitchFamily="34" charset="0"/>
                <a:ea typeface="微软雅黑" pitchFamily="34" charset="-122"/>
                <a:cs typeface="微软雅黑"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2289</Words>
  <Application>Microsoft Office PowerPoint</Application>
  <PresentationFormat>宽屏</PresentationFormat>
  <Paragraphs>356</Paragraphs>
  <Slides>44</Slides>
  <Notes>44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44</vt:i4>
      </vt:variant>
    </vt:vector>
  </HeadingPairs>
  <TitlesOfParts>
    <vt:vector size="52"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3</cp:revision>
  <dcterms:created xsi:type="dcterms:W3CDTF">2025-08-05T01:30:19Z</dcterms:created>
  <dcterms:modified xsi:type="dcterms:W3CDTF">2025-08-05T02:22:13Z</dcterms:modified>
  <cp:category/>
  <cp:contentStatus/>
</cp:coreProperties>
</file>