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3" Type="http://schemas.openxmlformats.org/officeDocument/2006/relationships/tableStyles" Target="tableStyles.xml"/><Relationship Id="rId62" Type="http://schemas.openxmlformats.org/officeDocument/2006/relationships/viewProps" Target="viewProps.xml"/><Relationship Id="rId61" Type="http://schemas.openxmlformats.org/officeDocument/2006/relationships/presProps" Target="presProps.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814638ba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没有准确理解世代亲等计算方法</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4dd89109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混淆夫妻共同财产、个人财产，夫妻共同债务、个人债务</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b3d88859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珍惜婚姻</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0046dafe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离婚要慎重</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add1d83e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平等的人身关系</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0a519b11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平等的财产关系</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814638ba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没有准确理解世代亲等计算方法</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4dd89109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混淆夫妻共同财产、个人财产，夫妻共同债务、个人债务</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6faeb8c40009a76f0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p:spPr>
        <p:txBody>
          <a:bodyPr wrap="square" lIns="0" tIns="0" rIns="0" bIns="0" rtlCol="0" anchor="ctr"/>
          <a:lstStyle/>
          <a:p>
            <a:pPr algn="ctr">
              <a:lnSpc>
                <a:spcPct val="10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9.xml"/><Relationship Id="rId1" Type="http://schemas.openxmlformats.org/officeDocument/2006/relationships/image" Target="../media/image11.jpe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0_1#d1f432dd7?sp=1&amp;pid=0046dafed&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［陕西咸阳2025高二期中］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2025年2月3日，某电视剧在央视首播后引发热议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，剧中的老五刘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小玲与汤振民婚后整天吵吵闹闹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、矛盾重重，最终他们因性格不合办理了离婚手续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。如果此事发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2021年之后，两人在提交离婚登记申请之后，会经历30天的“离婚冷静期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”。关于离婚冷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静期的认识正确的是(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1_1#d1f432dd7.bracket?pid=0046dafed&amp;color=0,0,0&amp;vpa=4&amp;vtp=1"/>
          <p:cNvSpPr/>
          <p:nvPr/>
        </p:nvSpPr>
        <p:spPr>
          <a:xfrm>
            <a:off x="3208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10_2#d1f432dd7?pid=0046dafed&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①引导夫妻双方深思熟虑，防止冲动、轻率离婚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限制了离婚自由，可能导致离婚难现象的发生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夫妻一方离婚态度坚决，可以拒绝执行冷静期</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有利于完善我国婚姻制度，引导夫妻珍惜感情</a:t>
            </a:r>
            <a:endParaRPr lang="en-US" altLang="zh-CN" sz="2000" dirty="0"/>
          </a:p>
        </p:txBody>
      </p:sp>
      <p:sp>
        <p:nvSpPr>
          <p:cNvPr id="5" name="QC_7_BD.10_3#d1f432dd7.choices?pid=0046dafed&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2_1#d1f432dd7?vop=1&amp;pid=0046dafed&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本题考查离婚要慎重。离婚冷静期的规定引导夫妻双方深思熟虑，防止冲动、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轻率离婚，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完善了我国的婚姻制度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，①④正确。“限制了离婚自由”说法错误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，设置离婚冷静期的目的主要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是防止冲动离婚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，但离婚主动权仍然掌握在夫妻双方手中。离婚冷静期内是否撤回离婚申请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静期届满后是否申请离婚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，仍然取决于夫妻双方，②排除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。离婚冷静期是从法律的高度对登记离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婚程序作出的限制性规定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。即使一方离婚态度坚决，也不可以拒绝执行冷静期，③排除。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13_1#ea659692d?sp=1&amp;pid=814638ba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5.某男青年与某女青年相爱多年，目前都是二十七岁，且身体健康，精神健全。双方父母见面聊</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天时意外发现，男青年的祖母与女青年的外祖母是失散多年的亲姐妹。对此下列说法正确的有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14_1#ea659692d.bracket?pid=814638ba5&amp;color=0,0,0&amp;vpa=5&amp;vtp=1"/>
          <p:cNvSpPr/>
          <p:nvPr/>
        </p:nvSpPr>
        <p:spPr>
          <a:xfrm>
            <a:off x="11282838" y="1474446"/>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8_BD.13_2#ea659692d?pid=814638ba5&amp;color=0,0,0&amp;vtp=1&amp;bbb=1"/>
          <p:cNvSpPr/>
          <p:nvPr/>
        </p:nvSpPr>
        <p:spPr>
          <a:xfrm>
            <a:off x="722376" y="1939791"/>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男青年与女青年是三代直系血亲</a:t>
            </a:r>
            <a:endParaRPr lang="en-US" altLang="zh-CN" sz="2000" dirty="0"/>
          </a:p>
          <a:p>
            <a:pPr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②男青年与女青年是三代以内的旁系血亲</a:t>
            </a:r>
            <a:endParaRPr lang="en-US" altLang="zh-CN" sz="2000" dirty="0"/>
          </a:p>
          <a:p>
            <a:pPr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男青年与女青年符合法律规定的结婚条件</a:t>
            </a:r>
            <a:endParaRPr lang="en-US" altLang="zh-CN" sz="2000" dirty="0"/>
          </a:p>
          <a:p>
            <a:pP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④二者存在血缘关系,但可以办理结婚登记</a:t>
            </a:r>
            <a:endParaRPr lang="en-US" altLang="zh-CN" sz="2000" dirty="0"/>
          </a:p>
        </p:txBody>
      </p:sp>
      <p:sp>
        <p:nvSpPr>
          <p:cNvPr id="5" name="QC_8_BD.13_3#ea659692d.choices?pid=814638ba5&amp;color=0,0,0&amp;vtp=1&amp;bbb=1"/>
          <p:cNvSpPr/>
          <p:nvPr/>
        </p:nvSpPr>
        <p:spPr>
          <a:xfrm>
            <a:off x="722376" y="3775703"/>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1#ea659692d?vop=1&amp;pid=814638ba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本题考查世代亲等计算方法。结婚必须符合法律规定的条件，包括男女双方完全自愿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到法定婚龄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，符合一夫一妻制，直系血亲或者三代以内的旁系血亲禁止结婚，因此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，该男青年与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该女青年符合法律规定的结婚条件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，可以进行结婚登记，③④正确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；旁系血亲需要从自身溯至同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源血亲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，男青年的祖母与该女青年的外祖母是失散多年的亲姐妹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，故该男青年与该女青年是四代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旁系血亲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2#ea659692d?vop=1&amp;pid=814638ba5&amp;color=0,0,0&amp;mp=1&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本题易错选②，错选原因是没有掌握世代亲等计算方法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。民法典规定的亲等计算采用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世代亲等计算法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。直系血亲从自身算起，自己算一代，向上数，自己与父母为二代直系血亲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，自己与子女为二代直系血亲，以此类推。旁系血亲需要从自身溯至同源血亲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，也就是需要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溯至同一对父母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，如同一父母的兄弟姐妹为二代旁系血亲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，同一祖父母的堂兄弟姐妹及同一外祖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父母的表兄弟姐妹为三代旁系血亲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，以此类推。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041fd46bd.fixed?pid=f42e12fc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041fd46bd.fixed?pid=f42e12fc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夫妻地位平等</a:t>
            </a:r>
            <a:endParaRPr lang="en-US" altLang="zh-CN" sz="4400" dirty="0"/>
          </a:p>
        </p:txBody>
      </p:sp>
      <p:pic>
        <p:nvPicPr>
          <p:cNvPr id="4" name="C_5#041fd46bd.fixed?pid=f42e12fc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041fd46bd.fixed?pid=f42e12fc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_1#6a48d931c?sp=1&amp;pid=add1d83e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［浙江台州十校联盟2024高二联考］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李芳在怀孕期间与丈夫商量，若生女孩随母姓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，生男孩随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父姓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，丈夫同意。最后李芳生了女孩，在派出所为女儿登记户口时就写了母姓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，为此遭到了公婆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的强烈反对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对此认识正确的是(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7_1#6a48d931c.bracket?pid=add1d83e4&amp;color=0,0,0&amp;vpa=6&amp;vtp=1"/>
          <p:cNvSpPr/>
          <p:nvPr/>
        </p:nvSpPr>
        <p:spPr>
          <a:xfrm>
            <a:off x="446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16_2#6a48d931c?pid=add1d83e4&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①女孩随母姓打乱了直系血亲关系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夫妻双方约定后不能更改，故女孩必须随母姓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李芳的公婆侵犯了李芳的权利</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夫妻双方所生子女可以随父姓，也可以随母姓</a:t>
            </a:r>
            <a:endParaRPr lang="en-US" altLang="zh-CN" sz="2000" dirty="0"/>
          </a:p>
        </p:txBody>
      </p:sp>
      <p:sp>
        <p:nvSpPr>
          <p:cNvPr id="5" name="QC_7_BD.16_3#6a48d931c.choices?pid=add1d83e4&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8_1#6a48d931c?vop=1&amp;pid=add1d83e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本题考查夫妻人身关系的平等。李芳生了女孩，在派出所为女儿登记户口时写了母姓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此遭到公婆的强烈反对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，李芳的公婆侵犯了李芳的权利，③正确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。夫妻人身关系的平等强调夫妻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双方的人格独立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。人格独立的一个重要体现就是夫妻双方都有各自使用自己姓名的权利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生子女可以随父姓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，也可以随母姓，④正确。女孩随母姓并未打乱直系血亲关系，①排除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双方的约定可以更改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，女孩不是必须随母姓，②排除。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9_1#7a0e52219?sp=1&amp;pid=add1d83e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［河南信阳2025高二期中］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夫妻关系是两人共同搭建起来的关系，这需要两个人一起努力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起承担责任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，才能互相扶持、走得更远。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夫妻法律地位平等一直都是民法典规定的家庭关系准则。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0_1#7a0e52219.bracket?pid=add1d83e4&amp;color=0,0,0&amp;vpa=7&amp;vtp=1"/>
          <p:cNvSpPr/>
          <p:nvPr/>
        </p:nvSpPr>
        <p:spPr>
          <a:xfrm>
            <a:off x="3716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19_2#7a0e52219?pid=add1d83e4&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①夫妻人身关系的平等强调夫妻双方的人格独立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美满的婚姻需要夫妻双方坚持“男主外、女主内”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夫妻平等意味着夫妻在生活中平等行使权利、平等履行义务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夫妻法律地位平等意味着夫妻在家庭关系中的权利义务对等</a:t>
            </a:r>
            <a:endParaRPr lang="en-US" altLang="zh-CN" sz="2000" dirty="0"/>
          </a:p>
        </p:txBody>
      </p:sp>
      <p:sp>
        <p:nvSpPr>
          <p:cNvPr id="5" name="QC_7_BD.19_3#7a0e52219.choices?pid=add1d83e4&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1_1#7a0e52219?vop=1&amp;pid=add1d83e4&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本题考查平等的人身关系。夫妻关系包括夫妻人身关系和财产关系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，夫妻人身关系的平等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强调夫妻双方的人格独立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，①正确；夫妻平等意味着夫妻在生活中平等行使权利、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平等履行义务、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共同承担家庭和社会的责任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,③正确；夫妻双方均有参加生产、工作、学习和社会活动的自由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须受传统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“男主外、女主内”思想的束缚，②排除；平等不是均等，夫妻法律地位平等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味着夫妻在家庭关系中的权利义务对等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，夫妻平等需要考虑男女在生理上的差异，合理分工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同承担家庭和社会的责任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0c388bf7c.fixed?pid=7f526e45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7200" dirty="0"/>
          </a:p>
        </p:txBody>
      </p:sp>
      <p:sp>
        <p:nvSpPr>
          <p:cNvPr id="3" name="C_3_BD#0c388bf7c.fixed?pid=7f526e455&amp;color=255,255,255&amp;vtp=1&amp;bbb=1"/>
          <p:cNvSpPr/>
          <p:nvPr/>
        </p:nvSpPr>
        <p:spPr>
          <a:xfrm>
            <a:off x="0" y="3730752"/>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第六课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珍惜婚姻关系</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2_1#cb4a2600b?sp=1&amp;pid=0a519b11b&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领到结婚证后,夫妻双方在婚姻中的权利和义务关系也就开始了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妻双方在财产关系方面的权利和义务主要有(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3_1#cb4a2600b.bracket?pid=0a519b11b&amp;color=0,0,0&amp;vpa=8&amp;vtp=1"/>
          <p:cNvSpPr/>
          <p:nvPr/>
        </p:nvSpPr>
        <p:spPr>
          <a:xfrm>
            <a:off x="5748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22_2#cb4a2600b?pid=0a519b11b&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①夫妻对共同财产有平等的权利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夫妻双方人格独立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夫妻双方都有参加生产、工作的权利</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夫妻间有相互继承遗产的权利和互相扶养的义务</a:t>
            </a:r>
            <a:endParaRPr lang="en-US" altLang="zh-CN" sz="2000" dirty="0"/>
          </a:p>
        </p:txBody>
      </p:sp>
      <p:sp>
        <p:nvSpPr>
          <p:cNvPr id="5" name="QC_7_BD.22_3#cb4a2600b.choices?pid=0a519b11b&amp;color=0,0,0&amp;vtp=1&amp;bbb=1"/>
          <p:cNvSpPr/>
          <p:nvPr/>
        </p:nvSpPr>
        <p:spPr>
          <a:xfrm>
            <a:off x="722376" y="37127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4_1#cb4a2600b?vop=1&amp;pid=0a519b11b&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本题考查夫妻财产关系。①④是夫妻双方在财产关系方面的权利和义务，符合题意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是夫妻人身关系平等的表现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5_1#2a63fdf3c?sp=1&amp;pid=0a519b11b&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［山东菏泽2025高二期中］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2023年，林某与苏某登记结婚。2024年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，苏某父亲离世并留下遗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，指定苏某继承价值200万元的商铺。2025年，苏某为拓展家族企业向银行贷款300万元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获得额外收益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60万元。苏某因收入渐丰，要求林某辞去工作专心照顾家庭，林某拒绝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6_1#2a63fdf3c.bracket?pid=0a519b11b&amp;color=0,0,0&amp;vpa=9&amp;vtp=1"/>
          <p:cNvSpPr/>
          <p:nvPr/>
        </p:nvSpPr>
        <p:spPr>
          <a:xfrm>
            <a:off x="92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25_2#2a63fdf3c?pid=0a519b11b&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①林某拒绝苏某让其辞职的要求是夫妻平等权利的体现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苏某拓展企业获得的60万额外收益属于夫妻共同财产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苏某为拓展家族企业向银行贷款的300万元是其个人债务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在婚姻关系存续期间苏某继承的商铺应属于夫妻共同财产</a:t>
            </a:r>
            <a:endParaRPr lang="en-US" altLang="zh-CN" sz="2000" dirty="0"/>
          </a:p>
        </p:txBody>
      </p:sp>
      <p:sp>
        <p:nvSpPr>
          <p:cNvPr id="5" name="QC_7_BD.25_3#2a63fdf3c.choices?pid=0a519b11b&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7_1#2a63fdf3c?vop=1&amp;pid=0a519b11b&amp;color=0,0,0&amp;vtp=1&amp;bt=1&amp;bbb=1&amp;hb=1"/>
          <p:cNvSpPr/>
          <p:nvPr/>
        </p:nvSpPr>
        <p:spPr>
          <a:xfrm>
            <a:off x="722376" y="972000"/>
            <a:ext cx="10753344" cy="4526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本题考查平等的财产关系。夫妻双方在婚姻家庭中地位平等，都有参加生产、工作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和社会活动的自由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，林某拒绝苏某让其辞职的要求，体现了夫妻平等的权利，①正确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；苏某拓展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家族企业获得的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60万元额外收益是在婚姻关系存续期间取得的经营收益，属于夫妻共同财产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；夫妻双方共同签名或者夫妻一方事后追认等共同意思表示所负的债务，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属于夫妻共同债务。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夫妻一方在婚姻关系存续期间以个人名义超出家庭日常生活需要所负的债务，不属于夫妻共同债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；但是，债权人能够证明该债务用于夫妻共同生活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、共同生产经营或者基于夫妻双方共同意思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表示的除外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。苏某为拓展家族企业向银行贷款300万元，“家族企业”可能涉及共同利益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夫妻共同生活或共同生产经营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，但具体属于夫妻共同债务，还是个人债务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，需要结合实际情况分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，③排除；民法典规定，遗嘱继承中明确只归一方的财产为个人财产，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商铺属于苏某个人财产，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28_1#42183ced5?pid=4dd891094&amp;color=0,0,0&amp;vtp=1&amp;bt=1&amp;bbb=1&amp;hb=1"/>
          <p:cNvSpPr/>
          <p:nvPr/>
        </p:nvSpPr>
        <p:spPr>
          <a:xfrm>
            <a:off x="722376" y="1318499"/>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5.王某与李某于2024年1月办理了结婚登记。结婚前，李某在股市投资了2万元。结婚后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继承了其父亲指定给她的房屋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1间，王某向朋友借款2万元用于购买各种母婴用品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，还瞒着妻子向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朋友借款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3万元帮胞弟购房。据此，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29_1#42183ced5.bracket?pid=4dd891094&amp;color=0,0,0&amp;vpa=10&amp;vtp=1"/>
          <p:cNvSpPr/>
          <p:nvPr/>
        </p:nvSpPr>
        <p:spPr>
          <a:xfrm>
            <a:off x="7167626" y="2213849"/>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8_BD.28_2#42183ced5.choices?pid=4dd891094&amp;color=0,0,0&amp;vtp=1&amp;bbb=1&amp;hb=1"/>
          <p:cNvSpPr/>
          <p:nvPr/>
        </p:nvSpPr>
        <p:spPr>
          <a:xfrm>
            <a:off x="722376" y="2680573"/>
            <a:ext cx="10753344" cy="2710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A.婚后李某的股票如有收益属于其个人财产，王某所借的2万元（用于购买母婴用品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）是夫妻共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同债务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.婚后李某的股票如有收益则属于夫妻共同财产，王某因购买母婴用品而借的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2万元成为夫妻共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同债务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.婚后李某的股票如有收益则属于其个人财产，王某所借的5万元是其个人债务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.李某继承其父的房屋应属于夫妻共同财产，王某所借3万元购房款是夫妻共同债务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30_1#42183ced5?vop=1&amp;pid=4dd891094&amp;color=0,0,0&amp;vtp=1&amp;bt=1&amp;bbb=1&amp;hb=1"/>
          <p:cNvSpPr/>
          <p:nvPr/>
        </p:nvSpPr>
        <p:spPr>
          <a:xfrm>
            <a:off x="722376" y="1335276"/>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本题考查夫妻财产关系。夫妻在婚姻关系存续期间生产、经营、投资的收益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，为夫妻共同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财产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，归夫妻共同所有，因此李某投资股票在婚后产生的收益属于夫妻共同财产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；夫妻一方在婚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姻关系存续期间以个人名义为家庭日常生活所负的债务属于夫妻共同债务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遗嘱或者赠与合同中确定只归一方的财产为夫妻一方的个人财产，李某继承了其父亲指定给她的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房屋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1间，属于李某个人财产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，夫妻一方在婚姻关系存续期间以个人名义超出家庭日常生活需要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所负的债务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，不属于夫妻共同债务，D排除。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30_2#42183ced5?vop=1&amp;pid=4dd891094&amp;color=0,0,0&amp;mp=1&amp;vtp=1&amp;bt=1&amp;bbb=1&amp;hb=1"/>
          <p:cNvSpPr/>
          <p:nvPr/>
        </p:nvSpPr>
        <p:spPr>
          <a:xfrm>
            <a:off x="722376" y="1427555"/>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本题容易错选C、D，错选原因是混淆夫妻共同财产、个人财产，夫妻共同债务和个人</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债务。夫妻在婚姻关系存续期间生产、经营、投资的收益，为夫妻的共同财产，归夫妻共同所有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遗嘱或赠与合同中确定只归一方的财产是夫妻一方的个人财产。夫妻一方在婚姻关系存续期间以</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个人名义为家庭日常生活需要所负的债务，属于夫妻共同债务。夫妻一方在婚姻关系存续期间以</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个人名义超出家庭日常生活需要所负的债务，不属于夫妻共同债务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173632436.fixed?pid=f42e12fc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173632436.fixed?pid=f42e12fc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夫妻地位平等</a:t>
            </a:r>
            <a:endParaRPr lang="en-US" altLang="zh-CN" sz="4400" dirty="0"/>
          </a:p>
        </p:txBody>
      </p:sp>
      <p:pic>
        <p:nvPicPr>
          <p:cNvPr id="4" name="C_5#173632436.fixed?pid=f42e12fc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173632436.fixed?pid=f42e12fc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1_1#bc2120e3d?sp=1&amp;pid=173632436&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［吉林长春第二实验中学2025高二月考·改编］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李某与王某于2025年4月10日结为夫妻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婚后谁主内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、谁主外及未来孩子的姓氏等问题上产生了分歧。对此，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2_1#bc2120e3d.bracket?pid=173632436&amp;color=0,0,0&amp;vpa=11&amp;vtp=1"/>
          <p:cNvSpPr/>
          <p:nvPr/>
        </p:nvSpPr>
        <p:spPr>
          <a:xfrm>
            <a:off x="10574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31_2#bc2120e3d?pid=173632436&amp;color=0,0,0&amp;vtp=1&amp;bbb=1"/>
          <p:cNvSpPr/>
          <p:nvPr/>
        </p:nvSpPr>
        <p:spPr>
          <a:xfrm>
            <a:off x="722376" y="187687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①参加生产、工作、学习和社会活动的自由是夫妻双方家庭地位平等的重要标志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夫妻在婚姻家庭中地位平等是夫妻关系的核心，两人应合理分工，共同承担家庭责任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夫妻平等要求夫妻在生活中平等行使权利，平等履行义务，权利义务一一对等</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夫妻人身关系的平等强调夫妻双方的人格独立，所生子女姓氏应由夫妻双方的长辈协商确定</a:t>
            </a:r>
            <a:endParaRPr lang="en-US" altLang="zh-CN" sz="2000" dirty="0"/>
          </a:p>
        </p:txBody>
      </p:sp>
      <p:sp>
        <p:nvSpPr>
          <p:cNvPr id="5" name="QC_6_BD.31_3#bc2120e3d.choices?pid=173632436&amp;color=0,0,0&amp;vtp=1&amp;bbb=1"/>
          <p:cNvSpPr/>
          <p:nvPr/>
        </p:nvSpPr>
        <p:spPr>
          <a:xfrm>
            <a:off x="722376" y="371278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3_1#bc2120e3d?vop=1&amp;pid=173632436&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本题考查夫妻平等的人身关系。夫妻在婚姻家庭中地位平等是夫妻关系的核心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，两人应合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理分工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，共同承担家庭责任，参加生产、工作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、学习和社会活动的自由是夫妻双方家庭地位平等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的重要标志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，①②正确；夫妻平等要求夫妻在生活中平等行使权利，平等履行义务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，但需要考虑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男女双方在生理上的差异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，合理分工，共同承担家庭责任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，夫妻双方在婚姻家庭中的权利义务并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非一一对等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，③排除；夫妻人身关系的平等强调夫妻双方的人格独立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，所生子女姓氏应由夫妻双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方共同商定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，而不是由双方的长辈协商确定，④排除。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f6b218696.fixed?pid=c11665c74&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f6b218696.fixed?pid=c11665c7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法律保护下的婚姻</a:t>
            </a:r>
            <a:endParaRPr lang="en-US" altLang="zh-CN" sz="4400" dirty="0"/>
          </a:p>
        </p:txBody>
      </p:sp>
      <p:pic>
        <p:nvPicPr>
          <p:cNvPr id="4" name="C_5#f6b218696.fixed?pid=c11665c7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f6b218696.fixed?pid=c11665c74&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4_1#24cabb026?sp=1&amp;pid=173632436&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［湖北武汉部分重点中学2025高二联考］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钱某与孙某于2021年登记结婚。婚前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，钱某有个人存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50万元，婚后双方约定工资收入共同管理。2022年，孙某母亲立遗嘱将名下价值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100万元的字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画赠与女儿并注明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“仅归孙某个人所有”。2023年，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钱某用婚后的工资购买了一架心仪的钢琴，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同年孙某父亲赠与孙某一辆价值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30万元的汽车，赠与合同未明确归属。2024年两人离婚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对财产分割产生争议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5_1#24cabb026.bracket?pid=173632436&amp;color=0,0,0&amp;vpa=12&amp;vtp=1"/>
          <p:cNvSpPr/>
          <p:nvPr/>
        </p:nvSpPr>
        <p:spPr>
          <a:xfrm>
            <a:off x="5494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34_2#24cabb026?pid=173632436&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①钱某的50万元婚前存款属于个人财产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孙某母亲遗嘱中赠与的字画属于夫妻共同财产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钱某用婚后工资购买的钢琴属于个人财产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孙某父亲赠与的汽车应视为夫妻共同财产</a:t>
            </a:r>
            <a:endParaRPr lang="en-US" altLang="zh-CN" sz="2000" dirty="0"/>
          </a:p>
        </p:txBody>
      </p:sp>
      <p:sp>
        <p:nvSpPr>
          <p:cNvPr id="5" name="QC_6_BD.34_3#24cabb026.choices?pid=173632436&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6_1#24cabb026?vop=1&amp;pid=173632436&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本题考查夫妻平等的财产关系。钱某存款50万元是婚前财产，属于个人财产，①正确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嘱明确只归一方的财产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（价值100万元的字画）属于个人财产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，婚后赠与未明确归属的财产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价值30万元的汽车）应视为对夫妻双方的赠与，属于共同财产，②排除，④正确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；钱某用婚后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的工资购买的钢琴属于共同财产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7_1#ea94ceed9?sp=1&amp;pid=173632436&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［陕西榆林多校2025高二联考］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张女士与吕先生婚前口头约定婚后双方收入归各自所有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。婚后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吕先生经营的鞋厂拖欠包装公司货款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26万余元，包装公司把鞋厂告至法院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。张女士声称自己没有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参与经营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，不应承担吕先生的债务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。但包装公司能够证明这笔债务是基于吕先生夫妇共同意思表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8_1#ea94ceed9.bracket?pid=173632436&amp;color=0,0,0&amp;vpa=13&amp;vtp=1"/>
          <p:cNvSpPr/>
          <p:nvPr/>
        </p:nvSpPr>
        <p:spPr>
          <a:xfrm>
            <a:off x="219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37_2#ea94ceed9?pid=173632436&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①鞋厂经营所得为吕先生夫妻共同财产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鞋厂经营所得为吕先生个人财产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③鞋厂拖欠的货款属于夫妻共同债务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鞋厂拖欠的货款是吕先生个人债务</a:t>
            </a:r>
            <a:endParaRPr lang="en-US" altLang="zh-CN" sz="2000" dirty="0"/>
          </a:p>
        </p:txBody>
      </p:sp>
      <p:sp>
        <p:nvSpPr>
          <p:cNvPr id="5" name="QC_6_BD.37_3#ea94ceed9.choices?pid=173632436&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9_1#ea94ceed9?vop=1&amp;pid=173632436&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本题考查夫妻平等的财产关系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。夫妻双方可以约定婚姻关系存续期间所得的财产以及婚前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财产归各自所有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、共同所有或者部分各自所有、部分共同所有，但约定应当采用书面形式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士与吕先生婚前约定属于口头约定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，应属无效。鞋厂经营所得为夫妻共同财产，①正确，②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夫妻一方在婚姻关系存续期间以个人名义超出家庭日常生活需要所负的债务，不属于夫妻共同债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，但是债权人能够证明该债务用于夫妻共同生活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、共同生产经营或者基于夫妻双方共同意思表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示的除外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，所以，鞋厂拖欠的货款属于夫妻共同债务，③正确，④排除。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0_1#7aefe39d9?sp=1&amp;pid=173632436&amp;color=0,0,0&amp;vtp=1&amp;bt=1&amp;bbb=1&amp;hb=1"/>
          <p:cNvSpPr/>
          <p:nvPr/>
        </p:nvSpPr>
        <p:spPr>
          <a:xfrm>
            <a:off x="722376" y="972000"/>
            <a:ext cx="10753344" cy="4526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4.阅读材料，完成下列要求。（9分）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柳先生在未同家人商议的情况下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从自己的信用卡上透支了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万元人民币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朋友支付医疗费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柳先生因病去世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其从信用卡上透支的钱逾期尚未偿还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柳先</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生去世后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柳先生的妻子将丈夫的遗产全部用于归还已知借款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得知柳先生已经去世的消息后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银行电话联系到了柳先生的妻子并索要借款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并告知如果拒不归还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将会起诉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最终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银行诉至</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法院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请求法院判令柳先生的妻子立刻归还借款及利息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审理中柳先生的妻子明确表示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自己对</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于丈夫的信用卡借款一事毫不知情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并且出示证据证明丈夫的遗产也早已全部用于归还借款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在确实无法归还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银行也没有证据证明柳先生的借款用于他们夫妻共同生活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共同生产经营或基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于他们夫妻共同的意思表示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，运用家庭与婚姻的知识，说明法院是否应支持银行的请求，并说明原因。</a:t>
            </a:r>
            <a:endParaRPr lang="en-US" altLang="zh-CN" sz="2000"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41_1#7aefe39d9?vop=1&amp;pid=173632436&amp;color=0,0,0&amp;vtp=1&amp;bt=1&amp;bbb=1&amp;hb=1"/>
          <p:cNvSpPr/>
          <p:nvPr/>
        </p:nvSpPr>
        <p:spPr>
          <a:xfrm>
            <a:off x="722376" y="972000"/>
            <a:ext cx="10753344" cy="3142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法院不应支持银行的请求。（1分）我国法律规定</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，夫妻一方在婚姻关系存续期间以个人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名义超出家庭日常生活需要所负的债务</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，不属于夫妻共同债务；但是</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，债权人能够证明该债务用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于夫妻共同生活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、共同生产经营或者基于夫妻共同意思表示的除外。（2分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）柳先生在未与家人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商量的情况下</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，透支6万元，为朋友支付医疗费，且银行无力举证上述法定例外情况，因此</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笔借款不属于夫妻共同债务</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。（2分）法律规定继承人在继承的遗产范围内承担清偿责任</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，超过</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部分不负清偿责任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。（2分）柳先生的遗产早已全部用于归还借款并得到有力举证，所以</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，柳先</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生的妻子无须偿还柳先生向银行所借钱款</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42_1#7aefe39d9?vop=1&amp;pid=173632436&amp;color=0,0,0&amp;vtp=1&amp;bt=1&amp;bbb=1&amp;hb=1"/>
          <p:cNvSpPr/>
          <p:nvPr/>
        </p:nvSpPr>
        <p:spPr>
          <a:xfrm>
            <a:off x="722376" y="972000"/>
            <a:ext cx="10753344" cy="4526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本题考查夫妻平等的财产关系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。本案争论的焦点是柳先生的妻子是否应该向银行偿还柳先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生生前向银行借的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6万元。如今柳先生去世，就会出现遗产与夫妻共同债务两方面问题。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应确定这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6万元是否属于夫妻共同债务。由于柳先生生前在家人不知情的情况下借款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6万元用于支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付朋友医疗费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，参考民法典第一千零六十四条第二款规定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——夫妻一方在婚姻关系存续期间以个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人名义超出家庭日常生活需要所负的债务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,不属于夫妻共同债务;但是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,债权人能够证明该债务用于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夫妻共同生活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、共同生产经营或者基于夫妻双方共同意思表示的除外。此时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，银行无法举证证明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上述规定中的例外情况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，将承担不利后果。另外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，柳先生的妻子能够用有力证据证明其丈夫所有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遗产已经全部用于偿还债务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，所以，应参考民法典第一千一百六十一条第一款规定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——继承人以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所得遗产实际价值为限清偿被继承人依法应当缴纳的税款和债务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超过遗产实际价值部分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承人自愿偿还的不在此限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。总之，法院不应支持银行的请求。</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39c873920.fixed?pid=7424dd0d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7200" dirty="0"/>
          </a:p>
        </p:txBody>
      </p:sp>
      <p:sp>
        <p:nvSpPr>
          <p:cNvPr id="3" name="C_5#39c873920.fixed?pid=7424dd0d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第六课综合训练</a:t>
            </a:r>
            <a:endParaRPr lang="en-US" altLang="zh-CN" sz="4400" dirty="0"/>
          </a:p>
        </p:txBody>
      </p:sp>
      <p:pic>
        <p:nvPicPr>
          <p:cNvPr id="4" name="C_5#39c873920.fixed?pid=7424dd0d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39c873920.fixed?pid=7424dd0d3&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_1#c4f45633a?sp=1&amp;pid=39c87392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［江西上饶部分学校2025联考］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某男子与某女子于2023年9月相识，2024年3月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，经双方家长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，按照农村风俗组织两家共同就餐，即举办了所谓的“结婚仪式”。此时，该男子22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该女子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23周岁。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对该事件理解正确的是(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4_1#c4f45633a.bracket?pid=39c873920&amp;color=0,0,0&amp;vpa=14&amp;vtp=1"/>
          <p:cNvSpPr/>
          <p:nvPr/>
        </p:nvSpPr>
        <p:spPr>
          <a:xfrm>
            <a:off x="527215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43_2#c4f45633a?pid=39c873920&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①双方遵循了男女平等、婚姻自由的基本原则，已确定婚姻关系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双方婚姻是无效的，应当到婚姻登记机关解除婚姻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双方虽达到法定婚龄，但没有履行法定结婚登记程序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双方应增强法治观念，依法履行结婚登记程序</a:t>
            </a:r>
            <a:endParaRPr lang="en-US" altLang="zh-CN" sz="2000" dirty="0"/>
          </a:p>
        </p:txBody>
      </p:sp>
      <p:sp>
        <p:nvSpPr>
          <p:cNvPr id="5" name="QC_6_BD.43_3#c4f45633a.choices?pid=39c873920&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5_1#c4f45633a?vop=1&amp;pid=39c87392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本题考查结婚的法定程序。双方没有履行法定结婚登记程序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，该事件反映了双方法律意识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淡薄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，应增强法治观念，依法履行结婚登记程序，③④正确；完成结婚登记，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才确立婚姻关系，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题中男女未确定婚姻关系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，①排除；双方没有登记结婚，因此他们之间根本不存在婚姻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解除婚姻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_1#87d5c188e?sp=1&amp;pid=b3d88859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1.结婚是夫妻关系的起点。根据民法典规定，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下列可能属于有效婚姻的有(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_1#87d5c188e.bracket?pid=b3d88859e&amp;color=0,0,0&amp;vpa=1&amp;vtp=1"/>
          <p:cNvSpPr/>
          <p:nvPr/>
        </p:nvSpPr>
        <p:spPr>
          <a:xfrm>
            <a:off x="9007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1_2#87d5c188e?pid=b3d88859e&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①男方到女方户口所在地的婚姻登记机关办理登记后的婚姻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男女双方达到法定年龄且完全自愿办理登记后的婚姻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男女双方作为同一祖父母的堂兄妹办理登记后的婚姻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有同一外祖父母的表姐弟办理登记后的婚姻</a:t>
            </a:r>
            <a:endParaRPr lang="en-US" altLang="zh-CN" sz="2000" dirty="0"/>
          </a:p>
        </p:txBody>
      </p:sp>
      <p:sp>
        <p:nvSpPr>
          <p:cNvPr id="5" name="QC_7_BD.1_3#87d5c188e.choices?pid=b3d88859e&amp;color=0,0,0&amp;vtp=1&amp;bbb=1"/>
          <p:cNvSpPr/>
          <p:nvPr/>
        </p:nvSpPr>
        <p:spPr>
          <a:xfrm>
            <a:off x="722376" y="32724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_1#6e9975716?sp=1&amp;pid=39c873920&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［山东潍坊昌乐一中2025高二段考］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一对年轻夫妻许某和张某各有稳定工作，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育有一对健康、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可爱的龙凤胎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，有较为殷实的家庭经济条件和稳固的感情基础。二人婚后因家庭琐事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、家庭购房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等偶发争执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，加上丈夫许某查出患有疾病，在许某住院期间，由于张某工作较为繁忙，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陪伴较少，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对此许某颇有微词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，两人矛盾加深，后妻子起诉要求离婚，法院判决驳回女方的离婚诉请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最能成为法院判决依据的是(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7_1#6e9975716.bracket?pid=39c873920&amp;color=0,0,0&amp;vpa=15&amp;vtp=1"/>
          <p:cNvSpPr/>
          <p:nvPr/>
        </p:nvSpPr>
        <p:spPr>
          <a:xfrm>
            <a:off x="3970401" y="27817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46_2#6e9975716?pid=39c873920&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①当事人构成重婚，法院才能进行判决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双方夫妻感情基础并未完全破裂，尚有和好的可能</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张某须先进行协议离婚，再诉讼离婚</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张某作为妻子，不应消极回避婚姻中的责任和义务</a:t>
            </a:r>
            <a:endParaRPr lang="en-US" altLang="zh-CN" sz="2000" dirty="0"/>
          </a:p>
        </p:txBody>
      </p:sp>
      <p:sp>
        <p:nvSpPr>
          <p:cNvPr id="5" name="QC_6_BD.46_3#6e9975716.choices?pid=39c873920&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8_1#6e9975716?vop=1&amp;pid=39c873920&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本题考查离婚要慎重。二人婚后虽偶发争执，但双方间的矛盾并非不可调和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，法院认为二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人之间的感情基础并未完全破裂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，尚有和好的可能，故对张某要求离婚的诉求不予支持，②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夫妻之间具有相互扶持的法定义务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，丈夫许某生病，张某作为妻子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，不应消极回避婚姻中的责任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，④正确；本案中若法院判决离婚，依据应是夫妻感情确已破裂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，材料中未涉及当事人构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成重婚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，①排除；夫妻在离婚时根据具体情况的不同，可以选择协议离婚或诉讼离婚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，协议离婚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并不是诉讼离婚的必须前置程序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_1#af91e6efd?sp=1&amp;pid=39c87392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［吉林四平2025高二月考·改编</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法律保护下的婚姻是依法确立并受到国家法律全面保护的婚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姻关系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，涵盖了婚姻的合法确立、婚姻制度的原则、婚姻中的禁止行为等多个方面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。从法律角度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，下列做法符合“法律保护下的婚姻”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0_1#af91e6efd.bracket?pid=39c873920&amp;color=0,0,0&amp;vpa=16&amp;vtp=1"/>
          <p:cNvSpPr/>
          <p:nvPr/>
        </p:nvSpPr>
        <p:spPr>
          <a:xfrm>
            <a:off x="6510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49_2#af91e6efd?pid=39c873920&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①因感情破裂，夫妻双方经调解不成后向法院提起离婚诉讼</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丈夫认为自己收入远高于妻子，要求妻子放弃工作专职照顾家庭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夫妻双方因教育子女产生分歧，一方长期以冷暴力方式拒绝沟通</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夫妻共同参与家庭事务决策，平等协商家庭支出和老人赡养问题</a:t>
            </a:r>
            <a:endParaRPr lang="en-US" altLang="zh-CN" sz="2000" dirty="0"/>
          </a:p>
        </p:txBody>
      </p:sp>
      <p:sp>
        <p:nvSpPr>
          <p:cNvPr id="5" name="QC_6_BD.49_3#af91e6efd.choices?pid=39c873920&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1_1#af91e6efd?vop=1&amp;pid=39c87392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本题考查夫妻人身关系平等。依据民法典规定，夫妻感情破裂且调解无效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，一方可向法院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诉请离婚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，这体现了婚姻自由中离婚自由的保障，①正确；民法典婚姻家庭编强调夫妻平等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等协商家庭事务符合婚姻关系平等性要求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，④正确；丈夫以收入高为由限制妻子工作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，侵犯了妻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子平等的就业权利和就业自由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，不符合法律规定，②排除；按照反家庭暴力法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，精神侵害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如冷暴力）属于家庭暴力范畴，为法律所禁止，③排除。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2_1#4733deb02?sp=1&amp;pid=39c87392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丁某与刘某结婚多年，育有一子小阳，今年12岁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。丁某与刘某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在结婚时书面约定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，丁某婚后行使知识产权的所有收益归丁某个人所有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。双方未约定其余财产归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3_1#4733deb02.bracket?pid=39c873920&amp;color=0,0,0&amp;vpa=17&amp;vtp=1"/>
          <p:cNvSpPr/>
          <p:nvPr/>
        </p:nvSpPr>
        <p:spPr>
          <a:xfrm>
            <a:off x="3716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52_2#4733deb02?pid=39c873920&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①小阳可以随父姓，也可随母姓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保护小阳是丁某与刘某的义务而非权利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丁某许可画廊展览其画作而取得的报酬，归丁某个人所有</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刘某婚后用婚前购得的机动车经营网约车取得的收益，归刘某个人所有</a:t>
            </a:r>
            <a:endParaRPr lang="en-US" altLang="zh-CN" sz="2000" dirty="0"/>
          </a:p>
        </p:txBody>
      </p:sp>
      <p:sp>
        <p:nvSpPr>
          <p:cNvPr id="5" name="QC_6_BD.52_3#4733deb02.choices?pid=39c873920&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4_1#4733deb02?vop=1&amp;pid=39c87392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本题考查夫妻地位平等。夫妻地位平等，小阳可以随父姓，也可随母姓，①正确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指出丁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、刘二人在结婚时书面约定丁某婚后行使知识产权的所有收益归丁某个人所有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，所以丁某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许可画廊展览其画作而取得的报酬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，归丁某个人所有，③正确；小阳是二人的孩子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，保护小阳既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是二人的义务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，又是二人的权利，②排除；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没有书面约定的婚后夫妻共同财产归夫妻共同所有，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所以刘某婚后经营网约车取得的收益属于夫妻共同财产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_1#dacdff7cd?sp=1&amp;pid=39c87392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［黑龙江哈尔滨2024检测］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齐女士与杨先生结婚后一直留在老家带孩子，是一个全职妈妈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杨先生在外打拼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。后来杨先生以夫妻性格不合为由向法院起诉离婚，齐女士向法院提出申请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求杨先生从双方结婚之日起算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，按每月5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元的标准为女方全职为家庭付出作出经济补偿等。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法院对齐女士的经济补偿要求予以支持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法院的判决(</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6_1#dacdff7cd.bracket?pid=39c873920&amp;color=0,0,0&amp;vpa=18&amp;vtp=1"/>
          <p:cNvSpPr/>
          <p:nvPr/>
        </p:nvSpPr>
        <p:spPr>
          <a:xfrm>
            <a:off x="6751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55_2#dacdff7cd?pid=39c873920&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①正确分割了夫妻关系存续期间的共同财产，可促进社会和谐</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意在增强夫妻的家庭责任意识，引导夫妻积极承担相互扶养的义务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考虑了长期在家付出的一方离婚后所面临的就业等诸多现实问题</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承认了女方家务劳动的价值，维护了女方合法权益</a:t>
            </a:r>
            <a:endParaRPr lang="en-US" altLang="zh-CN" sz="2000" dirty="0"/>
          </a:p>
        </p:txBody>
      </p:sp>
      <p:sp>
        <p:nvSpPr>
          <p:cNvPr id="5" name="QC_6_BD.55_3#dacdff7cd.choices?pid=39c873920&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7_1#dacdff7cd?vop=1&amp;pid=39c87392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本题考查婚姻中的权利与义务。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法院的判决主要是为了给予女方为家庭付出的经济补偿，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而不是分割夫妻关系存续期间的共同财产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法院的判决不涉及增强夫妻的家庭责任意识、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引导夫妻积极承担相互扶养的义务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，②排除；法院对齐女士的经济补偿要求予以支持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，考虑了长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期在家付出的一方离婚后所面临的就业等诸多现实问题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，符合公序良俗原则，③正确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；法院的判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决承认了女方家务劳动对家庭的价值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，维护了女方合法权益，④正确。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_1#3638cef5d?sp=1&amp;pid=39c87392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［云南师范大学附属中学2024高二月考］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彭某与郭某于2022年6月登记结婚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，住在彭某婚前个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人全额购买的公寓房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（登记在彭某名下）中。彭某婚后将婚前个人存款用于股票投资并获利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。2022年7月，彭某又用婚前个人财产一次性买了一套商品房并登记在自己名下。2023年9</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郭某父母赠与他们两间门面房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。2024年初，两人感情破裂，准备离婚。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9_1#3638cef5d.bracket?pid=39c873920&amp;color=0,0,0&amp;vpa=19&amp;vtp=1"/>
          <p:cNvSpPr/>
          <p:nvPr/>
        </p:nvSpPr>
        <p:spPr>
          <a:xfrm>
            <a:off x="109046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58_2#3638cef5d?pid=39c873920&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①登记在彭某名下的公寓房和商品房为夫妻共同财产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郭某父母赠与的两间门面房是郭某的个人财产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股票收益20万元属于彭某与郭某的共同财产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两间门面房是彭某与郭某的共同财产</a:t>
            </a:r>
            <a:endParaRPr lang="en-US" altLang="zh-CN" sz="2000" dirty="0"/>
          </a:p>
        </p:txBody>
      </p:sp>
      <p:sp>
        <p:nvSpPr>
          <p:cNvPr id="5" name="QC_6_BD.58_3#3638cef5d.choices?pid=39c873920&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0_1#3638cef5d?vop=1&amp;pid=39c87392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本题考查夫妻财产关系。婚姻关系存续期间的生产、经营、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投资的收益属于夫妻共同财产，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投资股票的收益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20万元属于夫妻共同财产，③正确；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二人受赠的两间门面房是二人的共同财产，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正确；公寓房和商品房是彭某个人财产，①排除；郭某父母在郭某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、彭某婚后赠与他们两间门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，属于夫妻共同财产，②排除。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_1#87d5c188e?vop=1&amp;pid=b3d88859e&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本题考查结婚的法定条件。有效婚姻是符合法律规定的婚姻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。男方到女方户口所在地的婚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姻登记机关办理登记后的婚姻可能属于有效婚姻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；男女双方达到法定年龄且完全自愿办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理登记后的婚姻可能属于有效婚姻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；法律规定直系血亲或者三代以内的旁系血亲禁止结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，男女双方是同一祖父母的堂兄妹关系，有同一外祖父母的表姐弟，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均是三代以内的旁系血亲，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违反结婚的法定条件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_1#a3608c2ca?sp=1&amp;pid=39c87392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［四川部分名校2025高二联考］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林某和配偶共同经营咖啡店，因资金问题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，林某以店铺名义向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张某借款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20万元。其间，林某自己欠商店10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000元烟酒钱未还。后咖啡店因经营不善倒闭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下债务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。债权人张某和商店追讨无果后将林某诉至法院，要求其动用家庭财产清偿债务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2_1#a3608c2ca.bracket?pid=39c873920&amp;color=0,0,0&amp;vpa=20&amp;vtp=1"/>
          <p:cNvSpPr/>
          <p:nvPr/>
        </p:nvSpPr>
        <p:spPr>
          <a:xfrm>
            <a:off x="2179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61_2#a3608c2ca?pid=39c873920&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①商店的债务其配偶不知情，所以不构成共同债务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20万元并未直接用于家庭生活开支，是个人债务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林某以店铺名义借款20万元，属于夫妻共同债务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商店烟酒欠款是超出家庭日常生活需要所负的债务，是个人债务</a:t>
            </a:r>
            <a:endParaRPr lang="en-US" altLang="zh-CN" sz="2000" dirty="0"/>
          </a:p>
        </p:txBody>
      </p:sp>
      <p:sp>
        <p:nvSpPr>
          <p:cNvPr id="5" name="QC_6_BD.61_3#a3608c2ca.choices?pid=39c873920&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3_1#a3608c2ca?vop=1&amp;pid=39c87392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本题考查夫妻平等的财产关系。林某以店铺名义借款20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万元用于夫妻共同经营的咖啡店，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属于夫妻共同债务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，③正确，②排除；商店烟酒欠款是超出家庭日常生活需要的开支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，未用于夫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妻共同生活或经营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，是个人债务，④正确；判断共同债务的关键是用途而非知情与否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，商店烟酒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欠款不构成共同债务是因为这是超出家庭日常生活需要的开支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，并非因为配偶不知情，①排除。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64_1#2611ef3c3?pid=af3de63ff&amp;color=0,0,0&amp;vtp=1&amp;bt=1&amp;bbb=1"/>
          <p:cNvSpPr/>
          <p:nvPr/>
        </p:nvSpPr>
        <p:spPr>
          <a:xfrm>
            <a:off x="722377" y="972000"/>
            <a:ext cx="10749631" cy="40500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山东枣庄三中2025高二月考·改编］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阅读材料，完成下列探究。（16分）</a:t>
            </a:r>
            <a:endParaRPr lang="en-US" altLang="zh-CN" sz="2000" dirty="0"/>
          </a:p>
        </p:txBody>
      </p:sp>
      <p:pic>
        <p:nvPicPr>
          <p:cNvPr id="3" name="QO_7_BD.64_1#2611ef3c3?pid=af3de63ff&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6407" y="1055629"/>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7_BD.64_2#2611ef3c3?sp=1&amp;pid=af3de63ff&amp;color=0,0,0&amp;vtp=1&amp;bbb=1&amp;hb=1"/>
          <p:cNvSpPr/>
          <p:nvPr/>
        </p:nvSpPr>
        <p:spPr>
          <a:xfrm>
            <a:off x="722376" y="1438725"/>
            <a:ext cx="10753344" cy="1770253"/>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议题探究</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营造家庭文明新风尚</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日出版的第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求是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杂志发表了习近平总书记在会见第一届全国文明家庭代</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表时讲话的一部分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注重家庭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注重家教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注重家风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强调要推动形成爱国爱家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相亲相爱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向上向善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共建共享的社会主义家庭文明新风尚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O_7_BD.64_3#2611ef3c3?sp=1&amp;pid=af3de63ff&amp;color=0,0,0&amp;vtp=1&amp;bbb=1&amp;hb=1"/>
          <p:cNvSpPr/>
          <p:nvPr/>
        </p:nvSpPr>
        <p:spPr>
          <a:xfrm>
            <a:off x="722376" y="3273875"/>
            <a:ext cx="10753344" cy="13130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结合议题背景，完成下列要求：</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家庭和谐至关重要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它如阳光温暖心灵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如甘泉滋养情感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某班以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家庭生活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法律守护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为主题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开展社会调研活动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同学们搜集到相关材料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并产生了以下疑惑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4" name="QO_7_BD.64_4#2611ef3c3?colgroup=37,3&amp;pid=af3de63ff&amp;color=0,0,0&amp;vtp=1&amp;bt=1&amp;bbb=1&amp;hb=1"/>
          <p:cNvGraphicFramePr>
            <a:graphicFrameLocks noGrp="1"/>
          </p:cNvGraphicFramePr>
          <p:nvPr/>
        </p:nvGraphicFramePr>
        <p:xfrm>
          <a:off x="722376" y="969264"/>
          <a:ext cx="10725912" cy="4926076"/>
        </p:xfrm>
        <a:graphic>
          <a:graphicData uri="http://schemas.openxmlformats.org/drawingml/2006/table">
            <a:tbl>
              <a:tblPr/>
              <a:tblGrid>
                <a:gridCol w="9665208"/>
                <a:gridCol w="1060704"/>
              </a:tblGrid>
              <a:tr h="123151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调研卡片一：小李因工作繁忙</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长期忽视赡养年迈的父亲李某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导致李某生活困顿</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经亲友劝说无果</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最终李某将小李告上法庭</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要求其履行义务</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困惑一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：李某的诉求是否应得到法院的支持？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答疑解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惑一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3151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调研卡片二：蔡某（男）22岁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段某（女）21岁</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他俩准备在大学毕业后就步入婚姻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殿堂</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但是他们二人的父母是表兄妹关系</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困惑二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：他们的关系是否符合法定结婚要求？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答疑解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惑二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3151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调研卡片三：董某是某公司的总经理</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多次以自己工作繁忙</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收入高为由</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要求妻子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当全职太太</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遭到妻子拒绝</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困惑三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：董某的要求合法吗？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答疑解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惑三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3151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调研卡片四：高某婚前自己全额买了一套房子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登记在自己名下</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与赵某结婚后二人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把房子用来出租</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获取不错的收益</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困惑四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：一般情况下</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应如何界定该房租收益的归属问题？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答疑解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惑四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65_1#9a11acd03?pid=2611ef3c3&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（1）结合材料，请你运用“家庭与婚姻”的知识，为同学们答疑解惑并说明理由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，规范填写调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研卡片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。（12分）</a:t>
            </a:r>
            <a:endParaRPr lang="en-US" altLang="zh-CN" sz="2000" dirty="0"/>
          </a:p>
        </p:txBody>
      </p:sp>
      <p:sp>
        <p:nvSpPr>
          <p:cNvPr id="3" name="QO_8_AN.66_1#9a11acd03?vop=1&amp;pid=2611ef3c3&amp;color=0,0,0&amp;vtp=1&amp;bbb=1&amp;hb=1"/>
          <p:cNvSpPr/>
          <p:nvPr/>
        </p:nvSpPr>
        <p:spPr>
          <a:xfrm>
            <a:off x="722376" y="1882844"/>
            <a:ext cx="10753344" cy="31803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答疑解惑一：成年子女对父母有赡养的义务，李某的诉求应当得到法院支持。（3分）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答疑解惑二</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：结婚必须符合法律规定的条件。直系血亲或三代以内的旁系血亲禁止结婚。</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蔡某、</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段某二人属于四代旁系血亲</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，他们的年龄、意愿均符合法律要求。（3分）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答疑解惑三</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：夫妻在婚姻家庭中地位平等是夫妻关系的核心。夫妻双方均有参加生产、工作</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习和社会活动的自由</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，该要求不合法。（3分）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答疑解惑四</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:夫妻婚姻关系存续期间生产、经营、投资的收益属于夫妻共同财产，一般情况下</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房租收益是夫妻共同财产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AS.67_1#9a11acd03?vop=1&amp;pid=2611ef3c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关键信息①小李长期忽视赡养年迈的父亲→成年子女对父母的赡养义务；关键信息②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的男生和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21岁的女生准备在大学毕业后就步入婚姻殿堂，二人的父母是表兄妹关系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→结婚的法定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；关键信息③董某提出不当要求，让妻子当全职太太→夫妻地位平等；关键信息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④高某婚前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自己全额买了一套房子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，与赵某结婚后二人把房子用来出租→夫妻共同财产。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68_1#e9e20fb18?pid=2611ef3c3&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（2）请你为如何营造幸福家庭写两条合理化建议。（4分）</a:t>
            </a:r>
            <a:endParaRPr lang="en-US" altLang="zh-CN" sz="2000" dirty="0"/>
          </a:p>
        </p:txBody>
      </p:sp>
      <p:sp>
        <p:nvSpPr>
          <p:cNvPr id="3" name="QO_8_AN.69_1#e9e20fb18?vop=1&amp;pid=2611ef3c3&amp;color=0,0,0&amp;vtp=1&amp;bbb=1"/>
          <p:cNvSpPr/>
          <p:nvPr/>
        </p:nvSpPr>
        <p:spPr>
          <a:xfrm>
            <a:off x="722376" y="1433137"/>
            <a:ext cx="10753344" cy="405003"/>
          </a:xfrm>
          <a:prstGeom prst="rect">
            <a:avLst/>
          </a:prstGeom>
          <a:noFill/>
        </p:spPr>
        <p:txBody>
          <a:bodyPr wrap="none" lIns="0" tIns="0" rIns="0" bIns="0" rtlCol="0" anchor="t"/>
          <a:lstStyle/>
          <a:p>
            <a:pPr algn="l" latinLnBrk="1">
              <a:lnSpc>
                <a:spcPts val="36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spc="-5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①换位思考，相互理解，共筑幸福家园。（2分）②传承优良家风，共创幸福生活。（2分）</a:t>
            </a:r>
            <a:endParaRPr lang="en-US" altLang="zh-CN" sz="2000" spc="-50" dirty="0"/>
          </a:p>
        </p:txBody>
      </p:sp>
      <p:sp>
        <p:nvSpPr>
          <p:cNvPr id="4" name="QO_8_AS.70_1#e9e20fb18?vop=1&amp;pid=2611ef3c3&amp;color=0,0,0&amp;vtp=1&amp;bbb=1"/>
          <p:cNvSpPr/>
          <p:nvPr/>
        </p:nvSpPr>
        <p:spPr>
          <a:xfrm>
            <a:off x="722376" y="1879225"/>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本问为开放性试题，言之有理即可得分。</a:t>
            </a:r>
            <a:endParaRPr lang="en-US" altLang="zh-CN" sz="2200" dirty="0"/>
          </a:p>
        </p:txBody>
      </p:sp>
      <p:sp>
        <p:nvSpPr>
          <p:cNvPr id="5" name="QO_7_AS.71_1#2611ef3c3?vop=1&amp;pid=af3de63ff&amp;color=0,0,0&amp;vtp=1&amp;bbb=1&amp;hb=1"/>
          <p:cNvSpPr/>
          <p:nvPr/>
        </p:nvSpPr>
        <p:spPr>
          <a:xfrm>
            <a:off x="722376" y="2383033"/>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本题考查成年子女对父母的赡养义务、结婚的条件、夫妻地位平等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、夫妻共同财产以及法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治意识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、公共参与素养。本议题探究通过习近平总书记关于家庭、家教、家风的重要论述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某班同学开展的社会调研活动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，引导学生积极关注和谐家庭建设，主动做孝敬父母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、尊敬兄弟姐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妹的好孩子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_1#1fb574802?sp=1&amp;pid=b3d88859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［湖北孝感部分学校2025高二联考］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在小芳二十周岁生日宴上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，小芳喜欢上了比自己大两岁的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（小芳姑妈的孙子）。两人偷偷相处半年后决定领证结婚但不通知家人，不办酒宴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某工作繁忙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，小芳便自己拿着双方证件前往婚姻登记处办理手续。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_1#1fb574802.bracket?pid=b3d88859e&amp;color=0,0,0&amp;vpa=2&amp;vtp=1"/>
          <p:cNvSpPr/>
          <p:nvPr/>
        </p:nvSpPr>
        <p:spPr>
          <a:xfrm>
            <a:off x="9304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4_2#1fb574802?pid=b3d88859e&amp;color=0,0,0&amp;vtp=1&amp;bbb=1"/>
          <p:cNvSpPr/>
          <p:nvPr/>
        </p:nvSpPr>
        <p:spPr>
          <a:xfrm>
            <a:off x="722376" y="2334074"/>
            <a:ext cx="10753344" cy="1326134"/>
          </a:xfrm>
          <a:prstGeom prst="rect">
            <a:avLst/>
          </a:prstGeom>
          <a:noFill/>
        </p:spPr>
        <p:txBody>
          <a:bodyPr wrap="none" lIns="0" tIns="0" rIns="0" bIns="0" rtlCol="0" anchor="t"/>
          <a:lstStyle/>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只有男女双方正式摆过酒宴，才算结婚</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小芳和刘某是四代旁系血亲，可以结婚</a:t>
            </a:r>
            <a:endParaRPr lang="en-US" altLang="zh-CN" sz="2000" dirty="0"/>
          </a:p>
          <a:p>
            <a:pPr latinLnBrk="1">
              <a:lnSpc>
                <a:spcPts val="37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刘某还没有达到法定的婚龄，婚姻无效</a:t>
            </a:r>
            <a:endParaRPr lang="en-US" altLang="zh-CN" sz="2000" dirty="0"/>
          </a:p>
          <a:p>
            <a:pPr latinLnBrk="1">
              <a:lnSpc>
                <a:spcPts val="35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④小芳独自办理婚姻登记手续，不合程序</a:t>
            </a:r>
            <a:endParaRPr lang="en-US" altLang="zh-CN" sz="2000" dirty="0"/>
          </a:p>
        </p:txBody>
      </p:sp>
      <p:sp>
        <p:nvSpPr>
          <p:cNvPr id="5" name="QC_7_BD.4_3#1fb574802.choices?pid=b3d88859e&amp;color=0,0,0&amp;vtp=1&amp;bbb=1"/>
          <p:cNvSpPr/>
          <p:nvPr/>
        </p:nvSpPr>
        <p:spPr>
          <a:xfrm>
            <a:off x="722376" y="4171050"/>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_1#1fb574802?vop=1&amp;pid=b3d88859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本题考查珍惜婚姻。三代以内的旁系血亲禁止结婚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，但小芳与其姑妈的孙子是第四代旁系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，不属于禁止结婚范围，②正确；结婚登记需要男女双方亲自办理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，小芳独自办理婚姻登记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手续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，不合程序，④正确；只有男女双方履行登记手续，才算结婚，①排除；小芳二十周岁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某比小芳大两岁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，已经达到了男性二十二岁的法定结婚年龄，③排除。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7_1#bac33ffc6?sp=1&amp;pid=0046dafed&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［天津滨海新区塘沽一中2025高二月考］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甲男与乙女郑重确立了恋爱关系。交往后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，乙女发现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甲男有赌博恶习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，于是决定解除恋爱关系。甲男十分气愤，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扬言如果乙女不嫁给他就伤害她家人。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乙女害怕甲男伤害她家人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，就和他登记结婚了。婚后8个月，甲男因犯罪入狱。乙女想离婚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害怕甲男出狱后报复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，不敢去法院。于是，她的朋友就想代她向法院起诉，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请求解除夫妻关系。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此案件中(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8_1#bac33ffc6.bracket?pid=0046dafed&amp;color=0,0,0&amp;vpa=3&amp;vtp=1"/>
          <p:cNvSpPr/>
          <p:nvPr/>
        </p:nvSpPr>
        <p:spPr>
          <a:xfrm>
            <a:off x="1938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7_2#bac33ffc6?pid=0046dafed&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①乙女因受胁迫而结婚，她在法定期限内可以向法院申请撤销婚姻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甲男和乙女的婚姻符合法律规定的结婚条件和程序，受法律保护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乙女可到人民法院申请协议离婚登记</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应由乙女本人向法院起诉请求解除夫妻关系，而不能由她朋友代替</a:t>
            </a:r>
            <a:endParaRPr lang="en-US" altLang="zh-CN" sz="2000" dirty="0"/>
          </a:p>
        </p:txBody>
      </p:sp>
      <p:sp>
        <p:nvSpPr>
          <p:cNvPr id="5" name="QC_7_BD.7_3#bac33ffc6.choices?pid=0046dafed&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9_1#bac33ffc6?vop=1&amp;pid=0046dafed&amp;color=0,0,0&amp;vtp=1&amp;bt=1&amp;bbb=1&amp;hb=1"/>
          <p:cNvSpPr/>
          <p:nvPr/>
        </p:nvSpPr>
        <p:spPr>
          <a:xfrm>
            <a:off x="722376" y="972000"/>
            <a:ext cx="10753344" cy="3624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本题考查离婚。因胁迫结婚的，受胁迫的一方可以向人民法院请求撤销婚姻，本案中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女因受胁迫而结婚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，她应当自胁迫行为终止之日起一年内向法院申请撤销婚姻，①正确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况下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，离婚诉讼应由本人向法院起诉，而不能由其朋友代替，④正确；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乙女受胁迫而与甲男结婚，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不符合法律规定的结婚条件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，属于可撤销的婚姻，②错误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；协议离婚要求男女双方应当签订书面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离婚协议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，亲自到婚姻登记机关共同申请离婚登记，而不是去人民法院申请，③错误。</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有下列情形之一的，婚姻无效：（一）重婚；（二）有禁止结婚的亲属关系；（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未到法定婚龄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。因胁迫结婚的，受胁迫的一方可以向人民法院请求撤销婚姻。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请求撤销婚姻的，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应当自胁迫行为终止之日起一年内提出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11683</Words>
  <Application>WPS 演示</Application>
  <PresentationFormat>宽屏</PresentationFormat>
  <Paragraphs>528</Paragraphs>
  <Slides>57</Slides>
  <Notes>57</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57</vt:i4>
      </vt:variant>
    </vt:vector>
  </HeadingPairs>
  <TitlesOfParts>
    <vt:vector size="78"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木目橡</cp:lastModifiedBy>
  <cp:revision>4</cp:revision>
  <dcterms:created xsi:type="dcterms:W3CDTF">2025-08-05T00:31:00Z</dcterms:created>
  <dcterms:modified xsi:type="dcterms:W3CDTF">2025-08-11T02:50:19Z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AEB9BC4091924ED3AD971011C407F54B_12</vt:lpwstr>
  </property>
  <property fmtid="{D5CDD505-2E9C-101B-9397-08002B2CF9AE}" pid="3" name="KSOProductBuildVer">
    <vt:lpwstr>2052-12.1.0.21915</vt:lpwstr>
  </property>
</Properties>
</file>