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835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5fbcb83b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一、选择题（每题4分，共60分）</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60f3add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二、非选择题（共40分）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70aeb8c40009a76f1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a:ln/>
        </p:spPr>
        <p:txBody>
          <a:bodyPr wrap="square" lIns="0" tIns="0" rIns="0" bIns="0" rtlCol="0" anchor="ctr"/>
          <a:lstStyle/>
          <a:p>
            <a:pPr algn="ctr">
              <a:lnSpc>
                <a:spcPct val="100000"/>
              </a:lnSpc>
            </a:pPr>
            <a:r>
              <a:rPr lang="en-US" sz="2400" b="1" i="0" dirty="0">
                <a:solidFill>
                  <a:srgbClr val="649226"/>
                </a:solidFill>
                <a:latin typeface="微软雅黑" pitchFamily="34" charset="0"/>
                <a:ea typeface="微软雅黑" pitchFamily="34" charset="-122"/>
                <a:cs typeface="微软雅黑"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BD.10_1#3e57d7ff0?sp=1&amp;pid=5fbcb83b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［安徽六安二中2025高二期中·改编］</a:t>
            </a:r>
            <a:r>
              <a:rPr lang="en-US" altLang="zh-CN" sz="2000" b="0" i="0" dirty="0">
                <a:solidFill>
                  <a:srgbClr val="000000"/>
                </a:solidFill>
                <a:latin typeface="微软雅黑" pitchFamily="34" charset="0"/>
                <a:ea typeface="微软雅黑" pitchFamily="34" charset="-122"/>
                <a:cs typeface="微软雅黑" pitchFamily="34" charset="-120"/>
              </a:rPr>
              <a:t>2025年4月27日</a:t>
            </a:r>
            <a:r>
              <a:rPr lang="en-US" altLang="zh-CN" sz="2000" b="0" i="0">
                <a:solidFill>
                  <a:srgbClr val="000000"/>
                </a:solidFill>
                <a:latin typeface="微软雅黑" pitchFamily="34" charset="0"/>
                <a:ea typeface="微软雅黑" pitchFamily="34" charset="-122"/>
                <a:cs typeface="微软雅黑" pitchFamily="34" charset="-120"/>
              </a:rPr>
              <a:t>，十四届全国人大常委会第十五次会议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审议了</a:t>
            </a:r>
            <a:r>
              <a:rPr lang="en-US" altLang="zh-CN" sz="2000" b="0" i="0" dirty="0">
                <a:solidFill>
                  <a:srgbClr val="000000"/>
                </a:solidFill>
                <a:latin typeface="微软雅黑" pitchFamily="34" charset="0"/>
                <a:ea typeface="微软雅黑" pitchFamily="34" charset="-122"/>
                <a:cs typeface="微软雅黑" pitchFamily="34" charset="-120"/>
              </a:rPr>
              <a:t>《中华人民共和国仲裁法（修订草案）》。在修订草案第一章增加一条规定</a:t>
            </a:r>
            <a:r>
              <a:rPr lang="en-US" altLang="zh-CN" sz="2000" b="0" i="0">
                <a:solidFill>
                  <a:srgbClr val="000000"/>
                </a:solidFill>
                <a:latin typeface="微软雅黑" pitchFamily="34" charset="0"/>
                <a:ea typeface="微软雅黑" pitchFamily="34" charset="-122"/>
                <a:cs typeface="微软雅黑" pitchFamily="34" charset="-120"/>
              </a:rPr>
              <a:t>：“国家支持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仲裁委员会加强与境外仲裁机构和有关国际组织的交流合作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积极参与国际仲裁规则的制定。”</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若两公司因货物交易发生纠纷</a:t>
            </a:r>
            <a:r>
              <a:rPr lang="en-US" altLang="zh-CN" sz="2000" b="0" i="0" dirty="0">
                <a:solidFill>
                  <a:srgbClr val="000000"/>
                </a:solidFill>
                <a:latin typeface="微软雅黑" pitchFamily="34" charset="0"/>
                <a:ea typeface="微软雅黑" pitchFamily="34" charset="-122"/>
                <a:cs typeface="微软雅黑" pitchFamily="34" charset="-120"/>
              </a:rPr>
              <a:t>，申请仲裁，</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_1#3e57d7ff0.bracket?pid=5fbcb83ba&amp;color=0,0,0&amp;vpa=4&amp;vtp=1"/>
          <p:cNvSpPr/>
          <p:nvPr/>
        </p:nvSpPr>
        <p:spPr>
          <a:xfrm>
            <a:off x="7780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0_2#3e57d7ff0?pid=5fbcb83ba&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①当事人申请仲裁，须以双方自愿订立的有效仲裁协议为前提</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一方在签收仲裁调解书后却不履行的，另一方可向法院申请强制执行</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双方共同指定的仲裁委员会依据仲裁法所作第二次仲裁为终局仲裁</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对仲裁结果不满的一方，可在15日内向有管辖权的基层人民法院提起诉讼</a:t>
            </a:r>
            <a:endParaRPr lang="en-US" altLang="zh-CN" sz="2000" dirty="0"/>
          </a:p>
        </p:txBody>
      </p:sp>
      <p:sp>
        <p:nvSpPr>
          <p:cNvPr id="5" name="QC_6_BD.10_3#3e57d7ff0.choices?pid=5fbcb83ba&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2_1#3e57d7ff0?vop=1&amp;pid=5fbcb83b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本题考查仲裁。我国实行协议仲裁制度，当事人申请仲裁</a:t>
            </a:r>
            <a:r>
              <a:rPr lang="en-US" altLang="zh-CN" sz="2000" b="0" i="0">
                <a:solidFill>
                  <a:srgbClr val="000000"/>
                </a:solidFill>
                <a:latin typeface="微软雅黑" pitchFamily="34" charset="0"/>
                <a:ea typeface="微软雅黑" pitchFamily="34" charset="-122"/>
                <a:cs typeface="微软雅黑" pitchFamily="34" charset="-120"/>
              </a:rPr>
              <a:t>，须以双方自愿订立的有效仲裁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协议为前提</a:t>
            </a:r>
            <a:r>
              <a:rPr lang="en-US" altLang="zh-CN" sz="2000" b="0" i="0" dirty="0">
                <a:solidFill>
                  <a:srgbClr val="000000"/>
                </a:solidFill>
                <a:latin typeface="微软雅黑" pitchFamily="34" charset="0"/>
                <a:ea typeface="微软雅黑" pitchFamily="34" charset="-122"/>
                <a:cs typeface="微软雅黑" pitchFamily="34" charset="-120"/>
              </a:rPr>
              <a:t>，①正确；仲裁调解书具有法律效力，一方在签收仲裁调解书后却不履行的</a:t>
            </a:r>
            <a:r>
              <a:rPr lang="en-US" altLang="zh-CN" sz="2000" b="0" i="0">
                <a:solidFill>
                  <a:srgbClr val="000000"/>
                </a:solidFill>
                <a:latin typeface="微软雅黑" pitchFamily="34" charset="0"/>
                <a:ea typeface="微软雅黑" pitchFamily="34" charset="-122"/>
                <a:cs typeface="微软雅黑" pitchFamily="34" charset="-120"/>
              </a:rPr>
              <a:t>，另一方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可向法院申请强制执行</a:t>
            </a:r>
            <a:r>
              <a:rPr lang="en-US" altLang="zh-CN" sz="2000" b="0" i="0" dirty="0">
                <a:solidFill>
                  <a:srgbClr val="000000"/>
                </a:solidFill>
                <a:latin typeface="微软雅黑" pitchFamily="34" charset="0"/>
                <a:ea typeface="微软雅黑" pitchFamily="34" charset="-122"/>
                <a:cs typeface="微软雅黑" pitchFamily="34" charset="-120"/>
              </a:rPr>
              <a:t>，②正确；仲裁实行一裁终局，仲裁裁决一经作出，即发生法律效力</a:t>
            </a:r>
            <a:r>
              <a:rPr lang="en-US" altLang="zh-CN" sz="2000" b="0" i="0">
                <a:solidFill>
                  <a:srgbClr val="000000"/>
                </a:solidFill>
                <a:latin typeface="微软雅黑" pitchFamily="34" charset="0"/>
                <a:ea typeface="微软雅黑" pitchFamily="34" charset="-122"/>
                <a:cs typeface="微软雅黑" pitchFamily="34" charset="-120"/>
              </a:rPr>
              <a:t>，③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；在商事仲裁与诉讼之间，当事人只能选择其一加以适用，对仲裁结果不满的一方</a:t>
            </a:r>
            <a:r>
              <a:rPr lang="en-US" altLang="zh-CN" sz="2000" b="0" i="0">
                <a:solidFill>
                  <a:srgbClr val="000000"/>
                </a:solidFill>
                <a:latin typeface="微软雅黑" pitchFamily="34" charset="0"/>
                <a:ea typeface="微软雅黑" pitchFamily="34" charset="-122"/>
                <a:cs typeface="微软雅黑" pitchFamily="34" charset="-120"/>
              </a:rPr>
              <a:t>，不能向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人民法院提起诉讼</a:t>
            </a:r>
            <a:r>
              <a:rPr lang="en-US" altLang="zh-CN" sz="2000" b="0" i="0" dirty="0">
                <a:solidFill>
                  <a:srgbClr val="000000"/>
                </a:solidFill>
                <a:latin typeface="微软雅黑" pitchFamily="34" charset="0"/>
                <a:ea typeface="微软雅黑" pitchFamily="34" charset="-122"/>
                <a:cs typeface="微软雅黑"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BD.13_1#8ef0d6906?sp=1&amp;pid=5fbcb83ba&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［贵州黔东南2024高二月考·改编］</a:t>
            </a:r>
            <a:r>
              <a:rPr lang="en-US" altLang="zh-CN" sz="2000" b="0" i="0" dirty="0">
                <a:solidFill>
                  <a:srgbClr val="000000"/>
                </a:solidFill>
                <a:latin typeface="微软雅黑" pitchFamily="34" charset="0"/>
                <a:ea typeface="微软雅黑" pitchFamily="34" charset="-122"/>
                <a:cs typeface="微软雅黑" pitchFamily="34" charset="-120"/>
              </a:rPr>
              <a:t>某学校高二（7）班，就“解析三大诉讼</a:t>
            </a:r>
            <a:r>
              <a:rPr lang="en-US" altLang="zh-CN" sz="2000" b="0" i="0">
                <a:solidFill>
                  <a:srgbClr val="000000"/>
                </a:solidFill>
                <a:latin typeface="微软雅黑" pitchFamily="34" charset="0"/>
                <a:ea typeface="微软雅黑" pitchFamily="34" charset="-122"/>
                <a:cs typeface="微软雅黑" pitchFamily="34" charset="-120"/>
              </a:rPr>
              <a:t>”为主题开展课</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堂讨论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以下案例与诉讼类型对应正确的是(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4_1#8ef0d6906.bracket?pid=5fbcb83ba&amp;color=0,0,0&amp;vpa=5&amp;vtp=1"/>
          <p:cNvSpPr/>
          <p:nvPr/>
        </p:nvSpPr>
        <p:spPr>
          <a:xfrm>
            <a:off x="5735701" y="14101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3_2#8ef0d6906?pid=5fbcb83ba&amp;color=0,0,0&amp;vtp=1&amp;bbb=1"/>
          <p:cNvSpPr/>
          <p:nvPr/>
        </p:nvSpPr>
        <p:spPr>
          <a:xfrm>
            <a:off x="722376" y="18768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①某公司对税务局的处罚不服，提起诉讼——民事诉讼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王某某因公司拖欠其5万元工资，经仲裁庭仲裁后不服，起诉至法院——行政诉讼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某教育局因采购办公电脑与W公司产生争议，起诉到法院——民事诉讼</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张某发布诋毁戍边英雄官兵言论，影响恶劣，被检察机关提起公诉——刑事诉讼</a:t>
            </a:r>
            <a:endParaRPr lang="en-US" altLang="zh-CN" sz="2000" dirty="0"/>
          </a:p>
        </p:txBody>
      </p:sp>
      <p:sp>
        <p:nvSpPr>
          <p:cNvPr id="5" name="QC_6_BD.13_3#8ef0d6906.choices?pid=5fbcb83ba&amp;color=0,0,0&amp;vtp=1&amp;bbb=1"/>
          <p:cNvSpPr/>
          <p:nvPr/>
        </p:nvSpPr>
        <p:spPr>
          <a:xfrm>
            <a:off x="722376" y="37127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AS.15_1#8ef0d6906?vop=1&amp;pid=5fbcb83b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本题考查诉讼类型。某教育局与W公司形成买卖合同关系，双方是平等的民事主体</a:t>
            </a:r>
            <a:r>
              <a:rPr lang="en-US" altLang="zh-CN" sz="2000" b="0" i="0">
                <a:solidFill>
                  <a:srgbClr val="000000"/>
                </a:solidFill>
                <a:latin typeface="微软雅黑" pitchFamily="34" charset="0"/>
                <a:ea typeface="微软雅黑" pitchFamily="34" charset="-122"/>
                <a:cs typeface="微软雅黑" pitchFamily="34" charset="-120"/>
              </a:rPr>
              <a:t>，对应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民事诉讼</a:t>
            </a:r>
            <a:r>
              <a:rPr lang="en-US" altLang="zh-CN" sz="2000" b="0" i="0" dirty="0">
                <a:solidFill>
                  <a:srgbClr val="000000"/>
                </a:solidFill>
                <a:latin typeface="微软雅黑" pitchFamily="34" charset="0"/>
                <a:ea typeface="微软雅黑" pitchFamily="34" charset="-122"/>
                <a:cs typeface="微软雅黑" pitchFamily="34" charset="-120"/>
              </a:rPr>
              <a:t>，③正确；张某被提起公诉，对应刑事诉讼，④正确</a:t>
            </a:r>
            <a:r>
              <a:rPr lang="en-US" altLang="zh-CN" sz="2000" b="0" i="0">
                <a:solidFill>
                  <a:srgbClr val="000000"/>
                </a:solidFill>
                <a:latin typeface="微软雅黑" pitchFamily="34" charset="0"/>
                <a:ea typeface="微软雅黑" pitchFamily="34" charset="-122"/>
                <a:cs typeface="微软雅黑" pitchFamily="34" charset="-120"/>
              </a:rPr>
              <a:t>；行政诉讼解决国家行政机关实施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的行政行为是否合法的问题</a:t>
            </a:r>
            <a:r>
              <a:rPr lang="en-US" altLang="zh-CN" sz="2000" b="0" i="0" dirty="0">
                <a:solidFill>
                  <a:srgbClr val="000000"/>
                </a:solidFill>
                <a:latin typeface="微软雅黑" pitchFamily="34" charset="0"/>
                <a:ea typeface="微软雅黑" pitchFamily="34" charset="-122"/>
                <a:cs typeface="微软雅黑" pitchFamily="34" charset="-120"/>
              </a:rPr>
              <a:t>，某公司对税务局的处罚不服，提起诉讼，对应行政诉讼，①</a:t>
            </a:r>
            <a:r>
              <a:rPr lang="en-US" altLang="zh-CN" sz="2000" b="0" i="0">
                <a:solidFill>
                  <a:srgbClr val="000000"/>
                </a:solidFill>
                <a:latin typeface="微软雅黑" pitchFamily="34" charset="0"/>
                <a:ea typeface="微软雅黑" pitchFamily="34" charset="-122"/>
                <a:cs typeface="微软雅黑" pitchFamily="34" charset="-120"/>
              </a:rPr>
              <a:t>排除；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王某某的起诉对应民事诉讼</a:t>
            </a:r>
            <a:r>
              <a:rPr lang="en-US" altLang="zh-CN" sz="2000" b="0" i="0" dirty="0">
                <a:solidFill>
                  <a:srgbClr val="000000"/>
                </a:solidFill>
                <a:latin typeface="微软雅黑" pitchFamily="34" charset="0"/>
                <a:ea typeface="微软雅黑" pitchFamily="34" charset="-122"/>
                <a:cs typeface="微软雅黑"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BD.16_1#f0e534dba?sp=1&amp;pid=5fbcb83ba&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6.某基层人民法院审结了一起拒不支付劳动报酬案，包工头刘某犯拒不支付劳动报酬罪</a:t>
            </a:r>
            <a:r>
              <a:rPr lang="en-US" altLang="zh-CN" sz="2000" b="0" i="0">
                <a:solidFill>
                  <a:srgbClr val="000000"/>
                </a:solidFill>
                <a:latin typeface="微软雅黑" pitchFamily="34" charset="0"/>
                <a:ea typeface="微软雅黑" pitchFamily="34" charset="-122"/>
                <a:cs typeface="微软雅黑" pitchFamily="34" charset="-120"/>
              </a:rPr>
              <a:t>，被判处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拘役四个月</a:t>
            </a:r>
            <a:r>
              <a:rPr lang="en-US" altLang="zh-CN" sz="2000" b="0" i="0" dirty="0">
                <a:solidFill>
                  <a:srgbClr val="000000"/>
                </a:solidFill>
                <a:latin typeface="微软雅黑" pitchFamily="34" charset="0"/>
                <a:ea typeface="微软雅黑" pitchFamily="34" charset="-122"/>
                <a:cs typeface="微软雅黑" pitchFamily="34" charset="-120"/>
              </a:rPr>
              <a:t>，并处罚金5000元。但刘某不服。</a:t>
            </a:r>
            <a:r>
              <a:rPr lang="en-US" altLang="zh-CN" sz="2000" b="0" i="0">
                <a:solidFill>
                  <a:srgbClr val="000000"/>
                </a:solidFill>
                <a:latin typeface="微软雅黑" pitchFamily="34" charset="0"/>
                <a:ea typeface="微软雅黑" pitchFamily="34" charset="-122"/>
                <a:cs typeface="微软雅黑" pitchFamily="34" charset="-120"/>
              </a:rPr>
              <a:t>本案中(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f0e534dba.bracket?pid=5fbcb83ba&amp;color=0,0,0&amp;vpa=6&amp;vtp=1"/>
          <p:cNvSpPr/>
          <p:nvPr/>
        </p:nvSpPr>
        <p:spPr>
          <a:xfrm>
            <a:off x="6840601" y="14101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6_2#f0e534dba?pid=5fbcb83ba&amp;color=0,0,0&amp;vtp=1&amp;bbb=1"/>
          <p:cNvSpPr/>
          <p:nvPr/>
        </p:nvSpPr>
        <p:spPr>
          <a:xfrm>
            <a:off x="722376" y="1876874"/>
            <a:ext cx="10753344" cy="1796034"/>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①刘某有委托诉讼代理人的权利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刘某有委托辩护人的权利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③刘某可以直接申请再审</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在法院判决前，刘某是犯罪嫌疑人和被告人</a:t>
            </a:r>
            <a:endParaRPr lang="en-US" altLang="zh-CN" sz="2000" dirty="0"/>
          </a:p>
        </p:txBody>
      </p:sp>
      <p:sp>
        <p:nvSpPr>
          <p:cNvPr id="5" name="QC_6_BD.16_3#f0e534dba.choices?pid=5fbcb83ba&amp;color=0,0,0&amp;vtp=1&amp;bbb=1"/>
          <p:cNvSpPr/>
          <p:nvPr/>
        </p:nvSpPr>
        <p:spPr>
          <a:xfrm>
            <a:off x="722376" y="37127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AS.18_1#f0e534dba?vop=1&amp;pid=5fbcb83b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本题考查当事人有委托辩护人的权利。本案是刑事案件，在法院判决前</a:t>
            </a:r>
            <a:r>
              <a:rPr lang="en-US" altLang="zh-CN" sz="2000" b="0" i="0">
                <a:solidFill>
                  <a:srgbClr val="000000"/>
                </a:solidFill>
                <a:latin typeface="微软雅黑" pitchFamily="34" charset="0"/>
                <a:ea typeface="微软雅黑" pitchFamily="34" charset="-122"/>
                <a:cs typeface="微软雅黑" pitchFamily="34" charset="-120"/>
              </a:rPr>
              <a:t>，刘某是犯罪嫌疑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人和被告人</a:t>
            </a:r>
            <a:r>
              <a:rPr lang="en-US" altLang="zh-CN" sz="2000" b="0" i="0" dirty="0">
                <a:solidFill>
                  <a:srgbClr val="000000"/>
                </a:solidFill>
                <a:latin typeface="微软雅黑" pitchFamily="34" charset="0"/>
                <a:ea typeface="微软雅黑" pitchFamily="34" charset="-122"/>
                <a:cs typeface="微软雅黑" pitchFamily="34" charset="-120"/>
              </a:rPr>
              <a:t>，有委托辩护人的权利，而非委托诉讼代理人的权利，②④符合题意，①排除</a:t>
            </a:r>
            <a:r>
              <a:rPr lang="en-US" altLang="zh-CN" sz="2000" b="0" i="0">
                <a:solidFill>
                  <a:srgbClr val="000000"/>
                </a:solidFill>
                <a:latin typeface="微软雅黑" pitchFamily="34" charset="0"/>
                <a:ea typeface="微软雅黑" pitchFamily="34" charset="-122"/>
                <a:cs typeface="微软雅黑" pitchFamily="34" charset="-120"/>
              </a:rPr>
              <a:t>；刘某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若对法院判决的结果不服</a:t>
            </a:r>
            <a:r>
              <a:rPr lang="en-US" altLang="zh-CN" sz="2000" b="0" i="0" dirty="0">
                <a:solidFill>
                  <a:srgbClr val="000000"/>
                </a:solidFill>
                <a:latin typeface="微软雅黑" pitchFamily="34" charset="0"/>
                <a:ea typeface="微软雅黑" pitchFamily="34" charset="-122"/>
                <a:cs typeface="微软雅黑" pitchFamily="34" charset="-120"/>
              </a:rPr>
              <a:t>，可以在有效期内进行上诉，启动二审程序，而不是启动再审程序</a:t>
            </a:r>
            <a:r>
              <a:rPr lang="en-US" altLang="zh-CN" sz="2000" b="0" i="0">
                <a:solidFill>
                  <a:srgbClr val="000000"/>
                </a:solidFill>
                <a:latin typeface="微软雅黑" pitchFamily="34" charset="0"/>
                <a:ea typeface="微软雅黑" pitchFamily="34" charset="-122"/>
                <a:cs typeface="微软雅黑" pitchFamily="34" charset="-120"/>
              </a:rPr>
              <a:t>，再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审是用于纠正生效裁判的错误</a:t>
            </a:r>
            <a:r>
              <a:rPr lang="en-US" altLang="zh-CN" sz="2000" b="0" i="0" dirty="0">
                <a:solidFill>
                  <a:srgbClr val="000000"/>
                </a:solidFill>
                <a:latin typeface="微软雅黑" pitchFamily="34" charset="0"/>
                <a:ea typeface="微软雅黑" pitchFamily="34" charset="-122"/>
                <a:cs typeface="微软雅黑"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BD.19_1#8206dd336?sp=1&amp;pid=5fbcb83b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［湖北十堰2024高二期末］</a:t>
            </a:r>
            <a:r>
              <a:rPr lang="en-US" altLang="zh-CN" sz="2000" b="0" i="0">
                <a:solidFill>
                  <a:srgbClr val="000000"/>
                </a:solidFill>
                <a:latin typeface="微软雅黑" pitchFamily="34" charset="0"/>
                <a:ea typeface="微软雅黑" pitchFamily="34" charset="-122"/>
                <a:cs typeface="微软雅黑" pitchFamily="34" charset="-120"/>
              </a:rPr>
              <a:t>下列对申请法律援助工作流程图的解读正确的是(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8206dd336.bracket?pid=5fbcb83ba&amp;color=0,0,0&amp;vpa=7&amp;vtp=1"/>
          <p:cNvSpPr/>
          <p:nvPr/>
        </p:nvSpPr>
        <p:spPr>
          <a:xfrm>
            <a:off x="9515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6_BD.19_2#8206dd336?pid=5fbcb83b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49624" y="1511300"/>
            <a:ext cx="4489704" cy="22951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19_3#8206dd336?pid=5fbcb83ba&amp;color=0,0,0&amp;vtp=1&amp;bbb=1"/>
          <p:cNvSpPr/>
          <p:nvPr/>
        </p:nvSpPr>
        <p:spPr>
          <a:xfrm>
            <a:off x="722376" y="3937000"/>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①申请人要提交材料证明其满足申请法律援助条件</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初中生可以直接申请法律援助为其进行辩护或代理</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法律援助机构可向成功受援者适当收取必要费用</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对不符合条件的申请人，要书面告知理由</a:t>
            </a:r>
            <a:endParaRPr lang="en-US" altLang="zh-CN" sz="2000" dirty="0"/>
          </a:p>
        </p:txBody>
      </p:sp>
      <p:sp>
        <p:nvSpPr>
          <p:cNvPr id="6" name="QC_6_BD.19_4#8206dd336.choices?pid=5fbcb83ba&amp;color=0,0,0&amp;vtp=1&amp;bbb=1"/>
          <p:cNvSpPr/>
          <p:nvPr/>
        </p:nvSpPr>
        <p:spPr>
          <a:xfrm>
            <a:off x="722376" y="57743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AS.21_1#8206dd336?vop=1&amp;pid=5fbcb83b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本题考查法律援助制度。根据法律援助的流程</a:t>
            </a:r>
            <a:r>
              <a:rPr lang="en-US" altLang="zh-CN" sz="2000" b="0" i="0">
                <a:solidFill>
                  <a:srgbClr val="000000"/>
                </a:solidFill>
                <a:latin typeface="微软雅黑" pitchFamily="34" charset="0"/>
                <a:ea typeface="微软雅黑" pitchFamily="34" charset="-122"/>
                <a:cs typeface="微软雅黑" pitchFamily="34" charset="-120"/>
              </a:rPr>
              <a:t>，申请人需要提交材料证明其是经济困难的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公民</a:t>
            </a:r>
            <a:r>
              <a:rPr lang="en-US" altLang="zh-CN" sz="2000" b="0" i="0" dirty="0">
                <a:solidFill>
                  <a:srgbClr val="000000"/>
                </a:solidFill>
                <a:latin typeface="微软雅黑" pitchFamily="34" charset="0"/>
                <a:ea typeface="微软雅黑" pitchFamily="34" charset="-122"/>
                <a:cs typeface="微软雅黑" pitchFamily="34" charset="-120"/>
              </a:rPr>
              <a:t>，或案件涉及维护英雄烈士人格权益或因见义勇为行为主张相关民事权益</a:t>
            </a:r>
            <a:r>
              <a:rPr lang="en-US" altLang="zh-CN" sz="2000" b="0" i="0">
                <a:solidFill>
                  <a:srgbClr val="000000"/>
                </a:solidFill>
                <a:latin typeface="微软雅黑" pitchFamily="34" charset="0"/>
                <a:ea typeface="微软雅黑" pitchFamily="34" charset="-122"/>
                <a:cs typeface="微软雅黑" pitchFamily="34" charset="-120"/>
              </a:rPr>
              <a:t>，对不符合条件的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申请人</a:t>
            </a:r>
            <a:r>
              <a:rPr lang="en-US" altLang="zh-CN" sz="2000" b="0" i="0" dirty="0">
                <a:solidFill>
                  <a:srgbClr val="000000"/>
                </a:solidFill>
                <a:latin typeface="微软雅黑" pitchFamily="34" charset="0"/>
                <a:ea typeface="微软雅黑" pitchFamily="34" charset="-122"/>
                <a:cs typeface="微软雅黑" pitchFamily="34" charset="-120"/>
              </a:rPr>
              <a:t>，要书面告知理由，①④正确。初中生是未成年人，需要申请法律援助的</a:t>
            </a:r>
            <a:r>
              <a:rPr lang="en-US" altLang="zh-CN" sz="2000" b="0" i="0">
                <a:solidFill>
                  <a:srgbClr val="000000"/>
                </a:solidFill>
                <a:latin typeface="微软雅黑" pitchFamily="34" charset="0"/>
                <a:ea typeface="微软雅黑" pitchFamily="34" charset="-122"/>
                <a:cs typeface="微软雅黑" pitchFamily="34" charset="-120"/>
              </a:rPr>
              <a:t>，由其法定代理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人代为提出</a:t>
            </a:r>
            <a:r>
              <a:rPr lang="en-US" altLang="zh-CN" sz="2000" b="0" i="0" dirty="0">
                <a:solidFill>
                  <a:srgbClr val="000000"/>
                </a:solidFill>
                <a:latin typeface="微软雅黑" pitchFamily="34" charset="0"/>
                <a:ea typeface="微软雅黑" pitchFamily="34" charset="-122"/>
                <a:cs typeface="微软雅黑" pitchFamily="34" charset="-120"/>
              </a:rPr>
              <a:t>，②排除。法律援助是免费的，法律援助机构不能收取任何费用，③排除。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BD.22_1#d7fe42efb?sp=1&amp;pid=5fbcb83b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［东北部分学校2025联考］</a:t>
            </a:r>
            <a:r>
              <a:rPr lang="en-US" altLang="zh-CN" sz="2000" b="0" i="0" dirty="0">
                <a:solidFill>
                  <a:srgbClr val="000000"/>
                </a:solidFill>
                <a:latin typeface="微软雅黑" pitchFamily="34" charset="0"/>
                <a:ea typeface="微软雅黑" pitchFamily="34" charset="-122"/>
                <a:cs typeface="微软雅黑" pitchFamily="34" charset="-120"/>
              </a:rPr>
              <a:t>某市居民张某购买开发商李某的一处房产后</a:t>
            </a:r>
            <a:r>
              <a:rPr lang="en-US" altLang="zh-CN" sz="2000" b="0" i="0">
                <a:solidFill>
                  <a:srgbClr val="000000"/>
                </a:solidFill>
                <a:latin typeface="微软雅黑" pitchFamily="34" charset="0"/>
                <a:ea typeface="微软雅黑" pitchFamily="34" charset="-122"/>
                <a:cs typeface="微软雅黑" pitchFamily="34" charset="-120"/>
              </a:rPr>
              <a:t>，发现房屋存在严重质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量问题</a:t>
            </a:r>
            <a:r>
              <a:rPr lang="en-US" altLang="zh-CN" sz="2000" b="0" i="0" dirty="0">
                <a:solidFill>
                  <a:srgbClr val="000000"/>
                </a:solidFill>
                <a:latin typeface="微软雅黑" pitchFamily="34" charset="0"/>
                <a:ea typeface="微软雅黑" pitchFamily="34" charset="-122"/>
                <a:cs typeface="微软雅黑" pitchFamily="34" charset="-120"/>
              </a:rPr>
              <a:t>，多次与李某协商无果后，他决定将其诉至法院。在准备起诉的过程中</a:t>
            </a:r>
            <a:r>
              <a:rPr lang="en-US" altLang="zh-CN" sz="2000" b="0" i="0">
                <a:solidFill>
                  <a:srgbClr val="000000"/>
                </a:solidFill>
                <a:latin typeface="微软雅黑" pitchFamily="34" charset="0"/>
                <a:ea typeface="微软雅黑" pitchFamily="34" charset="-122"/>
                <a:cs typeface="微软雅黑" pitchFamily="34" charset="-120"/>
              </a:rPr>
              <a:t>，他了解到诉讼活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动需要遵循一定的程序和步骤</a:t>
            </a:r>
            <a:r>
              <a:rPr lang="en-US" altLang="zh-CN" sz="2000" b="0" i="0" dirty="0">
                <a:solidFill>
                  <a:srgbClr val="000000"/>
                </a:solidFill>
                <a:latin typeface="微软雅黑" pitchFamily="34" charset="0"/>
                <a:ea typeface="微软雅黑" pitchFamily="34" charset="-122"/>
                <a:cs typeface="微软雅黑" pitchFamily="34" charset="-120"/>
              </a:rPr>
              <a:t>，以确保整个过程的公正、高效和有序</a:t>
            </a:r>
            <a:r>
              <a:rPr lang="en-US" altLang="zh-CN" sz="2000" b="0" i="0">
                <a:solidFill>
                  <a:srgbClr val="000000"/>
                </a:solidFill>
                <a:latin typeface="微软雅黑" pitchFamily="34" charset="0"/>
                <a:ea typeface="微软雅黑" pitchFamily="34" charset="-122"/>
                <a:cs typeface="微软雅黑" pitchFamily="34" charset="-120"/>
              </a:rPr>
              <a:t>。请根据一般的诉讼活动程</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序</a:t>
            </a:r>
            <a:r>
              <a:rPr lang="en-US" altLang="zh-CN" sz="2000" b="0" i="0" dirty="0">
                <a:solidFill>
                  <a:srgbClr val="000000"/>
                </a:solidFill>
                <a:latin typeface="微软雅黑" pitchFamily="34" charset="0"/>
                <a:ea typeface="微软雅黑" pitchFamily="34" charset="-122"/>
                <a:cs typeface="微软雅黑" pitchFamily="34" charset="-120"/>
              </a:rPr>
              <a:t>，将下列诉讼步骤按先后顺序进行排列，</a:t>
            </a:r>
            <a:r>
              <a:rPr lang="en-US" altLang="zh-CN" sz="2000" b="0" i="0">
                <a:solidFill>
                  <a:srgbClr val="000000"/>
                </a:solidFill>
                <a:latin typeface="微软雅黑" pitchFamily="34" charset="0"/>
                <a:ea typeface="微软雅黑" pitchFamily="34" charset="-122"/>
                <a:cs typeface="微软雅黑" pitchFamily="34" charset="-120"/>
              </a:rPr>
              <a:t>以指导张某接下来的行动(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3_1#d7fe42efb.bracket?pid=5fbcb83ba&amp;color=0,0,0&amp;vpa=8&amp;vtp=1"/>
          <p:cNvSpPr/>
          <p:nvPr/>
        </p:nvSpPr>
        <p:spPr>
          <a:xfrm>
            <a:off x="8529701"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22_2#d7fe42efb?pid=5fbcb83ba&amp;color=0,0,0&amp;vtp=1&amp;bbb=1"/>
          <p:cNvSpPr/>
          <p:nvPr/>
        </p:nvSpPr>
        <p:spPr>
          <a:xfrm>
            <a:off x="722376" y="2791274"/>
            <a:ext cx="10753344" cy="22659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①向法院提交起诉状及相关证据，如房屋质量检测报告</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围绕诉讼请求或诉讼主张，就案件争议问题进行辩论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开庭审理，展开法庭调查，调查房屋质量等案件事实</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交换起诉状副本和答辩状副本，以便了解对方的观点</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微软雅黑" pitchFamily="34" charset="-122"/>
                <a:cs typeface="微软雅黑" pitchFamily="34" charset="-120"/>
              </a:rPr>
              <a:t>法院根据事实和法律进行判决，当庭或择期宣告判决</a:t>
            </a:r>
            <a:endParaRPr lang="en-US" altLang="zh-CN" sz="2000" dirty="0"/>
          </a:p>
        </p:txBody>
      </p:sp>
      <p:sp>
        <p:nvSpPr>
          <p:cNvPr id="5" name="QC_6_BD.22_3#d7fe42efb.choices?pid=5fbcb83ba&amp;color=0,0,0&amp;vtp=1&amp;bbb=1"/>
          <p:cNvSpPr/>
          <p:nvPr/>
        </p:nvSpPr>
        <p:spPr>
          <a:xfrm>
            <a:off x="722376" y="5086418"/>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.①→③→②→④→⑤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.①→③→④→②→⑤</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C.①→④→②→③→⑤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.①→④→③→②→⑤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AS.24_1#d7fe42efb?vop=1&amp;pid=5fbcb83ba&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本题考查起诉与应诉、开庭审理。根据一般的诉讼活动程序</a:t>
            </a:r>
            <a:r>
              <a:rPr lang="en-US" altLang="zh-CN" sz="2000" b="0" i="0">
                <a:solidFill>
                  <a:srgbClr val="000000"/>
                </a:solidFill>
                <a:latin typeface="微软雅黑" pitchFamily="34" charset="0"/>
                <a:ea typeface="微软雅黑" pitchFamily="34" charset="-122"/>
                <a:cs typeface="微软雅黑" pitchFamily="34" charset="-120"/>
              </a:rPr>
              <a:t>，首先是原告提交起诉状和相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关证据</a:t>
            </a:r>
            <a:r>
              <a:rPr lang="en-US" altLang="zh-CN" sz="2000" b="0" i="0" dirty="0">
                <a:solidFill>
                  <a:srgbClr val="000000"/>
                </a:solidFill>
                <a:latin typeface="微软雅黑" pitchFamily="34" charset="0"/>
                <a:ea typeface="微软雅黑" pitchFamily="34" charset="-122"/>
                <a:cs typeface="微软雅黑" pitchFamily="34" charset="-120"/>
              </a:rPr>
              <a:t>，启动诉讼程序，①排在第一位；立案后</a:t>
            </a:r>
            <a:r>
              <a:rPr lang="en-US" altLang="zh-CN" sz="2000" b="0" i="0">
                <a:solidFill>
                  <a:srgbClr val="000000"/>
                </a:solidFill>
                <a:latin typeface="微软雅黑" pitchFamily="34" charset="0"/>
                <a:ea typeface="微软雅黑" pitchFamily="34" charset="-122"/>
                <a:cs typeface="微软雅黑" pitchFamily="34" charset="-120"/>
              </a:rPr>
              <a:t>，法院向被告送达起诉状副本并要求其提交答辩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状</a:t>
            </a:r>
            <a:r>
              <a:rPr lang="en-US" altLang="zh-CN" sz="2000" b="0" i="0" dirty="0">
                <a:solidFill>
                  <a:srgbClr val="000000"/>
                </a:solidFill>
                <a:latin typeface="微软雅黑" pitchFamily="34" charset="0"/>
                <a:ea typeface="微软雅黑" pitchFamily="34" charset="-122"/>
                <a:cs typeface="微软雅黑" pitchFamily="34" charset="-120"/>
              </a:rPr>
              <a:t>，被告提交答辩状后，法院将答辩状副本送达给原告，以便双方了解对方的观点，</a:t>
            </a:r>
            <a:r>
              <a:rPr lang="en-US" altLang="zh-CN" sz="2000" b="0" i="0">
                <a:solidFill>
                  <a:srgbClr val="000000"/>
                </a:solidFill>
                <a:latin typeface="微软雅黑" pitchFamily="34" charset="0"/>
                <a:ea typeface="微软雅黑" pitchFamily="34" charset="-122"/>
                <a:cs typeface="微软雅黑" pitchFamily="34" charset="-120"/>
              </a:rPr>
              <a:t>④排在第二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位</a:t>
            </a:r>
            <a:r>
              <a:rPr lang="en-US" altLang="zh-CN" sz="2000" b="0" i="0" dirty="0">
                <a:solidFill>
                  <a:srgbClr val="000000"/>
                </a:solidFill>
                <a:latin typeface="微软雅黑" pitchFamily="34" charset="0"/>
                <a:ea typeface="微软雅黑" pitchFamily="34" charset="-122"/>
                <a:cs typeface="微软雅黑" pitchFamily="34" charset="-120"/>
              </a:rPr>
              <a:t>；庭审开始后，首先进行法庭调查，查清案件事实（如房屋质量问题），③排在第三位</a:t>
            </a:r>
            <a:r>
              <a:rPr lang="en-US" altLang="zh-CN" sz="2000" b="0" i="0">
                <a:solidFill>
                  <a:srgbClr val="000000"/>
                </a:solidFill>
                <a:latin typeface="微软雅黑" pitchFamily="34" charset="0"/>
                <a:ea typeface="微软雅黑" pitchFamily="34" charset="-122"/>
                <a:cs typeface="微软雅黑" pitchFamily="34" charset="-120"/>
              </a:rPr>
              <a:t>；在调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查基础上</a:t>
            </a:r>
            <a:r>
              <a:rPr lang="en-US" altLang="zh-CN" sz="2000" b="0" i="0" dirty="0">
                <a:solidFill>
                  <a:srgbClr val="000000"/>
                </a:solidFill>
                <a:latin typeface="微软雅黑" pitchFamily="34" charset="0"/>
                <a:ea typeface="微软雅黑" pitchFamily="34" charset="-122"/>
                <a:cs typeface="微软雅黑" pitchFamily="34" charset="-120"/>
              </a:rPr>
              <a:t>，双方围绕争议问题进行辩论，阐述各自主张，②排在第四位；最后</a:t>
            </a:r>
            <a:r>
              <a:rPr lang="en-US" altLang="zh-CN" sz="2000" b="0" i="0">
                <a:solidFill>
                  <a:srgbClr val="000000"/>
                </a:solidFill>
                <a:latin typeface="微软雅黑" pitchFamily="34" charset="0"/>
                <a:ea typeface="微软雅黑" pitchFamily="34" charset="-122"/>
                <a:cs typeface="微软雅黑" pitchFamily="34" charset="-120"/>
              </a:rPr>
              <a:t>，法院根据事实和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法律作出判决并宣告结果</a:t>
            </a:r>
            <a:r>
              <a:rPr lang="en-US" altLang="zh-CN" sz="2000" b="0" i="0" dirty="0">
                <a:solidFill>
                  <a:srgbClr val="000000"/>
                </a:solidFill>
                <a:latin typeface="微软雅黑" pitchFamily="34" charset="0"/>
                <a:ea typeface="微软雅黑" pitchFamily="34" charset="-122"/>
                <a:cs typeface="微软雅黑" pitchFamily="34" charset="-120"/>
              </a:rPr>
              <a:t>，⑤排在第五位；正确的诉讼步骤顺序是①→④→③→②→⑤。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f253cb6d7.fixed?pid=37d041dc0&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2_BD#f253cb6d7.fixed?pid=37d041dc0&amp;color=255,255,255&amp;vtp=1&amp;bbb=1"/>
          <p:cNvSpPr/>
          <p:nvPr/>
        </p:nvSpPr>
        <p:spPr>
          <a:xfrm>
            <a:off x="0" y="3730752"/>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第四单元</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社会争议解决</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BD.25_1#bd5f439a5?sp=1&amp;pid=5fbcb83b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［辽宁大连部分学校2025高二联考］</a:t>
            </a:r>
            <a:r>
              <a:rPr lang="en-US" altLang="zh-CN" sz="2000" b="0" i="0" dirty="0">
                <a:solidFill>
                  <a:srgbClr val="000000"/>
                </a:solidFill>
                <a:latin typeface="微软雅黑" pitchFamily="34" charset="0"/>
                <a:ea typeface="微软雅黑" pitchFamily="34" charset="-122"/>
                <a:cs typeface="微软雅黑" pitchFamily="34" charset="-120"/>
              </a:rPr>
              <a:t>2024年10月14日，</a:t>
            </a:r>
            <a:r>
              <a:rPr lang="en-US" altLang="zh-CN" sz="2000" b="0" i="0">
                <a:solidFill>
                  <a:srgbClr val="000000"/>
                </a:solidFill>
                <a:latin typeface="微软雅黑" pitchFamily="34" charset="0"/>
                <a:ea typeface="微软雅黑" pitchFamily="34" charset="-122"/>
                <a:cs typeface="微软雅黑" pitchFamily="34" charset="-120"/>
              </a:rPr>
              <a:t>湖南一女子郑某用电热水器洗澡时，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被</a:t>
            </a:r>
            <a:r>
              <a:rPr lang="en-US" altLang="zh-CN" sz="2000" b="0" i="0" dirty="0">
                <a:solidFill>
                  <a:srgbClr val="000000"/>
                </a:solidFill>
                <a:latin typeface="微软雅黑" pitchFamily="34" charset="0"/>
                <a:ea typeface="微软雅黑" pitchFamily="34" charset="-122"/>
                <a:cs typeface="微软雅黑" pitchFamily="34" charset="-120"/>
              </a:rPr>
              <a:t>“夺命”，司法鉴定结果为“符合电击死亡特征”。其丈夫与热水器生产厂家交涉</a:t>
            </a:r>
            <a:r>
              <a:rPr lang="en-US" altLang="zh-CN" sz="2000" b="0" i="0">
                <a:solidFill>
                  <a:srgbClr val="000000"/>
                </a:solidFill>
                <a:latin typeface="微软雅黑" pitchFamily="34" charset="0"/>
                <a:ea typeface="微软雅黑" pitchFamily="34" charset="-122"/>
                <a:cs typeface="微软雅黑" pitchFamily="34" charset="-120"/>
              </a:rPr>
              <a:t>，要求赔偿</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135</a:t>
            </a:r>
            <a:r>
              <a:rPr lang="en-US" altLang="zh-CN" sz="2000" b="0" i="0" dirty="0">
                <a:solidFill>
                  <a:srgbClr val="000000"/>
                </a:solidFill>
                <a:latin typeface="微软雅黑" pitchFamily="34" charset="0"/>
                <a:ea typeface="微软雅黑" pitchFamily="34" charset="-122"/>
                <a:cs typeface="微软雅黑" pitchFamily="34" charset="-120"/>
              </a:rPr>
              <a:t>万元。双方在赔偿金额上发生纠纷，郑某丈夫就此向法院提起诉讼。</a:t>
            </a:r>
            <a:r>
              <a:rPr lang="en-US" altLang="zh-CN" sz="2000" b="0" i="0">
                <a:solidFill>
                  <a:srgbClr val="000000"/>
                </a:solidFill>
                <a:latin typeface="微软雅黑" pitchFamily="34" charset="0"/>
                <a:ea typeface="微软雅黑" pitchFamily="34" charset="-122"/>
                <a:cs typeface="微软雅黑" pitchFamily="34" charset="-120"/>
              </a:rPr>
              <a:t>本案中(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6_1#bd5f439a5.bracket?pid=5fbcb83ba&amp;color=0,0,0&amp;vpa=9&amp;vtp=1"/>
          <p:cNvSpPr/>
          <p:nvPr/>
        </p:nvSpPr>
        <p:spPr>
          <a:xfrm>
            <a:off x="9752076"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25_2#bd5f439a5?pid=5fbcb83ba&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①一审判决生效后，当事人认为判决确有错误，可申请再审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开庭准备阶段，审判长应告知被告人有权委托辩护人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开庭审理后，双方在法院主持下达成调解协议，就可终结诉讼</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一审判决生效后，当事人可以在15天之内提起上诉</a:t>
            </a:r>
            <a:endParaRPr lang="en-US" altLang="zh-CN" sz="2000" dirty="0"/>
          </a:p>
        </p:txBody>
      </p:sp>
      <p:sp>
        <p:nvSpPr>
          <p:cNvPr id="5" name="QC_6_BD.25_3#bd5f439a5.choices?pid=5fbcb83ba&amp;color=0,0,0&amp;vtp=1&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6_AS.27_1#bd5f439a5?vop=1&amp;pid=5fbcb83b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本题考查开庭审理。一审判决生效后，当事人认为判决确有错误</a:t>
            </a:r>
            <a:r>
              <a:rPr lang="en-US" altLang="zh-CN" sz="2000" b="0" i="0">
                <a:solidFill>
                  <a:srgbClr val="000000"/>
                </a:solidFill>
                <a:latin typeface="微软雅黑" pitchFamily="34" charset="0"/>
                <a:ea typeface="微软雅黑" pitchFamily="34" charset="-122"/>
                <a:cs typeface="微软雅黑" pitchFamily="34" charset="-120"/>
              </a:rPr>
              <a:t>，可以向上一级人民法院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申请再审</a:t>
            </a:r>
            <a:r>
              <a:rPr lang="en-US" altLang="zh-CN" sz="2000" b="0" i="0" dirty="0">
                <a:solidFill>
                  <a:srgbClr val="000000"/>
                </a:solidFill>
                <a:latin typeface="微软雅黑" pitchFamily="34" charset="0"/>
                <a:ea typeface="微软雅黑" pitchFamily="34" charset="-122"/>
                <a:cs typeface="微软雅黑" pitchFamily="34" charset="-120"/>
              </a:rPr>
              <a:t>，①正确；民事诉讼中，若双方在法院主持下达成调解协议并签收调解书，</a:t>
            </a:r>
            <a:r>
              <a:rPr lang="en-US" altLang="zh-CN" sz="2000" b="0" i="0">
                <a:solidFill>
                  <a:srgbClr val="000000"/>
                </a:solidFill>
                <a:latin typeface="微软雅黑" pitchFamily="34" charset="0"/>
                <a:ea typeface="微软雅黑" pitchFamily="34" charset="-122"/>
                <a:cs typeface="微软雅黑" pitchFamily="34" charset="-120"/>
              </a:rPr>
              <a:t>诉讼即终结，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正确；在刑事诉讼中，在开庭准备阶段，审判长应告知被告人有权委托辩护人</a:t>
            </a:r>
            <a:r>
              <a:rPr lang="en-US" altLang="zh-CN" sz="2000" b="0" i="0">
                <a:solidFill>
                  <a:srgbClr val="000000"/>
                </a:solidFill>
                <a:latin typeface="微软雅黑" pitchFamily="34" charset="0"/>
                <a:ea typeface="微软雅黑" pitchFamily="34" charset="-122"/>
                <a:cs typeface="微软雅黑" pitchFamily="34" charset="-120"/>
              </a:rPr>
              <a:t>，本案为民事诉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讼</a:t>
            </a:r>
            <a:r>
              <a:rPr lang="en-US" altLang="zh-CN" sz="2000" b="0" i="0" dirty="0">
                <a:solidFill>
                  <a:srgbClr val="000000"/>
                </a:solidFill>
                <a:latin typeface="微软雅黑" pitchFamily="34" charset="0"/>
                <a:ea typeface="微软雅黑" pitchFamily="34" charset="-122"/>
                <a:cs typeface="微软雅黑" pitchFamily="34" charset="-120"/>
              </a:rPr>
              <a:t>，当事人委托的是“诉讼代理人”，②排除</a:t>
            </a:r>
            <a:r>
              <a:rPr lang="en-US" altLang="zh-CN" sz="2000" b="0" i="0">
                <a:solidFill>
                  <a:srgbClr val="000000"/>
                </a:solidFill>
                <a:latin typeface="微软雅黑" pitchFamily="34" charset="0"/>
                <a:ea typeface="微软雅黑" pitchFamily="34" charset="-122"/>
                <a:cs typeface="微软雅黑" pitchFamily="34" charset="-120"/>
              </a:rPr>
              <a:t>；民事诉讼上诉须在一审判决未生效前提出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通常为收到判决书之日起15天），而非判决生效后，④排除。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BD.28_1#a0cf6df53?sp=1&amp;pid=5fbcb83b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［河南部分学校2024联考］</a:t>
            </a:r>
            <a:r>
              <a:rPr lang="en-US" altLang="zh-CN" sz="2000" b="0" i="0" dirty="0">
                <a:solidFill>
                  <a:srgbClr val="000000"/>
                </a:solidFill>
                <a:latin typeface="微软雅黑" pitchFamily="34" charset="0"/>
                <a:ea typeface="微软雅黑" pitchFamily="34" charset="-122"/>
                <a:cs typeface="微软雅黑" pitchFamily="34" charset="-120"/>
              </a:rPr>
              <a:t>甲因小事与同村村民乙发生口角冲突，甲失手导致乙受伤</a:t>
            </a:r>
            <a:r>
              <a:rPr lang="en-US" altLang="zh-CN" sz="2000" b="0" i="0">
                <a:solidFill>
                  <a:srgbClr val="000000"/>
                </a:solidFill>
                <a:latin typeface="微软雅黑" pitchFamily="34" charset="0"/>
                <a:ea typeface="微软雅黑" pitchFamily="34" charset="-122"/>
                <a:cs typeface="微软雅黑" pitchFamily="34" charset="-120"/>
              </a:rPr>
              <a:t>。县人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民法院开庭审理后</a:t>
            </a:r>
            <a:r>
              <a:rPr lang="en-US" altLang="zh-CN" sz="2000" b="0" i="0" dirty="0">
                <a:solidFill>
                  <a:srgbClr val="000000"/>
                </a:solidFill>
                <a:latin typeface="微软雅黑" pitchFamily="34" charset="0"/>
                <a:ea typeface="微软雅黑" pitchFamily="34" charset="-122"/>
                <a:cs typeface="微软雅黑" pitchFamily="34" charset="-120"/>
              </a:rPr>
              <a:t>，以过失伤人给甲定罪，判处甲有期徒刑1年。一审宣判后</a:t>
            </a:r>
            <a:r>
              <a:rPr lang="en-US" altLang="zh-CN" sz="2000" b="0" i="0">
                <a:solidFill>
                  <a:srgbClr val="000000"/>
                </a:solidFill>
                <a:latin typeface="微软雅黑" pitchFamily="34" charset="0"/>
                <a:ea typeface="微软雅黑" pitchFamily="34" charset="-122"/>
                <a:cs typeface="微软雅黑" pitchFamily="34" charset="-120"/>
              </a:rPr>
              <a:t>，乙以量刑过轻为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由向市中院上诉</a:t>
            </a:r>
            <a:r>
              <a:rPr lang="en-US" altLang="zh-CN" sz="2000" b="0" i="0" dirty="0">
                <a:solidFill>
                  <a:srgbClr val="000000"/>
                </a:solidFill>
                <a:latin typeface="微软雅黑" pitchFamily="34" charset="0"/>
                <a:ea typeface="微软雅黑" pitchFamily="34" charset="-122"/>
                <a:cs typeface="微软雅黑" pitchFamily="34" charset="-120"/>
              </a:rPr>
              <a:t>，甲认罪不上诉。</a:t>
            </a:r>
            <a:r>
              <a:rPr lang="en-US" altLang="zh-CN" sz="2000" b="0" i="0">
                <a:solidFill>
                  <a:srgbClr val="000000"/>
                </a:solidFill>
                <a:latin typeface="微软雅黑" pitchFamily="34" charset="0"/>
                <a:ea typeface="微软雅黑" pitchFamily="34" charset="-122"/>
                <a:cs typeface="微软雅黑" pitchFamily="34" charset="-120"/>
              </a:rPr>
              <a:t>由此可以判断(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9_1#a0cf6df53.bracket?pid=5fbcb83ba&amp;color=0,0,0&amp;vpa=10&amp;vtp=1"/>
          <p:cNvSpPr/>
          <p:nvPr/>
        </p:nvSpPr>
        <p:spPr>
          <a:xfrm>
            <a:off x="6256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28_2#a0cf6df53?pid=5fbcb83ba&amp;color=0,0,0&amp;vtp=1&amp;bbb=1"/>
          <p:cNvSpPr/>
          <p:nvPr/>
        </p:nvSpPr>
        <p:spPr>
          <a:xfrm>
            <a:off x="722376" y="2334074"/>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本案是刑事自诉案件，乙是原告</a:t>
            </a:r>
            <a:endParaRPr lang="en-US" altLang="zh-CN" sz="2000" b="0" i="0" dirty="0">
              <a:solidFill>
                <a:srgbClr val="000000"/>
              </a:solidFill>
              <a:latin typeface="微软雅黑" pitchFamily="34" charset="0"/>
              <a:ea typeface="微软雅黑" pitchFamily="34" charset="-122"/>
              <a:cs typeface="微软雅黑" pitchFamily="34" charset="-120"/>
            </a:endParaRPr>
          </a:p>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②甲在一审判决后认罪，二审可不出席</a:t>
            </a:r>
            <a:endParaRPr lang="en-US" altLang="zh-CN" sz="2000" dirty="0"/>
          </a:p>
          <a:p>
            <a:pPr latinLnBrk="1">
              <a:lnSpc>
                <a:spcPts val="3700"/>
              </a:lnSpc>
            </a:pPr>
            <a:r>
              <a:rPr lang="en-US" altLang="zh-CN" sz="2000" b="0" i="0" dirty="0">
                <a:solidFill>
                  <a:srgbClr val="000000"/>
                </a:solidFill>
                <a:latin typeface="微软雅黑" pitchFamily="34" charset="0"/>
                <a:ea typeface="微软雅黑" pitchFamily="34" charset="-122"/>
                <a:cs typeface="微软雅黑" pitchFamily="34" charset="-120"/>
              </a:rPr>
              <a:t>③市中院在乙上诉后启动二审程序</a:t>
            </a:r>
            <a:endParaRPr lang="en-US" altLang="zh-CN" sz="2000" dirty="0"/>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④乙上诉是因为其主张未得到全部实现</a:t>
            </a:r>
            <a:endParaRPr lang="en-US" altLang="zh-CN" sz="2000" dirty="0"/>
          </a:p>
        </p:txBody>
      </p:sp>
      <p:sp>
        <p:nvSpPr>
          <p:cNvPr id="5" name="QC_6_BD.28_3#a0cf6df53.choices?pid=5fbcb83ba&amp;color=0,0,0&amp;vtp=1&amp;bbb=1"/>
          <p:cNvSpPr/>
          <p:nvPr/>
        </p:nvSpPr>
        <p:spPr>
          <a:xfrm>
            <a:off x="719328" y="411778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AS.30_1#a0cf6df53?vop=1&amp;pid=5fbcb83b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本题考查二审程序。自诉是指被害人或其法定代理人</a:t>
            </a:r>
            <a:r>
              <a:rPr lang="en-US" altLang="zh-CN" sz="2000" b="0" i="0">
                <a:solidFill>
                  <a:srgbClr val="000000"/>
                </a:solidFill>
                <a:latin typeface="微软雅黑" pitchFamily="34" charset="0"/>
                <a:ea typeface="微软雅黑" pitchFamily="34" charset="-122"/>
                <a:cs typeface="微软雅黑" pitchFamily="34" charset="-120"/>
              </a:rPr>
              <a:t>、近亲属为了追究被告人的刑事责任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而直接向人民法院提起的诉讼</a:t>
            </a:r>
            <a:r>
              <a:rPr lang="en-US" altLang="zh-CN" sz="2000" b="0" i="0" dirty="0">
                <a:solidFill>
                  <a:srgbClr val="000000"/>
                </a:solidFill>
                <a:latin typeface="微软雅黑" pitchFamily="34" charset="0"/>
                <a:ea typeface="微软雅黑" pitchFamily="34" charset="-122"/>
                <a:cs typeface="微软雅黑" pitchFamily="34" charset="-120"/>
              </a:rPr>
              <a:t>，本案是刑事自诉案件，乙是原告，①正确</a:t>
            </a:r>
            <a:r>
              <a:rPr lang="en-US" altLang="zh-CN" sz="2000" b="0" i="0">
                <a:solidFill>
                  <a:srgbClr val="000000"/>
                </a:solidFill>
                <a:latin typeface="微软雅黑" pitchFamily="34" charset="0"/>
                <a:ea typeface="微软雅黑" pitchFamily="34" charset="-122"/>
                <a:cs typeface="微软雅黑" pitchFamily="34" charset="-120"/>
              </a:rPr>
              <a:t>；一审在县人民法院开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庭审理</a:t>
            </a:r>
            <a:r>
              <a:rPr lang="en-US" altLang="zh-CN" sz="2000" b="0" i="0" dirty="0">
                <a:solidFill>
                  <a:srgbClr val="000000"/>
                </a:solidFill>
                <a:latin typeface="微软雅黑" pitchFamily="34" charset="0"/>
                <a:ea typeface="微软雅黑" pitchFamily="34" charset="-122"/>
                <a:cs typeface="微软雅黑" pitchFamily="34" charset="-120"/>
              </a:rPr>
              <a:t>，市中院在乙上诉后启动二审程序，③正确</a:t>
            </a:r>
            <a:r>
              <a:rPr lang="en-US" altLang="zh-CN" sz="2000" b="0" i="0">
                <a:solidFill>
                  <a:srgbClr val="000000"/>
                </a:solidFill>
                <a:latin typeface="微软雅黑" pitchFamily="34" charset="0"/>
                <a:ea typeface="微软雅黑" pitchFamily="34" charset="-122"/>
                <a:cs typeface="微软雅黑" pitchFamily="34" charset="-120"/>
              </a:rPr>
              <a:t>；一审判决后二审不出庭可能会对当事人产生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不利的法律后果</a:t>
            </a:r>
            <a:r>
              <a:rPr lang="en-US" altLang="zh-CN" sz="2000" b="0" i="0" dirty="0">
                <a:solidFill>
                  <a:srgbClr val="000000"/>
                </a:solidFill>
                <a:latin typeface="微软雅黑" pitchFamily="34" charset="0"/>
                <a:ea typeface="微软雅黑" pitchFamily="34" charset="-122"/>
                <a:cs typeface="微软雅黑" pitchFamily="34" charset="-120"/>
              </a:rPr>
              <a:t>，建议当事人积极行使诉讼权利，按照法院规定出庭参加庭审，②排除</a:t>
            </a:r>
            <a:r>
              <a:rPr lang="en-US" altLang="zh-CN" sz="2000" b="0" i="0">
                <a:solidFill>
                  <a:srgbClr val="000000"/>
                </a:solidFill>
                <a:latin typeface="微软雅黑" pitchFamily="34" charset="0"/>
                <a:ea typeface="微软雅黑" pitchFamily="34" charset="-122"/>
                <a:cs typeface="微软雅黑" pitchFamily="34" charset="-120"/>
              </a:rPr>
              <a:t>；乙以量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刑过轻为由向市中院上诉</a:t>
            </a:r>
            <a:r>
              <a:rPr lang="en-US" altLang="zh-CN" sz="2000" b="0" i="0" dirty="0">
                <a:solidFill>
                  <a:srgbClr val="000000"/>
                </a:solidFill>
                <a:latin typeface="微软雅黑" pitchFamily="34" charset="0"/>
                <a:ea typeface="微软雅黑" pitchFamily="34" charset="-122"/>
                <a:cs typeface="微软雅黑" pitchFamily="34" charset="-120"/>
              </a:rPr>
              <a:t>，乙上诉不是因为其主张未得到全部实现，④排除。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BD.31_1#8ea008b65?sp=1&amp;pid=5fbcb83ba&amp;color=0,0,0&amp;vtp=1&amp;bt=1&amp;bbb=1&amp;hb=1"/>
          <p:cNvSpPr/>
          <p:nvPr/>
        </p:nvSpPr>
        <p:spPr>
          <a:xfrm>
            <a:off x="722376" y="972000"/>
            <a:ext cx="10753344" cy="2154428"/>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［江苏无锡部分学校2024高二联考］</a:t>
            </a:r>
            <a:r>
              <a:rPr lang="en-US" altLang="zh-CN" sz="2000" b="0" i="0" dirty="0">
                <a:solidFill>
                  <a:srgbClr val="000000"/>
                </a:solidFill>
                <a:latin typeface="微软雅黑" pitchFamily="34" charset="0"/>
                <a:ea typeface="微软雅黑" pitchFamily="34" charset="-122"/>
                <a:cs typeface="微软雅黑" pitchFamily="34" charset="-120"/>
              </a:rPr>
              <a:t>因邻里琐事，杨某与张某厮打致张某腰部受伤</a:t>
            </a:r>
            <a:r>
              <a:rPr lang="en-US" altLang="zh-CN" sz="2000" b="0" i="0">
                <a:solidFill>
                  <a:srgbClr val="000000"/>
                </a:solidFill>
                <a:latin typeface="微软雅黑" pitchFamily="34" charset="0"/>
                <a:ea typeface="微软雅黑" pitchFamily="34" charset="-122"/>
                <a:cs typeface="微软雅黑" pitchFamily="34" charset="-120"/>
              </a:rPr>
              <a:t>。警方接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警后迅速出警</a:t>
            </a:r>
            <a:r>
              <a:rPr lang="en-US" altLang="zh-CN" sz="2000" b="0" i="0" dirty="0">
                <a:solidFill>
                  <a:srgbClr val="000000"/>
                </a:solidFill>
                <a:latin typeface="微软雅黑" pitchFamily="34" charset="0"/>
                <a:ea typeface="微软雅黑" pitchFamily="34" charset="-122"/>
                <a:cs typeface="微软雅黑" pitchFamily="34" charset="-120"/>
              </a:rPr>
              <a:t>，并将当事人、证人带至公安机关了解相关情况。经公安司法鉴定中心鉴定</a:t>
            </a:r>
            <a:r>
              <a:rPr lang="en-US" altLang="zh-CN" sz="2000" b="0" i="0">
                <a:solidFill>
                  <a:srgbClr val="000000"/>
                </a:solidFill>
                <a:latin typeface="微软雅黑" pitchFamily="34" charset="0"/>
                <a:ea typeface="微软雅黑" pitchFamily="34" charset="-122"/>
                <a:cs typeface="微软雅黑" pitchFamily="34" charset="-120"/>
              </a:rPr>
              <a:t>，张某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损伤评定为轻伤一级</a:t>
            </a:r>
            <a:r>
              <a:rPr lang="en-US" altLang="zh-CN" sz="2000" b="0" i="0" dirty="0">
                <a:solidFill>
                  <a:srgbClr val="000000"/>
                </a:solidFill>
                <a:latin typeface="微软雅黑" pitchFamily="34" charset="0"/>
                <a:ea typeface="微软雅黑" pitchFamily="34" charset="-122"/>
                <a:cs typeface="微软雅黑" pitchFamily="34" charset="-120"/>
              </a:rPr>
              <a:t>。随后，检察机关以故意伤害罪向该区人民法院提出指控</a:t>
            </a:r>
            <a:r>
              <a:rPr lang="en-US" altLang="zh-CN" sz="2000" b="0" i="0">
                <a:solidFill>
                  <a:srgbClr val="000000"/>
                </a:solidFill>
                <a:latin typeface="微软雅黑" pitchFamily="34" charset="0"/>
                <a:ea typeface="微软雅黑" pitchFamily="34" charset="-122"/>
                <a:cs typeface="微软雅黑" pitchFamily="34" charset="-120"/>
              </a:rPr>
              <a:t>。该区人民法院经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审理后认为</a:t>
            </a:r>
            <a:r>
              <a:rPr lang="en-US" altLang="zh-CN" sz="2000" b="0" i="0" dirty="0">
                <a:solidFill>
                  <a:srgbClr val="000000"/>
                </a:solidFill>
                <a:latin typeface="微软雅黑" pitchFamily="34" charset="0"/>
                <a:ea typeface="微软雅黑" pitchFamily="34" charset="-122"/>
                <a:cs typeface="微软雅黑" pitchFamily="34" charset="-120"/>
              </a:rPr>
              <a:t>，公诉机关指控的犯罪成立。依据刑法、刑事诉讼法等相关规定</a:t>
            </a:r>
            <a:r>
              <a:rPr lang="en-US" altLang="zh-CN" sz="2000" b="0" i="0">
                <a:solidFill>
                  <a:srgbClr val="000000"/>
                </a:solidFill>
                <a:latin typeface="微软雅黑" pitchFamily="34" charset="0"/>
                <a:ea typeface="微软雅黑" pitchFamily="34" charset="-122"/>
                <a:cs typeface="微软雅黑" pitchFamily="34" charset="-120"/>
              </a:rPr>
              <a:t>，判处杨某有期徒刑</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六个月</a:t>
            </a:r>
            <a:r>
              <a:rPr lang="en-US" altLang="zh-CN" sz="2000" b="0" i="0" dirty="0">
                <a:solidFill>
                  <a:srgbClr val="000000"/>
                </a:solidFill>
                <a:latin typeface="微软雅黑" pitchFamily="34" charset="0"/>
                <a:ea typeface="微软雅黑" pitchFamily="34" charset="-122"/>
                <a:cs typeface="微软雅黑" pitchFamily="34" charset="-120"/>
              </a:rPr>
              <a:t>，缓刑一年。</a:t>
            </a:r>
            <a:r>
              <a:rPr lang="en-US" altLang="zh-CN" sz="2000" b="0" i="0">
                <a:solidFill>
                  <a:srgbClr val="000000"/>
                </a:solidFill>
                <a:latin typeface="微软雅黑" pitchFamily="34" charset="0"/>
                <a:ea typeface="微软雅黑" pitchFamily="34" charset="-122"/>
                <a:cs typeface="微软雅黑" pitchFamily="34" charset="-120"/>
              </a:rPr>
              <a:t>本案相继经历的阶段是(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2_1#8ea008b65.bracket?pid=5fbcb83ba&amp;color=0,0,0&amp;vpa=11&amp;vtp=1"/>
          <p:cNvSpPr/>
          <p:nvPr/>
        </p:nvSpPr>
        <p:spPr>
          <a:xfrm>
            <a:off x="5748401" y="2732855"/>
            <a:ext cx="355600" cy="379984"/>
          </a:xfrm>
          <a:prstGeom prst="rect">
            <a:avLst/>
          </a:prstGeom>
          <a:noFill/>
          <a:ln/>
        </p:spPr>
        <p:txBody>
          <a:bodyPr wrap="none" lIns="0" tIns="0" rIns="0" bIns="0" rtlCol="0" anchor="t"/>
          <a:lstStyle/>
          <a:p>
            <a:pPr algn="ctr" latinLnBrk="1">
              <a:lnSpc>
                <a:spcPts val="33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31_2#8ea008b65?pid=5fbcb83ba&amp;color=0,0,0&amp;vtp=1&amp;bbb=1"/>
          <p:cNvSpPr/>
          <p:nvPr/>
        </p:nvSpPr>
        <p:spPr>
          <a:xfrm>
            <a:off x="722376" y="3180529"/>
            <a:ext cx="10753344" cy="2612009"/>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调查阶段</a:t>
            </a:r>
            <a:endParaRPr lang="en-US" altLang="zh-CN" sz="2000" dirty="0"/>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dirty="0" err="1">
                <a:solidFill>
                  <a:srgbClr val="000000"/>
                </a:solidFill>
                <a:latin typeface="微软雅黑" pitchFamily="34" charset="0"/>
                <a:ea typeface="微软雅黑" pitchFamily="34" charset="-122"/>
                <a:cs typeface="微软雅黑" pitchFamily="34" charset="-120"/>
              </a:rPr>
              <a:t>公诉阶段</a:t>
            </a:r>
            <a:endParaRPr lang="en-US" altLang="zh-CN" sz="2000" dirty="0"/>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审判阶段</a:t>
            </a:r>
            <a:endParaRPr lang="en-US" altLang="zh-CN" sz="2000" dirty="0"/>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dirty="0" err="1">
                <a:solidFill>
                  <a:srgbClr val="000000"/>
                </a:solidFill>
                <a:latin typeface="微软雅黑" pitchFamily="34" charset="0"/>
                <a:ea typeface="微软雅黑" pitchFamily="34" charset="-122"/>
                <a:cs typeface="微软雅黑" pitchFamily="34" charset="-120"/>
              </a:rPr>
              <a:t>仲裁阶段</a:t>
            </a:r>
            <a:endParaRPr lang="en-US" altLang="zh-CN" sz="2000" dirty="0"/>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⑤</a:t>
            </a:r>
            <a:r>
              <a:rPr lang="en-US" altLang="zh-CN" sz="2000" b="0" i="0" dirty="0" err="1">
                <a:solidFill>
                  <a:srgbClr val="000000"/>
                </a:solidFill>
                <a:latin typeface="微软雅黑" pitchFamily="34" charset="0"/>
                <a:ea typeface="微软雅黑" pitchFamily="34" charset="-122"/>
                <a:cs typeface="微软雅黑" pitchFamily="34" charset="-120"/>
              </a:rPr>
              <a:t>侦查阶段</a:t>
            </a:r>
            <a:endParaRPr lang="en-US" altLang="zh-CN" sz="2000" dirty="0"/>
          </a:p>
          <a:p>
            <a:pPr latinLnBrk="1">
              <a:lnSpc>
                <a:spcPts val="3400"/>
              </a:lnSpc>
            </a:pPr>
            <a:r>
              <a:rPr lang="zh-CN" altLang="en-US" sz="2000" b="0" i="0" dirty="0">
                <a:solidFill>
                  <a:srgbClr val="000000"/>
                </a:solidFill>
                <a:latin typeface="微软雅黑" pitchFamily="34" charset="0"/>
                <a:ea typeface="微软雅黑" pitchFamily="34" charset="-122"/>
                <a:cs typeface="微软雅黑" pitchFamily="34" charset="-120"/>
              </a:rPr>
              <a:t>⑥</a:t>
            </a:r>
            <a:r>
              <a:rPr lang="en-US" altLang="zh-CN" sz="2000" b="0" i="0" dirty="0" err="1">
                <a:solidFill>
                  <a:srgbClr val="000000"/>
                </a:solidFill>
                <a:latin typeface="微软雅黑" pitchFamily="34" charset="0"/>
                <a:ea typeface="微软雅黑" pitchFamily="34" charset="-122"/>
                <a:cs typeface="微软雅黑" pitchFamily="34" charset="-120"/>
              </a:rPr>
              <a:t>执行阶段</a:t>
            </a:r>
            <a:endParaRPr lang="en-US" altLang="zh-CN" sz="2000" dirty="0"/>
          </a:p>
        </p:txBody>
      </p:sp>
      <p:sp>
        <p:nvSpPr>
          <p:cNvPr id="5" name="QC_6_BD.31_3#8ea008b65.choices?pid=5fbcb83ba&amp;color=0,0,0&amp;vtp=1&amp;bbb=1"/>
          <p:cNvSpPr/>
          <p:nvPr/>
        </p:nvSpPr>
        <p:spPr>
          <a:xfrm>
            <a:off x="722376" y="5845751"/>
            <a:ext cx="10753344" cy="385953"/>
          </a:xfrm>
          <a:prstGeom prst="rect">
            <a:avLst/>
          </a:prstGeom>
          <a:noFill/>
          <a:ln/>
        </p:spPr>
        <p:txBody>
          <a:bodyPr wrap="none" lIns="0" tIns="0" rIns="0" bIns="0" rtlCol="0" anchor="t"/>
          <a:lstStyle/>
          <a:p>
            <a:pPr latinLnBrk="1">
              <a:lnSpc>
                <a:spcPts val="34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C.⑤→②→③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.⑤→④→⑥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AS.33_1#8ea008b65?vop=1&amp;pid=5fbcb83ba&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本题考查严格遵守诉讼程序。警方接警后迅速出警，将当事人</a:t>
            </a:r>
            <a:r>
              <a:rPr lang="en-US" altLang="zh-CN" sz="2000" b="0" i="0">
                <a:solidFill>
                  <a:srgbClr val="000000"/>
                </a:solidFill>
                <a:latin typeface="微软雅黑" pitchFamily="34" charset="0"/>
                <a:ea typeface="微软雅黑" pitchFamily="34" charset="-122"/>
                <a:cs typeface="微软雅黑" pitchFamily="34" charset="-120"/>
              </a:rPr>
              <a:t>、证人带至公安机关了解相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关情况</a:t>
            </a:r>
            <a:r>
              <a:rPr lang="en-US" altLang="zh-CN" sz="2000" b="0" i="0" dirty="0">
                <a:solidFill>
                  <a:srgbClr val="000000"/>
                </a:solidFill>
                <a:latin typeface="微软雅黑" pitchFamily="34" charset="0"/>
                <a:ea typeface="微软雅黑" pitchFamily="34" charset="-122"/>
                <a:cs typeface="微软雅黑" pitchFamily="34" charset="-120"/>
              </a:rPr>
              <a:t>。经公安司法鉴定中心鉴定，张某损伤评定为轻伤一级，这属于侦查阶段</a:t>
            </a:r>
            <a:r>
              <a:rPr lang="en-US" altLang="zh-CN" sz="2000" b="0" i="0">
                <a:solidFill>
                  <a:srgbClr val="000000"/>
                </a:solidFill>
                <a:latin typeface="微软雅黑" pitchFamily="34" charset="0"/>
                <a:ea typeface="微软雅黑" pitchFamily="34" charset="-122"/>
                <a:cs typeface="微软雅黑" pitchFamily="34" charset="-120"/>
              </a:rPr>
              <a:t>，公安机关对报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案的案件进行侦查</a:t>
            </a:r>
            <a:r>
              <a:rPr lang="en-US" altLang="zh-CN" sz="2000" b="0" i="0" dirty="0">
                <a:solidFill>
                  <a:srgbClr val="000000"/>
                </a:solidFill>
                <a:latin typeface="微软雅黑" pitchFamily="34" charset="0"/>
                <a:ea typeface="微软雅黑" pitchFamily="34" charset="-122"/>
                <a:cs typeface="微软雅黑" pitchFamily="34" charset="-120"/>
              </a:rPr>
              <a:t>，搜集犯罪证据，⑤排第一位。随后</a:t>
            </a:r>
            <a:r>
              <a:rPr lang="en-US" altLang="zh-CN" sz="2000" b="0" i="0">
                <a:solidFill>
                  <a:srgbClr val="000000"/>
                </a:solidFill>
                <a:latin typeface="微软雅黑" pitchFamily="34" charset="0"/>
                <a:ea typeface="微软雅黑" pitchFamily="34" charset="-122"/>
                <a:cs typeface="微软雅黑" pitchFamily="34" charset="-120"/>
              </a:rPr>
              <a:t>，检察机关以故意伤害罪向该区人民法院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提出指控</a:t>
            </a:r>
            <a:r>
              <a:rPr lang="en-US" altLang="zh-CN" sz="2000" b="0" i="0" dirty="0">
                <a:solidFill>
                  <a:srgbClr val="000000"/>
                </a:solidFill>
                <a:latin typeface="微软雅黑" pitchFamily="34" charset="0"/>
                <a:ea typeface="微软雅黑" pitchFamily="34" charset="-122"/>
                <a:cs typeface="微软雅黑" pitchFamily="34" charset="-120"/>
              </a:rPr>
              <a:t>，这属于提起公诉阶段，公安机关将所有材料提交给检察院，由检察院审查起诉，</a:t>
            </a:r>
            <a:r>
              <a:rPr lang="en-US" altLang="zh-CN" sz="2000" b="0" i="0">
                <a:solidFill>
                  <a:srgbClr val="000000"/>
                </a:solidFill>
                <a:latin typeface="微软雅黑" pitchFamily="34" charset="0"/>
                <a:ea typeface="微软雅黑" pitchFamily="34" charset="-122"/>
                <a:cs typeface="微软雅黑" pitchFamily="34" charset="-120"/>
              </a:rPr>
              <a:t>②排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第二位</a:t>
            </a:r>
            <a:r>
              <a:rPr lang="en-US" altLang="zh-CN" sz="2000" b="0" i="0" dirty="0">
                <a:solidFill>
                  <a:srgbClr val="000000"/>
                </a:solidFill>
                <a:latin typeface="微软雅黑" pitchFamily="34" charset="0"/>
                <a:ea typeface="微软雅黑" pitchFamily="34" charset="-122"/>
                <a:cs typeface="微软雅黑" pitchFamily="34" charset="-120"/>
              </a:rPr>
              <a:t>。该区人民法院经审理后认为，公诉机关指控的犯罪成立。依据刑法</a:t>
            </a:r>
            <a:r>
              <a:rPr lang="en-US" altLang="zh-CN" sz="2000" b="0" i="0">
                <a:solidFill>
                  <a:srgbClr val="000000"/>
                </a:solidFill>
                <a:latin typeface="微软雅黑" pitchFamily="34" charset="0"/>
                <a:ea typeface="微软雅黑" pitchFamily="34" charset="-122"/>
                <a:cs typeface="微软雅黑" pitchFamily="34" charset="-120"/>
              </a:rPr>
              <a:t>、刑事诉讼法等相关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规定作出判决</a:t>
            </a:r>
            <a:r>
              <a:rPr lang="en-US" altLang="zh-CN" sz="2000" b="0" i="0" dirty="0">
                <a:solidFill>
                  <a:srgbClr val="000000"/>
                </a:solidFill>
                <a:latin typeface="微软雅黑" pitchFamily="34" charset="0"/>
                <a:ea typeface="微软雅黑" pitchFamily="34" charset="-122"/>
                <a:cs typeface="微软雅黑" pitchFamily="34" charset="-120"/>
              </a:rPr>
              <a:t>，这属于审判阶段，③排第三位。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6_AS.33_2#8ea008b65?vop=1&amp;pid=5fbcb83ba&amp;color=0,0,0&amp;mp=1&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快解</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刑事公诉案件大致要经历三个阶段：侦查阶段、公诉阶段和审判阶段。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BD.34_1#0f5a23dfa?sp=1&amp;pid=5fbcb83b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［湖南衡阳2025期末·改编］</a:t>
            </a:r>
            <a:r>
              <a:rPr lang="en-US" altLang="zh-CN" sz="2000" b="0" i="0" dirty="0">
                <a:solidFill>
                  <a:srgbClr val="000000"/>
                </a:solidFill>
                <a:latin typeface="微软雅黑" pitchFamily="34" charset="0"/>
                <a:ea typeface="微软雅黑" pitchFamily="34" charset="-122"/>
                <a:cs typeface="微软雅黑" pitchFamily="34" charset="-120"/>
              </a:rPr>
              <a:t>A县检察院在对当地水质情况履行检察监督职责时，发现</a:t>
            </a:r>
            <a:r>
              <a:rPr lang="en-US" altLang="zh-CN" sz="2000" b="0" i="0">
                <a:solidFill>
                  <a:srgbClr val="000000"/>
                </a:solidFill>
                <a:latin typeface="微软雅黑" pitchFamily="34" charset="0"/>
                <a:ea typeface="微软雅黑" pitchFamily="34" charset="-122"/>
                <a:cs typeface="微软雅黑" pitchFamily="34" charset="-120"/>
              </a:rPr>
              <a:t>B镇水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质中各项指标均不符合国家规定标准</a:t>
            </a:r>
            <a:r>
              <a:rPr lang="en-US" altLang="zh-CN" sz="2000" b="0" i="0" dirty="0">
                <a:solidFill>
                  <a:srgbClr val="000000"/>
                </a:solidFill>
                <a:latin typeface="微软雅黑" pitchFamily="34" charset="0"/>
                <a:ea typeface="微软雅黑" pitchFamily="34" charset="-122"/>
                <a:cs typeface="微软雅黑" pitchFamily="34" charset="-120"/>
              </a:rPr>
              <a:t>。A县检察院多次提出整改建议后，B</a:t>
            </a:r>
            <a:r>
              <a:rPr lang="en-US" altLang="zh-CN" sz="2000" b="0" i="0">
                <a:solidFill>
                  <a:srgbClr val="000000"/>
                </a:solidFill>
                <a:latin typeface="微软雅黑" pitchFamily="34" charset="0"/>
                <a:ea typeface="微软雅黑" pitchFamily="34" charset="-122"/>
                <a:cs typeface="微软雅黑" pitchFamily="34" charset="-120"/>
              </a:rPr>
              <a:t>镇人民政府仍不行动，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放任危害的存在</a:t>
            </a:r>
            <a:r>
              <a:rPr lang="en-US" altLang="zh-CN" sz="2000" b="0" i="0" dirty="0">
                <a:solidFill>
                  <a:srgbClr val="000000"/>
                </a:solidFill>
                <a:latin typeface="微软雅黑" pitchFamily="34" charset="0"/>
                <a:ea typeface="微软雅黑" pitchFamily="34" charset="-122"/>
                <a:cs typeface="微软雅黑" pitchFamily="34" charset="-120"/>
              </a:rPr>
              <a:t>。A县检察院遂以B镇人民政府为被告，向A县法院提起诉讼。A县法院判决</a:t>
            </a:r>
            <a:r>
              <a:rPr lang="en-US" altLang="zh-CN" sz="2000" b="0" i="0">
                <a:solidFill>
                  <a:srgbClr val="000000"/>
                </a:solidFill>
                <a:latin typeface="微软雅黑" pitchFamily="34" charset="0"/>
                <a:ea typeface="微软雅黑" pitchFamily="34" charset="-122"/>
                <a:cs typeface="微软雅黑" pitchFamily="34" charset="-120"/>
              </a:rPr>
              <a:t>B镇</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人民政府于判决生效之日起两个月内履行整改职责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对上述案件说法正确的是(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5_1#0f5a23dfa.bracket?pid=5fbcb83ba&amp;color=0,0,0&amp;vpa=12&amp;vtp=1"/>
          <p:cNvSpPr/>
          <p:nvPr/>
        </p:nvSpPr>
        <p:spPr>
          <a:xfrm>
            <a:off x="9558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34_2#0f5a23dfa?pid=5fbcb83ba&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①若B镇人民政府对判决不服，可在判决生效前申请再审</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此案件的核心问题是B镇人民政府的行政行为是否合法</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此案为公诉案件，判决有利于保护环境，维护公共利益</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此案为行政不作为案件，A县人民检察院负有举证责任</a:t>
            </a:r>
            <a:endParaRPr lang="en-US" altLang="zh-CN" sz="2000" dirty="0"/>
          </a:p>
        </p:txBody>
      </p:sp>
      <p:sp>
        <p:nvSpPr>
          <p:cNvPr id="5" name="QC_6_BD.34_3#0f5a23dfa.choices?pid=5fbcb83ba&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AS.36_1#0f5a23dfa?vop=1&amp;pid=5fbcb83ba&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本题考查举证责任、诉讼类型。A县检察院多次提出整改不达标水质建议后，</a:t>
            </a:r>
            <a:r>
              <a:rPr lang="en-US" altLang="zh-CN" sz="2000" b="0" i="0">
                <a:solidFill>
                  <a:srgbClr val="000000"/>
                </a:solidFill>
                <a:latin typeface="微软雅黑" pitchFamily="34" charset="0"/>
                <a:ea typeface="微软雅黑" pitchFamily="34" charset="-122"/>
                <a:cs typeface="微软雅黑" pitchFamily="34" charset="-120"/>
              </a:rPr>
              <a:t>B镇人民政府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仍不行动</a:t>
            </a:r>
            <a:r>
              <a:rPr lang="en-US" altLang="zh-CN" sz="2000" b="0" i="0" dirty="0">
                <a:solidFill>
                  <a:srgbClr val="000000"/>
                </a:solidFill>
                <a:latin typeface="微软雅黑" pitchFamily="34" charset="0"/>
                <a:ea typeface="微软雅黑" pitchFamily="34" charset="-122"/>
                <a:cs typeface="微软雅黑" pitchFamily="34" charset="-120"/>
              </a:rPr>
              <a:t>，放任危害的存在。A县检察院遂以B镇人民政府为被告，向A县法院提起诉讼</a:t>
            </a:r>
            <a:r>
              <a:rPr lang="en-US" altLang="zh-CN" sz="2000" b="0" i="0">
                <a:solidFill>
                  <a:srgbClr val="000000"/>
                </a:solidFill>
                <a:latin typeface="微软雅黑" pitchFamily="34" charset="0"/>
                <a:ea typeface="微软雅黑" pitchFamily="34" charset="-122"/>
                <a:cs typeface="微软雅黑" pitchFamily="34" charset="-120"/>
              </a:rPr>
              <a:t>。所以此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案件是行政诉讼</a:t>
            </a:r>
            <a:r>
              <a:rPr lang="en-US" altLang="zh-CN" sz="2000" b="0" i="0" dirty="0">
                <a:solidFill>
                  <a:srgbClr val="000000"/>
                </a:solidFill>
                <a:latin typeface="微软雅黑" pitchFamily="34" charset="0"/>
                <a:ea typeface="微软雅黑" pitchFamily="34" charset="-122"/>
                <a:cs typeface="微软雅黑" pitchFamily="34" charset="-120"/>
              </a:rPr>
              <a:t>，核心问题是B镇人民政府的行政行为是否合法，②正确</a:t>
            </a:r>
            <a:r>
              <a:rPr lang="en-US" altLang="zh-CN" sz="2000" b="0" i="0">
                <a:solidFill>
                  <a:srgbClr val="000000"/>
                </a:solidFill>
                <a:latin typeface="微软雅黑" pitchFamily="34" charset="0"/>
                <a:ea typeface="微软雅黑" pitchFamily="34" charset="-122"/>
                <a:cs typeface="微软雅黑" pitchFamily="34" charset="-120"/>
              </a:rPr>
              <a:t>。县检察院多次提出整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改不达标水质建议后</a:t>
            </a:r>
            <a:r>
              <a:rPr lang="en-US" altLang="zh-CN" sz="2000" b="0" i="0" dirty="0">
                <a:solidFill>
                  <a:srgbClr val="000000"/>
                </a:solidFill>
                <a:latin typeface="微软雅黑" pitchFamily="34" charset="0"/>
                <a:ea typeface="微软雅黑" pitchFamily="34" charset="-122"/>
                <a:cs typeface="微软雅黑" pitchFamily="34" charset="-120"/>
              </a:rPr>
              <a:t>，B镇人民政府仍不行动，放任危害的存在。此案为行政不作为案件。</a:t>
            </a:r>
            <a:r>
              <a:rPr lang="en-US" altLang="zh-CN" sz="2000" b="0" i="0">
                <a:solidFill>
                  <a:srgbClr val="000000"/>
                </a:solidFill>
                <a:latin typeface="微软雅黑" pitchFamily="34" charset="0"/>
                <a:ea typeface="微软雅黑" pitchFamily="34" charset="-122"/>
                <a:cs typeface="微软雅黑" pitchFamily="34" charset="-120"/>
              </a:rPr>
              <a:t>A县人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民检察院作为原告认为行政机关没有履行法定职责</a:t>
            </a:r>
            <a:r>
              <a:rPr lang="en-US" altLang="zh-CN" sz="2000" b="0" i="0" dirty="0">
                <a:solidFill>
                  <a:srgbClr val="000000"/>
                </a:solidFill>
                <a:latin typeface="微软雅黑" pitchFamily="34" charset="0"/>
                <a:ea typeface="微软雅黑" pitchFamily="34" charset="-122"/>
                <a:cs typeface="微软雅黑" pitchFamily="34" charset="-120"/>
              </a:rPr>
              <a:t>，提起行政诉讼</a:t>
            </a:r>
            <a:r>
              <a:rPr lang="en-US" altLang="zh-CN" sz="2000" b="0" i="0">
                <a:solidFill>
                  <a:srgbClr val="000000"/>
                </a:solidFill>
                <a:latin typeface="微软雅黑" pitchFamily="34" charset="0"/>
                <a:ea typeface="微软雅黑" pitchFamily="34" charset="-122"/>
                <a:cs typeface="微软雅黑" pitchFamily="34" charset="-120"/>
              </a:rPr>
              <a:t>，就应当承担证明自己提出申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请的事实</a:t>
            </a:r>
            <a:r>
              <a:rPr lang="en-US" altLang="zh-CN" sz="2000" b="0" i="0" dirty="0">
                <a:solidFill>
                  <a:srgbClr val="000000"/>
                </a:solidFill>
                <a:latin typeface="微软雅黑" pitchFamily="34" charset="0"/>
                <a:ea typeface="微软雅黑" pitchFamily="34" charset="-122"/>
                <a:cs typeface="微软雅黑" pitchFamily="34" charset="-120"/>
              </a:rPr>
              <a:t>、申请行为合法的举证责任，④正确。再审是对已经生效的错误判决</a:t>
            </a:r>
            <a:r>
              <a:rPr lang="en-US" altLang="zh-CN" sz="2000" b="0" i="0">
                <a:solidFill>
                  <a:srgbClr val="000000"/>
                </a:solidFill>
                <a:latin typeface="微软雅黑" pitchFamily="34" charset="0"/>
                <a:ea typeface="微软雅黑" pitchFamily="34" charset="-122"/>
                <a:cs typeface="微软雅黑" pitchFamily="34" charset="-120"/>
              </a:rPr>
              <a:t>、裁定进行纠正的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审理</a:t>
            </a:r>
            <a:r>
              <a:rPr lang="en-US" altLang="zh-CN" sz="2000" b="0" i="0" dirty="0">
                <a:solidFill>
                  <a:srgbClr val="000000"/>
                </a:solidFill>
                <a:latin typeface="微软雅黑" pitchFamily="34" charset="0"/>
                <a:ea typeface="微软雅黑" pitchFamily="34" charset="-122"/>
                <a:cs typeface="微软雅黑" pitchFamily="34" charset="-120"/>
              </a:rPr>
              <a:t>。若B镇人民政府对判决不服，可在规定期限内提起上诉，①排除</a:t>
            </a:r>
            <a:r>
              <a:rPr lang="en-US" altLang="zh-CN" sz="2000" b="0" i="0">
                <a:solidFill>
                  <a:srgbClr val="000000"/>
                </a:solidFill>
                <a:latin typeface="微软雅黑" pitchFamily="34" charset="0"/>
                <a:ea typeface="微软雅黑" pitchFamily="34" charset="-122"/>
                <a:cs typeface="微软雅黑" pitchFamily="34" charset="-120"/>
              </a:rPr>
              <a:t>。公诉是指人民检察院依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照相关法律规定</a:t>
            </a:r>
            <a:r>
              <a:rPr lang="en-US" altLang="zh-CN" sz="2000" b="0" i="0" dirty="0">
                <a:solidFill>
                  <a:srgbClr val="000000"/>
                </a:solidFill>
                <a:latin typeface="微软雅黑" pitchFamily="34" charset="0"/>
                <a:ea typeface="微软雅黑" pitchFamily="34" charset="-122"/>
                <a:cs typeface="微软雅黑" pitchFamily="34" charset="-120"/>
              </a:rPr>
              <a:t>，代表国家追究被告人的刑事责任，向人民法院提起的诉讼。</a:t>
            </a:r>
            <a:r>
              <a:rPr lang="en-US" altLang="zh-CN" sz="2000" b="0" i="0">
                <a:solidFill>
                  <a:srgbClr val="000000"/>
                </a:solidFill>
                <a:latin typeface="微软雅黑" pitchFamily="34" charset="0"/>
                <a:ea typeface="微软雅黑" pitchFamily="34" charset="-122"/>
                <a:cs typeface="微软雅黑" pitchFamily="34" charset="-120"/>
              </a:rPr>
              <a:t>此案不是公诉案件，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而是行政公益诉讼案件</a:t>
            </a:r>
            <a:r>
              <a:rPr lang="en-US" altLang="zh-CN" sz="2000" b="0" i="0" dirty="0">
                <a:solidFill>
                  <a:srgbClr val="000000"/>
                </a:solidFill>
                <a:latin typeface="微软雅黑" pitchFamily="34" charset="0"/>
                <a:ea typeface="微软雅黑" pitchFamily="34" charset="-122"/>
                <a:cs typeface="微软雅黑" pitchFamily="34" charset="-120"/>
              </a:rPr>
              <a:t>，县法院判决有利于保护环境，维护公共利益，③排除。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BD.37_1#51a8402f2?sp=1&amp;pid=5fbcb83b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dirty="0">
                <a:solidFill>
                  <a:srgbClr val="000000"/>
                </a:solidFill>
                <a:latin typeface="仿宋" pitchFamily="34" charset="0"/>
                <a:ea typeface="仿宋" pitchFamily="34" charset="-122"/>
                <a:cs typeface="仿宋" pitchFamily="34" charset="-120"/>
              </a:rPr>
              <a:t>［广东江门2024二模］</a:t>
            </a:r>
            <a:r>
              <a:rPr lang="en-US" altLang="zh-CN" sz="2000" b="0" i="0" dirty="0">
                <a:solidFill>
                  <a:srgbClr val="000000"/>
                </a:solidFill>
                <a:latin typeface="微软雅黑" pitchFamily="34" charset="0"/>
                <a:ea typeface="微软雅黑" pitchFamily="34" charset="-122"/>
                <a:cs typeface="微软雅黑" pitchFamily="34" charset="-120"/>
              </a:rPr>
              <a:t>王某与龚某系邻居，双方因邻里琐事产生矛盾</a:t>
            </a:r>
            <a:r>
              <a:rPr lang="en-US" altLang="zh-CN" sz="2000" b="0" i="0">
                <a:solidFill>
                  <a:srgbClr val="000000"/>
                </a:solidFill>
                <a:latin typeface="微软雅黑" pitchFamily="34" charset="0"/>
                <a:ea typeface="微软雅黑" pitchFamily="34" charset="-122"/>
                <a:cs typeface="微软雅黑" pitchFamily="34" charset="-120"/>
              </a:rPr>
              <a:t>。龚某在成员四百人的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小区社交群内公布了王某的姓名和照片，并多次发布了针对王某子女教育及道德品质方面的不良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言论</a:t>
            </a:r>
            <a:r>
              <a:rPr lang="en-US" altLang="zh-CN" sz="2000" b="0" i="0" dirty="0">
                <a:solidFill>
                  <a:srgbClr val="000000"/>
                </a:solidFill>
                <a:latin typeface="微软雅黑" pitchFamily="34" charset="0"/>
                <a:ea typeface="微软雅黑" pitchFamily="34" charset="-122"/>
                <a:cs typeface="微软雅黑" pitchFamily="34" charset="-120"/>
              </a:rPr>
              <a:t>，对王某造成极大困扰。于是，王某委托张律师向法院提起诉讼。</a:t>
            </a:r>
            <a:r>
              <a:rPr lang="en-US" altLang="zh-CN" sz="2000" b="0" i="0">
                <a:solidFill>
                  <a:srgbClr val="000000"/>
                </a:solidFill>
                <a:latin typeface="微软雅黑" pitchFamily="34" charset="0"/>
                <a:ea typeface="微软雅黑" pitchFamily="34" charset="-122"/>
                <a:cs typeface="微软雅黑" pitchFamily="34" charset="-120"/>
              </a:rPr>
              <a:t>本案中(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8_1#51a8402f2.bracket?pid=5fbcb83ba&amp;color=0,0,0&amp;vpa=13&amp;vtp=1"/>
          <p:cNvSpPr/>
          <p:nvPr/>
        </p:nvSpPr>
        <p:spPr>
          <a:xfrm>
            <a:off x="9558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37_2#51a8402f2?pid=5fbcb83ba&amp;color=0,0,0&amp;vtp=1&amp;bbb=1"/>
          <p:cNvSpPr/>
          <p:nvPr/>
        </p:nvSpPr>
        <p:spPr>
          <a:xfrm>
            <a:off x="722376" y="2334074"/>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①龚某侵犯了王某的荣誉权和肖像权</a:t>
            </a:r>
            <a:endParaRPr lang="en-US" altLang="zh-CN" sz="2000" dirty="0"/>
          </a:p>
          <a:p>
            <a:pPr latinLnBrk="1">
              <a:lnSpc>
                <a:spcPts val="3700"/>
              </a:lnSpc>
            </a:pPr>
            <a:r>
              <a:rPr lang="en-US" altLang="zh-CN" sz="2000" b="0" i="0" dirty="0">
                <a:solidFill>
                  <a:srgbClr val="000000"/>
                </a:solidFill>
                <a:latin typeface="微软雅黑" pitchFamily="34" charset="0"/>
                <a:ea typeface="微软雅黑" pitchFamily="34" charset="-122"/>
                <a:cs typeface="微软雅黑" pitchFamily="34" charset="-120"/>
              </a:rPr>
              <a:t>②群聊天记录可以作为电子数据证据</a:t>
            </a:r>
            <a:endParaRPr lang="en-US" altLang="zh-CN" sz="2000" dirty="0"/>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王某可向龚某主张消除影响、恢复名誉</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④张律师作为王某辩护人负有举证责任</a:t>
            </a:r>
            <a:endParaRPr lang="en-US" altLang="zh-CN" sz="2000" dirty="0"/>
          </a:p>
        </p:txBody>
      </p:sp>
      <p:sp>
        <p:nvSpPr>
          <p:cNvPr id="5" name="QC_6_BD.37_3#51a8402f2.choices?pid=5fbcb83ba&amp;color=0,0,0&amp;vtp=1&amp;bbb=1"/>
          <p:cNvSpPr/>
          <p:nvPr/>
        </p:nvSpPr>
        <p:spPr>
          <a:xfrm>
            <a:off x="722376" y="4124972"/>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bfaa3a5a1.fixed?pid=eb944cfee&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4#bfaa3a5a1.fixed?pid=eb944cfee&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第四单元综合测试</a:t>
            </a:r>
            <a:endParaRPr lang="en-US" altLang="zh-CN" sz="4400" dirty="0"/>
          </a:p>
        </p:txBody>
      </p:sp>
      <p:pic>
        <p:nvPicPr>
          <p:cNvPr id="4" name="C_4#bfaa3a5a1.fixed?pid=eb944cfee&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bfaa3a5a1.fixed?pid=eb944cfee&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刷小卷</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AS.39_1#51a8402f2?vop=1&amp;pid=5fbcb83ba&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本题考查证据类型、侵权责任的承担方式。群聊天记录可以作为电子数据证据，②</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在本案中龚某侵犯了王某的名誉权</a:t>
            </a:r>
            <a:r>
              <a:rPr lang="en-US" altLang="zh-CN" sz="2000" b="0" i="0" dirty="0">
                <a:solidFill>
                  <a:srgbClr val="000000"/>
                </a:solidFill>
                <a:latin typeface="微软雅黑" pitchFamily="34" charset="0"/>
                <a:ea typeface="微软雅黑" pitchFamily="34" charset="-122"/>
                <a:cs typeface="微软雅黑" pitchFamily="34" charset="-120"/>
              </a:rPr>
              <a:t>，王某可向龚某主张消除影响、恢复名誉，③正确</a:t>
            </a:r>
            <a:r>
              <a:rPr lang="en-US" altLang="zh-CN" sz="2000" b="0" i="0">
                <a:solidFill>
                  <a:srgbClr val="000000"/>
                </a:solidFill>
                <a:latin typeface="微软雅黑" pitchFamily="34" charset="0"/>
                <a:ea typeface="微软雅黑" pitchFamily="34" charset="-122"/>
                <a:cs typeface="微软雅黑" pitchFamily="34" charset="-120"/>
              </a:rPr>
              <a:t>；材料中指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出龚某在小区群内公布了王某的姓名和照片，并多次发布了针对王某子女教育及道德品质方面的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不良言论</a:t>
            </a:r>
            <a:r>
              <a:rPr lang="en-US" altLang="zh-CN" sz="2000" b="0" i="0" dirty="0">
                <a:solidFill>
                  <a:srgbClr val="000000"/>
                </a:solidFill>
                <a:latin typeface="微软雅黑" pitchFamily="34" charset="0"/>
                <a:ea typeface="微软雅黑" pitchFamily="34" charset="-122"/>
                <a:cs typeface="微软雅黑" pitchFamily="34" charset="-120"/>
              </a:rPr>
              <a:t>，对王某造成极大困扰，这表明龚某侵犯了王某的肖像权和名誉权，未涉及荣誉权</a:t>
            </a:r>
            <a:r>
              <a:rPr lang="en-US" altLang="zh-CN" sz="2000" b="0" i="0">
                <a:solidFill>
                  <a:srgbClr val="000000"/>
                </a:solidFill>
                <a:latin typeface="微软雅黑" pitchFamily="34" charset="0"/>
                <a:ea typeface="微软雅黑" pitchFamily="34" charset="-122"/>
                <a:cs typeface="微软雅黑" pitchFamily="34" charset="-120"/>
              </a:rPr>
              <a:t>，①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；在民事诉讼中，双方当事人有委托诉讼代理人的权利，民事诉讼实行“谁主张，</a:t>
            </a:r>
            <a:r>
              <a:rPr lang="en-US" altLang="zh-CN" sz="2000" b="0" i="0">
                <a:solidFill>
                  <a:srgbClr val="000000"/>
                </a:solidFill>
                <a:latin typeface="微软雅黑" pitchFamily="34" charset="0"/>
                <a:ea typeface="微软雅黑" pitchFamily="34" charset="-122"/>
                <a:cs typeface="微软雅黑" pitchFamily="34" charset="-120"/>
              </a:rPr>
              <a:t>谁举证”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的原则</a:t>
            </a:r>
            <a:r>
              <a:rPr lang="en-US" altLang="zh-CN" sz="2000" b="0" i="0" dirty="0">
                <a:solidFill>
                  <a:srgbClr val="000000"/>
                </a:solidFill>
                <a:latin typeface="微软雅黑" pitchFamily="34" charset="0"/>
                <a:ea typeface="微软雅黑" pitchFamily="34" charset="-122"/>
                <a:cs typeface="微软雅黑" pitchFamily="34" charset="-120"/>
              </a:rPr>
              <a:t>，张律师是王某的诉讼代理人，王某自己负有举证责任，④排除。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6_BD.40_1#8160e8b91?sp=1&amp;pid=5fbcb83b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14.2024年10月6日晚，王某外出购物。第二天早晨</a:t>
            </a:r>
            <a:r>
              <a:rPr lang="en-US" altLang="zh-CN" sz="2000" b="0" i="0">
                <a:solidFill>
                  <a:srgbClr val="000000"/>
                </a:solidFill>
                <a:latin typeface="微软雅黑" pitchFamily="34" charset="0"/>
                <a:ea typeface="微软雅黑" pitchFamily="34" charset="-122"/>
                <a:cs typeface="微软雅黑" pitchFamily="34" charset="-120"/>
              </a:rPr>
              <a:t>，王某家人发现王某死在家门前的桥下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系从桥护栏脱落处失足摔死）。王某下葬两月后，其妻诉至法院</a:t>
            </a:r>
            <a:r>
              <a:rPr lang="en-US" altLang="zh-CN" sz="2000" b="0" i="0">
                <a:solidFill>
                  <a:srgbClr val="000000"/>
                </a:solidFill>
                <a:latin typeface="微软雅黑" pitchFamily="34" charset="0"/>
                <a:ea typeface="微软雅黑" pitchFamily="34" charset="-122"/>
                <a:cs typeface="微软雅黑" pitchFamily="34" charset="-120"/>
              </a:rPr>
              <a:t>，认为王某外出必经家门前一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座桥</a:t>
            </a:r>
            <a:r>
              <a:rPr lang="en-US" altLang="zh-CN" sz="2000" b="0" i="0" dirty="0">
                <a:solidFill>
                  <a:srgbClr val="000000"/>
                </a:solidFill>
                <a:latin typeface="微软雅黑" pitchFamily="34" charset="0"/>
                <a:ea typeface="微软雅黑" pitchFamily="34" charset="-122"/>
                <a:cs typeface="微软雅黑" pitchFamily="34" charset="-120"/>
              </a:rPr>
              <a:t>，此桥归乡政府管理，但年久失修，护栏脱落，故乡政府应对王某的死亡承担赔偿责任</a:t>
            </a:r>
            <a:r>
              <a:rPr lang="en-US" altLang="zh-CN" sz="2000" b="0" i="0">
                <a:solidFill>
                  <a:srgbClr val="000000"/>
                </a:solidFill>
                <a:latin typeface="微软雅黑" pitchFamily="34" charset="0"/>
                <a:ea typeface="微软雅黑" pitchFamily="34" charset="-122"/>
                <a:cs typeface="微软雅黑" pitchFamily="34" charset="-120"/>
              </a:rPr>
              <a:t>。关</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于此案的举证说法正确的是(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1_1#8160e8b91.bracket?pid=5fbcb83ba&amp;color=0,0,0&amp;vpa=14&amp;vtp=1"/>
          <p:cNvSpPr/>
          <p:nvPr/>
        </p:nvSpPr>
        <p:spPr>
          <a:xfrm>
            <a:off x="3970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40_2#8160e8b91?pid=5fbcb83ba&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①乡政府如不能证明自己对王某的死亡没有过错，应承担赔偿责任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根据“谁主张，谁举证”的举证原则，王某妻子应证明桥护栏脱落与乡政府管理不当有关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王某妻子应提供证据证明王某是从桥护栏脱落地方摔下的，且是因摔下而死亡的</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乡政府只要证明桥护栏的脱落不是人为原因，就不用承担王某死亡的责任</a:t>
            </a:r>
            <a:endParaRPr lang="en-US" altLang="zh-CN" sz="2000" dirty="0"/>
          </a:p>
        </p:txBody>
      </p:sp>
      <p:sp>
        <p:nvSpPr>
          <p:cNvPr id="5" name="QC_6_BD.40_3#8160e8b91.choices?pid=5fbcb83ba&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6_AS.42_1#8160e8b91?vop=1&amp;pid=5fbcb83ba&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本题考查举证责任。乡政府对事故发生地桥梁有维护的责任</a:t>
            </a:r>
            <a:r>
              <a:rPr lang="en-US" altLang="zh-CN" sz="2000" b="0" i="0">
                <a:solidFill>
                  <a:srgbClr val="000000"/>
                </a:solidFill>
                <a:latin typeface="微软雅黑" pitchFamily="34" charset="0"/>
                <a:ea typeface="微软雅黑" pitchFamily="34" charset="-122"/>
                <a:cs typeface="微软雅黑" pitchFamily="34" charset="-120"/>
              </a:rPr>
              <a:t>，乡政府如果不能证明自己对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王某的死亡没有过错</a:t>
            </a:r>
            <a:r>
              <a:rPr lang="en-US" altLang="zh-CN" sz="2000" b="0" i="0" dirty="0">
                <a:solidFill>
                  <a:srgbClr val="000000"/>
                </a:solidFill>
                <a:latin typeface="微软雅黑" pitchFamily="34" charset="0"/>
                <a:ea typeface="微软雅黑" pitchFamily="34" charset="-122"/>
                <a:cs typeface="微软雅黑" pitchFamily="34" charset="-120"/>
              </a:rPr>
              <a:t>，应承担赔偿责任，同时</a:t>
            </a:r>
            <a:r>
              <a:rPr lang="en-US" altLang="zh-CN" sz="2000" b="0" i="0">
                <a:solidFill>
                  <a:srgbClr val="000000"/>
                </a:solidFill>
                <a:latin typeface="微软雅黑" pitchFamily="34" charset="0"/>
                <a:ea typeface="微软雅黑" pitchFamily="34" charset="-122"/>
                <a:cs typeface="微软雅黑" pitchFamily="34" charset="-120"/>
              </a:rPr>
              <a:t>，王某妻子应提供证据证明王某是从桥护栏脱落地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方摔下的</a:t>
            </a:r>
            <a:r>
              <a:rPr lang="en-US" altLang="zh-CN" sz="2000" b="0" i="0" dirty="0">
                <a:solidFill>
                  <a:srgbClr val="000000"/>
                </a:solidFill>
                <a:latin typeface="微软雅黑" pitchFamily="34" charset="0"/>
                <a:ea typeface="微软雅黑" pitchFamily="34" charset="-122"/>
                <a:cs typeface="微软雅黑" pitchFamily="34" charset="-120"/>
              </a:rPr>
              <a:t>，且是因摔下而死亡的，①③符合题意；桥护栏脱落与乡政府管理有关</a:t>
            </a:r>
            <a:r>
              <a:rPr lang="en-US" altLang="zh-CN" sz="2000" b="0" i="0">
                <a:solidFill>
                  <a:srgbClr val="000000"/>
                </a:solidFill>
                <a:latin typeface="微软雅黑" pitchFamily="34" charset="0"/>
                <a:ea typeface="微软雅黑" pitchFamily="34" charset="-122"/>
                <a:cs typeface="微软雅黑" pitchFamily="34" charset="-120"/>
              </a:rPr>
              <a:t>，应根据举证责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任倒置原则</a:t>
            </a:r>
            <a:r>
              <a:rPr lang="en-US" altLang="zh-CN" sz="2000" b="0" i="0" dirty="0">
                <a:solidFill>
                  <a:srgbClr val="000000"/>
                </a:solidFill>
                <a:latin typeface="微软雅黑" pitchFamily="34" charset="0"/>
                <a:ea typeface="微软雅黑" pitchFamily="34" charset="-122"/>
                <a:cs typeface="微软雅黑" pitchFamily="34" charset="-120"/>
              </a:rPr>
              <a:t>，由乡政府举证，②排除；建筑物、构筑物或者其他设施及其搁置物</a:t>
            </a:r>
            <a:r>
              <a:rPr lang="en-US" altLang="zh-CN" sz="2000" b="0" i="0">
                <a:solidFill>
                  <a:srgbClr val="000000"/>
                </a:solidFill>
                <a:latin typeface="微软雅黑" pitchFamily="34" charset="0"/>
                <a:ea typeface="微软雅黑" pitchFamily="34" charset="-122"/>
                <a:cs typeface="微软雅黑" pitchFamily="34" charset="-120"/>
              </a:rPr>
              <a:t>、悬挂物发生脱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落</a:t>
            </a:r>
            <a:r>
              <a:rPr lang="en-US" altLang="zh-CN" sz="2000" b="0" i="0" dirty="0">
                <a:solidFill>
                  <a:srgbClr val="000000"/>
                </a:solidFill>
                <a:latin typeface="微软雅黑" pitchFamily="34" charset="0"/>
                <a:ea typeface="微软雅黑" pitchFamily="34" charset="-122"/>
                <a:cs typeface="微软雅黑" pitchFamily="34" charset="-120"/>
              </a:rPr>
              <a:t>、坠落造成他人损害，由所有人、管理人或者使用人对其没有过错承担举证责任</a:t>
            </a:r>
            <a:r>
              <a:rPr lang="en-US" altLang="zh-CN" sz="2000" b="0" i="0">
                <a:solidFill>
                  <a:srgbClr val="000000"/>
                </a:solidFill>
                <a:latin typeface="微软雅黑" pitchFamily="34" charset="0"/>
                <a:ea typeface="微软雅黑" pitchFamily="34" charset="-122"/>
                <a:cs typeface="微软雅黑" pitchFamily="34" charset="-120"/>
              </a:rPr>
              <a:t>，无论该桥护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栏的脱落是不是人为造成的</a:t>
            </a:r>
            <a:r>
              <a:rPr lang="en-US" altLang="zh-CN" sz="2000" b="0" i="0" dirty="0">
                <a:solidFill>
                  <a:srgbClr val="000000"/>
                </a:solidFill>
                <a:latin typeface="微软雅黑" pitchFamily="34" charset="0"/>
                <a:ea typeface="微软雅黑" pitchFamily="34" charset="-122"/>
                <a:cs typeface="微软雅黑" pitchFamily="34" charset="-120"/>
              </a:rPr>
              <a:t>，除非乡政府能证明其没有过错，否则将承担侵权责任，④错误。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6_BD.43_1#3e0ce17f5?sp=1&amp;pid=5fbcb83ba&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仿宋" pitchFamily="34" charset="0"/>
                <a:ea typeface="仿宋" pitchFamily="34" charset="-122"/>
                <a:cs typeface="仿宋" pitchFamily="34" charset="-120"/>
              </a:rPr>
              <a:t>［江西部分学校2025联考］</a:t>
            </a:r>
            <a:r>
              <a:rPr lang="en-US" altLang="zh-CN" sz="2000" b="0" i="0" dirty="0">
                <a:solidFill>
                  <a:srgbClr val="000000"/>
                </a:solidFill>
                <a:latin typeface="微软雅黑" pitchFamily="34" charset="0"/>
                <a:ea typeface="微软雅黑" pitchFamily="34" charset="-122"/>
                <a:cs typeface="微软雅黑" pitchFamily="34" charset="-120"/>
              </a:rPr>
              <a:t>某市中级人民法院开展“送法进社区”的活动</a:t>
            </a:r>
            <a:r>
              <a:rPr lang="en-US" altLang="zh-CN" sz="2000" b="0" i="0">
                <a:solidFill>
                  <a:srgbClr val="000000"/>
                </a:solidFill>
                <a:latin typeface="微软雅黑" pitchFamily="34" charset="0"/>
                <a:ea typeface="微软雅黑" pitchFamily="34" charset="-122"/>
                <a:cs typeface="微软雅黑" pitchFamily="34" charset="-120"/>
              </a:rPr>
              <a:t>，不少居民前来咨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询</a:t>
            </a:r>
            <a:r>
              <a:rPr lang="en-US" altLang="zh-CN" sz="2000" b="0" i="0" dirty="0">
                <a:solidFill>
                  <a:srgbClr val="000000"/>
                </a:solidFill>
                <a:latin typeface="微软雅黑" pitchFamily="34" charset="0"/>
                <a:ea typeface="微软雅黑" pitchFamily="34" charset="-122"/>
                <a:cs typeface="微软雅黑" pitchFamily="34" charset="-120"/>
              </a:rPr>
              <a:t>。以下针对咨询的问题，</a:t>
            </a:r>
            <a:r>
              <a:rPr lang="en-US" altLang="zh-CN" sz="2000" b="0" i="0">
                <a:solidFill>
                  <a:srgbClr val="000000"/>
                </a:solidFill>
                <a:latin typeface="微软雅黑" pitchFamily="34" charset="0"/>
                <a:ea typeface="微软雅黑" pitchFamily="34" charset="-122"/>
                <a:cs typeface="微软雅黑" pitchFamily="34" charset="-120"/>
              </a:rPr>
              <a:t>提出的建议符合法律规定的是(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34" name="QC_6_BD.43_2#3e0ce17f5?colgroup=22,17&amp;pid=5fbcb83ba&amp;color=0,0,0&amp;vtp=1&amp;bbb=1&amp;hb=1"/>
          <p:cNvGraphicFramePr>
            <a:graphicFrameLocks noGrp="1"/>
          </p:cNvGraphicFramePr>
          <p:nvPr>
            <p:extLst>
              <p:ext uri="{D42A27DB-BD31-4B8C-83A1-F6EECF244321}">
                <p14:modId xmlns:p14="http://schemas.microsoft.com/office/powerpoint/2010/main" val="1423620672"/>
              </p:ext>
            </p:extLst>
          </p:nvPr>
        </p:nvGraphicFramePr>
        <p:xfrm>
          <a:off x="722376" y="1951677"/>
          <a:ext cx="10725912" cy="3711448"/>
        </p:xfrm>
        <a:graphic>
          <a:graphicData uri="http://schemas.openxmlformats.org/drawingml/2006/table">
            <a:tbl>
              <a:tblPr/>
              <a:tblGrid>
                <a:gridCol w="6007608">
                  <a:extLst>
                    <a:ext uri="{9D8B030D-6E8A-4147-A177-3AD203B41FA5}">
                      <a16:colId xmlns:a16="http://schemas.microsoft.com/office/drawing/2014/main" val="20000"/>
                    </a:ext>
                  </a:extLst>
                </a:gridCol>
                <a:gridCol w="4718304">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居民问题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解决方案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①甲仍在劳动合同试用期间</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公司以不能胜任工作为</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由将其辞退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甲可申请劳动合同争议仲裁</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并提供证明</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其能胜任工作的材料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②乙公司因受火灾影响</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无法正常生产</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未能按照合</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约准时向对方交货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遂被对方诉至法院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乙公司可以不可抗力为由</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免除因延迟履</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行而承担的违约责任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③丙经营的蔬果园今年歉收</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怀疑是与附近的化工公</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司管道泄漏事故有关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若丙采取诉讼方式</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并不需要其证明化工</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公司存在过错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④丁的朋友戴某曾向其借款</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并立下欠条</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到约定期</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限戴某拖欠不还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丁可委托代理人维护自身权益</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并提交作</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为书证的欠条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QC_6_AN.44_1#3e0ce17f5.bracket?pid=5fbcb83ba&amp;color=0,0,0&amp;vpa=15&amp;vtp=1"/>
          <p:cNvSpPr/>
          <p:nvPr/>
        </p:nvSpPr>
        <p:spPr>
          <a:xfrm>
            <a:off x="7259701" y="14101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6_BD.43_3#3e0ce17f5.choices?pid=5fbcb83ba&amp;color=0,0,0&amp;vtp=1&amp;bbb=1"/>
          <p:cNvSpPr/>
          <p:nvPr/>
        </p:nvSpPr>
        <p:spPr>
          <a:xfrm>
            <a:off x="722376" y="579977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6_AS.45_1#3e0ce17f5?vop=1&amp;pid=5fbcb83ba&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本题考查证据、举证责任倒置原则。附近的化工公司管道泄漏事故导致果园歉收</a:t>
            </a:r>
            <a:r>
              <a:rPr lang="en-US" altLang="zh-CN" sz="2000" b="0" i="0">
                <a:solidFill>
                  <a:srgbClr val="000000"/>
                </a:solidFill>
                <a:latin typeface="微软雅黑" pitchFamily="34" charset="0"/>
                <a:ea typeface="微软雅黑" pitchFamily="34" charset="-122"/>
                <a:cs typeface="微软雅黑" pitchFamily="34" charset="-120"/>
              </a:rPr>
              <a:t>，适用举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证倒置原则</a:t>
            </a:r>
            <a:r>
              <a:rPr lang="en-US" altLang="zh-CN" sz="2000" b="0" i="0" dirty="0">
                <a:solidFill>
                  <a:srgbClr val="000000"/>
                </a:solidFill>
                <a:latin typeface="微软雅黑" pitchFamily="34" charset="0"/>
                <a:ea typeface="微软雅黑" pitchFamily="34" charset="-122"/>
                <a:cs typeface="微软雅黑" pitchFamily="34" charset="-120"/>
              </a:rPr>
              <a:t>，若丙采取诉讼方式，并不需要其证明化工公司存在过错，③正确</a:t>
            </a:r>
            <a:r>
              <a:rPr lang="en-US" altLang="zh-CN" sz="2000" b="0" i="0">
                <a:solidFill>
                  <a:srgbClr val="000000"/>
                </a:solidFill>
                <a:latin typeface="微软雅黑" pitchFamily="34" charset="0"/>
                <a:ea typeface="微软雅黑" pitchFamily="34" charset="-122"/>
                <a:cs typeface="微软雅黑" pitchFamily="34" charset="-120"/>
              </a:rPr>
              <a:t>。丁的朋友戴某曾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向其借款</a:t>
            </a:r>
            <a:r>
              <a:rPr lang="en-US" altLang="zh-CN" sz="2000" b="0" i="0" dirty="0">
                <a:solidFill>
                  <a:srgbClr val="000000"/>
                </a:solidFill>
                <a:latin typeface="微软雅黑" pitchFamily="34" charset="0"/>
                <a:ea typeface="微软雅黑" pitchFamily="34" charset="-122"/>
                <a:cs typeface="微软雅黑" pitchFamily="34" charset="-120"/>
              </a:rPr>
              <a:t>，并立下欠条，到约定期限戴某拖欠不还，丁可委托代理人并提交欠条作为书证，</a:t>
            </a:r>
            <a:r>
              <a:rPr lang="en-US" altLang="zh-CN" sz="2000" b="0" i="0">
                <a:solidFill>
                  <a:srgbClr val="000000"/>
                </a:solidFill>
                <a:latin typeface="微软雅黑" pitchFamily="34" charset="0"/>
                <a:ea typeface="微软雅黑" pitchFamily="34" charset="-122"/>
                <a:cs typeface="微软雅黑" pitchFamily="34" charset="-120"/>
              </a:rPr>
              <a:t>④正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。用工单位以不能胜任工作为由单方面解除劳动合同的</a:t>
            </a:r>
            <a:r>
              <a:rPr lang="en-US" altLang="zh-CN" sz="2000" b="0" i="0">
                <a:solidFill>
                  <a:srgbClr val="000000"/>
                </a:solidFill>
                <a:latin typeface="微软雅黑" pitchFamily="34" charset="0"/>
                <a:ea typeface="微软雅黑" pitchFamily="34" charset="-122"/>
                <a:cs typeface="微软雅黑" pitchFamily="34" charset="-120"/>
              </a:rPr>
              <a:t>，应由用工单位提供劳动者不能胜任工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作的证明材料</a:t>
            </a:r>
            <a:r>
              <a:rPr lang="en-US" altLang="zh-CN" sz="2000" b="0" i="0" dirty="0">
                <a:solidFill>
                  <a:srgbClr val="000000"/>
                </a:solidFill>
                <a:latin typeface="微软雅黑" pitchFamily="34" charset="0"/>
                <a:ea typeface="微软雅黑" pitchFamily="34" charset="-122"/>
                <a:cs typeface="微软雅黑" pitchFamily="34" charset="-120"/>
              </a:rPr>
              <a:t>，①排除。根据民法典规定不可抗力可部分或全部免责，但须满足以下条件</a:t>
            </a:r>
            <a:r>
              <a:rPr lang="en-US" altLang="zh-CN" sz="2000" b="0" i="0">
                <a:solidFill>
                  <a:srgbClr val="000000"/>
                </a:solidFill>
                <a:latin typeface="微软雅黑" pitchFamily="34" charset="0"/>
                <a:ea typeface="微软雅黑" pitchFamily="34" charset="-122"/>
                <a:cs typeface="微软雅黑" pitchFamily="34" charset="-120"/>
              </a:rPr>
              <a:t>：火灾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与延迟存在直接因果关系</a:t>
            </a:r>
            <a:r>
              <a:rPr lang="en-US" altLang="zh-CN" sz="2000" b="0" i="0" dirty="0">
                <a:solidFill>
                  <a:srgbClr val="000000"/>
                </a:solidFill>
                <a:latin typeface="微软雅黑" pitchFamily="34" charset="0"/>
                <a:ea typeface="微软雅黑" pitchFamily="34" charset="-122"/>
                <a:cs typeface="微软雅黑" pitchFamily="34" charset="-120"/>
              </a:rPr>
              <a:t>；乙公司及时通知对方并采取补救措施</a:t>
            </a:r>
            <a:r>
              <a:rPr lang="en-US" altLang="zh-CN" sz="2000" b="0" i="0">
                <a:solidFill>
                  <a:srgbClr val="000000"/>
                </a:solidFill>
                <a:latin typeface="微软雅黑" pitchFamily="34" charset="0"/>
                <a:ea typeface="微软雅黑" pitchFamily="34" charset="-122"/>
                <a:cs typeface="微软雅黑" pitchFamily="34" charset="-120"/>
              </a:rPr>
              <a:t>。题目中未明确乙公司履行通知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义务</a:t>
            </a:r>
            <a:r>
              <a:rPr lang="en-US" altLang="zh-CN" sz="2000" b="0" i="0" dirty="0">
                <a:solidFill>
                  <a:srgbClr val="000000"/>
                </a:solidFill>
                <a:latin typeface="微软雅黑" pitchFamily="34" charset="0"/>
                <a:ea typeface="微软雅黑" pitchFamily="34" charset="-122"/>
                <a:cs typeface="微软雅黑" pitchFamily="34" charset="-120"/>
              </a:rPr>
              <a:t>，直接认定“免除责任”存在瑕疵，②排除。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O_6_BD.46_1#b697fff55?sp=1&amp;pid=560f3add6&amp;color=0,0,0&amp;vtp=1&amp;bt=1&amp;bbb=1&amp;hb=1"/>
          <p:cNvSpPr/>
          <p:nvPr/>
        </p:nvSpPr>
        <p:spPr>
          <a:xfrm>
            <a:off x="722376" y="972000"/>
            <a:ext cx="10753344" cy="31418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a:t>
            </a:r>
            <a:r>
              <a:rPr lang="en-US" altLang="zh-CN" sz="2000" b="0" i="0" dirty="0">
                <a:solidFill>
                  <a:srgbClr val="000000"/>
                </a:solidFill>
                <a:latin typeface="仿宋" pitchFamily="34" charset="0"/>
                <a:ea typeface="仿宋" pitchFamily="34" charset="-122"/>
                <a:cs typeface="仿宋" pitchFamily="34" charset="-120"/>
              </a:rPr>
              <a:t>［河北石家庄2024开学考·改编］</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阅读材料，完成下列要求。（20分）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2021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张某到杨某的工地干活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工期共</a:t>
            </a: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约定按日结算工资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共计</a:t>
            </a:r>
            <a:r>
              <a:rPr lang="en-US" altLang="zh-CN" sz="2000" b="0" i="0" dirty="0">
                <a:solidFill>
                  <a:srgbClr val="000000"/>
                </a:solidFill>
                <a:latin typeface="微软雅黑" pitchFamily="34" charset="0"/>
                <a:ea typeface="微软雅黑" pitchFamily="34" charset="-122"/>
                <a:cs typeface="微软雅黑" pitchFamily="34" charset="-120"/>
              </a:rPr>
              <a:t>3000</a:t>
            </a:r>
            <a:r>
              <a:rPr lang="en-US" altLang="zh-CN" sz="2000" b="0" i="0" dirty="0">
                <a:solidFill>
                  <a:srgbClr val="000000"/>
                </a:solidFill>
                <a:latin typeface="微软雅黑" pitchFamily="34" charset="0"/>
                <a:ea typeface="楷体" pitchFamily="34" charset="-122"/>
                <a:cs typeface="微软雅黑" pitchFamily="34" charset="-120"/>
              </a:rPr>
              <a:t>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期结束后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杨某却未支付工资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并一直拖欠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张某讨要工钱一年多无果后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于</a:t>
            </a:r>
            <a:r>
              <a:rPr lang="en-US" altLang="zh-CN" sz="2000" b="0" i="0" dirty="0">
                <a:solidFill>
                  <a:srgbClr val="000000"/>
                </a:solidFill>
                <a:latin typeface="微软雅黑" pitchFamily="34" charset="0"/>
                <a:ea typeface="微软雅黑" pitchFamily="34" charset="-122"/>
                <a:cs typeface="微软雅黑"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楷体" pitchFamily="34" charset="-122"/>
                <a:cs typeface="微软雅黑" pitchFamily="34" charset="-120"/>
              </a:rPr>
              <a:t>日将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杨某告上法庭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要求支付工钱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并支付误工费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交通费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通信费等</a:t>
            </a:r>
            <a:r>
              <a:rPr lang="en-US" altLang="zh-CN" sz="2000" b="0" i="0" dirty="0">
                <a:solidFill>
                  <a:srgbClr val="000000"/>
                </a:solidFill>
                <a:latin typeface="微软雅黑" pitchFamily="34" charset="0"/>
                <a:ea typeface="微软雅黑" pitchFamily="34" charset="-122"/>
                <a:cs typeface="微软雅黑" pitchFamily="34" charset="-120"/>
              </a:rPr>
              <a:t>2000</a:t>
            </a:r>
            <a:r>
              <a:rPr lang="en-US" altLang="zh-CN" sz="2000" b="0" i="0" dirty="0">
                <a:solidFill>
                  <a:srgbClr val="000000"/>
                </a:solidFill>
                <a:latin typeface="微软雅黑" pitchFamily="34" charset="0"/>
                <a:ea typeface="楷体" pitchFamily="34" charset="-122"/>
                <a:cs typeface="微软雅黑" pitchFamily="34" charset="-120"/>
              </a:rPr>
              <a:t>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张某还向法院提供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了一份用工证明</a:t>
            </a:r>
            <a:r>
              <a:rPr lang="en-US" altLang="zh-CN" sz="2000" b="0" i="0" dirty="0">
                <a:solidFill>
                  <a:srgbClr val="000000"/>
                </a:solidFill>
                <a:latin typeface="微软雅黑" pitchFamily="34" charset="0"/>
                <a:ea typeface="微软雅黑" pitchFamily="34" charset="-122"/>
                <a:cs typeface="微软雅黑"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16</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市</a:t>
            </a:r>
            <a:r>
              <a:rPr lang="en-US" altLang="zh-CN" sz="2000" b="0" i="0" dirty="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县人民法院判决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杨某在判决生效</a:t>
            </a:r>
            <a:r>
              <a:rPr lang="en-US" altLang="zh-CN" sz="2000" b="0" i="0">
                <a:solidFill>
                  <a:srgbClr val="000000"/>
                </a:solidFill>
                <a:latin typeface="微软雅黑" pitchFamily="34" charset="0"/>
                <a:ea typeface="微软雅黑" pitchFamily="34" charset="-122"/>
                <a:cs typeface="微软雅黑" pitchFamily="34" charset="-120"/>
              </a:rPr>
              <a:t>10</a:t>
            </a:r>
            <a:r>
              <a:rPr lang="en-US" altLang="zh-CN" sz="2000" b="0" i="0">
                <a:solidFill>
                  <a:srgbClr val="000000"/>
                </a:solidFill>
                <a:latin typeface="微软雅黑" pitchFamily="34" charset="0"/>
                <a:ea typeface="楷体" pitchFamily="34" charset="-122"/>
                <a:cs typeface="微软雅黑" pitchFamily="34" charset="-120"/>
              </a:rPr>
              <a:t>日内支付张某工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资及利息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驳回了原告的其他诉求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杨某收到判决后不服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提出上诉</a:t>
            </a:r>
            <a:r>
              <a:rPr lang="en-US" altLang="zh-CN" sz="2000" b="0" i="0" dirty="0">
                <a:solidFill>
                  <a:srgbClr val="000000"/>
                </a:solidFill>
                <a:latin typeface="微软雅黑" pitchFamily="34" charset="0"/>
                <a:ea typeface="微软雅黑" pitchFamily="34" charset="-122"/>
                <a:cs typeface="微软雅黑"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23</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楷体" pitchFamily="34" charset="-122"/>
                <a:cs typeface="微软雅黑" pitchFamily="34" charset="-120"/>
              </a:rPr>
              <a:t>市中</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级人民法院作出终审判决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驳回了杨某的上诉请求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维持一审判决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O_6_BD.46_2#b697fff55?pid=560f3add6&amp;color=0,0,0&amp;mp=1&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结合材料，运用《法律与生活》相关知识，回答下列问题：</a:t>
            </a:r>
            <a:endParaRPr lang="en-US" altLang="zh-CN" sz="2000" dirty="0"/>
          </a:p>
        </p:txBody>
      </p:sp>
      <p:sp>
        <p:nvSpPr>
          <p:cNvPr id="3" name="QO_7_BD.47_1#b2154b1ee?pid=b697fff55&amp;color=0,0,0&amp;vtp=1&amp;bbb=1"/>
          <p:cNvSpPr/>
          <p:nvPr/>
        </p:nvSpPr>
        <p:spPr>
          <a:xfrm>
            <a:off x="722376" y="1430909"/>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（1）本案中张某的什么权利受到侵害？他还可以通过哪些非诉讼方式维护自身权利？（6分）</a:t>
            </a:r>
            <a:endParaRPr lang="en-US" altLang="zh-CN" sz="2000" dirty="0"/>
          </a:p>
        </p:txBody>
      </p:sp>
      <p:sp>
        <p:nvSpPr>
          <p:cNvPr id="4" name="QO_7_AN.48_1#b2154b1ee?vop=1&amp;pid=b697fff55&amp;color=0,0,0&amp;vtp=1&amp;bbb=1&amp;hb=1"/>
          <p:cNvSpPr/>
          <p:nvPr/>
        </p:nvSpPr>
        <p:spPr>
          <a:xfrm>
            <a:off x="722376" y="1890141"/>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杨某侵犯了张某取得劳动报酬的权利。张某可以依法申请调解</a:t>
            </a:r>
            <a:r>
              <a:rPr lang="en-US" altLang="zh-CN" sz="2000" b="1" i="0">
                <a:solidFill>
                  <a:srgbClr val="00B050"/>
                </a:solidFill>
                <a:latin typeface="微软雅黑" pitchFamily="34" charset="0"/>
                <a:ea typeface="微软雅黑" pitchFamily="34" charset="-122"/>
                <a:cs typeface="微软雅黑" pitchFamily="34" charset="-120"/>
              </a:rPr>
              <a:t>、仲裁或向劳动保障监察部</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门投诉</a:t>
            </a:r>
            <a:r>
              <a:rPr lang="en-US" altLang="zh-CN" sz="2000" b="1" i="0" dirty="0">
                <a:solidFill>
                  <a:srgbClr val="00B050"/>
                </a:solidFill>
                <a:latin typeface="微软雅黑" pitchFamily="34" charset="0"/>
                <a:ea typeface="微软雅黑" pitchFamily="34" charset="-122"/>
                <a:cs typeface="微软雅黑" pitchFamily="34" charset="-120"/>
              </a:rPr>
              <a:t>。（6分）</a:t>
            </a:r>
            <a:endParaRPr lang="en-US" altLang="zh-CN" sz="2000" dirty="0"/>
          </a:p>
        </p:txBody>
      </p:sp>
      <p:sp>
        <p:nvSpPr>
          <p:cNvPr id="5" name="QO_7_AS.49_1#b2154b1ee?vop=1&amp;pid=b697fff55&amp;color=0,0,0&amp;vtp=1&amp;bbb=1&amp;hb=1"/>
          <p:cNvSpPr/>
          <p:nvPr/>
        </p:nvSpPr>
        <p:spPr>
          <a:xfrm>
            <a:off x="722376" y="2853436"/>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关键信息：工期结束后，杨某却未支付工资，并一直拖欠</a:t>
            </a:r>
            <a:r>
              <a:rPr lang="en-US" altLang="zh-CN" sz="2000" b="0" i="0">
                <a:solidFill>
                  <a:srgbClr val="000000"/>
                </a:solidFill>
                <a:latin typeface="微软雅黑" pitchFamily="34" charset="0"/>
                <a:ea typeface="微软雅黑" pitchFamily="34" charset="-122"/>
                <a:cs typeface="微软雅黑" pitchFamily="34" charset="-120"/>
              </a:rPr>
              <a:t>→张某取得劳动报酬的权利被侵</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犯</a:t>
            </a:r>
            <a:r>
              <a:rPr lang="en-US" altLang="zh-CN" sz="2000" b="0" i="0" dirty="0">
                <a:solidFill>
                  <a:srgbClr val="000000"/>
                </a:solidFill>
                <a:latin typeface="微软雅黑" pitchFamily="34" charset="0"/>
                <a:ea typeface="微软雅黑" pitchFamily="34" charset="-122"/>
                <a:cs typeface="微软雅黑" pitchFamily="34" charset="-120"/>
              </a:rPr>
              <a:t>。除诉讼外，还可以申请调解、仲裁或向劳动保障监察部门投诉。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7_BD.50_1#9ef906491?pid=b697fff55&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（2）请说明B县人民法院的判决理由。（8分）</a:t>
            </a:r>
            <a:endParaRPr lang="en-US" altLang="zh-CN" sz="2000" dirty="0"/>
          </a:p>
        </p:txBody>
      </p:sp>
      <p:sp>
        <p:nvSpPr>
          <p:cNvPr id="3" name="QO_7_AN.51_1#9ef906491?vop=1&amp;pid=b697fff55&amp;color=0,0,0&amp;vtp=1&amp;bbb=1&amp;hb=1"/>
          <p:cNvSpPr/>
          <p:nvPr/>
        </p:nvSpPr>
        <p:spPr>
          <a:xfrm>
            <a:off x="722376" y="1435169"/>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①民事诉讼一般实行“谁主张，谁举证”的举证原则</a:t>
            </a:r>
            <a:r>
              <a:rPr lang="en-US" altLang="zh-CN" sz="2000" b="1" i="0">
                <a:solidFill>
                  <a:srgbClr val="00B050"/>
                </a:solidFill>
                <a:latin typeface="微软雅黑" pitchFamily="34" charset="0"/>
                <a:ea typeface="微软雅黑" pitchFamily="34" charset="-122"/>
                <a:cs typeface="微软雅黑" pitchFamily="34" charset="-120"/>
              </a:rPr>
              <a:t>。法律规定当事人对自己提出的主张</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有责任提供证据</a:t>
            </a:r>
            <a:r>
              <a:rPr lang="en-US" altLang="zh-CN" sz="2000" b="1" i="0" dirty="0">
                <a:solidFill>
                  <a:srgbClr val="00B050"/>
                </a:solidFill>
                <a:latin typeface="微软雅黑" pitchFamily="34" charset="0"/>
                <a:ea typeface="微软雅黑" pitchFamily="34" charset="-122"/>
                <a:cs typeface="微软雅黑" pitchFamily="34" charset="-120"/>
              </a:rPr>
              <a:t>。没有证据或者证据不足的，由负有举证责任的当事人承担不利后果。（4</a:t>
            </a:r>
            <a:r>
              <a:rPr lang="en-US" altLang="zh-CN" sz="2000" b="1" i="0">
                <a:solidFill>
                  <a:srgbClr val="00B050"/>
                </a:solidFill>
                <a:latin typeface="微软雅黑" pitchFamily="34" charset="0"/>
                <a:ea typeface="微软雅黑" pitchFamily="34" charset="-122"/>
                <a:cs typeface="微软雅黑" pitchFamily="34" charset="-120"/>
              </a:rPr>
              <a:t>分）</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②</a:t>
            </a:r>
            <a:r>
              <a:rPr lang="en-US" altLang="zh-CN" sz="2000" b="1" i="0" dirty="0">
                <a:solidFill>
                  <a:srgbClr val="00B050"/>
                </a:solidFill>
                <a:latin typeface="微软雅黑" pitchFamily="34" charset="0"/>
                <a:ea typeface="微软雅黑" pitchFamily="34" charset="-122"/>
                <a:cs typeface="微软雅黑" pitchFamily="34" charset="-120"/>
              </a:rPr>
              <a:t>本案中，张某提供了一份用工证明，但对误工费、交通费、通信费等未能提供有效证据。</a:t>
            </a:r>
            <a:r>
              <a:rPr lang="en-US" altLang="zh-CN" sz="2000" b="1" i="0">
                <a:solidFill>
                  <a:srgbClr val="00B050"/>
                </a:solidFill>
                <a:latin typeface="微软雅黑" pitchFamily="34" charset="0"/>
                <a:ea typeface="微软雅黑" pitchFamily="34" charset="-122"/>
                <a:cs typeface="微软雅黑" pitchFamily="34" charset="-120"/>
              </a:rPr>
              <a:t>因此，</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法院支持其要求杨某支付工资的诉求</a:t>
            </a:r>
            <a:r>
              <a:rPr lang="en-US" altLang="zh-CN" sz="2000" b="1" i="0" dirty="0">
                <a:solidFill>
                  <a:srgbClr val="00B050"/>
                </a:solidFill>
                <a:latin typeface="微软雅黑" pitchFamily="34" charset="0"/>
                <a:ea typeface="微软雅黑" pitchFamily="34" charset="-122"/>
                <a:cs typeface="微软雅黑" pitchFamily="34" charset="-120"/>
              </a:rPr>
              <a:t>，驳回其他诉讼请求。（4分）</a:t>
            </a:r>
            <a:endParaRPr lang="en-US" altLang="zh-CN" sz="2000" dirty="0"/>
          </a:p>
        </p:txBody>
      </p:sp>
      <p:sp>
        <p:nvSpPr>
          <p:cNvPr id="4" name="QO_7_AS.52_1#9ef906491?vop=1&amp;pid=b697fff55&amp;color=0,0,0&amp;vtp=1&amp;bbb=1&amp;hb=1"/>
          <p:cNvSpPr/>
          <p:nvPr/>
        </p:nvSpPr>
        <p:spPr>
          <a:xfrm>
            <a:off x="722376" y="330016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关键信息：张某要求杨某支付工钱，并支付误工费、交通费、通信费等2000元</a:t>
            </a:r>
            <a:r>
              <a:rPr lang="en-US" altLang="zh-CN" sz="2000" b="0" i="0">
                <a:solidFill>
                  <a:srgbClr val="000000"/>
                </a:solidFill>
                <a:latin typeface="微软雅黑" pitchFamily="34" charset="0"/>
                <a:ea typeface="微软雅黑" pitchFamily="34" charset="-122"/>
                <a:cs typeface="微软雅黑" pitchFamily="34" charset="-120"/>
              </a:rPr>
              <a:t>，还向法院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提供了一份用工证明</a:t>
            </a:r>
            <a:r>
              <a:rPr lang="en-US" altLang="zh-CN" sz="2000" b="0" i="0" dirty="0">
                <a:solidFill>
                  <a:srgbClr val="000000"/>
                </a:solidFill>
                <a:latin typeface="微软雅黑" pitchFamily="34" charset="0"/>
                <a:ea typeface="微软雅黑" pitchFamily="34" charset="-122"/>
                <a:cs typeface="微软雅黑" pitchFamily="34" charset="-120"/>
              </a:rPr>
              <a:t>→张某能够提供用工证明，</a:t>
            </a:r>
            <a:r>
              <a:rPr lang="en-US" altLang="zh-CN" sz="2000" b="0" i="0">
                <a:solidFill>
                  <a:srgbClr val="000000"/>
                </a:solidFill>
                <a:latin typeface="微软雅黑" pitchFamily="34" charset="0"/>
                <a:ea typeface="微软雅黑" pitchFamily="34" charset="-122"/>
                <a:cs typeface="微软雅黑" pitchFamily="34" charset="-120"/>
              </a:rPr>
              <a:t>但是因未能提供有效证据证明被告应付误工费、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交通费</a:t>
            </a:r>
            <a:r>
              <a:rPr lang="en-US" altLang="zh-CN" sz="2000" b="0" i="0" dirty="0">
                <a:solidFill>
                  <a:srgbClr val="000000"/>
                </a:solidFill>
                <a:latin typeface="微软雅黑" pitchFamily="34" charset="0"/>
                <a:ea typeface="微软雅黑" pitchFamily="34" charset="-122"/>
                <a:cs typeface="微软雅黑" pitchFamily="34" charset="-120"/>
              </a:rPr>
              <a:t>、通信费等。根据“谁主张，谁举证”的举证原则，张某将承担证据不足的不利后果。</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7_BD.53_1#849174d06?pid=b697fff55&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（3）本案中杨某行使了什么诉讼权利？请说明理由。（6分）</a:t>
            </a:r>
            <a:endParaRPr lang="en-US" altLang="zh-CN" sz="2000" dirty="0"/>
          </a:p>
        </p:txBody>
      </p:sp>
      <p:sp>
        <p:nvSpPr>
          <p:cNvPr id="3" name="QO_7_AN.54_1#849174d06?vop=1&amp;pid=b697fff55&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上诉权。我国诉讼实行两审终审制。一审结束后，除法律规定的特殊情形外</a:t>
            </a:r>
            <a:r>
              <a:rPr lang="en-US" altLang="zh-CN" sz="2000" b="1" i="0">
                <a:solidFill>
                  <a:srgbClr val="00B050"/>
                </a:solidFill>
                <a:latin typeface="微软雅黑" pitchFamily="34" charset="0"/>
                <a:ea typeface="微软雅黑" pitchFamily="34" charset="-122"/>
                <a:cs typeface="微软雅黑" pitchFamily="34" charset="-120"/>
              </a:rPr>
              <a:t>，当事人如果</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不服一审裁判</a:t>
            </a:r>
            <a:r>
              <a:rPr lang="en-US" altLang="zh-CN" sz="2000" b="1" i="0" dirty="0">
                <a:solidFill>
                  <a:srgbClr val="00B050"/>
                </a:solidFill>
                <a:latin typeface="微软雅黑" pitchFamily="34" charset="0"/>
                <a:ea typeface="微软雅黑" pitchFamily="34" charset="-122"/>
                <a:cs typeface="微软雅黑" pitchFamily="34" charset="-120"/>
              </a:rPr>
              <a:t>，可以在规定期限内提出上诉。（6分）</a:t>
            </a:r>
            <a:endParaRPr lang="en-US" altLang="zh-CN" sz="2000" dirty="0"/>
          </a:p>
        </p:txBody>
      </p:sp>
      <p:sp>
        <p:nvSpPr>
          <p:cNvPr id="4" name="QO_7_AS.55_1#849174d06?vop=1&amp;pid=b697fff55&amp;color=0,0,0&amp;vtp=1&amp;bbb=1&amp;hb=1"/>
          <p:cNvSpPr/>
          <p:nvPr/>
        </p:nvSpPr>
        <p:spPr>
          <a:xfrm>
            <a:off x="722376" y="2385764"/>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关键信息：杨某收到判决后不服，提出上诉→杨某不服一审判决</a:t>
            </a:r>
            <a:r>
              <a:rPr lang="en-US" altLang="zh-CN" sz="2000" b="0" i="0">
                <a:solidFill>
                  <a:srgbClr val="000000"/>
                </a:solidFill>
                <a:latin typeface="微软雅黑" pitchFamily="34" charset="0"/>
                <a:ea typeface="微软雅黑" pitchFamily="34" charset="-122"/>
                <a:cs typeface="微软雅黑" pitchFamily="34" charset="-120"/>
              </a:rPr>
              <a:t>，除法律规定的特殊情形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外</a:t>
            </a:r>
            <a:r>
              <a:rPr lang="en-US" altLang="zh-CN" sz="2000" b="0" i="0" dirty="0">
                <a:solidFill>
                  <a:srgbClr val="000000"/>
                </a:solidFill>
                <a:latin typeface="微软雅黑" pitchFamily="34" charset="0"/>
                <a:ea typeface="微软雅黑" pitchFamily="34" charset="-122"/>
                <a:cs typeface="微软雅黑" pitchFamily="34" charset="-120"/>
              </a:rPr>
              <a:t>，可以在规定期限内提出上诉。</a:t>
            </a:r>
            <a:endParaRPr lang="en-US" altLang="zh-CN" sz="2200" dirty="0"/>
          </a:p>
        </p:txBody>
      </p:sp>
      <p:sp>
        <p:nvSpPr>
          <p:cNvPr id="5" name="QO_6_AS.56_1#b697fff55?vop=1&amp;pid=560f3add6&amp;color=0,0,0&amp;vtp=1&amp;bbb=1"/>
          <p:cNvSpPr/>
          <p:nvPr/>
        </p:nvSpPr>
        <p:spPr>
          <a:xfrm>
            <a:off x="722376" y="3334899"/>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本题考查劳动者权益、举证责任、诉讼权利。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6_BD.57_1#9789e853d?sp=1&amp;pid=560f3add6&amp;color=0,0,0&amp;vtp=1&amp;bt=1&amp;bb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17.阅读材料，完成下列要求。（20分）</a:t>
            </a:r>
            <a:endParaRPr lang="en-US" altLang="zh-CN" sz="2000" dirty="0"/>
          </a:p>
          <a:p>
            <a:pPr latinLnBrk="1">
              <a:lnSpc>
                <a:spcPts val="34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高二某班在举办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学法知法嘉年华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活动中提供了以下两则案例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6_BD.57_2#9789e853d?sp=1&amp;pid=560f3add6&amp;color=0,0,0&amp;vtp=1&amp;bbb=1&amp;hb=1"/>
          <p:cNvSpPr/>
          <p:nvPr/>
        </p:nvSpPr>
        <p:spPr>
          <a:xfrm>
            <a:off x="722376" y="1876875"/>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案例一：</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楷体" pitchFamily="34" charset="-122"/>
                <a:cs typeface="微软雅黑" pitchFamily="34" charset="-120"/>
              </a:rPr>
              <a:t>市的石某某与</a:t>
            </a:r>
            <a:r>
              <a:rPr lang="en-US" altLang="zh-CN" sz="2000" b="0" i="0" dirty="0">
                <a:solidFill>
                  <a:srgbClr val="000000"/>
                </a:solidFill>
                <a:latin typeface="微软雅黑" pitchFamily="34" charset="0"/>
                <a:ea typeface="微软雅黑" pitchFamily="34" charset="-122"/>
                <a:cs typeface="微软雅黑" pitchFamily="34" charset="-120"/>
              </a:rPr>
              <a:t>Q</a:t>
            </a:r>
            <a:r>
              <a:rPr lang="en-US" altLang="zh-CN" sz="2000" b="0" i="0" dirty="0">
                <a:solidFill>
                  <a:srgbClr val="000000"/>
                </a:solidFill>
                <a:latin typeface="微软雅黑" pitchFamily="34" charset="0"/>
                <a:ea typeface="楷体" pitchFamily="34" charset="-122"/>
                <a:cs typeface="微软雅黑" pitchFamily="34" charset="-120"/>
              </a:rPr>
              <a:t>县男子黄某某相识于网络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虽然未见过面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但因趣味相投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时常通过社交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平台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电话联系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形同知己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然而</a:t>
            </a:r>
            <a:r>
              <a:rPr lang="en-US" altLang="zh-CN" sz="2000" b="0" i="0" dirty="0">
                <a:solidFill>
                  <a:srgbClr val="000000"/>
                </a:solidFill>
                <a:latin typeface="微软雅黑" pitchFamily="34" charset="0"/>
                <a:ea typeface="微软雅黑" pitchFamily="34" charset="-122"/>
                <a:cs typeface="微软雅黑" pitchFamily="34" charset="-120"/>
              </a:rPr>
              <a:t>2021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19</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黄某某向石某某借款</a:t>
            </a:r>
            <a:r>
              <a:rPr lang="en-US" altLang="zh-CN" sz="2000" b="0" i="0" dirty="0">
                <a:solidFill>
                  <a:srgbClr val="000000"/>
                </a:solidFill>
                <a:latin typeface="微软雅黑" pitchFamily="34" charset="0"/>
                <a:ea typeface="微软雅黑" pitchFamily="34" charset="-122"/>
                <a:cs typeface="微软雅黑" pitchFamily="34" charset="-120"/>
              </a:rPr>
              <a:t>2800</a:t>
            </a:r>
            <a:r>
              <a:rPr lang="en-US" altLang="zh-CN" sz="2000" b="0" i="0" dirty="0">
                <a:solidFill>
                  <a:srgbClr val="000000"/>
                </a:solidFill>
                <a:latin typeface="微软雅黑" pitchFamily="34" charset="0"/>
                <a:ea typeface="楷体" pitchFamily="34" charset="-122"/>
                <a:cs typeface="微软雅黑" pitchFamily="34" charset="-120"/>
              </a:rPr>
              <a:t>元后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把石某某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电话和社交账号拉黑了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无奈之下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石某某向</a:t>
            </a:r>
            <a:r>
              <a:rPr lang="en-US" altLang="zh-CN" sz="2000" b="0" i="0" dirty="0">
                <a:solidFill>
                  <a:srgbClr val="000000"/>
                </a:solidFill>
                <a:latin typeface="微软雅黑" pitchFamily="34" charset="0"/>
                <a:ea typeface="微软雅黑" pitchFamily="34" charset="-122"/>
                <a:cs typeface="微软雅黑" pitchFamily="34" charset="-120"/>
              </a:rPr>
              <a:t>Q</a:t>
            </a:r>
            <a:r>
              <a:rPr lang="en-US" altLang="zh-CN" sz="2000" b="0" i="0">
                <a:solidFill>
                  <a:srgbClr val="000000"/>
                </a:solidFill>
                <a:latin typeface="微软雅黑" pitchFamily="34" charset="0"/>
                <a:ea typeface="楷体" pitchFamily="34" charset="-122"/>
                <a:cs typeface="微软雅黑" pitchFamily="34" charset="-120"/>
              </a:rPr>
              <a:t>县法院起诉并提交社交平台聊天记录及转账记录</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请求法院判令黄某某还款</a:t>
            </a:r>
            <a:r>
              <a:rPr lang="en-US" altLang="zh-CN" sz="2000" b="0" i="0" dirty="0">
                <a:solidFill>
                  <a:srgbClr val="000000"/>
                </a:solidFill>
                <a:latin typeface="微软雅黑" pitchFamily="34" charset="0"/>
                <a:ea typeface="微软雅黑" pitchFamily="34" charset="-122"/>
                <a:cs typeface="微软雅黑" pitchFamily="34" charset="-120"/>
              </a:rPr>
              <a:t>2800</a:t>
            </a:r>
            <a:r>
              <a:rPr lang="en-US" altLang="zh-CN" sz="2000" b="0" i="0" dirty="0">
                <a:solidFill>
                  <a:srgbClr val="000000"/>
                </a:solidFill>
                <a:latin typeface="微软雅黑" pitchFamily="34" charset="0"/>
                <a:ea typeface="楷体" pitchFamily="34" charset="-122"/>
                <a:cs typeface="微软雅黑" pitchFamily="34" charset="-120"/>
              </a:rPr>
              <a:t>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法院审理后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对此予以支持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后来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石某某拿回钱款</a:t>
            </a:r>
            <a:r>
              <a:rPr lang="en-US" altLang="zh-CN" sz="2000" b="0" i="0" dirty="0">
                <a:solidFill>
                  <a:srgbClr val="000000"/>
                </a:solidFill>
                <a:latin typeface="微软雅黑" pitchFamily="34" charset="0"/>
                <a:ea typeface="微软雅黑" pitchFamily="34" charset="-122"/>
                <a:cs typeface="微软雅黑" pitchFamily="34" charset="-120"/>
              </a:rPr>
              <a:t>2800</a:t>
            </a:r>
            <a:r>
              <a:rPr lang="en-US" altLang="zh-CN" sz="2000" b="0" i="0" dirty="0">
                <a:solidFill>
                  <a:srgbClr val="000000"/>
                </a:solidFill>
                <a:latin typeface="微软雅黑" pitchFamily="34" charset="0"/>
                <a:ea typeface="楷体" pitchFamily="34" charset="-122"/>
                <a:cs typeface="微软雅黑" pitchFamily="34" charset="-120"/>
              </a:rPr>
              <a:t>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BD.1_1#07065eed6?sp=1&amp;pid=5fbcb83ba&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［山东烟台2025高二月考］</a:t>
            </a:r>
            <a:r>
              <a:rPr lang="en-US" altLang="zh-CN" sz="2000" b="0" i="0" dirty="0">
                <a:solidFill>
                  <a:srgbClr val="000000"/>
                </a:solidFill>
                <a:latin typeface="微软雅黑" pitchFamily="34" charset="0"/>
                <a:ea typeface="微软雅黑" pitchFamily="34" charset="-122"/>
                <a:cs typeface="微软雅黑" pitchFamily="34" charset="-120"/>
              </a:rPr>
              <a:t>陈某购买了一台渔网编织机，</a:t>
            </a:r>
            <a:r>
              <a:rPr lang="en-US" altLang="zh-CN" sz="2000" b="0" i="0">
                <a:solidFill>
                  <a:srgbClr val="000000"/>
                </a:solidFill>
                <a:latin typeface="微软雅黑" pitchFamily="34" charset="0"/>
                <a:ea typeface="微软雅黑" pitchFamily="34" charset="-122"/>
                <a:cs typeface="微软雅黑" pitchFamily="34" charset="-120"/>
              </a:rPr>
              <a:t>将其安置于自家院子编织渔网出售。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隔壁民宿房主高某找到陈某</a:t>
            </a:r>
            <a:r>
              <a:rPr lang="en-US" altLang="zh-CN" sz="2000" b="0" i="0" dirty="0">
                <a:solidFill>
                  <a:srgbClr val="000000"/>
                </a:solidFill>
                <a:latin typeface="微软雅黑" pitchFamily="34" charset="0"/>
                <a:ea typeface="微软雅黑" pitchFamily="34" charset="-122"/>
                <a:cs typeface="微软雅黑" pitchFamily="34" charset="-120"/>
              </a:rPr>
              <a:t>，表示近日接连有房客反映陈某家的渔网编织机作业时噪声较大</a:t>
            </a:r>
            <a:r>
              <a:rPr lang="en-US" altLang="zh-CN" sz="2000" b="0" i="0">
                <a:solidFill>
                  <a:srgbClr val="000000"/>
                </a:solidFill>
                <a:latin typeface="微软雅黑" pitchFamily="34" charset="0"/>
                <a:ea typeface="微软雅黑" pitchFamily="34" charset="-122"/>
                <a:cs typeface="微软雅黑" pitchFamily="34" charset="-120"/>
              </a:rPr>
              <a:t>，干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扰正常休息</a:t>
            </a:r>
            <a:r>
              <a:rPr lang="en-US" altLang="zh-CN" sz="2000" b="0" i="0" dirty="0">
                <a:solidFill>
                  <a:srgbClr val="000000"/>
                </a:solidFill>
                <a:latin typeface="微软雅黑" pitchFamily="34" charset="0"/>
                <a:ea typeface="微软雅黑" pitchFamily="34" charset="-122"/>
                <a:cs typeface="微软雅黑" pitchFamily="34" charset="-120"/>
              </a:rPr>
              <a:t>。高某要求陈某将渔网编织机搬走，陈某予以拒绝，高某便在自家门口设置路障</a:t>
            </a:r>
            <a:r>
              <a:rPr lang="en-US" altLang="zh-CN" sz="2000" b="0" i="0">
                <a:solidFill>
                  <a:srgbClr val="000000"/>
                </a:solidFill>
                <a:latin typeface="微软雅黑" pitchFamily="34" charset="0"/>
                <a:ea typeface="微软雅黑" pitchFamily="34" charset="-122"/>
                <a:cs typeface="微软雅黑" pitchFamily="34" charset="-120"/>
              </a:rPr>
              <a:t>，对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陈某家车辆出行造成影响</a:t>
            </a:r>
            <a:r>
              <a:rPr lang="en-US" altLang="zh-CN" sz="2000" b="0" i="0" dirty="0">
                <a:solidFill>
                  <a:srgbClr val="000000"/>
                </a:solidFill>
                <a:latin typeface="微软雅黑" pitchFamily="34" charset="0"/>
                <a:ea typeface="微软雅黑" pitchFamily="34" charset="-122"/>
                <a:cs typeface="微软雅黑" pitchFamily="34" charset="-120"/>
              </a:rPr>
              <a:t>。二人协商不成，陈某遂向镇人民调解委员会申请调解。最终</a:t>
            </a:r>
            <a:r>
              <a:rPr lang="en-US" altLang="zh-CN" sz="2000" b="0" i="0">
                <a:solidFill>
                  <a:srgbClr val="000000"/>
                </a:solidFill>
                <a:latin typeface="微软雅黑" pitchFamily="34" charset="0"/>
                <a:ea typeface="微软雅黑" pitchFamily="34" charset="-122"/>
                <a:cs typeface="微软雅黑" pitchFamily="34" charset="-120"/>
              </a:rPr>
              <a:t>，双方达</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成调解协议</a:t>
            </a:r>
            <a:r>
              <a:rPr lang="en-US" altLang="zh-CN" sz="2000" b="0" i="0" dirty="0">
                <a:solidFill>
                  <a:srgbClr val="000000"/>
                </a:solidFill>
                <a:latin typeface="微软雅黑" pitchFamily="34" charset="0"/>
                <a:ea typeface="微软雅黑" pitchFamily="34" charset="-122"/>
                <a:cs typeface="微软雅黑" pitchFamily="34" charset="-120"/>
              </a:rPr>
              <a:t>，陈某解决噪声问题，高某拆除路障。</a:t>
            </a:r>
            <a:r>
              <a:rPr lang="en-US" altLang="zh-CN" sz="2000" b="0" i="0">
                <a:solidFill>
                  <a:srgbClr val="000000"/>
                </a:solidFill>
                <a:latin typeface="微软雅黑" pitchFamily="34" charset="0"/>
                <a:ea typeface="微软雅黑" pitchFamily="34" charset="-122"/>
                <a:cs typeface="微软雅黑" pitchFamily="34" charset="-120"/>
              </a:rPr>
              <a:t>对此认识正确的是(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_1#07065eed6.bracket?pid=5fbcb83ba&amp;color=0,0,0&amp;vpa=1&amp;vtp=1"/>
          <p:cNvSpPr/>
          <p:nvPr/>
        </p:nvSpPr>
        <p:spPr>
          <a:xfrm>
            <a:off x="8542401" y="27817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_2#07065eed6?pid=5fbcb83ba&amp;color=0,0,0&amp;vtp=1&amp;bbb=1"/>
          <p:cNvSpPr/>
          <p:nvPr/>
        </p:nvSpPr>
        <p:spPr>
          <a:xfrm>
            <a:off x="722376" y="32484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①调解虽由陈某提出，但调解费用应由二人共同承担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若高某仍未拆除路障，人民调解委员会也无权强制要求其拆除</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当事人可以自调解协议生效之日起三十日内共同向人民法院申请司法确认</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若高某拒不执行调解协议，陈某可选择上诉以维护自身合法权益</a:t>
            </a:r>
            <a:endParaRPr lang="en-US" altLang="zh-CN" sz="2000" dirty="0"/>
          </a:p>
        </p:txBody>
      </p:sp>
      <p:sp>
        <p:nvSpPr>
          <p:cNvPr id="5" name="QC_6_BD.1_3#07065eed6.choices?pid=5fbcb83ba&amp;color=0,0,0&amp;vtp=1&amp;bbb=1"/>
          <p:cNvSpPr/>
          <p:nvPr/>
        </p:nvSpPr>
        <p:spPr>
          <a:xfrm>
            <a:off x="722376" y="50843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6_BD.57_3#9789e853d?sp=1&amp;pid=560f3add6&amp;color=0,0,0&amp;vtp=1&amp;bt=1&amp;bbb=1&amp;hb=1"/>
          <p:cNvSpPr/>
          <p:nvPr/>
        </p:nvSpPr>
        <p:spPr>
          <a:xfrm>
            <a:off x="722376" y="972000"/>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案例二：</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N</a:t>
            </a:r>
            <a:r>
              <a:rPr lang="en-US" altLang="zh-CN" sz="2000" b="0" i="0" dirty="0">
                <a:solidFill>
                  <a:srgbClr val="000000"/>
                </a:solidFill>
                <a:latin typeface="微软雅黑" pitchFamily="34" charset="0"/>
                <a:ea typeface="楷体" pitchFamily="34" charset="-122"/>
                <a:cs typeface="微软雅黑" pitchFamily="34" charset="-120"/>
              </a:rPr>
              <a:t>市某实业公司状告某建筑公司拖欠货款</a:t>
            </a:r>
            <a:r>
              <a:rPr lang="en-US" altLang="zh-CN" sz="2000" b="0" i="0" dirty="0">
                <a:solidFill>
                  <a:srgbClr val="000000"/>
                </a:solidFill>
                <a:latin typeface="微软雅黑" pitchFamily="34" charset="0"/>
                <a:ea typeface="微软雅黑" pitchFamily="34" charset="-122"/>
                <a:cs typeface="微软雅黑" pitchFamily="34" charset="-120"/>
              </a:rPr>
              <a:t>208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763.55</a:t>
            </a:r>
            <a:r>
              <a:rPr lang="en-US" altLang="zh-CN" sz="2000" b="0" i="0" dirty="0">
                <a:solidFill>
                  <a:srgbClr val="000000"/>
                </a:solidFill>
                <a:latin typeface="微软雅黑" pitchFamily="34" charset="0"/>
                <a:ea typeface="楷体" pitchFamily="34" charset="-122"/>
                <a:cs typeface="微软雅黑" pitchFamily="34" charset="-120"/>
              </a:rPr>
              <a:t>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庭审中发现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原告与被告进行交易</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未核实被告相关企业信息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仅仅与自称为某建筑公司工作人员的被告联系供货事宜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且原告与被</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告间的买卖合同关系既无书面合同证明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实际履行时也未经被告加盖具有法律效力的公章确认</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结果原告要求被告支付货款的诉求被法院驳回</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7_BD.58_1#60b2ed7cd?pid=9789e853d&amp;color=0,0,0&amp;vtp=1&amp;bbb=1"/>
          <p:cNvSpPr/>
          <p:nvPr/>
        </p:nvSpPr>
        <p:spPr>
          <a:xfrm>
            <a:off x="722376" y="321253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（1）人们常说：“打官司就是打证据。”请说明证据的重要性。（6分）</a:t>
            </a:r>
            <a:endParaRPr lang="en-US" altLang="zh-CN" sz="2000" dirty="0"/>
          </a:p>
        </p:txBody>
      </p:sp>
      <p:sp>
        <p:nvSpPr>
          <p:cNvPr id="4" name="QO_7_AN.59_1#60b2ed7cd?vop=1&amp;pid=9789e853d&amp;color=0,0,0&amp;vtp=1&amp;bbb=1&amp;hb=1"/>
          <p:cNvSpPr/>
          <p:nvPr/>
        </p:nvSpPr>
        <p:spPr>
          <a:xfrm>
            <a:off x="722376" y="367671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以事实为根据，以法律为准绳，这是任何诉讼都必须遵循的基本原则。（3分</a:t>
            </a:r>
            <a:r>
              <a:rPr lang="en-US" altLang="zh-CN" sz="2000" b="1" i="0">
                <a:solidFill>
                  <a:srgbClr val="00B050"/>
                </a:solidFill>
                <a:latin typeface="微软雅黑" pitchFamily="34" charset="0"/>
                <a:ea typeface="微软雅黑" pitchFamily="34" charset="-122"/>
                <a:cs typeface="微软雅黑" pitchFamily="34" charset="-120"/>
              </a:rPr>
              <a:t>）诉讼证据</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是诉讼过程中用来证明案件事实的根据</a:t>
            </a:r>
            <a:r>
              <a:rPr lang="en-US" altLang="zh-CN" sz="2000" b="1" i="0" dirty="0">
                <a:solidFill>
                  <a:srgbClr val="00B050"/>
                </a:solidFill>
                <a:latin typeface="微软雅黑" pitchFamily="34" charset="0"/>
                <a:ea typeface="微软雅黑" pitchFamily="34" charset="-122"/>
                <a:cs typeface="微软雅黑" pitchFamily="34" charset="-120"/>
              </a:rPr>
              <a:t>，当事人对案件事实发生争议，</a:t>
            </a:r>
            <a:r>
              <a:rPr lang="en-US" altLang="zh-CN" sz="2000" b="1" i="0">
                <a:solidFill>
                  <a:srgbClr val="00B050"/>
                </a:solidFill>
                <a:latin typeface="微软雅黑" pitchFamily="34" charset="0"/>
                <a:ea typeface="微软雅黑" pitchFamily="34" charset="-122"/>
                <a:cs typeface="微软雅黑" pitchFamily="34" charset="-120"/>
              </a:rPr>
              <a:t>诉讼证据变得至关重要。</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3分）</a:t>
            </a:r>
            <a:endParaRPr lang="en-US" altLang="zh-CN" sz="2000" dirty="0"/>
          </a:p>
        </p:txBody>
      </p:sp>
      <p:sp>
        <p:nvSpPr>
          <p:cNvPr id="5" name="QO_7_AS.60_1#60b2ed7cd?vop=1&amp;pid=9789e853d&amp;color=0,0,0&amp;vtp=1&amp;bbb=1&amp;hb=1"/>
          <p:cNvSpPr/>
          <p:nvPr/>
        </p:nvSpPr>
        <p:spPr>
          <a:xfrm>
            <a:off x="722376" y="5084514"/>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“打官司就是打证据”，可联系任何诉讼都必须遵循的基本原则——以事实为根据</a:t>
            </a:r>
            <a:r>
              <a:rPr lang="en-US" altLang="zh-CN" sz="2000" b="0" i="0">
                <a:solidFill>
                  <a:srgbClr val="000000"/>
                </a:solidFill>
                <a:latin typeface="微软雅黑" pitchFamily="34" charset="0"/>
                <a:ea typeface="微软雅黑" pitchFamily="34" charset="-122"/>
                <a:cs typeface="微软雅黑" pitchFamily="34" charset="-120"/>
              </a:rPr>
              <a:t>，以法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律为准绳</a:t>
            </a:r>
            <a:r>
              <a:rPr lang="en-US" altLang="zh-CN" sz="2000" b="0" i="0" dirty="0">
                <a:solidFill>
                  <a:srgbClr val="000000"/>
                </a:solidFill>
                <a:latin typeface="微软雅黑" pitchFamily="34" charset="0"/>
                <a:ea typeface="微软雅黑" pitchFamily="34" charset="-122"/>
                <a:cs typeface="微软雅黑" pitchFamily="34" charset="-120"/>
              </a:rPr>
              <a:t>；证据对认定案件事实的重要性等。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Effect transition="in" filter="fade">
                                      <p:cBhvr>
                                        <p:cTn id="21" dur="500"/>
                                        <p:tgtEl>
                                          <p:spTgt spid="5">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fade">
                                      <p:cBhvr>
                                        <p:cTn id="24" dur="500"/>
                                        <p:tgtEl>
                                          <p:spTgt spid="5">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Effect transition="in" filter="fade">
                                      <p:cBhvr>
                                        <p:cTn id="27"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7_BD.61_1#94b4c99d1?pid=9789e853d&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（2）对比材料中两则案例结果的差异，我们能得到哪些法律启示？（6分）</a:t>
            </a:r>
            <a:endParaRPr lang="en-US" altLang="zh-CN" sz="2000" dirty="0"/>
          </a:p>
        </p:txBody>
      </p:sp>
      <p:sp>
        <p:nvSpPr>
          <p:cNvPr id="3" name="QO_7_AN.62_1#94b4c99d1?vop=1&amp;pid=9789e853d&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我们在与企业交易过程中，要核实企业的登记信息,在经济往来中要签订书面合同</a:t>
            </a:r>
            <a:r>
              <a:rPr lang="en-US" altLang="zh-CN" sz="2000" b="1" i="0">
                <a:solidFill>
                  <a:srgbClr val="00B050"/>
                </a:solidFill>
                <a:latin typeface="微软雅黑" pitchFamily="34" charset="0"/>
                <a:ea typeface="微软雅黑" pitchFamily="34" charset="-122"/>
                <a:cs typeface="微软雅黑" pitchFamily="34" charset="-120"/>
              </a:rPr>
              <a:t>，养成</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保留证据的习惯</a:t>
            </a:r>
            <a:r>
              <a:rPr lang="en-US" altLang="zh-CN" sz="2000" b="1" i="0" dirty="0">
                <a:solidFill>
                  <a:srgbClr val="00B050"/>
                </a:solidFill>
                <a:latin typeface="微软雅黑" pitchFamily="34" charset="0"/>
                <a:ea typeface="微软雅黑" pitchFamily="34" charset="-122"/>
                <a:cs typeface="微软雅黑" pitchFamily="34" charset="-120"/>
              </a:rPr>
              <a:t>，提高举证意识和举证能力，用法律武器维护自己的合法权益。（6分）</a:t>
            </a:r>
            <a:endParaRPr lang="en-US" altLang="zh-CN" sz="2000" dirty="0"/>
          </a:p>
        </p:txBody>
      </p:sp>
      <p:sp>
        <p:nvSpPr>
          <p:cNvPr id="4" name="QO_7_AS.63_1#94b4c99d1?vop=1&amp;pid=9789e853d&amp;color=0,0,0&amp;vtp=1&amp;bbb=1&amp;hb=1"/>
          <p:cNvSpPr/>
          <p:nvPr/>
        </p:nvSpPr>
        <p:spPr>
          <a:xfrm>
            <a:off x="722376" y="238576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石某某向Q县法院起诉并提交社交平台聊天记录及转账记录</a:t>
            </a:r>
            <a:r>
              <a:rPr lang="en-US" altLang="zh-CN" sz="2000" b="0" i="0">
                <a:solidFill>
                  <a:srgbClr val="000000"/>
                </a:solidFill>
                <a:latin typeface="微软雅黑" pitchFamily="34" charset="0"/>
                <a:ea typeface="微软雅黑" pitchFamily="34" charset="-122"/>
                <a:cs typeface="微软雅黑" pitchFamily="34" charset="-120"/>
              </a:rPr>
              <a:t>，请求法院判令黄某某还款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2800</a:t>
            </a:r>
            <a:r>
              <a:rPr lang="en-US" altLang="zh-CN" sz="2000" b="0" i="0" dirty="0">
                <a:solidFill>
                  <a:srgbClr val="000000"/>
                </a:solidFill>
                <a:latin typeface="微软雅黑" pitchFamily="34" charset="0"/>
                <a:ea typeface="微软雅黑" pitchFamily="34" charset="-122"/>
                <a:cs typeface="微软雅黑" pitchFamily="34" charset="-120"/>
              </a:rPr>
              <a:t>元。法院审理后，对此予以支持；未核实被告相关企业信息</a:t>
            </a:r>
            <a:r>
              <a:rPr lang="en-US" altLang="zh-CN" sz="2000" b="0" i="0">
                <a:solidFill>
                  <a:srgbClr val="000000"/>
                </a:solidFill>
                <a:latin typeface="微软雅黑" pitchFamily="34" charset="0"/>
                <a:ea typeface="微软雅黑" pitchFamily="34" charset="-122"/>
                <a:cs typeface="微软雅黑" pitchFamily="34" charset="-120"/>
              </a:rPr>
              <a:t>，原告与被告间的买卖合同关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系既无书面合同证明</a:t>
            </a:r>
            <a:r>
              <a:rPr lang="en-US" altLang="zh-CN" sz="2000" b="0" i="0" dirty="0">
                <a:solidFill>
                  <a:srgbClr val="000000"/>
                </a:solidFill>
                <a:latin typeface="微软雅黑" pitchFamily="34" charset="0"/>
                <a:ea typeface="微软雅黑" pitchFamily="34" charset="-122"/>
                <a:cs typeface="微软雅黑" pitchFamily="34" charset="-120"/>
              </a:rPr>
              <a:t>，实际履行时也未经被告加盖具有法律效力的公章确认</a:t>
            </a:r>
            <a:r>
              <a:rPr lang="en-US" altLang="zh-CN" sz="2000" b="0" i="0">
                <a:solidFill>
                  <a:srgbClr val="000000"/>
                </a:solidFill>
                <a:latin typeface="微软雅黑" pitchFamily="34" charset="0"/>
                <a:ea typeface="微软雅黑" pitchFamily="34" charset="-122"/>
                <a:cs typeface="微软雅黑" pitchFamily="34" charset="-120"/>
              </a:rPr>
              <a:t>，结果原告要求被告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支付货款的诉求被法院驳回</a:t>
            </a:r>
            <a:r>
              <a:rPr lang="en-US" altLang="zh-CN" sz="2000" b="0" i="0" dirty="0">
                <a:solidFill>
                  <a:srgbClr val="000000"/>
                </a:solidFill>
                <a:latin typeface="微软雅黑" pitchFamily="34" charset="0"/>
                <a:ea typeface="微软雅黑" pitchFamily="34" charset="-122"/>
                <a:cs typeface="微软雅黑" pitchFamily="34" charset="-120"/>
              </a:rPr>
              <a:t>，可联系核对交易对方企业登记信息，签订书面合同，保留证据</a:t>
            </a:r>
            <a:r>
              <a:rPr lang="en-US" altLang="zh-CN" sz="2000" b="0" i="0">
                <a:solidFill>
                  <a:srgbClr val="000000"/>
                </a:solidFill>
                <a:latin typeface="微软雅黑" pitchFamily="34" charset="0"/>
                <a:ea typeface="微软雅黑" pitchFamily="34" charset="-122"/>
                <a:cs typeface="微软雅黑" pitchFamily="34" charset="-120"/>
              </a:rPr>
              <a:t>，提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高举证意识和能力等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7_BD.64_1#8a22a426e?pid=9789e853d&amp;color=0,0,0&amp;vtp=1&amp;bt=1&amp;bbb=1"/>
          <p:cNvSpPr/>
          <p:nvPr/>
        </p:nvSpPr>
        <p:spPr>
          <a:xfrm>
            <a:off x="722376" y="972000"/>
            <a:ext cx="10833100"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（3）万事和为贵，“打官司”不一定是我们解决纠纷的最佳选择。请列举出你的理由。（8分）</a:t>
            </a:r>
            <a:endParaRPr lang="en-US" altLang="zh-CN" sz="2000" dirty="0"/>
          </a:p>
        </p:txBody>
      </p:sp>
      <p:sp>
        <p:nvSpPr>
          <p:cNvPr id="3" name="QO_7_AN.65_1#8a22a426e?vop=1&amp;pid=9789e853d&amp;color=0,0,0&amp;vtp=1&amp;bbb=1&amp;hb=1"/>
          <p:cNvSpPr/>
          <p:nvPr/>
        </p:nvSpPr>
        <p:spPr>
          <a:xfrm>
            <a:off x="722376" y="1435169"/>
            <a:ext cx="10753344" cy="22278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①在多元的纠纷解决方式中，诉讼是解决纠纷的最后途径。打官司耗费时间、</a:t>
            </a:r>
            <a:r>
              <a:rPr lang="en-US" altLang="zh-CN" sz="2000" b="1" i="0">
                <a:solidFill>
                  <a:srgbClr val="00B050"/>
                </a:solidFill>
                <a:latin typeface="微软雅黑" pitchFamily="34" charset="0"/>
                <a:ea typeface="微软雅黑" pitchFamily="34" charset="-122"/>
                <a:cs typeface="微软雅黑" pitchFamily="34" charset="-120"/>
              </a:rPr>
              <a:t>精力和金钱，</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还可能导致双方伤和气</a:t>
            </a:r>
            <a:r>
              <a:rPr lang="en-US" altLang="zh-CN" sz="2000" b="1" i="0" dirty="0">
                <a:solidFill>
                  <a:srgbClr val="00B050"/>
                </a:solidFill>
                <a:latin typeface="微软雅黑" pitchFamily="34" charset="0"/>
                <a:ea typeface="微软雅黑" pitchFamily="34" charset="-122"/>
                <a:cs typeface="微软雅黑" pitchFamily="34" charset="-120"/>
              </a:rPr>
              <a:t>，故其并不一定是化解纠纷、解决矛盾的最佳选择。（2分）</a:t>
            </a:r>
            <a:r>
              <a:rPr lang="en-US" altLang="zh-CN" sz="2000" b="1" i="0">
                <a:solidFill>
                  <a:srgbClr val="00B050"/>
                </a:solidFill>
                <a:latin typeface="微软雅黑" pitchFamily="34" charset="0"/>
                <a:ea typeface="微软雅黑" pitchFamily="34" charset="-122"/>
                <a:cs typeface="微软雅黑" pitchFamily="34" charset="-120"/>
              </a:rPr>
              <a:t>②以和为贵</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选调解</a:t>
            </a:r>
            <a:r>
              <a:rPr lang="en-US" altLang="zh-CN" sz="2000" b="1" i="0" dirty="0">
                <a:solidFill>
                  <a:srgbClr val="00B050"/>
                </a:solidFill>
                <a:latin typeface="微软雅黑" pitchFamily="34" charset="0"/>
                <a:ea typeface="微软雅黑" pitchFamily="34" charset="-122"/>
                <a:cs typeface="微软雅黑" pitchFamily="34" charset="-120"/>
              </a:rPr>
              <a:t>。我国已经建立了较为完善的调解制度，包括人民调解、行政调解、仲裁调解</a:t>
            </a:r>
            <a:r>
              <a:rPr lang="en-US" altLang="zh-CN" sz="2000" b="1" i="0">
                <a:solidFill>
                  <a:srgbClr val="00B050"/>
                </a:solidFill>
                <a:latin typeface="微软雅黑" pitchFamily="34" charset="0"/>
                <a:ea typeface="微软雅黑" pitchFamily="34" charset="-122"/>
                <a:cs typeface="微软雅黑" pitchFamily="34" charset="-120"/>
              </a:rPr>
              <a:t>、诉讼调解</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等</a:t>
            </a:r>
            <a:r>
              <a:rPr lang="en-US" altLang="zh-CN" sz="2000" b="1" i="0" dirty="0">
                <a:solidFill>
                  <a:srgbClr val="00B050"/>
                </a:solidFill>
                <a:latin typeface="微软雅黑" pitchFamily="34" charset="0"/>
                <a:ea typeface="微软雅黑" pitchFamily="34" charset="-122"/>
                <a:cs typeface="微软雅黑" pitchFamily="34" charset="-120"/>
              </a:rPr>
              <a:t>。调解往往成为当事人解决纠纷的优先选择。（3分）③便捷经济选仲裁。</a:t>
            </a:r>
            <a:r>
              <a:rPr lang="en-US" altLang="zh-CN" sz="2000" b="1" i="0">
                <a:solidFill>
                  <a:srgbClr val="00B050"/>
                </a:solidFill>
                <a:latin typeface="微软雅黑" pitchFamily="34" charset="0"/>
                <a:ea typeface="微软雅黑" pitchFamily="34" charset="-122"/>
                <a:cs typeface="微软雅黑" pitchFamily="34" charset="-120"/>
              </a:rPr>
              <a:t>商事仲裁程序灵活，</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仲裁审理一般不公开进行</a:t>
            </a:r>
            <a:r>
              <a:rPr lang="en-US" altLang="zh-CN" sz="2000" b="1" i="0" dirty="0">
                <a:solidFill>
                  <a:srgbClr val="00B050"/>
                </a:solidFill>
                <a:latin typeface="微软雅黑" pitchFamily="34" charset="0"/>
                <a:ea typeface="微软雅黑" pitchFamily="34" charset="-122"/>
                <a:cs typeface="微软雅黑" pitchFamily="34" charset="-120"/>
              </a:rPr>
              <a:t>，而且一裁终局。商事仲裁裁决一经作出，即发生法律效力。（3分）</a:t>
            </a:r>
            <a:endParaRPr lang="en-US" altLang="zh-CN" sz="2000" dirty="0"/>
          </a:p>
        </p:txBody>
      </p:sp>
      <p:sp>
        <p:nvSpPr>
          <p:cNvPr id="4" name="QO_7_AS.66_1#8a22a426e?vop=1&amp;pid=9789e853d&amp;color=0,0,0&amp;vtp=1&amp;bbb=1"/>
          <p:cNvSpPr/>
          <p:nvPr/>
        </p:nvSpPr>
        <p:spPr>
          <a:xfrm>
            <a:off x="722376" y="3694944"/>
            <a:ext cx="10753344" cy="434785"/>
          </a:xfrm>
          <a:prstGeom prst="rect">
            <a:avLst/>
          </a:prstGeom>
          <a:noFill/>
          <a:ln/>
        </p:spPr>
        <p:txBody>
          <a:bodyPr wrap="none" lIns="0" tIns="0" rIns="0" bIns="0" rtlCol="0" anchor="t"/>
          <a:lstStyle/>
          <a:p>
            <a:pPr algn="l" latinLnBrk="1">
              <a:lnSpc>
                <a:spcPts val="39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“打官司”不一定是我们解决纠纷的最佳选择，可联系诉讼的缺点和调解、商事仲裁的优点。</a:t>
            </a:r>
            <a:endParaRPr lang="en-US" altLang="zh-CN" sz="2200" spc="-50" dirty="0"/>
          </a:p>
        </p:txBody>
      </p:sp>
      <p:sp>
        <p:nvSpPr>
          <p:cNvPr id="5" name="QO_6_AS.67_1#9789e853d?vop=1&amp;pid=560f3add6&amp;color=0,0,0&amp;vtp=1&amp;bbb=1"/>
          <p:cNvSpPr/>
          <p:nvPr/>
        </p:nvSpPr>
        <p:spPr>
          <a:xfrm>
            <a:off x="722376" y="4186497"/>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本题考查依法收集运用证据和纠纷的多元解决方式。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Effect transition="in" filter="fade">
                                      <p:cBhvr>
                                        <p:cTn id="27" dur="500"/>
                                        <p:tgtEl>
                                          <p:spTgt spid="4">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animEffect transition="in" filter="fade">
                                      <p:cBhvr>
                                        <p:cTn id="30" dur="500"/>
                                        <p:tgtEl>
                                          <p:spTgt spid="4">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bg/>
                                          </p:spTgt>
                                        </p:tgtEl>
                                        <p:attrNameLst>
                                          <p:attrName>style.visibility</p:attrName>
                                        </p:attrNameLst>
                                      </p:cBhvr>
                                      <p:to>
                                        <p:strVal val="visible"/>
                                      </p:to>
                                    </p:set>
                                    <p:animEffect transition="in" filter="fade">
                                      <p:cBhvr>
                                        <p:cTn id="35" dur="500"/>
                                        <p:tgtEl>
                                          <p:spTgt spid="5">
                                            <p:bg/>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0" end="0"/>
                                            </p:txEl>
                                          </p:spTgt>
                                        </p:tgtEl>
                                        <p:attrNameLst>
                                          <p:attrName>style.visibility</p:attrName>
                                        </p:attrNameLst>
                                      </p:cBhvr>
                                      <p:to>
                                        <p:strVal val="visible"/>
                                      </p:to>
                                    </p:set>
                                    <p:animEffect transition="in" filter="fade">
                                      <p:cBhvr>
                                        <p:cTn id="3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AS.3_1#07065eed6?vop=1&amp;pid=5fbcb83ba&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本题考查人民调解。人民调解委员会是群众性组织，无权强制要求高某拆除路障，②</a:t>
            </a:r>
            <a:r>
              <a:rPr lang="en-US" altLang="zh-CN" sz="2000" b="0" i="0" spc="-5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双方当事人可以自调解协议生效之日起三十日内共同向人民法院申请司法确认</a:t>
            </a:r>
            <a:r>
              <a:rPr lang="en-US" altLang="zh-CN" sz="2000" b="0" i="0" spc="-50" dirty="0">
                <a:solidFill>
                  <a:srgbClr val="000000"/>
                </a:solidFill>
                <a:latin typeface="微软雅黑" pitchFamily="34" charset="0"/>
                <a:ea typeface="微软雅黑" pitchFamily="34" charset="-122"/>
                <a:cs typeface="微软雅黑" pitchFamily="34" charset="-120"/>
              </a:rPr>
              <a:t>，③正确</a:t>
            </a:r>
            <a:r>
              <a:rPr lang="en-US" altLang="zh-CN" sz="2000" b="0" i="0" spc="-50">
                <a:solidFill>
                  <a:srgbClr val="000000"/>
                </a:solidFill>
                <a:latin typeface="微软雅黑" pitchFamily="34" charset="0"/>
                <a:ea typeface="微软雅黑" pitchFamily="34" charset="-122"/>
                <a:cs typeface="微软雅黑" pitchFamily="34" charset="-120"/>
              </a:rPr>
              <a:t>；人民调解</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不收取任何费用</a:t>
            </a:r>
            <a:r>
              <a:rPr lang="en-US" altLang="zh-CN" sz="2000" b="0" i="0" spc="-50" dirty="0">
                <a:solidFill>
                  <a:srgbClr val="000000"/>
                </a:solidFill>
                <a:latin typeface="微软雅黑" pitchFamily="34" charset="0"/>
                <a:ea typeface="微软雅黑" pitchFamily="34" charset="-122"/>
                <a:cs typeface="微软雅黑" pitchFamily="34" charset="-120"/>
              </a:rPr>
              <a:t>，①错误；若高某拒不执行调解协议，陈某可选择向法院起诉，不是上诉，④错误。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BD.4_1#3cb1a17a5?sp=1&amp;pid=5fbcb83b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2.2025年1月26日，最高人民法院公布2024年司法审判工作主要数据。2024年</a:t>
            </a:r>
            <a:r>
              <a:rPr lang="en-US" altLang="zh-CN" sz="2000" b="0" i="0">
                <a:solidFill>
                  <a:srgbClr val="000000"/>
                </a:solidFill>
                <a:latin typeface="微软雅黑" pitchFamily="34" charset="0"/>
                <a:ea typeface="微软雅黑" pitchFamily="34" charset="-122"/>
                <a:cs typeface="微软雅黑" pitchFamily="34" charset="-120"/>
              </a:rPr>
              <a:t>，人民法院受理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各类案件</a:t>
            </a:r>
            <a:r>
              <a:rPr lang="en-US" altLang="zh-CN" sz="2000" b="0" i="0" dirty="0">
                <a:solidFill>
                  <a:srgbClr val="000000"/>
                </a:solidFill>
                <a:latin typeface="微软雅黑" pitchFamily="34" charset="0"/>
                <a:ea typeface="微软雅黑" pitchFamily="34" charset="-122"/>
                <a:cs typeface="微软雅黑" pitchFamily="34" charset="-120"/>
              </a:rPr>
              <a:t>4600余万件，同比增长近百分之一，增幅较上年同期大幅下降，结案同比增长。</a:t>
            </a:r>
            <a:r>
              <a:rPr lang="en-US" altLang="zh-CN" sz="2000" b="0" i="0">
                <a:solidFill>
                  <a:srgbClr val="000000"/>
                </a:solidFill>
                <a:latin typeface="微软雅黑" pitchFamily="34" charset="0"/>
                <a:ea typeface="微软雅黑" pitchFamily="34" charset="-122"/>
                <a:cs typeface="微软雅黑" pitchFamily="34" charset="-120"/>
              </a:rPr>
              <a:t>其中，</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诉前调解成功案件</a:t>
            </a:r>
            <a:r>
              <a:rPr lang="en-US" altLang="zh-CN" sz="2000" b="0" i="0" dirty="0">
                <a:solidFill>
                  <a:srgbClr val="000000"/>
                </a:solidFill>
                <a:latin typeface="微软雅黑" pitchFamily="34" charset="0"/>
                <a:ea typeface="微软雅黑" pitchFamily="34" charset="-122"/>
                <a:cs typeface="微软雅黑" pitchFamily="34" charset="-120"/>
              </a:rPr>
              <a:t>1200余万件，</a:t>
            </a:r>
            <a:r>
              <a:rPr lang="en-US" altLang="zh-CN" sz="2000" b="0" i="0">
                <a:solidFill>
                  <a:srgbClr val="000000"/>
                </a:solidFill>
                <a:latin typeface="微软雅黑" pitchFamily="34" charset="0"/>
                <a:ea typeface="微软雅黑" pitchFamily="34" charset="-122"/>
                <a:cs typeface="微软雅黑" pitchFamily="34" charset="-120"/>
              </a:rPr>
              <a:t>诉前调解(</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_1#3cb1a17a5.bracket?pid=5fbcb83ba&amp;color=0,0,0&amp;vpa=2&amp;vtp=1"/>
          <p:cNvSpPr/>
          <p:nvPr/>
        </p:nvSpPr>
        <p:spPr>
          <a:xfrm>
            <a:off x="55833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4_2#3cb1a17a5?pid=5fbcb83ba&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①需要保证当事人充分行使权利，履行义务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具有公权性、程序性、强制性、终局性的特点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既节约了当事人的诉讼成本，又节省了司法资源</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有利于缓和诉讼的对抗性，是解决纠纷的最佳途径</a:t>
            </a:r>
            <a:endParaRPr lang="en-US" altLang="zh-CN" sz="2000" dirty="0"/>
          </a:p>
        </p:txBody>
      </p:sp>
      <p:sp>
        <p:nvSpPr>
          <p:cNvPr id="5" name="QC_6_BD.4_3#3cb1a17a5.choices?pid=5fbcb83ba&amp;color=0,0,0&amp;vtp=1&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AS.6_1#3cb1a17a5?vop=1&amp;pid=5fbcb83b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本题考查诉讼调解。诉前调解需要保证当事人充分行使权利，履行义务</a:t>
            </a:r>
            <a:r>
              <a:rPr lang="en-US" altLang="zh-CN" sz="2000" b="0" i="0">
                <a:solidFill>
                  <a:srgbClr val="000000"/>
                </a:solidFill>
                <a:latin typeface="微软雅黑" pitchFamily="34" charset="0"/>
                <a:ea typeface="微软雅黑" pitchFamily="34" charset="-122"/>
                <a:cs typeface="微软雅黑" pitchFamily="34" charset="-120"/>
              </a:rPr>
              <a:t>；诉前调解既节约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了当事人的诉讼成本</a:t>
            </a:r>
            <a:r>
              <a:rPr lang="en-US" altLang="zh-CN" sz="2000" b="0" i="0" dirty="0">
                <a:solidFill>
                  <a:srgbClr val="000000"/>
                </a:solidFill>
                <a:latin typeface="微软雅黑" pitchFamily="34" charset="0"/>
                <a:ea typeface="微软雅黑" pitchFamily="34" charset="-122"/>
                <a:cs typeface="微软雅黑" pitchFamily="34" charset="-120"/>
              </a:rPr>
              <a:t>，又节省了司法资源，①③正确；诉讼具有公权性、程序性、强制性</a:t>
            </a:r>
            <a:r>
              <a:rPr lang="en-US" altLang="zh-CN" sz="2000" b="0" i="0">
                <a:solidFill>
                  <a:srgbClr val="000000"/>
                </a:solidFill>
                <a:latin typeface="微软雅黑" pitchFamily="34" charset="0"/>
                <a:ea typeface="微软雅黑" pitchFamily="34" charset="-122"/>
                <a:cs typeface="微软雅黑" pitchFamily="34" charset="-120"/>
              </a:rPr>
              <a:t>、终局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性的特点</a:t>
            </a:r>
            <a:r>
              <a:rPr lang="en-US" altLang="zh-CN" sz="2000" b="0" i="0" dirty="0">
                <a:solidFill>
                  <a:srgbClr val="000000"/>
                </a:solidFill>
                <a:latin typeface="微软雅黑" pitchFamily="34" charset="0"/>
                <a:ea typeface="微软雅黑" pitchFamily="34" charset="-122"/>
                <a:cs typeface="微软雅黑" pitchFamily="34" charset="-120"/>
              </a:rPr>
              <a:t>，②排除；多元的纠纷解决途径各有各的优势，</a:t>
            </a:r>
            <a:r>
              <a:rPr lang="en-US" altLang="zh-CN" sz="2000" b="0" i="0">
                <a:solidFill>
                  <a:srgbClr val="000000"/>
                </a:solidFill>
                <a:latin typeface="微软雅黑" pitchFamily="34" charset="0"/>
                <a:ea typeface="微软雅黑" pitchFamily="34" charset="-122"/>
                <a:cs typeface="微软雅黑" pitchFamily="34" charset="-120"/>
              </a:rPr>
              <a:t>不能说诉前调解是解决纠纷的最佳途径，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BD.7_1#cec87bc25?sp=1&amp;pid=5fbcb83ba&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［黑龙江鸡西2024高二月考］</a:t>
            </a:r>
            <a:r>
              <a:rPr lang="en-US" altLang="zh-CN" sz="2000" b="0" i="0" dirty="0">
                <a:solidFill>
                  <a:srgbClr val="000000"/>
                </a:solidFill>
                <a:latin typeface="微软雅黑" pitchFamily="34" charset="0"/>
                <a:ea typeface="微软雅黑" pitchFamily="34" charset="-122"/>
                <a:cs typeface="微软雅黑" pitchFamily="34" charset="-120"/>
              </a:rPr>
              <a:t>甲市X县的刘某与乙市Y区的何某签订了房屋买卖合同</a:t>
            </a:r>
            <a:r>
              <a:rPr lang="en-US" altLang="zh-CN" sz="2000" b="0" i="0">
                <a:solidFill>
                  <a:srgbClr val="000000"/>
                </a:solidFill>
                <a:latin typeface="微软雅黑" pitchFamily="34" charset="0"/>
                <a:ea typeface="微软雅黑" pitchFamily="34" charset="-122"/>
                <a:cs typeface="微软雅黑" pitchFamily="34" charset="-120"/>
              </a:rPr>
              <a:t>，购买何某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一套房屋</a:t>
            </a:r>
            <a:r>
              <a:rPr lang="en-US" altLang="zh-CN" sz="2000" b="0" i="0" dirty="0">
                <a:solidFill>
                  <a:srgbClr val="000000"/>
                </a:solidFill>
                <a:latin typeface="微软雅黑" pitchFamily="34" charset="0"/>
                <a:ea typeface="微软雅黑" pitchFamily="34" charset="-122"/>
                <a:cs typeface="微软雅黑" pitchFamily="34" charset="-120"/>
              </a:rPr>
              <a:t>。合同约定，因合同履行发生的一切纠纷，应先提交乙市Y</a:t>
            </a:r>
            <a:r>
              <a:rPr lang="en-US" altLang="zh-CN" sz="2000" b="0" i="0">
                <a:solidFill>
                  <a:srgbClr val="000000"/>
                </a:solidFill>
                <a:latin typeface="微软雅黑" pitchFamily="34" charset="0"/>
                <a:ea typeface="微软雅黑" pitchFamily="34" charset="-122"/>
                <a:cs typeface="微软雅黑" pitchFamily="34" charset="-120"/>
              </a:rPr>
              <a:t>区的仲裁委员会进行仲裁。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之后</a:t>
            </a:r>
            <a:r>
              <a:rPr lang="en-US" altLang="zh-CN" sz="2000" b="0" i="0" dirty="0">
                <a:solidFill>
                  <a:srgbClr val="000000"/>
                </a:solidFill>
                <a:latin typeface="微软雅黑" pitchFamily="34" charset="0"/>
                <a:ea typeface="微软雅黑" pitchFamily="34" charset="-122"/>
                <a:cs typeface="微软雅黑" pitchFamily="34" charset="-120"/>
              </a:rPr>
              <a:t>，刘某按约定先行支付了部分房款，何某却迟迟不按约定办理房屋交付手续，</a:t>
            </a:r>
            <a:r>
              <a:rPr lang="en-US" altLang="zh-CN" sz="2000" b="0" i="0">
                <a:solidFill>
                  <a:srgbClr val="000000"/>
                </a:solidFill>
                <a:latin typeface="微软雅黑" pitchFamily="34" charset="0"/>
                <a:ea typeface="微软雅黑" pitchFamily="34" charset="-122"/>
                <a:cs typeface="微软雅黑" pitchFamily="34" charset="-120"/>
              </a:rPr>
              <a:t>双方发生纠纷。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刘某向乙市</a:t>
            </a:r>
            <a:r>
              <a:rPr lang="en-US" altLang="zh-CN" sz="2000" b="0" i="0" dirty="0">
                <a:solidFill>
                  <a:srgbClr val="000000"/>
                </a:solidFill>
                <a:latin typeface="微软雅黑" pitchFamily="34" charset="0"/>
                <a:ea typeface="微软雅黑" pitchFamily="34" charset="-122"/>
                <a:cs typeface="微软雅黑" pitchFamily="34" charset="-120"/>
              </a:rPr>
              <a:t>Y区的仲裁委员会申请仲裁，请求何某履行交房义务，该仲裁委员会受理了此案</a:t>
            </a:r>
            <a:r>
              <a:rPr lang="en-US" altLang="zh-CN" sz="2000" b="0" i="0">
                <a:solidFill>
                  <a:srgbClr val="000000"/>
                </a:solidFill>
                <a:latin typeface="微软雅黑" pitchFamily="34" charset="0"/>
                <a:ea typeface="微软雅黑" pitchFamily="34" charset="-122"/>
                <a:cs typeface="微软雅黑" pitchFamily="34" charset="-120"/>
              </a:rPr>
              <a:t>。在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此案中(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_1#cec87bc25.bracket?pid=5fbcb83ba&amp;color=0,0,0&amp;vpa=3&amp;vtp=1"/>
          <p:cNvSpPr/>
          <p:nvPr/>
        </p:nvSpPr>
        <p:spPr>
          <a:xfrm>
            <a:off x="1684401" y="27817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7_2#cec87bc25?pid=5fbcb83ba&amp;color=0,0,0&amp;vtp=1&amp;bbb=1"/>
          <p:cNvSpPr/>
          <p:nvPr/>
        </p:nvSpPr>
        <p:spPr>
          <a:xfrm>
            <a:off x="722376" y="32484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①如果刘某对仲裁的结果不服，可以向法院提起诉讼</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何某没有按照约定履行合同义务，应承担违约责任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仲裁程序灵活，仲裁委员会审理时一般不会公开进行</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仲裁裁决一经作出即发生法律效力，但没有强制执行力</a:t>
            </a:r>
            <a:endParaRPr lang="en-US" altLang="zh-CN" sz="2000" dirty="0"/>
          </a:p>
        </p:txBody>
      </p:sp>
      <p:sp>
        <p:nvSpPr>
          <p:cNvPr id="5" name="QC_6_BD.7_3#cec87bc25.choices?pid=5fbcb83ba&amp;color=0,0,0&amp;vtp=1&amp;bbb=1"/>
          <p:cNvSpPr/>
          <p:nvPr/>
        </p:nvSpPr>
        <p:spPr>
          <a:xfrm>
            <a:off x="722376" y="50843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AS.9_1#cec87bc25?vop=1&amp;pid=5fbcb83b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本题考查仲裁。刘某按约定支付了部分房款，何某却迟迟不按约定办理房屋交付手续</a:t>
            </a:r>
            <a:r>
              <a:rPr lang="en-US" altLang="zh-CN" sz="2000" b="0" i="0">
                <a:solidFill>
                  <a:srgbClr val="000000"/>
                </a:solidFill>
                <a:latin typeface="微软雅黑" pitchFamily="34" charset="0"/>
                <a:ea typeface="微软雅黑" pitchFamily="34" charset="-122"/>
                <a:cs typeface="微软雅黑" pitchFamily="34" charset="-120"/>
              </a:rPr>
              <a:t>，没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有按照约定履行合同义务</a:t>
            </a:r>
            <a:r>
              <a:rPr lang="en-US" altLang="zh-CN" sz="2000" b="0" i="0" dirty="0">
                <a:solidFill>
                  <a:srgbClr val="000000"/>
                </a:solidFill>
                <a:latin typeface="微软雅黑" pitchFamily="34" charset="0"/>
                <a:ea typeface="微软雅黑" pitchFamily="34" charset="-122"/>
                <a:cs typeface="微软雅黑" pitchFamily="34" charset="-120"/>
              </a:rPr>
              <a:t>，应承担违约责任，②正确；商事仲裁程序比较灵活</a:t>
            </a:r>
            <a:r>
              <a:rPr lang="en-US" altLang="zh-CN" sz="2000" b="0" i="0">
                <a:solidFill>
                  <a:srgbClr val="000000"/>
                </a:solidFill>
                <a:latin typeface="微软雅黑" pitchFamily="34" charset="0"/>
                <a:ea typeface="微软雅黑" pitchFamily="34" charset="-122"/>
                <a:cs typeface="微软雅黑" pitchFamily="34" charset="-120"/>
              </a:rPr>
              <a:t>，仲裁审理一般不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公开进行</a:t>
            </a:r>
            <a:r>
              <a:rPr lang="en-US" altLang="zh-CN" sz="2000" b="0" i="0" dirty="0">
                <a:solidFill>
                  <a:srgbClr val="000000"/>
                </a:solidFill>
                <a:latin typeface="微软雅黑" pitchFamily="34" charset="0"/>
                <a:ea typeface="微软雅黑" pitchFamily="34" charset="-122"/>
                <a:cs typeface="微软雅黑" pitchFamily="34" charset="-120"/>
              </a:rPr>
              <a:t>，③正确；在商事仲裁与诉讼之间，当事人只能选择其一加以适用，①错误</a:t>
            </a:r>
            <a:r>
              <a:rPr lang="en-US" altLang="zh-CN" sz="2000" b="0" i="0">
                <a:solidFill>
                  <a:srgbClr val="000000"/>
                </a:solidFill>
                <a:latin typeface="微软雅黑" pitchFamily="34" charset="0"/>
                <a:ea typeface="微软雅黑" pitchFamily="34" charset="-122"/>
                <a:cs typeface="微软雅黑" pitchFamily="34" charset="-120"/>
              </a:rPr>
              <a:t>；商事仲裁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实行一裁终局制</a:t>
            </a:r>
            <a:r>
              <a:rPr lang="en-US" altLang="zh-CN" sz="2000" b="0" i="0" dirty="0">
                <a:solidFill>
                  <a:srgbClr val="000000"/>
                </a:solidFill>
                <a:latin typeface="微软雅黑" pitchFamily="34" charset="0"/>
                <a:ea typeface="微软雅黑" pitchFamily="34" charset="-122"/>
                <a:cs typeface="微软雅黑" pitchFamily="34" charset="-120"/>
              </a:rPr>
              <a:t>，仲裁裁决一经作出即发生法律效力，具有强制执行力，④错误。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2339</Words>
  <Application>Microsoft Office PowerPoint</Application>
  <PresentationFormat>宽屏</PresentationFormat>
  <Paragraphs>346</Paragraphs>
  <Slides>43</Slides>
  <Notes>43</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43</vt:i4>
      </vt:variant>
    </vt:vector>
  </HeadingPairs>
  <TitlesOfParts>
    <vt:vector size="51"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3</cp:revision>
  <dcterms:created xsi:type="dcterms:W3CDTF">2025-08-05T01:26:38Z</dcterms:created>
  <dcterms:modified xsi:type="dcterms:W3CDTF">2025-08-05T02:15:15Z</dcterms:modified>
  <cp:category/>
  <cp:contentStatus/>
</cp:coreProperties>
</file>