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44" d="100"/>
        <a:sy n="144" d="100"/>
      </p:scale>
      <p:origin x="0" y="-436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4" Type="http://schemas.openxmlformats.org/officeDocument/2006/relationships/tableStyles" Target="tableStyles.xml"/><Relationship Id="rId73" Type="http://schemas.openxmlformats.org/officeDocument/2006/relationships/viewProps" Target="viewProps.xml"/><Relationship Id="rId72" Type="http://schemas.openxmlformats.org/officeDocument/2006/relationships/presProps" Target="presProps.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34c4fbd7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没有正确理解跨国公司的作用</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d4f8348e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没有正确理解经济全球化的挑战</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80209c7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经济全球化的主要表现</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c5b4f60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影响经济全球化的主要因素</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d1b042d9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经济全球化的重要载体</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f1928105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经济全球化的机遇与挑战</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f3288fdb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让经济全球化更有活力</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34c4fbd7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没有正确理解跨国公司的作用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efc#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d4f8348e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没有正确理解经济全球化的挑战</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9.xml"/><Relationship Id="rId1"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9.xml"/><Relationship Id="rId1" Type="http://schemas.openxmlformats.org/officeDocument/2006/relationships/image" Target="../media/image13.jpe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1.jpe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9.xml"/><Relationship Id="rId1" Type="http://schemas.openxmlformats.org/officeDocument/2006/relationships/image" Target="../media/image14.jpe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e79add061?sp=1&amp;pid=d1b042d9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［陕西渭南2024高二期末］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越来越多的跨国公司开始深度融入中国产业链、供应链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，化身投资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，加深本土化合作，加快创新引进，让中国大市场变成世界共享的大市场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。材料从侧面反映出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1_1#e79add061.bracket?pid=d1b042d93&amp;color=0,0,0&amp;vpa=4&amp;vtp=1"/>
          <p:cNvSpPr/>
          <p:nvPr/>
        </p:nvSpPr>
        <p:spPr>
          <a:xfrm>
            <a:off x="92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10_2#e79add061?pid=d1b042d93&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①跨国公司利用中国的比较优势组织生产以消除国际贸易壁垒</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跨国公司能推动全球资源配置的优化和全球科技合作与进步</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跨国公司的大规模发展为经济全球化提供了强有力的重要载体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我国不断降低市场准入门槛，能够引领世界经济的发展方向</a:t>
            </a:r>
            <a:endParaRPr lang="en-US" altLang="zh-CN" sz="2000" dirty="0"/>
          </a:p>
        </p:txBody>
      </p:sp>
      <p:sp>
        <p:nvSpPr>
          <p:cNvPr id="5" name="QC_7_BD.10_3#e79add061.choices?pid=d1b042d93&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e79add061?vop=1&amp;pid=d1b042d93&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本题考查跨国公司。材料反映了跨国公司为经济全球化提供了强有力的重要载体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，能推动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全球资源配置的优化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，有利于全球科技合作与进步，②③符合题意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；消除国际贸易壁垒说法过于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绝对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，①排除；我国并不引领世界经济的发展方向，④排除。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3_1#050d18c0d?sp=1&amp;pid=34c4fbd7e&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5.中国提出努力争取2060年前实现碳中和（即通过植树造林、节能减排等形式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，抵消自身产生的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二氧化碳排放量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，实现二氧化碳“零排放”）的目标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。不少跨国公司由此感受到了碳中和给能效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管理市场带来的巨大机遇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。某跨国电网公司在中国不断推进业务布局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，首次将欧洲的虚拟电厂技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术引入中国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，助力打造安全、可靠、绿色、高效的智能电网。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14_1#050d18c0d.bracket?pid=34c4fbd7e&amp;color=0,0,0&amp;vpa=5&amp;vtp=1"/>
          <p:cNvSpPr/>
          <p:nvPr/>
        </p:nvSpPr>
        <p:spPr>
          <a:xfrm>
            <a:off x="854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8_BD.13_2#050d18c0d?pid=34c4fbd7e&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①数字技术是支撑能源电力转型的有效手段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市场以利润驱动生产要素实现全球化配置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③跨国公司是中国实现碳中和目标的主要力量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跨国公司主动承担社会责任，推动低碳减排</a:t>
            </a:r>
            <a:endParaRPr lang="en-US" altLang="zh-CN" sz="2000" dirty="0"/>
          </a:p>
        </p:txBody>
      </p:sp>
      <p:sp>
        <p:nvSpPr>
          <p:cNvPr id="5" name="QC_8_BD.13_3#050d18c0d.choices?pid=34c4fbd7e&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050d18c0d?vop=1&amp;pid=34c4fbd7e&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本题考查跨国公司。该跨国电网公司将欧洲的虚拟电厂技术引入中国，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助力打造智能电网，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这说明数字技术是支撑能源电力转型的有效手段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，①符合题意；该跨国公司感受到商机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不断推进业务布局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，这说明市场以利润驱动生产要素实现全球化配置，②符合题意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；我国坚持独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立自主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、自力更生的原则，跨国公司不是中国实现碳中和目标的主要力量，③排除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；跨国公司追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求利润最大化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，该跨国公司在中国推进业务布局主要是出于对利润的追求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，而不是主动承担社会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2#050d18c0d?vop=1&amp;pid=34c4fbd7e&amp;color=0,0,0&amp;mp=1&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本题易错选④，错选原因是没有正确理解跨国公司进行国际化生产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、销售和其他经营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活动的动机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。为了实现最大利益，跨国公司在全球范围内从事对外直接投资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，利用世界各地的优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势组织生产经营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511c05f82.fixed?pid=08764d26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511c05f82.fixed?pid=08764d26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认识经济全球化</a:t>
            </a:r>
            <a:endParaRPr lang="en-US" altLang="zh-CN" sz="4400" dirty="0"/>
          </a:p>
        </p:txBody>
      </p:sp>
      <p:pic>
        <p:nvPicPr>
          <p:cNvPr id="4" name="C_5#511c05f82.fixed?pid=08764d26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511c05f82.fixed?pid=08764d267&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_1#ee456c504?sp=1&amp;pid=511c05f82&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［广西柳州部分学校2025高二联考］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如图是全球化生产示意图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。据此可以得出的合理结论是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7_1#ee456c504.bracket?pid=511c05f82&amp;color=0,0,0&amp;vpa=6&amp;vtp=1"/>
          <p:cNvSpPr/>
          <p:nvPr/>
        </p:nvSpPr>
        <p:spPr>
          <a:xfrm>
            <a:off x="922401" y="1407415"/>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16_2#ee456c504?pid=511c05f8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78224" y="1949450"/>
            <a:ext cx="4023360" cy="1426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16_3#ee456c504?pid=511c05f82&amp;color=0,0,0&amp;vtp=1&amp;bbb=1"/>
          <p:cNvSpPr/>
          <p:nvPr/>
        </p:nvSpPr>
        <p:spPr>
          <a:xfrm>
            <a:off x="722376" y="351155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①经济全球化发展为企业的跨国经营提供良好条件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全球化生产使各参与国家平等地实现了共同富裕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企业在生产价值链中的分工差异会导致获利不同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全球化生产的发展能够破解跨国公司的跨国垄断</a:t>
            </a:r>
            <a:endParaRPr lang="en-US" altLang="zh-CN" sz="2000" dirty="0"/>
          </a:p>
        </p:txBody>
      </p:sp>
      <p:sp>
        <p:nvSpPr>
          <p:cNvPr id="6" name="QC_6_BD.16_4#ee456c504.choices?pid=511c05f82&amp;color=0,0,0&amp;vtp=1&amp;bbb=1"/>
          <p:cNvSpPr/>
          <p:nvPr/>
        </p:nvSpPr>
        <p:spPr>
          <a:xfrm>
            <a:off x="722376" y="53488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1#ee456c504?vop=1&amp;pid=511c05f82&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本题考查经济全球化的主要表现、经济全球化的重要载体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。从材料中全球化生产的示意图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可以看出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，产品在一国或者跨国家进行设计开发、加工制造和营销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，由此可知企业在生产价值链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中的分工差异会导致利润率不同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，经济全球化发展为企业的跨国经营创造了良好条件，①③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全球化生产有利于优化资源配置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，但各参与企业分享经济全球化的好处并不是平等的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，各参与国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不会平等地实现共同富裕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，②排除；跨国公司是经济全球化的重要载体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，跨国垄断是跨国公司给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世界经济带来的负面影响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，全球化生产的发展不会破解跨国公司的跨国垄断，④排除。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46286e608?sp=1&amp;pid=511c05f8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［山西大学附属中学2025月考］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智利是世界上首个与我国签署自由贸易协定的国家。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中智两国经贸合作日益紧密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，我国向智利出口车辆、轻工等产品，从智利主要进口矿产、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农产品，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两国合作前景广阔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中智之间的贸易发展说明(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46286e608.bracket?pid=511c05f82&amp;color=0,0,0&amp;vpa=7&amp;vtp=1"/>
          <p:cNvSpPr/>
          <p:nvPr/>
        </p:nvSpPr>
        <p:spPr>
          <a:xfrm>
            <a:off x="600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19_2#46286e608?pid=511c05f82&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①开放合作有利于发挥两国比较优势，提高资源配置效率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我国在农产品方面都缺乏比较优势，必须大量增加进口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比较优势的存在是国际分工的基础，促进经济全球化的发展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我国车辆、轻工等产品的国际竞争力因绝对优势而不断增强</a:t>
            </a:r>
            <a:endParaRPr lang="en-US" altLang="zh-CN" sz="2000" dirty="0"/>
          </a:p>
        </p:txBody>
      </p:sp>
      <p:sp>
        <p:nvSpPr>
          <p:cNvPr id="5" name="QC_6_BD.19_3#46286e608.choices?pid=511c05f82&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46286e608?vop=1&amp;pid=511c05f82&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本题考查经济全球化的主要表现。我国向智利出口车辆、轻工等产品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，从智利主要进口矿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、农产品，两国合作前景广阔。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中智之间的贸易发展说明开放合作有利于发挥两国比较优势，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提高资源配置效率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，①正确；中智两国贸易发展说明比较优势的存在是形成分工的重要基础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进经济全球化的发展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，③正确；我国在部分农产品方面缺乏比较优势，对外依存度高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，应根据实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际情况确定进口量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，不是必须大量增加进口，②排除；我国车辆、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轻工等产品的国际竞争力增强，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“绝对优势”的说法错误，材料体现了中智两国各自的比较优势，④排除。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64cf9807.fixed?pid=4051b428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7200" dirty="0"/>
          </a:p>
        </p:txBody>
      </p:sp>
      <p:sp>
        <p:nvSpPr>
          <p:cNvPr id="3" name="C_3_BD#564cf9807.fixed?pid=4051b4283&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第六课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走进经济全球化</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2_1#d09e9bfdf?sp=1&amp;pid=511c05f8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［浙江S9联盟2025高二联考］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在历次全球产业链重塑的时候，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跨国公司的嗅觉总是最灵敏的。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二三十年前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，许多跨国公司把生产线搬到中国，看中的是原料、人工等要素的成本优势；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许多跨国公司又在中国设立辐射全球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、策源创新的研发中心，所看中的是中国巨量的市场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的技术和人才积累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3_1#d09e9bfdf.bracket?pid=511c05f82&amp;color=0,0,0&amp;vpa=8&amp;vtp=1"/>
          <p:cNvSpPr/>
          <p:nvPr/>
        </p:nvSpPr>
        <p:spPr>
          <a:xfrm>
            <a:off x="4224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22_2#d09e9bfdf?pid=511c05f82&amp;color=0,0,0&amp;vtp=1&amp;bbb=1"/>
          <p:cNvSpPr/>
          <p:nvPr/>
        </p:nvSpPr>
        <p:spPr>
          <a:xfrm>
            <a:off x="722376" y="2791274"/>
            <a:ext cx="10753344" cy="1326134"/>
          </a:xfrm>
          <a:prstGeom prst="rect">
            <a:avLst/>
          </a:prstGeom>
          <a:noFill/>
        </p:spPr>
        <p:txBody>
          <a:bodyPr wrap="none" lIns="0" tIns="0" rIns="0" bIns="0" rtlCol="0" anchor="t"/>
          <a:lstStyle/>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对利益的追求是经济全球化发展的根本动因</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科技进步是推动经济全球化的物质技术基础</a:t>
            </a:r>
            <a:endParaRPr lang="en-US" altLang="zh-CN" sz="2000" dirty="0"/>
          </a:p>
          <a:p>
            <a:pPr latinLnBrk="1">
              <a:lnSpc>
                <a:spcPts val="37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国际分工与协作深入发展最终形成世界市场</a:t>
            </a:r>
            <a:endParaRPr lang="en-US" altLang="zh-CN" sz="2000" dirty="0"/>
          </a:p>
          <a:p>
            <a:pPr latinLnBrk="1">
              <a:lnSpc>
                <a:spcPts val="35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④跨国公司利用投资国比较优势组织生产经营</a:t>
            </a:r>
            <a:endParaRPr lang="en-US" altLang="zh-CN" sz="2000" dirty="0"/>
          </a:p>
        </p:txBody>
      </p:sp>
      <p:sp>
        <p:nvSpPr>
          <p:cNvPr id="5" name="QC_6_BD.22_3#d09e9bfdf.choices?pid=511c05f82&amp;color=0,0,0&amp;vtp=1&amp;bbb=1"/>
          <p:cNvSpPr/>
          <p:nvPr/>
        </p:nvSpPr>
        <p:spPr>
          <a:xfrm>
            <a:off x="722376" y="4552811"/>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4_1#d09e9bfdf?vop=1&amp;pid=511c05f82&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本题考查跨国公司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。材料中指出不同时期跨国公司为了扩大自身的利益来中国投资所看中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的要素是不同的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，这表明跨国公司利用投资国比较优势组织生产经营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，也说明对利益的追求是经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济全球化发展的根本动因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；材料体现不同时期跨国公司来中国投资所看重的资源和要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，没有体现科技进步是推动经济全球化的物质技术基础，②排除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；材料强调跨国公司在不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同时期采取不同的战略投资促进自身发展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，未体现国际分工与协作深入发展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，且世界市场早已形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5_1#20dea938d?sp=1&amp;pid=511c05f82&amp;color=0,0,0&amp;vtp=1&amp;bt=1&amp;bbb=1&amp;hb=1"/>
          <p:cNvSpPr/>
          <p:nvPr/>
        </p:nvSpPr>
        <p:spPr>
          <a:xfrm>
            <a:off x="722376" y="972000"/>
            <a:ext cx="10753344" cy="4526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［湖北部分名校2025高二联考］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阅读材料，完成下列要求。（9分）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江苏昆山连续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年位居全国综合实力百强县榜首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从一个普通农业县蝶变成为中国县域经济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的领跑者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每届进博会上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昆山全力推进昆山展厅建设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将其打造成为对接进博会的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桥头堡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和招商洽谈的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会客厅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昆山利用东临上海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西依苏州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南北贯通的独特区位优势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聚国内外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余家头部企业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拥有全国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的咖啡生豆烘焙量和超过六成的生豆进口量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逐渐成为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亚太地区咖啡生豆分拨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制造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交易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销售中心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面对外商投资项目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昆山坚持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一切围绕项目</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一切围绕项目干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不断增强服务意识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一企一策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一事一议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量身定制方案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全力打</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通签约项目落地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最后一公里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为了推动产业链向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微笑曲线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两端延伸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昆山争取与更多跨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国公司合作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布局研发销售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贸易结算等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国际步伐走得越来越稳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，运用“经济全球化”的知识，阐述昆山的国际步伐是如何走得越来越稳的。</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26_1#20dea938d?vop=1&amp;pid=511c05f82&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①昆山积极参与进博会，融入经济全球化，利用自身优势，发挥比较优势</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，加强国际合作</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与交流</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，提高资源配置效率，实现互利共赢。（3分）②昆山不断增强服务意识，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优化营商环境，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提升贸易投资合作质量和水平</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，全力打通签约项目落地“最后一公里”。（3分）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③昆山坚持加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强与跨国公司合作</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，布局研发销售、贸易结算等，深度参与全球产业分工和合作</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，培育经济发展</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新优势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，国际步伐走得越来越稳。（3分）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27_1#20dea938d?vop=1&amp;pid=511c05f82&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本题考查经济全球化。关键信息①：昆山全力推进昆山展厅建设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，将其打造成为对接进博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“桥头堡”和招商洽谈的“会客厅”；昆山利用东临上海、西依苏州</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逐渐成为亚太地区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咖啡生豆分拨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、制造、交易、销售中心→发挥比较优势。关键信息②：面对外商投资项目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“一切围绕项目转、一切围绕项目干”,不断增强服务意识→优化营商环境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，提升贸易投资合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作质量和水平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。关键信息③：为了推动产业链向“微笑曲线”两端延伸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，昆山争取与更多跨国公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司合作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，布局研发销售、贸易结算等→跨国公司的作用、培育经济发展新优势。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6ad99721d.fixed?pid=373b8e13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6ad99721d.fixed?pid=373b8e13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日益开放的世界经济</a:t>
            </a:r>
            <a:endParaRPr lang="en-US" altLang="zh-CN" sz="4400" dirty="0"/>
          </a:p>
        </p:txBody>
      </p:sp>
      <p:pic>
        <p:nvPicPr>
          <p:cNvPr id="4" name="C_5#6ad99721d.fixed?pid=373b8e13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6ad99721d.fixed?pid=373b8e13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8_1#39aed21f7?sp=1&amp;pid=f1928105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［河南部分名校2025高二联考］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随着经济全球化的发展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，新兴经济体在全球经济中的地位日益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。但一些发达国家为了维护自身利益，采取贸易保护主义措施，如提高关税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、设置贸易壁垒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，限制新兴经济体的产品出口。对此，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9_1#39aed21f7.bracket?pid=f1928105c&amp;color=0,0,0&amp;vpa=9&amp;vtp=1"/>
          <p:cNvSpPr/>
          <p:nvPr/>
        </p:nvSpPr>
        <p:spPr>
          <a:xfrm>
            <a:off x="751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28_2#39aed21f7?pid=f1928105c&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①新兴经济体应减少与发达国家的贸易往来以避免受到冲击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贸易保护主义能长期有效保护本国经济并促进产业发展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经济全球化进程中，世界经济发展面临不平衡和贸易保护主义等问题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经济全球化对发达国家和新兴经济体都既有机遇也有挑战</a:t>
            </a:r>
            <a:endParaRPr lang="en-US" altLang="zh-CN" sz="2000" dirty="0"/>
          </a:p>
        </p:txBody>
      </p:sp>
      <p:sp>
        <p:nvSpPr>
          <p:cNvPr id="5" name="QC_7_BD.28_3#39aed21f7.choices?pid=f1928105c&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0_1#39aed21f7?vop=1&amp;pid=f1928105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本题考查经济全球化的挑战。“一些发达国家为了维护自身利益，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采取贸易保护主义措施”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体现了经济全球化进程中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，世界经济发展面临不平衡和贸易保护主义等问题，③正确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化是一把双刃剑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，对发达国家和新兴经济体都既有机遇也有挑战，④正确；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在经济全球化背景下，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新兴经济体应积极应对各种挑战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，而非减少与发达国家的贸易往来，①排除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；贸易保护主义短期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内可能对本国部分产业有一定保护作用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，但长期来看，不利于本国经济发展，②排除。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1_1#9b40201eb?sp=1&amp;pid=f1928105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［安徽池州2024高二期中］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共建“一带一路”，建立亚洲基础设施投资银行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，倡议成立金砖国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家新开发银行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，建立金砖国家应急储备安排，启动亚太自贸区进程</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中国政府积极参与国际规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则的制定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，发出中国声音、拿出中国方案、展现中国智慧。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这样做(</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2_1#9b40201eb.bracket?pid=f1928105c&amp;color=0,0,0&amp;vpa=10&amp;vtp=1"/>
          <p:cNvSpPr/>
          <p:nvPr/>
        </p:nvSpPr>
        <p:spPr>
          <a:xfrm>
            <a:off x="828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31_2#9b40201eb?pid=f1928105c&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①表明我国积极参与国际分工，分享新技术革命的成果</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体现了我国积极参与国际经济竞争与合作</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有利于促进全球资源的优化配置和世界经济的发展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根本目的是使我国经济尽快与世界经济接轨</a:t>
            </a:r>
            <a:endParaRPr lang="en-US" altLang="zh-CN" sz="2000" dirty="0"/>
          </a:p>
        </p:txBody>
      </p:sp>
      <p:sp>
        <p:nvSpPr>
          <p:cNvPr id="5" name="QC_7_BD.31_3#9b40201eb.choices?pid=f1928105c&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_1#9b40201eb?vop=1&amp;pid=f1928105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本题考查经济全球化的机遇。材料中举措的根本目的是增强我国经济实力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，加快现代化建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设步伐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，这样做有利于进一步扩大我国的对外开放，提高开放型经济水平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，也有利于促进全球资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源的优化配置和世界经济的发展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，我国经济早已与世界经济接轨，②③符合题意，④排除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未涉及我国分享新技术革命的成果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7cb104022.fixed?pid=08764d26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7cb104022.fixed?pid=08764d26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认识经济全球化</a:t>
            </a:r>
            <a:endParaRPr lang="en-US" altLang="zh-CN" sz="4400" dirty="0"/>
          </a:p>
        </p:txBody>
      </p:sp>
      <p:pic>
        <p:nvPicPr>
          <p:cNvPr id="4" name="C_5#7cb104022.fixed?pid=08764d26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7cb104022.fixed?pid=08764d267&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_1#93b7a068a?sp=1&amp;pid=f3288fdb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2024RCEP区域海洋经济青年对话聚焦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RCEP区域海洋经济发展的重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。中国和RCEP区域各成员国是“休戚与共”的命运共同体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，区域海洋合作逐渐呈现出多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领域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、全方面、深层次的特点，蓝色经济合作延伸正当时。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为此各成员国要(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5_1#93b7a068a.bracket?pid=f3288fdbc&amp;color=0,0,0&amp;vpa=11&amp;vtp=1"/>
          <p:cNvSpPr/>
          <p:nvPr/>
        </p:nvSpPr>
        <p:spPr>
          <a:xfrm>
            <a:off x="930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34_2#93b7a068a?pid=f3288fdbc&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①共筑蓝色经济一体化新愿景，形成自由投资贸易网络和共同大市场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搭建国际海洋人文交流平台，为促进海洋经济转型提供智力支持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着重抓好海洋资源的保护与修复，探索生态产品价值实现机制新形态</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建立互利共赢的“蓝色伙伴关系”，铸造可持续发展的“蓝色引擎”</a:t>
            </a:r>
            <a:endParaRPr lang="en-US" altLang="zh-CN" sz="2000" dirty="0"/>
          </a:p>
        </p:txBody>
      </p:sp>
      <p:sp>
        <p:nvSpPr>
          <p:cNvPr id="5" name="QC_7_BD.34_3#93b7a068a.choices?pid=f3288fdbc&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_1#93b7a068a?vop=1&amp;pid=f3288fdb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本题考查让经济全球化更有活力。“共筑蓝色经济一体化新愿景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，形成自由投资贸易网络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和共同大市场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”与材料中的中国和RCEP区域各成员国是“休戚与共”的命运共同体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，区域海洋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合作逐渐呈现出多领域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、全方面、深层次的特点高度吻合，这体现了加强区域间经济合作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共同市场的必要性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，说明建立互利共赢的“蓝色伙伴关系”,铸造可持续发展的“蓝色引擎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”十分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，①④正确；材料中并没有强调人文交流平台的搭建，更侧重于经济合作的深化，②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材料中主要关注经济合作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，而非资源保护与修复，③排除。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_1#64cd4df70?sp=1&amp;pid=f3288fdb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［黑龙江鸡西一中2024高二期末］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当前，逆全球化暗流涌动，国际形势发生深刻变化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坚定不移地打造公正合理的治理模式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、平衡普惠的发展模式，牢固树立人类命运共同体意识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促全球发展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；我们要讲求效率、注重公平，让不同国家、不同阶层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、不同人群共享经济全球化的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。为了让经济全球化更有活力，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8_1#64cd4df70.bracket?pid=f3288fdbc&amp;color=0,0,0&amp;vpa=12&amp;vtp=1"/>
          <p:cNvSpPr/>
          <p:nvPr/>
        </p:nvSpPr>
        <p:spPr>
          <a:xfrm>
            <a:off x="5227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37_2#64cd4df70?pid=f3288fdbc&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①拓宽发展空间，主要让发展中国家共享经济全球化的好处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建设创新型、开放型、联动型、均等型世界经济</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完善全球治理、加强国际合作，创造良好发展的外部环境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推动经济全球化朝着更加开放、包容、普惠、平衡、共赢的方向发展</a:t>
            </a:r>
            <a:endParaRPr lang="en-US" altLang="zh-CN" sz="2000" dirty="0"/>
          </a:p>
        </p:txBody>
      </p:sp>
      <p:sp>
        <p:nvSpPr>
          <p:cNvPr id="5" name="QC_7_BD.37_3#64cd4df70.choices?pid=f3288fdbc&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9_1#64cd4df70?vop=1&amp;pid=f3288fdb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本题考查让经济全球化更有活力。应该让世界各国共享经济全球化的好处，①排除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让世界经济更有活力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，要建设创新型、开放型、联动型、包容型世界经济，②排除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；完善全球治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、加强国际合作，创造良好发展的外部环境，有利于推动经济全球化朝着更加开放、包容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、平衡、共赢的方向发展，让经济全球化更有活力，③④正确。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40_1#1317f1be2?pid=d4f8348e1&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5.近年来,我国正在推动移动互联网、云计算、大数据、物联网等与现代制造业结合,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促进电子商务、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工业互联网和互联网金融健康发展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。唯有构建网络空间命运共同体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,才能既满足各国分享互联网发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展成果的要求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,又让全世界更紧密地联结在一起。互联网真正让国际社会成为你中有我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、我中有你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的命运共同体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41_1#1317f1be2.bracket?pid=d4f8348e1&amp;color=0,0,0&amp;vpa=13&amp;vtp=1"/>
          <p:cNvSpPr/>
          <p:nvPr/>
        </p:nvSpPr>
        <p:spPr>
          <a:xfrm>
            <a:off x="3716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8_BD.40_2#1317f1be2.choices?pid=d4f8348e1&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A.经济全球化使世界各国普遍受益而不受害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.互联网与经济的融合使各国经济联系日益密切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.经济全球化使世界经济发展更趋平衡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.科技是经济全球化加速发展的根本动因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2_1#1317f1be2?vop=1&amp;pid=d4f8348e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本题考查经济全球化的机遇和挑战。近年来，我国促进互联网金融健康发展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，互联网真正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让国际社会成为你中有我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、我中有你的命运共同体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，这说明互联网与经济的融合密切了世界各国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的经济联系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，B正确；总体而言，经济全球化符合经济规律，符合各方利益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，但是必须正视经济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全球化带给不同产业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、不同群体的冲击，A错误；在经济全球化进程中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，世界经济面临着不平衡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，C错误；世界各国对本国、本民族利益的追求是经济全球化加速发展的根本动因，D错误。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2_2#1317f1be2?vop=1&amp;pid=d4f8348e1&amp;color=0,0,0&amp;mp=1&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本题易错选A，错选原因是没有正确理解经济全球化的机遇和挑战。</a:t>
            </a:r>
            <a:endParaRPr lang="en-US" altLang="zh-CN" sz="2000" dirty="0"/>
          </a:p>
        </p:txBody>
      </p:sp>
      <p:graphicFrame>
        <p:nvGraphicFramePr>
          <p:cNvPr id="37" name="QC_8_AS.42_3#1317f1be2?colgroup=22,17&amp;vop=1&amp;pid=d4f8348e1&amp;color=0,0,0&amp;mp=1&amp;vtp=1&amp;bbb=1&amp;hb=1"/>
          <p:cNvGraphicFramePr>
            <a:graphicFrameLocks noGrp="1"/>
          </p:cNvGraphicFramePr>
          <p:nvPr/>
        </p:nvGraphicFramePr>
        <p:xfrm>
          <a:off x="722376" y="1513528"/>
          <a:ext cx="10725912" cy="3644138"/>
        </p:xfrm>
        <a:graphic>
          <a:graphicData uri="http://schemas.openxmlformats.org/drawingml/2006/table">
            <a:tbl>
              <a:tblPr/>
              <a:tblGrid>
                <a:gridCol w="5998464"/>
                <a:gridCol w="4727448"/>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经济全球化带来的机遇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经济全球化给世界经济带来的风险和挑战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783">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总体而言</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经济全球化符合经济规律</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符合各方利益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世界经济发展面临着不平衡问题</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我们必</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须高度关注贫困和饥饿问题</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同时要正视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和妥善处理全球产业结构调整给不同产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不同群体带来的冲击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88720">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经济全球化是社会生产力发展的产物</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又推动着社会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生产力的发展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r>
              <a:tr h="1611503">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经济全球化促进商品</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服务和生产要素在全球范围内</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流动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促进国际分工水平提高和国际贸易迅速发展</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从而推动世界范围内资源配置效率提高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科技进步</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产业转移与结构升级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为世界经济发展提供强劲动力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世界经济发展面临的不确定性和风险加</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一国的经济波动可能殃及他国</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甚至</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影响全世界</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酿成国际性的经济危机或金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融危机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c65d208e0.fixed?pid=373b8e13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c65d208e0.fixed?pid=373b8e13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日益开放的世界经济</a:t>
            </a:r>
            <a:endParaRPr lang="en-US" altLang="zh-CN" sz="4400" dirty="0"/>
          </a:p>
        </p:txBody>
      </p:sp>
      <p:pic>
        <p:nvPicPr>
          <p:cNvPr id="4" name="C_5#c65d208e0.fixed?pid=373b8e13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c65d208e0.fixed?pid=373b8e13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437f54932?sp=1&amp;pid=c65d208e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［天津宝坻一中2025高二月考］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世界银行和联合国儿童基金会的报告显示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，发展中国家近五分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之一的儿童生活在极端贫困的状况下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，全球近9亿人每天生活费不足1.9美元，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其中儿童占近一半，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3.85亿人。除非全球立即采取行动消除不公平，否则到2030年，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1.67亿名儿童将生活在极端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贫困中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4_1#437f54932.bracket?pid=c65d208e0&amp;color=0,0,0&amp;vpa=14&amp;vtp=1"/>
          <p:cNvSpPr/>
          <p:nvPr/>
        </p:nvSpPr>
        <p:spPr>
          <a:xfrm>
            <a:off x="219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43_2#437f54932?pid=c65d208e0&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①说明经济全球化进程中世界经济发展的风险加剧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要求我们应该让经济全球化的好处惠及弱势群体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说明在经济全球化进程中要关注贫困和饥饿问题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意味着经济全球化是失衡、不公正、不合理的全球化</a:t>
            </a:r>
            <a:endParaRPr lang="en-US" altLang="zh-CN" sz="2000" dirty="0"/>
          </a:p>
        </p:txBody>
      </p:sp>
      <p:sp>
        <p:nvSpPr>
          <p:cNvPr id="5" name="QC_6_BD.43_3#437f54932.choices?pid=c65d208e0&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5_1#437f54932?vop=1&amp;pid=c65d208e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本题考查经济全球化的挑战。世界银行和联合国儿童基金会的报告显示的问题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，表明在经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济全球化进程中要关注贫困和饥饿问题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，为此，我们应该让经济全球化的好处惠及弱势群体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正确；材料强调经济全球化中贫困和饥饿的问题，并未直接提及世界经济发展的风险加剧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；经济全球化既带来了机遇，也带来了挑战，材料虽然揭示了经济全球化中的一些问题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并不能因此得出经济全球化是失衡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、不公正、不合理的全球化的结论，④排除。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20fa087c3?pid=580209c7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［福建莆田2024高二月考·改编］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某国际商用飞机有限责任公司远程宽体客机的研制进展顺利。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在飞机结构部分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，机身的研制由C国承担，机翼的研制由R国承担，而在飞机系统部分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，该公司则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面向全球招标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这主要体现了经济全球化中(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_1#20fa087c3.bracket?pid=580209c79&amp;color=0,0,0&amp;vpa=1&amp;vtp=1"/>
          <p:cNvSpPr/>
          <p:nvPr/>
        </p:nvSpPr>
        <p:spPr>
          <a:xfrm>
            <a:off x="573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1_2#20fa087c3.choices?pid=580209c7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.科技全球化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B.贸易全球化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C.信息全球化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.生产全球化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_1#9dcbda735?sp=1&amp;pid=c65d208e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［湖南长沙长郡中学2024检测］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近年来，逆全球化思潮势头不减，以保护国家安全为由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外国商品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、服务和技术等要素流入，或限制本国商品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、服务和技术等要素流出的新兴保护主义成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为影响世界经济运行的重要不确定因素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，给世界经济带来极大挑战。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这给我们的启示是(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7_1#9dcbda735.bracket?pid=c65d208e0&amp;color=0,0,0&amp;vpa=15&amp;vtp=1"/>
          <p:cNvSpPr/>
          <p:nvPr/>
        </p:nvSpPr>
        <p:spPr>
          <a:xfrm>
            <a:off x="1057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46_2#9dcbda735?pid=c65d208e0&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①要坚持独立自主的基本立场，利用保护主义维护国家利益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要深耕国内市场，增强国家实力，增强对经济风险的防范意识</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要遵循平等、开放、合作、共赢等原则，推动完善全球治理机制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经济全球化符合经济规律，能够很好维护各国的国家利益</a:t>
            </a:r>
            <a:endParaRPr lang="en-US" altLang="zh-CN" sz="2000" dirty="0"/>
          </a:p>
        </p:txBody>
      </p:sp>
      <p:sp>
        <p:nvSpPr>
          <p:cNvPr id="5" name="QC_6_BD.46_3#9dcbda735.choices?pid=c65d208e0&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8_1#9dcbda735?vop=1&amp;pid=c65d208e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本题考查让经济全球化更有活力。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逆全球化和新兴保护主义给世界经济带来极大的挑战，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所以我们要遵循平等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、开放、合作、共赢等原则，推动完善全球治理机制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，同时应该深耕国内市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，增强国家实力，增强对经济风险的防范意识，②③符合题意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；贸易保护主义是一种短视的经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济政策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，“利用保护主义维护国家利益”说法不妥，①排除；总体而言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，经济全球化符合经济规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，但经济全球化既有机遇，也有挑战，“能够很好维护各国的国家利益”说法错误，④排除。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_1#871a88ba9?sp=1&amp;pid=c65d208e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3.《区域全面经济伙伴关系协定》生效以来，关税减让、原产地累积规则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、贸易便利化等制度红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利不断释放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。下列关于《区域全面经济伙伴关系协定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》生效实施后促进该区域经济发展的传导过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0_1#871a88ba9.bracket?pid=c65d208e0&amp;color=0,0,0&amp;vpa=16&amp;vtp=1"/>
          <p:cNvSpPr/>
          <p:nvPr/>
        </p:nvSpPr>
        <p:spPr>
          <a:xfrm>
            <a:off x="219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9_2#871a88ba9?pid=c65d208e0&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①削减贸易关税→降低成员国进口成本→提高区域进口商品竞争力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改善地区贸易和投资环境→减少贸易竞争→促进区域经济深度融合</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发挥比较优势→加强产业链、供应链合作→推动区域经济高质量发展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优化对外贸易和投资布局→避免贸易摩擦→提升区域经济一体化水平</a:t>
            </a:r>
            <a:endParaRPr lang="en-US" altLang="zh-CN" sz="2000" dirty="0"/>
          </a:p>
        </p:txBody>
      </p:sp>
      <p:sp>
        <p:nvSpPr>
          <p:cNvPr id="5" name="QC_6_BD.49_3#871a88ba9.choices?pid=c65d208e0&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1_1#871a88ba9?vop=1&amp;pid=c65d208e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本题考查如何让经济全球化更有活力。通过削减贸易关税，降低成员国进口成本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提高区域进口商品竞争力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，①符合题意；成员国发挥比较优势，推动产业链、供应链合作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于推动区域经济高质量发展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，③符合题意；良性竞争是有必要的，“减少贸易竞争”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说法不妥，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也不是上述举措带来的影响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，②错误；贸易摩擦无法避免，④错误。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2_1#2b16c86f9?sp=1&amp;pid=c65d208e0&amp;color=0,0,0&amp;vtp=1&amp;bt=1&amp;bbb=1&amp;hb=1"/>
          <p:cNvSpPr/>
          <p:nvPr/>
        </p:nvSpPr>
        <p:spPr>
          <a:xfrm>
            <a:off x="722376" y="972000"/>
            <a:ext cx="10753344" cy="1313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［广东部分学校2025联考］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阅读材料，完成下列要求。（12分）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国家主席习近平就全球治理改革问题作出迄今最系统完整的阐述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在经济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贸易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数字等领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域进一步凝聚国际共识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完善全球治理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促进经济全球化更有活力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45" name="QO_6_BD.52_2#2b16c86f9?colgroup=2,37&amp;pid=c65d208e0&amp;color=0,0,0&amp;vtp=1&amp;bbb=1&amp;hb=1"/>
          <p:cNvGraphicFramePr>
            <a:graphicFrameLocks noGrp="1"/>
          </p:cNvGraphicFramePr>
          <p:nvPr/>
        </p:nvGraphicFramePr>
        <p:xfrm>
          <a:off x="722376" y="2421578"/>
          <a:ext cx="10725912" cy="3271139"/>
        </p:xfrm>
        <a:graphic>
          <a:graphicData uri="http://schemas.openxmlformats.org/drawingml/2006/table">
            <a:tbl>
              <a:tblPr/>
              <a:tblGrid>
                <a:gridCol w="905256"/>
                <a:gridCol w="9820656"/>
              </a:tblGrid>
              <a:tr h="41783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领</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19023">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要致力于加强全球经济伙伴关系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加强宏观政策协调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培育新质生产力</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打造宏观政策</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协调的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稳定器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营造非歧视的国际经济合作环境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19023">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贸易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要继续推进世界贸易组织改革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反对单边主义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保护主义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避免经济问题政治化</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割裂全球市场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避免以绿色低碳为名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行保护主义之实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5263">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数字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在数字化转型</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数字经济和实体经济深度融合</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新兴领域规则制定等方面发挥引领作</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加强人工智能国际治理和合作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确保人工智能向善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造福全人类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避免其成为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富</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国和富人的游戏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6_BD.52_3#2b16c86f9?pid=c65d208e0&amp;color=0,0,0&amp;vtp=1&amp;bbb=1"/>
          <p:cNvSpPr/>
          <p:nvPr/>
        </p:nvSpPr>
        <p:spPr>
          <a:xfrm>
            <a:off x="722376" y="5825178"/>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结合材料，运用经济全球化的知识，说明上述中国主张是如何让经济全球化更有活力的。</a:t>
            </a:r>
            <a:endParaRPr lang="en-US" altLang="zh-CN" sz="2000" dirty="0"/>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53_1#2b16c86f9?vop=1&amp;pid=c65d208e0&amp;color=0,0,0&amp;vtp=1&amp;bt=1&amp;bbb=1&amp;hb=1"/>
          <p:cNvSpPr/>
          <p:nvPr/>
        </p:nvSpPr>
        <p:spPr>
          <a:xfrm>
            <a:off x="722376" y="972000"/>
            <a:ext cx="10753344" cy="3142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①反对单边主义、保护主义，加强人工智能国际治理和合作，</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确保人工智能造福全人类，</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有利于推动经济全球化朝着更加开放</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、包容、普惠、平衡、共赢的方向发展，让不同国家</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、不同</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阶层</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、不同人群共享经济全球化的好处。（4分）②致力于加强全球经济伙伴关系</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，培育新质生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产力</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，有利于推动建设创新型世界经济、开放型世界经济、联动型世界经济、</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包容型世界经济，</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为经济全球化发展提供新机遇</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、注入新动能。（4分）③营造非歧视的国际经济合作环境</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，继续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推进世界贸易组织改革</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，加强人工智能国际治理和合作，有利于完善全球治理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，建立国际政治经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济新秩序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，让经济全球化更有活力。（4分）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4_1#2b16c86f9?vop=1&amp;pid=c65d208e0&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本题考查经济全球化。关键信息①:要继续推进世界贸易组织改革，反对单边主义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，避免经济问题政治化、人为割裂全球市场，避免以绿色低碳为名、行保护主义之实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的中国主张有利于推动经济全球化朝着更加开放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、包容、普惠、平衡、共赢的方向发展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②：培育新质生产力，在数字化转型、数字经济和实体经济深度融合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、新兴领域规则制定等方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面发挥引领作用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，加强人工智能国际治理和合作，确保人工智能向善、造福全人类→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建设创新型、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开放型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、联动型、包容型世界经济。关键信息③：要致力于加强全球经济伙伴关系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，加强宏观政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策协调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，打造宏观政策协调的“稳定器”,营造非歧视的国际经济合作环境→完善全球治理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国创造良好的外部环境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69e6b8d32.fixed?pid=0772af09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7200" dirty="0"/>
          </a:p>
        </p:txBody>
      </p:sp>
      <p:sp>
        <p:nvSpPr>
          <p:cNvPr id="3" name="C_5#69e6b8d32.fixed?pid=0772af09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第六课综合训练</a:t>
            </a:r>
            <a:endParaRPr lang="en-US" altLang="zh-CN" sz="4400" dirty="0"/>
          </a:p>
        </p:txBody>
      </p:sp>
      <p:pic>
        <p:nvPicPr>
          <p:cNvPr id="4" name="C_5#69e6b8d32.fixed?pid=0772af09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69e6b8d32.fixed?pid=0772af09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_1#4b8596573?sp=1&amp;pid=69e6b8d3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1.意大利红酒配上西班牙火腿，搭配越南榴莲饼或者捷克蜂蜜蛋糕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，再和朋友来杯樱花限定版日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本啤酒</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在第三届国际消费品博览会（以下简称“消博会”）上，观展者只需要一日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实现一次世界美食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“穿越之旅”,尝试各地新奇美食。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6_1#4b8596573.bracket?pid=69e6b8d32&amp;color=0,0,0&amp;vpa=17&amp;vtp=1"/>
          <p:cNvSpPr/>
          <p:nvPr/>
        </p:nvSpPr>
        <p:spPr>
          <a:xfrm>
            <a:off x="757466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55_2#4b8596573?pid=69e6b8d32&amp;color=0,0,0&amp;vtp=1&amp;bbb=1"/>
          <p:cNvSpPr/>
          <p:nvPr/>
        </p:nvSpPr>
        <p:spPr>
          <a:xfrm>
            <a:off x="722376" y="2334074"/>
            <a:ext cx="10753344" cy="1313053"/>
          </a:xfrm>
          <a:prstGeom prst="rect">
            <a:avLst/>
          </a:prstGeom>
          <a:noFill/>
        </p:spPr>
        <p:txBody>
          <a:bodyPr wrap="none" lIns="0" tIns="0" rIns="0" bIns="0" rtlCol="0" anchor="t"/>
          <a:lstStyle/>
          <a:p>
            <a:pPr latinLnBrk="1">
              <a:lnSpc>
                <a:spcPts val="3600"/>
              </a:lnSpc>
              <a:tabLst>
                <a:tab pos="4975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经济全球化与人们生活联系日益密切</a:t>
            </a:r>
            <a:endParaRPr lang="en-US" altLang="zh-CN" sz="2000" dirty="0"/>
          </a:p>
          <a:p>
            <a:pPr latinLnBrk="1">
              <a:lnSpc>
                <a:spcPts val="3700"/>
              </a:lnSpc>
              <a:tabLst>
                <a:tab pos="4975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②消博会成为人们共享产品的重要平台</a:t>
            </a:r>
            <a:endParaRPr lang="en-US" altLang="zh-CN" sz="2000" dirty="0"/>
          </a:p>
          <a:p>
            <a:pPr latinLnBrk="1">
              <a:lnSpc>
                <a:spcPts val="3400"/>
              </a:lnSpc>
              <a:tabLst>
                <a:tab pos="4975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消博会是经济全球化的重要载体</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4975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文化交流促进了不同民族之间的文化融合</a:t>
            </a:r>
            <a:endParaRPr lang="en-US" altLang="zh-CN" sz="2000" dirty="0"/>
          </a:p>
        </p:txBody>
      </p:sp>
      <p:sp>
        <p:nvSpPr>
          <p:cNvPr id="5" name="QC_6_BD.55_3#4b8596573.choices?pid=69e6b8d32&amp;color=0,0,0&amp;vtp=1&amp;bbb=1"/>
          <p:cNvSpPr/>
          <p:nvPr/>
        </p:nvSpPr>
        <p:spPr>
          <a:xfrm>
            <a:off x="719328" y="409873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7_1#4b8596573?vop=1&amp;pid=69e6b8d32&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本题考查经济全球化。观展者只需要一日，便可以实现一次世界美食“穿越之旅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经济全球化与人们生活联系日益密切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，消博会成为人们共享产品的重要平台，①②正确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球化的重要载体是跨国公司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，③排除；文化融合的说法错误，应该是文化交流促进文化交融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材料没有涉及文化交流促进不同民族之间的文化融合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20fa087c3?vop=1&amp;pid=580209c79&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本题考查经济全球化的主要表现。在飞机结构部分，机身的研制由C国承担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，机翼的研制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R国承担，而在飞机系统部分，该公司则面向全球招标，这主要体现了生产全球化，D正确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；经济全球化的主要表现不包括科技全球化和信息全球化，A、C排除。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_1#175015300?sp=1&amp;pid=69e6b8d32&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中国全球网络营销平台发展迅速,交通运输特别是中欧班列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流业等迅速崛起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,助推“一带一路”沿线国家经济发展。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9_1#175015300.bracket?pid=69e6b8d32&amp;color=0,0,0&amp;vpa=18&amp;vtp=1"/>
          <p:cNvSpPr/>
          <p:nvPr/>
        </p:nvSpPr>
        <p:spPr>
          <a:xfrm>
            <a:off x="8083614"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58_2#175015300?pid=69e6b8d32&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①生产全球化的不断发展促进世界经济发展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全球性的低成本的交通运输网络和信息网络为经济全球化奠定了物质技术基础</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市场竞争打破了经济运行的国家和地区限制,把世界经济联结成一个整体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经济全球化是科学技术进步的必然结果</a:t>
            </a:r>
            <a:endParaRPr lang="en-US" altLang="zh-CN" sz="2000" dirty="0"/>
          </a:p>
        </p:txBody>
      </p:sp>
      <p:sp>
        <p:nvSpPr>
          <p:cNvPr id="5" name="QC_6_BD.58_3#175015300.choices?pid=69e6b8d32&amp;color=0,0,0&amp;vtp=1&amp;bbb=1"/>
          <p:cNvSpPr/>
          <p:nvPr/>
        </p:nvSpPr>
        <p:spPr>
          <a:xfrm>
            <a:off x="722376" y="37127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_1#175015300?vop=1&amp;pid=69e6b8d32&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本题考查经济全球化。我国全球网络营销平台发展迅速，交通运输迅速崛起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，形成了全球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性的低成本的交通运输网络和信息网络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，使得全球活动越来越便捷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，为经济全球化奠定了物质技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，②正确；材料说明了经济全球化是科学技术进步的必然结果，④正确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；材料未体现生产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全球化的不断发展促进世界经济发展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，①排除；材料未体现市场竞争，③排除。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61_1#267919f8a?htil=2&amp;pid=69e6b8d32&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025815" y="1054295"/>
            <a:ext cx="4416552" cy="25328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6_BD.61_2#267919f8a?htil=2&amp;sp=1&amp;pid=69e6b8d32&amp;color=0,0,0&amp;vtp=1&amp;bt=1&amp;bbb=1&amp;hb=1&amp;hs=1"/>
          <p:cNvSpPr/>
          <p:nvPr/>
        </p:nvSpPr>
        <p:spPr>
          <a:xfrm>
            <a:off x="722376" y="972000"/>
            <a:ext cx="6199632"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［山东部分学校2025高二联考］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S公司是一家美国高科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技公司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，主要开发和销售个人电脑，同时也设计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和销售消费电子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、计算机软件、在线服务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。以下是不同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价值链环节供应商所属国家及利润占比情况。下列对图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示信息解读正确的是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p:txBody>
      </p:sp>
      <p:sp>
        <p:nvSpPr>
          <p:cNvPr id="4" name="QC_6_AN.62_1#267919f8a.bracket?pid=69e6b8d32&amp;color=0,0,0&amp;vpa=19&amp;vtp=1"/>
          <p:cNvSpPr/>
          <p:nvPr/>
        </p:nvSpPr>
        <p:spPr>
          <a:xfrm>
            <a:off x="3335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6_BD.61_3#267919f8a?htil=2&amp;pid=69e6b8d32&amp;color=0,0,0&amp;vtp=1&amp;bbb=1&amp;hs=1"/>
          <p:cNvSpPr/>
          <p:nvPr/>
        </p:nvSpPr>
        <p:spPr>
          <a:xfrm>
            <a:off x="722376" y="3248474"/>
            <a:ext cx="619963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①不同国家和地区的比较优势是形成上述分工的基础</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生产全球化、贸易全球化是经济全球化的主要表现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生产全球化推动世界经济向开放、普惠的方向发展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中国企业应转变发展方式，向产业价值链高端迈进</a:t>
            </a:r>
            <a:endParaRPr lang="en-US" altLang="zh-CN" sz="2000" dirty="0"/>
          </a:p>
        </p:txBody>
      </p:sp>
      <p:sp>
        <p:nvSpPr>
          <p:cNvPr id="6" name="QC_6_BD.61_4#267919f8a.choices?pid=69e6b8d32&amp;color=0,0,0&amp;vtp=1&amp;bbb=1&amp;hs=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267919f8a?vop=1&amp;pid=69e6b8d32&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本题考查比较优势。图示反映了产品跨国性的价值创造与分配情况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，其中发达国家集中在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价值链的高端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，中国处于价值链的中低端。这种跨国性的价值创造与分配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，反映了生产领域的国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际分工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，得益于不同国家和地区的比较优势，①正确；中国处于价值链的中低端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，说明中国企业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应转变发展方式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，向产业价值链高端迈进，④正确；材料体现生产全球化，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没有反映贸易全球化，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排除；我国将继续深入参与经济全球化，推动经济全球化朝着更加开放、包容、普惠、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共赢的方向发展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，而且材料反映了分工不均衡，不同国家在价值链中处于不同地位，而不是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a017028eb?sp=1&amp;pid=69e6b8d32&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［云南师范大学附属中学2025高二月考］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随着全球产业链供应链深度调整，加速“出海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广泛共识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。2024年，安徽省新批境外企业（机构）237家，同比增长58%。汽车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、新能源等优势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产业对外投资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15.5亿美元，占全省68.2%，对共建“一带一路”国家实际投资占比达31.4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，徽派企业国际经贸合作联盟正式成立，用“抱团”的新打法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，让越来越多安徽企业有了出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海的勇气和决心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，参与到全球竞争的格局中。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徽派企业的海外布局表明(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5_1#a017028eb.bracket?pid=69e6b8d32&amp;color=0,0,0&amp;vpa=20&amp;vtp=1"/>
          <p:cNvSpPr/>
          <p:nvPr/>
        </p:nvSpPr>
        <p:spPr>
          <a:xfrm>
            <a:off x="8783701" y="2781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64_2#a017028eb?pid=69e6b8d32&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①科技进步是推动经济全球化的物质技术基础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跨国公司已经成为经济全球化的主要表现形式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经济全球化为中国企业拓展海外市场提供舞台</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跨国公司推动了世界范围内资源的流动和配置</a:t>
            </a:r>
            <a:endParaRPr lang="en-US" altLang="zh-CN" sz="2000" dirty="0"/>
          </a:p>
        </p:txBody>
      </p:sp>
      <p:sp>
        <p:nvSpPr>
          <p:cNvPr id="5" name="QC_6_BD.64_3#a017028eb.choices?pid=69e6b8d32&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a017028eb?vop=1&amp;pid=69e6b8d32&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本题考查跨国公司。徽派企业进行海外布局，参与经济全球化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，说明经济全球化为中国企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业拓展海外市场提供重要舞台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，③正确；徽派企业布局涵盖了汽车、新能源等多个方面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国公司推动了世界范围内资源的流动和配置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材料主要描述了徽派企业的海外布局情况，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并未提及科技进步对经济全球化的推动作用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，①排除；生产全球化、贸易全球化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、金融全球化是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经济全球化的主要表现形式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，跨国公司是推动经济全球化发展的重要载体，②排除。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7_1#ce5dbc12f?sp=1&amp;pid=69e6b8d3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［陕西渭南2025高二期末］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锡兰红茶、阿富汗松子、卢旺达咖啡豆</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越来越多的驻华大使开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始担任本国商品的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“代言人”在平台上“带货”，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而这些商品也受到了中国消费者的广泛欢迎，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甚至在大使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“还没组织好语言”之时就已被抢购一空。如果为此撰写一篇新闻稿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，以下观点中可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以被采纳的有(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8_1#ce5dbc12f.bracket?pid=69e6b8d32&amp;color=0,0,0&amp;vpa=21&amp;vtp=1"/>
          <p:cNvSpPr/>
          <p:nvPr/>
        </p:nvSpPr>
        <p:spPr>
          <a:xfrm>
            <a:off x="2446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67_2#ce5dbc12f?pid=69e6b8d32&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①经济全球化有利于不同国家、不同阶层、不同人群共享发展成果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生产领域的国际分工不断深化，直播带货可以充分增加流通环节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商品在全球范围内流动，有利于发展中国家充分利用境外广阔市场，推动自身发展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中国坚持深度融入经济全球化，奉行互利共赢的开放战略，鼓励跨国企业对外投资</a:t>
            </a:r>
            <a:endParaRPr lang="en-US" altLang="zh-CN" sz="2000" dirty="0"/>
          </a:p>
        </p:txBody>
      </p:sp>
      <p:sp>
        <p:nvSpPr>
          <p:cNvPr id="5" name="QC_6_BD.67_3#ce5dbc12f.choices?pid=69e6b8d32&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9_1#ce5dbc12f?vop=1&amp;pid=69e6b8d32&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本题考查经济全球化的影响。锡兰红茶、阿富汗松子等外国商品在中国畅销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，体现了经济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全球化有利于不同国家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、不同阶层、不同人群共享发展成果，①正确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；这些外国商品受到中国消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费者的欢迎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，体现了商品在全球范围内流动，有利于发展中国家充分利用广阔市场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，推动自身发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，③正确；材料主要强调贸易全球化，且直播带货有利于减少流通环节，②排除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；材料未体现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我国鼓励跨国企业对外投资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0_1#6846364e4?sp=1&amp;pid=69e6b8d3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［四川成都列五中学2025月考·改编］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第137届广交会于2025年4月至5月在广州举办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4月，第五届中国国际消费品博览会在海南举行，本届消博会更加聚焦人工智能、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低空经济、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健康养生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、智能驾驶等新消费热点。下列对于广交会、消博会所带来的影响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，传导正确的是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1_1#6846364e4.bracket?pid=69e6b8d32&amp;color=0,0,0&amp;vpa=22&amp;vtp=1"/>
          <p:cNvSpPr/>
          <p:nvPr/>
        </p:nvSpPr>
        <p:spPr>
          <a:xfrm>
            <a:off x="92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70_2#6846364e4?pid=69e6b8d32&amp;color=0,0,0&amp;vtp=1&amp;bbb=1"/>
          <p:cNvSpPr/>
          <p:nvPr/>
        </p:nvSpPr>
        <p:spPr>
          <a:xfrm>
            <a:off x="722376" y="279127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①汇聚优质消费品资源→优化国内市场供给→提高消费质量水平→满足人民美好生活需要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畅通国内国际双循环→推动解决内外联动问题→充分释放消费潜力→促进世界经济互利互惠</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顺应经济全球化趋势→发挥各国比较优势→促进发展中国家产业结构升级→推动国际经济合作</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发挥展会综合效应→提供更多合作机遇→增添共同发展新动能→消除全球经济风险</a:t>
            </a:r>
            <a:endParaRPr lang="en-US" altLang="zh-CN" sz="2000" dirty="0"/>
          </a:p>
        </p:txBody>
      </p:sp>
      <p:sp>
        <p:nvSpPr>
          <p:cNvPr id="5" name="QC_6_BD.70_3#6846364e4.choices?pid=69e6b8d32&amp;color=0,0,0&amp;vtp=1&amp;bbb=1"/>
          <p:cNvSpPr/>
          <p:nvPr/>
        </p:nvSpPr>
        <p:spPr>
          <a:xfrm>
            <a:off x="722376" y="462718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2_1#6846364e4?vop=1&amp;pid=69e6b8d32&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本题考查经济全球化的影响。广交会、消博会都能够汇聚优质消费品资源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，优化国内市场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，有利于提高消费质量水平，满足人民美好生活需要，①正确；广交会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、消博会云集海内外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，畅通国内国际双循环，从而推动解决内外联动问题，有利于释放消费潜力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，促进世界经济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互利互惠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，②正确；广交会、消博会顺应经济全球化趋势，发挥各国比较优势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，这与促进发展中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国家产业结构升级之间没有直接必然联系，且促进发展中国家产业结构升级不能直接推动国际经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济合作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，③排除；全球经济风险不能消除，④错误。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03e312033?sp=1&amp;pid=580209c79&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［江苏盐城射阳中学2025期末］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下图演示了国际贸易中的产品生命周期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，表明产品从新产品到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成长期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、成熟期再到衰退期的贸易变化过程。第一阶段，新产品主要在发明国内生产和消费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，发明国产量迅速提高，开始大量出口。第三阶段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，其他国家厂商获得发明国的授权进行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模仿生产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。第四阶段，模仿国的成本低于发明国，开始大量生产，并向发明国销售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。上述材料表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03e312033.bracket?pid=580209c79&amp;color=0,0,0&amp;vpa=2&amp;vtp=1"/>
          <p:cNvSpPr/>
          <p:nvPr/>
        </p:nvSpPr>
        <p:spPr>
          <a:xfrm>
            <a:off x="1176401" y="27817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7_BD.4_2#03e312033?htil=1&amp;pid=580209c7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82052" y="3323277"/>
            <a:ext cx="3538728"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7_BD.4_3#03e312033.choices?htil=1&amp;pid=580209c79&amp;color=0,0,0&amp;vtp=1&amp;bbb=1"/>
          <p:cNvSpPr/>
          <p:nvPr/>
        </p:nvSpPr>
        <p:spPr>
          <a:xfrm>
            <a:off x="722376" y="3248474"/>
            <a:ext cx="707745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A.模仿国把比较优势转化为发展优势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.模仿国在国际贸易中处于贸易逆差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.发明国在第四阶段中处于技术劣</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.发明国推动国际格局向多极化发展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3_1#17d0bc526?sp=1&amp;pid=69e6b8d3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7.中国成功举办了一系列精彩展会。这些展会从扩大出口到优化进口，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从引进外资到对外合作，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从升级制造业到引领科技创新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，汇天下之物产，促商贸之流通，创科技之新潮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，凸显中国市场对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全球商品要素的引力场作用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发挥这种引力场作用有利于(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4_1#17d0bc526.bracket?pid=69e6b8d32&amp;color=0,0,0&amp;vpa=23&amp;vtp=1"/>
          <p:cNvSpPr/>
          <p:nvPr/>
        </p:nvSpPr>
        <p:spPr>
          <a:xfrm>
            <a:off x="727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73_2#17d0bc526?pid=69e6b8d32&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①开拓世界合作发展新空间，与世界人民共享市场机遇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领导构建多边贸易体制，为全球经济的复苏注入信心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对接国际市场，提升我国在全球供应链创新链中的地位</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防范国际金融风险，培育国际经济合作和竞争新优势</a:t>
            </a:r>
            <a:endParaRPr lang="en-US" altLang="zh-CN" sz="2000" dirty="0"/>
          </a:p>
        </p:txBody>
      </p:sp>
      <p:sp>
        <p:nvSpPr>
          <p:cNvPr id="5" name="QC_6_BD.73_3#17d0bc526.choices?pid=69e6b8d32&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5_1#17d0bc526?vop=1&amp;pid=69e6b8d32&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本题考查让经济全球化更有活力。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发挥这种引力场作用有利于开拓世界合作发展新空间，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与世界人民共享市场机遇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，对接国际市场，提升我国在全球供应链创新链中的地位，①③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我国并不领导构建多边贸易体制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，②排除；材料未涉及防范国际金融风险，④排除。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6_1#747126b6c?sp=1&amp;pid=69e6b8d3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［湖南衡阳一中2025高二月考］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第七届中国国际进口博览会共有129个国家和地区的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3496家展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商参加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，参展的世界500强和行业龙头企业达297家，创历史新高；还邀请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37个最不发达国家参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展并提供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120多个免费展位,扩大非洲产品专区面积。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第七届进博会的举办(</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7_1#747126b6c.bracket?pid=69e6b8d32&amp;color=0,0,0&amp;vpa=24&amp;vtp=1"/>
          <p:cNvSpPr/>
          <p:nvPr/>
        </p:nvSpPr>
        <p:spPr>
          <a:xfrm>
            <a:off x="9051989"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76_2#747126b6c?pid=69e6b8d32&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①推动经济全球化朝着更加开放、包容、普惠、平衡、共赢的方向发展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引导各国发挥比较优势,推动世界经济均衡发展，消除全球化的弊端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为“全球南方”国家商品进入中国市场、融入全球经济搭建了平台和桥梁</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为经济全球化提供了强有力载体,推动世界各国加强经贸交流与合作</a:t>
            </a:r>
            <a:endParaRPr lang="en-US" altLang="zh-CN" sz="2000" dirty="0"/>
          </a:p>
        </p:txBody>
      </p:sp>
      <p:sp>
        <p:nvSpPr>
          <p:cNvPr id="5" name="QC_6_BD.76_3#747126b6c.choices?pid=69e6b8d32&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8_1#747126b6c?vop=1&amp;pid=69e6b8d32&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本题考查让经济全球化更有活力。第七届进博会有众多国家和地区的展商参加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，还有最不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发达国家参展且有免费展位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、扩大非洲产品专区面积等，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这有利于推动经济全球化朝着更加开放、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、普惠、平衡、共赢的方向发展，①正确；第七届进博会邀请最不发达国家参展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，扩大非洲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产品专区面积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，为“全球南方”国家商品进入中国市场、融入全球经济搭建了平台和桥梁，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；“消除全球化的弊端”说法过于绝对，全球化的弊端难以完全消除，②排除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；跨国公司是经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济全球化的强有力载体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，而非进博会，④排除。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9_1#9d60fa8b8?pid=6f37268cd&amp;color=0,0,0&amp;vtp=1&amp;bt=1&amp;bbb=1"/>
          <p:cNvSpPr/>
          <p:nvPr/>
        </p:nvSpPr>
        <p:spPr>
          <a:xfrm>
            <a:off x="722377" y="972000"/>
            <a:ext cx="10749631"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江西宜春2025开学考·改编］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阅读材料，完成下列探究。（12分）</a:t>
            </a:r>
            <a:endParaRPr lang="en-US" altLang="zh-CN" sz="2000" dirty="0"/>
          </a:p>
        </p:txBody>
      </p:sp>
      <p:pic>
        <p:nvPicPr>
          <p:cNvPr id="3" name="QO_7_BD.79_1#9d60fa8b8?pid=6f37268cd&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6407" y="1055629"/>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7_BD.79_2#9d60fa8b8?sp=1&amp;pid=6f37268cd&amp;color=0,0,0&amp;vtp=1&amp;bbb=1&amp;hb=1"/>
          <p:cNvSpPr/>
          <p:nvPr/>
        </p:nvSpPr>
        <p:spPr>
          <a:xfrm>
            <a:off x="722376" y="1438725"/>
            <a:ext cx="10753344" cy="1770253"/>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议题探究</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发展新质生产力，赢得战略主动</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年政府工作报告指出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因地制宜发展新质生产力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加快建设现代化产业体系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推动科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技创新和产业创新融合发展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大力推进新型工业化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做大做强先进制造业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积极发展现代服务业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促进新动能积厚成势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传统动能焕新升级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9_3#9d60fa8b8?sp=1&amp;pid=6f37268cd&amp;color=0,0,0&amp;mp=1&amp;vtp=1&amp;bt=1&amp;bbb=1&amp;hb=1"/>
          <p:cNvSpPr/>
          <p:nvPr/>
        </p:nvSpPr>
        <p:spPr>
          <a:xfrm>
            <a:off x="722376" y="972000"/>
            <a:ext cx="10753344" cy="4082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结合议题背景，完成下列要求：</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第一次工业革命开始于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年代的英国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人类由此进入蒸汽时代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第二次工业革命发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世纪下半叶至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人类进入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电气时代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第三次工业革命发生在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世纪四五十年</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以原子能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电子计算机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空间技术和生物遗传工程的发明和应用为主要标志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属于一场信息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控制技术革命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目前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人类正在经历以移动互联与智能制造为主导的第四次工业革命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它以革命</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性的生产方法为标志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发展新质生产力是我国在新一轮科技革命和产业变革中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变道超车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的根本动力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是我国在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激烈的大国竞争中夺取制高点的战略举措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是推动高质量发展的内在要求和重要着力点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，运用“世界多极化”“经济全球化”的知识，分析我国发展新质生产力的战略意义。</a:t>
            </a:r>
            <a:endParaRPr lang="en-US" altLang="zh-CN" sz="2000" dirty="0"/>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N.80_1#9d60fa8b8?vop=1&amp;pid=6f37268cd&amp;color=0,0,0&amp;vtp=1&amp;bt=1&amp;bbb=1&amp;hb=1"/>
          <p:cNvSpPr/>
          <p:nvPr/>
        </p:nvSpPr>
        <p:spPr>
          <a:xfrm>
            <a:off x="722376" y="972000"/>
            <a:ext cx="10753344" cy="3599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①发展新质生产力，不仅是提升我国经济发展质量和效益的内在要求</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，也是增强国家综合</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国力</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、提升国际地位和影响力的关键途径。（3分）②加快新质生产力的培育和发展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，尤其是在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高新技术领域的突破与领先</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，不仅能够促进我国经济的转型升级，增强经济实力</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，还能够在全球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范围内树立我国的技术创新形象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，提升国家软实力和文化影响力。（3分）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③发展新质生产力还</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有助于我国更好地参与全球治理体系的改革与建设</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，通过提出中国方案、展示中国智慧</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，积极参</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与到全球重大问题的解决中去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，从而增强我国在国际社会中的影响力和话语权。（3分）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④通过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不断加强自主创新能力</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，推动科技成果转化，我国可以在国际竞争中保持优势</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，促进全球经济的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平衡与和谐发展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，为构建人类命运共同体贡献中国智慧和中国力量。（3分）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S.81_1#9d60fa8b8?vop=1&amp;pid=6f37268cd&amp;color=0,0,0&amp;vtp=1&amp;bt=1&amp;bbb=1&amp;hb=1"/>
          <p:cNvSpPr/>
          <p:nvPr/>
        </p:nvSpPr>
        <p:spPr>
          <a:xfrm>
            <a:off x="722376" y="972000"/>
            <a:ext cx="10753344" cy="3167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本题考查世界多极化、经济全球化、政治认同和科学精神素养。本议题探究通过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府工作报告关于新质生产力的发展要求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，结合历次科技革命的重要影响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，引导学生增强对我国大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力发展新质生产力实践的认同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，以更加科学的态度对待新质生产力的发展对我国的重大战略意义。</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①：发展新质生产力是推动高质量发展的内在要求和重要着力点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→提升我国经济发展质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量和效益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。关键信息②：发展新质生产力是我国在激烈的大国竞争中夺取制高点的战略举措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强国家综合国力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、提升国际地位和影响力。另外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，还可以从为构建人类命运共同体贡献中国智慧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和中国力量角度展开思考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03e312033?vop=1&amp;pid=580209c79&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本题考查比较优势。由图可知，虽然模仿国在技术领域相较于发明国没有优势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，但是模仿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国进行模仿生产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，模仿国的成本低于发明国，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因此可以利用自己的比较优势将其转化为发展优势，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正确。贸易逆差是指一个国家或地区在特定时期内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，其进口商品和服务的总值超过出口商品和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服务总值的经济现象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。由图可知，模仿国在国际贸易中的第二三阶段时处于贸易逆差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，第四阶段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处于贸易顺差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，B排除。第四阶段，模仿国的成本低于发明国，开始大量生产相关产品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，并向发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明国销售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。这说明在第四阶段，模仿国的产品产量较大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，但是这并不能说明发明国在第四阶段中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处于技术劣势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,C排除。该图只体现了在不同时期,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发明国和模仿国在产品生产和销售方面的变化，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没有涉及推动国际格局向多极化发展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c1b658f78?sp=1&amp;pid=c5b4f609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［河北张家口2025高二月考］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“分工和交往的扩大，特别是大工业的发展，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产生了世界市场，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形成了世界历史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”。这深刻揭示了世界历史的形成内在蕴含着经济全球化的客观历史趋势。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以下理解正确的是(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c1b658f78.bracket?pid=c5b4f6095&amp;color=0,0,0&amp;vpa=3&amp;vtp=1"/>
          <p:cNvSpPr/>
          <p:nvPr/>
        </p:nvSpPr>
        <p:spPr>
          <a:xfrm>
            <a:off x="295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7_2#c1b658f78?pid=c5b4f6095&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①经济全球化是社会生产力发展的客观要求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市场经济体制是经济全球化形成的决定性因素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经济全球化有利于促进全球资源的优化配置</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经济全球化加速发展的根本动因是国际分工的深化</a:t>
            </a:r>
            <a:endParaRPr lang="en-US" altLang="zh-CN" sz="2000" dirty="0"/>
          </a:p>
        </p:txBody>
      </p:sp>
      <p:sp>
        <p:nvSpPr>
          <p:cNvPr id="5" name="QC_7_BD.7_3#c1b658f78.choices?pid=c5b4f6095&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c1b658f78?vop=1&amp;pid=c5b4f609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本题考查影响经济全球化的主要因素。分工和交往的扩大，特别是大工业的发展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世界市场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，形成了世界历史，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深刻揭示了世界历史的形成内在蕴含着经济全球化的客观历史趋势，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说明经济全球化是社会生产力发展的客观要求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，经济全球化有利于促进全球资源的优化配置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正确；市场经济体制为经济全球化奠定了体制基础，但不是“决定性因素”，②排除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球化加速发展的根本动因是世界各国对本国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、本民族利益的追求，④排除。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14089</Words>
  <Application>WPS 演示</Application>
  <PresentationFormat>宽屏</PresentationFormat>
  <Paragraphs>632</Paragraphs>
  <Slides>68</Slides>
  <Notes>68</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68</vt:i4>
      </vt:variant>
    </vt:vector>
  </HeadingPairs>
  <TitlesOfParts>
    <vt:vector size="8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2025-08-05T00:59:00Z</dcterms:created>
  <dcterms:modified xsi:type="dcterms:W3CDTF">2025-08-11T02:46:33Z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ED3A27F17B664DE7B41AABE748EB958B_12</vt:lpwstr>
  </property>
  <property fmtid="{D5CDD505-2E9C-101B-9397-08002B2CF9AE}" pid="3" name="KSOProductBuildVer">
    <vt:lpwstr>2052-12.1.0.21915</vt:lpwstr>
  </property>
</Properties>
</file>