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04" d="100"/>
          <a:sy n="104" d="100"/>
        </p:scale>
        <p:origin x="114" y="3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094a533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没有正确理解仲裁</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e287c706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没有正确理解诉讼的类型</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252971e2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以和为贵选调解</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189c429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便捷经济选仲裁</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c40440ec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诉讼及其特点</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072a9e60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诉讼的主要类型</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094a533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没有正确理解仲裁</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e287c706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没有正确理解诉讼的类型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f0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1008a0b2e?sp=1&amp;pid=9189c429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［河北沧州2025联考］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甲科技公司与乙研发团队合作开发一款软件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，但后期因成果归属和收益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分配产生分歧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。双方因顾及社会影响不想通过诉讼方式解决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，就选择了一家专业的科技领域仲裁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机构来裁决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。2个月后，仲裁庭在综合评估了双方贡献的基础上，出具了仲裁裁决书。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结合本案，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下列关于仲裁的说法正确的是(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1008a0b2e.bracket?pid=9189c4291&amp;color=0,0,0&amp;vpa=4&amp;vtp=1"/>
          <p:cNvSpPr/>
          <p:nvPr/>
        </p:nvSpPr>
        <p:spPr>
          <a:xfrm>
            <a:off x="4224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0_2#1008a0b2e?pid=9189c4291&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①相比诉讼，仲裁方式解决纠纷更加便捷更具公正性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申请仲裁必须以双方自愿订立的有效仲裁协议为前提</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申请仲裁后，当事人可以就同一案由向法院提起诉讼</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仲裁审理一般不公开进行，保密性好而且一裁终局</a:t>
            </a:r>
            <a:endParaRPr lang="en-US" altLang="zh-CN" sz="2000" dirty="0"/>
          </a:p>
        </p:txBody>
      </p:sp>
      <p:sp>
        <p:nvSpPr>
          <p:cNvPr id="5" name="QC_7_BD.10_3#1008a0b2e.choices?pid=9189c4291&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1008a0b2e?vop=1&amp;pid=9189c429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本题考查仲裁。本案中双方因顾及社会影响不想通过诉讼方式解决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，就选择了一家专业的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科技领域仲裁机构来裁决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。仲裁审理一般不公开进行，保密性好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。申请仲裁必须以双方自愿订立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的有效仲裁协议为前提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，而且一裁终局，②④正确。相比诉讼，仲裁方式解决纠纷更加便捷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更具公正性”说法不妥，①排除。在商事仲裁和诉讼之间，当事人只能选择其一加以适用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请仲裁后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，当事人不能就同一案由向法院提起诉讼，③排除。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2#1008a0b2e?vop=1&amp;pid=9189c4291&amp;color=0,0,0&amp;mp=1&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诉讼与仲裁的区别</a:t>
            </a:r>
            <a:endParaRPr lang="en-US" altLang="zh-CN" sz="2000" dirty="0"/>
          </a:p>
        </p:txBody>
      </p:sp>
      <p:graphicFrame>
        <p:nvGraphicFramePr>
          <p:cNvPr id="13" name="QC_7_AS.12_3#1008a0b2e?colgroup=7,18,14&amp;vop=1&amp;pid=9189c4291&amp;color=0,0,0&amp;mp=1&amp;vtp=1&amp;bbb=1&amp;hb=1"/>
          <p:cNvGraphicFramePr>
            <a:graphicFrameLocks noGrp="1"/>
          </p:cNvGraphicFramePr>
          <p:nvPr/>
        </p:nvGraphicFramePr>
        <p:xfrm>
          <a:off x="722376" y="1513528"/>
          <a:ext cx="10716768" cy="3311906"/>
        </p:xfrm>
        <a:graphic>
          <a:graphicData uri="http://schemas.openxmlformats.org/drawingml/2006/table">
            <a:tbl>
              <a:tblPr/>
              <a:tblGrid>
                <a:gridCol w="2020824"/>
                <a:gridCol w="4837176"/>
                <a:gridCol w="3858768"/>
              </a:tblGrid>
              <a:tr h="41783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仲</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管辖方式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协议管辖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强制管辖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仲裁庭或审判庭</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约定仲裁庭的组成方式并自主选定或者委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托指定仲裁员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当事人不能选择审判庭的组成方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式和审判员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审理方式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注重保护当事人的商业秘密</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一般实行不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公开审理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实行公开审理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审判制度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实行一裁终局制度</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不存在上诉或再审</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也不得向人民法院起诉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两审终审制</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当事人不服一审判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决可以上诉或者申诉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5ad7859f8?sp=1&amp;pid=094a533c7&amp;color=0,0,0&amp;vtp=1&amp;bt=1&amp;bbb=1&amp;hb=1"/>
          <p:cNvSpPr/>
          <p:nvPr/>
        </p:nvSpPr>
        <p:spPr>
          <a:xfrm>
            <a:off x="722376" y="972000"/>
            <a:ext cx="10753344" cy="13003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公司向B公司购买一批货物，双方在合同中约定：“履行本合同发生的争议，由当事人协商解决，协商不成的，提交本区仲裁委员会仲裁。”A公司后来因排放固体废物造成环境污染，被生态环境局罚款3.44万元。下列说法正确的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5ad7859f8.bracket?pid=094a533c7&amp;color=0,0,0&amp;vpa=5&amp;vtp=1"/>
          <p:cNvSpPr/>
          <p:nvPr/>
        </p:nvSpPr>
        <p:spPr>
          <a:xfrm>
            <a:off x="5738812" y="1973879"/>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8_BD.13_2#5ad7859f8?pid=094a533c7&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①在商事仲裁与诉讼之间，当事人只能选择其一加以适用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A公司有权就生态环境局的处罚决定向仲裁机构提起诉讼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仲裁程序相较于诉讼程序更加便捷、经济</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约定仲裁是当事人解决纠纷的必经程序</a:t>
            </a:r>
            <a:endParaRPr lang="en-US" altLang="zh-CN" sz="2000" dirty="0"/>
          </a:p>
        </p:txBody>
      </p:sp>
      <p:sp>
        <p:nvSpPr>
          <p:cNvPr id="5" name="QC_8_BD.13_3#5ad7859f8.choices?pid=094a533c7&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5ad7859f8?vop=1&amp;pid=094a533c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本题考查商事仲裁。商事仲裁和诉讼均属于解决纠纷的重要途径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，但在商事仲裁与诉讼之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，当事人只能选择其一加以适用，①正确。商事仲裁的仲裁程序比较灵活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，仲裁审理一般不公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，而且一裁终局。因此，仲裁更加便捷、经济，③正确。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A公司有权就生态环境局的处罚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决定向法院提起诉讼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，②排除。约定仲裁不是解决纠纷的必经程序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，纠纷的解决方式是多种多样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5ad7859f8?vop=1&amp;pid=094a533c7&amp;color=0,0,0&amp;mp=1&amp;vtp=1&amp;bt=1&amp;bbb=1&amp;hb=1"/>
          <p:cNvSpPr/>
          <p:nvPr/>
        </p:nvSpPr>
        <p:spPr>
          <a:xfrm>
            <a:off x="722376" y="969264"/>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易错警示本题易错选④，错选原因是没有正确理解仲裁。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约定仲裁并不是解决纠纷的必经程序。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除了仲裁外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，当事人还可以选择其他纠纷解决方式，如和解、调解和诉讼等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。这些方式分别具有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灵活性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、高效性等不同的特点，当事人可以根据具体情况和需求进行选择。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9879edf04.fixed?pid=63ed4a59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9879edf04.fixed?pid=63ed4a59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解析三大诉讼</a:t>
            </a:r>
            <a:endParaRPr lang="en-US" altLang="zh-CN" sz="4400" dirty="0"/>
          </a:p>
        </p:txBody>
      </p:sp>
      <p:pic>
        <p:nvPicPr>
          <p:cNvPr id="4" name="C_5#9879edf04.fixed?pid=63ed4a59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9879edf04.fixed?pid=63ed4a59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_1#9a84bb461?pid=c40440ec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［北京2024段考·改编］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指尖立案、云端办案、智慧执行</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随着智慧法院信息系统的建成，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让数据多跑路，让群众少跑腿”的诉讼服务理念落在了实处。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以下关于诉讼的特点及其解释，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7_1#9a84bb461.bracket?pid=c40440ec3&amp;color=0,0,0&amp;vpa=6&amp;vtp=1"/>
          <p:cNvSpPr/>
          <p:nvPr/>
        </p:nvSpPr>
        <p:spPr>
          <a:xfrm>
            <a:off x="243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6_2#9a84bb461.choices?pid=c40440ec3&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A.公权性，以国家强制力为后盾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.程序性，人民法院代表国家行使审判权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.强制性，人民法院、当事人及其他诉讼参与人严格遵守法定程序解决纠纷</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.终局性，人民法院生效裁判所确定的当事人之间的权利义务关系是终局的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8_1#9a84bb461?vop=1&amp;pid=c40440ec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本题考查诉讼的特点。诉讼具有终局性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，是指人民法院生效裁判所确定的当事人之间的权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利义务关系是终局的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，D正确；公权性，人民法院代表国家行使审判权，A排除；程序性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、当事人及其他诉讼参与人严格遵守法定程序解决纠纷，B排除；强制性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，以国家强制力为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9_1#4a41ec966?sp=1&amp;pid=c40440ec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［江苏盐城东台一中2024高二期中·改编］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赵某种的一棵大树倾倒砸坏了邻居戴某家房屋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某以大风造成房屋受损为由拒绝赔偿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，双方经过调解后未能解决纠纷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。戴某向当地基层人民法院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，法院认为赵某未尽到管理、维护义务，判令其赔偿戴某3000元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。赵某未履行法院判决书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，戴某申请法院强制执行。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0_1#4a41ec966.bracket?pid=c40440ec3&amp;color=0,0,0&amp;vpa=7&amp;vtp=1"/>
          <p:cNvSpPr/>
          <p:nvPr/>
        </p:nvSpPr>
        <p:spPr>
          <a:xfrm>
            <a:off x="5481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9_2#4a41ec966?pid=c40440ec3&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调解不能有效解决民事纠纷</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民事诉讼具有公权性和强制性的特点</a:t>
            </a:r>
            <a:endParaRPr lang="en-US" altLang="zh-CN" sz="2000" dirty="0"/>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赵某应承担无过错侵权责任给戴某赔偿</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诉讼是当事人之间解决纠纷的最后途径</a:t>
            </a:r>
            <a:endParaRPr lang="en-US" altLang="zh-CN" sz="2000" dirty="0"/>
          </a:p>
        </p:txBody>
      </p:sp>
      <p:sp>
        <p:nvSpPr>
          <p:cNvPr id="5" name="QC_7_BD.19_3#4a41ec966.choices?pid=c40440ec3&amp;color=0,0,0&amp;vtp=1&amp;bbb=1"/>
          <p:cNvSpPr/>
          <p:nvPr/>
        </p:nvSpPr>
        <p:spPr>
          <a:xfrm>
            <a:off x="722376" y="453424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af44fe71.fixed?pid=f253cb6d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7200" dirty="0"/>
          </a:p>
        </p:txBody>
      </p:sp>
      <p:sp>
        <p:nvSpPr>
          <p:cNvPr id="3" name="C_3_BD#caf44fe71.fixed?pid=f253cb6d7&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第九课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纠纷的多元解决方式</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1_1#4a41ec966?vop=1&amp;pid=c40440ec3&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本题考查诉讼及其特点。本案中，戴某向当地基层人民法院起诉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，法院认为赵某未尽到管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、维护义务，判令其赔偿，并最终强制执行赔偿款，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说明民事诉讼具有公权性和强制性的特点，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正确。双方经过调解后未能解决纠纷，而经法院审理判决最终强制执行赔偿款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，说明诉讼是解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决纠纷的最后途径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，④正确。调解是一种解决民事纠纷的方式，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虽然在此案例中调解未能成功，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但不能因此得出调解不能有效解决民事纠纷的结论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。调解的成功与否取决于多种因素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，如双方当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事人的意愿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、纠纷的性质等，①排除。无过错侵权责任是指无论行为人有无过错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，法律规定应当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承担民事责任的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，行为人应当对其行为所造成的损害承担民事责任。在此案例中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，法院认为赵某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未尽到管理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、维护义务，因此判令其赔偿，适用过错推定侵权责任原则，③排除。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2_1#0157912c9?sp=1&amp;pid=072a9e60e&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［河北保定唐县一中2025高二期中·改编］</a:t>
            </a:r>
            <a:endParaRPr lang="en-US" altLang="zh-CN" sz="2000" dirty="0"/>
          </a:p>
        </p:txBody>
      </p:sp>
      <p:graphicFrame>
        <p:nvGraphicFramePr>
          <p:cNvPr id="22" name="QC_7_BD.22_2#0157912c9?colgroup=41&amp;pid=072a9e60e&amp;color=0,0,0&amp;vtp=1&amp;bbb=1&amp;hb=1"/>
          <p:cNvGraphicFramePr>
            <a:graphicFrameLocks noGrp="1"/>
          </p:cNvGraphicFramePr>
          <p:nvPr/>
        </p:nvGraphicFramePr>
        <p:xfrm>
          <a:off x="722376" y="1513528"/>
          <a:ext cx="10735056" cy="2036699"/>
        </p:xfrm>
        <a:graphic>
          <a:graphicData uri="http://schemas.openxmlformats.org/drawingml/2006/table">
            <a:tbl>
              <a:tblPr/>
              <a:tblGrid>
                <a:gridCol w="10735056"/>
              </a:tblGrid>
              <a:tr h="203669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案例一：某通信公司向人民法院提起诉讼</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请求判令梁某支付拖欠的话费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案例二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：某药品公司哄抬药价</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当地市场监督管理局对其从重处罚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该公司对处罚不服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案例三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：19岁的刘某携刀窜至某中学附近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采取殴打等手段</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将多名学生的手机抢走</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后因涉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嫌抢劫罪被提起公诉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7_BD.22_3#0157912c9?pid=072a9e60e&amp;color=0,0,0&amp;vtp=1&amp;bbb=1"/>
          <p:cNvSpPr/>
          <p:nvPr/>
        </p:nvSpPr>
        <p:spPr>
          <a:xfrm>
            <a:off x="722376" y="3685228"/>
            <a:ext cx="10753344"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以上案例适用诉讼类型正确的是(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7_AN.23_1#0157912c9.bracket?pid=072a9e60e&amp;color=0,0,0&amp;vpa=8&amp;vtp=1"/>
          <p:cNvSpPr/>
          <p:nvPr/>
        </p:nvSpPr>
        <p:spPr>
          <a:xfrm>
            <a:off x="4465701" y="3685228"/>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6" name="QC_7_BD.22_4#0157912c9.choices?pid=072a9e60e&amp;color=0,0,0&amp;vtp=1&amp;bbb=1"/>
          <p:cNvSpPr/>
          <p:nvPr/>
        </p:nvSpPr>
        <p:spPr>
          <a:xfrm>
            <a:off x="722376" y="4143825"/>
            <a:ext cx="10753344" cy="1326134"/>
          </a:xfrm>
          <a:prstGeom prst="rect">
            <a:avLst/>
          </a:prstGeom>
          <a:noFill/>
        </p:spPr>
        <p:txBody>
          <a:bodyPr wrap="none" lIns="0" tIns="0" rIns="0" bIns="0" rtlCol="0" anchor="t"/>
          <a:lstStyle/>
          <a:p>
            <a:pPr latinLnBrk="1">
              <a:lnSpc>
                <a:spcPts val="3600"/>
              </a:lnSpc>
              <a:tabLst>
                <a:tab pos="54711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A.民事诉讼，刑事诉讼，行政诉讼</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711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B.刑事诉讼，行政诉讼，民事诉讼</a:t>
            </a:r>
            <a:endParaRPr lang="en-US" altLang="zh-CN" sz="2000" dirty="0"/>
          </a:p>
          <a:p>
            <a:pPr latinLnBrk="1">
              <a:lnSpc>
                <a:spcPts val="3700"/>
              </a:lnSpc>
              <a:tabLst>
                <a:tab pos="54711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C.行政诉讼，民事诉讼，刑事诉讼</a:t>
            </a:r>
            <a:endParaRPr lang="en-US" altLang="zh-CN" sz="2000" dirty="0"/>
          </a:p>
          <a:p>
            <a:pPr latinLnBrk="1">
              <a:lnSpc>
                <a:spcPts val="3500"/>
              </a:lnSpc>
              <a:tabLst>
                <a:tab pos="54711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D.民事诉讼，行政诉讼，刑事诉讼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4_1#0157912c9?vop=1&amp;pid=072a9e60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本题考查诉讼的主要类型。民事诉讼解决平等主体之间的民事权利和义务纠纷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，行政诉讼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解决国家行政机关实施的行政行为是否合法的问题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，刑事诉讼解决涉嫌犯罪的人是否犯罪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、犯什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么罪以及应处何种刑罚的问题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。由此可见，案例一适用民事诉讼，案例二适用行政诉讼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，案例三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适用刑事诉讼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5_1#63c84da4a?sp=1&amp;pid=072a9e60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［贵州铜仁2025高二期末］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《中华人民共和国民法典》被称为“社会生活的百科全书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各类民事主体的各种人身关系和财产关系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，涉及社会和经济生活的方方面面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。下列案例适用民事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6_1#63c84da4a.bracket?pid=072a9e60e&amp;color=0,0,0&amp;vpa=9&amp;vtp=1"/>
          <p:cNvSpPr/>
          <p:nvPr/>
        </p:nvSpPr>
        <p:spPr>
          <a:xfrm>
            <a:off x="192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25_2#63c84da4a?pid=072a9e60e&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①甲、乙约好周末一起放风筝，之后甲反悔，乙要求赔偿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节假日期间，市场监管局对违规涨价的商家处以罚款</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A企业未按照合同约定向B企业提供整套的供暖设备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小张因游乐园设施问题受伤，要求游乐园给予赔偿</a:t>
            </a:r>
            <a:endParaRPr lang="en-US" altLang="zh-CN" sz="2000" dirty="0"/>
          </a:p>
        </p:txBody>
      </p:sp>
      <p:sp>
        <p:nvSpPr>
          <p:cNvPr id="5" name="QC_7_BD.25_3#63c84da4a.choices?pid=072a9e60e&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7_1#63c84da4a?vop=1&amp;pid=072a9e60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本题考查民事诉讼。民事诉讼解决平等主体之间的民事权利和义务纠纷。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A企业未按照合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同约定向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B企业提供整套的供暖设备，小张因游乐园设施问题受伤，要求游乐园给予赔偿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于解决平等主体之间的民事权利和义务纠纷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，都适用民事诉讼，③④正确。甲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、乙约好周末一起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放风筝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，之后甲反悔，这是道德问题，不属于民法调整的范围，①排除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。行政诉讼解决国家行政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机关实施的行政行为是否合法的问题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。节假日期间，市场监管局对违规涨价的商家处以罚款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用行政诉讼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28_1#dea82cd61?sp=1&amp;pid=e287c706b&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5.位于河北保定市的“明长城—紫荆关段”系全国重点文物保护单位。2014年至2017年间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市某石料加工有限公司在未经有关部门批准的情况下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，非法建设石料加工厂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，对长城遗迹的历史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、环境风貌以及林业生态环境造成严重损害。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保定市人民检察院依法对此提起民事公益诉讼，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该市中级人民法院当庭判决支持了检察机关的全部诉讼请求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，被告未上诉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。下列理解正确的是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29_1#dea82cd61.bracket?pid=e287c706b&amp;color=0,0,0&amp;vpa=10&amp;vtp=1"/>
          <p:cNvSpPr/>
          <p:nvPr/>
        </p:nvSpPr>
        <p:spPr>
          <a:xfrm>
            <a:off x="922401"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8_BD.28_2#dea82cd61?pid=e287c706b&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①该石料公司未经政府批准，应当对相关损害承担违约责任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该石料公司对社会公共利益造成了损害，应依法承担侵权责任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该市检察机关提起的这起公益诉讼属于公诉,维护了社会公平正义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该市中级人民法院代表国家行使审判权，判决结果具有法律约束力</a:t>
            </a:r>
            <a:endParaRPr lang="en-US" altLang="zh-CN" sz="2000" dirty="0"/>
          </a:p>
        </p:txBody>
      </p:sp>
      <p:sp>
        <p:nvSpPr>
          <p:cNvPr id="5" name="QC_8_BD.28_3#dea82cd61.choices?pid=e287c706b&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1#dea82cd61?vop=1&amp;pid=e287c706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本题考查诉讼的特点、侵权责任。该石料公司对长城遗迹的历史风貌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、环境风貌以及林业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生态环境造成严重损害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，损害了社会公共利益，应依法承担侵权责任，②正确，①排除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；该市中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级人民法院代表国家行使审判权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，当庭判决支持了检察机关的全部诉讼请求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，判决结果具有法律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约束力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，④正确；该市检察机关提起的是民事公益诉讼，③排除。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2#dea82cd61?vop=1&amp;pid=e287c706b&amp;color=0,0,0&amp;mp=1&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本题易错选③，错选原因是误以为人民检察院提起的诉讼都是公诉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。刑事诉讼除自诉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案件由自诉人提起自诉外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，均由人民检察院提起公诉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，而材料中指出了人民检察院提起的是民事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公益诉讼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。公益诉讼主要分为行政公益诉讼和民事公益诉讼（包含刑事附带民事公益诉讼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公益诉讼并不属于新的诉讼类型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，其仍然是已有的诉讼类型中的行政诉讼和民事诉讼。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99cc686bf.fixed?pid=63ed4a59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99cc686bf.fixed?pid=63ed4a59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解析三大诉讼</a:t>
            </a:r>
            <a:endParaRPr lang="en-US" altLang="zh-CN" sz="4400" dirty="0"/>
          </a:p>
        </p:txBody>
      </p:sp>
      <p:pic>
        <p:nvPicPr>
          <p:cNvPr id="4" name="C_5#99cc686bf.fixed?pid=63ed4a59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99cc686bf.fixed?pid=63ed4a59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1#1da6da268?sp=1&amp;pid=99cc686b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［安徽六安一中2024月考］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近年来，一些企业制定侵犯员工权益的规定的现象时有发生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企业玩文字游戏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，故意偷换概念，诸如将“扣款”说成是“负激励”,把“周末加班”美化成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”等。而类似“换马甲”的劳动侵权，不过是掩耳盗铃。对此，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2_1#1da6da268.bracket?pid=99cc686bf&amp;color=0,0,0&amp;vpa=11&amp;vtp=1"/>
          <p:cNvSpPr/>
          <p:nvPr/>
        </p:nvSpPr>
        <p:spPr>
          <a:xfrm>
            <a:off x="1057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31_2#1da6da268?pid=99cc686bf&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①上述企业的这些规定违反了劳动法律、法规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如果劳动者本人与企业为此产生纠纷，劳动者可以直接向人民法院提起上诉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“换马甲”行为损害了劳动者的合法权利，劳动者可以向劳动监察部门投诉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如果对劳动争议仲裁委员会裁决不服，劳动者可以把其作为被告提起行政诉讼</a:t>
            </a:r>
            <a:endParaRPr lang="en-US" altLang="zh-CN" sz="2000" dirty="0"/>
          </a:p>
        </p:txBody>
      </p:sp>
      <p:sp>
        <p:nvSpPr>
          <p:cNvPr id="5" name="QC_6_BD.31_3#1da6da268.choices?pid=99cc686bf&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ee4e918c1.fixed?pid=7992bde4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ee4e918c1.fixed?pid=7992bde4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认识调解与仲裁</a:t>
            </a:r>
            <a:endParaRPr lang="en-US" altLang="zh-CN" sz="4400" dirty="0"/>
          </a:p>
        </p:txBody>
      </p:sp>
      <p:pic>
        <p:nvPicPr>
          <p:cNvPr id="4" name="C_5#ee4e918c1.fixed?pid=7992bde4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ee4e918c1.fixed?pid=7992bde4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3_1#1da6da268?vop=1&amp;pid=99cc686b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本题考查劳动争议解决、行政诉讼。上述企业的这些规定违反了劳动法律、法规，</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①符合题</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；“换马甲”行为损害了劳动者的合法权利，劳动者可以向劳动监察部门投诉，③符合题意</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特定情形外</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，未经劳动仲裁程序，当事人不得直接向人民法院提起诉讼</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，而且当事人如果不服一审</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裁判</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，可以在规定期限内提出上诉，②错误；劳动争议仲裁委员会不属于国家的行政机关</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不可以把其作为被告提起行政诉讼</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，若对仲裁裁决不服，可以向人民法院提起诉讼，④排除。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4_1#81aa08395?sp=1&amp;pid=99cc686bf&amp;color=0,0,0&amp;vtp=1&amp;bt=1&amp;bbb=1&amp;hb=1"/>
          <p:cNvSpPr/>
          <p:nvPr/>
        </p:nvSpPr>
        <p:spPr>
          <a:xfrm>
            <a:off x="722376" y="972000"/>
            <a:ext cx="10753344" cy="4564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［河南洛阳2024高二期中·改编］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某班法律知识学习小组以“诉讼的主要类型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”为主题开展探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以下四名学生搜集的案例与诉讼类型对应正确的是(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：民事诉讼——陈某在小区散步时被狗咬伤，陈某要求狗的主人赔偿其医药费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、误工费等共计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万元，双方协商未果，陈某向人民法院提起诉讼，要求赔偿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：行政诉讼——某市公安局购买一批办公桌椅，李某按约定供货后却迟迟拿不到货款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通无果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，李某起诉该市公安局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：刑事诉讼——被告人罗某在互联网上使用侮辱性语言抹黑中国人民志愿军“冰雕连”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情节严重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，被检察院以侵害英雄烈士名誉、荣誉罪提起公诉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：行政诉讼——在东海海域休渔期间，王某等共9人，驾驶悬挂“伏季休渔资源调查船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”横幅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的船只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，大量捕捞水产品，被海警、渔政部门联合查获，后被提起公诉</a:t>
            </a:r>
            <a:endParaRPr lang="en-US" altLang="zh-CN" sz="2000" dirty="0"/>
          </a:p>
        </p:txBody>
      </p:sp>
      <p:sp>
        <p:nvSpPr>
          <p:cNvPr id="3" name="QC_6_AN.35_1#81aa08395.bracket?pid=99cc686bf&amp;color=0,0,0&amp;vpa=12&amp;vtp=1"/>
          <p:cNvSpPr/>
          <p:nvPr/>
        </p:nvSpPr>
        <p:spPr>
          <a:xfrm>
            <a:off x="7526401" y="1429200"/>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34_2#81aa08395.choices?pid=99cc686bf&amp;color=0,0,0&amp;vtp=1&amp;bbb=1"/>
          <p:cNvSpPr/>
          <p:nvPr/>
        </p:nvSpPr>
        <p:spPr>
          <a:xfrm>
            <a:off x="722376" y="554793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.甲和乙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B.甲和丙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C.乙和丁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.丙和丁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6_1#81aa08395?vop=1&amp;pid=99cc686bf&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本题考查诉讼的主要类型。民事诉讼解决平等主体之间的民事权利和义务纠纷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，陈某要求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狗的主人赔偿其医药费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、误工费的诉讼属于民事诉讼，甲正确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。刑事诉讼除自诉案件由自诉人提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起自诉外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，均由人民检察院提起公诉。罗某在互联网上使用侮辱性语言抹黑中国人民志愿军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雕连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”英烈，情节严重，被检察院以侵害英雄烈士名誉、荣誉罪提起公诉，丙正确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。行政诉讼解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决国家行政机关实施的行政行为是否合法的问题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。某市公安局购买一批办公桌椅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，在市场交易中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某市公安局与李某是平等的民事主体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，该诉讼属于民事诉讼，乙排除。王某等共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9人大量捕捞水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，被提起公诉，属于刑事诉讼，丁排除。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7_1#4f45c1223?sp=1&amp;pid=99cc686b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甲与邻居乙因宅基地使用产生纠纷，双方大打出手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，造成乙颅脑损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，中度智能减退，日常生活随时需要有人帮助，经鉴定为二级伤残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。乙和甲分别准备委托律师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丙和丁参与诉讼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8_1#4f45c1223.bracket?pid=99cc686bf&amp;color=0,0,0&amp;vpa=13&amp;vtp=1"/>
          <p:cNvSpPr/>
          <p:nvPr/>
        </p:nvSpPr>
        <p:spPr>
          <a:xfrm>
            <a:off x="498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37_2#4f45c1223?pid=99cc686bf&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①本案应先进行民事赔偿诉讼，再对甲进行刑事公诉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诉甲故意伤害由人民检察院提起，诉甲民事赔偿由乙方提起</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律师丙作为诉讼代理人只能参与刑事附带民事诉讼活动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律师丁在诉讼中既是甲的辩护人，又是甲的诉讼代理人</a:t>
            </a:r>
            <a:endParaRPr lang="en-US" altLang="zh-CN" sz="2000" dirty="0"/>
          </a:p>
        </p:txBody>
      </p:sp>
      <p:sp>
        <p:nvSpPr>
          <p:cNvPr id="5" name="QC_6_BD.37_3#4f45c1223.choices?pid=99cc686bf&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_1#4f45c1223?vop=1&amp;pid=99cc686b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本题考查民事诉讼、刑事诉讼。甲的行为构成故意伤害，诉甲故意伤害属于刑事犯罪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由人民检察院提起公诉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；而乙因甲的伤害行为遭受损失要求民事赔偿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，由乙作为受害者一方提起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，②正确；律师丁在刑事诉讼部分是甲的辩护人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，在附带民事诉讼部分又是甲的诉讼代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，④正确；在这种故意伤害导致他人重伤等情况出现刑事犯罪与民事赔偿纠纷交织时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，刑事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诉讼过程中可以附带民事诉讼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，并非先进行民事赔偿诉讼再进行刑事公诉，①排除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；律师丙作为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乙的诉讼代理人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，可以参与民事诉讼的各个环节，并非只能参与刑事附带民事诉讼活动，③排除。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_2#4f45c1223?vop=1&amp;pid=99cc686bf&amp;color=0,0,0&amp;mp=1&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三大诉讼的侧重点</a:t>
            </a:r>
            <a:endParaRPr lang="en-US" altLang="zh-CN" sz="2000" dirty="0"/>
          </a:p>
        </p:txBody>
      </p:sp>
      <p:graphicFrame>
        <p:nvGraphicFramePr>
          <p:cNvPr id="36" name="QC_6_AS.39_3#4f45c1223?colgroup=6,34&amp;vop=1&amp;pid=99cc686bf&amp;color=0,0,0&amp;mp=1&amp;vtp=1&amp;bbb=1&amp;hb=1"/>
          <p:cNvGraphicFramePr>
            <a:graphicFrameLocks noGrp="1"/>
          </p:cNvGraphicFramePr>
          <p:nvPr/>
        </p:nvGraphicFramePr>
        <p:xfrm>
          <a:off x="722376" y="1513528"/>
          <a:ext cx="10725912" cy="1675257"/>
        </p:xfrm>
        <a:graphic>
          <a:graphicData uri="http://schemas.openxmlformats.org/drawingml/2006/table">
            <a:tbl>
              <a:tblPr/>
              <a:tblGrid>
                <a:gridCol w="1810512"/>
                <a:gridCol w="8915400"/>
              </a:tblGrid>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民事诉讼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旨在审理民事案件</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确认民事权利义务关系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制裁民事违法行为</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保护当事人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的合法权益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行政诉讼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旨在维护和监督行政机关依法行使行政职权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刑事诉讼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旨在准确</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及时地查明案件事实</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惩罚犯罪分子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保证无罪的人不受刑事追究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0_1#1eb1c9006?sp=1&amp;pid=99cc686b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［四川部分学校2025联考］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2024年4月，由广州东站开往杭州西站的某次列车上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，乘客甲从列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车始发后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，一直霸占着另一位乘客乙的座位，并拒绝乘客乙、乘警和列车员的劝告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，乘警依法对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该乘客实施强制带离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。后来，乘客甲因涉嫌扰乱公共交通工具上的秩序，被处以行政拘留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。基于本案事实，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1_1#1eb1c9006.bracket?pid=99cc686bf&amp;color=0,0,0&amp;vpa=14&amp;vtp=1"/>
          <p:cNvSpPr/>
          <p:nvPr/>
        </p:nvSpPr>
        <p:spPr>
          <a:xfrm>
            <a:off x="5494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0_2#1eb1c9006?pid=99cc686bf&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①霸座不仅违背了契约精神，更是对他人合法权益的侵犯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在本案件的处罚中，行政拘留属于刑事处罚的一种形式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乘客甲除了承担刑事责任，还应承担相应的民事赔偿责任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如果乘客甲不服公安机关的处理结果，可以申请行政复议</a:t>
            </a:r>
            <a:endParaRPr lang="en-US" altLang="zh-CN" sz="2000" dirty="0"/>
          </a:p>
        </p:txBody>
      </p:sp>
      <p:sp>
        <p:nvSpPr>
          <p:cNvPr id="5" name="QC_6_BD.40_3#1eb1c9006.choices?pid=99cc686bf&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2_1#1eb1c9006?vop=1&amp;pid=99cc686bf&amp;color=0,0,0&amp;vtp=1&amp;bt=1&amp;bbb=1&amp;hb=1"/>
          <p:cNvSpPr/>
          <p:nvPr/>
        </p:nvSpPr>
        <p:spPr>
          <a:xfrm>
            <a:off x="722376" y="972000"/>
            <a:ext cx="10753344" cy="4526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本题考查行政诉讼。乘客甲购买了车票，即与铁路运输公司形成了客运合同关系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照车票上的座位号就座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。乘客甲霸占他人座位，违反了这一合同约定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，也侵犯了乘客乙的合法权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，①正确。行政复议是公民、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法人或其他组织认为行政机关的具体行政行为侵犯其合法权益时，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依法向行政复议机关提出复查该具体行政行为的申请，行政复议机关依照法定程序对被申请的具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体行政行为进行合法性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、适当性审查，并作出行政复议决定的一种法律制度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。如果乘客甲对公安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机关的处理结果不服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，可以申请行政复议，也可以提起行政诉讼，④正确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。行政拘留既是治安处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罚的一种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,也属于行政处罚的范畴，乘客甲因涉嫌扰乱公共交通工具上的秩序，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被处以行政拘留5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日的处罚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，这是行政处罚，而非刑事处罚，②排除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。题目中并未提及乘客甲的行为造成了乘客乙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的财产损失或其他需要承担民事赔偿责任的情形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，乘客甲无须承担刑事责任和民事赔偿责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2_2#1eb1c9006?vop=1&amp;pid=99cc686bf&amp;color=0,0,0&amp;mp=1&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行政复议与行政诉讼的区别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行政复议是公民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、法人或其他组织认为行政机关的具体行政行为侵犯其合法权益时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，依法向行政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复议机关提出复查该具体行政行为的申请，行政复议机关依照法定程序对被申请的具体行政行为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进行合法性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、适当性审查，并作出行政复议决定的一种法律制度。</a:t>
            </a:r>
            <a:endParaRPr lang="en-US" altLang="zh-CN" sz="2000" dirty="0"/>
          </a:p>
        </p:txBody>
      </p:sp>
      <p:graphicFrame>
        <p:nvGraphicFramePr>
          <p:cNvPr id="39" name="QC_6_AS.42_3#1eb1c9006?colgroup=5,18,16&amp;vop=1&amp;pid=99cc686bf&amp;color=0,0,0&amp;mp=1&amp;vtp=1&amp;bbb=1&amp;hb=1"/>
          <p:cNvGraphicFramePr>
            <a:graphicFrameLocks noGrp="1"/>
          </p:cNvGraphicFramePr>
          <p:nvPr/>
        </p:nvGraphicFramePr>
        <p:xfrm>
          <a:off x="722376" y="2885128"/>
          <a:ext cx="10716768" cy="2924175"/>
        </p:xfrm>
        <a:graphic>
          <a:graphicData uri="http://schemas.openxmlformats.org/drawingml/2006/table">
            <a:tbl>
              <a:tblPr/>
              <a:tblGrid>
                <a:gridCol w="1591056"/>
                <a:gridCol w="4837176"/>
                <a:gridCol w="4288536"/>
              </a:tblGrid>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行政复议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行政诉讼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受理机关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行政机关受理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法院受理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争议性质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行政机关处理行政争议属于行政行为的范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应当适用行政复议法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人民法院处理行政诉讼案件属于司法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适用行政诉讼法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适用程序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实行一裁终局制度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实行两审终审制度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审查强度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行政复议机关可以对行政主体行为的合法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性和适当性进行审查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原则上法院只能对行政主体行为的合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法性进行审查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3_1#377434549?sp=1&amp;pid=99cc686b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5.阅读材料，完成下列要求。（6分）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某区政府作出房屋征收决定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启动对该区内几座住宅楼和附属平房的征收工作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柴先生的房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屋在本次征收范围内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柴先生认为区政府作出的房屋征收决定不合法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他到该市中级人民法院起</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诉区政府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结合本案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，运用《法律与生活》的知识，指出本案诉讼的诉讼类型，并说明理由。</a:t>
            </a:r>
            <a:endParaRPr lang="en-US" altLang="zh-CN" sz="2000" dirty="0"/>
          </a:p>
        </p:txBody>
      </p:sp>
      <p:sp>
        <p:nvSpPr>
          <p:cNvPr id="3" name="QO_6_AN.44_1#377434549?vop=1&amp;pid=99cc686bf&amp;color=0,0,0&amp;vtp=1&amp;bbb=1&amp;hb=1"/>
          <p:cNvSpPr/>
          <p:nvPr/>
        </p:nvSpPr>
        <p:spPr>
          <a:xfrm>
            <a:off x="722376" y="32639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行政诉讼。（2分）行政诉讼主要解决国家行政机关实施的行政行为是否合法的问题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。本</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案中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，柴先生认为区政府作出的房屋征收决定不合法，他到该市中级人民法院起诉区政府</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，属于</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行政诉讼</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
        <p:nvSpPr>
          <p:cNvPr id="4" name="QO_6_AS.45_1#377434549?vop=1&amp;pid=99cc686bf&amp;color=0,0,0&amp;vtp=1&amp;bbb=1&amp;hb=1"/>
          <p:cNvSpPr/>
          <p:nvPr/>
        </p:nvSpPr>
        <p:spPr>
          <a:xfrm>
            <a:off x="722376" y="467176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本题考查行政诉讼。根据材料信息“柴先生认为区政府作出的房屋征收决定不合法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该市中级人民法院起诉区政府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”，联系教材中行政诉讼的相关知识，即可正确作答。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bb951a235?sp=1&amp;pid=252971e2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［山西运城2025高二期中］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张某和李某两家是多年的邻居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，但最近却因为房屋排水问题产生了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激烈的争执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。双方各执一词，互不相让，矛盾不断升级，后在当地人民调解员的耐心劝导下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方达成了一致意见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，一场剑拔弩张的邻里纠纷得到了圆满解决。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材料中的调解(</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bb951a235.bracket?pid=252971e2e&amp;color=0,0,0&amp;vpa=1&amp;vtp=1"/>
          <p:cNvSpPr/>
          <p:nvPr/>
        </p:nvSpPr>
        <p:spPr>
          <a:xfrm>
            <a:off x="955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_2#bb951a235?pid=252971e2e&amp;color=0,0,0&amp;vtp=1&amp;bbb=1"/>
          <p:cNvSpPr/>
          <p:nvPr/>
        </p:nvSpPr>
        <p:spPr>
          <a:xfrm>
            <a:off x="722376" y="2334074"/>
            <a:ext cx="10753344" cy="1326134"/>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是解决纠纷的不二选择</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体现了“以和为贵”思想</a:t>
            </a:r>
            <a:endParaRPr lang="en-US" altLang="zh-CN" sz="2000" dirty="0"/>
          </a:p>
          <a:p>
            <a:pPr latinLnBrk="1">
              <a:lnSpc>
                <a:spcPts val="37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有利于推动社会治理重心下移</a:t>
            </a:r>
            <a:endParaRPr lang="en-US" altLang="zh-CN" sz="2000" dirty="0"/>
          </a:p>
          <a:p>
            <a:pPr latinLnBrk="1">
              <a:lnSpc>
                <a:spcPts val="35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④所达成的调解协议具有强制执行力</a:t>
            </a:r>
            <a:endParaRPr lang="en-US" altLang="zh-CN" sz="2000" dirty="0"/>
          </a:p>
        </p:txBody>
      </p:sp>
      <p:sp>
        <p:nvSpPr>
          <p:cNvPr id="5" name="QC_7_BD.1_3#bb951a235.choices?pid=252971e2e&amp;color=0,0,0&amp;vtp=1&amp;bbb=1"/>
          <p:cNvSpPr/>
          <p:nvPr/>
        </p:nvSpPr>
        <p:spPr>
          <a:xfrm>
            <a:off x="722376" y="421612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08d6000e9.fixed?pid=a9aeb544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7200" dirty="0"/>
          </a:p>
        </p:txBody>
      </p:sp>
      <p:sp>
        <p:nvSpPr>
          <p:cNvPr id="3" name="C_5#08d6000e9.fixed?pid=a9aeb544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第九课综合训练</a:t>
            </a:r>
            <a:endParaRPr lang="en-US" altLang="zh-CN" sz="4400" dirty="0"/>
          </a:p>
        </p:txBody>
      </p:sp>
      <p:pic>
        <p:nvPicPr>
          <p:cNvPr id="4" name="C_5#08d6000e9.fixed?pid=a9aeb544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08d6000e9.fixed?pid=a9aeb544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1f3d2c95c?sp=1&amp;pid=08d6000e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1.人民调解制度，继承了中国法律文化的优秀传统，符合广大人民群众长期奉行的“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礼为先”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息讼”“少讼”的理念和团结友爱、互谅互让的传统美德，具有广泛的群众基础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，在维护社会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公平正义方面具有不可替代的优势与作用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下列关于人民调解的观点中正确的是(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1f3d2c95c.bracket?pid=08d6000e9&amp;color=0,0,0&amp;vpa=15&amp;vtp=1"/>
          <p:cNvSpPr/>
          <p:nvPr/>
        </p:nvSpPr>
        <p:spPr>
          <a:xfrm>
            <a:off x="981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6_2#1f3d2c95c?pid=08d6000e9&amp;color=0,0,0&amp;vtp=1&amp;bbb=1&amp;hb=1"/>
          <p:cNvSpPr/>
          <p:nvPr/>
        </p:nvSpPr>
        <p:spPr>
          <a:xfrm>
            <a:off x="722376" y="2334074"/>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①人民调解是由人民法院主持进行的解决当事人纠纷的活动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人民法院经审查裁定调解协议有效的，若一方当事人未依协议履行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，对方当事人可以向人民法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院申请执行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人民调解属于诉讼外调解，一般由国家行政机关主持进行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人民调解是社会主义法治的创举，是基层治理的重要方法</a:t>
            </a:r>
            <a:endParaRPr lang="en-US" altLang="zh-CN" sz="2000" dirty="0"/>
          </a:p>
        </p:txBody>
      </p:sp>
      <p:sp>
        <p:nvSpPr>
          <p:cNvPr id="5" name="QC_6_BD.46_3#1f3d2c95c.choices?pid=08d6000e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1f3d2c95c?vop=1&amp;pid=08d6000e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本题考查人民调解。人民法院经审查裁定调解协议有效的，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若一方当事人未依协议履行，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对方当事人可以向人民法院申请执行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，②正确；人民调解是社会主义法治的创举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，对民间纠纷进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行调解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，可以有效化解基层矛盾，是基层治理的重要方法，④正确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；人民调解是由人民调解委员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会主持进行的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，①排除；人民调解委员会不是国家行政机关，③排除。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ee33ea63e?sp=1&amp;pid=08d6000e9&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［广东东莞实验中学2025高二月考］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王某带着两个未成年的孩子与张某再婚。张某无子女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后将王某的两个孩子视如己出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，抚养近十年。由于王某常年外出打工，双方感情日渐淡漠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决定离婚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，张某坚持不同意离婚，双方诉诸法院。在法官的耐心调解下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，王某给予张某一定的经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济补偿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，感谢他对家庭的付出，最终双方达成调解协议，张某同意离婚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。下列对此认识正确的是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ee33ea63e.bracket?pid=08d6000e9&amp;color=0,0,0&amp;vpa=16&amp;vtp=1"/>
          <p:cNvSpPr/>
          <p:nvPr/>
        </p:nvSpPr>
        <p:spPr>
          <a:xfrm>
            <a:off x="909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49_2#ee33ea63e?pid=08d6000e9&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①解决婚姻纠纷既可以向法院起诉，也可以向仲裁机构提起仲裁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离婚冷静期后，婚姻登记机关在调解无效时有权裁判离婚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调解是诉讼的重要环节，人民法院审理离婚案件，应当进行调解</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根据调解协议制作的调解书签收后，与判决书具有同等法律效力</a:t>
            </a:r>
            <a:endParaRPr lang="en-US" altLang="zh-CN" sz="2000" dirty="0"/>
          </a:p>
        </p:txBody>
      </p:sp>
      <p:sp>
        <p:nvSpPr>
          <p:cNvPr id="5" name="QC_6_BD.49_3#ee33ea63e.choices?pid=08d6000e9&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ee33ea63e?vop=1&amp;pid=08d6000e9&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本题考查调解。调解是诉讼的重要环节，人民法院审理离婚案件，应当进行调解，③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本案中的调解属于诉讼调解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，人民法院根据调解协议制作的调解书签收后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，与判决书具有同等法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律效力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，④正确。婚姻纠纷不能仲裁，①排除。当事人应通过人民法院裁判离婚，②排除。</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快解不能仲裁的纠纷包括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：①婚姻、收养、监护、扶养、继承纠纷；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②依法应当由行政机关处理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的行政争议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2_1#2851dbd86?sp=1&amp;pid=08d6000e9&amp;color=0,0,0&amp;vtp=1&amp;bt=1&amp;bbb=1"/>
          <p:cNvSpPr/>
          <p:nvPr/>
        </p:nvSpPr>
        <p:spPr>
          <a:xfrm>
            <a:off x="722376" y="96926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［河南南阳六校2025高二联考］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对漫画《随机应变》中解决纠纷方式的评价，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3_1#2851dbd86.bracket?pid=08d6000e9&amp;color=0,0,0&amp;vpa=17&amp;vtp=1"/>
          <p:cNvSpPr/>
          <p:nvPr/>
        </p:nvSpPr>
        <p:spPr>
          <a:xfrm>
            <a:off x="10785539" y="969264"/>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52_2#2851dbd86?htil=1&amp;pid=08d6000e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85190" y="1511300"/>
            <a:ext cx="1389888"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52_3#2851dbd86?htil=1&amp;pid=08d6000e9&amp;color=0,0,0&amp;vtp=1&amp;bbb=1"/>
          <p:cNvSpPr/>
          <p:nvPr/>
        </p:nvSpPr>
        <p:spPr>
          <a:xfrm>
            <a:off x="722376" y="1436497"/>
            <a:ext cx="922629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①人民调解在一定情况下可适当收取费用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和解符合我国传统文化倡导的“和为贵”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在仲裁和诉讼中只能选择其一加以适用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多元纠纷解决方式中诉讼是最后的途径</a:t>
            </a:r>
            <a:endParaRPr lang="en-US" altLang="zh-CN" sz="2000" dirty="0"/>
          </a:p>
        </p:txBody>
      </p:sp>
      <p:sp>
        <p:nvSpPr>
          <p:cNvPr id="6" name="QC_6_BD.52_4#2851dbd86.choices?pid=08d6000e9&amp;color=0,0,0&amp;vtp=1&amp;bbb=1"/>
          <p:cNvSpPr/>
          <p:nvPr/>
        </p:nvSpPr>
        <p:spPr>
          <a:xfrm>
            <a:off x="722376" y="32724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_1#2851dbd86?vop=1&amp;pid=08d6000e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本题考查纠纷的多元解决方式。我国传统文化倡导“和为贵”，发生纠纷时</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，人们往往先自</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行协商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，通过和解达成合意，解决纠纷，②正确；诉讼由国家强制力保障，一方拒绝履行判决</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以强制执行</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，诉讼是解决纠纷的最后途径，④正确；人民调解不收取任何费用，①排除</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；在商事仲</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裁和诉讼中只能选择其一加以适用</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，但不是所有仲裁和诉讼中都只能选择其一加以适用，③排除。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d54f13539?sp=1&amp;pid=08d6000e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［山东泰安一中2024高二月考］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丁公司因购买设备，与戊公司签订有效的销售合同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，并约定若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，则将该纠纷提交给第三方仲裁机构进行裁决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。后双方就设备质量和支付余款问题产生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，戊公司遂向仲裁委员会申请仲裁。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该案例中(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6_1#d54f13539.bracket?pid=08d6000e9&amp;color=0,0,0&amp;vpa=18&amp;vtp=1"/>
          <p:cNvSpPr/>
          <p:nvPr/>
        </p:nvSpPr>
        <p:spPr>
          <a:xfrm>
            <a:off x="651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55_2#d54f13539?pid=08d6000e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①戊公司提起的仲裁属于商事仲裁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戊公司若对仲裁结果不满，可以向法院提起诉讼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因出现设备质量问题，销售合同失效</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该仲裁裁决一经作出，即发生法律效力</a:t>
            </a:r>
            <a:endParaRPr lang="en-US" altLang="zh-CN" sz="2000" dirty="0"/>
          </a:p>
        </p:txBody>
      </p:sp>
      <p:sp>
        <p:nvSpPr>
          <p:cNvPr id="5" name="QC_6_BD.55_3#d54f13539.choices?pid=08d6000e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d54f13539?vop=1&amp;pid=08d6000e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本题考查商事仲裁。当平等主体当事人之间发生合同纠纷或者其他财产权益纠纷时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可以将其提交仲裁机构进行商事仲裁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。因此，戊公司提起的仲裁属于商事仲裁，①正确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择的仲裁属于商事仲裁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，商事仲裁便捷、经济，仲裁裁决一经作出，即发生法律效力，④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在商事仲裁与诉讼之间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，当事人只能选择其一加以适用，②排除；若出现设备质量问题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，戊公司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构成违约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，销售合同仍有效，③排除。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5d9936cb2?sp=1&amp;pid=08d6000e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［河北承德一中2025高二期末］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甲某从某超市买了一个高压锅，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但是高压锅在使用中自燃爆炸，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导致其手部严重受伤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，甲某立即与超市交涉要求赔偿。经过协商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，双方同意将此事交由仲裁委员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会仲裁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。关于本次仲裁，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李某和超市要明确(</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5d9936cb2.bracket?pid=08d6000e9&amp;color=0,0,0&amp;vpa=19&amp;vtp=1"/>
          <p:cNvSpPr/>
          <p:nvPr/>
        </p:nvSpPr>
        <p:spPr>
          <a:xfrm>
            <a:off x="574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8_2#5d9936cb2?pid=08d6000e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①甲某和超市都可以随时单独提出商事仲裁申请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仲裁裁决具有法律效力，当事人双方必须履行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当事人双方对仲裁裁决不服，可以申请再次仲裁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对仲裁裁决不认可，不得就同一纠纷再向法院起诉</a:t>
            </a:r>
            <a:endParaRPr lang="en-US" altLang="zh-CN" sz="2000" dirty="0"/>
          </a:p>
        </p:txBody>
      </p:sp>
      <p:sp>
        <p:nvSpPr>
          <p:cNvPr id="5" name="QC_6_BD.58_3#5d9936cb2.choices?pid=08d6000e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bb951a235?vop=1&amp;pid=252971e2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本题考查调解。材料中的调解是在当地人民调解员的主持下进行的，属于人民调解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“以和为贵”思想，有利于推动社会治理重心下移，②③正确；和解、调解、仲裁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、诉讼都是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解决纠纷的有效方式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，不能笼统地认为调解是解决纠纷的不二选择，①排除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；人民法院经审查裁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定调解协议有效的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，若一方当事人未依协议履行，对方当事人可以向人民法院申请执行，④排除。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5d9936cb2?vop=1&amp;pid=08d6000e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本题考查商事仲裁。仲裁裁决具有法律效力，如果一方当事人不自觉履行仲裁裁决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方当事人可以向法院申请强制执行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，②正确；我国实行一裁终局制，仲裁裁决一经作出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就同一纠纷再申请仲裁或向人民法院起诉的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，仲裁委员会或人民法院不予受理，③排除，④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当事人采用商事仲裁方式解决纠纷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，须以双方自愿订立的有效仲裁协议为前提，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没有仲裁协议，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一方申请仲裁的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，仲裁委员会不予受理，①排除。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735ef723f?sp=1&amp;pid=08d6000e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［山东烟台莱阳一中2025高二月考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吴承恩墓是研究吴承恩历史生平和西游文化的重要文物古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。由于长期缺乏专业管护，墓园破损严重。2023年5月，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检察机关向法院提起行政公益诉讼。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，当地政府严格按照文物保护修复规范完成吴承恩墓修缮保护工作。对此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735ef723f.bracket?pid=08d6000e9&amp;color=0,0,0&amp;vpa=20&amp;vtp=1"/>
          <p:cNvSpPr/>
          <p:nvPr/>
        </p:nvSpPr>
        <p:spPr>
          <a:xfrm>
            <a:off x="1176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61_2#735ef723f?pid=08d6000e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①该诉讼充分彰显诉讼具有公权性特点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该诉讼是由人民检察院提起的公诉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检察院坚守法律监督定位，守护文物安全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该诉讼的行政相对人是当地人民政府</a:t>
            </a:r>
            <a:endParaRPr lang="en-US" altLang="zh-CN" sz="2000" dirty="0"/>
          </a:p>
        </p:txBody>
      </p:sp>
      <p:sp>
        <p:nvSpPr>
          <p:cNvPr id="5" name="QC_6_BD.61_3#735ef723f.choices?pid=08d6000e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735ef723f?vop=1&amp;pid=08d6000e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本题考查诉讼及其特点。公权性强调人民法院代表国家行使审判权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。由于长期缺乏专业管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，吴承恩墓破损严重。2023年5月，检察机关向法院提起行政公益诉讼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，该诉讼充分彰显诉讼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具有公权性特点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，检察院坚守法律监督定位，守护文物安全，①③正确。公诉案件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，即刑事公诉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。该诉讼是公益诉讼，不是公诉，②排除。该诉讼的行政相对人是当地的检察机关，④排除。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1600e415e?sp=1&amp;pid=08d6000e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某旅行社通过短视频在某平台推出“点赞超10万，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免费游云南”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，承诺“全程无购物，食宿全包”。2024年8月，博主张某完成要求后兑换行程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，却被旅行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社强制带往翡翠商城消费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2小时，且约定好的五星级酒店被降为快捷酒店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。对本案认识正确的有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1600e415e.bracket?pid=08d6000e9&amp;color=0,0,0&amp;vpa=21&amp;vtp=1"/>
          <p:cNvSpPr/>
          <p:nvPr/>
        </p:nvSpPr>
        <p:spPr>
          <a:xfrm>
            <a:off x="92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64_2#1600e415e?pid=08d6000e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①由于是免费游，旅行社可随意变更行程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强制停留消费侵犯了消费者自主选择权和公平交易权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旅行社宣传与事实不符，构成虚假宣传，与平台无关</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张某可向文旅部门投诉或者直接向法院提起民事诉讼</a:t>
            </a:r>
            <a:endParaRPr lang="en-US" altLang="zh-CN" sz="2000" dirty="0"/>
          </a:p>
        </p:txBody>
      </p:sp>
      <p:sp>
        <p:nvSpPr>
          <p:cNvPr id="5" name="QC_6_BD.64_3#1600e415e.choices?pid=08d6000e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1600e415e?vop=1&amp;pid=08d6000e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本题考查民事诉讼。旅行社强制将游客带往翡翠商城消费2小时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，侵犯了相关法律规定的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消费者自主选择权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（选择是否购买商品或服务）和公平交易权（拒绝强制交易）,②正确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，可向文旅部门投诉或者直接向法院提起民事诉讼来维护自己的权益，④正确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；旅行社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“全程无购物”，即与消费者之间形成了旅游服务合同关系，旅行社应按约定履行义务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得擅自变更行程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，随意变更属于违约行为，侵犯了消费者的合法权益，①排除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；旅行社宣传与事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实不符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，构成虚假宣传，平台若未尽到审核等义务，可能也需要承担一定责任，③排除。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eb22a8f36?sp=1&amp;pid=08d6000e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［山西朔州怀仁一中2024高二期中］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某矿业有限公司系某地招商引资企业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，后因该地要建设国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家森林公园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，当地区政府告知该公司停产关闭。为此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，该公司请求该区政府对本公司所遭受的损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失履行法定补偿职责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，但该区政府未予回复。该公司遂将当地区政府诉至该地中级人民法院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求该区政府对本公司因停产停业造成的相关损失进行补偿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下列判断正确的是(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8_1#eb22a8f36.bracket?pid=08d6000e9&amp;color=0,0,0&amp;vpa=22&amp;vtp=1"/>
          <p:cNvSpPr/>
          <p:nvPr/>
        </p:nvSpPr>
        <p:spPr>
          <a:xfrm>
            <a:off x="1032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67_2#eb22a8f36?pid=08d6000e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①该公司也可向当地区政府提请行政复议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在法律关系中，该公司属于行政相对人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本案涉及行政机关，可适用行政诉讼法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因违背绿色原则，法院不会支持该公司的诉求</a:t>
            </a:r>
            <a:endParaRPr lang="en-US" altLang="zh-CN" sz="2000" dirty="0"/>
          </a:p>
        </p:txBody>
      </p:sp>
      <p:sp>
        <p:nvSpPr>
          <p:cNvPr id="5" name="QC_6_BD.67_3#eb22a8f36.choices?pid=08d6000e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eb22a8f36?vop=1&amp;pid=08d6000e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本题考查行政诉讼。根据该公司将当地区政府诉至该地中级人民法院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，可知本案适用行政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；在法律关系中，该公司属于行政相对人，②③正确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。该公司应向当地区政府的上一级政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府提请行政复议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，①排除。本案为行政诉讼案件，适用行政诉讼法，与绿色原则无直接关系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，法院应当正确维护该公司合法权益，④排除。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0_1#1ea6bd30a?sp=1&amp;pid=5bfb31135&amp;color=0,0,0&amp;vtp=1&amp;bt=1&amp;bbb=1&amp;hb=1"/>
          <p:cNvSpPr/>
          <p:nvPr/>
        </p:nvSpPr>
        <p:spPr>
          <a:xfrm>
            <a:off x="722376" y="972000"/>
            <a:ext cx="10753344" cy="4094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9.阅读材料，完成下列要求。（9分）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下面是有关诉讼的三则新闻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新闻一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某区人民法院开庭审理该市首例因街道办事处实施应急处置措施引起的诉讼案件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并当庭判决驳回原告翟某的诉讼请求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新闻二</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浙江宁波两级法院依法从严从重从快判决了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起涉食品安全案件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名被告人分别</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被判处拘役五个月到有期徒刑五年不等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并处一千元至三十万元不等罚金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新闻三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某社交媒体团队对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名利用该社交媒体销售假冒名牌化妆品的违法人员</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分别提起诉讼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要求其公开赔礼道歉并各索赔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某区人民法院已于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日正式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受理此案件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0_2#1ea6bd30a?pid=5bfb31135&amp;color=0,0,0&amp;mp=1&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根据上述新闻信息，运用三大诉讼的知识完成下列表格。</a:t>
            </a:r>
            <a:endParaRPr lang="en-US" altLang="zh-CN" sz="2000" dirty="0"/>
          </a:p>
        </p:txBody>
      </p:sp>
      <p:graphicFrame>
        <p:nvGraphicFramePr>
          <p:cNvPr id="59" name="QB_7_BD.70_3#1ea6bd30a?colgroup=4,6,7,21&amp;pid=5bfb31135&amp;color=0,0,0&amp;mp=1&amp;vtp=1&amp;bbb=1&amp;hb=1"/>
          <p:cNvGraphicFramePr>
            <a:graphicFrameLocks noGrp="1"/>
          </p:cNvGraphicFramePr>
          <p:nvPr/>
        </p:nvGraphicFramePr>
        <p:xfrm>
          <a:off x="722376" y="1511300"/>
          <a:ext cx="10698480" cy="2888869"/>
        </p:xfrm>
        <a:graphic>
          <a:graphicData uri="http://schemas.openxmlformats.org/drawingml/2006/table">
            <a:tbl>
              <a:tblPr/>
              <a:tblGrid>
                <a:gridCol w="1271016"/>
                <a:gridCol w="1700784"/>
                <a:gridCol w="2139696"/>
                <a:gridCol w="55869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从诉讼类型看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从诉讼主体看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从诉讼目的看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新闻一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解决的问题是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3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新闻二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解决的问题是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3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新闻三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解决的问题是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3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7_AN.71_1#1ea6bd30a.blank?pid=5bfb31135&amp;color=0,0,0&amp;mp=1&amp;vpa=23&amp;vtp=1&amp;bbb=1"/>
          <p:cNvSpPr/>
          <p:nvPr/>
        </p:nvSpPr>
        <p:spPr>
          <a:xfrm>
            <a:off x="2328917" y="2125980"/>
            <a:ext cx="692150"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行政</a:t>
            </a:r>
            <a:endParaRPr lang="en-US" altLang="zh-CN" sz="2000" dirty="0"/>
          </a:p>
        </p:txBody>
      </p:sp>
      <p:sp>
        <p:nvSpPr>
          <p:cNvPr id="5" name="QB_7_AN.72_1#1ea6bd30a.blank?pid=5bfb31135&amp;color=0,0,0&amp;mp=1&amp;vpa=24&amp;vtp=1&amp;bbb=1"/>
          <p:cNvSpPr/>
          <p:nvPr/>
        </p:nvSpPr>
        <p:spPr>
          <a:xfrm>
            <a:off x="4029701" y="1936877"/>
            <a:ext cx="145415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行政相对人</a:t>
            </a:r>
            <a:endParaRPr lang="en-US" altLang="zh-CN" sz="2000" dirty="0"/>
          </a:p>
        </p:txBody>
      </p:sp>
      <p:sp>
        <p:nvSpPr>
          <p:cNvPr id="6" name="QB_7_AN.73_1#1ea6bd30a.blank?pid=5bfb31135&amp;color=0,0,0&amp;mp=1&amp;vpa=25&amp;vtp=1&amp;bbb=1&amp;hb=1"/>
          <p:cNvSpPr/>
          <p:nvPr/>
        </p:nvSpPr>
        <p:spPr>
          <a:xfrm>
            <a:off x="5905872" y="1938655"/>
            <a:ext cx="5459984" cy="757809"/>
          </a:xfrm>
          <a:prstGeom prst="rect">
            <a:avLst/>
          </a:prstGeom>
          <a:noFill/>
        </p:spPr>
        <p:txBody>
          <a:bodyPr wrap="square" lIns="0" tIns="0" rIns="0" bIns="0" rtlCol="0" anchor="t"/>
          <a:lstStyle/>
          <a:p>
            <a:pPr latinLnBrk="1">
              <a:lnSpc>
                <a:spcPts val="32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国家行政机关实施的行政行为是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否合法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t>
            </a:r>
            <a:endParaRPr lang="en-US" altLang="zh-CN" sz="2000" dirty="0"/>
          </a:p>
        </p:txBody>
      </p:sp>
      <p:sp>
        <p:nvSpPr>
          <p:cNvPr id="7" name="QB_7_AN.74_1#1ea6bd30a.blank?pid=5bfb31135&amp;color=0,0,0&amp;mp=1&amp;vpa=26&amp;vtp=1&amp;bbb=1"/>
          <p:cNvSpPr/>
          <p:nvPr/>
        </p:nvSpPr>
        <p:spPr>
          <a:xfrm>
            <a:off x="2328917" y="2948559"/>
            <a:ext cx="692150"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刑事</a:t>
            </a:r>
            <a:endParaRPr lang="en-US" altLang="zh-CN" sz="2000" dirty="0"/>
          </a:p>
        </p:txBody>
      </p:sp>
      <p:sp>
        <p:nvSpPr>
          <p:cNvPr id="8" name="QB_7_AN.75_1#1ea6bd30a.blank?pid=5bfb31135&amp;color=0,0,0&amp;mp=1&amp;vpa=27&amp;vtp=1&amp;bbb=1"/>
          <p:cNvSpPr/>
          <p:nvPr/>
        </p:nvSpPr>
        <p:spPr>
          <a:xfrm>
            <a:off x="4029701" y="2759456"/>
            <a:ext cx="145415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人民检察院</a:t>
            </a:r>
            <a:endParaRPr lang="en-US" altLang="zh-CN" sz="2000" dirty="0"/>
          </a:p>
        </p:txBody>
      </p:sp>
      <p:sp>
        <p:nvSpPr>
          <p:cNvPr id="9" name="QB_7_AN.76_1#1ea6bd30a.blank?pid=5bfb31135&amp;color=0,0,0&amp;mp=1&amp;vpa=28&amp;vtp=1&amp;bbb=1&amp;hb=1"/>
          <p:cNvSpPr/>
          <p:nvPr/>
        </p:nvSpPr>
        <p:spPr>
          <a:xfrm>
            <a:off x="5905872" y="2761234"/>
            <a:ext cx="5459984" cy="757809"/>
          </a:xfrm>
          <a:prstGeom prst="rect">
            <a:avLst/>
          </a:prstGeom>
          <a:noFill/>
        </p:spPr>
        <p:txBody>
          <a:bodyPr wrap="square" lIns="0" tIns="0" rIns="0" bIns="0" rtlCol="0" anchor="t"/>
          <a:lstStyle/>
          <a:p>
            <a:pPr latinLnBrk="1">
              <a:lnSpc>
                <a:spcPts val="32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犯罪嫌疑人是否确实犯罪、犯什</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么罪以及应处何种刑罚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t>
            </a:r>
            <a:endParaRPr lang="en-US" altLang="zh-CN" sz="2000" dirty="0"/>
          </a:p>
        </p:txBody>
      </p:sp>
      <p:sp>
        <p:nvSpPr>
          <p:cNvPr id="10" name="QB_7_AN.77_1#1ea6bd30a.blank?pid=5bfb31135&amp;color=0,0,0&amp;mp=1&amp;vpa=29&amp;vtp=1&amp;bbb=1"/>
          <p:cNvSpPr/>
          <p:nvPr/>
        </p:nvSpPr>
        <p:spPr>
          <a:xfrm>
            <a:off x="2328917" y="3771138"/>
            <a:ext cx="692150"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民事</a:t>
            </a:r>
            <a:endParaRPr lang="en-US" altLang="zh-CN" sz="2000" dirty="0"/>
          </a:p>
        </p:txBody>
      </p:sp>
      <p:sp>
        <p:nvSpPr>
          <p:cNvPr id="11" name="QB_7_AN.78_1#1ea6bd30a.blank?pid=5bfb31135&amp;color=0,0,0&amp;mp=1&amp;vpa=30&amp;vtp=1&amp;bbb=1"/>
          <p:cNvSpPr/>
          <p:nvPr/>
        </p:nvSpPr>
        <p:spPr>
          <a:xfrm>
            <a:off x="4029701" y="3582035"/>
            <a:ext cx="145415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一方当事人</a:t>
            </a:r>
            <a:endParaRPr lang="en-US" altLang="zh-CN" sz="2000" dirty="0"/>
          </a:p>
        </p:txBody>
      </p:sp>
      <p:sp>
        <p:nvSpPr>
          <p:cNvPr id="12" name="QB_7_AN.79_1#1ea6bd30a.blank?pid=5bfb31135&amp;color=0,0,0&amp;mp=1&amp;vpa=31&amp;vtp=1&amp;bbb=1&amp;hb=1"/>
          <p:cNvSpPr/>
          <p:nvPr/>
        </p:nvSpPr>
        <p:spPr>
          <a:xfrm>
            <a:off x="5905872" y="3583813"/>
            <a:ext cx="5459984" cy="757809"/>
          </a:xfrm>
          <a:prstGeom prst="rect">
            <a:avLst/>
          </a:prstGeom>
          <a:noFill/>
        </p:spPr>
        <p:txBody>
          <a:bodyPr wrap="square" lIns="0" tIns="0" rIns="0" bIns="0" rtlCol="0" anchor="t"/>
          <a:lstStyle/>
          <a:p>
            <a:pPr latinLnBrk="1">
              <a:lnSpc>
                <a:spcPts val="32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平等主体之间的民事权利和义务</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纠纷</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t>
            </a:r>
            <a:endParaRPr lang="en-US" altLang="zh-CN" sz="2000" dirty="0"/>
          </a:p>
        </p:txBody>
      </p:sp>
      <p:sp>
        <p:nvSpPr>
          <p:cNvPr id="13" name="QB_7_AS.80_1#1ea6bd30a?vop=1&amp;pid=5bfb31135&amp;color=0,0,0&amp;vtp=1&amp;bbb=1&amp;hb=1"/>
          <p:cNvSpPr/>
          <p:nvPr/>
        </p:nvSpPr>
        <p:spPr>
          <a:xfrm>
            <a:off x="722376" y="45339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本题考查行政诉讼、民事诉讼、刑事诉讼和法治意识、公共参与素养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。在因街道办事处实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施应急处置措施引起的诉讼案件中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，街道办属于行政部门，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可联系行政诉讼的主体及诉讼目的；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名被告人分别被判处拘役五个月到有期徒刑五年不等，并处罚金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，可联系刑事诉讼的主体及诉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讼目的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；要求其公开赔礼道歉并各索赔100万元，可联系民事诉讼的主体及诉讼目的。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1" end="1"/>
                                            </p:txEl>
                                          </p:spTgt>
                                        </p:tgtEl>
                                        <p:attrNameLst>
                                          <p:attrName>style.visibility</p:attrName>
                                        </p:attrNameLst>
                                      </p:cBhvr>
                                      <p:to>
                                        <p:strVal val="visible"/>
                                      </p:to>
                                    </p:set>
                                    <p:animEffect transition="in" filter="fade">
                                      <p:cBhvr>
                                        <p:cTn id="56" dur="500"/>
                                        <p:tgtEl>
                                          <p:spTgt spid="9">
                                            <p:txEl>
                                              <p:pRg st="1" end="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Effect transition="in" filter="fade">
                                      <p:cBhvr>
                                        <p:cTn id="61" dur="500"/>
                                        <p:tgtEl>
                                          <p:spTgt spid="10">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
                                            <p:txEl>
                                              <p:pRg st="0" end="0"/>
                                            </p:txEl>
                                          </p:spTgt>
                                        </p:tgtEl>
                                        <p:attrNameLst>
                                          <p:attrName>style.visibility</p:attrName>
                                        </p:attrNameLst>
                                      </p:cBhvr>
                                      <p:to>
                                        <p:strVal val="visible"/>
                                      </p:to>
                                    </p:set>
                                    <p:animEffect transition="in" filter="fade">
                                      <p:cBhvr>
                                        <p:cTn id="64" dur="500"/>
                                        <p:tgtEl>
                                          <p:spTgt spid="10">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1">
                                            <p:bg/>
                                          </p:spTgt>
                                        </p:tgtEl>
                                        <p:attrNameLst>
                                          <p:attrName>style.visibility</p:attrName>
                                        </p:attrNameLst>
                                      </p:cBhvr>
                                      <p:to>
                                        <p:strVal val="visible"/>
                                      </p:to>
                                    </p:set>
                                    <p:animEffect transition="in" filter="fade">
                                      <p:cBhvr>
                                        <p:cTn id="69" dur="500"/>
                                        <p:tgtEl>
                                          <p:spTgt spid="11">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xEl>
                                              <p:pRg st="0" end="0"/>
                                            </p:txEl>
                                          </p:spTgt>
                                        </p:tgtEl>
                                        <p:attrNameLst>
                                          <p:attrName>style.visibility</p:attrName>
                                        </p:attrNameLst>
                                      </p:cBhvr>
                                      <p:to>
                                        <p:strVal val="visible"/>
                                      </p:to>
                                    </p:set>
                                    <p:animEffect transition="in" filter="fade">
                                      <p:cBhvr>
                                        <p:cTn id="72" dur="500"/>
                                        <p:tgtEl>
                                          <p:spTgt spid="11">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2">
                                            <p:bg/>
                                          </p:spTgt>
                                        </p:tgtEl>
                                        <p:attrNameLst>
                                          <p:attrName>style.visibility</p:attrName>
                                        </p:attrNameLst>
                                      </p:cBhvr>
                                      <p:to>
                                        <p:strVal val="visible"/>
                                      </p:to>
                                    </p:set>
                                    <p:animEffect transition="in" filter="fade">
                                      <p:cBhvr>
                                        <p:cTn id="77" dur="500"/>
                                        <p:tgtEl>
                                          <p:spTgt spid="12">
                                            <p:bg/>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2">
                                            <p:txEl>
                                              <p:pRg st="0" end="0"/>
                                            </p:txEl>
                                          </p:spTgt>
                                        </p:tgtEl>
                                        <p:attrNameLst>
                                          <p:attrName>style.visibility</p:attrName>
                                        </p:attrNameLst>
                                      </p:cBhvr>
                                      <p:to>
                                        <p:strVal val="visible"/>
                                      </p:to>
                                    </p:set>
                                    <p:animEffect transition="in" filter="fade">
                                      <p:cBhvr>
                                        <p:cTn id="80" dur="500"/>
                                        <p:tgtEl>
                                          <p:spTgt spid="12">
                                            <p:txEl>
                                              <p:pRg st="0" end="0"/>
                                            </p:txEl>
                                          </p:spTgt>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2">
                                            <p:txEl>
                                              <p:pRg st="1" end="1"/>
                                            </p:txEl>
                                          </p:spTgt>
                                        </p:tgtEl>
                                        <p:attrNameLst>
                                          <p:attrName>style.visibility</p:attrName>
                                        </p:attrNameLst>
                                      </p:cBhvr>
                                      <p:to>
                                        <p:strVal val="visible"/>
                                      </p:to>
                                    </p:set>
                                    <p:animEffect transition="in" filter="fade">
                                      <p:cBhvr>
                                        <p:cTn id="83" dur="500"/>
                                        <p:tgtEl>
                                          <p:spTgt spid="12">
                                            <p:txEl>
                                              <p:pRg st="1" end="1"/>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13">
                                            <p:bg/>
                                          </p:spTgt>
                                        </p:tgtEl>
                                        <p:attrNameLst>
                                          <p:attrName>style.visibility</p:attrName>
                                        </p:attrNameLst>
                                      </p:cBhvr>
                                      <p:to>
                                        <p:strVal val="visible"/>
                                      </p:to>
                                    </p:set>
                                    <p:animEffect transition="in" filter="fade">
                                      <p:cBhvr>
                                        <p:cTn id="88" dur="500"/>
                                        <p:tgtEl>
                                          <p:spTgt spid="13">
                                            <p:bg/>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
                                            <p:txEl>
                                              <p:pRg st="0" end="0"/>
                                            </p:txEl>
                                          </p:spTgt>
                                        </p:tgtEl>
                                        <p:attrNameLst>
                                          <p:attrName>style.visibility</p:attrName>
                                        </p:attrNameLst>
                                      </p:cBhvr>
                                      <p:to>
                                        <p:strVal val="visible"/>
                                      </p:to>
                                    </p:set>
                                    <p:animEffect transition="in" filter="fade">
                                      <p:cBhvr>
                                        <p:cTn id="91" dur="500"/>
                                        <p:tgtEl>
                                          <p:spTgt spid="13">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3">
                                            <p:txEl>
                                              <p:pRg st="1" end="1"/>
                                            </p:txEl>
                                          </p:spTgt>
                                        </p:tgtEl>
                                        <p:attrNameLst>
                                          <p:attrName>style.visibility</p:attrName>
                                        </p:attrNameLst>
                                      </p:cBhvr>
                                      <p:to>
                                        <p:strVal val="visible"/>
                                      </p:to>
                                    </p:set>
                                    <p:animEffect transition="in" filter="fade">
                                      <p:cBhvr>
                                        <p:cTn id="94" dur="500"/>
                                        <p:tgtEl>
                                          <p:spTgt spid="13">
                                            <p:txEl>
                                              <p:pRg st="1" end="1"/>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3">
                                            <p:txEl>
                                              <p:pRg st="2" end="2"/>
                                            </p:txEl>
                                          </p:spTgt>
                                        </p:tgtEl>
                                        <p:attrNameLst>
                                          <p:attrName>style.visibility</p:attrName>
                                        </p:attrNameLst>
                                      </p:cBhvr>
                                      <p:to>
                                        <p:strVal val="visible"/>
                                      </p:to>
                                    </p:set>
                                    <p:animEffect transition="in" filter="fade">
                                      <p:cBhvr>
                                        <p:cTn id="97" dur="500"/>
                                        <p:tgtEl>
                                          <p:spTgt spid="13">
                                            <p:txEl>
                                              <p:pRg st="2" end="2"/>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3">
                                            <p:txEl>
                                              <p:pRg st="3" end="3"/>
                                            </p:txEl>
                                          </p:spTgt>
                                        </p:tgtEl>
                                        <p:attrNameLst>
                                          <p:attrName>style.visibility</p:attrName>
                                        </p:attrNameLst>
                                      </p:cBhvr>
                                      <p:to>
                                        <p:strVal val="visible"/>
                                      </p:to>
                                    </p:set>
                                    <p:animEffect transition="in" filter="fade">
                                      <p:cBhvr>
                                        <p:cTn id="100"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1" grpId="0" animBg="1" build="p"/>
      <p:bldP spid="12" grpId="0" animBg="1" build="p"/>
      <p:bldP spid="1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b11391bd0?sp=1&amp;pid=252971e2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2.2024年8月，李女士因台风登陆影响，提出退订“生日宴”遭拒，向Q区市场监管局投诉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求协调解决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。工作人员次日到达该酒店进行现场调解。经调解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，酒店同意全款退还投诉人宴席定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，双方和解。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b11391bd0.bracket?pid=252971e2e&amp;color=0,0,0&amp;vpa=2&amp;vtp=1"/>
          <p:cNvSpPr/>
          <p:nvPr/>
        </p:nvSpPr>
        <p:spPr>
          <a:xfrm>
            <a:off x="473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4_2#b11391bd0?pid=252971e2e&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①Q区市场监管局工作人员的调解属于人民调解</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调解要尊重当事人的权利，不得违背法律、法规和国家政策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Q区市场监管局达成的调解协议对当事人具有约束力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Q区市场监管局的调解属于诉讼调解</a:t>
            </a:r>
            <a:endParaRPr lang="en-US" altLang="zh-CN" sz="2000" dirty="0"/>
          </a:p>
        </p:txBody>
      </p:sp>
      <p:sp>
        <p:nvSpPr>
          <p:cNvPr id="5" name="QC_7_BD.4_3#b11391bd0.choices?pid=252971e2e&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b11391bd0?vop=1&amp;pid=252971e2e&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本题考查调解。调解有利于化解矛盾、促进和谐，要尊重当事人的权利，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不得违背法律、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法规和国家政策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，②正确；行政调解达成的协议对当事人具有约束力，③正确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；市场监管局是行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政部门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，其调解属于行政调解，①④排除。</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快解人民调解是在人民调解委员会的组织下进行的调解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。人民调解委员会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，是依法设立的调解民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间纠纷的群众性组织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，不属于行政机关，因此可以直接排除①。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1a07ead1d?sp=1&amp;pid=9189c429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［浙江湖州中学2024高二月考］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张三与同学李四共同出资开了一家中介公司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，后来双方产生了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财产权益纠纷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。碍于同学情面，张三不想与李四对簿公堂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，打算选择以仲裁的方式解决双方的财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产权益纠纷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张三需要明确与此纠纷相关的仲裁知识有(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1a07ead1d.bracket?pid=9189c4291&amp;color=0,0,0&amp;vpa=3&amp;vtp=1"/>
          <p:cNvSpPr/>
          <p:nvPr/>
        </p:nvSpPr>
        <p:spPr>
          <a:xfrm>
            <a:off x="778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7_2#1a07ead1d?pid=9189c4291&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①仲裁程序比较灵活，仲裁审理一般公开进行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一方不履行仲裁裁决，另一方可向法院申请强制执行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双方当事人申请仲裁前必须先自愿订立有效的仲裁协议</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若对仲裁裁决结果不满，张三可以就该纠纷向人民法院起诉</a:t>
            </a:r>
            <a:endParaRPr lang="en-US" altLang="zh-CN" sz="2000" dirty="0"/>
          </a:p>
        </p:txBody>
      </p:sp>
      <p:sp>
        <p:nvSpPr>
          <p:cNvPr id="5" name="QC_7_BD.7_3#1a07ead1d.choices?pid=9189c4291&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1a07ead1d?vop=1&amp;pid=9189c429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本题考查仲裁。对依法设立的仲裁机构的裁决，一方当事人不履行的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，对方当事人可以向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人民法院申请强制执行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，②正确；在商事仲裁中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，申请仲裁前双方当事人须自愿设立有效的仲裁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，③正确；仲裁审理一般不公开进行，①排除；涉及财产权益纠纷的仲裁属于商事仲裁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事仲裁具有一裁终局的特点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，因此，张三不能就同一纠纷再向人民法院提起诉讼，④排除。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11960</Words>
  <Application>WPS 演示</Application>
  <PresentationFormat>宽屏</PresentationFormat>
  <Paragraphs>649</Paragraphs>
  <Slides>59</Slides>
  <Notes>59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59</vt:i4>
      </vt:variant>
    </vt:vector>
  </HeadingPairs>
  <TitlesOfParts>
    <vt:vector size="8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2025-08-05T00:26:00Z</dcterms:created>
  <dcterms:modified xsi:type="dcterms:W3CDTF">2025-08-11T02:51:43Z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AC5D63D698044A0CA12F30F08BA50669_12</vt:lpwstr>
  </property>
  <property fmtid="{D5CDD505-2E9C-101B-9397-08002B2CF9AE}" pid="3" name="KSOProductBuildVer">
    <vt:lpwstr>2052-12.1.0.21915</vt:lpwstr>
  </property>
</Properties>
</file>