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14" d="100"/>
          <a:sy n="114" d="100"/>
        </p:scale>
        <p:origin x="43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1664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61872" y="539496"/>
            <a:ext cx="888796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e7c6185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61872" y="539496"/>
            <a:ext cx="888796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一、选择题（每题4分，共60分）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b8b58f8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61872" y="539496"/>
            <a:ext cx="888796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二、非选择题（共40分）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olitics#pid=68886f44fd204eef0a31e484#tid=68906aaaaeb8c40009a76f1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4315968"/>
            <a:ext cx="3685032" cy="91440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101584" y="4315968"/>
            <a:ext cx="3685032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政治 选择性必修1、2合订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9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9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9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9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9_1#cfc072f58?vop=1&amp;pid=9e7c61858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本题考查劳动合同、劳动法及其基本原则。劳动法的基本原则是保护劳动者合法权益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“生死状”，违背了劳动法的首要原则，劳动者应增强权利意识和法律意识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，维护自身合法权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，①④正确；企业应坚持公平竞争，畅通劳动者的维权渠道是国家应做到的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，且材料未涉及劳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动者的维权渠道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，②排除；签下“生死状”未涉及剥夺劳动者提请劳动仲裁的权利问题，③排除。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0_1#24d1bd119?sp=1&amp;pid=9e7c61858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［福建宁德2024高二期末］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2022年6月，缪某入职某机车部件厂；2023年9月，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缪某因公致残；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2024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年6月，缪某在工伤停工期间，为办理工伤认定，被迫与部件厂补签《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劳动用工合同书》，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落款时间为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2022年6月，约定合同期限为2022年6月至2024年4月。后因劳动报酬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、工伤保险待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遇双方发生争议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下列认识正确的是(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11_1#24d1bd119.bracket?pid=9e7c61858&amp;color=0,0,0&amp;vpa=4&amp;vtp=1"/>
          <p:cNvSpPr/>
          <p:nvPr/>
        </p:nvSpPr>
        <p:spPr>
          <a:xfrm>
            <a:off x="4986401" y="2324550"/>
            <a:ext cx="357188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6_BD.10_2#24d1bd119?pid=9e7c61858&amp;color=0,0,0&amp;vtp=1&amp;bbb=1"/>
          <p:cNvSpPr/>
          <p:nvPr/>
        </p:nvSpPr>
        <p:spPr>
          <a:xfrm>
            <a:off x="722376" y="2791274"/>
            <a:ext cx="10753344" cy="1796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①该合同的订立违背缪某的真实意思，不具有法律约束力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双方的劳动关系自2024年6月劳动合同补签之日算起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缪某可以直接将部件厂告上法庭，通过法律途径来维权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用人单位和劳动者应强化合同意识，维护自身合法权益</a:t>
            </a:r>
            <a:endParaRPr lang="en-US" altLang="zh-CN" sz="2000" dirty="0"/>
          </a:p>
        </p:txBody>
      </p:sp>
      <p:sp>
        <p:nvSpPr>
          <p:cNvPr id="5" name="QC_6_BD.10_3#24d1bd119.choices?pid=9e7c61858&amp;color=0,0,0&amp;vtp=1&amp;bbb=1"/>
          <p:cNvSpPr/>
          <p:nvPr/>
        </p:nvSpPr>
        <p:spPr>
          <a:xfrm>
            <a:off x="722376" y="4627186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2_1#24d1bd119?vop=1&amp;pid=9e7c61858&amp;color=0,0,0&amp;vtp=1&amp;bt=1&amp;bbb=1&amp;hb=1"/>
          <p:cNvSpPr/>
          <p:nvPr/>
        </p:nvSpPr>
        <p:spPr>
          <a:xfrm>
            <a:off x="722376" y="972000"/>
            <a:ext cx="10753344" cy="3612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本题考查劳动合同、订立劳动合同应遵循的原则。本案中2023年9月，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缪某因公致残。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2024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年6月，缪某在工伤停工期间，为办理工伤认定，被迫与部件厂补签《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劳动用工合同书》，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落款时间为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2022年6月，约定合同期限为2022年6月至2024年4月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。该合同的订立违背缪某的真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实意思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，不具有法律约束力，启示我们用人单位和劳动者应强化合同意识，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维护自身合法权益，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正确。《中华人民共和国劳动合同法》第十条规定建立劳动关系，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应当订立书面劳动合同；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第七条规定用人单位自用工之日起即与劳动者建立劳动关系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。双方的劳动关系自2024年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6月劳动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合同补签之日算起说法错误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，②排除。根据劳动法律、法规，除特定情形外，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未经劳动仲裁程序，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当事人不得直接向人民法院提起诉讼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，缪某不可以直接将部件厂告上法庭，③排除。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3_1#ee3a7d4dd?sp=1&amp;pid=9e7c61858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［河南南阳六校2025高二期中］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小梁过完17周岁生日便辍学到某洗车店应聘工作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。主动要求若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提高工资可以不签劳动合同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、不参加社保，老板同意。两个月后，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小梁在洗车过程中不慎跌倒，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造成右手手腕骨折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，医疗费用合计4309元，小梁要求洗车店店主赔偿但遭到拒绝。对此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，下列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认识正确的是(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14_1#ee3a7d4dd.bracket?pid=9e7c61858&amp;color=0,0,0&amp;vpa=5&amp;vtp=1"/>
          <p:cNvSpPr/>
          <p:nvPr/>
        </p:nvSpPr>
        <p:spPr>
          <a:xfrm>
            <a:off x="2446401" y="2324550"/>
            <a:ext cx="35560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6_BD.13_2#ee3a7d4dd?pid=9e7c61858&amp;color=0,0,0&amp;vtp=1&amp;bbb=1"/>
          <p:cNvSpPr/>
          <p:nvPr/>
        </p:nvSpPr>
        <p:spPr>
          <a:xfrm>
            <a:off x="722376" y="2791274"/>
            <a:ext cx="10753344" cy="1796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①洗车店招用未满十八周岁的未成年人，违反劳动法的用工年龄规定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双方未签订劳动合同，但建立劳动关系，洗车店仍须承担赔偿责任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小梁可直接向当地人民法院起诉，通过法律武器维护自身合法权益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小梁主动要求不参加社保，不能成为洗车店不办理社保的免责理由</a:t>
            </a:r>
            <a:endParaRPr lang="en-US" altLang="zh-CN" sz="2000" dirty="0"/>
          </a:p>
        </p:txBody>
      </p:sp>
      <p:sp>
        <p:nvSpPr>
          <p:cNvPr id="5" name="QC_6_BD.13_3#ee3a7d4dd.choices?pid=9e7c61858&amp;color=0,0,0&amp;vtp=1&amp;bbb=1"/>
          <p:cNvSpPr/>
          <p:nvPr/>
        </p:nvSpPr>
        <p:spPr>
          <a:xfrm>
            <a:off x="722376" y="4627186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5_1#ee3a7d4dd?vop=1&amp;pid=9e7c61858&amp;color=0,0,0&amp;vtp=1&amp;bt=1&amp;bbb=1&amp;hb=1"/>
          <p:cNvSpPr/>
          <p:nvPr/>
        </p:nvSpPr>
        <p:spPr>
          <a:xfrm>
            <a:off x="722376" y="972000"/>
            <a:ext cx="10753344" cy="31549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本题考查劳动合同、劳动争议解决方式、劳动者的权利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。未签订劳动合同不影响事实劳动关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系的成立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。根据劳动合同法，用人单位须承担工伤保险责任，小梁因工受伤，洗车店应赔偿，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确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；参加社保是法定义务，劳动者与用人单位不得通过协议免除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，洗车店未办理社保的违法行为不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因小梁的主动要求而免责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，④正确；根据法律规定，禁止招用未满16周岁的未成年人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，而小梁已满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17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周岁，属于合法用工年龄（16—18周岁为未成年工，须特殊保护，但非禁止用工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），因此洗车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店未违反用工年龄规定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，①排除；根据劳动法律、法规，除特殊情形外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，劳动争议须先申请劳动仲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裁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，对仲裁结果不服方可起诉，因此小梁不能直接向法院起诉，须先走仲裁程序，③排除。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6_1#b73a7d3cb?sp=1&amp;pid=9e7c61858&amp;color=0,0,0&amp;vtp=1&amp;bt=1&amp;bbb=1&amp;hb=1"/>
          <p:cNvSpPr/>
          <p:nvPr/>
        </p:nvSpPr>
        <p:spPr>
          <a:xfrm>
            <a:off x="722376" y="972000"/>
            <a:ext cx="10753344" cy="22147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［河北衡水二中2025高二调研］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段某某于2024年9月入职某医药公司从事药品配送工作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有签订劳动合同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。2025年5月，段某某在医药公司装载药品时不慎踩空，导致腿部骨折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，手术治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疗花费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17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000元。段某某要求公司按工伤赔偿，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公司声称段某某受伤是他自己不小心造成的。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段某某提起劳动仲裁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，要求医药公司支付工伤医疗费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，仲裁委员会裁决医药公司支付段某某工伤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医疗费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000元（该地最低工资标准为1900元）。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本案中(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17_1#b73a7d3cb.bracket?pid=9e7c61858&amp;color=0,0,0&amp;vpa=6&amp;vtp=1"/>
          <p:cNvSpPr/>
          <p:nvPr/>
        </p:nvSpPr>
        <p:spPr>
          <a:xfrm>
            <a:off x="7472426" y="2781750"/>
            <a:ext cx="35560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6_BD.16_2#b73a7d3cb?pid=9e7c61858&amp;color=0,0,0&amp;vtp=1&amp;bbb=1"/>
          <p:cNvSpPr/>
          <p:nvPr/>
        </p:nvSpPr>
        <p:spPr>
          <a:xfrm>
            <a:off x="722376" y="3248474"/>
            <a:ext cx="10753344" cy="1796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①如果段某某不服仲裁裁决，可以在规定的时间内向法院起诉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虽然双方没有签订劳动合同，但劳动关系自用工之日起成立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该医药公司侵犯了段某某的生命权，应赔偿医疗费和误工费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该仲裁裁决为终局裁决，裁决书自作出之日起发生法律效力</a:t>
            </a:r>
            <a:endParaRPr lang="en-US" altLang="zh-CN" sz="2000" dirty="0"/>
          </a:p>
        </p:txBody>
      </p:sp>
      <p:sp>
        <p:nvSpPr>
          <p:cNvPr id="5" name="QC_6_BD.16_3#b73a7d3cb.choices?pid=9e7c61858&amp;color=0,0,0&amp;vtp=1&amp;bbb=1"/>
          <p:cNvSpPr/>
          <p:nvPr/>
        </p:nvSpPr>
        <p:spPr>
          <a:xfrm>
            <a:off x="722376" y="5084386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8_1#b73a7d3cb?vop=1&amp;pid=9e7c61858&amp;color=0,0,0&amp;vtp=1&amp;bt=1&amp;bbb=1&amp;hb=1"/>
          <p:cNvSpPr/>
          <p:nvPr/>
        </p:nvSpPr>
        <p:spPr>
          <a:xfrm>
            <a:off x="722376" y="972000"/>
            <a:ext cx="10753344" cy="4082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本题考查劳动争议解决方式。根据法律规定，追索工伤医疗费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，不超过当地月最低工资标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准十二个月金额的劳动争议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，仲裁裁决为终局裁决。段某某追索的工伤医疗费20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000元低于当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地月最低工资标准十二个月金额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22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800元，因此该劳动仲裁裁决为终局裁决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，裁决书自作出之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日起发生法律效力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，段某某不能再向法院起诉，①排除，④正确。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虽然双方没有签订劳动合同，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但段某某于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2024年9月入职该医药公司从事药品配送工作，双方存在事实上的劳动关系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，故双方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的劳动关系从段某某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2024年9月入职之日起成立，②正确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。生命权是公民依法享有的生命不受非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法侵害的权利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。该医药公司并未对段某某的生命权造成侵害，③排除。</a:t>
            </a:r>
            <a:endParaRPr lang="en-US" altLang="zh-CN" sz="22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快解根据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《中华人民共和国劳动合同法》的规定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，用人单位自用工之日起即与劳动者建立劳动关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。已建立劳动关系，未同时订立书面合同的，应当自用工之日起一个月内订立书面劳动合同。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9_1#444669ff6?sp=1&amp;pid=9e7c61858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［湖南部分学校2025高二期中·改编］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2025年6月，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张某入职某快递公司并与之签订劳动合同，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合同约定试用期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3个月，试用期月工资为5000元，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工作时间执行该快递公司规章制度规定的早9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时至晚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9时，每周工作6天。2个月后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，张某以工作时间严重超过法律规定上限为由拒绝超时加班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安排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，该快递公司以张某在试用期间不符合录用条件为由解除劳动合同。对此，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张某可以(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20_1#444669ff6.bracket?pid=9e7c61858&amp;color=0,0,0&amp;vpa=7&amp;vtp=1"/>
          <p:cNvSpPr/>
          <p:nvPr/>
        </p:nvSpPr>
        <p:spPr>
          <a:xfrm>
            <a:off x="10828401" y="2324550"/>
            <a:ext cx="357188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6_BD.19_2#444669ff6?pid=9e7c61858&amp;color=0,0,0&amp;vtp=1&amp;bbb=1"/>
          <p:cNvSpPr/>
          <p:nvPr/>
        </p:nvSpPr>
        <p:spPr>
          <a:xfrm>
            <a:off x="722376" y="2791275"/>
            <a:ext cx="10753344" cy="1796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①向劳动争议仲裁委员会申请仲裁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请求人民调解委员会进行行政处罚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③直接向工作地人民法院起诉公司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向劳动保障监察部门进行投诉</a:t>
            </a:r>
            <a:endParaRPr lang="en-US" altLang="zh-CN" sz="2000" dirty="0"/>
          </a:p>
        </p:txBody>
      </p:sp>
      <p:sp>
        <p:nvSpPr>
          <p:cNvPr id="5" name="QC_6_BD.19_3#444669ff6.choices?pid=9e7c61858&amp;color=0,0,0&amp;vtp=1&amp;bbb=1"/>
          <p:cNvSpPr/>
          <p:nvPr/>
        </p:nvSpPr>
        <p:spPr>
          <a:xfrm>
            <a:off x="722376" y="4627187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1_1#444669ff6?vop=1&amp;pid=9e7c61858&amp;color=0,0,0&amp;vtp=1&amp;bt=1&amp;bbb=1&amp;hb=1"/>
          <p:cNvSpPr/>
          <p:nvPr/>
        </p:nvSpPr>
        <p:spPr>
          <a:xfrm>
            <a:off x="722376" y="972000"/>
            <a:ext cx="10753344" cy="31549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本题考查劳动者维权途径。劳动争议调解仲裁法规定，发生劳动争议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，劳动者可以与用人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单位协商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，也可以请工会或者第三方共同与用人单位协商，达成和解协议；当事人不愿协商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商不成或者达成和解协议后不履行的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，可以依法申请调解、仲裁和提起诉讼。材料中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，张某和某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快递公司的纠纷属于劳动争议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，因此，张某可以向劳动争议仲裁委员会申请仲裁，①正确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。用人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单位违反劳动法时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，劳动者可以向劳动保障监察部门进行投诉，④正确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。人民调解委员会无执法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，②排除。根据劳动法律、法规，除特定情形外，处理劳动争议，未经劳动仲裁程序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，当事人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不得直接向人民法院提起诉讼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。因此，张某不可以直接向工作地人民法院起诉公司，③排除。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2_1#7fdf357ea?sp=1&amp;pid=9e7c61858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8.企业未在规定的期限公示年度报告信息；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企业未按照工商部门责令的期限公示有关企业信息；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企业公示信息隐瞒真实情况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、弄虚作假；通过登记的住所或者经营场所无法联系企业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。以上几种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情形均属于我国规定的企业经营异常的情形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这给我们的启示是(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23_1#7fdf357ea.bracket?pid=9e7c61858&amp;color=0,0,0&amp;vpa=8&amp;vtp=1"/>
          <p:cNvSpPr/>
          <p:nvPr/>
        </p:nvSpPr>
        <p:spPr>
          <a:xfrm>
            <a:off x="8034401" y="1867350"/>
            <a:ext cx="357188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6_BD.22_2#7fdf357ea?pid=9e7c61858&amp;color=0,0,0&amp;vtp=1&amp;bbb=1"/>
          <p:cNvSpPr/>
          <p:nvPr/>
        </p:nvSpPr>
        <p:spPr>
          <a:xfrm>
            <a:off x="722376" y="2334074"/>
            <a:ext cx="10753344" cy="1796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①企业创业成功要增强法律意识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企业法人创办企业时要领取营业执照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③企业经营主体要自觉承担民事责任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企业应及时依法公示企业状况的信息</a:t>
            </a:r>
            <a:endParaRPr lang="en-US" altLang="zh-CN" sz="2000" dirty="0"/>
          </a:p>
        </p:txBody>
      </p:sp>
      <p:sp>
        <p:nvSpPr>
          <p:cNvPr id="5" name="QC_6_BD.22_3#7fdf357ea.choices?pid=9e7c61858&amp;color=0,0,0&amp;vtp=1&amp;bbb=1"/>
          <p:cNvSpPr/>
          <p:nvPr/>
        </p:nvSpPr>
        <p:spPr>
          <a:xfrm>
            <a:off x="722376" y="4169986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233cbdb5d.fixed?pid=ed91c6b93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endParaRPr lang="en-US" altLang="zh-CN" sz="7200" dirty="0"/>
          </a:p>
        </p:txBody>
      </p:sp>
      <p:sp>
        <p:nvSpPr>
          <p:cNvPr id="3" name="C_2_BD#233cbdb5d.fixed?pid=ed91c6b93&amp;color=255,255,255&amp;vtp=1&amp;bbb=1"/>
          <p:cNvSpPr/>
          <p:nvPr/>
        </p:nvSpPr>
        <p:spPr>
          <a:xfrm>
            <a:off x="0" y="3730752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第三单元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就业与创业</a:t>
            </a:r>
            <a:endParaRPr lang="en-US" altLang="zh-CN" sz="44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4_1#7fdf357ea?vop=1&amp;pid=9e7c61858&amp;color=0,0,0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本题考查创办企业的具体要求。材料强调企业要增强法律意识，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要依法公示企业状况信息，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正确；企业法人创办企业时要领取营业执照，企业经营主体要自觉承担民事责任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，在材料中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没有体现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，②③排除。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4_2#7fdf357ea?vop=1&amp;pid=9e7c61858&amp;color=0,0,0&amp;mp=1&amp;vtp=1&amp;bt=1&amp;bbb=1&amp;hb=1"/>
          <p:cNvSpPr/>
          <p:nvPr/>
        </p:nvSpPr>
        <p:spPr>
          <a:xfrm>
            <a:off x="722376" y="969264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变式解析①改为：每个人都可以创业，所以创业是容易的事。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提示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：错误。在实践中，创业项目虽然很多，但创业成功并不容易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。导致创业失败的原因各种各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，创业者有必要在创业之前了解相关法规，学会风险管理。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5_1#a5169f125?sp=1&amp;pid=9e7c61858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［安徽安庆一中2025高二期中］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社会主义市场经济倡导正当竞争，反对不正当竞争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。下列企业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的行为中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属于不正当竞争的是(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26_1#a5169f125.bracket?pid=9e7c61858&amp;color=0,0,0&amp;vpa=9&amp;vtp=1"/>
          <p:cNvSpPr/>
          <p:nvPr/>
        </p:nvSpPr>
        <p:spPr>
          <a:xfrm>
            <a:off x="4478401" y="1410150"/>
            <a:ext cx="35560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6_BD.25_2#a5169f125?pid=9e7c61858&amp;color=0,0,0&amp;vtp=1&amp;bbb=1"/>
          <p:cNvSpPr/>
          <p:nvPr/>
        </p:nvSpPr>
        <p:spPr>
          <a:xfrm>
            <a:off x="722376" y="1876874"/>
            <a:ext cx="10753344" cy="1796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①甲企业为了扩大销量，加大广告宣传力度，影响消费者的购买行为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乙企业为扩大市场份额，进行抽奖式有奖销售，最高奖励现金10万元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丙企业通过捐建希望小学，提高知名度，扩大了市场份额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丁企业为了稳定市场份额，联合行业内的其他大型企业达成价格协议</a:t>
            </a:r>
            <a:endParaRPr lang="en-US" altLang="zh-CN" sz="2000" dirty="0"/>
          </a:p>
        </p:txBody>
      </p:sp>
      <p:sp>
        <p:nvSpPr>
          <p:cNvPr id="5" name="QC_6_BD.25_3#a5169f125.choices?pid=9e7c61858&amp;color=0,0,0&amp;vtp=1&amp;bbb=1"/>
          <p:cNvSpPr/>
          <p:nvPr/>
        </p:nvSpPr>
        <p:spPr>
          <a:xfrm>
            <a:off x="722376" y="3712786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7_1#a5169f125?vop=1&amp;pid=9e7c61858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本题考查不正当竞争。加大广告宣传力度，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影响消费者的购买行为和通过捐建希望小学，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提高知名度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，扩大市场份额，都属于正当竞争，①③不选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；乙企业的有奖销售行为违反了法律规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定的抽奖式有奖销售最高奖的金额不得超过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5万元的规定，属于不正当竞争，②入选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；联合行业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内的其他大型企业达成价格协议属于不正当竞争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，④入选。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8_1#25baa7146?sp=1&amp;pid=9e7c61858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［辽宁营口2025高二开学考·改编］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2022年8月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1日起正式施行的新反垄断法规定经营者不得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利用数据和算法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、技术、资本优势以及平台规则等从事本法禁止的垄断行为；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完善相关制度设计，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如在保护市场公平竞争的同时鼓励创新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、规定了垄断协议的安全港规则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；增加了对个人隐私和个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人信息保护方面的有关规定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新反垄断法(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29_1#25baa7146.bracket?pid=9e7c61858&amp;color=0,0,0&amp;vpa=10&amp;vtp=1"/>
          <p:cNvSpPr/>
          <p:nvPr/>
        </p:nvSpPr>
        <p:spPr>
          <a:xfrm>
            <a:off x="5481701" y="2324550"/>
            <a:ext cx="385763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6_BD.28_2#25baa7146?pid=9e7c61858&amp;color=0,0,0&amp;vtp=1&amp;bbb=1"/>
          <p:cNvSpPr/>
          <p:nvPr/>
        </p:nvSpPr>
        <p:spPr>
          <a:xfrm>
            <a:off x="722376" y="2791274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</a:t>
            </a:r>
            <a:r>
              <a:rPr lang="en-US" altLang="zh-CN" sz="20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兼顾了消费者利益和执法机构利益</a:t>
            </a:r>
            <a:endParaRPr lang="en-US" altLang="zh-CN" sz="2000" b="0" i="0" dirty="0">
              <a:solidFill>
                <a:srgbClr val="000000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②能彻底消除市场中不正当竞争问题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③体现了我国反垄断立法的与时俱进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④可引导市场主体增强公平竞争意识</a:t>
            </a:r>
            <a:endParaRPr lang="en-US" altLang="zh-CN" sz="2000" dirty="0"/>
          </a:p>
        </p:txBody>
      </p:sp>
      <p:sp>
        <p:nvSpPr>
          <p:cNvPr id="5" name="QC_6_BD.28_3#25baa7146.choices?pid=9e7c61858&amp;color=0,0,0&amp;vtp=1&amp;bbb=1"/>
          <p:cNvSpPr/>
          <p:nvPr/>
        </p:nvSpPr>
        <p:spPr>
          <a:xfrm>
            <a:off x="719328" y="463976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A.①②</a:t>
            </a:r>
            <a:r>
              <a:rPr lang="en-US" altLang="zh-CN" sz="2000" b="0" i="0" spc="-103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B.①③</a:t>
            </a:r>
            <a:r>
              <a:rPr lang="en-US" altLang="zh-CN" sz="2000" b="0" i="0" spc="-103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C.②④</a:t>
            </a:r>
            <a:r>
              <a:rPr lang="en-US" altLang="zh-CN" sz="2000" b="0" i="0" spc="-103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30_1#25baa7146?vop=1&amp;pid=9e7c61858&amp;color=0,0,0&amp;vtp=1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本题考查不正当竞争。材料提到新垄断法，“在保护市场公平竞争的同时鼓励创新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、规定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了垄断协议的安全港规则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”，体现了我国反垄断立法的与时俱进，③正确；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材料提到新垄断法，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规定经营者不得利用数据和算法、技术、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资本优势以及平台规则等从事本法禁止的垄断行为”，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有利于引导市场主体增强公平竞争意识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，④正确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；新反垄断法有利于维护消费者利益和社会公共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利益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，未体现兼顾执法机构利益，①排除；法律只是起到规范作用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，不能彻底消除市场中的不正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当竞争问题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，②排除。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1_1#02e4f584f?sp=1&amp;pid=9e7c61858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［山东省实验中学2025高二期中］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结账、缴费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随着信息技术的发展和智能手机的普及，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扫码支付已经融入了人们的日常生活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。但近年来，这一本应提高消费效率的方式，却因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“强制关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注社交平台号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”“被迫授权个人信息”“日常频繁推送广告”等情况给消费者带来困扰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。扫码消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费之所以给消费者带来困扰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是因为(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32_1#02e4f584f.bracket?pid=9e7c61858&amp;color=0,0,0&amp;vpa=11&amp;vtp=1"/>
          <p:cNvSpPr/>
          <p:nvPr/>
        </p:nvSpPr>
        <p:spPr>
          <a:xfrm>
            <a:off x="4986401" y="2324550"/>
            <a:ext cx="35560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6_BD.31_2#02e4f584f?pid=9e7c61858&amp;color=0,0,0&amp;vtp=1&amp;bbb=1"/>
          <p:cNvSpPr/>
          <p:nvPr/>
        </p:nvSpPr>
        <p:spPr>
          <a:xfrm>
            <a:off x="722376" y="2791274"/>
            <a:ext cx="10753344" cy="1796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①扫码消费可以帮助经营者降低人工成本，提高服务效率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强制消费者关注社交平台号，在一定程度上侵犯了消费者的自主选择权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被迫授权个人信息，存在消费者的信息被过度收集并处理的可能性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日常频繁推送广告，经营者以“搭便车”的方式误导消费者</a:t>
            </a:r>
            <a:endParaRPr lang="en-US" altLang="zh-CN" sz="2000" dirty="0"/>
          </a:p>
        </p:txBody>
      </p:sp>
      <p:sp>
        <p:nvSpPr>
          <p:cNvPr id="5" name="QC_6_BD.31_3#02e4f584f.choices?pid=9e7c61858&amp;color=0,0,0&amp;vtp=1&amp;bbb=1"/>
          <p:cNvSpPr/>
          <p:nvPr/>
        </p:nvSpPr>
        <p:spPr>
          <a:xfrm>
            <a:off x="722376" y="4627186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33_1#02e4f584f?vop=1&amp;pid=9e7c61858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本题考查消费者权利。扫码支付时强制消费者关注社交平台号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，在一定程度上侵犯了消费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者的自主选择权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，被迫授权个人信息，存在消费者的信息被过度收集并处理的可能性，②③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题目问的是扫码消费给消费者带来困扰的原因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，而不是扫码消费对经营者的积极作用，①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排除；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日常频繁推送广告未涉及经营者以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“搭便车”的方式误导消费者，④排除。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4_1#c796a022e?sp=1&amp;pid=9e7c61858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12.A科技发展有限公司研制、生产的专利产品X牌微电解制水器多次获得各类奖项和荣誉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,在社会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上具有较高知名度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。后来，市场上出现一款B公司生产的同类产品，两种商品名称读音相近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，包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装也极为相似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。A科技发展有限公司遂将B公司告上法庭。在该案件中,B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公司(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35_1#c796a022e.bracket?pid=9e7c61858&amp;color=0,0,0&amp;vpa=12&amp;vtp=1"/>
          <p:cNvSpPr/>
          <p:nvPr/>
        </p:nvSpPr>
        <p:spPr>
          <a:xfrm>
            <a:off x="9355201" y="1867350"/>
            <a:ext cx="357188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6_BD.34_2#c796a022e?pid=9e7c61858&amp;color=0,0,0&amp;vtp=1&amp;bbb=1"/>
          <p:cNvSpPr/>
          <p:nvPr/>
        </p:nvSpPr>
        <p:spPr>
          <a:xfrm>
            <a:off x="722376" y="2334074"/>
            <a:ext cx="10753344" cy="1796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①侵犯了A科技发展有限公司的合法权益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通过虚假广告，侵犯了消费者的正当权益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违反了反不正当竞争法关于经营者不得实施混淆行为的规定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通过商业诋毁手段破坏了A公司的产品形象</a:t>
            </a:r>
            <a:endParaRPr lang="en-US" altLang="zh-CN" sz="2000" dirty="0"/>
          </a:p>
        </p:txBody>
      </p:sp>
      <p:sp>
        <p:nvSpPr>
          <p:cNvPr id="5" name="QC_6_BD.34_3#c796a022e.choices?pid=9e7c61858&amp;color=0,0,0&amp;vtp=1&amp;bbb=1"/>
          <p:cNvSpPr/>
          <p:nvPr/>
        </p:nvSpPr>
        <p:spPr>
          <a:xfrm>
            <a:off x="722376" y="4169986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36_1#c796a022e?vop=1&amp;pid=9e7c61858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本题考查不正当竞争。×牌微电解制水器在社会上具有较高知名度，市场上出现一款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B公司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生产的同类产品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，两种商品名称读音相近，包装也极为相似。A科技发展有限公司遂将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B公司告上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法庭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，因为B公司侵犯了A科技发展有限公司的合法权益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，违反了反不正当竞争法关于经营者不得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实施混淆行为的规定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，①③正确；材料没有涉及通过虚假广告侵犯消费者的正当权益，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②不符合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；材料未涉及商业诋毁，④不符合题意。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#6809330ad.fixed?pid=ec45d4888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endParaRPr lang="en-US" altLang="zh-CN" sz="7200" dirty="0"/>
          </a:p>
        </p:txBody>
      </p:sp>
      <p:sp>
        <p:nvSpPr>
          <p:cNvPr id="3" name="C_4#6809330ad.fixed?pid=ec45d4888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第三单元综合测试</a:t>
            </a:r>
            <a:endParaRPr lang="en-US" altLang="zh-CN" sz="4400" dirty="0"/>
          </a:p>
        </p:txBody>
      </p:sp>
      <p:pic>
        <p:nvPicPr>
          <p:cNvPr id="4" name="C_4#6809330ad.fixed?pid=ec45d4888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4_BD#6809330ad.fixed?pid=ec45d4888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刷小卷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7_1#4a1787e30?sp=1&amp;pid=9e7c61858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［四川眉山仁寿一中2025高二期中·改编］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现有几款知名APP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存在默认或强制捆绑安装其他A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PP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以及强制、频繁、过度索取权限的问题。对这几款知名APP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此类行为认识正确的是(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38_1#4a1787e30.bracket?pid=9e7c61858&amp;color=0,0,0&amp;vpa=13&amp;vtp=1"/>
          <p:cNvSpPr/>
          <p:nvPr/>
        </p:nvSpPr>
        <p:spPr>
          <a:xfrm>
            <a:off x="10347389" y="1410150"/>
            <a:ext cx="385763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6_BD.37_2#4a1787e30?pid=9e7c61858&amp;color=0,0,0&amp;vtp=1&amp;bbb=1"/>
          <p:cNvSpPr/>
          <p:nvPr/>
        </p:nvSpPr>
        <p:spPr>
          <a:xfrm>
            <a:off x="722376" y="1876874"/>
            <a:ext cx="10753344" cy="1796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①强制、频繁、过度索取权限，侵犯了消费者的名誉权和个人信息权益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强制捆绑安装其他APP属于典型的“搭便车”行为，涉嫌对消费者构成欺诈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默认或强制捆绑安装其他APP，侵犯了消费者的知情权和自主选择权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强制、频繁、过度索取权限，违背了自愿、公平的原则</a:t>
            </a:r>
            <a:endParaRPr lang="en-US" altLang="zh-CN" sz="2000" dirty="0"/>
          </a:p>
        </p:txBody>
      </p:sp>
      <p:sp>
        <p:nvSpPr>
          <p:cNvPr id="5" name="QC_6_BD.37_3#4a1787e30.choices?pid=9e7c61858&amp;color=0,0,0&amp;vtp=1&amp;bbb=1"/>
          <p:cNvSpPr/>
          <p:nvPr/>
        </p:nvSpPr>
        <p:spPr>
          <a:xfrm>
            <a:off x="722376" y="3712786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39_1#4a1787e30?vop=1&amp;pid=9e7c61858&amp;color=0,0,0&amp;vtp=1&amp;bt=1&amp;bbb=1&amp;hb=1"/>
          <p:cNvSpPr/>
          <p:nvPr/>
        </p:nvSpPr>
        <p:spPr>
          <a:xfrm>
            <a:off x="722376" y="972000"/>
            <a:ext cx="10753344" cy="31549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本题考查依法经营、消费者权利。默认或强制捆绑安装其他APP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，侵犯了消费者的知情权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和自主选择权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，③正确；处理个人信息，应当遵循合法、正当、必要和诚信等原则，强制、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频繁、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过度索取权限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，违背了自愿、公平的原则，④正确；强制、频繁、过度索取权限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，会侵犯消费者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的个人信息权益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，但没有侵犯名誉权，①排除；经营者利用他人已经建立的商业信誉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，通过某种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假冒或者仿冒手段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，使消费者发生误认，这种混淆行为就是典型的“搭便车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”，强制捆绑安装其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APP侵犯了消费者的知情权和自主选择权，不属于“搭便车”行为，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未涉嫌对消费者构成欺诈，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40_1#11570c839?sp=1&amp;pid=9e7c61858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14.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［云南昭通一中教研联盟2025高二期中］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新的个人所得税法调整了基本减除费用标准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，增加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了与民众生活密切相关的专项附加扣除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，并采用了综合征收的方式，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其意义在于(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41_1#11570c839.bracket?pid=9e7c61858&amp;color=0,0,0&amp;vpa=14&amp;vtp=1"/>
          <p:cNvSpPr/>
          <p:nvPr/>
        </p:nvSpPr>
        <p:spPr>
          <a:xfrm>
            <a:off x="9812401" y="1410150"/>
            <a:ext cx="35560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6_BD.40_2#11570c839?pid=9e7c61858&amp;color=0,0,0&amp;vtp=1&amp;bbb=1"/>
          <p:cNvSpPr/>
          <p:nvPr/>
        </p:nvSpPr>
        <p:spPr>
          <a:xfrm>
            <a:off x="722376" y="1876874"/>
            <a:ext cx="10753344" cy="8562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</a:t>
            </a:r>
            <a:r>
              <a:rPr lang="en-US" altLang="zh-CN" sz="20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降低免征额，减轻纳税人税收负担</a:t>
            </a:r>
            <a:endParaRPr lang="en-US" altLang="zh-CN" sz="2000" b="0" i="0" dirty="0">
              <a:solidFill>
                <a:srgbClr val="000000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②综合征收，提高纳税人纳税意识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20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专项附加扣除增进民生福祉，体现公平</a:t>
            </a:r>
            <a:endParaRPr lang="en-US" altLang="zh-CN" sz="2000" b="0" i="0" dirty="0">
              <a:solidFill>
                <a:srgbClr val="000000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④累进计税，有利于优化税种结构</a:t>
            </a:r>
            <a:endParaRPr lang="en-US" altLang="zh-CN" sz="2000" dirty="0"/>
          </a:p>
        </p:txBody>
      </p:sp>
      <p:sp>
        <p:nvSpPr>
          <p:cNvPr id="5" name="QC_6_BD.40_3#11570c839.choices?pid=9e7c61858&amp;color=0,0,0&amp;vtp=1&amp;bbb=1"/>
          <p:cNvSpPr/>
          <p:nvPr/>
        </p:nvSpPr>
        <p:spPr>
          <a:xfrm>
            <a:off x="722376" y="3719890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A.①②</a:t>
            </a:r>
            <a:r>
              <a:rPr lang="en-US" altLang="zh-CN" sz="2000" b="0" i="0" spc="-103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B.①④</a:t>
            </a:r>
            <a:r>
              <a:rPr lang="en-US" altLang="zh-CN" sz="2000" b="0" i="0" spc="-103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C.②③</a:t>
            </a:r>
            <a:r>
              <a:rPr lang="en-US" altLang="zh-CN" sz="2000" b="0" i="0" spc="-103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2_1#11570c839?vop=1&amp;pid=9e7c61858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本题考查个人所得税。采用综合征收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，个人所得税法律制度的完善有利于提高纳税人纳税意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识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，②正确；新的个人所得税法增加了与民众生活密切相关的专项附加扣除，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有利于增进民生福祉，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体现了社会公平正义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，③正确；新的个人所得税法增加了与民众生活密切相关的专项附加扣除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不是降低免征额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，降低免征额会加重纳税人税负负担，①排除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；我国的个人所得税使用的是超额累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进税率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，但材料中体现的是增加专项附加扣除和综合征收，不涉及优化税种结构，④排除。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43_1#f15baf376?sp=1&amp;pid=9e7c61858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15.税收宣传是优化纳税服务、构建和谐税收的有效手段。下列税收宣传标语与相应的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《法律与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生活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道理对应正确的是(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44_1#f15baf376.bracket?pid=9e7c61858&amp;color=0,0,0&amp;vpa=15&amp;vtp=1"/>
          <p:cNvSpPr/>
          <p:nvPr/>
        </p:nvSpPr>
        <p:spPr>
          <a:xfrm>
            <a:off x="3716401" y="1410150"/>
            <a:ext cx="3746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6_BD.43_2#f15baf376?pid=9e7c61858&amp;color=0,0,0&amp;vtp=1&amp;bbb=1"/>
          <p:cNvSpPr/>
          <p:nvPr/>
        </p:nvSpPr>
        <p:spPr>
          <a:xfrm>
            <a:off x="722376" y="1876874"/>
            <a:ext cx="10753344" cy="1796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①自觉纳税光荣，偷逃骗税可耻——依法纳税是公民的基本义务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税收促进发展，发展改善民生——税收取之于民，用之于民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国以税为本，人以信为先——国家依法减税降费，增强企业流动性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索要发票习惯好，有了问题跑不了——违反税法必然受到法律制裁</a:t>
            </a:r>
            <a:endParaRPr lang="en-US" altLang="zh-CN" sz="2000" dirty="0"/>
          </a:p>
        </p:txBody>
      </p:sp>
      <p:sp>
        <p:nvSpPr>
          <p:cNvPr id="5" name="QC_6_BD.43_3#f15baf376.choices?pid=9e7c61858&amp;color=0,0,0&amp;vtp=1&amp;bbb=1"/>
          <p:cNvSpPr/>
          <p:nvPr/>
        </p:nvSpPr>
        <p:spPr>
          <a:xfrm>
            <a:off x="722376" y="3712786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5_1#f15baf376?vop=1&amp;pid=9e7c61858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本题考查依法纳税。依法纳税是公民的基本义务，公民要自觉纳税，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偷逃骗税是违法行为，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对应正确；税收促进发展，发展改善民生，体现了税收取之于民，用之于民的特点，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②对应正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；国以税为本，体现了税收对国家的作用，人以信为先，体现了公民要诚信纳税，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③对应不正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；“索要发票习惯好，有了问题跑不了”体现了发票是消费者维权的重要证据，④对应不正确。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46_1#b6f0fe4bf?sp=1&amp;pid=9b8b58f8a&amp;color=0,0,0&amp;vtp=1&amp;bt=1&amp;bbb=1&amp;hb=1"/>
          <p:cNvSpPr/>
          <p:nvPr/>
        </p:nvSpPr>
        <p:spPr>
          <a:xfrm>
            <a:off x="722376" y="972000"/>
            <a:ext cx="10753344" cy="26846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16.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［广东河源2025调研］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阅读材料，完成下列要求。（20分）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材料一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2024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牛先生在某汽车销售服务有限公司支付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万余元购买一辆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品牌轿车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该车将用于网约车经营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合同约定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2024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17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日提车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该合同有效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到约定时间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商家称无法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为其提供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品牌车辆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但可以提供其他品牌的价格相同的轿车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牛先生不同意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认为不合理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求汽车销售公司退款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汽车销售公司不肯退款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牛先生多次与其协商无果后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无奈将该汽车销售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公司告上法庭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要求其退还车款并赔偿损失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46_2#b6f0fe4bf?pid=9b8b58f8a&amp;color=0,0,0&amp;mp=1&amp;vtp=1&amp;bt=1&amp;bbb=1&amp;hb=1"/>
          <p:cNvSpPr/>
          <p:nvPr/>
        </p:nvSpPr>
        <p:spPr>
          <a:xfrm>
            <a:off x="722376" y="972000"/>
            <a:ext cx="10753344" cy="2671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材料二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公司发布招聘信息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要求应聘人员具有本科学历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何某向该公司求职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申请表上写明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本科学历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公司向何某发出录用通知书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其中载明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所提供的个人信息及求职证件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经核查属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于虚假者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录用通知书将视为无效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同日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何某与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公司签订劳动合同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试用期半年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月工资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5000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半年后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公司发现何某存在伪造学历问题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遂以何某在应聘时提供了虚假资料为由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向其发送了解除劳动合同通知书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并要求其返还所获得的工资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经仲裁后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何某不服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向人民法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院提起诉讼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47_1#ea77e6dd1?pid=b6f0fe4bf&amp;color=0,0,0&amp;vtp=1&amp;bt=1&amp;bbb=1"/>
          <p:cNvSpPr/>
          <p:nvPr/>
        </p:nvSpPr>
        <p:spPr>
          <a:xfrm>
            <a:off x="722376" y="972000"/>
            <a:ext cx="10753344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（1）结合材料一，运用《法律与生活》的知识，分析法院是否应支持牛先生的诉求。（11分）</a:t>
            </a:r>
            <a:endParaRPr lang="en-US" altLang="zh-CN" sz="2000" dirty="0"/>
          </a:p>
        </p:txBody>
      </p:sp>
      <p:sp>
        <p:nvSpPr>
          <p:cNvPr id="3" name="QO_7_AN.48_1#ea77e6dd1?vop=1&amp;pid=b6f0fe4bf&amp;color=0,0,0&amp;vtp=1&amp;bbb=1&amp;hb=1"/>
          <p:cNvSpPr/>
          <p:nvPr/>
        </p:nvSpPr>
        <p:spPr>
          <a:xfrm>
            <a:off x="722376" y="1412563"/>
            <a:ext cx="10753344" cy="26120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法院应支持牛先生的诉求。（2分）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理由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：①牛先生与汽车销售公司签订的合同意思表示真实，内容合法有效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，汽车销售公司应按照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合同约定全面履行自己的义务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。（3分）②除法律另有规定或者当事人另有约定外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，合同的一方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当事人不能单方面变更或解除合同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。（2分）③汽车销售公司希望更换轿车品牌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，但未得到牛先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生同意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，原合同并未发生变更。汽车销售公司违背了全面履行原则，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构成了实质上的违约。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2分）汽车销售公司除应退还牛先生车款外，还应当承担其他违约责任。（2分）</a:t>
            </a:r>
            <a:endParaRPr lang="en-US" altLang="zh-CN" sz="2000" dirty="0"/>
          </a:p>
        </p:txBody>
      </p:sp>
      <p:sp>
        <p:nvSpPr>
          <p:cNvPr id="4" name="QO_7_AS.49_1#ea77e6dd1?vop=1&amp;pid=b6f0fe4bf&amp;color=0,0,0&amp;vtp=1&amp;bbb=1&amp;hb=1"/>
          <p:cNvSpPr/>
          <p:nvPr/>
        </p:nvSpPr>
        <p:spPr>
          <a:xfrm>
            <a:off x="722376" y="4098042"/>
            <a:ext cx="10753344" cy="2167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关键信息①：该合同有效→汽车销售公司应按照合同约定全面履行自己的义务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。关键信息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：商家称无法提供A品牌车辆，但可以提供其他品牌轿车，牛先生不同意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→除法律另有规定或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当事人另有约定外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，合同的一方当事人不能单方面变更或解除合同。关键信息③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：牛先生认为不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合理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，要求汽车销售公司退款，但汽车销售公司不肯退款→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汽车销售公司构成了实质上的违约，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应当承担相应违约责任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50_1#488c5a0f5?pid=b6f0fe4bf&amp;color=0,0,0&amp;vtp=1&amp;bt=1&amp;bbb=1&amp;hb=1"/>
          <p:cNvSpPr/>
          <p:nvPr/>
        </p:nvSpPr>
        <p:spPr>
          <a:xfrm>
            <a:off x="722376" y="972000"/>
            <a:ext cx="10753344" cy="8562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（2）结合材料二，运用《法律与生活》的知识，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就该案中双方的权利和法律责任进行简要分析。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9分）</a:t>
            </a:r>
            <a:endParaRPr lang="en-US" altLang="zh-CN" sz="2000" dirty="0"/>
          </a:p>
        </p:txBody>
      </p:sp>
      <p:sp>
        <p:nvSpPr>
          <p:cNvPr id="3" name="QO_7_AN.51_1#488c5a0f5?vop=1&amp;pid=b6f0fe4bf&amp;color=0,0,0&amp;vtp=1&amp;bbb=1&amp;hb=1"/>
          <p:cNvSpPr/>
          <p:nvPr/>
        </p:nvSpPr>
        <p:spPr>
          <a:xfrm>
            <a:off x="722376" y="1882844"/>
            <a:ext cx="10753344" cy="17706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用人单位和劳动者订立劳动合同时，应当遵循合法、公平、诚实信用原则。（2分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）何某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以欺诈手段订立劳动合同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，劳动合同无效，A公司可以解除劳动合同。（3分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）劳动者享有取得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劳动报酬的权利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。（2分）劳动合同虽然无效，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但用人单位自用工之日起与劳动者建立劳动关系，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何某已付出劳动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，A公司应支付何某相应的劳动报酬。（2分）</a:t>
            </a:r>
            <a:endParaRPr lang="en-US" altLang="zh-CN" sz="2000" dirty="0"/>
          </a:p>
        </p:txBody>
      </p:sp>
      <p:sp>
        <p:nvSpPr>
          <p:cNvPr id="4" name="QO_7_AS.52_1#488c5a0f5?vop=1&amp;pid=b6f0fe4bf&amp;color=0,0,0&amp;vtp=1&amp;bbb=1&amp;hb=1"/>
          <p:cNvSpPr/>
          <p:nvPr/>
        </p:nvSpPr>
        <p:spPr>
          <a:xfrm>
            <a:off x="722376" y="3747839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关键信息①：A公司发现何某存在伪造学历问题→订立劳动合同应当遵循的原则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。关键信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②：何某入职后已付出劳动→劳动关系建立的时间，劳动者有取得劳动报酬的权利。</a:t>
            </a:r>
            <a:endParaRPr lang="en-US" altLang="zh-CN" sz="2200" dirty="0"/>
          </a:p>
        </p:txBody>
      </p:sp>
      <p:sp>
        <p:nvSpPr>
          <p:cNvPr id="5" name="QO_6_AS.53_1#b6f0fe4bf?vop=1&amp;pid=9b8b58f8a&amp;color=0,0,0&amp;vtp=1&amp;bbb=1"/>
          <p:cNvSpPr/>
          <p:nvPr/>
        </p:nvSpPr>
        <p:spPr>
          <a:xfrm>
            <a:off x="722376" y="4696974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本题考查合同、劳动者维权。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79606d3d5?pid=6809330ad&amp;color=0,0,0&amp;vtp=1&amp;bt=1&amp;bbb=1"/>
          <p:cNvSpPr/>
          <p:nvPr/>
        </p:nvSpPr>
        <p:spPr>
          <a:xfrm>
            <a:off x="722376" y="969264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建议用时：45分钟</a:t>
            </a:r>
            <a:endParaRPr lang="en-US" altLang="zh-CN" sz="2000" dirty="0"/>
          </a:p>
        </p:txBody>
      </p:sp>
      <p:sp>
        <p:nvSpPr>
          <p:cNvPr id="3" name="QC_6_BD.1_1#57ce9a7e2?sp=1&amp;pid=9e7c61858&amp;color=0,0,0&amp;vtp=1&amp;bbb=1&amp;hb=1"/>
          <p:cNvSpPr/>
          <p:nvPr/>
        </p:nvSpPr>
        <p:spPr>
          <a:xfrm>
            <a:off x="722376" y="1432941"/>
            <a:ext cx="10753344" cy="17575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［陕西西安中学2025高二月考］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刚满16周岁的小王进入当地一家制鞋厂从事打胶工作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，双方签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订了一年期的劳动合同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。小王入职后不久，便感觉身体不适，经医生诊断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，小王因从事的工作导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致化学物品中毒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，医生给出了停止接触相关化学物品的建议。为此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，小王向制鞋厂提出调换岗位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请求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。工厂以合同约定为由，拒绝了小王的要求。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下列对此分析正确的是(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6_AN.2_1#57ce9a7e2.bracket?pid=9e7c61858&amp;color=0,0,0&amp;vpa=1&amp;vtp=1"/>
          <p:cNvSpPr/>
          <p:nvPr/>
        </p:nvSpPr>
        <p:spPr>
          <a:xfrm>
            <a:off x="9050401" y="2785491"/>
            <a:ext cx="35560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5" name="QC_6_BD.1_2#57ce9a7e2?pid=9e7c61858&amp;color=0,0,0&amp;vtp=1&amp;bbb=1"/>
          <p:cNvSpPr/>
          <p:nvPr/>
        </p:nvSpPr>
        <p:spPr>
          <a:xfrm>
            <a:off x="722376" y="3246247"/>
            <a:ext cx="10753344" cy="1796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①用人单位不得招收未满18周岁的未成年人从事劳动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用人单位应就小王工作场所等方面给予特殊劳动保护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用人单位的首要原则是保护未成年劳动者的合法权益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用人单位不得安排未成年人从事有毒有害的高强度劳动</a:t>
            </a:r>
            <a:endParaRPr lang="en-US" altLang="zh-CN" sz="2000" dirty="0"/>
          </a:p>
        </p:txBody>
      </p:sp>
      <p:sp>
        <p:nvSpPr>
          <p:cNvPr id="6" name="QC_6_BD.1_3#57ce9a7e2.choices?pid=9e7c61858&amp;color=0,0,0&amp;vtp=1&amp;bbb=1"/>
          <p:cNvSpPr/>
          <p:nvPr/>
        </p:nvSpPr>
        <p:spPr>
          <a:xfrm>
            <a:off x="722376" y="508215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54_1#c6d72e2e7?sp=1&amp;pid=9b8b58f8a&amp;color=0,0,0&amp;vtp=1&amp;bt=1&amp;bbb=1&amp;hb=1"/>
          <p:cNvSpPr/>
          <p:nvPr/>
        </p:nvSpPr>
        <p:spPr>
          <a:xfrm>
            <a:off x="722376" y="972000"/>
            <a:ext cx="10753344" cy="31545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17.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［湖南长沙一中2024高二期中］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阅读材料，完成下列要求。（20分）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诚信经营不仅是企业成功的重要因素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也是企业长期发展和赢得社会尊重的基础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材料一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W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公司在网站上通过免费公开课向客户推销短视频教学课程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在公开课中通过虚构讲师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资历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销售状况等方式引导消费者购买短视频教学课程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。M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公司在推广同类课程的时候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在公开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课中虚构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第一个星期收入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1000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+、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第二个星期收入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3000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+、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第三个星期收入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7000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+、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第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四个星期收入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000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+”“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百分之百学会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百分之百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涨粉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’、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百分之百赚钱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等培训效果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并利用虚假案例作为推荐证明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欺骗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误导消费者购买短视频教学课程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&amp;si=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55_1#5929b7d3b?pid=c6d72e2e7&amp;color=0,0,0&amp;mp=1&amp;vtp=1&amp;bt=1&amp;bbb=1"/>
          <p:cNvSpPr/>
          <p:nvPr/>
        </p:nvSpPr>
        <p:spPr>
          <a:xfrm>
            <a:off x="722376" y="972000"/>
            <a:ext cx="11085513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（1）结合材料一，运用公平竞争的有关知识，分析说明W公司和M公司的广告宣传行为。（8分）</a:t>
            </a:r>
            <a:endParaRPr lang="en-US" altLang="zh-CN" sz="2000" dirty="0"/>
          </a:p>
        </p:txBody>
      </p:sp>
      <p:sp>
        <p:nvSpPr>
          <p:cNvPr id="3" name="QO_7_AN.56_1#5929b7d3b?vop=1&amp;pid=c6d72e2e7&amp;color=0,0,0&amp;vtp=1&amp;bbb=1&amp;hb=1"/>
          <p:cNvSpPr/>
          <p:nvPr/>
        </p:nvSpPr>
        <p:spPr>
          <a:xfrm>
            <a:off x="722376" y="1435169"/>
            <a:ext cx="10753344" cy="22278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经营者的广告宣传要符合法律规定。（1分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）经营者不得作虚假或引人误解的商业宣传来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欺骗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、误导消费者。（2分）材料中两家公司都存在欺骗行为，会误导消费者，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违反了广告法、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反不正当竞争法的要求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。材料中W公司虚构讲师资历、销售状况等，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M公司则对培训效果作虚假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或引人误解的宣传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，欺骗、误导消费者。（3分）上述两家公司都构成不正当竞争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，应依法惩处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两家公司的虚假宣传行为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。（2分）</a:t>
            </a:r>
            <a:endParaRPr lang="en-US" altLang="zh-CN" sz="2000" dirty="0"/>
          </a:p>
        </p:txBody>
      </p:sp>
      <p:sp>
        <p:nvSpPr>
          <p:cNvPr id="4" name="QO_7_AS.57_1#5929b7d3b?vop=1&amp;pid=c6d72e2e7&amp;color=0,0,0&amp;vtp=1&amp;bbb=1&amp;hb=1"/>
          <p:cNvSpPr/>
          <p:nvPr/>
        </p:nvSpPr>
        <p:spPr>
          <a:xfrm>
            <a:off x="722376" y="3757364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W公司在公开课中通过虚构讲师资历、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销售状况等方式引导消费者购买短视频教学课程；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M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公司虚构培训效果、利用虚假案例作为推荐证明，欺骗、误导消费者购买短视频教学课程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→虚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假宣传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，不正当竞争。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&amp;si=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ddbe2b36f?pid=c6d72e2e7&amp;color=0,0,0&amp;vtp=1&amp;bt=1&amp;bbb=1&amp;hb=1"/>
          <p:cNvSpPr/>
          <p:nvPr/>
        </p:nvSpPr>
        <p:spPr>
          <a:xfrm>
            <a:off x="722376" y="972000"/>
            <a:ext cx="10753344" cy="22147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材料二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某饮用水公司的广告宣传强调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安全饮水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健康生活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但该公司先后分三批生产销售的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包装饮用水被检出铜绿假单胞菌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且相关工作人员均未持有健康证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检验部门检验结论为该包装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饮用水含铜绿假单胞菌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违反国家包装饮用水标准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为不合格食品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市场监督管理局对该饮用水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公司予以行政处罚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该公司第一批次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2600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桶饮用水已全部销售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另外两个批次未销售的饮用水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已被销毁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&amp;si=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58_1#1eb5284e3?pid=c6d72e2e7&amp;color=0,0,0&amp;mp=1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（2）结合材料二，简要说明该饮用水公司侵犯的消费者权益，并简述理由。（12分）</a:t>
            </a:r>
            <a:endParaRPr lang="en-US" altLang="zh-CN" sz="2000" dirty="0"/>
          </a:p>
        </p:txBody>
      </p:sp>
      <p:sp>
        <p:nvSpPr>
          <p:cNvPr id="3" name="QO_7_AN.59_1#1eb5284e3?vop=1&amp;pid=c6d72e2e7&amp;color=0,0,0&amp;vtp=1&amp;bbb=1&amp;hb=1"/>
          <p:cNvSpPr/>
          <p:nvPr/>
        </p:nvSpPr>
        <p:spPr>
          <a:xfrm>
            <a:off x="722376" y="1435169"/>
            <a:ext cx="10753344" cy="22278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经营者应当保证消费者安全消费的权利。（3分）该饮用水公司忽视食品安全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，生产人员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资质不合格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，三个批次的饮用水均被检出铜绿假单胞菌，违反国家包装饮用水标准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，侵犯了消费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者安全消费的权利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。（3分）经营者应当保障消费者的知情权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，向消费者提供有关商品的真实信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息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。（3分）该饮用水公司明知工作人员没有健康证，还作出虚假或引人误解的宣传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——安全饮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，健康生活，侵犯了消费者的知情权。（3分）</a:t>
            </a:r>
            <a:endParaRPr lang="en-US" altLang="zh-CN" sz="2000" dirty="0"/>
          </a:p>
        </p:txBody>
      </p:sp>
      <p:sp>
        <p:nvSpPr>
          <p:cNvPr id="4" name="QO_7_AS.60_1#1eb5284e3?vop=1&amp;pid=c6d72e2e7&amp;color=0,0,0&amp;vtp=1&amp;bbb=1&amp;hb=1"/>
          <p:cNvSpPr/>
          <p:nvPr/>
        </p:nvSpPr>
        <p:spPr>
          <a:xfrm>
            <a:off x="722376" y="3757364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该饮用水公司忽视食品安全，生产人员资质不合格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，三个批次的饮用水均被检出铜绿假单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胞菌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，侵犯了消费者安全消费的权利；该饮用水公司明知工作人员没有健康证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，还作出虚假或引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人误解的宣传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——安全饮水，健康生活，侵犯了消费者的知情权。</a:t>
            </a:r>
            <a:endParaRPr lang="en-US" altLang="zh-CN" sz="2200" dirty="0"/>
          </a:p>
        </p:txBody>
      </p:sp>
      <p:sp>
        <p:nvSpPr>
          <p:cNvPr id="5" name="QO_6_AS.61_1#c6d72e2e7?vop=1&amp;pid=9b8b58f8a&amp;color=0,0,0&amp;vtp=1&amp;bbb=1"/>
          <p:cNvSpPr/>
          <p:nvPr/>
        </p:nvSpPr>
        <p:spPr>
          <a:xfrm>
            <a:off x="722376" y="5125599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本题考查不正当竞争行为、消费者合法权益。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4&amp;si=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3_1#57ce9a7e2?vop=1&amp;pid=9e7c61858&amp;color=0,0,0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本题考查劳动法的原则。我国对女职工和年满16周岁未满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18周岁的未成年工实行特殊劳动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保护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，用人单位不得安排未成年人从事有毒有害的高强度劳动，②④正确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；用人单位可以招收满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16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周岁的未成年人从事劳动，①排除；用人单位的首要原则是保护劳动者的合法权益，③排除。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3_2#57ce9a7e2?vop=1&amp;pid=9e7c61858&amp;color=0,0,0&amp;mp=1&amp;vtp=1&amp;bt=1&amp;bbb=1"/>
          <p:cNvSpPr/>
          <p:nvPr/>
        </p:nvSpPr>
        <p:spPr>
          <a:xfrm>
            <a:off x="722376" y="972000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关键点拨</a:t>
            </a:r>
            <a:r>
              <a:rPr lang="en-US" altLang="zh-CN" sz="2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保护劳动者合法权益的原则</a:t>
            </a:r>
            <a:endParaRPr lang="en-US" altLang="zh-CN" sz="2000" dirty="0"/>
          </a:p>
        </p:txBody>
      </p:sp>
      <p:graphicFrame>
        <p:nvGraphicFramePr>
          <p:cNvPr id="7" name="QC_6_AS.3_3#57ce9a7e2?colgroup=5,35&amp;vop=1&amp;pid=9e7c61858&amp;color=0,0,0&amp;mp=1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4773337"/>
              </p:ext>
            </p:extLst>
          </p:nvPr>
        </p:nvGraphicFramePr>
        <p:xfrm>
          <a:off x="722376" y="1513528"/>
          <a:ext cx="10725912" cy="3708146"/>
        </p:xfrm>
        <a:graphic>
          <a:graphicData uri="http://schemas.openxmlformats.org/drawingml/2006/table">
            <a:tbl>
              <a:tblPr/>
              <a:tblGrid>
                <a:gridCol w="14904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354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783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原</a:t>
                      </a: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则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内</a:t>
                      </a: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18819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偏重保护和</a:t>
                      </a:r>
                    </a:p>
                    <a:p>
                      <a:pPr marL="0" lvl="0" indent="0"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优先保护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偏重保护是指劳动法在对劳动关系当事人双方都给予保护的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偏重于保护处于相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对弱势地位的劳动者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；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优先保护是指在特定条件下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当对劳动者权益的保护与用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人单位利益的保护发生冲突时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劳动法优先保护劳动者利益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257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平等保护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全体劳动者的合法权益都平等地受到劳动法的保护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各类劳动者的平等保护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特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殊劳动者群体的特殊保护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257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全面保护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劳动者的合法权益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无论它存在于劳动关系的缔结前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缔结后或是终结后都应纳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入劳动法的保护范围之内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基本保护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对劳动者的最低限度保护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也就是对劳动者基本权益的保护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4_1#826be2951?sp=1&amp;pid=9e7c61858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2.张某大学毕业后被某网络公司聘用，并与公司签订了为期三年的劳动合同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。合同中载明了公司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不为员工缴纳工伤保险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，工作期间意外受伤费用自理以及工作三年期间不能结婚生育的条款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。对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该案例分析正确的是(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5_1#826be2951.bracket?pid=9e7c61858&amp;color=0,0,0&amp;vpa=2&amp;vtp=1"/>
          <p:cNvSpPr/>
          <p:nvPr/>
        </p:nvSpPr>
        <p:spPr>
          <a:xfrm>
            <a:off x="3208401" y="1867350"/>
            <a:ext cx="3746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6_BD.4_2#826be2951?pid=9e7c61858&amp;color=0,0,0&amp;vtp=1&amp;bbb=1"/>
          <p:cNvSpPr/>
          <p:nvPr/>
        </p:nvSpPr>
        <p:spPr>
          <a:xfrm>
            <a:off x="722376" y="2334074"/>
            <a:ext cx="10753344" cy="1796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①该劳动合同侵犯了劳动者的合法权利，属于部分无效合同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社会保险是劳动合同必备条款，不属于协商内容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社会保险是劳动合同的可备条款，该合同体现了协商一致原则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劳动合同一旦由双方签字或盖章，即对双方形成约束力，不得再作变更</a:t>
            </a:r>
            <a:endParaRPr lang="en-US" altLang="zh-CN" sz="2000" dirty="0"/>
          </a:p>
        </p:txBody>
      </p:sp>
      <p:sp>
        <p:nvSpPr>
          <p:cNvPr id="5" name="QC_6_BD.4_3#826be2951.choices?pid=9e7c61858&amp;color=0,0,0&amp;vtp=1&amp;bbb=1"/>
          <p:cNvSpPr/>
          <p:nvPr/>
        </p:nvSpPr>
        <p:spPr>
          <a:xfrm>
            <a:off x="722376" y="4169986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6_1#826be2951?vop=1&amp;pid=9e7c61858&amp;color=0,0,0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本题考查劳动合同。该劳动合同部分条款侵犯了劳动者的合法权利，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属于部分无效合同，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正确；社会保险是劳动合同必备条款，不是可备条款，②正确，③错误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；劳动合同一旦由双方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签字或盖章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，即对双方形成约束力，不得随意变更，但可以协商变更，④错误。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7_1#cfc072f58?sp=1&amp;pid=9e7c61858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3.下列说法中对漫画《承诺书》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理解正确的是(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8_1#cfc072f58.bracket?pid=9e7c61858&amp;color=0,0,0&amp;vpa=3&amp;vtp=1"/>
          <p:cNvSpPr/>
          <p:nvPr/>
        </p:nvSpPr>
        <p:spPr>
          <a:xfrm>
            <a:off x="5959539" y="969265"/>
            <a:ext cx="357188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pic>
        <p:nvPicPr>
          <p:cNvPr id="4" name="QC_6_BD.7_2#cfc072f58?pid=9e7c61858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28616" y="1511300"/>
            <a:ext cx="2340864" cy="1837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6_BD.7_3#cfc072f58?pid=9e7c61858&amp;color=0,0,0&amp;vtp=1&amp;bbb=1"/>
          <p:cNvSpPr/>
          <p:nvPr/>
        </p:nvSpPr>
        <p:spPr>
          <a:xfrm>
            <a:off x="722376" y="3479800"/>
            <a:ext cx="10753344" cy="1796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①劳动者在签订合同时要有权利意识和法律意识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企业应坚持公平竞争，畅通劳动者的维权渠道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签下“生死状”剥夺了劳动者提请仲裁的权利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签下“生死状”行为违背了劳动法的首要原则</a:t>
            </a:r>
            <a:endParaRPr lang="en-US" altLang="zh-CN" sz="2000" dirty="0"/>
          </a:p>
        </p:txBody>
      </p:sp>
      <p:sp>
        <p:nvSpPr>
          <p:cNvPr id="6" name="QC_6_BD.7_4#cfc072f58.choices?pid=9e7c61858&amp;color=0,0,0&amp;vtp=1&amp;bbb=1"/>
          <p:cNvSpPr/>
          <p:nvPr/>
        </p:nvSpPr>
        <p:spPr>
          <a:xfrm>
            <a:off x="722376" y="531710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2364</Words>
  <Application>Microsoft Office PowerPoint</Application>
  <PresentationFormat>宽屏</PresentationFormat>
  <Paragraphs>349</Paragraphs>
  <Slides>44</Slides>
  <Notes>44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44</vt:i4>
      </vt:variant>
    </vt:vector>
  </HeadingPairs>
  <TitlesOfParts>
    <vt:vector size="52" baseType="lpstr">
      <vt:lpstr>等线 (正文)</vt:lpstr>
      <vt:lpstr>仿宋</vt:lpstr>
      <vt:lpstr>汉仪舒圆黑简体</vt:lpstr>
      <vt:lpstr>SimHei</vt:lpstr>
      <vt:lpstr>SimSun</vt:lpstr>
      <vt:lpstr>微软雅黑</vt:lpstr>
      <vt:lpstr>Arial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3</cp:revision>
  <dcterms:created xsi:type="dcterms:W3CDTF">2025-08-05T01:32:10Z</dcterms:created>
  <dcterms:modified xsi:type="dcterms:W3CDTF">2025-08-05T02:20:44Z</dcterms:modified>
  <cp:category/>
  <cp:contentStatus/>
</cp:coreProperties>
</file>