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7627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ef148d9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一、选择题（每题4分，共60分）</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7d7350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二、非选择题（共40分）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1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0_1#a781b8cf6?sp=1&amp;pid=ef148d9ad&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［黑龙江龙东十校联盟2025高二月考］</a:t>
            </a:r>
            <a:r>
              <a:rPr lang="en-US" altLang="zh-CN" sz="2000" b="0" i="0" dirty="0">
                <a:solidFill>
                  <a:srgbClr val="000000"/>
                </a:solidFill>
                <a:latin typeface="微软雅黑" pitchFamily="34" charset="0"/>
                <a:ea typeface="微软雅黑" pitchFamily="34" charset="-122"/>
                <a:cs typeface="微软雅黑" pitchFamily="34" charset="-120"/>
              </a:rPr>
              <a:t>新农村呼唤更多新人</a:t>
            </a:r>
            <a:r>
              <a:rPr lang="en-US" altLang="zh-CN" sz="2000" b="0" i="0">
                <a:solidFill>
                  <a:srgbClr val="000000"/>
                </a:solidFill>
                <a:latin typeface="微软雅黑" pitchFamily="34" charset="0"/>
                <a:ea typeface="微软雅黑" pitchFamily="34" charset="-122"/>
                <a:cs typeface="微软雅黑" pitchFamily="34" charset="-120"/>
              </a:rPr>
              <a:t>。佳木斯某县某村的赵某大学毕业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后经父母同意把自家小院改成</a:t>
            </a:r>
            <a:r>
              <a:rPr lang="en-US" altLang="zh-CN" sz="2000" b="0" i="0" dirty="0">
                <a:solidFill>
                  <a:srgbClr val="000000"/>
                </a:solidFill>
                <a:latin typeface="微软雅黑" pitchFamily="34" charset="0"/>
                <a:ea typeface="微软雅黑" pitchFamily="34" charset="-122"/>
                <a:cs typeface="微软雅黑" pitchFamily="34" charset="-120"/>
              </a:rPr>
              <a:t>“农家院”,开起了饭店</a:t>
            </a:r>
            <a:r>
              <a:rPr lang="en-US" altLang="zh-CN" sz="2000" b="0" i="0">
                <a:solidFill>
                  <a:srgbClr val="000000"/>
                </a:solidFill>
                <a:latin typeface="微软雅黑" pitchFamily="34" charset="0"/>
                <a:ea typeface="微软雅黑" pitchFamily="34" charset="-122"/>
                <a:cs typeface="微软雅黑" pitchFamily="34" charset="-120"/>
              </a:rPr>
              <a:t>，他还从村集体承包一片山地用来种植灯笼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果</a:t>
            </a:r>
            <a:r>
              <a:rPr lang="en-US" altLang="zh-CN" sz="2000" b="0" i="0" dirty="0">
                <a:solidFill>
                  <a:srgbClr val="000000"/>
                </a:solidFill>
                <a:latin typeface="微软雅黑" pitchFamily="34" charset="0"/>
                <a:ea typeface="微软雅黑" pitchFamily="34" charset="-122"/>
                <a:cs typeface="微软雅黑" pitchFamily="34" charset="-120"/>
              </a:rPr>
              <a:t>，因品种优良，销路越来越好。2025年，他以自己城里的一套楼房作抵押，向银行贷款</a:t>
            </a:r>
            <a:r>
              <a:rPr lang="en-US" altLang="zh-CN" sz="2000" b="0" i="0">
                <a:solidFill>
                  <a:srgbClr val="000000"/>
                </a:solidFill>
                <a:latin typeface="微软雅黑" pitchFamily="34" charset="0"/>
                <a:ea typeface="微软雅黑" pitchFamily="34" charset="-122"/>
                <a:cs typeface="微软雅黑" pitchFamily="34" charset="-120"/>
              </a:rPr>
              <a:t>50万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，用来扩大饭店经营规模，一家人的生活越来越美好。下列对材料中所涉物权的说法</a:t>
            </a:r>
            <a:r>
              <a:rPr lang="en-US" altLang="zh-CN" sz="2000" b="0" i="0">
                <a:solidFill>
                  <a:srgbClr val="000000"/>
                </a:solidFill>
                <a:latin typeface="微软雅黑" pitchFamily="34" charset="0"/>
                <a:ea typeface="微软雅黑" pitchFamily="34" charset="-122"/>
                <a:cs typeface="微软雅黑" pitchFamily="34" charset="-120"/>
              </a:rPr>
              <a:t>，正确的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a781b8cf6.bracket?pid=ef148d9ad&amp;color=0,0,0&amp;vpa=4&amp;vtp=1"/>
          <p:cNvSpPr/>
          <p:nvPr/>
        </p:nvSpPr>
        <p:spPr>
          <a:xfrm>
            <a:off x="1176401" y="27817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0_2#a781b8cf6?pid=ef148d9ad&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①城里楼房由于用作银行抵押，赵某拥有抵押权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自家小院和城里楼房以及果木是赵某的不动产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若无力偿还贷款，银行便拥有抵押楼房所有权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赵某承包山地种植灯笼果的经营权属于用益物权</a:t>
            </a:r>
            <a:endParaRPr lang="en-US" altLang="zh-CN" sz="2000" dirty="0"/>
          </a:p>
        </p:txBody>
      </p:sp>
      <p:sp>
        <p:nvSpPr>
          <p:cNvPr id="5" name="QC_6_BD.10_3#a781b8cf6.choices?pid=ef148d9ad&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2_1#a781b8cf6?vop=1&amp;pid=ef148d9ad&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本题考查所有权类型及其取得方式、担保物权含义及其类型。不动产</a:t>
            </a:r>
            <a:r>
              <a:rPr lang="en-US" altLang="zh-CN" sz="2000" b="0" i="0">
                <a:solidFill>
                  <a:srgbClr val="000000"/>
                </a:solidFill>
                <a:latin typeface="微软雅黑" pitchFamily="34" charset="0"/>
                <a:ea typeface="微软雅黑" pitchFamily="34" charset="-122"/>
                <a:cs typeface="微软雅黑" pitchFamily="34" charset="-120"/>
              </a:rPr>
              <a:t>，是指不能移动或者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虽可移动但移动就会损害其价值的物</a:t>
            </a:r>
            <a:r>
              <a:rPr lang="en-US" altLang="zh-CN" sz="2000" b="0" i="0" dirty="0">
                <a:solidFill>
                  <a:srgbClr val="000000"/>
                </a:solidFill>
                <a:latin typeface="微软雅黑" pitchFamily="34" charset="0"/>
                <a:ea typeface="微软雅黑" pitchFamily="34" charset="-122"/>
                <a:cs typeface="微软雅黑" pitchFamily="34" charset="-120"/>
              </a:rPr>
              <a:t>，一般指土地以及房屋、林木等地上定着物</a:t>
            </a:r>
            <a:r>
              <a:rPr lang="en-US" altLang="zh-CN" sz="2000" b="0" i="0">
                <a:solidFill>
                  <a:srgbClr val="000000"/>
                </a:solidFill>
                <a:latin typeface="微软雅黑" pitchFamily="34" charset="0"/>
                <a:ea typeface="微软雅黑" pitchFamily="34" charset="-122"/>
                <a:cs typeface="微软雅黑" pitchFamily="34" charset="-120"/>
              </a:rPr>
              <a:t>，故自家小院和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城里楼房以及果木是赵某的不动产</a:t>
            </a:r>
            <a:r>
              <a:rPr lang="en-US" altLang="zh-CN" sz="2000" b="0" i="0" dirty="0">
                <a:solidFill>
                  <a:srgbClr val="000000"/>
                </a:solidFill>
                <a:latin typeface="微软雅黑" pitchFamily="34" charset="0"/>
                <a:ea typeface="微软雅黑" pitchFamily="34" charset="-122"/>
                <a:cs typeface="微软雅黑" pitchFamily="34" charset="-120"/>
              </a:rPr>
              <a:t>，②正确；用益物权</a:t>
            </a:r>
            <a:r>
              <a:rPr lang="en-US" altLang="zh-CN" sz="2000" b="0" i="0">
                <a:solidFill>
                  <a:srgbClr val="000000"/>
                </a:solidFill>
                <a:latin typeface="微软雅黑" pitchFamily="34" charset="0"/>
                <a:ea typeface="微软雅黑" pitchFamily="34" charset="-122"/>
                <a:cs typeface="微软雅黑" pitchFamily="34" charset="-120"/>
              </a:rPr>
              <a:t>，是指非所有人对他人所有之物享有的占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a:t>
            </a:r>
            <a:r>
              <a:rPr lang="en-US" altLang="zh-CN" sz="2000" b="0" i="0" dirty="0">
                <a:solidFill>
                  <a:srgbClr val="000000"/>
                </a:solidFill>
                <a:latin typeface="微软雅黑" pitchFamily="34" charset="0"/>
                <a:ea typeface="微软雅黑" pitchFamily="34" charset="-122"/>
                <a:cs typeface="微软雅黑" pitchFamily="34" charset="-120"/>
              </a:rPr>
              <a:t>、使用和收益的权利，包括土地承包经营权、建设用地使用权、宅基地使用权等</a:t>
            </a:r>
            <a:r>
              <a:rPr lang="en-US" altLang="zh-CN" sz="2000" b="0" i="0">
                <a:solidFill>
                  <a:srgbClr val="000000"/>
                </a:solidFill>
                <a:latin typeface="微软雅黑" pitchFamily="34" charset="0"/>
                <a:ea typeface="微软雅黑" pitchFamily="34" charset="-122"/>
                <a:cs typeface="微软雅黑" pitchFamily="34" charset="-120"/>
              </a:rPr>
              <a:t>，赵某的土地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承包经营权属于用益物权</a:t>
            </a:r>
            <a:r>
              <a:rPr lang="en-US" altLang="zh-CN" sz="2000" b="0" i="0" dirty="0">
                <a:solidFill>
                  <a:srgbClr val="000000"/>
                </a:solidFill>
                <a:latin typeface="微软雅黑" pitchFamily="34" charset="0"/>
                <a:ea typeface="微软雅黑" pitchFamily="34" charset="-122"/>
                <a:cs typeface="微软雅黑" pitchFamily="34" charset="-120"/>
              </a:rPr>
              <a:t>，④正确；赵某将城里楼房抵押给银行，银行拥有抵押权，①排除</a:t>
            </a:r>
            <a:r>
              <a:rPr lang="en-US" altLang="zh-CN" sz="2000" b="0" i="0">
                <a:solidFill>
                  <a:srgbClr val="000000"/>
                </a:solidFill>
                <a:latin typeface="微软雅黑" pitchFamily="34" charset="0"/>
                <a:ea typeface="微软雅黑" pitchFamily="34" charset="-122"/>
                <a:cs typeface="微软雅黑" pitchFamily="34" charset="-120"/>
              </a:rPr>
              <a:t>；若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赵某无力偿还贷款</a:t>
            </a:r>
            <a:r>
              <a:rPr lang="en-US" altLang="zh-CN" sz="2000" b="0" i="0" dirty="0">
                <a:solidFill>
                  <a:srgbClr val="000000"/>
                </a:solidFill>
                <a:latin typeface="微软雅黑" pitchFamily="34" charset="0"/>
                <a:ea typeface="微软雅黑" pitchFamily="34" charset="-122"/>
                <a:cs typeface="微软雅黑" pitchFamily="34" charset="-120"/>
              </a:rPr>
              <a:t>，银行拥有优先受偿权，但不是所有权，③排除。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3_1#45a1ad1ec?sp=1&amp;pid=ef148d9a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［江西宜春上高二中2025高二月考］</a:t>
            </a:r>
            <a:r>
              <a:rPr lang="en-US" altLang="zh-CN" sz="2000" b="0" i="0" dirty="0">
                <a:solidFill>
                  <a:srgbClr val="000000"/>
                </a:solidFill>
                <a:latin typeface="微软雅黑" pitchFamily="34" charset="0"/>
                <a:ea typeface="微软雅黑" pitchFamily="34" charset="-122"/>
                <a:cs typeface="微软雅黑" pitchFamily="34" charset="-120"/>
              </a:rPr>
              <a:t>中共中央办公厅、国务院办公厅印发的</a:t>
            </a:r>
            <a:r>
              <a:rPr lang="en-US" altLang="zh-CN" sz="2000" b="0" i="0">
                <a:solidFill>
                  <a:srgbClr val="000000"/>
                </a:solidFill>
                <a:latin typeface="微软雅黑" pitchFamily="34" charset="0"/>
                <a:ea typeface="微软雅黑" pitchFamily="34" charset="-122"/>
                <a:cs typeface="微软雅黑" pitchFamily="34" charset="-120"/>
              </a:rPr>
              <a:t>《深化集体林权制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度改革方案</a:t>
            </a:r>
            <a:r>
              <a:rPr lang="en-US" altLang="zh-CN" sz="2000" b="0" i="0" dirty="0">
                <a:solidFill>
                  <a:srgbClr val="000000"/>
                </a:solidFill>
                <a:latin typeface="微软雅黑" pitchFamily="34" charset="0"/>
                <a:ea typeface="微软雅黑" pitchFamily="34" charset="-122"/>
                <a:cs typeface="微软雅黑" pitchFamily="34" charset="-120"/>
              </a:rPr>
              <a:t>》指出，稳定承包权，保持集体林地承包关系稳定并长久不变</a:t>
            </a:r>
            <a:r>
              <a:rPr lang="en-US" altLang="zh-CN" sz="2000" b="0" i="0">
                <a:solidFill>
                  <a:srgbClr val="000000"/>
                </a:solidFill>
                <a:latin typeface="微软雅黑" pitchFamily="34" charset="0"/>
                <a:ea typeface="微软雅黑" pitchFamily="34" charset="-122"/>
                <a:cs typeface="微软雅黑" pitchFamily="34" charset="-120"/>
              </a:rPr>
              <a:t>，承包期届满时应坚持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延包原则</a:t>
            </a:r>
            <a:r>
              <a:rPr lang="en-US" altLang="zh-CN" sz="2000" b="0" i="0" dirty="0">
                <a:solidFill>
                  <a:srgbClr val="000000"/>
                </a:solidFill>
                <a:latin typeface="微软雅黑" pitchFamily="34" charset="0"/>
                <a:ea typeface="微软雅黑" pitchFamily="34" charset="-122"/>
                <a:cs typeface="微软雅黑" pitchFamily="34" charset="-120"/>
              </a:rPr>
              <a:t>，不得将承包林地打乱重分，确保绝大多数农户原有承包林地继续保持稳定</a:t>
            </a:r>
            <a:r>
              <a:rPr lang="en-US" altLang="zh-CN" sz="2000" b="0" i="0">
                <a:solidFill>
                  <a:srgbClr val="000000"/>
                </a:solidFill>
                <a:latin typeface="微软雅黑" pitchFamily="34" charset="0"/>
                <a:ea typeface="微软雅黑" pitchFamily="34" charset="-122"/>
                <a:cs typeface="微软雅黑" pitchFamily="34" charset="-120"/>
              </a:rPr>
              <a:t>。对此理解</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45a1ad1ec.bracket?pid=ef148d9ad&amp;color=0,0,0&amp;vpa=5&amp;vtp=1"/>
          <p:cNvSpPr/>
          <p:nvPr/>
        </p:nvSpPr>
        <p:spPr>
          <a:xfrm>
            <a:off x="1938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3_2#45a1ad1ec?pid=ef148d9ad&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①农户对所承包的林地依法享有占有、使用和收益的权利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承包权是为确保债权的实现而在他人财产上设立的物权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农户若想变更林地的所有权关系，须到相关部门进行登记</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农户对林地的承包权对应的是所承包林地的使用价值</a:t>
            </a:r>
            <a:endParaRPr lang="en-US" altLang="zh-CN" sz="2000" dirty="0"/>
          </a:p>
        </p:txBody>
      </p:sp>
      <p:sp>
        <p:nvSpPr>
          <p:cNvPr id="5" name="QC_6_BD.13_3#45a1ad1ec.choices?pid=ef148d9ad&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5_1#45a1ad1ec?vop=1&amp;pid=ef148d9a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本题考查用益物权。依据法律规定，农户对所承包的林地依法享有占有</a:t>
            </a:r>
            <a:r>
              <a:rPr lang="en-US" altLang="zh-CN" sz="2000" b="0" i="0">
                <a:solidFill>
                  <a:srgbClr val="000000"/>
                </a:solidFill>
                <a:latin typeface="微软雅黑" pitchFamily="34" charset="0"/>
                <a:ea typeface="微软雅黑" pitchFamily="34" charset="-122"/>
                <a:cs typeface="微软雅黑" pitchFamily="34" charset="-120"/>
              </a:rPr>
              <a:t>、使用和收益的权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a:t>
            </a:r>
            <a:r>
              <a:rPr lang="en-US" altLang="zh-CN" sz="2000" b="0" i="0" dirty="0">
                <a:solidFill>
                  <a:srgbClr val="000000"/>
                </a:solidFill>
                <a:latin typeface="微软雅黑" pitchFamily="34" charset="0"/>
                <a:ea typeface="微软雅黑" pitchFamily="34" charset="-122"/>
                <a:cs typeface="微软雅黑" pitchFamily="34" charset="-120"/>
              </a:rPr>
              <a:t>，①正确；农户对林地的承包权属于用益物权，对应的是物的使用价值，④正确</a:t>
            </a:r>
            <a:r>
              <a:rPr lang="en-US" altLang="zh-CN" sz="2000" b="0" i="0">
                <a:solidFill>
                  <a:srgbClr val="000000"/>
                </a:solidFill>
                <a:latin typeface="微软雅黑" pitchFamily="34" charset="0"/>
                <a:ea typeface="微软雅黑" pitchFamily="34" charset="-122"/>
                <a:cs typeface="微软雅黑" pitchFamily="34" charset="-120"/>
              </a:rPr>
              <a:t>；为确保债权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的实现而在他人财产上设立的物权是担保物权</a:t>
            </a:r>
            <a:r>
              <a:rPr lang="en-US" altLang="zh-CN" sz="2000" b="0" i="0" dirty="0">
                <a:solidFill>
                  <a:srgbClr val="000000"/>
                </a:solidFill>
                <a:latin typeface="微软雅黑" pitchFamily="34" charset="0"/>
                <a:ea typeface="微软雅黑" pitchFamily="34" charset="-122"/>
                <a:cs typeface="微软雅黑" pitchFamily="34" charset="-120"/>
              </a:rPr>
              <a:t>，②排除；林地的所有权归集体或国家</a:t>
            </a:r>
            <a:r>
              <a:rPr lang="en-US" altLang="zh-CN" sz="2000" b="0" i="0">
                <a:solidFill>
                  <a:srgbClr val="000000"/>
                </a:solidFill>
                <a:latin typeface="微软雅黑" pitchFamily="34" charset="0"/>
                <a:ea typeface="微软雅黑" pitchFamily="34" charset="-122"/>
                <a:cs typeface="微软雅黑" pitchFamily="34" charset="-120"/>
              </a:rPr>
              <a:t>，农户不能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变更</a:t>
            </a:r>
            <a:r>
              <a:rPr lang="en-US" altLang="zh-CN" sz="2000" b="0" i="0" dirty="0">
                <a:solidFill>
                  <a:srgbClr val="000000"/>
                </a:solidFill>
                <a:latin typeface="微软雅黑" pitchFamily="34" charset="0"/>
                <a:ea typeface="微软雅黑" pitchFamily="34" charset="-122"/>
                <a:cs typeface="微软雅黑"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6_1#e3967bdb5?sp=1&amp;pid=ef148d9ad&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［江苏连云港2024高二期中·改编］</a:t>
            </a:r>
            <a:r>
              <a:rPr lang="en-US" altLang="zh-CN" sz="2000" b="0" i="0">
                <a:solidFill>
                  <a:srgbClr val="000000"/>
                </a:solidFill>
                <a:latin typeface="微软雅黑" pitchFamily="34" charset="0"/>
                <a:ea typeface="微软雅黑" pitchFamily="34" charset="-122"/>
                <a:cs typeface="微软雅黑" pitchFamily="34" charset="-120"/>
              </a:rPr>
              <a:t>赵某系江苏省非物质文化遗产绒花制作技艺代表性传承人，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其设计</a:t>
            </a:r>
            <a:r>
              <a:rPr lang="en-US" altLang="zh-CN" sz="2000" b="0" i="0" dirty="0">
                <a:solidFill>
                  <a:srgbClr val="000000"/>
                </a:solidFill>
                <a:latin typeface="微软雅黑" pitchFamily="34" charset="0"/>
                <a:ea typeface="微软雅黑" pitchFamily="34" charset="-122"/>
                <a:cs typeface="微软雅黑" pitchFamily="34" charset="-120"/>
              </a:rPr>
              <a:t>、制作的绒花具有较高的知名度和美誉度，多家媒体对他的作品进行了宣传报道</a:t>
            </a:r>
            <a:r>
              <a:rPr lang="en-US" altLang="zh-CN" sz="2000" b="0" i="0">
                <a:solidFill>
                  <a:srgbClr val="000000"/>
                </a:solidFill>
                <a:latin typeface="微软雅黑" pitchFamily="34" charset="0"/>
                <a:ea typeface="微软雅黑" pitchFamily="34" charset="-122"/>
                <a:cs typeface="微软雅黑" pitchFamily="34" charset="-120"/>
              </a:rPr>
              <a:t>。赵某创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作了著名的</a:t>
            </a:r>
            <a:r>
              <a:rPr lang="en-US" altLang="zh-CN" sz="2000" b="0" i="0" dirty="0">
                <a:solidFill>
                  <a:srgbClr val="000000"/>
                </a:solidFill>
                <a:latin typeface="微软雅黑" pitchFamily="34" charset="0"/>
                <a:ea typeface="微软雅黑" pitchFamily="34" charset="-122"/>
                <a:cs typeface="微软雅黑" pitchFamily="34" charset="-120"/>
              </a:rPr>
              <a:t>F绒花，并进行了作品权利登记。Y公司通过汉服节及线上店铺等渠道销售N</a:t>
            </a:r>
            <a:r>
              <a:rPr lang="en-US" altLang="zh-CN" sz="2000" b="0" i="0">
                <a:solidFill>
                  <a:srgbClr val="000000"/>
                </a:solidFill>
                <a:latin typeface="微软雅黑" pitchFamily="34" charset="0"/>
                <a:ea typeface="微软雅黑" pitchFamily="34" charset="-122"/>
                <a:cs typeface="微软雅黑" pitchFamily="34" charset="-120"/>
              </a:rPr>
              <a:t>绒花产品。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a:t>
            </a:r>
            <a:r>
              <a:rPr lang="en-US" altLang="zh-CN" sz="2000" b="0" i="0" dirty="0">
                <a:solidFill>
                  <a:srgbClr val="000000"/>
                </a:solidFill>
                <a:latin typeface="微软雅黑" pitchFamily="34" charset="0"/>
                <a:ea typeface="微软雅黑" pitchFamily="34" charset="-122"/>
                <a:cs typeface="微软雅黑" pitchFamily="34" charset="-120"/>
              </a:rPr>
              <a:t>Y公司销售的N绒花产品，从各种元素的相对大小、相对位置、排列布局、整体形态</a:t>
            </a:r>
            <a:r>
              <a:rPr lang="en-US" altLang="zh-CN" sz="2000" b="0" i="0">
                <a:solidFill>
                  <a:srgbClr val="000000"/>
                </a:solidFill>
                <a:latin typeface="微软雅黑" pitchFamily="34" charset="0"/>
                <a:ea typeface="微软雅黑" pitchFamily="34" charset="-122"/>
                <a:cs typeface="微软雅黑" pitchFamily="34" charset="-120"/>
              </a:rPr>
              <a:t>、视觉效</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果</a:t>
            </a:r>
            <a:r>
              <a:rPr lang="en-US" altLang="zh-CN" sz="2000" b="0" i="0" dirty="0">
                <a:solidFill>
                  <a:srgbClr val="000000"/>
                </a:solidFill>
                <a:latin typeface="微软雅黑" pitchFamily="34" charset="0"/>
                <a:ea typeface="微软雅黑" pitchFamily="34" charset="-122"/>
                <a:cs typeface="微软雅黑" pitchFamily="34" charset="-120"/>
              </a:rPr>
              <a:t>、色彩处理等方面，都与赵某作品有实质性相似。对此，</a:t>
            </a:r>
            <a:r>
              <a:rPr lang="en-US" altLang="zh-CN" sz="2000" b="0" i="0">
                <a:solidFill>
                  <a:srgbClr val="000000"/>
                </a:solidFill>
                <a:latin typeface="微软雅黑" pitchFamily="34" charset="0"/>
                <a:ea typeface="微软雅黑" pitchFamily="34" charset="-122"/>
                <a:cs typeface="微软雅黑" pitchFamily="34" charset="-120"/>
              </a:rPr>
              <a:t>下列判断正确的是(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e3967bdb5.bracket?pid=ef148d9ad&amp;color=0,0,0&amp;vpa=6&amp;vtp=1"/>
          <p:cNvSpPr/>
          <p:nvPr/>
        </p:nvSpPr>
        <p:spPr>
          <a:xfrm>
            <a:off x="9558401" y="27817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6_2#e3967bdb5?pid=ef148d9ad&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①他人使用F绒花作品必须经赵某许可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媒体对F绒花作品的宣传报道属于作品的法定许可使用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Y公司的行为侵犯了赵某的著作权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F绒花作品在登记后50年进入公共领域</a:t>
            </a:r>
            <a:endParaRPr lang="en-US" altLang="zh-CN" sz="2000" dirty="0"/>
          </a:p>
        </p:txBody>
      </p:sp>
      <p:sp>
        <p:nvSpPr>
          <p:cNvPr id="5" name="QC_6_BD.16_3#e3967bdb5.choices?pid=ef148d9ad&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18_1#e3967bdb5?vop=1&amp;pid=ef148d9ad&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本题考查著作权。赵某创作了著名的F绒花，因此，赵某享有作品的著作权</a:t>
            </a:r>
            <a:r>
              <a:rPr lang="en-US" altLang="zh-CN" sz="2000" b="0" i="0">
                <a:solidFill>
                  <a:srgbClr val="000000"/>
                </a:solidFill>
                <a:latin typeface="微软雅黑" pitchFamily="34" charset="0"/>
                <a:ea typeface="微软雅黑" pitchFamily="34" charset="-122"/>
                <a:cs typeface="微软雅黑" pitchFamily="34" charset="-120"/>
              </a:rPr>
              <a:t>，他人使用该绒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花作品必须经赵某许可</a:t>
            </a:r>
            <a:r>
              <a:rPr lang="en-US" altLang="zh-CN" sz="2000" b="0" i="0" dirty="0">
                <a:solidFill>
                  <a:srgbClr val="000000"/>
                </a:solidFill>
                <a:latin typeface="微软雅黑" pitchFamily="34" charset="0"/>
                <a:ea typeface="微软雅黑" pitchFamily="34" charset="-122"/>
                <a:cs typeface="微软雅黑" pitchFamily="34" charset="-120"/>
              </a:rPr>
              <a:t>，①正确；Y公司销售的N绒花产品，从各种元素的相对大小、</a:t>
            </a:r>
            <a:r>
              <a:rPr lang="en-US" altLang="zh-CN" sz="2000" b="0" i="0">
                <a:solidFill>
                  <a:srgbClr val="000000"/>
                </a:solidFill>
                <a:latin typeface="微软雅黑" pitchFamily="34" charset="0"/>
                <a:ea typeface="微软雅黑" pitchFamily="34" charset="-122"/>
                <a:cs typeface="微软雅黑" pitchFamily="34" charset="-120"/>
              </a:rPr>
              <a:t>相对位置、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排列布局</a:t>
            </a:r>
            <a:r>
              <a:rPr lang="en-US" altLang="zh-CN" sz="2000" b="0" i="0" dirty="0">
                <a:solidFill>
                  <a:srgbClr val="000000"/>
                </a:solidFill>
                <a:latin typeface="微软雅黑" pitchFamily="34" charset="0"/>
                <a:ea typeface="微软雅黑" pitchFamily="34" charset="-122"/>
                <a:cs typeface="微软雅黑" pitchFamily="34" charset="-120"/>
              </a:rPr>
              <a:t>、整体形态、视觉效果、色彩处理等方面，都与赵某F绒花作品有实质性相似，说明</a:t>
            </a:r>
            <a:r>
              <a:rPr lang="en-US" altLang="zh-CN" sz="2000" b="0" i="0">
                <a:solidFill>
                  <a:srgbClr val="000000"/>
                </a:solidFill>
                <a:latin typeface="微软雅黑" pitchFamily="34" charset="0"/>
                <a:ea typeface="微软雅黑" pitchFamily="34" charset="-122"/>
                <a:cs typeface="微软雅黑" pitchFamily="34" charset="-120"/>
              </a:rPr>
              <a:t>Y公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司的行为侵犯了赵某的著作权</a:t>
            </a:r>
            <a:r>
              <a:rPr lang="en-US" altLang="zh-CN" sz="2000" b="0" i="0" dirty="0">
                <a:solidFill>
                  <a:srgbClr val="000000"/>
                </a:solidFill>
                <a:latin typeface="微软雅黑" pitchFamily="34" charset="0"/>
                <a:ea typeface="微软雅黑" pitchFamily="34" charset="-122"/>
                <a:cs typeface="微软雅黑" pitchFamily="34" charset="-120"/>
              </a:rPr>
              <a:t>，③正确；媒体对F绒花作品的宣传报道是作品的合理使用，</a:t>
            </a:r>
            <a:r>
              <a:rPr lang="en-US" altLang="zh-CN" sz="2000" b="0" i="0">
                <a:solidFill>
                  <a:srgbClr val="000000"/>
                </a:solidFill>
                <a:latin typeface="微软雅黑" pitchFamily="34" charset="0"/>
                <a:ea typeface="微软雅黑" pitchFamily="34" charset="-122"/>
                <a:cs typeface="微软雅黑" pitchFamily="34" charset="-120"/>
              </a:rPr>
              <a:t>②排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；著作权属于自然人的，作品发表权和著作财产权保护期是作者有生之年加去世后50年</a:t>
            </a:r>
            <a:r>
              <a:rPr lang="en-US" altLang="zh-CN" sz="2000" b="0" i="0">
                <a:solidFill>
                  <a:srgbClr val="000000"/>
                </a:solidFill>
                <a:latin typeface="微软雅黑" pitchFamily="34" charset="0"/>
                <a:ea typeface="微软雅黑" pitchFamily="34" charset="-122"/>
                <a:cs typeface="微软雅黑" pitchFamily="34" charset="-120"/>
              </a:rPr>
              <a:t>，著作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权保护期届满</a:t>
            </a:r>
            <a:r>
              <a:rPr lang="en-US" altLang="zh-CN" sz="2000" b="0" i="0" dirty="0">
                <a:solidFill>
                  <a:srgbClr val="000000"/>
                </a:solidFill>
                <a:latin typeface="微软雅黑" pitchFamily="34" charset="0"/>
                <a:ea typeface="微软雅黑" pitchFamily="34" charset="-122"/>
                <a:cs typeface="微软雅黑" pitchFamily="34" charset="-120"/>
              </a:rPr>
              <a:t>，该作品就进入公共领域，任何人都可以免费使用，④排除。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19_1#37c470576?sp=1&amp;pid=ef148d9a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［湖南师范大学附属中学2025高二期中］</a:t>
            </a:r>
            <a:r>
              <a:rPr lang="en-US" altLang="zh-CN" sz="2000" b="0" i="0" dirty="0">
                <a:solidFill>
                  <a:srgbClr val="000000"/>
                </a:solidFill>
                <a:latin typeface="微软雅黑" pitchFamily="34" charset="0"/>
                <a:ea typeface="微软雅黑" pitchFamily="34" charset="-122"/>
                <a:cs typeface="微软雅黑" pitchFamily="34" charset="-120"/>
              </a:rPr>
              <a:t>2023年9月12日</a:t>
            </a:r>
            <a:r>
              <a:rPr lang="en-US" altLang="zh-CN" sz="2000" b="0" i="0">
                <a:solidFill>
                  <a:srgbClr val="000000"/>
                </a:solidFill>
                <a:latin typeface="微软雅黑" pitchFamily="34" charset="0"/>
                <a:ea typeface="微软雅黑" pitchFamily="34" charset="-122"/>
                <a:cs typeface="微软雅黑" pitchFamily="34" charset="-120"/>
              </a:rPr>
              <a:t>,李某将其研发的实用新型技术向国家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专利局申请实用新型专利</a:t>
            </a:r>
            <a:r>
              <a:rPr lang="en-US" altLang="zh-CN" sz="2000" b="0" i="0" dirty="0">
                <a:solidFill>
                  <a:srgbClr val="000000"/>
                </a:solidFill>
                <a:latin typeface="微软雅黑" pitchFamily="34" charset="0"/>
                <a:ea typeface="微软雅黑" pitchFamily="34" charset="-122"/>
                <a:cs typeface="微软雅黑" pitchFamily="34" charset="-120"/>
              </a:rPr>
              <a:t>。2023年10月12日获得专利权并公告。2023年11月</a:t>
            </a:r>
            <a:r>
              <a:rPr lang="en-US" altLang="zh-CN" sz="2000" b="0" i="0">
                <a:solidFill>
                  <a:srgbClr val="000000"/>
                </a:solidFill>
                <a:latin typeface="微软雅黑" pitchFamily="34" charset="0"/>
                <a:ea typeface="微软雅黑" pitchFamily="34" charset="-122"/>
                <a:cs typeface="微软雅黑" pitchFamily="34" charset="-120"/>
              </a:rPr>
              <a:t>,赵某独立研发出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相同的实用新型技术</a:t>
            </a:r>
            <a:r>
              <a:rPr lang="en-US" altLang="zh-CN" sz="2000" b="0" i="0" dirty="0">
                <a:solidFill>
                  <a:srgbClr val="000000"/>
                </a:solidFill>
                <a:latin typeface="微软雅黑" pitchFamily="34" charset="0"/>
                <a:ea typeface="微软雅黑" pitchFamily="34" charset="-122"/>
                <a:cs typeface="微软雅黑" pitchFamily="34" charset="-120"/>
              </a:rPr>
              <a:t>,立即组织生产并销售。2023年12月,李某发现赵某的销售行为</a:t>
            </a:r>
            <a:r>
              <a:rPr lang="en-US" altLang="zh-CN" sz="2000" b="0" i="0">
                <a:solidFill>
                  <a:srgbClr val="000000"/>
                </a:solidFill>
                <a:latin typeface="微软雅黑" pitchFamily="34" charset="0"/>
                <a:ea typeface="微软雅黑" pitchFamily="34" charset="-122"/>
                <a:cs typeface="微软雅黑" pitchFamily="34" charset="-120"/>
              </a:rPr>
              <a:t>，于是向法院</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起诉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对该案例分析正确的是(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37c470576.bracket?pid=ef148d9ad&amp;color=0,0,0&amp;vpa=7&amp;vtp=1"/>
          <p:cNvSpPr/>
          <p:nvPr/>
        </p:nvSpPr>
        <p:spPr>
          <a:xfrm>
            <a:off x="4211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9_2#37c470576?pid=ef148d9ad&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①只要使用了李某研制出来的实用新型技术均侵犯李某的专利权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李某研发的实用新型专利技术的保护期始于2023年10月12日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10年的保护期过后任何人均可无偿使用李某的实用新型技术</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赵某生产销售与李某相同的该实用新型技术产品侵犯了李某的专利权</a:t>
            </a:r>
            <a:endParaRPr lang="en-US" altLang="zh-CN" sz="2000" dirty="0"/>
          </a:p>
        </p:txBody>
      </p:sp>
      <p:sp>
        <p:nvSpPr>
          <p:cNvPr id="5" name="QC_6_BD.19_3#37c470576.choices?pid=ef148d9ad&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1_1#37c470576?vop=1&amp;pid=ef148d9a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本题考查专利权。实用新型专利的保护期为10年，保护期满后，该专利进入公共领域</a:t>
            </a:r>
            <a:r>
              <a:rPr lang="en-US" altLang="zh-CN" sz="2000" b="0" i="0">
                <a:solidFill>
                  <a:srgbClr val="000000"/>
                </a:solidFill>
                <a:latin typeface="微软雅黑" pitchFamily="34" charset="0"/>
                <a:ea typeface="微软雅黑" pitchFamily="34" charset="-122"/>
                <a:cs typeface="微软雅黑" pitchFamily="34" charset="-120"/>
              </a:rPr>
              <a:t>，任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何人都可以免费使用</a:t>
            </a:r>
            <a:r>
              <a:rPr lang="en-US" altLang="zh-CN" sz="2000" b="0" i="0" dirty="0">
                <a:solidFill>
                  <a:srgbClr val="000000"/>
                </a:solidFill>
                <a:latin typeface="微软雅黑" pitchFamily="34" charset="0"/>
                <a:ea typeface="微软雅黑" pitchFamily="34" charset="-122"/>
                <a:cs typeface="微软雅黑" pitchFamily="34" charset="-120"/>
              </a:rPr>
              <a:t>，③正确；专利授权后，他人即使独立作出相同的发明创造</a:t>
            </a:r>
            <a:r>
              <a:rPr lang="en-US" altLang="zh-CN" sz="2000" b="0" i="0">
                <a:solidFill>
                  <a:srgbClr val="000000"/>
                </a:solidFill>
                <a:latin typeface="微软雅黑" pitchFamily="34" charset="0"/>
                <a:ea typeface="微软雅黑" pitchFamily="34" charset="-122"/>
                <a:cs typeface="微软雅黑" pitchFamily="34" charset="-120"/>
              </a:rPr>
              <a:t>，也不得实施该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发明</a:t>
            </a:r>
            <a:r>
              <a:rPr lang="en-US" altLang="zh-CN" sz="2000" b="0" i="0" dirty="0">
                <a:solidFill>
                  <a:srgbClr val="000000"/>
                </a:solidFill>
                <a:latin typeface="微软雅黑" pitchFamily="34" charset="0"/>
                <a:ea typeface="微软雅黑" pitchFamily="34" charset="-122"/>
                <a:cs typeface="微软雅黑" pitchFamily="34" charset="-120"/>
              </a:rPr>
              <a:t>，赵某虽独立研发该实用新型技术，但侵犯了李某的专利权，④正确；合理</a:t>
            </a:r>
            <a:r>
              <a:rPr lang="en-US" altLang="zh-CN" sz="2000" b="0" i="0">
                <a:solidFill>
                  <a:srgbClr val="000000"/>
                </a:solidFill>
                <a:latin typeface="微软雅黑" pitchFamily="34" charset="0"/>
                <a:ea typeface="微软雅黑" pitchFamily="34" charset="-122"/>
                <a:cs typeface="微软雅黑" pitchFamily="34" charset="-120"/>
              </a:rPr>
              <a:t>、合法使用该专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利的情形或者超过保护期时限</a:t>
            </a:r>
            <a:r>
              <a:rPr lang="en-US" altLang="zh-CN" sz="2000" b="0" i="0" dirty="0">
                <a:solidFill>
                  <a:srgbClr val="000000"/>
                </a:solidFill>
                <a:latin typeface="微软雅黑" pitchFamily="34" charset="0"/>
                <a:ea typeface="微软雅黑" pitchFamily="34" charset="-122"/>
                <a:cs typeface="微软雅黑" pitchFamily="34" charset="-120"/>
              </a:rPr>
              <a:t>，该专利保护自动消失，则不构成侵权，①排除</a:t>
            </a:r>
            <a:r>
              <a:rPr lang="en-US" altLang="zh-CN" sz="2000" b="0" i="0">
                <a:solidFill>
                  <a:srgbClr val="000000"/>
                </a:solidFill>
                <a:latin typeface="微软雅黑" pitchFamily="34" charset="0"/>
                <a:ea typeface="微软雅黑" pitchFamily="34" charset="-122"/>
                <a:cs typeface="微软雅黑" pitchFamily="34" charset="-120"/>
              </a:rPr>
              <a:t>；专利权的保护期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从申请之日起计算</a:t>
            </a:r>
            <a:r>
              <a:rPr lang="en-US" altLang="zh-CN" sz="2000" b="0" i="0" dirty="0">
                <a:solidFill>
                  <a:srgbClr val="000000"/>
                </a:solidFill>
                <a:latin typeface="微软雅黑" pitchFamily="34" charset="0"/>
                <a:ea typeface="微软雅黑" pitchFamily="34" charset="-122"/>
                <a:cs typeface="微软雅黑" pitchFamily="34" charset="-120"/>
              </a:rPr>
              <a:t>，可见李某的实用新型专利保护期始于2023年9月12日，②排除。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22_1#ba75928ca?sp=1&amp;pid=ef148d9a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［广东清远2025高二期中］</a:t>
            </a:r>
            <a:r>
              <a:rPr lang="en-US" altLang="zh-CN" sz="2000" b="0" i="0" dirty="0">
                <a:solidFill>
                  <a:srgbClr val="000000"/>
                </a:solidFill>
                <a:latin typeface="微软雅黑" pitchFamily="34" charset="0"/>
                <a:ea typeface="微软雅黑" pitchFamily="34" charset="-122"/>
                <a:cs typeface="微软雅黑" pitchFamily="34" charset="-120"/>
              </a:rPr>
              <a:t>张某夫妻开了家鲜花和干花售卖店，为提升知名度</a:t>
            </a:r>
            <a:r>
              <a:rPr lang="en-US" altLang="zh-CN" sz="2000" b="0" i="0">
                <a:solidFill>
                  <a:srgbClr val="000000"/>
                </a:solidFill>
                <a:latin typeface="微软雅黑" pitchFamily="34" charset="0"/>
                <a:ea typeface="微软雅黑" pitchFamily="34" charset="-122"/>
                <a:cs typeface="微软雅黑" pitchFamily="34" charset="-120"/>
              </a:rPr>
              <a:t>，准备设计并申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请商标</a:t>
            </a:r>
            <a:r>
              <a:rPr lang="en-US" altLang="zh-CN" sz="2000" b="0" i="0" dirty="0">
                <a:solidFill>
                  <a:srgbClr val="000000"/>
                </a:solidFill>
                <a:latin typeface="微软雅黑" pitchFamily="34" charset="0"/>
                <a:ea typeface="微软雅黑" pitchFamily="34" charset="-122"/>
                <a:cs typeface="微软雅黑" pitchFamily="34" charset="-120"/>
              </a:rPr>
              <a:t>。张某家人出了如下主意，</a:t>
            </a:r>
            <a:r>
              <a:rPr lang="en-US" altLang="zh-CN" sz="2000" b="0" i="0">
                <a:solidFill>
                  <a:srgbClr val="000000"/>
                </a:solidFill>
                <a:latin typeface="微软雅黑" pitchFamily="34" charset="0"/>
                <a:ea typeface="微软雅黑" pitchFamily="34" charset="-122"/>
                <a:cs typeface="微软雅黑" pitchFamily="34" charset="-120"/>
              </a:rPr>
              <a:t>其中可行的是(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ba75928ca.bracket?pid=ef148d9ad&amp;color=0,0,0&amp;vpa=8&amp;vtp=1"/>
          <p:cNvSpPr/>
          <p:nvPr/>
        </p:nvSpPr>
        <p:spPr>
          <a:xfrm>
            <a:off x="6243701"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2_2#ba75928ca?pid=ef148d9ad&amp;color=0,0,0&amp;vtp=1&amp;bbb=1"/>
          <p:cNvSpPr/>
          <p:nvPr/>
        </p:nvSpPr>
        <p:spPr>
          <a:xfrm>
            <a:off x="722376" y="187687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将本市市名和市花相结合</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②修改某知名品牌商标部分元素</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将夫妻合照转化为简笔画</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④请商标设计专家进行设计</a:t>
            </a:r>
            <a:endParaRPr lang="en-US" altLang="zh-CN" sz="2000" dirty="0"/>
          </a:p>
        </p:txBody>
      </p:sp>
      <p:sp>
        <p:nvSpPr>
          <p:cNvPr id="5" name="QC_6_BD.22_3#ba75928ca.choices?pid=ef148d9ad&amp;color=0,0,0&amp;vtp=1&amp;bbb=1"/>
          <p:cNvSpPr/>
          <p:nvPr/>
        </p:nvSpPr>
        <p:spPr>
          <a:xfrm>
            <a:off x="722376" y="3719890"/>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4_1#ba75928ca?vop=1&amp;pid=ef148d9ad&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本题考查商标权。将夫妻合照转化为简笔画作为商标设计，是基于自身创意的设计</a:t>
            </a:r>
            <a:r>
              <a:rPr lang="en-US" altLang="zh-CN" sz="2000" b="0" i="0">
                <a:solidFill>
                  <a:srgbClr val="000000"/>
                </a:solidFill>
                <a:latin typeface="微软雅黑" pitchFamily="34" charset="0"/>
                <a:ea typeface="微软雅黑" pitchFamily="34" charset="-122"/>
                <a:cs typeface="微软雅黑" pitchFamily="34" charset="-120"/>
              </a:rPr>
              <a:t>，未侵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犯他人权利</a:t>
            </a:r>
            <a:r>
              <a:rPr lang="en-US" altLang="zh-CN" sz="2000" b="0" i="0" dirty="0">
                <a:solidFill>
                  <a:srgbClr val="000000"/>
                </a:solidFill>
                <a:latin typeface="微软雅黑" pitchFamily="34" charset="0"/>
                <a:ea typeface="微软雅黑" pitchFamily="34" charset="-122"/>
                <a:cs typeface="微软雅黑" pitchFamily="34" charset="-120"/>
              </a:rPr>
              <a:t>，具有显著性和独特性，符合商标注册要求，③正确；请商标设计专家进行设计</a:t>
            </a:r>
            <a:r>
              <a:rPr lang="en-US" altLang="zh-CN" sz="2000" b="0" i="0">
                <a:solidFill>
                  <a:srgbClr val="000000"/>
                </a:solidFill>
                <a:latin typeface="微软雅黑" pitchFamily="34" charset="0"/>
                <a:ea typeface="微软雅黑" pitchFamily="34" charset="-122"/>
                <a:cs typeface="微软雅黑" pitchFamily="34" charset="-120"/>
              </a:rPr>
              <a:t>，只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要设计不违反商标法规定</a:t>
            </a:r>
            <a:r>
              <a:rPr lang="en-US" altLang="zh-CN" sz="2000" b="0" i="0" dirty="0">
                <a:solidFill>
                  <a:srgbClr val="000000"/>
                </a:solidFill>
                <a:latin typeface="微软雅黑" pitchFamily="34" charset="0"/>
                <a:ea typeface="微软雅黑" pitchFamily="34" charset="-122"/>
                <a:cs typeface="微软雅黑" pitchFamily="34" charset="-120"/>
              </a:rPr>
              <a:t>，是可行的申请商标的方式，④正确；根据商标法规定</a:t>
            </a:r>
            <a:r>
              <a:rPr lang="en-US" altLang="zh-CN" sz="2000" b="0" i="0">
                <a:solidFill>
                  <a:srgbClr val="000000"/>
                </a:solidFill>
                <a:latin typeface="微软雅黑" pitchFamily="34" charset="0"/>
                <a:ea typeface="微软雅黑" pitchFamily="34" charset="-122"/>
                <a:cs typeface="微软雅黑" pitchFamily="34" charset="-120"/>
              </a:rPr>
              <a:t>，县级以上行政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区划的地名</a:t>
            </a:r>
            <a:r>
              <a:rPr lang="en-US" altLang="zh-CN" sz="2000" b="0" i="0" dirty="0">
                <a:solidFill>
                  <a:srgbClr val="000000"/>
                </a:solidFill>
                <a:latin typeface="微软雅黑" pitchFamily="34" charset="0"/>
                <a:ea typeface="微软雅黑" pitchFamily="34" charset="-122"/>
                <a:cs typeface="微软雅黑" pitchFamily="34" charset="-120"/>
              </a:rPr>
              <a:t>、不得作为商标，将本市市名和市花相结合申请商标不可行，①排除</a:t>
            </a:r>
            <a:r>
              <a:rPr lang="en-US" altLang="zh-CN" sz="2000" b="0" i="0">
                <a:solidFill>
                  <a:srgbClr val="000000"/>
                </a:solidFill>
                <a:latin typeface="微软雅黑" pitchFamily="34" charset="0"/>
                <a:ea typeface="微软雅黑" pitchFamily="34" charset="-122"/>
                <a:cs typeface="微软雅黑" pitchFamily="34" charset="-120"/>
              </a:rPr>
              <a:t>；修改他人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知名品牌）商标元素可能构成商标近似或侵权，易导致混淆</a:t>
            </a:r>
            <a:r>
              <a:rPr lang="en-US" altLang="zh-CN" sz="2000" b="0" i="0">
                <a:solidFill>
                  <a:srgbClr val="000000"/>
                </a:solidFill>
                <a:latin typeface="微软雅黑" pitchFamily="34" charset="0"/>
                <a:ea typeface="微软雅黑" pitchFamily="34" charset="-122"/>
                <a:cs typeface="微软雅黑" pitchFamily="34" charset="-120"/>
              </a:rPr>
              <a:t>，违反商标法关于禁止仿冒和混淆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行为的规定</a:t>
            </a:r>
            <a:r>
              <a:rPr lang="en-US" altLang="zh-CN" sz="2000" b="0" i="0" dirty="0">
                <a:solidFill>
                  <a:srgbClr val="000000"/>
                </a:solidFill>
                <a:latin typeface="微软雅黑" pitchFamily="34" charset="0"/>
                <a:ea typeface="微软雅黑" pitchFamily="34" charset="-122"/>
                <a:cs typeface="微软雅黑"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e3f874d4c.fixed?pid=37d041dc0&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_BD#e3f874d4c.fixed?pid=37d041dc0&amp;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民事权利与义务</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5_1#9490691ff?sp=1&amp;pid=ef148d9ad&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［山东烟台莱州一中2025高二月考］</a:t>
            </a:r>
            <a:r>
              <a:rPr lang="en-US" altLang="zh-CN" sz="2000" b="0" i="0" dirty="0">
                <a:solidFill>
                  <a:srgbClr val="000000"/>
                </a:solidFill>
                <a:latin typeface="微软雅黑" pitchFamily="34" charset="0"/>
                <a:ea typeface="微软雅黑" pitchFamily="34" charset="-122"/>
                <a:cs typeface="微软雅黑" pitchFamily="34" charset="-120"/>
              </a:rPr>
              <a:t>甲厂给乙厂打电话表示欲订购木材</a:t>
            </a:r>
            <a:r>
              <a:rPr lang="en-US" altLang="zh-CN" sz="2000" b="0" i="0">
                <a:solidFill>
                  <a:srgbClr val="000000"/>
                </a:solidFill>
                <a:latin typeface="微软雅黑" pitchFamily="34" charset="0"/>
                <a:ea typeface="微软雅黑" pitchFamily="34" charset="-122"/>
                <a:cs typeface="微软雅黑" pitchFamily="34" charset="-120"/>
              </a:rPr>
              <a:t>，乙厂将报价通过电子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邮件发送给甲厂</a:t>
            </a:r>
            <a:r>
              <a:rPr lang="en-US" altLang="zh-CN" sz="2000" b="0" i="0" dirty="0">
                <a:solidFill>
                  <a:srgbClr val="000000"/>
                </a:solidFill>
                <a:latin typeface="微软雅黑" pitchFamily="34" charset="0"/>
                <a:ea typeface="微软雅黑" pitchFamily="34" charset="-122"/>
                <a:cs typeface="微软雅黑" pitchFamily="34" charset="-120"/>
              </a:rPr>
              <a:t>，并注明“报价3日内有效”。甲厂认为木材价格过高</a:t>
            </a:r>
            <a:r>
              <a:rPr lang="en-US" altLang="zh-CN" sz="2000" b="0" i="0">
                <a:solidFill>
                  <a:srgbClr val="000000"/>
                </a:solidFill>
                <a:latin typeface="微软雅黑" pitchFamily="34" charset="0"/>
                <a:ea typeface="微软雅黑" pitchFamily="34" charset="-122"/>
                <a:cs typeface="微软雅黑" pitchFamily="34" charset="-120"/>
              </a:rPr>
              <a:t>，于收到报价一周后邮寄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给乙厂一份新拟定的合同</a:t>
            </a:r>
            <a:r>
              <a:rPr lang="en-US" altLang="zh-CN" sz="2000" b="0" i="0" dirty="0">
                <a:solidFill>
                  <a:srgbClr val="000000"/>
                </a:solidFill>
                <a:latin typeface="微软雅黑" pitchFamily="34" charset="0"/>
                <a:ea typeface="微软雅黑" pitchFamily="34" charset="-122"/>
                <a:cs typeface="微软雅黑" pitchFamily="34" charset="-120"/>
              </a:rPr>
              <a:t>（修改了价格）。乙厂收到合同（其中不含违反法律</a:t>
            </a:r>
            <a:r>
              <a:rPr lang="en-US" altLang="zh-CN" sz="2000" b="0" i="0">
                <a:solidFill>
                  <a:srgbClr val="000000"/>
                </a:solidFill>
                <a:latin typeface="微软雅黑" pitchFamily="34" charset="0"/>
                <a:ea typeface="微软雅黑" pitchFamily="34" charset="-122"/>
                <a:cs typeface="微软雅黑" pitchFamily="34" charset="-120"/>
              </a:rPr>
              <a:t>、行政法规的强制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性规定或违反公序良俗的内容</a:t>
            </a:r>
            <a:r>
              <a:rPr lang="en-US" altLang="zh-CN" sz="2000" b="0" i="0" dirty="0">
                <a:solidFill>
                  <a:srgbClr val="000000"/>
                </a:solidFill>
                <a:latin typeface="微软雅黑" pitchFamily="34" charset="0"/>
                <a:ea typeface="微软雅黑" pitchFamily="34" charset="-122"/>
                <a:cs typeface="微软雅黑" pitchFamily="34" charset="-120"/>
              </a:rPr>
              <a:t>）后随即签字盖章并按要求发货，却因突降暴雪没有及时送达</a:t>
            </a:r>
            <a:r>
              <a:rPr lang="en-US" altLang="zh-CN" sz="2000" b="0" i="0">
                <a:solidFill>
                  <a:srgbClr val="000000"/>
                </a:solidFill>
                <a:latin typeface="微软雅黑" pitchFamily="34" charset="0"/>
                <a:ea typeface="微软雅黑" pitchFamily="34" charset="-122"/>
                <a:cs typeface="微软雅黑" pitchFamily="34" charset="-120"/>
              </a:rPr>
              <a:t>，导</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致甲厂生产严重受损</a:t>
            </a:r>
            <a:r>
              <a:rPr lang="en-US" altLang="zh-CN" sz="2000" b="0" i="0" dirty="0">
                <a:solidFill>
                  <a:srgbClr val="000000"/>
                </a:solidFill>
                <a:latin typeface="微软雅黑" pitchFamily="34" charset="0"/>
                <a:ea typeface="微软雅黑" pitchFamily="34" charset="-122"/>
                <a:cs typeface="微软雅黑" pitchFamily="34" charset="-120"/>
              </a:rPr>
              <a:t>。关于本案，</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9490691ff.bracket?pid=ef148d9ad&amp;color=0,0,0&amp;vpa=9&amp;vtp=1"/>
          <p:cNvSpPr/>
          <p:nvPr/>
        </p:nvSpPr>
        <p:spPr>
          <a:xfrm>
            <a:off x="6764401" y="27817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5_2#9490691ff?pid=ef148d9ad&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①甲厂打电话订购木材是要约邀请，乙厂的报价不属于承诺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甲厂单方面修改乙厂报价，违反协商一致原则，应承担责任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甲厂没有在规定日期内作出回复，因此邮寄的合同无效</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乙厂因突降暴雪没有及时送达货物，属于违约行为</a:t>
            </a:r>
            <a:endParaRPr lang="en-US" altLang="zh-CN" sz="2000" dirty="0"/>
          </a:p>
        </p:txBody>
      </p:sp>
      <p:sp>
        <p:nvSpPr>
          <p:cNvPr id="5" name="QC_6_BD.25_3#9490691ff.choices?pid=ef148d9ad&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7_1#9490691ff?vop=1&amp;pid=ef148d9ad&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本题考查订立合同和合同的履行。要约邀请是希望他人向自己发出要约的表示</a:t>
            </a:r>
            <a:r>
              <a:rPr lang="en-US" altLang="zh-CN" sz="2000" b="0" i="0">
                <a:solidFill>
                  <a:srgbClr val="000000"/>
                </a:solidFill>
                <a:latin typeface="微软雅黑" pitchFamily="34" charset="0"/>
                <a:ea typeface="微软雅黑" pitchFamily="34" charset="-122"/>
                <a:cs typeface="微软雅黑" pitchFamily="34" charset="-120"/>
              </a:rPr>
              <a:t>，本案中甲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厂给乙厂打电话表示欲订购木材属于要约邀请</a:t>
            </a:r>
            <a:r>
              <a:rPr lang="en-US" altLang="zh-CN" sz="2000" b="0" i="0" dirty="0">
                <a:solidFill>
                  <a:srgbClr val="000000"/>
                </a:solidFill>
                <a:latin typeface="微软雅黑" pitchFamily="34" charset="0"/>
                <a:ea typeface="微软雅黑" pitchFamily="34" charset="-122"/>
                <a:cs typeface="微软雅黑" pitchFamily="34" charset="-120"/>
              </a:rPr>
              <a:t>，乙厂将报价通过电子邮件发送给甲厂</a:t>
            </a:r>
            <a:r>
              <a:rPr lang="en-US" altLang="zh-CN" sz="2000" b="0" i="0">
                <a:solidFill>
                  <a:srgbClr val="000000"/>
                </a:solidFill>
                <a:latin typeface="微软雅黑" pitchFamily="34" charset="0"/>
                <a:ea typeface="微软雅黑" pitchFamily="34" charset="-122"/>
                <a:cs typeface="微软雅黑" pitchFamily="34" charset="-120"/>
              </a:rPr>
              <a:t>，并注明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报价3日内有效”，属于要约，①正确；乙厂因突降暴雪没有及时送达货物，</a:t>
            </a:r>
            <a:r>
              <a:rPr lang="en-US" altLang="zh-CN" sz="2000" b="0" i="0">
                <a:solidFill>
                  <a:srgbClr val="000000"/>
                </a:solidFill>
                <a:latin typeface="微软雅黑" pitchFamily="34" charset="0"/>
                <a:ea typeface="微软雅黑" pitchFamily="34" charset="-122"/>
                <a:cs typeface="微软雅黑" pitchFamily="34" charset="-120"/>
              </a:rPr>
              <a:t>属于违约行为，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正确；甲厂认为木材价格过高，于收到报价一周后邮寄给乙厂一份新拟定的合同</a:t>
            </a:r>
            <a:r>
              <a:rPr lang="en-US" altLang="zh-CN" sz="2000" b="0" i="0">
                <a:solidFill>
                  <a:srgbClr val="000000"/>
                </a:solidFill>
                <a:latin typeface="微软雅黑" pitchFamily="34" charset="0"/>
                <a:ea typeface="微软雅黑" pitchFamily="34" charset="-122"/>
                <a:cs typeface="微软雅黑" pitchFamily="34" charset="-120"/>
              </a:rPr>
              <a:t>，这属于新要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约</a:t>
            </a:r>
            <a:r>
              <a:rPr lang="en-US" altLang="zh-CN" sz="2000" b="0" i="0" dirty="0">
                <a:solidFill>
                  <a:srgbClr val="000000"/>
                </a:solidFill>
                <a:latin typeface="微软雅黑" pitchFamily="34" charset="0"/>
                <a:ea typeface="微软雅黑" pitchFamily="34" charset="-122"/>
                <a:cs typeface="微软雅黑" pitchFamily="34" charset="-120"/>
              </a:rPr>
              <a:t>，并不违反协商一致原则，也无须承担责任，②错误；甲厂认为木材价格过高</a:t>
            </a:r>
            <a:r>
              <a:rPr lang="en-US" altLang="zh-CN" sz="2000" b="0" i="0">
                <a:solidFill>
                  <a:srgbClr val="000000"/>
                </a:solidFill>
                <a:latin typeface="微软雅黑" pitchFamily="34" charset="0"/>
                <a:ea typeface="微软雅黑" pitchFamily="34" charset="-122"/>
                <a:cs typeface="微软雅黑" pitchFamily="34" charset="-120"/>
              </a:rPr>
              <a:t>，于收到报价一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周后邮寄给乙厂一份新拟定的合同</a:t>
            </a:r>
            <a:r>
              <a:rPr lang="en-US" altLang="zh-CN" sz="2000" b="0" i="0" dirty="0">
                <a:solidFill>
                  <a:srgbClr val="000000"/>
                </a:solidFill>
                <a:latin typeface="微软雅黑" pitchFamily="34" charset="0"/>
                <a:ea typeface="微软雅黑" pitchFamily="34" charset="-122"/>
                <a:cs typeface="微软雅黑" pitchFamily="34" charset="-120"/>
              </a:rPr>
              <a:t>，这属于新要约，乙厂签字盖章，说明该合同有效，③排除。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BD.28_1#5b56ab6e4?sp=1&amp;pid=ef148d9a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［福建泉州2025开学考］</a:t>
            </a:r>
            <a:r>
              <a:rPr lang="en-US" altLang="zh-CN" sz="2000" b="0" i="0" dirty="0">
                <a:solidFill>
                  <a:srgbClr val="000000"/>
                </a:solidFill>
                <a:latin typeface="微软雅黑" pitchFamily="34" charset="0"/>
                <a:ea typeface="微软雅黑" pitchFamily="34" charset="-122"/>
                <a:cs typeface="微软雅黑" pitchFamily="34" charset="-120"/>
              </a:rPr>
              <a:t>王先生与某4S店签订购车合同书，合同上标明了车型、配置</a:t>
            </a:r>
            <a:r>
              <a:rPr lang="en-US" altLang="zh-CN" sz="2000" b="0" i="0">
                <a:solidFill>
                  <a:srgbClr val="000000"/>
                </a:solidFill>
                <a:latin typeface="微软雅黑" pitchFamily="34" charset="0"/>
                <a:ea typeface="微软雅黑" pitchFamily="34" charset="-122"/>
                <a:cs typeface="微软雅黑" pitchFamily="34" charset="-120"/>
              </a:rPr>
              <a:t>、总价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格</a:t>
            </a:r>
            <a:r>
              <a:rPr lang="en-US" altLang="zh-CN" sz="2000" b="0" i="0" dirty="0">
                <a:solidFill>
                  <a:srgbClr val="000000"/>
                </a:solidFill>
                <a:latin typeface="微软雅黑" pitchFamily="34" charset="0"/>
                <a:ea typeface="微软雅黑" pitchFamily="34" charset="-122"/>
                <a:cs typeface="微软雅黑" pitchFamily="34" charset="-120"/>
              </a:rPr>
              <a:t>、交付时间、交付方式等具体内容，并交付5万元定金。然而，王先生提车时</a:t>
            </a:r>
            <a:r>
              <a:rPr lang="en-US" altLang="zh-CN" sz="2000" b="0" i="0">
                <a:solidFill>
                  <a:srgbClr val="000000"/>
                </a:solidFill>
                <a:latin typeface="微软雅黑" pitchFamily="34" charset="0"/>
                <a:ea typeface="微软雅黑" pitchFamily="34" charset="-122"/>
                <a:cs typeface="微软雅黑" pitchFamily="34" charset="-120"/>
              </a:rPr>
              <a:t>，却被要求另加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高额服务费</a:t>
            </a:r>
            <a:r>
              <a:rPr lang="en-US" altLang="zh-CN" sz="2000" b="0" i="0" dirty="0">
                <a:solidFill>
                  <a:srgbClr val="000000"/>
                </a:solidFill>
                <a:latin typeface="微软雅黑" pitchFamily="34" charset="0"/>
                <a:ea typeface="微软雅黑" pitchFamily="34" charset="-122"/>
                <a:cs typeface="微软雅黑" pitchFamily="34" charset="-120"/>
              </a:rPr>
              <a:t>，王先生不同意。4S店遂单方面解除合同，退回5万元定金</a:t>
            </a:r>
            <a:r>
              <a:rPr lang="en-US" altLang="zh-CN" sz="2000" b="0" i="0">
                <a:solidFill>
                  <a:srgbClr val="000000"/>
                </a:solidFill>
                <a:latin typeface="微软雅黑" pitchFamily="34" charset="0"/>
                <a:ea typeface="微软雅黑" pitchFamily="34" charset="-122"/>
                <a:cs typeface="微软雅黑" pitchFamily="34" charset="-120"/>
              </a:rPr>
              <a:t>。下列说法正确的是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5b56ab6e4.bracket?pid=ef148d9ad&amp;color=0,0,0&amp;vpa=10&amp;vtp=1"/>
          <p:cNvSpPr/>
          <p:nvPr/>
        </p:nvSpPr>
        <p:spPr>
          <a:xfrm>
            <a:off x="922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28_2#5b56ab6e4?pid=ef148d9ad&amp;color=0,0,0&amp;vtp=1&amp;bbb=1"/>
          <p:cNvSpPr/>
          <p:nvPr/>
        </p:nvSpPr>
        <p:spPr>
          <a:xfrm>
            <a:off x="722376" y="279127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①4S店应当双倍返还定金，共计10万元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4S店没有按照合同约定履行应尽的义务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若该合同不是4S店真实意思表示，则仍然有效</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王先生可要求4S店停止侵害并赔偿损失</a:t>
            </a:r>
            <a:endParaRPr lang="en-US" altLang="zh-CN" sz="2000" dirty="0"/>
          </a:p>
        </p:txBody>
      </p:sp>
      <p:sp>
        <p:nvSpPr>
          <p:cNvPr id="5" name="QC_6_BD.28_3#5b56ab6e4.choices?pid=ef148d9ad&amp;color=0,0,0&amp;vtp=1&amp;bbb=1"/>
          <p:cNvSpPr/>
          <p:nvPr/>
        </p:nvSpPr>
        <p:spPr>
          <a:xfrm>
            <a:off x="722376" y="462718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30_1#5b56ab6e4?vop=1&amp;pid=ef148d9a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本题考查合同订立与违约责任。收受定金的一方不履行义务的，应当双倍返还定金。</a:t>
            </a:r>
            <a:r>
              <a:rPr lang="en-US" altLang="zh-CN" sz="2000" b="0" i="0">
                <a:solidFill>
                  <a:srgbClr val="000000"/>
                </a:solidFill>
                <a:latin typeface="微软雅黑" pitchFamily="34" charset="0"/>
                <a:ea typeface="微软雅黑" pitchFamily="34" charset="-122"/>
                <a:cs typeface="微软雅黑" pitchFamily="34" charset="-120"/>
              </a:rPr>
              <a:t>4S店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要求另加高额服务费</a:t>
            </a:r>
            <a:r>
              <a:rPr lang="en-US" altLang="zh-CN" sz="2000" b="0" i="0" dirty="0">
                <a:solidFill>
                  <a:srgbClr val="000000"/>
                </a:solidFill>
                <a:latin typeface="微软雅黑" pitchFamily="34" charset="0"/>
                <a:ea typeface="微软雅黑" pitchFamily="34" charset="-122"/>
                <a:cs typeface="微软雅黑" pitchFamily="34" charset="-120"/>
              </a:rPr>
              <a:t>，后又单方面解除合同，应当双倍返还定金，共计10万元，①正确；</a:t>
            </a:r>
            <a:r>
              <a:rPr lang="en-US" altLang="zh-CN" sz="2000" b="0" i="0">
                <a:solidFill>
                  <a:srgbClr val="000000"/>
                </a:solidFill>
                <a:latin typeface="微软雅黑" pitchFamily="34" charset="0"/>
                <a:ea typeface="微软雅黑" pitchFamily="34" charset="-122"/>
                <a:cs typeface="微软雅黑" pitchFamily="34" charset="-120"/>
              </a:rPr>
              <a:t>4S店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要求另加高额服务费</a:t>
            </a:r>
            <a:r>
              <a:rPr lang="en-US" altLang="zh-CN" sz="2000" b="0" i="0" dirty="0">
                <a:solidFill>
                  <a:srgbClr val="000000"/>
                </a:solidFill>
                <a:latin typeface="微软雅黑" pitchFamily="34" charset="0"/>
                <a:ea typeface="微软雅黑" pitchFamily="34" charset="-122"/>
                <a:cs typeface="微软雅黑" pitchFamily="34" charset="-120"/>
              </a:rPr>
              <a:t>，后又单方面解除合同，退回5万元定金</a:t>
            </a:r>
            <a:r>
              <a:rPr lang="en-US" altLang="zh-CN" sz="2000" b="0" i="0">
                <a:solidFill>
                  <a:srgbClr val="000000"/>
                </a:solidFill>
                <a:latin typeface="微软雅黑" pitchFamily="34" charset="0"/>
                <a:ea typeface="微软雅黑" pitchFamily="34" charset="-122"/>
                <a:cs typeface="微软雅黑" pitchFamily="34" charset="-120"/>
              </a:rPr>
              <a:t>，没有按照合同约定履行应尽的义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务</a:t>
            </a:r>
            <a:r>
              <a:rPr lang="en-US" altLang="zh-CN" sz="2000" b="0" i="0" dirty="0">
                <a:solidFill>
                  <a:srgbClr val="000000"/>
                </a:solidFill>
                <a:latin typeface="微软雅黑" pitchFamily="34" charset="0"/>
                <a:ea typeface="微软雅黑" pitchFamily="34" charset="-122"/>
                <a:cs typeface="微软雅黑" pitchFamily="34" charset="-120"/>
              </a:rPr>
              <a:t>，②正确；民事法律行为的有效条件包括意思表示真实，③排除</a:t>
            </a:r>
            <a:r>
              <a:rPr lang="en-US" altLang="zh-CN" sz="2000" b="0" i="0">
                <a:solidFill>
                  <a:srgbClr val="000000"/>
                </a:solidFill>
                <a:latin typeface="微软雅黑" pitchFamily="34" charset="0"/>
                <a:ea typeface="微软雅黑" pitchFamily="34" charset="-122"/>
                <a:cs typeface="微软雅黑" pitchFamily="34" charset="-120"/>
              </a:rPr>
              <a:t>；停止侵害是侵权责任的承担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方式</a:t>
            </a:r>
            <a:r>
              <a:rPr lang="en-US" altLang="zh-CN" sz="2000" b="0" i="0" dirty="0">
                <a:solidFill>
                  <a:srgbClr val="000000"/>
                </a:solidFill>
                <a:latin typeface="微软雅黑" pitchFamily="34" charset="0"/>
                <a:ea typeface="微软雅黑" pitchFamily="34" charset="-122"/>
                <a:cs typeface="微软雅黑" pitchFamily="34" charset="-120"/>
              </a:rPr>
              <a:t>，4S店需要承担的是违约责任，若4S店违约造成王先生损失，应赔偿损失，④排除。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1_1#7e3cd7d49?sp=1&amp;pid=ef148d9a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［四川眉山2025高二月考］</a:t>
            </a:r>
            <a:r>
              <a:rPr lang="en-US" altLang="zh-CN" sz="2000" b="0" i="0" dirty="0">
                <a:solidFill>
                  <a:srgbClr val="000000"/>
                </a:solidFill>
                <a:latin typeface="微软雅黑" pitchFamily="34" charset="0"/>
                <a:ea typeface="微软雅黑" pitchFamily="34" charset="-122"/>
                <a:cs typeface="微软雅黑" pitchFamily="34" charset="-120"/>
              </a:rPr>
              <a:t>某山庄宣传“凡在本山庄消费满500元，可8折购买鱼苗</a:t>
            </a:r>
            <a:r>
              <a:rPr lang="en-US" altLang="zh-CN" sz="2000" b="0" i="0">
                <a:solidFill>
                  <a:srgbClr val="000000"/>
                </a:solidFill>
                <a:latin typeface="微软雅黑" pitchFamily="34" charset="0"/>
                <a:ea typeface="微软雅黑" pitchFamily="34" charset="-122"/>
                <a:cs typeface="微软雅黑" pitchFamily="34" charset="-120"/>
              </a:rPr>
              <a:t>”。陈某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消费</a:t>
            </a:r>
            <a:r>
              <a:rPr lang="en-US" altLang="zh-CN" sz="2000" b="0" i="0" dirty="0">
                <a:solidFill>
                  <a:srgbClr val="000000"/>
                </a:solidFill>
                <a:latin typeface="微软雅黑" pitchFamily="34" charset="0"/>
                <a:ea typeface="微软雅黑" pitchFamily="34" charset="-122"/>
                <a:cs typeface="微软雅黑" pitchFamily="34" charset="-120"/>
              </a:rPr>
              <a:t>600元，欲购买1000千克鱼苗，山庄老板王某回复总价可优惠至2000元</a:t>
            </a:r>
            <a:r>
              <a:rPr lang="en-US" altLang="zh-CN" sz="2000" b="0" i="0">
                <a:solidFill>
                  <a:srgbClr val="000000"/>
                </a:solidFill>
                <a:latin typeface="微软雅黑" pitchFamily="34" charset="0"/>
                <a:ea typeface="微软雅黑" pitchFamily="34" charset="-122"/>
                <a:cs typeface="微软雅黑" pitchFamily="34" charset="-120"/>
              </a:rPr>
              <a:t>，陈某在邮件上回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复同意</a:t>
            </a:r>
            <a:r>
              <a:rPr lang="en-US" altLang="zh-CN" sz="2000" b="0" i="0" dirty="0">
                <a:solidFill>
                  <a:srgbClr val="000000"/>
                </a:solidFill>
                <a:latin typeface="微软雅黑" pitchFamily="34" charset="0"/>
                <a:ea typeface="微软雅黑" pitchFamily="34" charset="-122"/>
                <a:cs typeface="微软雅黑" pitchFamily="34" charset="-120"/>
              </a:rPr>
              <a:t>，并支付定金400元，同时约定违约金按实际损失的20%计算</a:t>
            </a:r>
            <a:r>
              <a:rPr lang="en-US" altLang="zh-CN" sz="2000" b="0" i="0">
                <a:solidFill>
                  <a:srgbClr val="000000"/>
                </a:solidFill>
                <a:latin typeface="微软雅黑" pitchFamily="34" charset="0"/>
                <a:ea typeface="微软雅黑" pitchFamily="34" charset="-122"/>
                <a:cs typeface="微软雅黑" pitchFamily="34" charset="-120"/>
              </a:rPr>
              <a:t>。后特大洪灾袭击导致大量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鱼苗被冲走</a:t>
            </a:r>
            <a:r>
              <a:rPr lang="en-US" altLang="zh-CN" sz="2000" b="0" i="0" dirty="0">
                <a:solidFill>
                  <a:srgbClr val="000000"/>
                </a:solidFill>
                <a:latin typeface="微软雅黑" pitchFamily="34" charset="0"/>
                <a:ea typeface="微软雅黑" pitchFamily="34" charset="-122"/>
                <a:cs typeface="微软雅黑" pitchFamily="34" charset="-120"/>
              </a:rPr>
              <a:t>，陈某未按期收到鱼苗，欲起诉王某。</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2_1#7e3cd7d49.bracket?pid=ef148d9ad&amp;color=0,0,0&amp;vpa=11&amp;vtp=1"/>
          <p:cNvSpPr/>
          <p:nvPr/>
        </p:nvSpPr>
        <p:spPr>
          <a:xfrm>
            <a:off x="8542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1_2#7e3cd7d49?pid=ef148d9ad&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①陈某在邮件上回复同意，属于承诺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王某对陈某构成违约，应当承担侵权责任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陈某可以同时选择适用违约金和定金条款</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因不可抗力，王某可部分或全部免除违约责任</a:t>
            </a:r>
            <a:endParaRPr lang="en-US" altLang="zh-CN" sz="2000" dirty="0"/>
          </a:p>
        </p:txBody>
      </p:sp>
      <p:sp>
        <p:nvSpPr>
          <p:cNvPr id="5" name="QC_6_BD.31_3#7e3cd7d49.choices?pid=ef148d9ad&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3_1#7e3cd7d49?vop=1&amp;pid=ef148d9a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本题考查违约责任、不可抗力。陈某在邮件上回复同意</a:t>
            </a:r>
            <a:r>
              <a:rPr lang="en-US" altLang="zh-CN" sz="2000" b="0" i="0">
                <a:solidFill>
                  <a:srgbClr val="000000"/>
                </a:solidFill>
                <a:latin typeface="微软雅黑" pitchFamily="34" charset="0"/>
                <a:ea typeface="微软雅黑" pitchFamily="34" charset="-122"/>
                <a:cs typeface="微软雅黑" pitchFamily="34" charset="-120"/>
              </a:rPr>
              <a:t>，表明陈某同意山庄老板王某的要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约</a:t>
            </a:r>
            <a:r>
              <a:rPr lang="en-US" altLang="zh-CN" sz="2000" b="0" i="0" dirty="0">
                <a:solidFill>
                  <a:srgbClr val="000000"/>
                </a:solidFill>
                <a:latin typeface="微软雅黑" pitchFamily="34" charset="0"/>
                <a:ea typeface="微软雅黑" pitchFamily="34" charset="-122"/>
                <a:cs typeface="微软雅黑" pitchFamily="34" charset="-120"/>
              </a:rPr>
              <a:t>，属于承诺，①正确；特大洪灾属于不可抗力，王某可以部分或全部免除违约责任，④</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王某没有按照邮件上的约定履行合同</a:t>
            </a:r>
            <a:r>
              <a:rPr lang="en-US" altLang="zh-CN" sz="2000" b="0" i="0" dirty="0">
                <a:solidFill>
                  <a:srgbClr val="000000"/>
                </a:solidFill>
                <a:latin typeface="微软雅黑" pitchFamily="34" charset="0"/>
                <a:ea typeface="微软雅黑" pitchFamily="34" charset="-122"/>
                <a:cs typeface="微软雅黑" pitchFamily="34" charset="-120"/>
              </a:rPr>
              <a:t>，因此可能会承担违约责任，与侵权责任无关，②排除</a:t>
            </a:r>
            <a:r>
              <a:rPr lang="en-US" altLang="zh-CN" sz="2000" b="0" i="0">
                <a:solidFill>
                  <a:srgbClr val="000000"/>
                </a:solidFill>
                <a:latin typeface="微软雅黑" pitchFamily="34" charset="0"/>
                <a:ea typeface="微软雅黑" pitchFamily="34" charset="-122"/>
                <a:cs typeface="微软雅黑" pitchFamily="34" charset="-120"/>
              </a:rPr>
              <a:t>；违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约金和定金条款不能同时选择适用</a:t>
            </a:r>
            <a:r>
              <a:rPr lang="en-US" altLang="zh-CN" sz="2000" b="0" i="0" dirty="0">
                <a:solidFill>
                  <a:srgbClr val="000000"/>
                </a:solidFill>
                <a:latin typeface="微软雅黑" pitchFamily="34" charset="0"/>
                <a:ea typeface="微软雅黑" pitchFamily="34" charset="-122"/>
                <a:cs typeface="微软雅黑"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AS.33_2#7e3cd7d49?vop=1&amp;pid=ef148d9ad&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民法典第五百九十条第一款规定，当事人一方因不可抗力不能履行合同的</a:t>
            </a:r>
            <a:r>
              <a:rPr lang="en-US" altLang="zh-CN" sz="2000" b="0" i="0">
                <a:solidFill>
                  <a:srgbClr val="000000"/>
                </a:solidFill>
                <a:latin typeface="微软雅黑" pitchFamily="34" charset="0"/>
                <a:ea typeface="微软雅黑" pitchFamily="34" charset="-122"/>
                <a:cs typeface="微软雅黑" pitchFamily="34" charset="-120"/>
              </a:rPr>
              <a:t>，根据不可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抗力的影响</a:t>
            </a:r>
            <a:r>
              <a:rPr lang="en-US" altLang="zh-CN" sz="2000" b="0" i="0" dirty="0">
                <a:solidFill>
                  <a:srgbClr val="000000"/>
                </a:solidFill>
                <a:latin typeface="微软雅黑" pitchFamily="34" charset="0"/>
                <a:ea typeface="微软雅黑" pitchFamily="34" charset="-122"/>
                <a:cs typeface="微软雅黑" pitchFamily="34" charset="-120"/>
              </a:rPr>
              <a:t>，部分或者全部免除责任，但是法律另有规定的除外。</a:t>
            </a:r>
            <a:r>
              <a:rPr lang="en-US" altLang="zh-CN" sz="2000" b="0" i="0">
                <a:solidFill>
                  <a:srgbClr val="000000"/>
                </a:solidFill>
                <a:latin typeface="微软雅黑" pitchFamily="34" charset="0"/>
                <a:ea typeface="微软雅黑" pitchFamily="34" charset="-122"/>
                <a:cs typeface="微软雅黑" pitchFamily="34" charset="-120"/>
              </a:rPr>
              <a:t>因不可抗力不能履行合同的，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应当及时通知对方</a:t>
            </a:r>
            <a:r>
              <a:rPr lang="en-US" altLang="zh-CN" sz="2000" b="0" i="0" dirty="0">
                <a:solidFill>
                  <a:srgbClr val="000000"/>
                </a:solidFill>
                <a:latin typeface="微软雅黑" pitchFamily="34" charset="0"/>
                <a:ea typeface="微软雅黑" pitchFamily="34" charset="-122"/>
                <a:cs typeface="微软雅黑" pitchFamily="34" charset="-120"/>
              </a:rPr>
              <a:t>，以减轻可能给对方造成的损失，并应当在合理期限内提供证明。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34_1#a44f3f4cf?sp=1&amp;pid=ef148d9a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［河北部分学校2025模拟］</a:t>
            </a:r>
            <a:r>
              <a:rPr lang="en-US" altLang="zh-CN" sz="2000" b="0" i="0" dirty="0">
                <a:solidFill>
                  <a:srgbClr val="000000"/>
                </a:solidFill>
                <a:latin typeface="微软雅黑" pitchFamily="34" charset="0"/>
                <a:ea typeface="微软雅黑" pitchFamily="34" charset="-122"/>
                <a:cs typeface="微软雅黑" pitchFamily="34" charset="-120"/>
              </a:rPr>
              <a:t>13岁未成年人“开盒</a:t>
            </a:r>
            <a:r>
              <a:rPr lang="en-US" altLang="zh-CN" sz="2000" b="0" i="0">
                <a:solidFill>
                  <a:srgbClr val="000000"/>
                </a:solidFill>
                <a:latin typeface="微软雅黑" pitchFamily="34" charset="0"/>
                <a:ea typeface="微软雅黑" pitchFamily="34" charset="-122"/>
                <a:cs typeface="微软雅黑" pitchFamily="34" charset="-120"/>
              </a:rPr>
              <a:t>”孕妇的新闻引发人们对于个人信息泄露风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险的担忧</a:t>
            </a:r>
            <a:r>
              <a:rPr lang="en-US" altLang="zh-CN" sz="2000" b="0" i="0" dirty="0">
                <a:solidFill>
                  <a:srgbClr val="000000"/>
                </a:solidFill>
                <a:latin typeface="微软雅黑" pitchFamily="34" charset="0"/>
                <a:ea typeface="微软雅黑" pitchFamily="34" charset="-122"/>
                <a:cs typeface="微软雅黑" pitchFamily="34" charset="-120"/>
              </a:rPr>
              <a:t>。所谓“开盒”，是指在网络上公开曝光他人隐私的行为，是网络暴力的一种</a:t>
            </a:r>
            <a:r>
              <a:rPr lang="en-US" altLang="zh-CN" sz="2000" b="0" i="0">
                <a:solidFill>
                  <a:srgbClr val="000000"/>
                </a:solidFill>
                <a:latin typeface="微软雅黑" pitchFamily="34" charset="0"/>
                <a:ea typeface="微软雅黑" pitchFamily="34" charset="-122"/>
                <a:cs typeface="微软雅黑" pitchFamily="34" charset="-120"/>
              </a:rPr>
              <a:t>，其暴力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行为不仅发生在网络上</a:t>
            </a:r>
            <a:r>
              <a:rPr lang="en-US" altLang="zh-CN" sz="2000" b="0" i="0" dirty="0">
                <a:solidFill>
                  <a:srgbClr val="000000"/>
                </a:solidFill>
                <a:latin typeface="微软雅黑" pitchFamily="34" charset="0"/>
                <a:ea typeface="微软雅黑" pitchFamily="34" charset="-122"/>
                <a:cs typeface="微软雅黑" pitchFamily="34" charset="-120"/>
              </a:rPr>
              <a:t>，还会延续至现实生活中，给受害者造成更直接的伤害</a:t>
            </a:r>
            <a:r>
              <a:rPr lang="en-US" altLang="zh-CN" sz="2000" b="0" i="0">
                <a:solidFill>
                  <a:srgbClr val="000000"/>
                </a:solidFill>
                <a:latin typeface="微软雅黑" pitchFamily="34" charset="0"/>
                <a:ea typeface="微软雅黑" pitchFamily="34" charset="-122"/>
                <a:cs typeface="微软雅黑" pitchFamily="34" charset="-120"/>
              </a:rPr>
              <a:t>。最高人民法院明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：“开盒”行为可能涉嫌侵犯公民个人信息罪等。</a:t>
            </a:r>
            <a:r>
              <a:rPr lang="en-US" altLang="zh-CN" sz="2000" b="0" i="0">
                <a:solidFill>
                  <a:srgbClr val="000000"/>
                </a:solidFill>
                <a:latin typeface="微软雅黑" pitchFamily="34" charset="0"/>
                <a:ea typeface="微软雅黑" pitchFamily="34" charset="-122"/>
                <a:cs typeface="微软雅黑" pitchFamily="34" charset="-120"/>
              </a:rPr>
              <a:t>由此可知(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5_1#a44f3f4cf.bracket?pid=ef148d9ad&amp;color=0,0,0&amp;vpa=12&amp;vtp=1"/>
          <p:cNvSpPr/>
          <p:nvPr/>
        </p:nvSpPr>
        <p:spPr>
          <a:xfrm>
            <a:off x="7767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4_2#a44f3f4cf?pid=ef148d9ad&amp;color=0,0,0&amp;vtp=1&amp;bbb=1"/>
          <p:cNvSpPr/>
          <p:nvPr/>
        </p:nvSpPr>
        <p:spPr>
          <a:xfrm>
            <a:off x="722376" y="2791274"/>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开盒”网暴行为侵犯了公民个人的荣誉权</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②该未成年人的监护人要承担无过错侵权责任</a:t>
            </a:r>
            <a:endParaRPr lang="en-US" altLang="zh-CN" sz="2000" dirty="0"/>
          </a:p>
          <a:p>
            <a:pPr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③该未成年人的行为侵犯了该孕妇的身体权</a:t>
            </a:r>
            <a:endParaRPr lang="en-US" altLang="zh-CN" sz="2000" dirty="0"/>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④个人信息与隐私权密切相关，受到法律保护</a:t>
            </a:r>
            <a:endParaRPr lang="en-US" altLang="zh-CN" sz="2000" dirty="0"/>
          </a:p>
        </p:txBody>
      </p:sp>
      <p:sp>
        <p:nvSpPr>
          <p:cNvPr id="5" name="QC_6_BD.34_3#a44f3f4cf.choices?pid=ef148d9ad&amp;color=0,0,0&amp;vtp=1&amp;bbb=1"/>
          <p:cNvSpPr/>
          <p:nvPr/>
        </p:nvSpPr>
        <p:spPr>
          <a:xfrm>
            <a:off x="722376" y="467332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36_1#a44f3f4cf?vop=1&amp;pid=ef148d9a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本题考查隐私权、个人信息保护。13岁未成年人属于限制民事行为能力人</a:t>
            </a:r>
            <a:r>
              <a:rPr lang="en-US" altLang="zh-CN" sz="2000" b="0" i="0">
                <a:solidFill>
                  <a:srgbClr val="000000"/>
                </a:solidFill>
                <a:latin typeface="微软雅黑" pitchFamily="34" charset="0"/>
                <a:ea typeface="微软雅黑" pitchFamily="34" charset="-122"/>
                <a:cs typeface="微软雅黑" pitchFamily="34" charset="-120"/>
              </a:rPr>
              <a:t>，其实施侵权行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（“开盒”）造成他人损害的，由监护人承担无过错侵权责任，②正确；“开盒</a:t>
            </a:r>
            <a:r>
              <a:rPr lang="en-US" altLang="zh-CN" sz="2000" b="0" i="0">
                <a:solidFill>
                  <a:srgbClr val="000000"/>
                </a:solidFill>
                <a:latin typeface="微软雅黑" pitchFamily="34" charset="0"/>
                <a:ea typeface="微软雅黑" pitchFamily="34" charset="-122"/>
                <a:cs typeface="微软雅黑" pitchFamily="34" charset="-120"/>
              </a:rPr>
              <a:t>”这种公开曝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光他人隐私</a:t>
            </a:r>
            <a:r>
              <a:rPr lang="en-US" altLang="zh-CN" sz="2000" b="0" i="0" dirty="0">
                <a:solidFill>
                  <a:srgbClr val="000000"/>
                </a:solidFill>
                <a:latin typeface="微软雅黑" pitchFamily="34" charset="0"/>
                <a:ea typeface="微软雅黑" pitchFamily="34" charset="-122"/>
                <a:cs typeface="微软雅黑" pitchFamily="34" charset="-120"/>
              </a:rPr>
              <a:t>（个人信息）的行为被最高人民法院明确可能涉嫌犯罪</a:t>
            </a:r>
            <a:r>
              <a:rPr lang="en-US" altLang="zh-CN" sz="2000" b="0" i="0">
                <a:solidFill>
                  <a:srgbClr val="000000"/>
                </a:solidFill>
                <a:latin typeface="微软雅黑" pitchFamily="34" charset="0"/>
                <a:ea typeface="微软雅黑" pitchFamily="34" charset="-122"/>
                <a:cs typeface="微软雅黑" pitchFamily="34" charset="-120"/>
              </a:rPr>
              <a:t>，说明个人信息与隐私权密切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相关</a:t>
            </a:r>
            <a:r>
              <a:rPr lang="en-US" altLang="zh-CN" sz="2000" b="0" i="0" dirty="0">
                <a:solidFill>
                  <a:srgbClr val="000000"/>
                </a:solidFill>
                <a:latin typeface="微软雅黑" pitchFamily="34" charset="0"/>
                <a:ea typeface="微软雅黑" pitchFamily="34" charset="-122"/>
                <a:cs typeface="微软雅黑" pitchFamily="34" charset="-120"/>
              </a:rPr>
              <a:t>，受到法律保护，④正确；“开盒”行为侵犯的是公民个人的隐私权，而非荣誉权，①</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该未成年人的行为侵犯了该孕妇的隐私权</a:t>
            </a:r>
            <a:r>
              <a:rPr lang="en-US" altLang="zh-CN" sz="2000" b="0" i="0" dirty="0">
                <a:solidFill>
                  <a:srgbClr val="000000"/>
                </a:solidFill>
                <a:latin typeface="微软雅黑" pitchFamily="34" charset="0"/>
                <a:ea typeface="微软雅黑" pitchFamily="34" charset="-122"/>
                <a:cs typeface="微软雅黑" pitchFamily="34" charset="-120"/>
              </a:rPr>
              <a:t>（个人信息权益），而非身体权，③排除。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BD.37_1#111779b09?sp=1&amp;pid=ef148d9a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13.某日，徐某带5岁的儿子小徐到动物园游玩，小徐趁父亲不注意</a:t>
            </a:r>
            <a:r>
              <a:rPr lang="en-US" altLang="zh-CN" sz="2000" b="0" i="0">
                <a:solidFill>
                  <a:srgbClr val="000000"/>
                </a:solidFill>
                <a:latin typeface="微软雅黑" pitchFamily="34" charset="0"/>
                <a:ea typeface="微软雅黑" pitchFamily="34" charset="-122"/>
                <a:cs typeface="微软雅黑" pitchFamily="34" charset="-120"/>
              </a:rPr>
              <a:t>，跑到动物园有危险提示的猴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山上玩耍</a:t>
            </a:r>
            <a:r>
              <a:rPr lang="en-US" altLang="zh-CN" sz="2000" b="0" i="0" dirty="0">
                <a:solidFill>
                  <a:srgbClr val="000000"/>
                </a:solidFill>
                <a:latin typeface="微软雅黑" pitchFamily="34" charset="0"/>
                <a:ea typeface="微软雅黑" pitchFamily="34" charset="-122"/>
                <a:cs typeface="微软雅黑" pitchFamily="34" charset="-120"/>
              </a:rPr>
              <a:t>，被山上的猴子拉扯导致严重受伤。徐某要求动物园赔偿损失遭到拒绝。对此</a:t>
            </a:r>
            <a:r>
              <a:rPr lang="en-US" altLang="zh-CN" sz="2000" b="0" i="0">
                <a:solidFill>
                  <a:srgbClr val="000000"/>
                </a:solidFill>
                <a:latin typeface="微软雅黑" pitchFamily="34" charset="0"/>
                <a:ea typeface="微软雅黑" pitchFamily="34" charset="-122"/>
                <a:cs typeface="微软雅黑" pitchFamily="34" charset="-120"/>
              </a:rPr>
              <a:t>，以下说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8_1#111779b09.bracket?pid=ef148d9ad&amp;color=0,0,0&amp;vpa=13&amp;vtp=1"/>
          <p:cNvSpPr/>
          <p:nvPr/>
        </p:nvSpPr>
        <p:spPr>
          <a:xfrm>
            <a:off x="2192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7_2#111779b09?pid=ef148d9ad&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①小徐无须对自己的过错承担法律责任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动物园对于猴子伤人应承担无过错责任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动物园动物致人损害，适用过错推定责任原则</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徐某存在过失，不可以选择诉讼维权</a:t>
            </a:r>
            <a:endParaRPr lang="en-US" altLang="zh-CN" sz="2000" dirty="0"/>
          </a:p>
        </p:txBody>
      </p:sp>
      <p:sp>
        <p:nvSpPr>
          <p:cNvPr id="5" name="QC_6_BD.37_3#111779b09.choices?pid=ef148d9ad&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ae14ab646.fixed?pid=fe4359b94&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ae14ab646.fixed?pid=fe4359b9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第一单元综合测试</a:t>
            </a:r>
            <a:endParaRPr lang="en-US" altLang="zh-CN" sz="4400" dirty="0"/>
          </a:p>
        </p:txBody>
      </p:sp>
      <p:pic>
        <p:nvPicPr>
          <p:cNvPr id="4" name="C_4#ae14ab646.fixed?pid=fe4359b9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ae14ab646.fixed?pid=fe4359b94&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AS.39_1#111779b09?vop=1&amp;pid=ef148d9a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本题考查侵权责任。小徐5岁，是无民事行为能力人，</a:t>
            </a:r>
            <a:r>
              <a:rPr lang="en-US" altLang="zh-CN" sz="2000" b="0" i="0">
                <a:solidFill>
                  <a:srgbClr val="000000"/>
                </a:solidFill>
                <a:latin typeface="微软雅黑" pitchFamily="34" charset="0"/>
                <a:ea typeface="微软雅黑" pitchFamily="34" charset="-122"/>
                <a:cs typeface="微软雅黑" pitchFamily="34" charset="-120"/>
              </a:rPr>
              <a:t>无须对自己的过错承担法律责任，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正确;动物园的动物致人损害的事件，适用过错推定而非无过错责任原则，②错误，③正确</a:t>
            </a:r>
            <a:r>
              <a:rPr lang="en-US" altLang="zh-CN" sz="2000" b="0" i="0">
                <a:solidFill>
                  <a:srgbClr val="000000"/>
                </a:solidFill>
                <a:latin typeface="微软雅黑" pitchFamily="34" charset="0"/>
                <a:ea typeface="微软雅黑" pitchFamily="34" charset="-122"/>
                <a:cs typeface="微软雅黑" pitchFamily="34" charset="-120"/>
              </a:rPr>
              <a:t>;受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害人的监护人未尽到警示教育和看护义务</a:t>
            </a:r>
            <a:r>
              <a:rPr lang="en-US" altLang="zh-CN" sz="2000" b="0" i="0" dirty="0">
                <a:solidFill>
                  <a:srgbClr val="000000"/>
                </a:solidFill>
                <a:latin typeface="微软雅黑" pitchFamily="34" charset="0"/>
                <a:ea typeface="微软雅黑" pitchFamily="34" charset="-122"/>
                <a:cs typeface="微软雅黑" pitchFamily="34" charset="-120"/>
              </a:rPr>
              <a:t>，导致受害人进入猴山，徐某存在过失</a:t>
            </a:r>
            <a:r>
              <a:rPr lang="en-US" altLang="zh-CN" sz="2000" b="0" i="0">
                <a:solidFill>
                  <a:srgbClr val="000000"/>
                </a:solidFill>
                <a:latin typeface="微软雅黑" pitchFamily="34" charset="0"/>
                <a:ea typeface="微软雅黑" pitchFamily="34" charset="-122"/>
                <a:cs typeface="微软雅黑" pitchFamily="34" charset="-120"/>
              </a:rPr>
              <a:t>，但动物园也可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能存在一定过错</a:t>
            </a:r>
            <a:r>
              <a:rPr lang="en-US" altLang="zh-CN" sz="2000" b="0" i="0" dirty="0">
                <a:solidFill>
                  <a:srgbClr val="000000"/>
                </a:solidFill>
                <a:latin typeface="微软雅黑" pitchFamily="34" charset="0"/>
                <a:ea typeface="微软雅黑" pitchFamily="34" charset="-122"/>
                <a:cs typeface="微软雅黑" pitchFamily="34" charset="-120"/>
              </a:rPr>
              <a:t>，徐某可以通过诉讼维权，④排除。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BD.40_1#97fd84a9a?sp=1&amp;pid=ef148d9a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［江西宜春上高二中2025高二月考］</a:t>
            </a:r>
            <a:r>
              <a:rPr lang="en-US" altLang="zh-CN" sz="2000" b="0" i="0" dirty="0">
                <a:solidFill>
                  <a:srgbClr val="000000"/>
                </a:solidFill>
                <a:latin typeface="微软雅黑" pitchFamily="34" charset="0"/>
                <a:ea typeface="微软雅黑" pitchFamily="34" charset="-122"/>
                <a:cs typeface="微软雅黑" pitchFamily="34" charset="-120"/>
              </a:rPr>
              <a:t>某中学开设现代诗特色校本课程。</a:t>
            </a:r>
            <a:r>
              <a:rPr lang="en-US" altLang="zh-CN" sz="2000" b="0" i="0">
                <a:solidFill>
                  <a:srgbClr val="000000"/>
                </a:solidFill>
                <a:latin typeface="微软雅黑" pitchFamily="34" charset="0"/>
                <a:ea typeface="微软雅黑" pitchFamily="34" charset="-122"/>
                <a:cs typeface="微软雅黑" pitchFamily="34" charset="-120"/>
              </a:rPr>
              <a:t>15岁的小李通过一学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期的学习</a:t>
            </a:r>
            <a:r>
              <a:rPr lang="en-US" altLang="zh-CN" sz="2000" b="0" i="0" dirty="0">
                <a:solidFill>
                  <a:srgbClr val="000000"/>
                </a:solidFill>
                <a:latin typeface="微软雅黑" pitchFamily="34" charset="0"/>
                <a:ea typeface="微软雅黑" pitchFamily="34" charset="-122"/>
                <a:cs typeface="微软雅黑" pitchFamily="34" charset="-120"/>
              </a:rPr>
              <a:t>，完成了一篇优质作品《甲秀楼》，某出版社出具证书，将该作品收入《我爱家乡</a:t>
            </a:r>
            <a:r>
              <a:rPr lang="en-US" altLang="zh-CN" sz="2000" b="0" i="0">
                <a:solidFill>
                  <a:srgbClr val="000000"/>
                </a:solidFill>
                <a:latin typeface="微软雅黑" pitchFamily="34" charset="0"/>
                <a:ea typeface="微软雅黑" pitchFamily="34" charset="-122"/>
                <a:cs typeface="微软雅黑" pitchFamily="34" charset="-120"/>
              </a:rPr>
              <a:t>》作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品集并出版</a:t>
            </a:r>
            <a:r>
              <a:rPr lang="en-US" altLang="zh-CN" sz="2000" b="0" i="0" dirty="0">
                <a:solidFill>
                  <a:srgbClr val="000000"/>
                </a:solidFill>
                <a:latin typeface="微软雅黑" pitchFamily="34" charset="0"/>
                <a:ea typeface="微软雅黑" pitchFamily="34" charset="-122"/>
                <a:cs typeface="微软雅黑" pitchFamily="34" charset="-120"/>
              </a:rPr>
              <a:t>。关于该作品的著作权，</a:t>
            </a:r>
            <a:r>
              <a:rPr lang="en-US" altLang="zh-CN" sz="2000" b="0" i="0">
                <a:solidFill>
                  <a:srgbClr val="000000"/>
                </a:solidFill>
                <a:latin typeface="微软雅黑" pitchFamily="34" charset="0"/>
                <a:ea typeface="微软雅黑" pitchFamily="34" charset="-122"/>
                <a:cs typeface="微软雅黑" pitchFamily="34" charset="-120"/>
              </a:rPr>
              <a:t>下列说法正确的有(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97fd84a9a.bracket?pid=ef148d9ad&amp;color=0,0,0&amp;vpa=14&amp;vtp=1"/>
          <p:cNvSpPr/>
          <p:nvPr/>
        </p:nvSpPr>
        <p:spPr>
          <a:xfrm>
            <a:off x="7005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0_2#97fd84a9a?pid=ef148d9ad&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①小李的现代诗作品公开发表后，才享有著作权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若在编写国家级小学教科书时汇编《我爱家乡》作品集中的该诗片段，则不必向小李支付报酬</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小李的现代诗作品发表50年后，法律继续保护其作品署名权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老师把小李的现代诗作品用于教学，是对其作品的合理使用</a:t>
            </a:r>
            <a:endParaRPr lang="en-US" altLang="zh-CN" sz="2000" dirty="0"/>
          </a:p>
        </p:txBody>
      </p:sp>
      <p:sp>
        <p:nvSpPr>
          <p:cNvPr id="5" name="QC_6_BD.40_3#97fd84a9a.choices?pid=ef148d9ad&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AS.42_1#97fd84a9a?vop=1&amp;pid=ef148d9a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本题考查作品的合理使用。作者署名权的保护期不受限制，故小李的现代诗作品发表</a:t>
            </a:r>
            <a:r>
              <a:rPr lang="en-US" altLang="zh-CN" sz="2000" b="0" i="0">
                <a:solidFill>
                  <a:srgbClr val="000000"/>
                </a:solidFill>
                <a:latin typeface="微软雅黑" pitchFamily="34" charset="0"/>
                <a:ea typeface="微软雅黑" pitchFamily="34" charset="-122"/>
                <a:cs typeface="微软雅黑" pitchFamily="34" charset="-120"/>
              </a:rPr>
              <a:t>50年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a:t>
            </a:r>
            <a:r>
              <a:rPr lang="en-US" altLang="zh-CN" sz="2000" b="0" i="0" dirty="0">
                <a:solidFill>
                  <a:srgbClr val="000000"/>
                </a:solidFill>
                <a:latin typeface="微软雅黑" pitchFamily="34" charset="0"/>
                <a:ea typeface="微软雅黑" pitchFamily="34" charset="-122"/>
                <a:cs typeface="微软雅黑" pitchFamily="34" charset="-120"/>
              </a:rPr>
              <a:t>，法律继续保护其作品署名权，③正确；老师把小李的现代诗作品用于教学</a:t>
            </a:r>
            <a:r>
              <a:rPr lang="en-US" altLang="zh-CN" sz="2000" b="0" i="0">
                <a:solidFill>
                  <a:srgbClr val="000000"/>
                </a:solidFill>
                <a:latin typeface="微软雅黑" pitchFamily="34" charset="0"/>
                <a:ea typeface="微软雅黑" pitchFamily="34" charset="-122"/>
                <a:cs typeface="微软雅黑" pitchFamily="34" charset="-120"/>
              </a:rPr>
              <a:t>，属于法律规定的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作品的合理使用的范畴</a:t>
            </a:r>
            <a:r>
              <a:rPr lang="en-US" altLang="zh-CN" sz="2000" b="0" i="0" dirty="0">
                <a:solidFill>
                  <a:srgbClr val="000000"/>
                </a:solidFill>
                <a:latin typeface="微软雅黑" pitchFamily="34" charset="0"/>
                <a:ea typeface="微软雅黑" pitchFamily="34" charset="-122"/>
                <a:cs typeface="微软雅黑" pitchFamily="34" charset="-120"/>
              </a:rPr>
              <a:t>，④正确；小李的作品无论是否发表，都享有著作权，①排除</a:t>
            </a:r>
            <a:r>
              <a:rPr lang="en-US" altLang="zh-CN" sz="2000" b="0" i="0">
                <a:solidFill>
                  <a:srgbClr val="000000"/>
                </a:solidFill>
                <a:latin typeface="微软雅黑" pitchFamily="34" charset="0"/>
                <a:ea typeface="微软雅黑" pitchFamily="34" charset="-122"/>
                <a:cs typeface="微软雅黑" pitchFamily="34" charset="-120"/>
              </a:rPr>
              <a:t>；为实施义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务教育和国家教育规划而编写出版教科书</a:t>
            </a:r>
            <a:r>
              <a:rPr lang="en-US" altLang="zh-CN" sz="2000" b="0" i="0" dirty="0">
                <a:solidFill>
                  <a:srgbClr val="000000"/>
                </a:solidFill>
                <a:latin typeface="微软雅黑" pitchFamily="34" charset="0"/>
                <a:ea typeface="微软雅黑" pitchFamily="34" charset="-122"/>
                <a:cs typeface="微软雅黑" pitchFamily="34" charset="-120"/>
              </a:rPr>
              <a:t>，可以不经著作权人许可</a:t>
            </a:r>
            <a:r>
              <a:rPr lang="en-US" altLang="zh-CN" sz="2000" b="0" i="0">
                <a:solidFill>
                  <a:srgbClr val="000000"/>
                </a:solidFill>
                <a:latin typeface="微软雅黑" pitchFamily="34" charset="0"/>
                <a:ea typeface="微软雅黑" pitchFamily="34" charset="-122"/>
                <a:cs typeface="微软雅黑" pitchFamily="34" charset="-120"/>
              </a:rPr>
              <a:t>（著作权人事先声明不许使用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的除外</a:t>
            </a:r>
            <a:r>
              <a:rPr lang="en-US" altLang="zh-CN" sz="2000" b="0" i="0" dirty="0">
                <a:solidFill>
                  <a:srgbClr val="000000"/>
                </a:solidFill>
                <a:latin typeface="微软雅黑" pitchFamily="34" charset="0"/>
                <a:ea typeface="微软雅黑" pitchFamily="34" charset="-122"/>
                <a:cs typeface="微软雅黑" pitchFamily="34" charset="-120"/>
              </a:rPr>
              <a:t>），在教科书中汇编已经发表的作品片段，但应当按照规定向著作权人支付报酬，②排除。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BD.43_1#bfa5ae02a?sp=1&amp;pid=ef148d9ad&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［北京第八十中学2025高二月考］</a:t>
            </a:r>
            <a:r>
              <a:rPr lang="en-US" altLang="zh-CN" sz="2000" b="0" i="0" dirty="0">
                <a:solidFill>
                  <a:srgbClr val="000000"/>
                </a:solidFill>
                <a:latin typeface="微软雅黑" pitchFamily="34" charset="0"/>
                <a:ea typeface="微软雅黑" pitchFamily="34" charset="-122"/>
                <a:cs typeface="微软雅黑" pitchFamily="34" charset="-120"/>
              </a:rPr>
              <a:t>某日凌晨</a:t>
            </a:r>
            <a:r>
              <a:rPr lang="en-US" altLang="zh-CN" sz="2000" b="0" i="0">
                <a:solidFill>
                  <a:srgbClr val="000000"/>
                </a:solidFill>
                <a:latin typeface="微软雅黑" pitchFamily="34" charset="0"/>
                <a:ea typeface="微软雅黑" pitchFamily="34" charset="-122"/>
                <a:cs typeface="微软雅黑" pitchFamily="34" charset="-120"/>
              </a:rPr>
              <a:t>，小陈被楼上邻居小涛大声唱歌的声音吵到无法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入睡</a:t>
            </a:r>
            <a:r>
              <a:rPr lang="en-US" altLang="zh-CN" sz="2000" b="0" i="0" dirty="0">
                <a:solidFill>
                  <a:srgbClr val="000000"/>
                </a:solidFill>
                <a:latin typeface="微软雅黑" pitchFamily="34" charset="0"/>
                <a:ea typeface="微软雅黑" pitchFamily="34" charset="-122"/>
                <a:cs typeface="微软雅黑" pitchFamily="34" charset="-120"/>
              </a:rPr>
              <a:t>，遂到小涛的住处敲门。小涛开门后，小陈将手扶在门框的外沿</a:t>
            </a:r>
            <a:r>
              <a:rPr lang="en-US" altLang="zh-CN" sz="2000" b="0" i="0">
                <a:solidFill>
                  <a:srgbClr val="000000"/>
                </a:solidFill>
                <a:latin typeface="微软雅黑" pitchFamily="34" charset="0"/>
                <a:ea typeface="微软雅黑" pitchFamily="34" charset="-122"/>
                <a:cs typeface="微软雅黑" pitchFamily="34" charset="-120"/>
              </a:rPr>
              <a:t>，提醒小涛在夜深时应降低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声音以免影响他人休息</a:t>
            </a:r>
            <a:r>
              <a:rPr lang="en-US" altLang="zh-CN" sz="2000" b="0" i="0" dirty="0">
                <a:solidFill>
                  <a:srgbClr val="000000"/>
                </a:solidFill>
                <a:latin typeface="微软雅黑" pitchFamily="34" charset="0"/>
                <a:ea typeface="微软雅黑" pitchFamily="34" charset="-122"/>
                <a:cs typeface="微软雅黑" pitchFamily="34" charset="-120"/>
              </a:rPr>
              <a:t>。小涛心有不满，应和后转身返回并用力关门，门夹伤了小陈的右手</a:t>
            </a:r>
            <a:r>
              <a:rPr lang="en-US" altLang="zh-CN" sz="2000" b="0" i="0">
                <a:solidFill>
                  <a:srgbClr val="000000"/>
                </a:solidFill>
                <a:latin typeface="微软雅黑" pitchFamily="34" charset="0"/>
                <a:ea typeface="微软雅黑" pitchFamily="34" charset="-122"/>
                <a:cs typeface="微软雅黑" pitchFamily="34" charset="-120"/>
              </a:rPr>
              <a:t>。经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医生诊断</a:t>
            </a:r>
            <a:r>
              <a:rPr lang="en-US" altLang="zh-CN" sz="2000" b="0" i="0" dirty="0">
                <a:solidFill>
                  <a:srgbClr val="000000"/>
                </a:solidFill>
                <a:latin typeface="微软雅黑" pitchFamily="34" charset="0"/>
                <a:ea typeface="微软雅黑" pitchFamily="34" charset="-122"/>
                <a:cs typeface="微软雅黑" pitchFamily="34" charset="-120"/>
              </a:rPr>
              <a:t>，小陈的右手4、5指不同程度骨折，共耗费各项治疗费用13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000元。对此</a:t>
            </a:r>
            <a:r>
              <a:rPr lang="en-US" altLang="zh-CN" sz="2000" b="0" i="0">
                <a:solidFill>
                  <a:srgbClr val="000000"/>
                </a:solidFill>
                <a:latin typeface="微软雅黑" pitchFamily="34" charset="0"/>
                <a:ea typeface="微软雅黑" pitchFamily="34" charset="-122"/>
                <a:cs typeface="微软雅黑" pitchFamily="34" charset="-120"/>
              </a:rPr>
              <a:t>，下列说法</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4_1#bfa5ae02a.bracket?pid=ef148d9ad&amp;color=0,0,0&amp;vpa=15&amp;vtp=1"/>
          <p:cNvSpPr/>
          <p:nvPr/>
        </p:nvSpPr>
        <p:spPr>
          <a:xfrm>
            <a:off x="1938401" y="27817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43_2#bfa5ae02a?pid=ef148d9ad&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①小涛侵犯了他人的人身权利，应承担过错侵权责任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小涛未能注意权利行使的界限，违背了相邻关系处理原则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小陈的健康权遭到侵害，可要求小涛消除危险、恢复原状</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小陈享有劝阻邻居扰民的权利，实质是动产所有权的延伸</a:t>
            </a:r>
            <a:endParaRPr lang="en-US" altLang="zh-CN" sz="2000" dirty="0"/>
          </a:p>
        </p:txBody>
      </p:sp>
      <p:sp>
        <p:nvSpPr>
          <p:cNvPr id="5" name="QC_6_BD.43_3#bfa5ae02a.choices?pid=ef148d9ad&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6_AS.45_1#bfa5ae02a?vop=1&amp;pid=ef148d9ad&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本题考查妥善处理相邻关系。小涛心有不满，应和后转身返回并用力关门</a:t>
            </a:r>
            <a:r>
              <a:rPr lang="en-US" altLang="zh-CN" sz="2000" b="0" i="0">
                <a:solidFill>
                  <a:srgbClr val="000000"/>
                </a:solidFill>
                <a:latin typeface="微软雅黑" pitchFamily="34" charset="0"/>
                <a:ea typeface="微软雅黑" pitchFamily="34" charset="-122"/>
                <a:cs typeface="微软雅黑" pitchFamily="34" charset="-120"/>
              </a:rPr>
              <a:t>，门夹伤了小陈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的右手</a:t>
            </a:r>
            <a:r>
              <a:rPr lang="en-US" altLang="zh-CN" sz="2000" b="0" i="0" dirty="0">
                <a:solidFill>
                  <a:srgbClr val="000000"/>
                </a:solidFill>
                <a:latin typeface="微软雅黑" pitchFamily="34" charset="0"/>
                <a:ea typeface="微软雅黑" pitchFamily="34" charset="-122"/>
                <a:cs typeface="微软雅黑" pitchFamily="34" charset="-120"/>
              </a:rPr>
              <a:t>。经医生诊断，小陈的右手4、5指不同程度骨折。本案中小涛侵犯了他人的人身权利</a:t>
            </a:r>
            <a:r>
              <a:rPr lang="en-US" altLang="zh-CN" sz="2000" b="0" i="0">
                <a:solidFill>
                  <a:srgbClr val="000000"/>
                </a:solidFill>
                <a:latin typeface="微软雅黑" pitchFamily="34" charset="0"/>
                <a:ea typeface="微软雅黑" pitchFamily="34" charset="-122"/>
                <a:cs typeface="微软雅黑" pitchFamily="34" charset="-120"/>
              </a:rPr>
              <a:t>，应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承担过错侵权责任</a:t>
            </a:r>
            <a:r>
              <a:rPr lang="en-US" altLang="zh-CN" sz="2000" b="0" i="0" dirty="0">
                <a:solidFill>
                  <a:srgbClr val="000000"/>
                </a:solidFill>
                <a:latin typeface="微软雅黑" pitchFamily="34" charset="0"/>
                <a:ea typeface="微软雅黑" pitchFamily="34" charset="-122"/>
                <a:cs typeface="微软雅黑" pitchFamily="34" charset="-120"/>
              </a:rPr>
              <a:t>，①正确。某日凌晨，小陈被楼上邻居小涛大声唱歌的声音吵到无法入睡</a:t>
            </a:r>
            <a:r>
              <a:rPr lang="en-US" altLang="zh-CN" sz="2000" b="0" i="0">
                <a:solidFill>
                  <a:srgbClr val="000000"/>
                </a:solidFill>
                <a:latin typeface="微软雅黑" pitchFamily="34" charset="0"/>
                <a:ea typeface="微软雅黑" pitchFamily="34" charset="-122"/>
                <a:cs typeface="微软雅黑" pitchFamily="34" charset="-120"/>
              </a:rPr>
              <a:t>，遂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到小涛的住处敲门</a:t>
            </a:r>
            <a:r>
              <a:rPr lang="en-US" altLang="zh-CN" sz="2000" b="0" i="0" dirty="0">
                <a:solidFill>
                  <a:srgbClr val="000000"/>
                </a:solidFill>
                <a:latin typeface="微软雅黑" pitchFamily="34" charset="0"/>
                <a:ea typeface="微软雅黑" pitchFamily="34" charset="-122"/>
                <a:cs typeface="微软雅黑" pitchFamily="34" charset="-120"/>
              </a:rPr>
              <a:t>。可见本案中小涛未能注意权利行使的界限，违背了相邻关系处理原则，</a:t>
            </a:r>
            <a:r>
              <a:rPr lang="en-US" altLang="zh-CN" sz="2000" b="0" i="0">
                <a:solidFill>
                  <a:srgbClr val="000000"/>
                </a:solidFill>
                <a:latin typeface="微软雅黑" pitchFamily="34" charset="0"/>
                <a:ea typeface="微软雅黑" pitchFamily="34" charset="-122"/>
                <a:cs typeface="微软雅黑" pitchFamily="34" charset="-120"/>
              </a:rPr>
              <a:t>②正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。小陈的健康权遭到侵害，可要求小涛赔礼道歉、赔偿损失，而不是消除危险、恢复原状</a:t>
            </a:r>
            <a:r>
              <a:rPr lang="en-US" altLang="zh-CN" sz="2000" b="0" i="0">
                <a:solidFill>
                  <a:srgbClr val="000000"/>
                </a:solidFill>
                <a:latin typeface="微软雅黑" pitchFamily="34" charset="0"/>
                <a:ea typeface="微软雅黑" pitchFamily="34" charset="-122"/>
                <a:cs typeface="微软雅黑" pitchFamily="34" charset="-120"/>
              </a:rPr>
              <a:t>，③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。相邻关系是对不动产权利的限制或延伸，不是动产所有权，④排除。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6_BD.46_1#4e9b91fc5?sp=1&amp;pid=37d735014&amp;color=0,0,0&amp;vtp=1&amp;bt=1&amp;bbb=1&amp;hb=1"/>
          <p:cNvSpPr/>
          <p:nvPr/>
        </p:nvSpPr>
        <p:spPr>
          <a:xfrm>
            <a:off x="722376" y="972000"/>
            <a:ext cx="10753344" cy="4068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［浙江台州2024高二联考］</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阅读材料，完成下列要求。（20分）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S</a:t>
            </a:r>
            <a:r>
              <a:rPr lang="en-US" altLang="zh-CN" sz="2000" b="0" i="0" dirty="0">
                <a:solidFill>
                  <a:srgbClr val="000000"/>
                </a:solidFill>
                <a:latin typeface="微软雅黑" pitchFamily="34" charset="0"/>
                <a:ea typeface="楷体" pitchFamily="34" charset="-122"/>
                <a:cs typeface="微软雅黑" pitchFamily="34" charset="-120"/>
              </a:rPr>
              <a:t>公司享有其出品的动画片</a:t>
            </a:r>
            <a:r>
              <a:rPr lang="en-US" altLang="zh-CN" sz="2000" b="0" i="0" dirty="0">
                <a:solidFill>
                  <a:srgbClr val="000000"/>
                </a:solidFill>
                <a:latin typeface="微软雅黑" pitchFamily="34" charset="0"/>
                <a:ea typeface="微软雅黑" pitchFamily="34" charset="-122"/>
                <a:cs typeface="微软雅黑" pitchFamily="34" charset="-120"/>
              </a:rPr>
              <a:t>《X</a:t>
            </a:r>
            <a:r>
              <a:rPr lang="en-US" altLang="zh-CN" sz="2000" b="0" i="0" dirty="0">
                <a:solidFill>
                  <a:srgbClr val="000000"/>
                </a:solidFill>
                <a:latin typeface="微软雅黑" pitchFamily="34" charset="0"/>
                <a:ea typeface="楷体" pitchFamily="34" charset="-122"/>
                <a:cs typeface="微软雅黑" pitchFamily="34" charset="-120"/>
              </a:rPr>
              <a:t>出没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“G</a:t>
            </a:r>
            <a:r>
              <a:rPr lang="en-US" altLang="zh-CN" sz="2000" b="0" i="0" dirty="0">
                <a:solidFill>
                  <a:srgbClr val="000000"/>
                </a:solidFill>
                <a:latin typeface="微软雅黑" pitchFamily="34" charset="0"/>
                <a:ea typeface="楷体" pitchFamily="34" charset="-122"/>
                <a:cs typeface="微软雅黑" pitchFamily="34" charset="-120"/>
              </a:rPr>
              <a:t>头强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等动漫形象美术作品的著作权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扩大影响</a:t>
            </a:r>
            <a:r>
              <a:rPr lang="en-US" altLang="zh-CN" sz="2000" b="0" i="0" dirty="0">
                <a:solidFill>
                  <a:srgbClr val="000000"/>
                </a:solidFill>
                <a:latin typeface="微软雅黑" pitchFamily="34" charset="0"/>
                <a:ea typeface="微软雅黑" pitchFamily="34" charset="-122"/>
                <a:cs typeface="微软雅黑" pitchFamily="34" charset="-120"/>
              </a:rPr>
              <a:t>，S</a:t>
            </a:r>
            <a:r>
              <a:rPr lang="en-US" altLang="zh-CN" sz="2000" b="0" i="0" dirty="0">
                <a:solidFill>
                  <a:srgbClr val="000000"/>
                </a:solidFill>
                <a:latin typeface="微软雅黑" pitchFamily="34" charset="0"/>
                <a:ea typeface="楷体" pitchFamily="34" charset="-122"/>
                <a:cs typeface="微软雅黑" pitchFamily="34" charset="-120"/>
              </a:rPr>
              <a:t>公司在服装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玩具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图书等多个领域将其授权给合作公司使用</a:t>
            </a:r>
            <a:r>
              <a:rPr lang="en-US" altLang="zh-CN" sz="2000" b="0" i="0" dirty="0">
                <a:solidFill>
                  <a:srgbClr val="000000"/>
                </a:solidFill>
                <a:latin typeface="微软雅黑" pitchFamily="34" charset="0"/>
                <a:ea typeface="微软雅黑" pitchFamily="34" charset="-122"/>
                <a:cs typeface="微软雅黑" pitchFamily="34" charset="-120"/>
              </a:rPr>
              <a:t>。S</a:t>
            </a:r>
            <a:r>
              <a:rPr lang="en-US" altLang="zh-CN" sz="2000" b="0" i="0" dirty="0">
                <a:solidFill>
                  <a:srgbClr val="000000"/>
                </a:solidFill>
                <a:latin typeface="微软雅黑" pitchFamily="34" charset="0"/>
                <a:ea typeface="楷体" pitchFamily="34" charset="-122"/>
                <a:cs typeface="微软雅黑" pitchFamily="34" charset="-120"/>
              </a:rPr>
              <a:t>公司发现</a:t>
            </a:r>
            <a:r>
              <a:rPr lang="en-US" altLang="zh-CN" sz="2000" b="0" i="0">
                <a:solidFill>
                  <a:srgbClr val="000000"/>
                </a:solidFill>
                <a:latin typeface="微软雅黑" pitchFamily="34" charset="0"/>
                <a:ea typeface="微软雅黑" pitchFamily="34" charset="-122"/>
                <a:cs typeface="微软雅黑" pitchFamily="34" charset="-120"/>
              </a:rPr>
              <a:t>M</a:t>
            </a:r>
            <a:r>
              <a:rPr lang="en-US" altLang="zh-CN" sz="2000" b="0" i="0">
                <a:solidFill>
                  <a:srgbClr val="000000"/>
                </a:solidFill>
                <a:latin typeface="微软雅黑" pitchFamily="34" charset="0"/>
                <a:ea typeface="楷体" pitchFamily="34" charset="-122"/>
                <a:cs typeface="微软雅黑" pitchFamily="34" charset="-120"/>
              </a:rPr>
              <a:t>儿童用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品店未经许可销售玩具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大头强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产品上的图案形象与</a:t>
            </a:r>
            <a:r>
              <a:rPr lang="en-US" altLang="zh-CN" sz="2000" b="0" i="0" dirty="0">
                <a:solidFill>
                  <a:srgbClr val="000000"/>
                </a:solidFill>
                <a:latin typeface="微软雅黑" pitchFamily="34" charset="0"/>
                <a:ea typeface="微软雅黑" pitchFamily="34" charset="-122"/>
                <a:cs typeface="微软雅黑" pitchFamily="34" charset="-120"/>
              </a:rPr>
              <a:t>“G</a:t>
            </a:r>
            <a:r>
              <a:rPr lang="en-US" altLang="zh-CN" sz="2000" b="0" i="0" dirty="0">
                <a:solidFill>
                  <a:srgbClr val="000000"/>
                </a:solidFill>
                <a:latin typeface="微软雅黑" pitchFamily="34" charset="0"/>
                <a:ea typeface="楷体" pitchFamily="34" charset="-122"/>
                <a:cs typeface="微软雅黑" pitchFamily="34" charset="-120"/>
              </a:rPr>
              <a:t>头强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等动漫形象高度相似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据此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向法院提起民事诉讼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法院判决</a:t>
            </a:r>
            <a:r>
              <a:rPr lang="en-US" altLang="zh-CN" sz="2000" b="0" i="0" dirty="0">
                <a:solidFill>
                  <a:srgbClr val="000000"/>
                </a:solidFill>
                <a:latin typeface="微软雅黑" pitchFamily="34" charset="0"/>
                <a:ea typeface="微软雅黑" pitchFamily="34" charset="-122"/>
                <a:cs typeface="微软雅黑" pitchFamily="34" charset="-120"/>
              </a:rPr>
              <a:t>M</a:t>
            </a:r>
            <a:r>
              <a:rPr lang="en-US" altLang="zh-CN" sz="2000" b="0" i="0" dirty="0">
                <a:solidFill>
                  <a:srgbClr val="000000"/>
                </a:solidFill>
                <a:latin typeface="微软雅黑" pitchFamily="34" charset="0"/>
                <a:ea typeface="楷体" pitchFamily="34" charset="-122"/>
                <a:cs typeface="微软雅黑" pitchFamily="34" charset="-120"/>
              </a:rPr>
              <a:t>儿童用品店停止侵权行为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并赔偿相应经济损失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高中生小李发明了一款护眼架</a:t>
            </a:r>
            <a:r>
              <a:rPr lang="en-US" altLang="zh-CN" sz="2000" b="0" i="0" dirty="0">
                <a:solidFill>
                  <a:srgbClr val="000000"/>
                </a:solidFill>
                <a:latin typeface="微软雅黑" pitchFamily="34" charset="0"/>
                <a:ea typeface="微软雅黑" pitchFamily="34" charset="-122"/>
                <a:cs typeface="微软雅黑" pitchFamily="34" charset="-120"/>
              </a:rPr>
              <a:t>。2014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他向国家有关部门申请实用新型专利</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国家有关部门于</a:t>
            </a:r>
            <a:r>
              <a:rPr lang="en-US" altLang="zh-CN" sz="2000" b="0" i="0" dirty="0">
                <a:solidFill>
                  <a:srgbClr val="000000"/>
                </a:solidFill>
                <a:latin typeface="微软雅黑" pitchFamily="34" charset="0"/>
                <a:ea typeface="微软雅黑" pitchFamily="34" charset="-122"/>
                <a:cs typeface="微软雅黑" pitchFamily="34" charset="-120"/>
              </a:rPr>
              <a:t>2015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微软雅黑" pitchFamily="34" charset="0"/>
                <a:ea typeface="楷体" pitchFamily="34" charset="-122"/>
                <a:cs typeface="微软雅黑" pitchFamily="34" charset="-120"/>
              </a:rPr>
              <a:t>日颁发专利证书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小李发明的护眼架推向市场后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很快受到了欢迎</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网上各销售平台的销售量很大</a:t>
            </a:r>
            <a:r>
              <a:rPr lang="en-US" altLang="zh-CN" sz="2000" b="0" i="0" dirty="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小李发现</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楷体" pitchFamily="34" charset="-122"/>
                <a:cs typeface="微软雅黑" pitchFamily="34" charset="-120"/>
              </a:rPr>
              <a:t>公司生产销售的护眼架与自己的专利产</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品特征完全相同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小李以侵犯专利权为由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公司诉至法院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请求保护自己的专利权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6_BD.46_2#4e9b91fc5?pid=37d735014&amp;color=0,0,0&amp;mp=1&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运用所学法律知识，回答下列问题：</a:t>
            </a:r>
            <a:endParaRPr lang="en-US" altLang="zh-CN" sz="2000" dirty="0"/>
          </a:p>
        </p:txBody>
      </p:sp>
      <p:sp>
        <p:nvSpPr>
          <p:cNvPr id="3" name="QO_7_BD.47_1#7b8756d26?pid=4e9b91fc5&amp;color=0,0,0&amp;vtp=1&amp;bbb=1"/>
          <p:cNvSpPr/>
          <p:nvPr/>
        </p:nvSpPr>
        <p:spPr>
          <a:xfrm>
            <a:off x="722376" y="1430909"/>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（1）结合材料一，分析法院对M儿童用品店侵权案作出上述判决的理由。（10分）</a:t>
            </a:r>
            <a:endParaRPr lang="en-US" altLang="zh-CN" sz="2000" dirty="0"/>
          </a:p>
        </p:txBody>
      </p:sp>
      <p:sp>
        <p:nvSpPr>
          <p:cNvPr id="4" name="QO_7_AN.48_1#7b8756d26?vop=1&amp;pid=4e9b91fc5&amp;color=0,0,0&amp;vtp=1&amp;bbb=1&amp;hb=1"/>
          <p:cNvSpPr/>
          <p:nvPr/>
        </p:nvSpPr>
        <p:spPr>
          <a:xfrm>
            <a:off x="722376" y="1890141"/>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①根据我国著作权法的规定，著作权人对其作品享有广泛的权利</a:t>
            </a:r>
            <a:r>
              <a:rPr lang="en-US" altLang="zh-CN" sz="2000" b="1" i="0">
                <a:solidFill>
                  <a:srgbClr val="00B050"/>
                </a:solidFill>
                <a:latin typeface="微软雅黑" pitchFamily="34" charset="0"/>
                <a:ea typeface="微软雅黑" pitchFamily="34" charset="-122"/>
                <a:cs typeface="微软雅黑" pitchFamily="34" charset="-120"/>
              </a:rPr>
              <a:t>。他人未经著作权人许可</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使用其享有著作权的作品</a:t>
            </a:r>
            <a:r>
              <a:rPr lang="en-US" altLang="zh-CN" sz="2000" b="1" i="0" dirty="0">
                <a:solidFill>
                  <a:srgbClr val="00B050"/>
                </a:solidFill>
                <a:latin typeface="微软雅黑" pitchFamily="34" charset="0"/>
                <a:ea typeface="微软雅黑" pitchFamily="34" charset="-122"/>
                <a:cs typeface="微软雅黑" pitchFamily="34" charset="-120"/>
              </a:rPr>
              <a:t>，就可能构成侵权。（5分）②</a:t>
            </a:r>
            <a:r>
              <a:rPr lang="en-US" altLang="zh-CN" sz="2000" b="1" i="0">
                <a:solidFill>
                  <a:srgbClr val="00B050"/>
                </a:solidFill>
                <a:latin typeface="微软雅黑" pitchFamily="34" charset="0"/>
                <a:ea typeface="微软雅黑" pitchFamily="34" charset="-122"/>
                <a:cs typeface="微软雅黑" pitchFamily="34" charset="-120"/>
              </a:rPr>
              <a:t>S公司对其动漫形象美术作品享有广泛的</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权利</a:t>
            </a:r>
            <a:r>
              <a:rPr lang="en-US" altLang="zh-CN" sz="2000" b="1" i="0" dirty="0">
                <a:solidFill>
                  <a:srgbClr val="00B050"/>
                </a:solidFill>
                <a:latin typeface="微软雅黑" pitchFamily="34" charset="0"/>
                <a:ea typeface="微软雅黑" pitchFamily="34" charset="-122"/>
                <a:cs typeface="微软雅黑" pitchFamily="34" charset="-120"/>
              </a:rPr>
              <a:t>，M儿童用品店未经S公司许可，销售的涉案产品上的图案形象与S</a:t>
            </a:r>
            <a:r>
              <a:rPr lang="en-US" altLang="zh-CN" sz="2000" b="1" i="0">
                <a:solidFill>
                  <a:srgbClr val="00B050"/>
                </a:solidFill>
                <a:latin typeface="微软雅黑" pitchFamily="34" charset="0"/>
                <a:ea typeface="微软雅黑" pitchFamily="34" charset="-122"/>
                <a:cs typeface="微软雅黑" pitchFamily="34" charset="-120"/>
              </a:rPr>
              <a:t>公司的动漫形象高度相似，</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侵犯了</a:t>
            </a:r>
            <a:r>
              <a:rPr lang="en-US" altLang="zh-CN" sz="2000" b="1" i="0" dirty="0">
                <a:solidFill>
                  <a:srgbClr val="00B050"/>
                </a:solidFill>
                <a:latin typeface="微软雅黑" pitchFamily="34" charset="0"/>
                <a:ea typeface="微软雅黑" pitchFamily="34" charset="-122"/>
                <a:cs typeface="微软雅黑" pitchFamily="34" charset="-120"/>
              </a:rPr>
              <a:t>S公司的著作权，应承担侵权责任，包括停止侵害、赔偿损失等，因此</a:t>
            </a:r>
            <a:r>
              <a:rPr lang="en-US" altLang="zh-CN" sz="2000" b="1" i="0">
                <a:solidFill>
                  <a:srgbClr val="00B050"/>
                </a:solidFill>
                <a:latin typeface="微软雅黑" pitchFamily="34" charset="0"/>
                <a:ea typeface="微软雅黑" pitchFamily="34" charset="-122"/>
                <a:cs typeface="微软雅黑" pitchFamily="34" charset="-120"/>
              </a:rPr>
              <a:t>，法院作出相关判</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决</a:t>
            </a:r>
            <a:r>
              <a:rPr lang="en-US" altLang="zh-CN" sz="2000" b="1" i="0" dirty="0">
                <a:solidFill>
                  <a:srgbClr val="00B050"/>
                </a:solidFill>
                <a:latin typeface="微软雅黑" pitchFamily="34" charset="0"/>
                <a:ea typeface="微软雅黑" pitchFamily="34" charset="-122"/>
                <a:cs typeface="微软雅黑" pitchFamily="34" charset="-120"/>
              </a:rPr>
              <a:t>。（5分）</a:t>
            </a:r>
            <a:endParaRPr lang="en-US" altLang="zh-CN" sz="2000" dirty="0"/>
          </a:p>
        </p:txBody>
      </p:sp>
      <p:sp>
        <p:nvSpPr>
          <p:cNvPr id="5" name="QO_7_AS.49_1#7b8756d26?vop=1&amp;pid=4e9b91fc5&amp;color=0,0,0&amp;vtp=1&amp;bbb=1&amp;hb=1"/>
          <p:cNvSpPr/>
          <p:nvPr/>
        </p:nvSpPr>
        <p:spPr>
          <a:xfrm>
            <a:off x="722376" y="4225036"/>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关键信息：S公司享有“G头强”等动漫形象美术作品的著作权，</a:t>
            </a:r>
            <a:r>
              <a:rPr lang="en-US" altLang="zh-CN" sz="2000" b="0" i="0">
                <a:solidFill>
                  <a:srgbClr val="000000"/>
                </a:solidFill>
                <a:latin typeface="微软雅黑" pitchFamily="34" charset="0"/>
                <a:ea typeface="微软雅黑" pitchFamily="34" charset="-122"/>
                <a:cs typeface="微软雅黑" pitchFamily="34" charset="-120"/>
              </a:rPr>
              <a:t>M儿童用品店未经许可销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售玩具</a:t>
            </a:r>
            <a:r>
              <a:rPr lang="en-US" altLang="zh-CN" sz="2000" b="0" i="0" dirty="0">
                <a:solidFill>
                  <a:srgbClr val="000000"/>
                </a:solidFill>
                <a:latin typeface="微软雅黑" pitchFamily="34" charset="0"/>
                <a:ea typeface="微软雅黑" pitchFamily="34" charset="-122"/>
                <a:cs typeface="微软雅黑" pitchFamily="34" charset="-120"/>
              </a:rPr>
              <a:t>“大头强”，产品上的图案形象与“G头强”等动漫形象高度相似，法院判决</a:t>
            </a:r>
            <a:r>
              <a:rPr lang="en-US" altLang="zh-CN" sz="2000" b="0" i="0">
                <a:solidFill>
                  <a:srgbClr val="000000"/>
                </a:solidFill>
                <a:latin typeface="微软雅黑" pitchFamily="34" charset="0"/>
                <a:ea typeface="微软雅黑" pitchFamily="34" charset="-122"/>
                <a:cs typeface="微软雅黑" pitchFamily="34" charset="-120"/>
              </a:rPr>
              <a:t>M儿童用品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店停止侵权行为</a:t>
            </a:r>
            <a:r>
              <a:rPr lang="en-US" altLang="zh-CN" sz="2000" b="0" i="0" dirty="0">
                <a:solidFill>
                  <a:srgbClr val="000000"/>
                </a:solidFill>
                <a:latin typeface="微软雅黑" pitchFamily="34" charset="0"/>
                <a:ea typeface="微软雅黑" pitchFamily="34" charset="-122"/>
                <a:cs typeface="微软雅黑" pitchFamily="34" charset="-120"/>
              </a:rPr>
              <a:t>，并赔偿相应经济损失→著作权、侵权责任。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fade">
                                      <p:cBhvr>
                                        <p:cTn id="27" dur="500"/>
                                        <p:tgtEl>
                                          <p:spTgt spid="5">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fade">
                                      <p:cBhvr>
                                        <p:cTn id="30" dur="500"/>
                                        <p:tgtEl>
                                          <p:spTgt spid="5">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Effect transition="in" filter="fade">
                                      <p:cBhvr>
                                        <p:cTn id="33" dur="500"/>
                                        <p:tgtEl>
                                          <p:spTgt spid="5">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2" end="2"/>
                                            </p:txEl>
                                          </p:spTgt>
                                        </p:tgtEl>
                                        <p:attrNameLst>
                                          <p:attrName>style.visibility</p:attrName>
                                        </p:attrNameLst>
                                      </p:cBhvr>
                                      <p:to>
                                        <p:strVal val="visible"/>
                                      </p:to>
                                    </p:set>
                                    <p:animEffect transition="in" filter="fade">
                                      <p:cBhvr>
                                        <p:cTn id="36"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7_BD.50_1#07648ecf8?pid=4e9b91fc5&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（2）根据材料二，你认为法院是否应支持小李的主张，并说明理由。（10分）</a:t>
            </a:r>
            <a:endParaRPr lang="en-US" altLang="zh-CN" sz="2000" dirty="0"/>
          </a:p>
        </p:txBody>
      </p:sp>
      <p:sp>
        <p:nvSpPr>
          <p:cNvPr id="3" name="QO_7_AN.51_1#07648ecf8?vop=1&amp;pid=4e9b91fc5&amp;color=0,0,0&amp;vtp=1&amp;bbb=1&amp;hb=1"/>
          <p:cNvSpPr/>
          <p:nvPr/>
        </p:nvSpPr>
        <p:spPr>
          <a:xfrm>
            <a:off x="722376" y="1435169"/>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①法院应支持小李的保护专利权的主张。（1分）</a:t>
            </a:r>
            <a:r>
              <a:rPr lang="en-US" altLang="zh-CN" sz="2000" b="1" i="0">
                <a:solidFill>
                  <a:srgbClr val="00B050"/>
                </a:solidFill>
                <a:latin typeface="微软雅黑" pitchFamily="34" charset="0"/>
                <a:ea typeface="微软雅黑" pitchFamily="34" charset="-122"/>
                <a:cs typeface="微软雅黑" pitchFamily="34" charset="-120"/>
              </a:rPr>
              <a:t>②小李发明的护眼架申请了实用新型专</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利并获得专利权</a:t>
            </a:r>
            <a:r>
              <a:rPr lang="en-US" altLang="zh-CN" sz="2000" b="1" i="0" dirty="0">
                <a:solidFill>
                  <a:srgbClr val="00B050"/>
                </a:solidFill>
                <a:latin typeface="微软雅黑" pitchFamily="34" charset="0"/>
                <a:ea typeface="微软雅黑" pitchFamily="34" charset="-122"/>
                <a:cs typeface="微软雅黑" pitchFamily="34" charset="-120"/>
              </a:rPr>
              <a:t>，未经专利权人小李的许可，任何人都不得实施该实用新型专利。（3分）</a:t>
            </a:r>
            <a:r>
              <a:rPr lang="en-US" altLang="zh-CN" sz="2000" b="1" i="0">
                <a:solidFill>
                  <a:srgbClr val="00B050"/>
                </a:solidFill>
                <a:latin typeface="微软雅黑" pitchFamily="34" charset="0"/>
                <a:ea typeface="微软雅黑" pitchFamily="34" charset="-122"/>
                <a:cs typeface="微软雅黑" pitchFamily="34" charset="-120"/>
              </a:rPr>
              <a:t>③专</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利权保护期自专利申请日起计算</a:t>
            </a:r>
            <a:r>
              <a:rPr lang="en-US" altLang="zh-CN" sz="2000" b="1" i="0" dirty="0">
                <a:solidFill>
                  <a:srgbClr val="00B050"/>
                </a:solidFill>
                <a:latin typeface="微软雅黑" pitchFamily="34" charset="0"/>
                <a:ea typeface="微软雅黑" pitchFamily="34" charset="-122"/>
                <a:cs typeface="微软雅黑" pitchFamily="34" charset="-120"/>
              </a:rPr>
              <a:t>，实用新型专利保护期是十年。（2分）小李在2023年</a:t>
            </a:r>
            <a:r>
              <a:rPr lang="en-US" altLang="zh-CN" sz="2000" b="1" i="0">
                <a:solidFill>
                  <a:srgbClr val="00B050"/>
                </a:solidFill>
                <a:latin typeface="微软雅黑" pitchFamily="34" charset="0"/>
                <a:ea typeface="微软雅黑" pitchFamily="34" charset="-122"/>
                <a:cs typeface="微软雅黑" pitchFamily="34" charset="-120"/>
              </a:rPr>
              <a:t>11月发现</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a:t>
            </a:r>
            <a:r>
              <a:rPr lang="en-US" altLang="zh-CN" sz="2000" b="1" i="0" dirty="0">
                <a:solidFill>
                  <a:srgbClr val="00B050"/>
                </a:solidFill>
                <a:latin typeface="微软雅黑" pitchFamily="34" charset="0"/>
                <a:ea typeface="微软雅黑" pitchFamily="34" charset="-122"/>
                <a:cs typeface="微软雅黑" pitchFamily="34" charset="-120"/>
              </a:rPr>
              <a:t>公司生产销售的护眼架与自己的专利产品特征完全相同时，</a:t>
            </a:r>
            <a:r>
              <a:rPr lang="en-US" altLang="zh-CN" sz="2000" b="1" i="0">
                <a:solidFill>
                  <a:srgbClr val="00B050"/>
                </a:solidFill>
                <a:latin typeface="微软雅黑" pitchFamily="34" charset="0"/>
                <a:ea typeface="微软雅黑" pitchFamily="34" charset="-122"/>
                <a:cs typeface="微软雅黑" pitchFamily="34" charset="-120"/>
              </a:rPr>
              <a:t>小李的专利仍然处于专利保护期内。</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因此</a:t>
            </a:r>
            <a:r>
              <a:rPr lang="en-US" altLang="zh-CN" sz="2000" b="1" i="0" dirty="0">
                <a:solidFill>
                  <a:srgbClr val="00B050"/>
                </a:solidFill>
                <a:latin typeface="微软雅黑" pitchFamily="34" charset="0"/>
                <a:ea typeface="微软雅黑" pitchFamily="34" charset="-122"/>
                <a:cs typeface="微软雅黑" pitchFamily="34" charset="-120"/>
              </a:rPr>
              <a:t>，A公司侵犯了小李的专利权，应停止侵权行为，</a:t>
            </a:r>
            <a:r>
              <a:rPr lang="en-US" altLang="zh-CN" sz="2000" b="1" i="0">
                <a:solidFill>
                  <a:srgbClr val="00B050"/>
                </a:solidFill>
                <a:latin typeface="微软雅黑" pitchFamily="34" charset="0"/>
                <a:ea typeface="微软雅黑" pitchFamily="34" charset="-122"/>
                <a:cs typeface="微软雅黑" pitchFamily="34" charset="-120"/>
              </a:rPr>
              <a:t>法院应支持小李关于保护专利权的主张。</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
        <p:nvSpPr>
          <p:cNvPr id="4" name="QO_7_AS.52_1#07648ecf8?vop=1&amp;pid=4e9b91fc5&amp;color=0,0,0&amp;vtp=1&amp;bbb=1&amp;hb=1"/>
          <p:cNvSpPr/>
          <p:nvPr/>
        </p:nvSpPr>
        <p:spPr>
          <a:xfrm>
            <a:off x="722376" y="42145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关键信息：2014年11月15日，小李申请实用新型专利，2015年4月17</a:t>
            </a:r>
            <a:r>
              <a:rPr lang="en-US" altLang="zh-CN" sz="2000" b="0" i="0">
                <a:solidFill>
                  <a:srgbClr val="000000"/>
                </a:solidFill>
                <a:latin typeface="微软雅黑" pitchFamily="34" charset="0"/>
                <a:ea typeface="微软雅黑" pitchFamily="34" charset="-122"/>
                <a:cs typeface="微软雅黑" pitchFamily="34" charset="-120"/>
              </a:rPr>
              <a:t>日获得专利证书。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微软雅黑" pitchFamily="34" charset="-122"/>
                <a:cs typeface="微软雅黑" pitchFamily="34" charset="-120"/>
              </a:rPr>
              <a:t>年11月，小李发现A公司生产销售的护眼架与自己的专利产品特征完全相同</a:t>
            </a:r>
            <a:r>
              <a:rPr lang="en-US" altLang="zh-CN" sz="2000" b="0" i="0">
                <a:solidFill>
                  <a:srgbClr val="000000"/>
                </a:solidFill>
                <a:latin typeface="微软雅黑" pitchFamily="34" charset="0"/>
                <a:ea typeface="微软雅黑" pitchFamily="34" charset="-122"/>
                <a:cs typeface="微软雅黑" pitchFamily="34" charset="-120"/>
              </a:rPr>
              <a:t>→专利权获得途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径及保护要求</a:t>
            </a:r>
            <a:r>
              <a:rPr lang="en-US" altLang="zh-CN" sz="2000" b="0" i="0" dirty="0">
                <a:solidFill>
                  <a:srgbClr val="000000"/>
                </a:solidFill>
                <a:latin typeface="微软雅黑" pitchFamily="34" charset="0"/>
                <a:ea typeface="微软雅黑" pitchFamily="34" charset="-122"/>
                <a:cs typeface="微软雅黑" pitchFamily="34" charset="-120"/>
              </a:rPr>
              <a:t>、专利保护期、侵权责任。</a:t>
            </a:r>
            <a:endParaRPr lang="en-US" altLang="zh-CN" sz="2200" dirty="0"/>
          </a:p>
        </p:txBody>
      </p:sp>
      <p:sp>
        <p:nvSpPr>
          <p:cNvPr id="5" name="QO_6_AS.53_1#4e9b91fc5?vop=1&amp;pid=37d735014&amp;color=0,0,0&amp;vtp=1&amp;bbb=1"/>
          <p:cNvSpPr/>
          <p:nvPr/>
        </p:nvSpPr>
        <p:spPr>
          <a:xfrm>
            <a:off x="722376" y="5582799"/>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本题考查著作权、专利权、侵权责任等。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bg/>
                                          </p:spTgt>
                                        </p:tgtEl>
                                        <p:attrNameLst>
                                          <p:attrName>style.visibility</p:attrName>
                                        </p:attrNameLst>
                                      </p:cBhvr>
                                      <p:to>
                                        <p:strVal val="visible"/>
                                      </p:to>
                                    </p:set>
                                    <p:animEffect transition="in" filter="fade">
                                      <p:cBhvr>
                                        <p:cTn id="30" dur="500"/>
                                        <p:tgtEl>
                                          <p:spTgt spid="4">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fade">
                                      <p:cBhvr>
                                        <p:cTn id="33" dur="500"/>
                                        <p:tgtEl>
                                          <p:spTgt spid="4">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500"/>
                                        <p:tgtEl>
                                          <p:spTgt spid="4">
                                            <p:txEl>
                                              <p:pRg st="1" end="1"/>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Effect transition="in" filter="fade">
                                      <p:cBhvr>
                                        <p:cTn id="39" dur="500"/>
                                        <p:tgtEl>
                                          <p:spTgt spid="4">
                                            <p:txEl>
                                              <p:pRg st="2" end="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bg/>
                                          </p:spTgt>
                                        </p:tgtEl>
                                        <p:attrNameLst>
                                          <p:attrName>style.visibility</p:attrName>
                                        </p:attrNameLst>
                                      </p:cBhvr>
                                      <p:to>
                                        <p:strVal val="visible"/>
                                      </p:to>
                                    </p:set>
                                    <p:animEffect transition="in" filter="fade">
                                      <p:cBhvr>
                                        <p:cTn id="44" dur="500"/>
                                        <p:tgtEl>
                                          <p:spTgt spid="5">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BD.54_1#409892ba1?sp=1&amp;pid=37d735014&amp;color=0,0,0&amp;vtp=1&amp;bt=1&amp;bbb=1&amp;hb=1"/>
          <p:cNvSpPr/>
          <p:nvPr/>
        </p:nvSpPr>
        <p:spPr>
          <a:xfrm>
            <a:off x="722376" y="972000"/>
            <a:ext cx="10753344" cy="45388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［河南商丘部分学校2025高二联考］</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阅读材料，完成下列要求。（20分）</a:t>
            </a:r>
            <a:endParaRPr lang="en-US" altLang="zh-CN" sz="2000" dirty="0"/>
          </a:p>
          <a:p>
            <a:pPr latinLnBrk="1">
              <a:lnSpc>
                <a:spcPts val="37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基本案情】</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夏女士是一名广告模特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某广告公司邀请其拍摄一组产品广告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并承诺保证拍摄周期满十天</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每天支付报酬</a:t>
            </a:r>
            <a:r>
              <a:rPr lang="en-US" altLang="zh-CN" sz="2000" b="0" i="0" dirty="0">
                <a:solidFill>
                  <a:srgbClr val="000000"/>
                </a:solidFill>
                <a:latin typeface="微软雅黑" pitchFamily="34" charset="0"/>
                <a:ea typeface="微软雅黑" pitchFamily="34" charset="-122"/>
                <a:cs typeface="微软雅黑" pitchFamily="34" charset="-120"/>
              </a:rPr>
              <a:t>3000</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双方签订了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素材拍摄合作合同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但夏女士仅拍摄三天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广告公司便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以广告投放后点击量低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对拍摄结果不满意为由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通知夏女士解约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夏女士向广告公司讨要说法</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广告公司却以合同约定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公司有权任意解约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无须赔偿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为由拒绝支付任何赔偿或补偿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夏女士认为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合同文本是广告公司制定的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与其签约时公司并未解释该合同条款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合同约定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公司可随时解约并无须赔偿属于对其权利的不当限制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该约定应属无效的格式条款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遂将广告公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司诉至法院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要求赔偿经济损失</a:t>
            </a: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广告公司辩称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签订合同前夏女士已经看过合同文</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夏女士作为完全民事行为能力人应知道合同条款含义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应对签订合同的行为负责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6_BD.54_2#409892ba1?sp=1&amp;pid=37d735014&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【法律链接】</a:t>
            </a:r>
            <a:endParaRPr lang="en-US" altLang="zh-CN" sz="2000" dirty="0"/>
          </a:p>
        </p:txBody>
      </p:sp>
      <p:graphicFrame>
        <p:nvGraphicFramePr>
          <p:cNvPr id="40" name="QO_6_BD.54_3#409892ba1?colgroup=41&amp;pid=37d735014&amp;color=0,0,0&amp;vtp=1&amp;bbb=1"/>
          <p:cNvGraphicFramePr>
            <a:graphicFrameLocks noGrp="1"/>
          </p:cNvGraphicFramePr>
          <p:nvPr>
            <p:extLst>
              <p:ext uri="{D42A27DB-BD31-4B8C-83A1-F6EECF244321}">
                <p14:modId xmlns:p14="http://schemas.microsoft.com/office/powerpoint/2010/main" val="1456325182"/>
              </p:ext>
            </p:extLst>
          </p:nvPr>
        </p:nvGraphicFramePr>
        <p:xfrm>
          <a:off x="722376" y="1513528"/>
          <a:ext cx="10735056" cy="1649603"/>
        </p:xfrm>
        <a:graphic>
          <a:graphicData uri="http://schemas.openxmlformats.org/drawingml/2006/table">
            <a:tbl>
              <a:tblPr/>
              <a:tblGrid>
                <a:gridCol w="10735056">
                  <a:extLst>
                    <a:ext uri="{9D8B030D-6E8A-4147-A177-3AD203B41FA5}">
                      <a16:colId xmlns:a16="http://schemas.microsoft.com/office/drawing/2014/main" val="20000"/>
                    </a:ext>
                  </a:extLst>
                </a:gridCol>
              </a:tblGrid>
              <a:tr h="1649603">
                <a:tc>
                  <a:txBody>
                    <a:bodyPr/>
                    <a:lstStyle/>
                    <a:p>
                      <a:pPr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《中华人民共和国民法典》第四百九十七条有下列情形之一的</a:t>
                      </a:r>
                      <a:r>
                        <a:rPr lang="en-US" altLang="zh-CN" sz="2000" b="0" i="0" spc="-100" dirty="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该格式条款无效:</a:t>
                      </a:r>
                      <a:endParaRPr lang="en-US" altLang="zh-CN" sz="1200" dirty="0"/>
                    </a:p>
                    <a:p>
                      <a:pPr algn="l" latinLnBrk="1" hangingPunct="0">
                        <a:lnSpc>
                          <a:spcPts val="3200"/>
                        </a:lnSpc>
                      </a:pPr>
                      <a:r>
                        <a:rPr lang="en-US" altLang="zh-CN" sz="2000" b="0" i="0">
                          <a:solidFill>
                            <a:srgbClr val="000000"/>
                          </a:solidFill>
                          <a:latin typeface="SimSun" panose="02010600030101010101" pitchFamily="2" charset="-122"/>
                          <a:ea typeface="微软雅黑" pitchFamily="34" charset="-122"/>
                          <a:cs typeface="微软雅黑" pitchFamily="34" charset="-120"/>
                        </a:rPr>
                        <a:t>……</a:t>
                      </a:r>
                      <a:endParaRPr lang="en-US" altLang="zh-CN" sz="1200" dirty="0">
                        <a:latin typeface="SimSun" panose="02010600030101010101" pitchFamily="2" charset="-122"/>
                      </a:endParaRPr>
                    </a:p>
                    <a:p>
                      <a:pPr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二）提供格式条款一方不合理地免除或者减轻其责任</a:t>
                      </a:r>
                      <a:r>
                        <a:rPr lang="en-US" altLang="zh-CN" sz="2000" b="0" i="0" spc="-100" dirty="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加重对方责任</a:t>
                      </a:r>
                      <a:r>
                        <a:rPr lang="en-US" altLang="zh-CN" sz="2000" b="0" i="0" spc="-100" dirty="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限制对方主要权利</a:t>
                      </a:r>
                      <a:r>
                        <a:rPr lang="en-US" altLang="zh-CN" sz="2000" b="0" i="0" spc="-100" dirty="0">
                          <a:solidFill>
                            <a:srgbClr val="000000"/>
                          </a:solidFill>
                          <a:latin typeface="微软雅黑" pitchFamily="34" charset="0"/>
                          <a:ea typeface="楷体" pitchFamily="34" charset="-122"/>
                          <a:cs typeface="微软雅黑"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三）提供格式条款一方排除对方主要权利</a:t>
                      </a:r>
                      <a:r>
                        <a:rPr lang="en-US" altLang="zh-CN" sz="2000" b="0" i="0" spc="-100" dirty="0">
                          <a:solidFill>
                            <a:srgbClr val="000000"/>
                          </a:solidFill>
                          <a:latin typeface="微软雅黑" pitchFamily="34" charset="0"/>
                          <a:ea typeface="楷体" pitchFamily="34" charset="-122"/>
                          <a:cs typeface="微软雅黑"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O_7_BD.55_1#cd2d8ceec?pid=409892ba1&amp;color=0,0,0&amp;vtp=1&amp;bbb=1&amp;hb=1"/>
          <p:cNvSpPr/>
          <p:nvPr/>
        </p:nvSpPr>
        <p:spPr>
          <a:xfrm>
            <a:off x="722376" y="3291528"/>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（1）结合材料，运用“订约履约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诚信为本”知识，分析法院是否会支持夏女士的诉求</a:t>
            </a:r>
            <a:r>
              <a:rPr lang="en-US" altLang="zh-CN" sz="2000" b="0" i="0">
                <a:solidFill>
                  <a:srgbClr val="000000"/>
                </a:solidFill>
                <a:latin typeface="微软雅黑" pitchFamily="34" charset="0"/>
                <a:ea typeface="微软雅黑" pitchFamily="34" charset="-122"/>
                <a:cs typeface="微软雅黑" pitchFamily="34" charset="-120"/>
              </a:rPr>
              <a:t>，并阐明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理由</a:t>
            </a:r>
            <a:r>
              <a:rPr lang="en-US" altLang="zh-CN" sz="2000" b="0" i="0" dirty="0">
                <a:solidFill>
                  <a:srgbClr val="000000"/>
                </a:solidFill>
                <a:latin typeface="微软雅黑" pitchFamily="34" charset="0"/>
                <a:ea typeface="微软雅黑" pitchFamily="34" charset="-122"/>
                <a:cs typeface="微软雅黑" pitchFamily="34" charset="-120"/>
              </a:rPr>
              <a:t>。（12分）</a:t>
            </a: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5_BD#0a2f7ea0e?pid=ae14ab646&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建议用时：45分钟</a:t>
            </a:r>
            <a:endParaRPr lang="en-US" altLang="zh-CN" sz="2000" dirty="0"/>
          </a:p>
        </p:txBody>
      </p:sp>
      <p:sp>
        <p:nvSpPr>
          <p:cNvPr id="3" name="QC_6_BD.1_1#be6176715?sp=1&amp;pid=ef148d9ad&amp;color=0,0,0&amp;vtp=1&amp;bbb=1"/>
          <p:cNvSpPr/>
          <p:nvPr/>
        </p:nvSpPr>
        <p:spPr>
          <a:xfrm>
            <a:off x="722376" y="1430909"/>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［重庆外国语学校2025高二期中］</a:t>
            </a:r>
            <a:r>
              <a:rPr lang="en-US" altLang="zh-CN" sz="2000" b="0" i="0">
                <a:solidFill>
                  <a:srgbClr val="000000"/>
                </a:solidFill>
                <a:latin typeface="微软雅黑" pitchFamily="34" charset="0"/>
                <a:ea typeface="微软雅黑" pitchFamily="34" charset="-122"/>
                <a:cs typeface="微软雅黑" pitchFamily="34" charset="-120"/>
              </a:rPr>
              <a:t>方某的下列行为与民事法律关系的客体对应正确的是(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5" name="QC_6_BD.1_2#be6176715?colgroup=5,21,12&amp;pid=ef148d9ad&amp;color=0,0,0&amp;vtp=1&amp;bbb=1"/>
          <p:cNvGraphicFramePr>
            <a:graphicFrameLocks noGrp="1"/>
          </p:cNvGraphicFramePr>
          <p:nvPr>
            <p:extLst>
              <p:ext uri="{D42A27DB-BD31-4B8C-83A1-F6EECF244321}">
                <p14:modId xmlns:p14="http://schemas.microsoft.com/office/powerpoint/2010/main" val="2062062104"/>
              </p:ext>
            </p:extLst>
          </p:nvPr>
        </p:nvGraphicFramePr>
        <p:xfrm>
          <a:off x="722376" y="1968500"/>
          <a:ext cx="10716768" cy="2126488"/>
        </p:xfrm>
        <a:graphic>
          <a:graphicData uri="http://schemas.openxmlformats.org/drawingml/2006/table">
            <a:tbl>
              <a:tblPr/>
              <a:tblGrid>
                <a:gridCol w="1591056">
                  <a:extLst>
                    <a:ext uri="{9D8B030D-6E8A-4147-A177-3AD203B41FA5}">
                      <a16:colId xmlns:a16="http://schemas.microsoft.com/office/drawing/2014/main" val="20000"/>
                    </a:ext>
                  </a:extLst>
                </a:gridCol>
                <a:gridCol w="5797296">
                  <a:extLst>
                    <a:ext uri="{9D8B030D-6E8A-4147-A177-3AD203B41FA5}">
                      <a16:colId xmlns:a16="http://schemas.microsoft.com/office/drawing/2014/main" val="20001"/>
                    </a:ext>
                  </a:extLst>
                </a:gridCol>
                <a:gridCol w="3328416">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序</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行</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民事法律关系的客体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支付100元购买了一个篮球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付款100元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利用业余时间发明了一项专利技术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专利技术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向银行贷款30万元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贷款行为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走在街上被万某不小心撞伤了腿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6_AN.2_1#be6176715.bracket?pid=ef148d9ad&amp;color=0,0,0&amp;vpa=1&amp;vtp=1"/>
          <p:cNvSpPr/>
          <p:nvPr/>
        </p:nvSpPr>
        <p:spPr>
          <a:xfrm>
            <a:off x="10785539" y="1430909"/>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1_3#be6176715.choices?pid=ef148d9ad&amp;color=0,0,0&amp;vtp=1&amp;bbb=1"/>
          <p:cNvSpPr/>
          <p:nvPr/>
        </p:nvSpPr>
        <p:spPr>
          <a:xfrm>
            <a:off x="722376" y="4229100"/>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7_AN.56_1#cd2d8ceec?vop=1&amp;pid=409892ba1&amp;color=0,0,0&amp;vtp=1&amp;bt=1&amp;bbb=1&amp;hb=1"/>
          <p:cNvSpPr/>
          <p:nvPr/>
        </p:nvSpPr>
        <p:spPr>
          <a:xfrm>
            <a:off x="722376" y="972000"/>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会支持。（2分）</a:t>
            </a:r>
            <a:r>
              <a:rPr lang="en-US" altLang="zh-CN" sz="2000" b="1" i="0">
                <a:solidFill>
                  <a:srgbClr val="00B050"/>
                </a:solidFill>
                <a:latin typeface="微软雅黑" pitchFamily="34" charset="0"/>
                <a:ea typeface="微软雅黑" pitchFamily="34" charset="-122"/>
                <a:cs typeface="微软雅黑" pitchFamily="34" charset="-120"/>
              </a:rPr>
              <a:t>合同是夏女士与广告公司在平等协商基础上达成一致的真实意思表示，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广告公司违反合同约定</a:t>
            </a:r>
            <a:r>
              <a:rPr lang="en-US" altLang="zh-CN" sz="2000" b="1" i="0" dirty="0">
                <a:solidFill>
                  <a:srgbClr val="00B050"/>
                </a:solidFill>
                <a:latin typeface="微软雅黑" pitchFamily="34" charset="0"/>
                <a:ea typeface="微软雅黑" pitchFamily="34" charset="-122"/>
                <a:cs typeface="微软雅黑" pitchFamily="34" charset="-120"/>
              </a:rPr>
              <a:t>，应当承担违约责任。（3分）采用格式条款订立合同的</a:t>
            </a:r>
            <a:r>
              <a:rPr lang="en-US" altLang="zh-CN" sz="2000" b="1" i="0">
                <a:solidFill>
                  <a:srgbClr val="00B050"/>
                </a:solidFill>
                <a:latin typeface="微软雅黑" pitchFamily="34" charset="0"/>
                <a:ea typeface="微软雅黑" pitchFamily="34" charset="-122"/>
                <a:cs typeface="微软雅黑" pitchFamily="34" charset="-120"/>
              </a:rPr>
              <a:t>，提供格式条款</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的一方应当遵循公平原则确定当事人之间的权利和义务，并采取合理的方式提示对方注意免除或</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者减轻其责任等与对方有重大利害关系的条款</a:t>
            </a:r>
            <a:r>
              <a:rPr lang="en-US" altLang="zh-CN" sz="2000" b="1" i="0" dirty="0">
                <a:solidFill>
                  <a:srgbClr val="00B050"/>
                </a:solidFill>
                <a:latin typeface="微软雅黑" pitchFamily="34" charset="0"/>
                <a:ea typeface="微软雅黑" pitchFamily="34" charset="-122"/>
                <a:cs typeface="微软雅黑" pitchFamily="34" charset="-120"/>
              </a:rPr>
              <a:t>。（4分）“公司有权任意解约，无须赔偿</a:t>
            </a:r>
            <a:r>
              <a:rPr lang="en-US" altLang="zh-CN" sz="2000" b="1" i="0">
                <a:solidFill>
                  <a:srgbClr val="00B050"/>
                </a:solidFill>
                <a:latin typeface="微软雅黑" pitchFamily="34" charset="0"/>
                <a:ea typeface="微软雅黑" pitchFamily="34" charset="-122"/>
                <a:cs typeface="微软雅黑" pitchFamily="34" charset="-120"/>
              </a:rPr>
              <a:t>”条款</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违背公平原则</a:t>
            </a:r>
            <a:r>
              <a:rPr lang="en-US" altLang="zh-CN" sz="2000" b="1" i="0" dirty="0">
                <a:solidFill>
                  <a:srgbClr val="00B050"/>
                </a:solidFill>
                <a:latin typeface="微软雅黑" pitchFamily="34" charset="0"/>
                <a:ea typeface="微软雅黑" pitchFamily="34" charset="-122"/>
                <a:cs typeface="微软雅黑" pitchFamily="34" charset="-120"/>
              </a:rPr>
              <a:t>，排除了夏女士作为受聘用一方在合同解除时主张其自身权益的权利</a:t>
            </a:r>
            <a:r>
              <a:rPr lang="en-US" altLang="zh-CN" sz="2000" b="1" i="0">
                <a:solidFill>
                  <a:srgbClr val="00B050"/>
                </a:solidFill>
                <a:latin typeface="微软雅黑" pitchFamily="34" charset="0"/>
                <a:ea typeface="微软雅黑" pitchFamily="34" charset="-122"/>
                <a:cs typeface="微软雅黑" pitchFamily="34" charset="-120"/>
              </a:rPr>
              <a:t>，且广告公司</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未就该格式条款提醒夏女士予以特别注意</a:t>
            </a:r>
            <a:r>
              <a:rPr lang="en-US" altLang="zh-CN" sz="2000" b="1" i="0" dirty="0">
                <a:solidFill>
                  <a:srgbClr val="00B050"/>
                </a:solidFill>
                <a:latin typeface="微软雅黑" pitchFamily="34" charset="0"/>
                <a:ea typeface="微软雅黑" pitchFamily="34" charset="-122"/>
                <a:cs typeface="微软雅黑"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7_AS.57_1#cd2d8ceec?vop=1&amp;pid=409892ba1&amp;color=0,0,0&amp;vtp=1&amp;bt=1&amp;bbb=1&amp;hb=1"/>
          <p:cNvSpPr/>
          <p:nvPr/>
        </p:nvSpPr>
        <p:spPr>
          <a:xfrm>
            <a:off x="722376" y="972000"/>
            <a:ext cx="10753344" cy="4983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判断：会支持。论据①:某广告公司邀请其拍摄一组产品广告，</a:t>
            </a:r>
            <a:r>
              <a:rPr lang="en-US" altLang="zh-CN" sz="2000" b="0" i="0">
                <a:solidFill>
                  <a:srgbClr val="000000"/>
                </a:solidFill>
                <a:latin typeface="微软雅黑" pitchFamily="34" charset="0"/>
                <a:ea typeface="微软雅黑" pitchFamily="34" charset="-122"/>
                <a:cs typeface="微软雅黑" pitchFamily="34" charset="-120"/>
              </a:rPr>
              <a:t>并承诺保证拍摄周期满十天，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每天支付报酬</a:t>
            </a:r>
            <a:r>
              <a:rPr lang="en-US" altLang="zh-CN" sz="2000" b="0" i="0" dirty="0">
                <a:solidFill>
                  <a:srgbClr val="000000"/>
                </a:solidFill>
                <a:latin typeface="微软雅黑" pitchFamily="34" charset="0"/>
                <a:ea typeface="微软雅黑" pitchFamily="34" charset="-122"/>
                <a:cs typeface="微软雅黑" pitchFamily="34" charset="-120"/>
              </a:rPr>
              <a:t>3000元，双方签订了《素材拍摄合作合同》。但夏女士仅拍摄三天</a:t>
            </a:r>
            <a:r>
              <a:rPr lang="en-US" altLang="zh-CN" sz="2000" b="0" i="0">
                <a:solidFill>
                  <a:srgbClr val="000000"/>
                </a:solidFill>
                <a:latin typeface="微软雅黑" pitchFamily="34" charset="0"/>
                <a:ea typeface="微软雅黑" pitchFamily="34" charset="-122"/>
                <a:cs typeface="微软雅黑" pitchFamily="34" charset="-120"/>
              </a:rPr>
              <a:t>，广告公司便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以广告投放后点击量低</a:t>
            </a:r>
            <a:r>
              <a:rPr lang="en-US" altLang="zh-CN" sz="2000" b="0" i="0" dirty="0">
                <a:solidFill>
                  <a:srgbClr val="000000"/>
                </a:solidFill>
                <a:latin typeface="微软雅黑" pitchFamily="34" charset="0"/>
                <a:ea typeface="微软雅黑" pitchFamily="34" charset="-122"/>
                <a:cs typeface="微软雅黑" pitchFamily="34" charset="-120"/>
              </a:rPr>
              <a:t>，对拍摄结果不满意为由，通知夏女士解约→可从有效合同、</a:t>
            </a:r>
            <a:r>
              <a:rPr lang="en-US" altLang="zh-CN" sz="2000" b="0" i="0">
                <a:solidFill>
                  <a:srgbClr val="000000"/>
                </a:solidFill>
                <a:latin typeface="微软雅黑" pitchFamily="34" charset="0"/>
                <a:ea typeface="微软雅黑" pitchFamily="34" charset="-122"/>
                <a:cs typeface="微软雅黑" pitchFamily="34" charset="-120"/>
              </a:rPr>
              <a:t>违约的角度，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说明合同是夏女士与广告公司在平等协商基础上达成一致的真实意思表示，广告公司违反合同约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a:t>
            </a:r>
            <a:r>
              <a:rPr lang="en-US" altLang="zh-CN" sz="2000" b="0" i="0" dirty="0">
                <a:solidFill>
                  <a:srgbClr val="000000"/>
                </a:solidFill>
                <a:latin typeface="微软雅黑" pitchFamily="34" charset="0"/>
                <a:ea typeface="微软雅黑" pitchFamily="34" charset="-122"/>
                <a:cs typeface="微软雅黑" pitchFamily="34" charset="-120"/>
              </a:rPr>
              <a:t>，应当承担违约责任。论据②:广告公司却以合同约定“公司有权任意解约，无须赔偿</a:t>
            </a:r>
            <a:r>
              <a:rPr lang="en-US" altLang="zh-CN" sz="2000" b="0" i="0">
                <a:solidFill>
                  <a:srgbClr val="000000"/>
                </a:solidFill>
                <a:latin typeface="微软雅黑" pitchFamily="34" charset="0"/>
                <a:ea typeface="微软雅黑" pitchFamily="34" charset="-122"/>
                <a:cs typeface="微软雅黑" pitchFamily="34" charset="-120"/>
              </a:rPr>
              <a:t>”为由拒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绝支付任何赔偿或补偿</a:t>
            </a:r>
            <a:r>
              <a:rPr lang="en-US" altLang="zh-CN" sz="2000" b="0" i="0" dirty="0">
                <a:solidFill>
                  <a:srgbClr val="000000"/>
                </a:solidFill>
                <a:latin typeface="微软雅黑" pitchFamily="34" charset="0"/>
                <a:ea typeface="微软雅黑" pitchFamily="34" charset="-122"/>
                <a:cs typeface="微软雅黑" pitchFamily="34" charset="-120"/>
              </a:rPr>
              <a:t>→可从合同履行的原则的角度，说明公司“有权任意解约，无须赔偿</a:t>
            </a:r>
            <a:r>
              <a:rPr lang="en-US" altLang="zh-CN" sz="2000" b="0" i="0">
                <a:solidFill>
                  <a:srgbClr val="000000"/>
                </a:solidFill>
                <a:latin typeface="微软雅黑" pitchFamily="34" charset="0"/>
                <a:ea typeface="微软雅黑" pitchFamily="34" charset="-122"/>
                <a:cs typeface="微软雅黑" pitchFamily="34" charset="-120"/>
              </a:rPr>
              <a:t>”条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款违背公平原则</a:t>
            </a:r>
            <a:r>
              <a:rPr lang="en-US" altLang="zh-CN" sz="2000" b="0" i="0" dirty="0">
                <a:solidFill>
                  <a:srgbClr val="000000"/>
                </a:solidFill>
                <a:latin typeface="微软雅黑" pitchFamily="34" charset="0"/>
                <a:ea typeface="微软雅黑" pitchFamily="34" charset="-122"/>
                <a:cs typeface="微软雅黑" pitchFamily="34" charset="-120"/>
              </a:rPr>
              <a:t>，排除了夏女士作为受聘用一方在合同解除时主张其自身权益的权利。论据③</a:t>
            </a:r>
            <a:r>
              <a:rPr lang="en-US" altLang="zh-CN" sz="2000" b="0" i="0">
                <a:solidFill>
                  <a:srgbClr val="000000"/>
                </a:solidFill>
                <a:latin typeface="微软雅黑" pitchFamily="34" charset="0"/>
                <a:ea typeface="微软雅黑" pitchFamily="34" charset="-122"/>
                <a:cs typeface="微软雅黑" pitchFamily="34" charset="-120"/>
              </a:rPr>
              <a:t>:广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告公司辩称</a:t>
            </a:r>
            <a:r>
              <a:rPr lang="en-US" altLang="zh-CN" sz="2000" b="0" i="0" dirty="0">
                <a:solidFill>
                  <a:srgbClr val="000000"/>
                </a:solidFill>
                <a:latin typeface="微软雅黑" pitchFamily="34" charset="0"/>
                <a:ea typeface="微软雅黑" pitchFamily="34" charset="-122"/>
                <a:cs typeface="微软雅黑" pitchFamily="34" charset="-120"/>
              </a:rPr>
              <a:t>，签订合同前夏女士已经看过合同文本</a:t>
            </a:r>
            <a:r>
              <a:rPr lang="en-US" altLang="zh-CN" sz="2000" b="0" i="0">
                <a:solidFill>
                  <a:srgbClr val="000000"/>
                </a:solidFill>
                <a:latin typeface="微软雅黑" pitchFamily="34" charset="0"/>
                <a:ea typeface="微软雅黑" pitchFamily="34" charset="-122"/>
                <a:cs typeface="微软雅黑" pitchFamily="34" charset="-120"/>
              </a:rPr>
              <a:t>，夏女士作为完全民事行为能力人应知道合同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条款含义</a:t>
            </a:r>
            <a:r>
              <a:rPr lang="en-US" altLang="zh-CN" sz="2000" b="0" i="0" dirty="0">
                <a:solidFill>
                  <a:srgbClr val="000000"/>
                </a:solidFill>
                <a:latin typeface="微软雅黑" pitchFamily="34" charset="0"/>
                <a:ea typeface="微软雅黑" pitchFamily="34" charset="-122"/>
                <a:cs typeface="微软雅黑" pitchFamily="34" charset="-120"/>
              </a:rPr>
              <a:t>，应对签订合同的行为负责→可从格式条款的角度</a:t>
            </a:r>
            <a:r>
              <a:rPr lang="en-US" altLang="zh-CN" sz="2000" b="0" i="0">
                <a:solidFill>
                  <a:srgbClr val="000000"/>
                </a:solidFill>
                <a:latin typeface="微软雅黑" pitchFamily="34" charset="0"/>
                <a:ea typeface="微软雅黑" pitchFamily="34" charset="-122"/>
                <a:cs typeface="微软雅黑" pitchFamily="34" charset="-120"/>
              </a:rPr>
              <a:t>，说明提供格式条款的一方应当遵循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公平原则确定当事人之间的权利和义务，并采取合理的方式提示对方注意免除或者减轻其责任等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与对方有重大利害关系的条款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7_BD.58_1#6c3a6106a?pid=409892ba1&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（2）在日常生活中，格式条款是很常见的。结合材料</a:t>
            </a:r>
            <a:r>
              <a:rPr lang="en-US" altLang="zh-CN" sz="2000" b="0" i="0">
                <a:solidFill>
                  <a:srgbClr val="000000"/>
                </a:solidFill>
                <a:latin typeface="微软雅黑" pitchFamily="34" charset="0"/>
                <a:ea typeface="微软雅黑" pitchFamily="34" charset="-122"/>
                <a:cs typeface="微软雅黑" pitchFamily="34" charset="-120"/>
              </a:rPr>
              <a:t>，谈谈采用格式条款订立合同应该注意些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什么</a:t>
            </a:r>
            <a:r>
              <a:rPr lang="en-US" altLang="zh-CN" sz="2000" b="0" i="0" dirty="0">
                <a:solidFill>
                  <a:srgbClr val="000000"/>
                </a:solidFill>
                <a:latin typeface="微软雅黑" pitchFamily="34" charset="0"/>
                <a:ea typeface="微软雅黑" pitchFamily="34" charset="-122"/>
                <a:cs typeface="微软雅黑" pitchFamily="34" charset="-120"/>
              </a:rPr>
              <a:t>。（8分）</a:t>
            </a:r>
            <a:endParaRPr lang="en-US" altLang="zh-CN" sz="2000" dirty="0"/>
          </a:p>
        </p:txBody>
      </p:sp>
      <p:sp>
        <p:nvSpPr>
          <p:cNvPr id="3" name="QO_7_AN.59_1#6c3a6106a?vop=1&amp;pid=409892ba1&amp;color=0,0,0&amp;vtp=1&amp;bbb=1&amp;hb=1"/>
          <p:cNvSpPr/>
          <p:nvPr/>
        </p:nvSpPr>
        <p:spPr>
          <a:xfrm>
            <a:off x="722376" y="1882844"/>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对于格式条款的提供方而言，首先应考虑格式条款是否具有法律依据</a:t>
            </a:r>
            <a:r>
              <a:rPr lang="en-US" altLang="zh-CN" sz="2000" b="1" i="0">
                <a:solidFill>
                  <a:srgbClr val="00B050"/>
                </a:solidFill>
                <a:latin typeface="微软雅黑" pitchFamily="34" charset="0"/>
                <a:ea typeface="微软雅黑" pitchFamily="34" charset="-122"/>
                <a:cs typeface="微软雅黑" pitchFamily="34" charset="-120"/>
              </a:rPr>
              <a:t>，是否会对相对方权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利造成不当限制</a:t>
            </a:r>
            <a:r>
              <a:rPr lang="en-US" altLang="zh-CN" sz="2000" b="1" i="0" dirty="0">
                <a:solidFill>
                  <a:srgbClr val="00B050"/>
                </a:solidFill>
                <a:latin typeface="微软雅黑" pitchFamily="34" charset="0"/>
                <a:ea typeface="微软雅黑" pitchFamily="34" charset="-122"/>
                <a:cs typeface="微软雅黑" pitchFamily="34" charset="-120"/>
              </a:rPr>
              <a:t>。（3分）此外，应采取合理方式提醒相对方注意格式条款的内容</a:t>
            </a:r>
            <a:r>
              <a:rPr lang="en-US" altLang="zh-CN" sz="2000" b="1" i="0">
                <a:solidFill>
                  <a:srgbClr val="00B050"/>
                </a:solidFill>
                <a:latin typeface="微软雅黑" pitchFamily="34" charset="0"/>
                <a:ea typeface="微软雅黑" pitchFamily="34" charset="-122"/>
                <a:cs typeface="微软雅黑" pitchFamily="34" charset="-120"/>
              </a:rPr>
              <a:t>，并进行必要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的解释说明</a:t>
            </a:r>
            <a:r>
              <a:rPr lang="en-US" altLang="zh-CN" sz="2000" b="1" i="0" dirty="0">
                <a:solidFill>
                  <a:srgbClr val="00B050"/>
                </a:solidFill>
                <a:latin typeface="微软雅黑" pitchFamily="34" charset="0"/>
                <a:ea typeface="微软雅黑" pitchFamily="34" charset="-122"/>
                <a:cs typeface="微软雅黑" pitchFamily="34" charset="-120"/>
              </a:rPr>
              <a:t>。（2分）对于合同相对方而言，缔约前除应审查格式条款内容外</a:t>
            </a:r>
            <a:r>
              <a:rPr lang="en-US" altLang="zh-CN" sz="2000" b="1" i="0">
                <a:solidFill>
                  <a:srgbClr val="00B050"/>
                </a:solidFill>
                <a:latin typeface="微软雅黑" pitchFamily="34" charset="0"/>
                <a:ea typeface="微软雅黑" pitchFamily="34" charset="-122"/>
                <a:cs typeface="微软雅黑" pitchFamily="34" charset="-120"/>
              </a:rPr>
              <a:t>，还应要求格式条</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款提供方进行解释说明</a:t>
            </a:r>
            <a:r>
              <a:rPr lang="en-US" altLang="zh-CN" sz="2000" b="1" i="0" dirty="0">
                <a:solidFill>
                  <a:srgbClr val="00B050"/>
                </a:solidFill>
                <a:latin typeface="微软雅黑" pitchFamily="34" charset="0"/>
                <a:ea typeface="微软雅黑" pitchFamily="34" charset="-122"/>
                <a:cs typeface="微软雅黑" pitchFamily="34" charset="-120"/>
              </a:rPr>
              <a:t>。对于对自身权利施加不当限制的格式条款，</a:t>
            </a:r>
            <a:r>
              <a:rPr lang="en-US" altLang="zh-CN" sz="2000" b="1" i="0">
                <a:solidFill>
                  <a:srgbClr val="00B050"/>
                </a:solidFill>
                <a:latin typeface="微软雅黑" pitchFamily="34" charset="0"/>
                <a:ea typeface="微软雅黑" pitchFamily="34" charset="-122"/>
                <a:cs typeface="微软雅黑" pitchFamily="34" charset="-120"/>
              </a:rPr>
              <a:t>可通过诉讼的方式主张无效。</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7_AS.60_1#6c3a6106a?vop=1&amp;pid=409892ba1&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关键信息①:合同文本是广告公司制定的，与其签约时公司并未解释该合同条款</a:t>
            </a:r>
            <a:r>
              <a:rPr lang="en-US" altLang="zh-CN" sz="2000" b="0" i="0">
                <a:solidFill>
                  <a:srgbClr val="000000"/>
                </a:solidFill>
                <a:latin typeface="微软雅黑" pitchFamily="34" charset="0"/>
                <a:ea typeface="微软雅黑" pitchFamily="34" charset="-122"/>
                <a:cs typeface="微软雅黑" pitchFamily="34" charset="-120"/>
              </a:rPr>
              <a:t>，合同约定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公司可随时解约并无须赔偿属于对其权利的不当限制</a:t>
            </a:r>
            <a:r>
              <a:rPr lang="en-US" altLang="zh-CN" sz="2000" b="0" i="0" dirty="0">
                <a:solidFill>
                  <a:srgbClr val="000000"/>
                </a:solidFill>
                <a:latin typeface="微软雅黑" pitchFamily="34" charset="0"/>
                <a:ea typeface="微软雅黑" pitchFamily="34" charset="-122"/>
                <a:cs typeface="微软雅黑" pitchFamily="34" charset="-120"/>
              </a:rPr>
              <a:t>，该约定应属无效的格式条款</a:t>
            </a:r>
            <a:r>
              <a:rPr lang="en-US" altLang="zh-CN" sz="2000" b="0" i="0">
                <a:solidFill>
                  <a:srgbClr val="000000"/>
                </a:solidFill>
                <a:latin typeface="微软雅黑" pitchFamily="34" charset="0"/>
                <a:ea typeface="微软雅黑" pitchFamily="34" charset="-122"/>
                <a:cs typeface="微软雅黑" pitchFamily="34" charset="-120"/>
              </a:rPr>
              <a:t>→可从格式条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款的提供方的角度</a:t>
            </a:r>
            <a:r>
              <a:rPr lang="en-US" altLang="zh-CN" sz="2000" b="0" i="0" dirty="0">
                <a:solidFill>
                  <a:srgbClr val="000000"/>
                </a:solidFill>
                <a:latin typeface="微软雅黑" pitchFamily="34" charset="0"/>
                <a:ea typeface="微软雅黑" pitchFamily="34" charset="-122"/>
                <a:cs typeface="微软雅黑" pitchFamily="34" charset="-120"/>
              </a:rPr>
              <a:t>，说明应考虑格式条款是否具有法律依据，</a:t>
            </a:r>
            <a:r>
              <a:rPr lang="en-US" altLang="zh-CN" sz="2000" b="0" i="0">
                <a:solidFill>
                  <a:srgbClr val="000000"/>
                </a:solidFill>
                <a:latin typeface="微软雅黑" pitchFamily="34" charset="0"/>
                <a:ea typeface="微软雅黑" pitchFamily="34" charset="-122"/>
                <a:cs typeface="微软雅黑" pitchFamily="34" charset="-120"/>
              </a:rPr>
              <a:t>是否会对相对方权利造成不当限制，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应采取合理方式提醒相对方注意格式条款的内容</a:t>
            </a:r>
            <a:r>
              <a:rPr lang="en-US" altLang="zh-CN" sz="2000" b="0" i="0" dirty="0">
                <a:solidFill>
                  <a:srgbClr val="000000"/>
                </a:solidFill>
                <a:latin typeface="微软雅黑" pitchFamily="34" charset="0"/>
                <a:ea typeface="微软雅黑" pitchFamily="34" charset="-122"/>
                <a:cs typeface="微软雅黑" pitchFamily="34" charset="-120"/>
              </a:rPr>
              <a:t>，并进行必要的解释说明。关键信息②</a:t>
            </a:r>
            <a:r>
              <a:rPr lang="en-US" altLang="zh-CN" sz="2000" b="0" i="0">
                <a:solidFill>
                  <a:srgbClr val="000000"/>
                </a:solidFill>
                <a:latin typeface="微软雅黑" pitchFamily="34" charset="0"/>
                <a:ea typeface="微软雅黑" pitchFamily="34" charset="-122"/>
                <a:cs typeface="微软雅黑" pitchFamily="34" charset="-120"/>
              </a:rPr>
              <a:t>:夏女士作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为完全民事行为能力人应知道合同条款含义</a:t>
            </a:r>
            <a:r>
              <a:rPr lang="en-US" altLang="zh-CN" sz="2000" b="0" i="0" dirty="0">
                <a:solidFill>
                  <a:srgbClr val="000000"/>
                </a:solidFill>
                <a:latin typeface="微软雅黑" pitchFamily="34" charset="0"/>
                <a:ea typeface="微软雅黑" pitchFamily="34" charset="-122"/>
                <a:cs typeface="微软雅黑" pitchFamily="34" charset="-120"/>
              </a:rPr>
              <a:t>，应对签订合同的行为负责→</a:t>
            </a:r>
            <a:r>
              <a:rPr lang="en-US" altLang="zh-CN" sz="2000" b="0" i="0">
                <a:solidFill>
                  <a:srgbClr val="000000"/>
                </a:solidFill>
                <a:latin typeface="微软雅黑" pitchFamily="34" charset="0"/>
                <a:ea typeface="微软雅黑" pitchFamily="34" charset="-122"/>
                <a:cs typeface="微软雅黑" pitchFamily="34" charset="-120"/>
              </a:rPr>
              <a:t>可从合同相对方的角度，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说明缔约前除应审查格式条款内容外</a:t>
            </a:r>
            <a:r>
              <a:rPr lang="en-US" altLang="zh-CN" sz="2000" b="0" i="0" dirty="0">
                <a:solidFill>
                  <a:srgbClr val="000000"/>
                </a:solidFill>
                <a:latin typeface="微软雅黑" pitchFamily="34" charset="0"/>
                <a:ea typeface="微软雅黑" pitchFamily="34" charset="-122"/>
                <a:cs typeface="微软雅黑" pitchFamily="34" charset="-120"/>
              </a:rPr>
              <a:t>，还应要求格式条款提供方进行解释说明</a:t>
            </a:r>
            <a:r>
              <a:rPr lang="en-US" altLang="zh-CN" sz="2000" b="0" i="0">
                <a:solidFill>
                  <a:srgbClr val="000000"/>
                </a:solidFill>
                <a:latin typeface="微软雅黑" pitchFamily="34" charset="0"/>
                <a:ea typeface="微软雅黑" pitchFamily="34" charset="-122"/>
                <a:cs typeface="微软雅黑" pitchFamily="34" charset="-120"/>
              </a:rPr>
              <a:t>。对于对自身权利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施加不当限制的格式条款</a:t>
            </a:r>
            <a:r>
              <a:rPr lang="en-US" altLang="zh-CN" sz="2000" b="0" i="0" dirty="0">
                <a:solidFill>
                  <a:srgbClr val="000000"/>
                </a:solidFill>
                <a:latin typeface="微软雅黑" pitchFamily="34" charset="0"/>
                <a:ea typeface="微软雅黑" pitchFamily="34" charset="-122"/>
                <a:cs typeface="微软雅黑" pitchFamily="34" charset="-120"/>
              </a:rPr>
              <a:t>，可通过诉讼的方式主张无效。</a:t>
            </a:r>
            <a:endParaRPr lang="en-US" altLang="zh-CN" sz="2200" dirty="0"/>
          </a:p>
        </p:txBody>
      </p:sp>
      <p:sp>
        <p:nvSpPr>
          <p:cNvPr id="3" name="QO_6_AS.61_1#409892ba1?vop=1&amp;pid=37d735014&amp;color=0,0,0&amp;vtp=1&amp;bbb=1"/>
          <p:cNvSpPr/>
          <p:nvPr/>
        </p:nvSpPr>
        <p:spPr>
          <a:xfrm>
            <a:off x="722376" y="4169924"/>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本题考查订约履约诚信为本。</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Effect transition="in" filter="fade">
                                      <p:cBhvr>
                                        <p:cTn id="33" dur="500"/>
                                        <p:tgtEl>
                                          <p:spTgt spid="3">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animEffect transition="in" filter="fade">
                                      <p:cBhvr>
                                        <p:cTn id="3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1#be6176715?vop=1&amp;pid=ef148d9ad&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本题考查民事法律关系。知识产权关系的客体是智力成果和商业标记</a:t>
            </a:r>
            <a:r>
              <a:rPr lang="en-US" altLang="zh-CN" sz="2000" b="0" i="0">
                <a:solidFill>
                  <a:srgbClr val="000000"/>
                </a:solidFill>
                <a:latin typeface="微软雅黑" pitchFamily="34" charset="0"/>
                <a:ea typeface="微软雅黑" pitchFamily="34" charset="-122"/>
                <a:cs typeface="微软雅黑" pitchFamily="34" charset="-120"/>
              </a:rPr>
              <a:t>。利用业余时间发明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了一项专利技术</a:t>
            </a:r>
            <a:r>
              <a:rPr lang="en-US" altLang="zh-CN" sz="2000" b="0" i="0" dirty="0">
                <a:solidFill>
                  <a:srgbClr val="000000"/>
                </a:solidFill>
                <a:latin typeface="微软雅黑" pitchFamily="34" charset="0"/>
                <a:ea typeface="微软雅黑" pitchFamily="34" charset="-122"/>
                <a:cs typeface="微软雅黑" pitchFamily="34" charset="-120"/>
              </a:rPr>
              <a:t>，专利技术属于智力成果，是知识产权的客体，②正确。</a:t>
            </a:r>
            <a:r>
              <a:rPr lang="en-US" altLang="zh-CN" sz="2000" b="0" i="0">
                <a:solidFill>
                  <a:srgbClr val="000000"/>
                </a:solidFill>
                <a:latin typeface="微软雅黑" pitchFamily="34" charset="0"/>
                <a:ea typeface="微软雅黑" pitchFamily="34" charset="-122"/>
                <a:cs typeface="微软雅黑" pitchFamily="34" charset="-120"/>
              </a:rPr>
              <a:t>债权关系的客体是行为。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向银行贷款</a:t>
            </a:r>
            <a:r>
              <a:rPr lang="en-US" altLang="zh-CN" sz="2000" b="0" i="0" dirty="0">
                <a:solidFill>
                  <a:srgbClr val="000000"/>
                </a:solidFill>
                <a:latin typeface="微软雅黑" pitchFamily="34" charset="0"/>
                <a:ea typeface="微软雅黑" pitchFamily="34" charset="-122"/>
                <a:cs typeface="微软雅黑" pitchFamily="34" charset="-120"/>
              </a:rPr>
              <a:t>30万元体现了债权关系，客体是贷款行为，③正确</a:t>
            </a:r>
            <a:r>
              <a:rPr lang="en-US" altLang="zh-CN" sz="2000" b="0" i="0">
                <a:solidFill>
                  <a:srgbClr val="000000"/>
                </a:solidFill>
                <a:latin typeface="微软雅黑" pitchFamily="34" charset="0"/>
                <a:ea typeface="微软雅黑" pitchFamily="34" charset="-122"/>
                <a:cs typeface="微软雅黑" pitchFamily="34" charset="-120"/>
              </a:rPr>
              <a:t>。民事法律关系的客体是指民事权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利和义务所指向的对象</a:t>
            </a:r>
            <a:r>
              <a:rPr lang="en-US" altLang="zh-CN" sz="2000" b="0" i="0" dirty="0">
                <a:solidFill>
                  <a:srgbClr val="000000"/>
                </a:solidFill>
                <a:latin typeface="微软雅黑" pitchFamily="34" charset="0"/>
                <a:ea typeface="微软雅黑" pitchFamily="34" charset="-122"/>
                <a:cs typeface="微软雅黑" pitchFamily="34" charset="-120"/>
              </a:rPr>
              <a:t>。所有权关系的客体是物。支付100元购买了一个篮球，</a:t>
            </a:r>
            <a:r>
              <a:rPr lang="en-US" altLang="zh-CN" sz="2000" b="0" i="0">
                <a:solidFill>
                  <a:srgbClr val="000000"/>
                </a:solidFill>
                <a:latin typeface="微软雅黑" pitchFamily="34" charset="0"/>
                <a:ea typeface="微软雅黑" pitchFamily="34" charset="-122"/>
                <a:cs typeface="微软雅黑" pitchFamily="34" charset="-120"/>
              </a:rPr>
              <a:t>其客体是篮球，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排除。人身关系的客体是人身利益。走在街上被万某不小心撞伤了腿</a:t>
            </a:r>
            <a:r>
              <a:rPr lang="en-US" altLang="zh-CN" sz="2000" b="0" i="0">
                <a:solidFill>
                  <a:srgbClr val="000000"/>
                </a:solidFill>
                <a:latin typeface="微软雅黑" pitchFamily="34" charset="0"/>
                <a:ea typeface="微软雅黑" pitchFamily="34" charset="-122"/>
                <a:cs typeface="微软雅黑" pitchFamily="34" charset="-120"/>
              </a:rPr>
              <a:t>，客体应为健康权所保护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的人身利益</a:t>
            </a:r>
            <a:r>
              <a:rPr lang="en-US" altLang="zh-CN" sz="2000" b="0" i="0" dirty="0">
                <a:solidFill>
                  <a:srgbClr val="000000"/>
                </a:solidFill>
                <a:latin typeface="微软雅黑" pitchFamily="34" charset="0"/>
                <a:ea typeface="微软雅黑" pitchFamily="34" charset="-122"/>
                <a:cs typeface="微软雅黑" pitchFamily="34" charset="-120"/>
              </a:rPr>
              <a:t>，而非具体的身体部位“腿”,④排除。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4_1#a92fd0b17?sp=1&amp;pid=ef148d9ad&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［北京第八十中学2024模拟］</a:t>
            </a:r>
            <a:r>
              <a:rPr lang="en-US" altLang="zh-CN" sz="2000" b="0" i="0" dirty="0">
                <a:solidFill>
                  <a:srgbClr val="000000"/>
                </a:solidFill>
                <a:latin typeface="微软雅黑" pitchFamily="34" charset="0"/>
                <a:ea typeface="微软雅黑" pitchFamily="34" charset="-122"/>
                <a:cs typeface="微软雅黑" pitchFamily="34" charset="-120"/>
              </a:rPr>
              <a:t>《中华人民共和国民法典》确立的“绿色原则</a:t>
            </a:r>
            <a:r>
              <a:rPr lang="en-US" altLang="zh-CN" sz="2000" b="0" i="0">
                <a:solidFill>
                  <a:srgbClr val="000000"/>
                </a:solidFill>
                <a:latin typeface="微软雅黑" pitchFamily="34" charset="0"/>
                <a:ea typeface="微软雅黑" pitchFamily="34" charset="-122"/>
                <a:cs typeface="微软雅黑" pitchFamily="34" charset="-120"/>
              </a:rPr>
              <a:t>”传承了人与自然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和谐共生的优秀传统文化理念</a:t>
            </a:r>
            <a:r>
              <a:rPr lang="en-US" altLang="zh-CN" sz="2000" b="0" i="0" dirty="0">
                <a:solidFill>
                  <a:srgbClr val="000000"/>
                </a:solidFill>
                <a:latin typeface="微软雅黑" pitchFamily="34" charset="0"/>
                <a:ea typeface="微软雅黑" pitchFamily="34" charset="-122"/>
                <a:cs typeface="微软雅黑" pitchFamily="34" charset="-120"/>
              </a:rPr>
              <a:t>，折射出人民群众对美好生态环境的向往。</a:t>
            </a:r>
            <a:endParaRPr lang="en-US" altLang="zh-CN" sz="2000" dirty="0"/>
          </a:p>
        </p:txBody>
      </p:sp>
      <p:graphicFrame>
        <p:nvGraphicFramePr>
          <p:cNvPr id="7" name="QC_6_BD.4_2#a92fd0b17?colgroup=38,1&amp;pid=ef148d9ad&amp;color=0,0,0&amp;vtp=1&amp;bbb=1&amp;hb=1"/>
          <p:cNvGraphicFramePr>
            <a:graphicFrameLocks noGrp="1"/>
          </p:cNvGraphicFramePr>
          <p:nvPr>
            <p:extLst>
              <p:ext uri="{D42A27DB-BD31-4B8C-83A1-F6EECF244321}">
                <p14:modId xmlns:p14="http://schemas.microsoft.com/office/powerpoint/2010/main" val="2940180435"/>
              </p:ext>
            </p:extLst>
          </p:nvPr>
        </p:nvGraphicFramePr>
        <p:xfrm>
          <a:off x="722376" y="1961203"/>
          <a:ext cx="10725912" cy="849884"/>
        </p:xfrm>
        <a:graphic>
          <a:graphicData uri="http://schemas.openxmlformats.org/drawingml/2006/table">
            <a:tbl>
              <a:tblPr/>
              <a:tblGrid>
                <a:gridCol w="10122408">
                  <a:extLst>
                    <a:ext uri="{9D8B030D-6E8A-4147-A177-3AD203B41FA5}">
                      <a16:colId xmlns:a16="http://schemas.microsoft.com/office/drawing/2014/main" val="20000"/>
                    </a:ext>
                  </a:extLst>
                </a:gridCol>
                <a:gridCol w="603504">
                  <a:extLst>
                    <a:ext uri="{9D8B030D-6E8A-4147-A177-3AD203B41FA5}">
                      <a16:colId xmlns:a16="http://schemas.microsoft.com/office/drawing/2014/main" val="20001"/>
                    </a:ext>
                  </a:extLst>
                </a:gridCol>
              </a:tblGrid>
              <a:tr h="849884">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《中华人民共和国民法典》第九条：民事主体从事民事活动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应当有利于节约资源</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保护</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生态环境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800"/>
                        </a:lnSpc>
                      </a:pPr>
                      <a:r>
                        <a:rPr lang="en-US" altLang="zh-CN" sz="21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pic>
        <p:nvPicPr>
          <p:cNvPr id="4" name="QC_6_BD.4_3#a92fd0b17.table_image?tii=1&amp;pid=ef148d9a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963656" y="2171261"/>
            <a:ext cx="365760" cy="429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4_4#a92fd0b17?pid=ef148d9ad&amp;color=0,0,0&amp;vtp=1&amp;bbb=1"/>
          <p:cNvSpPr/>
          <p:nvPr/>
        </p:nvSpPr>
        <p:spPr>
          <a:xfrm>
            <a:off x="722376" y="2939103"/>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下列案例体现“绿色原则”</a:t>
            </a: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6_AN.5_1#a92fd0b17.bracket?pid=ef148d9ad&amp;color=0,0,0&amp;vpa=2&amp;vtp=1"/>
          <p:cNvSpPr/>
          <p:nvPr/>
        </p:nvSpPr>
        <p:spPr>
          <a:xfrm>
            <a:off x="4478401" y="2939103"/>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3" name="QC_6_BD.4_5#a92fd0b17?pid=ef148d9ad&amp;color=0,0,0&amp;vtp=1&amp;bbb=1&amp;hb=1"/>
          <p:cNvSpPr/>
          <p:nvPr/>
        </p:nvSpPr>
        <p:spPr>
          <a:xfrm>
            <a:off x="722376" y="3397700"/>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①某装修公司在已经完成了工程90％的情况下作为被告，同意退还原告主张的工程款</a:t>
            </a:r>
            <a:r>
              <a:rPr lang="en-US" altLang="zh-CN" sz="2000" b="0" i="0">
                <a:solidFill>
                  <a:srgbClr val="000000"/>
                </a:solidFill>
                <a:latin typeface="微软雅黑" pitchFamily="34" charset="0"/>
                <a:ea typeface="微软雅黑" pitchFamily="34" charset="-122"/>
                <a:cs typeface="微软雅黑" pitchFamily="34" charset="-120"/>
              </a:rPr>
              <a:t>，但请求将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原先做好的工程全部拆除</a:t>
            </a:r>
            <a:r>
              <a:rPr lang="en-US" altLang="zh-CN" sz="2000" b="0" i="0" dirty="0">
                <a:solidFill>
                  <a:srgbClr val="000000"/>
                </a:solidFill>
                <a:latin typeface="微软雅黑" pitchFamily="34" charset="0"/>
                <a:ea typeface="微软雅黑" pitchFamily="34" charset="-122"/>
                <a:cs typeface="微软雅黑" pitchFamily="34" charset="-120"/>
              </a:rPr>
              <a:t>，法院不予支持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某化工企业因污染环境致村民身体损害，应承担过错推定侵权责任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王先生购买了新能源汽车，小区物业公司无条件支持其安装充电桩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某企业因工程需要，违法移栽古树造成其死亡，法院判令其承担修复和赔偿责任</a:t>
            </a:r>
            <a:endParaRPr lang="en-US" altLang="zh-CN" sz="2000" dirty="0"/>
          </a:p>
        </p:txBody>
      </p:sp>
      <p:sp>
        <p:nvSpPr>
          <p:cNvPr id="8" name="QC_6_BD.4_6#a92fd0b17.choices?pid=ef148d9ad&amp;color=0,0,0&amp;vtp=1&amp;bbb=1"/>
          <p:cNvSpPr/>
          <p:nvPr/>
        </p:nvSpPr>
        <p:spPr>
          <a:xfrm>
            <a:off x="722376" y="5690812"/>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6_1#a92fd0b17?vop=1&amp;pid=ef148d9a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本题考查民法基本原则。民法典中的绿色原则，</a:t>
            </a:r>
            <a:r>
              <a:rPr lang="en-US" altLang="zh-CN" sz="2000" b="0" i="0">
                <a:solidFill>
                  <a:srgbClr val="000000"/>
                </a:solidFill>
                <a:latin typeface="微软雅黑" pitchFamily="34" charset="0"/>
                <a:ea typeface="微软雅黑" pitchFamily="34" charset="-122"/>
                <a:cs typeface="微软雅黑" pitchFamily="34" charset="-120"/>
              </a:rPr>
              <a:t>是指在民事活动中应当有利于节约资源、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保护生态环境的基本准则</a:t>
            </a:r>
            <a:r>
              <a:rPr lang="en-US" altLang="zh-CN" sz="2000" b="0" i="0" dirty="0">
                <a:solidFill>
                  <a:srgbClr val="000000"/>
                </a:solidFill>
                <a:latin typeface="微软雅黑" pitchFamily="34" charset="0"/>
                <a:ea typeface="微软雅黑" pitchFamily="34" charset="-122"/>
                <a:cs typeface="微软雅黑" pitchFamily="34" charset="-120"/>
              </a:rPr>
              <a:t>。法院因全部拆除已做好的工程会造成资源浪费等而不予以支持</a:t>
            </a:r>
            <a:r>
              <a:rPr lang="en-US" altLang="zh-CN" sz="2000" b="0" i="0">
                <a:solidFill>
                  <a:srgbClr val="000000"/>
                </a:solidFill>
                <a:latin typeface="微软雅黑" pitchFamily="34" charset="0"/>
                <a:ea typeface="微软雅黑" pitchFamily="34" charset="-122"/>
                <a:cs typeface="微软雅黑" pitchFamily="34" charset="-120"/>
              </a:rPr>
              <a:t>；某企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业违法移栽古树造成其死亡</a:t>
            </a:r>
            <a:r>
              <a:rPr lang="en-US" altLang="zh-CN" sz="2000" b="0" i="0" dirty="0">
                <a:solidFill>
                  <a:srgbClr val="000000"/>
                </a:solidFill>
                <a:latin typeface="微软雅黑" pitchFamily="34" charset="0"/>
                <a:ea typeface="微软雅黑" pitchFamily="34" charset="-122"/>
                <a:cs typeface="微软雅黑" pitchFamily="34" charset="-120"/>
              </a:rPr>
              <a:t>，要承担修复和赔偿责任，符合绿色原则，①④正确</a:t>
            </a:r>
            <a:r>
              <a:rPr lang="en-US" altLang="zh-CN" sz="2000" b="0" i="0">
                <a:solidFill>
                  <a:srgbClr val="000000"/>
                </a:solidFill>
                <a:latin typeface="微软雅黑" pitchFamily="34" charset="0"/>
                <a:ea typeface="微软雅黑" pitchFamily="34" charset="-122"/>
                <a:cs typeface="微软雅黑" pitchFamily="34" charset="-120"/>
              </a:rPr>
              <a:t>。因污染环境致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人损害的</a:t>
            </a:r>
            <a:r>
              <a:rPr lang="en-US" altLang="zh-CN" sz="2000" b="0" i="0" dirty="0">
                <a:solidFill>
                  <a:srgbClr val="000000"/>
                </a:solidFill>
                <a:latin typeface="微软雅黑" pitchFamily="34" charset="0"/>
                <a:ea typeface="微软雅黑" pitchFamily="34" charset="-122"/>
                <a:cs typeface="微软雅黑" pitchFamily="34" charset="-120"/>
              </a:rPr>
              <a:t>，污染者承担无过错侵权责任，而不是过错推定责任，②排除</a:t>
            </a:r>
            <a:r>
              <a:rPr lang="en-US" altLang="zh-CN" sz="2000" b="0" i="0">
                <a:solidFill>
                  <a:srgbClr val="000000"/>
                </a:solidFill>
                <a:latin typeface="微软雅黑" pitchFamily="34" charset="0"/>
                <a:ea typeface="微软雅黑" pitchFamily="34" charset="-122"/>
                <a:cs typeface="微软雅黑" pitchFamily="34" charset="-120"/>
              </a:rPr>
              <a:t>。小区物业公司不应无条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件允许个人安装充电桩</a:t>
            </a:r>
            <a:r>
              <a:rPr lang="en-US" altLang="zh-CN" sz="2000" b="0" i="0" dirty="0">
                <a:solidFill>
                  <a:srgbClr val="000000"/>
                </a:solidFill>
                <a:latin typeface="微软雅黑" pitchFamily="34" charset="0"/>
                <a:ea typeface="微软雅黑" pitchFamily="34" charset="-122"/>
                <a:cs typeface="微软雅黑" pitchFamily="34" charset="-120"/>
              </a:rPr>
              <a:t>，否则容易造成资源浪费等后果，③排除。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7_1#7881f5efe?sp=1&amp;pid=ef148d9a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［河南驻马店新蔡一中2025高二期中］</a:t>
            </a:r>
            <a:r>
              <a:rPr lang="en-US" altLang="zh-CN" sz="2000" b="0" i="0" dirty="0">
                <a:solidFill>
                  <a:srgbClr val="000000"/>
                </a:solidFill>
                <a:latin typeface="微软雅黑" pitchFamily="34" charset="0"/>
                <a:ea typeface="微软雅黑" pitchFamily="34" charset="-122"/>
                <a:cs typeface="微软雅黑" pitchFamily="34" charset="-120"/>
              </a:rPr>
              <a:t>A先生与B先生在一次驾车时发生碰撞</a:t>
            </a:r>
            <a:r>
              <a:rPr lang="en-US" altLang="zh-CN" sz="2000" b="0" i="0">
                <a:solidFill>
                  <a:srgbClr val="000000"/>
                </a:solidFill>
                <a:latin typeface="微软雅黑" pitchFamily="34" charset="0"/>
                <a:ea typeface="微软雅黑" pitchFamily="34" charset="-122"/>
                <a:cs typeface="微软雅黑" pitchFamily="34" charset="-120"/>
              </a:rPr>
              <a:t>，经当地交警事故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责任认定为双方同等责任</a:t>
            </a:r>
            <a:r>
              <a:rPr lang="en-US" altLang="zh-CN" sz="2000" b="0" i="0" dirty="0">
                <a:solidFill>
                  <a:srgbClr val="000000"/>
                </a:solidFill>
                <a:latin typeface="微软雅黑" pitchFamily="34" charset="0"/>
                <a:ea typeface="微软雅黑" pitchFamily="34" charset="-122"/>
                <a:cs typeface="微软雅黑" pitchFamily="34" charset="-120"/>
              </a:rPr>
              <a:t>。事故发生后的当天，A先生用拍摄的事故现场照片</a:t>
            </a:r>
            <a:r>
              <a:rPr lang="en-US" altLang="zh-CN" sz="2000" b="0" i="0">
                <a:solidFill>
                  <a:srgbClr val="000000"/>
                </a:solidFill>
                <a:latin typeface="微软雅黑" pitchFamily="34" charset="0"/>
                <a:ea typeface="微软雅黑" pitchFamily="34" charset="-122"/>
                <a:cs typeface="微软雅黑" pitchFamily="34" charset="-120"/>
              </a:rPr>
              <a:t>，在社交平台制作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发布了一条短视频</a:t>
            </a:r>
            <a:r>
              <a:rPr lang="en-US" altLang="zh-CN" sz="2000" b="0" i="0" dirty="0">
                <a:solidFill>
                  <a:srgbClr val="000000"/>
                </a:solidFill>
                <a:latin typeface="微软雅黑" pitchFamily="34" charset="0"/>
                <a:ea typeface="微软雅黑" pitchFamily="34" charset="-122"/>
                <a:cs typeface="微软雅黑" pitchFamily="34" charset="-120"/>
              </a:rPr>
              <a:t>。视频中出现原告B先生姓名、正脸及其车辆车牌照片，</a:t>
            </a:r>
            <a:r>
              <a:rPr lang="en-US" altLang="zh-CN" sz="2000" b="0" i="0">
                <a:solidFill>
                  <a:srgbClr val="000000"/>
                </a:solidFill>
                <a:latin typeface="微软雅黑" pitchFamily="34" charset="0"/>
                <a:ea typeface="微软雅黑" pitchFamily="34" charset="-122"/>
                <a:cs typeface="微软雅黑" pitchFamily="34" charset="-120"/>
              </a:rPr>
              <a:t>并配上侮辱性文字，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该视频被多次转发和评论</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先生制作发布短视频的行为(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_1#7881f5efe.bracket?pid=ef148d9ad&amp;color=0,0,0&amp;vpa=3&amp;vtp=1"/>
          <p:cNvSpPr/>
          <p:nvPr/>
        </p:nvSpPr>
        <p:spPr>
          <a:xfrm>
            <a:off x="7185089"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7_2#7881f5efe?pid=ef148d9ad&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①泄露B先生的姓名，侵犯了B先生的姓名权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虽然暴露B先生正脸，但未构成侵犯肖像权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侮辱了B先生的尊严，侵犯了B先生的名誉权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公布B先生姓名、正脸及车牌，侵犯了其隐私权</a:t>
            </a:r>
            <a:endParaRPr lang="en-US" altLang="zh-CN" sz="2000" dirty="0"/>
          </a:p>
        </p:txBody>
      </p:sp>
      <p:sp>
        <p:nvSpPr>
          <p:cNvPr id="5" name="QC_6_BD.7_3#7881f5efe.choices?pid=ef148d9ad&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9_1#7881f5efe?vop=1&amp;pid=ef148d9a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本题考查积极维护人身权利。视频中出现原告B先生姓名、正脸，并配上侮辱性文字，</a:t>
            </a:r>
            <a:r>
              <a:rPr lang="en-US" altLang="zh-CN" sz="2000" b="0" i="0">
                <a:solidFill>
                  <a:srgbClr val="000000"/>
                </a:solidFill>
                <a:latin typeface="微软雅黑" pitchFamily="34" charset="0"/>
                <a:ea typeface="微软雅黑" pitchFamily="34" charset="-122"/>
                <a:cs typeface="微软雅黑" pitchFamily="34" charset="-120"/>
              </a:rPr>
              <a:t>A先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生制作发布短视频的行为侮辱了</a:t>
            </a:r>
            <a:r>
              <a:rPr lang="en-US" altLang="zh-CN" sz="2000" b="0" i="0" dirty="0">
                <a:solidFill>
                  <a:srgbClr val="000000"/>
                </a:solidFill>
                <a:latin typeface="微软雅黑" pitchFamily="34" charset="0"/>
                <a:ea typeface="微软雅黑" pitchFamily="34" charset="-122"/>
                <a:cs typeface="微软雅黑" pitchFamily="34" charset="-120"/>
              </a:rPr>
              <a:t>B先生的尊严，侵犯了B先生的名誉权和隐私权，③④正确</a:t>
            </a:r>
            <a:r>
              <a:rPr lang="en-US" altLang="zh-CN" sz="2000" b="0" i="0">
                <a:solidFill>
                  <a:srgbClr val="000000"/>
                </a:solidFill>
                <a:latin typeface="微软雅黑" pitchFamily="34" charset="0"/>
                <a:ea typeface="微软雅黑" pitchFamily="34" charset="-122"/>
                <a:cs typeface="微软雅黑" pitchFamily="34" charset="-120"/>
              </a:rPr>
              <a:t>；视频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泄露</a:t>
            </a:r>
            <a:r>
              <a:rPr lang="en-US" altLang="zh-CN" sz="2000" b="0" i="0" dirty="0">
                <a:solidFill>
                  <a:srgbClr val="000000"/>
                </a:solidFill>
                <a:latin typeface="微软雅黑" pitchFamily="34" charset="0"/>
                <a:ea typeface="微软雅黑" pitchFamily="34" charset="-122"/>
                <a:cs typeface="微软雅黑" pitchFamily="34" charset="-120"/>
              </a:rPr>
              <a:t>B先生的姓名，但未干涉、盗用、假冒等，并没有侵犯B先生的姓名权，①排除</a:t>
            </a:r>
            <a:r>
              <a:rPr lang="en-US" altLang="zh-CN" sz="2000" b="0" i="0">
                <a:solidFill>
                  <a:srgbClr val="000000"/>
                </a:solidFill>
                <a:latin typeface="微软雅黑" pitchFamily="34" charset="0"/>
                <a:ea typeface="微软雅黑" pitchFamily="34" charset="-122"/>
                <a:cs typeface="微软雅黑" pitchFamily="34" charset="-120"/>
              </a:rPr>
              <a:t>；未经肖像权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人同意</a:t>
            </a:r>
            <a:r>
              <a:rPr lang="en-US" altLang="zh-CN" sz="2000" b="0" i="0" dirty="0">
                <a:solidFill>
                  <a:srgbClr val="000000"/>
                </a:solidFill>
                <a:latin typeface="微软雅黑" pitchFamily="34" charset="0"/>
                <a:ea typeface="微软雅黑" pitchFamily="34" charset="-122"/>
                <a:cs typeface="微软雅黑" pitchFamily="34" charset="-120"/>
              </a:rPr>
              <a:t>，不得制作、使用、公开肖像权人的肖像，A先生制作发布的短视频暴露B先生正脸</a:t>
            </a:r>
            <a:r>
              <a:rPr lang="en-US" altLang="zh-CN" sz="2000" b="0" i="0">
                <a:solidFill>
                  <a:srgbClr val="000000"/>
                </a:solidFill>
                <a:latin typeface="微软雅黑" pitchFamily="34" charset="0"/>
                <a:ea typeface="微软雅黑" pitchFamily="34" charset="-122"/>
                <a:cs typeface="微软雅黑" pitchFamily="34" charset="-120"/>
              </a:rPr>
              <a:t>，侵犯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先生肖像权，②排除。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2558</Words>
  <Application>Microsoft Office PowerPoint</Application>
  <PresentationFormat>宽屏</PresentationFormat>
  <Paragraphs>371</Paragraphs>
  <Slides>44</Slides>
  <Notes>44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44</vt:i4>
      </vt:variant>
    </vt:vector>
  </HeadingPairs>
  <TitlesOfParts>
    <vt:vector size="52"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3</cp:revision>
  <dcterms:created xsi:type="dcterms:W3CDTF">2025-08-05T01:28:32Z</dcterms:created>
  <dcterms:modified xsi:type="dcterms:W3CDTF">2025-08-05T02:21:28Z</dcterms:modified>
  <cp:category/>
  <cp:contentStatus/>
</cp:coreProperties>
</file>