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3" r:id="rId67"/>
    <p:sldId id="324" r:id="rId68"/>
    <p:sldId id="320" r:id="rId69"/>
    <p:sldId id="321" r:id="rId70"/>
    <p:sldId id="322" r:id="rId7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1" d="100"/>
          <a:sy n="71" d="100"/>
        </p:scale>
        <p:origin x="1518" y="1032"/>
      </p:cViewPr>
      <p:guideLst/>
    </p:cSldViewPr>
  </p:slideViewPr>
  <p:notesTextViewPr>
    <p:cViewPr>
      <p:scale>
        <a:sx n="1" d="1"/>
        <a:sy n="1" d="1"/>
      </p:scale>
      <p:origin x="0" y="0"/>
    </p:cViewPr>
  </p:notesTextViewPr>
  <p:sorterViewPr>
    <p:cViewPr>
      <p:scale>
        <a:sx n="160" d="100"/>
        <a:sy n="16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5aa8436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没有正确区分过错推定责任原则和无过错侵权责任原则</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074f40c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没有正确区分作品的合理使用和法定许可使用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5a1caa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侵权行为的法律责任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96ae8c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侵权责任中的情理法</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757349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民事权利有限制</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28df21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妥善处理相邻关系</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5aa8436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400" b="1" i="0" dirty="0">
                <a:solidFill>
                  <a:srgbClr val="000000"/>
                </a:solidFill>
                <a:latin typeface="汉仪舒圆黑简体" pitchFamily="34" charset="0"/>
                <a:ea typeface="汉仪舒圆黑简体" pitchFamily="34" charset="-122"/>
                <a:cs typeface="汉仪舒圆黑简体" pitchFamily="34" charset="-120"/>
              </a:rPr>
              <a:t>易错点 没有正确区分过错推定责任原则和无过错侵权责任原则</a:t>
            </a:r>
            <a:endParaRPr lang="en-US" sz="24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74f40c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没有正确区分作品的合理使用和法定许可使用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6.xml"/><Relationship Id="rId1"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a831dec08?sp=1&amp;pid=296ae8c3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［四川成都树德中学2025月考］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某舞蹈中心在对19名儿童进行教学时，丁某（5周岁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系危险的舞蹈训练动作）时未能起身，同学季某（5周岁）想帮助她，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将丁某撑地的双臂拉起，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丁某后背着地跌倒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，经诊断为高位瘫痪，造成一级伤残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。期间老师在帮助其他学员未察觉上述情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a831dec08.bracket?pid=296ae8c33&amp;color=0,0,0&amp;vpa=4&amp;vtp=1"/>
          <p:cNvSpPr/>
          <p:nvPr/>
        </p:nvSpPr>
        <p:spPr>
          <a:xfrm>
            <a:off x="346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0_2#a831dec08?pid=296ae8c33&amp;color=0,0,0&amp;vtp=1&amp;bbb=1"/>
          <p:cNvSpPr/>
          <p:nvPr/>
        </p:nvSpPr>
        <p:spPr>
          <a:xfrm>
            <a:off x="722376" y="27912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舞蹈中心具有明显过错，应承担赔偿责任</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季某是未成年人，由其监护人承担部分责任</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该舞蹈中心和老师应承担无过错侵权责任</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④季某客观上不能预见其行为可能导致的后果</a:t>
            </a:r>
            <a:endParaRPr lang="en-US" altLang="zh-CN" sz="2000" dirty="0"/>
          </a:p>
        </p:txBody>
      </p:sp>
      <p:sp>
        <p:nvSpPr>
          <p:cNvPr id="5" name="QC_7_BD.10_3#a831dec08.choices?pid=296ae8c33&amp;color=0,0,0&amp;vtp=1&amp;bbb=1"/>
          <p:cNvSpPr/>
          <p:nvPr/>
        </p:nvSpPr>
        <p:spPr>
          <a:xfrm>
            <a:off x="722376" y="4694421"/>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a831dec08?vop=1&amp;pid=296ae8c33&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本题考查侵权责任中的情理法。下腰作为危险的舞蹈训练动作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，应有成年人在旁看护和扶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，但老师未能及时察觉情况，舞蹈中心未能尽到完全的安全防护义务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，对本案事件的发生具有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明显过错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，应承担相应的赔偿责任，①正确；季某在丁某下腰起身困难时，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出于帮助同伴的善意，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自发前去帮助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，该行为不具有违法性，季某作为无民事行为能力人，主观上没有伤害故意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，客观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上也不具备能够预见其行为可能导致同伴损害的认知能力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，故无须承担赔偿责任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，其监护人也无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须承担责任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，②排除，④正确；民法典规定，无民事行为能力人在幼儿园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、学校或其他教育机构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、生活期间受到人身损害的，幼儿园、学校或教育机构应当承担侵权责任，但是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尽到教育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、管理职责的，不承担侵权责任，因此应由该舞蹈中心承担过错责任，③排除。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be29c7c47?sp=1&amp;pid=5aa8436d8&amp;color=0,0,0&amp;vtp=1&amp;bt=1&amp;bbb=1&amp;hb=1"/>
          <p:cNvSpPr/>
          <p:nvPr/>
        </p:nvSpPr>
        <p:spPr>
          <a:xfrm>
            <a:off x="722376" y="1033273"/>
            <a:ext cx="10753344" cy="22147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5.2024年2月1日，H酒店向D渔场订购鳜鱼200千克，单价100元/千克，希望1周内将鳜鱼送到H酒店。D渔场当日回复H酒店：单价变更为103元/千克，分两批交货，第一批100千克鱼，1周内送达酒店；第二批100千克鱼，1周后2周内由酒店到D渔场自行提取。因连日大雨，2月10日晚上，附近的化工厂污水池外溢，污染了D渔场，导致渔场内鳜鱼大量死亡。下列说法正确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be29c7c47.bracket?pid=5aa8436d8&amp;color=0,0,0&amp;vpa=5&amp;vtp=1"/>
          <p:cNvSpPr/>
          <p:nvPr/>
        </p:nvSpPr>
        <p:spPr>
          <a:xfrm>
            <a:off x="722376" y="3023998"/>
            <a:ext cx="686764" cy="585977"/>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13_2#be29c7c47?pid=5aa8436d8&amp;color=0,0,0&amp;vtp=1&amp;bbb=1"/>
          <p:cNvSpPr/>
          <p:nvPr/>
        </p:nvSpPr>
        <p:spPr>
          <a:xfrm>
            <a:off x="722376" y="33097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①2月1日H酒店向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D渔场发出的请求为要约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D渔场当日的回复为承诺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③化工厂因环境污染应承担无过错侵权责任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化工厂因环境污染应承担过错推定责任</a:t>
            </a:r>
            <a:endParaRPr lang="en-US" altLang="zh-CN" sz="2000" dirty="0"/>
          </a:p>
        </p:txBody>
      </p:sp>
      <p:sp>
        <p:nvSpPr>
          <p:cNvPr id="5" name="QC_8_BD.13_3#be29c7c47.choices?pid=5aa8436d8&amp;color=0,0,0&amp;vtp=1&amp;bbb=1"/>
          <p:cNvSpPr/>
          <p:nvPr/>
        </p:nvSpPr>
        <p:spPr>
          <a:xfrm>
            <a:off x="722376" y="514566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be29c7c47?vop=1&amp;pid=5aa8436d8&amp;color=0,0,0&amp;vtp=1&amp;bt=1&amp;bbb=1&amp;hb=1"/>
          <p:cNvSpPr/>
          <p:nvPr/>
        </p:nvSpPr>
        <p:spPr>
          <a:xfrm>
            <a:off x="722376" y="103327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本题考查无过错侵权责任。H酒店向D渔场订购鳜鱼200千克，单价100元/千克，希望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内将鳜鱼送到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H酒店，H酒店发出的请求是要约，①正确；因污染环境、破坏生态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，无论行为人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有无过错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，只要损害他人的民事权益，均应承担无过错侵权责任，③正确，④错误；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D渔场当日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，对原来H酒店的要约进行实质性变更，是新要约，②排除。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be29c7c47?vop=1&amp;pid=5aa8436d8&amp;color=0,0,0&amp;mp=1&amp;vtp=1&amp;bt=1&amp;bbb=1&amp;hb=1"/>
          <p:cNvSpPr/>
          <p:nvPr/>
        </p:nvSpPr>
        <p:spPr>
          <a:xfrm>
            <a:off x="722376" y="1033272"/>
            <a:ext cx="10753344" cy="52694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，错选原因是没有正确区分无过错侵权责任原则和过错推定责任原则的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过错推定责任原则的适用范围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在无民事行为能力人受到人身损害的案件中，推定幼儿园、学校或者其他教育机构有过错；</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动物园饲养的动物致人损害的，推定动物园有过错；</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在建筑物和物件致人损害的案件中，推定所有人、管理人等有过错</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无过错责任原则的适用范围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产品责任案件；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机动车交通事故责任中，机动车一方对行人、非机动车造成损害的案件；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污染环境和破坏生态责任案件；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高度危险责任案件；</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饲养动物损害责任案件（动物园除外）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047bc009.fixed?pid=a7ded467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1047bc009.fixed?pid=a7ded467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权利保障</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于法有据</a:t>
            </a:r>
            <a:endParaRPr lang="en-US" altLang="zh-CN" sz="4400" dirty="0"/>
          </a:p>
        </p:txBody>
      </p:sp>
      <p:pic>
        <p:nvPicPr>
          <p:cNvPr id="4" name="C_5#1047bc009.fixed?pid=a7ded467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047bc009.fixed?pid=a7ded467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d055089df?sp=1&amp;pid=1047bc00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［辽宁朝阳建平实验中学2024高二月考］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情侣王某与吴某因感情不和分手后不久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，吴某在某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人滑雪社交群（王某也在该群内）内对王某进行辱骂，公开王某的社交平台账号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、照片等信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，引发部分群友对王某进行不当评价。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d055089df.bracket?pid=1047bc009&amp;color=0,0,0&amp;vpa=6&amp;vtp=1"/>
          <p:cNvSpPr/>
          <p:nvPr/>
        </p:nvSpPr>
        <p:spPr>
          <a:xfrm>
            <a:off x="752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6_2#d055089df?pid=1047bc00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①吴某侵犯了王某的荣誉权，必须消除带来的不良影响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吴某侵犯了王某的隐私权，应诚恳地向王某赔礼道歉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王某的人身权被吴某侵犯，可要求吴某承担侵权责任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王某的最基础权利被侵犯，可要求吴某赔偿经济损失</a:t>
            </a:r>
            <a:endParaRPr lang="en-US" altLang="zh-CN" sz="2000" dirty="0"/>
          </a:p>
        </p:txBody>
      </p:sp>
      <p:sp>
        <p:nvSpPr>
          <p:cNvPr id="5" name="QC_6_BD.16_3#d055089df.choices?pid=1047bc00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d055089df?vop=1&amp;pid=1047bc00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本题考查侵权行为的法律责任。吴某将王某的社交平台账号、照片等个人信息进行公开</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致使王某遭受他人不当评价</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，侵犯了王某的隐私权、个人信息权益、肖像权，应向其赔礼道歉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正确；吴某侵犯的是王某的名誉权，而不是荣誉权，①排除；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一个人最基础的权利应是生命权、</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身体权和健康权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，而且材料并未说明吴某给王某造成经济损失，故不涉及赔偿经济损失，④排除。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69c4f99c2?sp=1&amp;pid=1047bc009&amp;color=0,0,0&amp;vtp=1&amp;bt=1&amp;bbb=1&amp;hb=1"/>
          <p:cNvSpPr/>
          <p:nvPr/>
        </p:nvSpPr>
        <p:spPr>
          <a:xfrm>
            <a:off x="722376" y="972000"/>
            <a:ext cx="10753344" cy="1103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［山东青岛四区2025高二联考］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12岁的小红在某游泳俱乐部报名参加游泳培训课程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。某日课程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，小红在更衣室地面积水处滑倒摔伤，经诊断为腕骨骨折。小红家长遂起诉俱乐部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赔偿医疗费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、误学费等共计8万元。俱乐部则辩称：</a:t>
            </a:r>
            <a:endParaRPr lang="en-US" altLang="zh-CN" sz="2000" dirty="0"/>
          </a:p>
        </p:txBody>
      </p:sp>
      <p:graphicFrame>
        <p:nvGraphicFramePr>
          <p:cNvPr id="19" name="QC_6_BD.19_2#69c4f99c2?colgroup=41&amp;pid=1047bc009&amp;color=0,0,0&amp;vtp=1&amp;bbb=1"/>
          <p:cNvGraphicFramePr>
            <a:graphicFrameLocks noGrp="1"/>
          </p:cNvGraphicFramePr>
          <p:nvPr/>
        </p:nvGraphicFramePr>
        <p:xfrm>
          <a:off x="722376" y="2210885"/>
          <a:ext cx="10735056" cy="1650492"/>
        </p:xfrm>
        <a:graphic>
          <a:graphicData uri="http://schemas.openxmlformats.org/drawingml/2006/table">
            <a:tbl>
              <a:tblPr/>
              <a:tblGrid>
                <a:gridCol w="10735056"/>
              </a:tblGrid>
              <a:tr h="412623">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课程已结束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更衣室管理属于物业公司职责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更衣室已张贴“小心地滑”警示标识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事发时无工作人员在场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但每30分钟会巡视一次</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家长未在约定时间接孩子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存在监护过失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19_3#69c4f99c2?pid=1047bc009&amp;color=0,0,0&amp;vtp=1&amp;bbb=1"/>
          <p:cNvSpPr/>
          <p:nvPr/>
        </p:nvSpPr>
        <p:spPr>
          <a:xfrm>
            <a:off x="722376" y="3988885"/>
            <a:ext cx="10753344" cy="338328"/>
          </a:xfrm>
          <a:prstGeom prst="rect">
            <a:avLst/>
          </a:prstGeom>
          <a:noFill/>
        </p:spPr>
        <p:txBody>
          <a:bodyPr wrap="none" lIns="0" tIns="0" rIns="0" bIns="0" rtlCol="0" anchor="t"/>
          <a:lstStyle/>
          <a:p>
            <a:pPr algn="l"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20_1#69c4f99c2.bracket?pid=1047bc009&amp;color=0,0,0&amp;vpa=7&amp;vtp=1"/>
          <p:cNvSpPr/>
          <p:nvPr/>
        </p:nvSpPr>
        <p:spPr>
          <a:xfrm>
            <a:off x="5240401" y="3981646"/>
            <a:ext cx="3556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19_4#69c4f99c2?pid=1047bc009&amp;color=0,0,0&amp;vtp=1&amp;bbb=1"/>
          <p:cNvSpPr/>
          <p:nvPr/>
        </p:nvSpPr>
        <p:spPr>
          <a:xfrm>
            <a:off x="722376" y="4369631"/>
            <a:ext cx="10753344" cy="1484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①家长未按时接送构成过失可成为减轻俱乐部责任的主要因素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物业公司与俱乐部的责任划分不影响对受害人的赔偿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小红作为限制民事行为能力人，应当对自身安全尽到合理注意义务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本案适用过错推定原则，俱乐部需举证已尽合理义务以减轻或免除责任</a:t>
            </a:r>
            <a:endParaRPr lang="en-US" altLang="zh-CN" sz="2000" dirty="0"/>
          </a:p>
        </p:txBody>
      </p:sp>
      <p:sp>
        <p:nvSpPr>
          <p:cNvPr id="7" name="QC_6_BD.19_5#69c4f99c2.choices?pid=1047bc009&amp;color=0,0,0&amp;vtp=1&amp;bbb=1"/>
          <p:cNvSpPr/>
          <p:nvPr/>
        </p:nvSpPr>
        <p:spPr>
          <a:xfrm>
            <a:off x="722376" y="5907855"/>
            <a:ext cx="10753344" cy="338328"/>
          </a:xfrm>
          <a:prstGeom prst="rect">
            <a:avLst/>
          </a:prstGeom>
          <a:noFill/>
        </p:spPr>
        <p:txBody>
          <a:bodyPr wrap="none" lIns="0" tIns="0" rIns="0" bIns="0" rtlCol="0" anchor="t"/>
          <a:lstStyle/>
          <a:p>
            <a:pPr latinLnBrk="1">
              <a:lnSpc>
                <a:spcPts val="29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69c4f99c2?vop=1&amp;pid=1047bc009&amp;color=0,0,0&amp;vtp=1&amp;bt=1&amp;bbb=1&amp;hb=1"/>
          <p:cNvSpPr/>
          <p:nvPr/>
        </p:nvSpPr>
        <p:spPr>
          <a:xfrm>
            <a:off x="722376" y="972000"/>
            <a:ext cx="10753344" cy="4983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本题考查侵权行为的法律责任。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物业公司与俱乐部之间的责任划分属于它们内部的问题，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这并不影响俱乐部对受害人小红承担赔偿责任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。无论更衣室管理职责在谁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，俱乐部作为提供游泳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培训服务的场所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，对学员在其场所内的安全负有直接责任。所以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，俱乐部不能以更衣室管理属于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物业公司职责为由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，逃避对小红的赔偿责任，②正确。12岁的小红属于限制民事行为能力人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据法律规定和其年龄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、智力状况，她应当对自身安全尽到合理注意义务。在更衣室看到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“小心地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”警示标识后，应该更加小心谨慎。因此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，小红自身也需要对滑倒摔伤这一事件承担一定的责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，③正确。虽然家长未在约定时间接孩子，但这并不足以成为减轻俱乐部责任的主要因素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红是在俱乐部的更衣室滑倒摔伤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，俱乐部对其经营场所负有安全保障义务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，不能将主要责任归咎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于家长未按时接送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，①排除。本案适用过错责任原则，而非过错推定原则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。过错责任原则是指行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为人因过错侵害他人民事权益造成损害的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，应当承担侵权责任。在这种情况下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，小红家长需要举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证证明俱乐部存在过错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，而不是由俱乐部举证自己已尽合理义务来减轻或免除责任，④排除。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9031f9d2.fixed?pid=e3f874d4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_BD#29031f9d2.fixed?pid=e3f874d4c&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侵权责任与权利界限</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4c5b4be7f?sp=1&amp;pid=1047bc00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某施工队在小区内进行管道维修作业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，在道路上挖掘了一个大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。居民老张夜间回家时，不慎掉进大坑受伤。老张要求施工队赔偿其医药费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，施工队称其施工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行为是按照物业要求施工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，应由物业负责。对此，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4c5b4be7f.bracket?pid=1047bc009&amp;color=0,0,0&amp;vpa=8&amp;vtp=1"/>
          <p:cNvSpPr/>
          <p:nvPr/>
        </p:nvSpPr>
        <p:spPr>
          <a:xfrm>
            <a:off x="854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2_2#4c5b4be7f?pid=1047bc00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①施工队若不能证明自己无过错，则应承担相应责任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物业即使尽到了监督管理职责，也应承担相应侵权责任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若施工队有过错，老张可主张施工队承担赔偿损失等相应侵权责任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按无过错侵权责任适用原则，施工队应当承担相应侵权责任</a:t>
            </a:r>
            <a:endParaRPr lang="en-US" altLang="zh-CN" sz="2000" dirty="0"/>
          </a:p>
        </p:txBody>
      </p:sp>
      <p:sp>
        <p:nvSpPr>
          <p:cNvPr id="5" name="QC_6_BD.22_3#4c5b4be7f.choices?pid=1047bc00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4c5b4be7f?vop=1&amp;pid=1047bc00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本题考查侵权责任中的情理法。法律规定，在公共场所施工对他人造成损害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，施工人不能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证明自己无过错的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，应当承担责任，这属于过错推定责任。施工队在公共场合施工致人损害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不能自证无过错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，就要承担相应责任，①正确；若施工队有错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，比如没有采取必要的安全防护措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，老张因此受伤，可主张施工队承担赔偿损失等相应侵权责任，③正确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；物业并非直接实施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挖坑行为的主体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，但对施工队负有监督责任，若尽到了监管职责，则无须承担责任，②排除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公共场所或道路上挖掘造成他人损害的情况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，适用的是过错推定侵权责任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，故该事件不适用无过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错侵权责任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663cbabf5?sp=1&amp;pid=1047bc009&amp;color=0,0,0&amp;vtp=1&amp;bt=1&amp;bbb=1&amp;hb=1"/>
          <p:cNvSpPr/>
          <p:nvPr/>
        </p:nvSpPr>
        <p:spPr>
          <a:xfrm>
            <a:off x="722376" y="972000"/>
            <a:ext cx="10753344" cy="4539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［四川巴中2025段考］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陈某对其承包的玉米田进行无人机喷洒农药除草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但不久后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与陈某玉米田相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邻的水稻田承包人周某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发现自家水稻田出现枯败等受损迹象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便联系某鉴定机构进行现场勘验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对水稻受损原因等进行鉴定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找到导致水稻受损的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系陈某在相邻地块进行无人机除草作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业时因风飘移至周某水稻田的药液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双方对赔偿事宜多次协商未果后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周某诉至法院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要求陈某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赔偿其经济损失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案件受理后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法官积极联系双方当事人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全面了解案件事实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组织双方调解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通过解读类案</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裁判示范以及相关法律规定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结合周某水稻田的受损作物面积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产量损失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作物市场价格等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导双方合理确定损失金额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双方互谅互让达成调解协议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陈某当场支付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万余元赔偿款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，运用《法律与生活》知识，分析在本案类案裁判中法院统一适用的法律规定。</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6_1#663cbabf5?vop=1&amp;pid=1047bc00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①侵权责任的构成要件规定：民事主体的合法权益受到了损害；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行为人主观上存在过错；</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该行为与损害结果之间存在因果关系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。（3分）本案中陈某在进行无人机除草作业时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，药液因风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飘移到周某的水稻田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，导致水稻受损，陈某的行为存在过错</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，且该行为与周某水稻田受损之间存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在因果关系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，符合侵权责任的构成要件。因此陈某应该承担侵权责任。（3分）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侵权责任的承担方式：停止侵害，排除妨碍，消除危险，返还财产，恢复原状，赔偿损失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礼道歉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，消除影响、恢复名誉。（2分）本案中，周某的水稻田受损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，陈某应当承担赔偿损失的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侵权责任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
        <p:nvSpPr>
          <p:cNvPr id="3" name="QO_6_AS.27_1#663cbabf5?vop=1&amp;pid=1047bc009&amp;color=0,0,0&amp;vtp=1&amp;bt=1&amp;bbb=1&amp;hb=1"/>
          <p:cNvSpPr/>
          <p:nvPr/>
        </p:nvSpPr>
        <p:spPr>
          <a:xfrm>
            <a:off x="719328" y="421142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本题考查权利保障，于法有据。关键信息：陈某在进行无人机除草作业时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，药液因风飘移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到周某的水稻田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，导致周某的水稻受损，双方对赔偿事宜多次协商未果后，周某诉至法院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陈某赔偿其经济损失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→侵权责任的构成要件规定、侵权责任的承担方式。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fade">
                                      <p:cBhvr>
                                        <p:cTn id="37" dur="500"/>
                                        <p:tgtEl>
                                          <p:spTgt spid="3">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2" end="2"/>
                                            </p:txEl>
                                          </p:spTgt>
                                        </p:tgtEl>
                                        <p:attrNameLst>
                                          <p:attrName>style.visibility</p:attrName>
                                        </p:attrNameLst>
                                      </p:cBhvr>
                                      <p:to>
                                        <p:strVal val="visible"/>
                                      </p:to>
                                    </p:set>
                                    <p:animEffect transition="in" filter="fade">
                                      <p:cBhvr>
                                        <p:cTn id="4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460a9ef5c.fixed?pid=597f46aa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460a9ef5c.fixed?pid=597f46aa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权利行使</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注意界限</a:t>
            </a:r>
            <a:endParaRPr lang="en-US" altLang="zh-CN" sz="4400" dirty="0"/>
          </a:p>
        </p:txBody>
      </p:sp>
      <p:pic>
        <p:nvPicPr>
          <p:cNvPr id="4" name="C_5#460a9ef5c.fixed?pid=597f46aa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460a9ef5c.fixed?pid=597f46aa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8_1#45240ef1b?sp=1&amp;pid=7757349c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1.某小区同一单元的402室住户与楼上502室住户，因水管漏水发生矛盾，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由于没有好好沟通，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矛盾逐步升级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，两家人从亲密邻里变得形同水火。后来402室住户使用了震楼器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，急促的震动声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传遍整栋楼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，绝大部分住户被震楼器搅得寝食难安。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对此事件认识正确的是(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9_1#45240ef1b.bracket?pid=7757349cc&amp;color=0,0,0&amp;vpa=9&amp;vtp=1"/>
          <p:cNvSpPr/>
          <p:nvPr/>
        </p:nvSpPr>
        <p:spPr>
          <a:xfrm>
            <a:off x="929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28_2#45240ef1b?pid=7757349c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①402住户的震楼行为违背公序良俗，但不涉嫌违反法律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这两户住户相互侵犯了对方的用益物权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权利人行使权利应当顾及相邻不动产权利人的利益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民事主体行使民事权利时不能超过正当界限</a:t>
            </a:r>
            <a:endParaRPr lang="en-US" altLang="zh-CN" sz="2000" dirty="0"/>
          </a:p>
        </p:txBody>
      </p:sp>
      <p:sp>
        <p:nvSpPr>
          <p:cNvPr id="5" name="QC_7_BD.28_3#45240ef1b.choices?pid=7757349cc&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0_1#45240ef1b?vop=1&amp;pid=7757349c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本题考查民事权利有限制。权利人行使权利应当顾及相邻不动产权利人的利益，③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民事主体行使民事权利时不能超过正当界限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，④正确；402室住户使用震楼器，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既违背公序良俗，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又涉嫌违反环境噪声污染防治法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、治安管理处罚法等法律，①排除；用益物权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，是对他人所有的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不动产或者动产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，依法享有占有、使用和收益的权利，材料并未涉及用益物权内容，②不选。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31_1#bca26ee26?sp=1&amp;pid=7757349c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某大学教授复印一本学术书籍的一章（约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）供学生课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堂讨论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，虽指明了出处但未经出版商许可。对此，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下列选项正确的是(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31_1#bca26ee26?sp=1&amp;pid=7757349cc&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7_AN.32_1#bca26ee26.bracket?pid=7757349cc&amp;color=0,0,0&amp;vpa=10&amp;vtp=1"/>
          <p:cNvSpPr/>
          <p:nvPr/>
        </p:nvSpPr>
        <p:spPr>
          <a:xfrm>
            <a:off x="852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1_2#bca26ee26?pid=7757349cc&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①该教授未经出版商许可擅自使用构成侵权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该教授使用作品应按照规定支付相关费用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③为学生课堂讨论使用属于作品的合理使用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若复制全书或核心章节进行发表构成侵权</a:t>
            </a:r>
            <a:endParaRPr lang="en-US" altLang="zh-CN" sz="2000" dirty="0"/>
          </a:p>
        </p:txBody>
      </p:sp>
      <p:sp>
        <p:nvSpPr>
          <p:cNvPr id="5" name="QC_7_BD.31_3#bca26ee26.choices?pid=7757349cc&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bca26ee26?vop=1&amp;pid=7757349c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本题考查民事权利有限制。因为该教授复印的书籍是用来供学生课堂讨论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，因此符合作品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的合理使用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，③正确；著作权属于著作权人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，若未经著作权人同意复制全书或核心章节进行发表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构成侵权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，④正确；该教授复印一本学术书籍的一章（约10%内容）供学生课堂讨论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品的合理使用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，因此可不经出版商许可，不属于侵权，①排除；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作品的合理使用不必支付使用费，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但须指明作者姓名或者名称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、作品名称，并且不得侵犯著作权人享有的其他权利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，因此该教授使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用作品不用支付相关费用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bd91f5cb7?sp=1&amp;pid=428df219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王某和赵某是门挨着门的邻居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，赵某将原本向内开的门改成了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向外开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，严重影响了王某及家人通行，且更换的门框高出王某家一截，王某觉得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“邻居门框更高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就等于高人一等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”，多次找赵某协商更换房门无果，遂将赵某诉至法院。对此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bd91f5cb7.bracket?pid=428df2199&amp;color=0,0,0&amp;vpa=11&amp;vtp=1"/>
          <p:cNvSpPr/>
          <p:nvPr/>
        </p:nvSpPr>
        <p:spPr>
          <a:xfrm>
            <a:off x="117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4_2#bd91f5cb7?pid=428df219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①王某有权要求赵某承担排除妨碍、恢复原状等民事责任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赵某更换的门框高出王某家一截，违背民法公序良俗原则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赵某有更换自己家房门的权利，但应当照顾到相邻方的合法利益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赵某的举动侵犯了王某的不动产所有权，应承担相应责任</a:t>
            </a:r>
            <a:endParaRPr lang="en-US" altLang="zh-CN" sz="2000" dirty="0"/>
          </a:p>
        </p:txBody>
      </p:sp>
      <p:sp>
        <p:nvSpPr>
          <p:cNvPr id="5" name="QC_7_BD.34_3#bd91f5cb7.choices?pid=428df219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96dd7db5c.fixed?pid=a7ded467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96dd7db5c.fixed?pid=a7ded467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权利保障</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于法有据</a:t>
            </a:r>
            <a:endParaRPr lang="en-US" altLang="zh-CN" sz="4400" dirty="0"/>
          </a:p>
        </p:txBody>
      </p:sp>
      <p:pic>
        <p:nvPicPr>
          <p:cNvPr id="4" name="C_5#96dd7db5c.fixed?pid=a7ded467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96dd7db5c.fixed?pid=a7ded467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bd91f5cb7?vop=1&amp;pid=428df219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本题考查相邻关系。材料中指出赵某将原本向内开的门改成了向外开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，严重影响了王某及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家人通行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，王某和赵某属于相邻关系，因此，王某有权要求赵某承担排除妨碍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、恢复原状等民事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，赵某更换自己家房门，应当照顾到相邻方的合法利益，①③正确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；门框更高并不等于高人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，王某的认识是错误的，赵某更换的门框高出王某家一截，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并没有违背民法公序良俗原则，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排除；不动产所有权是指以不动产为标的物的所有权，赵某的行为侵犯了王某的相邻权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有侵犯王某的不动产所有权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5e2d37434?sp=1&amp;pid=428df219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张先生与梁女士是楼上楼下的邻居。梁女士称，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张家经常制造噪声，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特别是早上六七点时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，小孩（3岁）多次敲砸地板、跑动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，有时小孩在晚上十一点后往地上扔东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，存在较大噪声，致使其精神上不堪其扰，后被诊断为焦虑障碍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。张先生则认为自家小孩造成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的噪声并不大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，问题都是梁女士自身精神脆弱造成的。对此，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5e2d37434.bracket?pid=428df2199&amp;color=0,0,0&amp;vpa=12&amp;vtp=1"/>
          <p:cNvSpPr/>
          <p:nvPr/>
        </p:nvSpPr>
        <p:spPr>
          <a:xfrm>
            <a:off x="981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7_2#5e2d37434?pid=428df219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①梁女士观点如果成立，张家要对产生噪声的行为承担恢复原状的责任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梁女士若提起诉讼，应证明张家行为与自己精神上受到损害之间存在因果关系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张先生小孩因制造噪声侵害他人的民事权利，应承担无过错侵权责任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相邻关系一方在为自己行使便利权利时，应当照顾到相邻方的利益</a:t>
            </a:r>
            <a:endParaRPr lang="en-US" altLang="zh-CN" sz="2000" dirty="0"/>
          </a:p>
        </p:txBody>
      </p:sp>
      <p:sp>
        <p:nvSpPr>
          <p:cNvPr id="5" name="QC_7_BD.37_3#5e2d37434.choices?pid=428df219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5e2d37434?vop=1&amp;pid=428df219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本题考查妥善处理相邻关系。梁女士若提起诉讼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，应证明张家行为与自己精神上受到损害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之间存在因果关系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，②正确；相邻关系一方在为自己便利行使权利时，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应当照顾到相邻方的利益，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；恢复原状指行为人通过修理等手段使受到损坏的财产恢复到损坏发生前的状况的一种方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，①与题意不符；张家小孩的侵权行为不适用无过错侵权责任原则，另外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，张家小孩是无民事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行为能力人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，若他造成他人损害，由其监护人承担侵权责任，③排除。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0_1#2cada5bc1?sp=1&amp;pid=074f40c2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5.山东潍坊许多人致力于风筝文化的传承与创新，其中张某独创的鹰风筝广受欢迎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，他为此专门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拍摄了制作视频并发布在某知名网站上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下列符合作品的法定许可使用的是(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1_1#2cada5bc1.bracket?pid=074f40c2a&amp;color=0,0,0&amp;vpa=13&amp;vtp=1"/>
          <p:cNvSpPr/>
          <p:nvPr/>
        </p:nvSpPr>
        <p:spPr>
          <a:xfrm>
            <a:off x="930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40_2#2cada5bc1?pid=074f40c2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①学校老师使用张某已发布的视频片段讲解风筝的画法和扎法，教授学生制作风筝</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某省电视台科教节目播放张某发布的鹰风筝制作视频，致力于推广鹰风筝文化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某出版社在编写初中美术教科书时，汇编张某自己拍摄的鹰风筝照片（之前已发表）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某省电视台对一年一度的潍坊风筝节进行新闻报道时，拍摄了张某的鹰风筝</a:t>
            </a:r>
            <a:endParaRPr lang="en-US" altLang="zh-CN" sz="2000" dirty="0"/>
          </a:p>
        </p:txBody>
      </p:sp>
      <p:sp>
        <p:nvSpPr>
          <p:cNvPr id="5" name="QC_8_BD.40_3#2cada5bc1.choices?pid=074f40c2a&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1#2cada5bc1?vop=1&amp;pid=074f40c2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本题考查作品的法定许可使用。某省电视台科教节目播放张某发布的鹰风筝制作视频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力于推广鹰风筝文化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，属于作品的法定许可使用，需要按规定支付使用费，②正确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；为实施义务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教育而编写出版教科书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，在教科书中汇编已经发表的单幅的美术作品，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属于作品的法定许可使用，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正确；学校老师使用张某已发布的视频片段讲解风筝的画法和扎法，教授学生制作风筝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于作品的合理使用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，①排除；为报道新闻，在报纸、期刊、广播电台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、电视台等媒体中不可避免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地再现或者引用已经发表的作品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，是作品的合理使用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，电视台对一年一度的潍坊风筝节进行新闻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报道时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，拍摄了张某的鹰风筝，这是作品的合理使用，④排除。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2#2cada5bc1?vop=1&amp;pid=074f40c2a&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本题易错选①，错选原因是混淆了作品的合理使用和法定许可使用的情形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。在特定的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情形中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，使用作品不需要著作权人同意，也不必支付使用费，这就是作品的合理使用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。在某些情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，除非著作权人事先声明不许使用，他人可以不经著作权人同意，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直接使用著作权人的作品，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但应当按照规定支付使用费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，这属于作品的法定许可使用。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5862827bf.fixed?pid=597f46aa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5862827bf.fixed?pid=597f46aa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权利行使</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注意界限</a:t>
            </a:r>
            <a:endParaRPr lang="en-US" altLang="zh-CN" sz="4400" dirty="0"/>
          </a:p>
        </p:txBody>
      </p:sp>
      <p:pic>
        <p:nvPicPr>
          <p:cNvPr id="4" name="C_5#5862827bf.fixed?pid=597f46aa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5862827bf.fixed?pid=597f46aa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6cf30a7bd?sp=1&amp;pid=5862827b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从事小商品买卖的老邹和一家锅具厂商订购了一批锅具，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到货后，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老邹发现这批锅具存在明显的质量问题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，但厂商拒绝退款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。老邹便在自己所加的几个同行业务群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里发布了对该厂商产品质量的吐槽评价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。锅具厂商得知此事后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，以名誉权受到侵害为由将老邹直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接告上人民法院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。最终，人民法院判决驳回锅具厂的诉讼请求。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这一判决说明(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6cf30a7bd.bracket?pid=5862827bf&amp;color=0,0,0&amp;vpa=14&amp;vtp=1"/>
          <p:cNvSpPr/>
          <p:nvPr/>
        </p:nvSpPr>
        <p:spPr>
          <a:xfrm>
            <a:off x="9558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3_2#6cf30a7bd?pid=5862827bf&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①老邹行使民事权利时没有超过正当的界限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批评、评论等是保障消费者批评监督权所必需的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民事主体从事民事活动要遵循平等、公平、绿色原则</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对经营者的产品或者服务质量进行批评，不能认定为侵害名誉权</a:t>
            </a:r>
            <a:endParaRPr lang="en-US" altLang="zh-CN" sz="2000" dirty="0"/>
          </a:p>
        </p:txBody>
      </p:sp>
      <p:sp>
        <p:nvSpPr>
          <p:cNvPr id="5" name="QC_6_BD.43_3#6cf30a7bd.choices?pid=5862827bf&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6cf30a7bd?vop=1&amp;pid=5862827bf&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本题考查民事权利有限制。老邹发现锅具存在质量问题，但厂商拒绝退款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，于是他在同行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业务群中发布了对该厂商产品质量的吐槽评价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。这种行为属于消费者对产品质量的正当批评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未超出民事权利的正当界限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。因此，人民法院判决驳回厂商的诉讼请求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，说明老邹的行为是正当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，①正确。消费者享有对商品和服务进行监督、批评的权利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。老邹的批评行为正是行使这一权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利的表现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，法院的判决维护了消费者的批评监督权，②正确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。本案的焦点在于老邹的批评行为是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否构成名誉权侵害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，未涉及民事活动的平等、公平、绿色原则，③排除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。对经营者的产品质量或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者服务质量进行批评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、评论，如果内容属实，则不能认定为侵害名誉权，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反之则可能构成侵权，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ceaa8e833?sp=1&amp;pid=5862827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2025年春节期间上映的电影《哪吒之魔童闹海》爆火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，很多高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中生涌进电影院观影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，但是一些关于知识产权保护的话题也在学生中引发了讨论，对偷录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是否涉嫌违法产生一些争论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下列同学的表述正确的是(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1" name="QC_6_BD.46_2#ceaa8e833?colgroup=5,34&amp;pid=5862827bf&amp;color=0,0,0&amp;vtp=1&amp;bbb=1&amp;hb=1"/>
          <p:cNvGraphicFramePr>
            <a:graphicFrameLocks noGrp="1"/>
          </p:cNvGraphicFramePr>
          <p:nvPr/>
        </p:nvGraphicFramePr>
        <p:xfrm>
          <a:off x="722376" y="2408877"/>
          <a:ext cx="10725912" cy="2497836"/>
        </p:xfrm>
        <a:graphic>
          <a:graphicData uri="http://schemas.openxmlformats.org/drawingml/2006/table">
            <a:tbl>
              <a:tblPr/>
              <a:tblGrid>
                <a:gridCol w="1591056"/>
                <a:gridCol w="9134856"/>
              </a:tblGrid>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某校老师在命制仅用于本校月考的试题中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引用《哪吒之魔童闹海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》宣传片的图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片是合理使用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乙同学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一些观影者由于喜欢哪吒形象</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对正在公映的《哪吒之魔童闹海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》进行录音录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这是违法的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丙同学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电影《哪吒之魔童闹海》发表权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修改权的保护期是50年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丁同学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未进行营利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录制长视频向不特定群体传播属于法定许可使用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47_1#ceaa8e833.bracket?pid=5862827bf&amp;color=0,0,0&amp;vpa=15&amp;vtp=1"/>
          <p:cNvSpPr/>
          <p:nvPr/>
        </p:nvSpPr>
        <p:spPr>
          <a:xfrm>
            <a:off x="701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46_3#ceaa8e833.choices?pid=5862827bf&amp;color=0,0,0&amp;vtp=1&amp;bbb=1"/>
          <p:cNvSpPr/>
          <p:nvPr/>
        </p:nvSpPr>
        <p:spPr>
          <a:xfrm>
            <a:off x="722376" y="503777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B.乙和丙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C.丙和丁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933f9cec2?sp=1&amp;pid=05a1caae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［河北衡水2024高二月考·改编］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叶某将自有房屋卖给沈某，在交房和过户之前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，沈某擅自撬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门装修施工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，导致邻居赵某轻度失眠。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933f9cec2.bracket?pid=05a1caae0&amp;color=0,0,0&amp;vpa=1&amp;vtp=1"/>
          <p:cNvSpPr/>
          <p:nvPr/>
        </p:nvSpPr>
        <p:spPr>
          <a:xfrm>
            <a:off x="727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_2#933f9cec2?pid=05a1caae0&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61633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赵某有权请求叶某排除妨碍</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61633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赵某有权请求沈某排除妨碍</a:t>
            </a:r>
            <a:endParaRPr lang="en-US" altLang="zh-CN" sz="2000" dirty="0"/>
          </a:p>
          <a:p>
            <a:pPr latinLnBrk="1">
              <a:lnSpc>
                <a:spcPts val="3400"/>
              </a:lnSpc>
              <a:tabLst>
                <a:tab pos="61633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③赵某请求排除妨碍的诉讼时效期间为6年</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61633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赵某可主张精神损害赔偿</a:t>
            </a:r>
            <a:endParaRPr lang="en-US" altLang="zh-CN" sz="2000" dirty="0"/>
          </a:p>
        </p:txBody>
      </p:sp>
      <p:sp>
        <p:nvSpPr>
          <p:cNvPr id="5" name="QC_7_BD.1_3#933f9cec2.choices?pid=05a1caae0&amp;color=0,0,0&amp;vtp=1&amp;bbb=1"/>
          <p:cNvSpPr/>
          <p:nvPr/>
        </p:nvSpPr>
        <p:spPr>
          <a:xfrm>
            <a:off x="722376" y="3732971"/>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ceaa8e833?vop=1&amp;pid=5862827bf&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本题考查作品的合理使用与法定许可使用。甲同学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：根据知识产权法中关于作品合理使用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，为学校课堂教学或者科学研究，在合理范围内使用已经发表的作品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，可以不经著作权人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，不向其支付报酬，但应当指明作者姓名或者名称、作品名称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，并且不得影响该作品的正常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，也不得不合理地损害著作权人的合法权益。引用《哪吒之魔童闹海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》宣传片的图片用于命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制本校月考试题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，属于作品的合理使用，甲同学正确。乙同学：未经著作权人许可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，对正在放映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的电影进行录音录像属于侵权行为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，法律明确禁止此类行为，乙同学正确。丙同学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：著作权属于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法人或者非法人组织的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，发表权的保护期是作品创作完成后50年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；著作财产权的保护期是作品发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50年，作者的修改权一直受法律保护，丙同学错误。丁同学：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向不特定群体传播录制内容，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即使未营利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，也侵犯了著作权人的信息网络传播权，不属于法定许可使用，丁同学错误。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a35dfca87?sp=1&amp;pid=5862827b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王某经营的农家乐产生的浓烈烟雾经常飘到邻居张某家中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其正常生活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。张某多次上门找王某沟通，均无果。后经村委会调解，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王某答应搭建围墙阻挡油烟，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但心里窝火的他将围墙加高到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6米，严重影响了张某房屋的采光。事后，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张某找王某协商未果，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遂将王某诉至法院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a35dfca87.bracket?pid=5862827bf&amp;color=0,0,0&amp;vpa=16&amp;vtp=1"/>
          <p:cNvSpPr/>
          <p:nvPr/>
        </p:nvSpPr>
        <p:spPr>
          <a:xfrm>
            <a:off x="600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9_2#a35dfca87?pid=5862827bf&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①法院应当判决王某拆除围墙的全部墙体并赔礼道歉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王某在为自己便利行使权利时应照顾到张某的利益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相邻不动产权利人处理邻里关系，超过正当界限就构成了违约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涉事双方应按照有利生产、方便生活、团结互助、公平合理的原则解决纠纷</a:t>
            </a:r>
            <a:endParaRPr lang="en-US" altLang="zh-CN" sz="2000" dirty="0"/>
          </a:p>
        </p:txBody>
      </p:sp>
      <p:sp>
        <p:nvSpPr>
          <p:cNvPr id="5" name="QC_6_BD.49_3#a35dfca87.choices?pid=5862827bf&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a35dfca87?vop=1&amp;pid=5862827b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本题考查妥善处理相邻关系。在这场邻里纠纷中，涉事双方应按照有利生产、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方便生活、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团结互助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、公平合理的原则解决纠纷，王某在为自己便利行使权利时应照顾到张某的利益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；法院应当判决王某将围墙拆除到合理高度并赔礼道歉，①错误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；相邻不动产权利人处理邻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，超过正当界限就构成了侵权，③错误。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1#7f65be034?sp=1&amp;pid=5862827b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［安徽马鞍山二中2025段考］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年刘女士为了自家院子遮阴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栽种了一棵杨树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因大风天气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杨树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被刮倒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将邻居李先生家的围墙和房屋檐角砸坏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李先生找刘女士协商支付其损坏房屋的修复费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刘女士称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大风天气属于自然灾害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李先生应自担后果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不同意支付房屋维修费用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李先生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遂到法院起诉要求刘女士支付其房屋损坏修复的费用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，运用《法律与生活》的知识，判断法院是否会支持李先生的诉讼请求，并说明理由。</a:t>
            </a:r>
            <a:endParaRPr lang="en-US" altLang="zh-CN" sz="20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53_1#7f65be034?vop=1&amp;pid=5862827b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法院会支持李先生的诉讼请求。（1分）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：根据我国民法典规定，因林木折断造成他人损害的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，林木的所有人或者管理人不能证明自</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己没有过错的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，应当承担侵权责任。（2分）杨树为刘女士所有，当天刮起大风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，刘女士未及时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采取措施防止树木倾倒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，存在过错。（2分）因此根据房屋实际受损情况</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，刘女士应支付李先生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房屋损坏的相关修复费用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。（2分）刘女士和李先生为相邻关系权利人，因此</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，相邻关系一方在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为自己便利行使权利时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，应当照顾到相邻方的利益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，应当尽量避免对相邻的不动产权利人造成损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4_1#7f65be034?vop=1&amp;pid=5862827b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本题考查侵权行为的法律责任、妥善处理相邻关系。观点判断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：法院会支持李先生的诉讼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。关键信息①：2015年刘女士为了自家院子遮阴，栽种了一棵杨树。2025年8月10日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大风天气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，杨树被刮倒，将邻居李先生家的围墙和房屋檐角砸坏→侵权行为的法律责任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②：刘女士称，大风天气属于自然灾害，李先生应自担后果，不同意支付房屋维修费用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→妥善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处理相邻关系的原则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a4dc5c7c9.fixed?pid=260d8fe7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5#a4dc5c7c9.fixed?pid=260d8fe7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第四课综合训练</a:t>
            </a:r>
            <a:endParaRPr lang="en-US" altLang="zh-CN" sz="4400" dirty="0"/>
          </a:p>
        </p:txBody>
      </p:sp>
      <p:pic>
        <p:nvPicPr>
          <p:cNvPr id="4" name="C_5#a4dc5c7c9.fixed?pid=260d8fe7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a4dc5c7c9.fixed?pid=260d8fe7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d24532b03?sp=1&amp;pid=a4dc5c7c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［山东枣庄三中2024高二月考］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10岁男孩安某在某社交平台上发了一组参加农场社会实践活动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的照片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，后某教育机构未经安某和其监护人的许可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，将其中一张有安某肖像的照片用于具有营利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性质的未成年人教育栏目的宣传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d24532b03.bracket?pid=a4dc5c7c9&amp;color=0,0,0&amp;vpa=17&amp;vtp=1"/>
          <p:cNvSpPr/>
          <p:nvPr/>
        </p:nvSpPr>
        <p:spPr>
          <a:xfrm>
            <a:off x="803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5_2#d24532b03?pid=a4dc5c7c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①安某是限制民事行为能力人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，没有肖像权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该教育机构要承担侵权责任，应停止侵害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③该教育机构不需要为安某恢复名誉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该教育机构不需要向安某赔礼道歉</a:t>
            </a:r>
            <a:endParaRPr lang="en-US" altLang="zh-CN" sz="2000" dirty="0"/>
          </a:p>
        </p:txBody>
      </p:sp>
      <p:sp>
        <p:nvSpPr>
          <p:cNvPr id="5" name="QC_6_BD.55_3#d24532b03.choices?pid=a4dc5c7c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d24532b03?vop=1&amp;pid=a4dc5c7c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本题考查侵权行为的法律责任。安某肖像权受到侵犯，该教育机构要承担侵权责任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止侵害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，②正确；该教育机构未侵犯安某的名誉权，不需要为安某恢复名誉，③正确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行为能力人同样具有肖像权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，①错误；该教育机构侵犯了安某的肖像权，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应该向安某赔礼道歉，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a07fa93e8?sp=1&amp;pid=a4dc5c7c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［湖北武汉常青联合体2025高二期中］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赵某在外创业成功，成为小有名气的企业家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。为了回报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，赵某捐款50万元为村里添置了一组质量合格的健身器材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。小区管委会将整套健身器材安装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在小区广场的一角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。村民甲在锻炼时，不小心从单杠上滑落摔倒，造成右臂骨折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，住院花费了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a07fa93e8.bracket?pid=a4dc5c7c9&amp;color=0,0,0&amp;vpa=18&amp;vtp=1"/>
          <p:cNvSpPr/>
          <p:nvPr/>
        </p:nvSpPr>
        <p:spPr>
          <a:xfrm>
            <a:off x="30306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8_2#a07fa93e8?pid=a4dc5c7c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①村民甲可以向健身器材生产商索赔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赵某应该依法承担无过错侵权责任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③对该小区管委会适合过错推定原则</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赵某不需要承担任何民事侵权责任</a:t>
            </a:r>
            <a:endParaRPr lang="en-US" altLang="zh-CN" sz="2000" dirty="0"/>
          </a:p>
        </p:txBody>
      </p:sp>
      <p:sp>
        <p:nvSpPr>
          <p:cNvPr id="5" name="QC_6_BD.58_3#a07fa93e8.choices?pid=a4dc5c7c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933f9cec2?vop=1&amp;pid=05a1caae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本题考查侵权行为的法律责任。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赵某邻居叶某的房屋施工给赵某的生活带来了重大妨碍，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赵某基于相邻关系的有关规定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，可以请求排除妨碍。房屋尚未过户，所有权人仍然是叶某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赵某可以向叶某提出请求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，同时，由于沈某进行装修直接造成了妨碍的产生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，赵某也可以向沈某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提出请求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，①②符合题意。请求排除妨碍不受诉讼时效的规定，③表述错误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。侵害自然人人身权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益造成严重精神损害的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，被侵权人有权请求精神损害赔偿。本案中，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虽然施工导致赵某轻度失眠，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但并没有给他造成严重精神损害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，赵某不可以主张精神损害赔偿，④排除。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a07fa93e8?vop=1&amp;pid=a4dc5c7c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本题考查过错推定与无过错侵权责任。小区管委会对健身器材有管理义务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，村民在使用时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，适用过错推定原则，即推定管委会有过错，除非其能证明自己无过错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，否则应当承担侵权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，③正确；赵某捐赠的健身器材质量合格，无过错或违法行为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，且捐赠行为本身不直接导致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，因此无须承担民事侵权责任，④正确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；因村民甲是在使用质量合格的健身器材时不小心滑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落摔倒的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，并非器材质量问题导致，所以不能向生产商索赔，①排除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；无过错侵权责任通常适用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于法律特别规定的情形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（如饲养动物伤人）,赵某的捐赠行为不符合此类情形，②排除。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a8a0d9f87?sp=1&amp;pid=a4dc5c7c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50岁的杨某早上锻炼时路过一高校，见其田径场虽悬挂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人员未经允许不得入场活动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”的警示牌，但无人阻拦，便进入田径场内散步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，当时场内有不少学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生正在训练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。正当她刚踏入短跑跑道第四道上慢走数秒后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，被正在该道低头练习起跑冲刺的学生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吴某从背后撞倒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，造成腕骨骨折。对此，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a8a0d9f87.bracket?pid=a4dc5c7c9&amp;color=0,0,0&amp;vpa=19&amp;vtp=1"/>
          <p:cNvSpPr/>
          <p:nvPr/>
        </p:nvSpPr>
        <p:spPr>
          <a:xfrm>
            <a:off x="752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1_2#a8a0d9f87?pid=a4dc5c7c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①杨某无视规定私闯田径场，与其受伤有因果关系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吴某虽没有主观故意，但应承担无过错侵权责任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高校若能证明自己没有过错，则可不承担赔偿责任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杨某若主张人身损害赔偿，只能向吴某提出</a:t>
            </a:r>
            <a:endParaRPr lang="en-US" altLang="zh-CN" sz="2000" dirty="0"/>
          </a:p>
        </p:txBody>
      </p:sp>
      <p:sp>
        <p:nvSpPr>
          <p:cNvPr id="5" name="QC_6_BD.61_3#a8a0d9f87.choices?pid=a4dc5c7c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a8a0d9f87?vop=1&amp;pid=a4dc5c7c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本题考查过错推定与无过错侵权责任。田径场已悬挂“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外来人员未经允许不得入场活动”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的警示牌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，杨某无视该规定私闯田径场，进入跑道后才被吴某撞倒受伤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，其违反规定进入场地的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行为与自身受伤是存在因果关系的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，①正确；高校作为田径场的管理方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，若能证明自己尽到了合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理的管理义务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、不存在过错，按照相关规定可不承担赔偿责任，③正确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；吴某在练习起跑冲刺时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将杨某撞倒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，对于这一情况，一般适用过错责任原则来判断其是否承担责任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，而非无过错侵权责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，②排除；杨某若主张人身损害赔偿，除了可以向吴某提出，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在高校存在管理过错的情况下，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也可以向高校提出赔偿主张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a5a776de3?sp=1&amp;pid=a4dc5c7c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［河北沧州十校2024高二月考］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小郑与父母假期一同到动物园游玩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，在游览至灵长类动物活动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，小郑向猩猩喂食，右手不慎被猩猩咬伤。事发时，动物园无工作人员在场，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因情况紧急，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小郑父母自行带小郑到医院救治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。事后，小郑父母联系动物园要求赔偿损失。对此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a5a776de3.bracket?pid=a4dc5c7c9&amp;color=0,0,0&amp;vpa=20&amp;vtp=1"/>
          <p:cNvSpPr/>
          <p:nvPr/>
        </p:nvSpPr>
        <p:spPr>
          <a:xfrm>
            <a:off x="167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4_2#a5a776de3?pid=a4dc5c7c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①动物对小郑造成了侵害，动物园应当承担违约责任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动物园能够证明尽到管理职责的，不承担侵权责任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动物园无论有无过错，均应承担侵权责任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小郑父母没有认真履行监护的职责，也有一定的过错</a:t>
            </a:r>
            <a:endParaRPr lang="en-US" altLang="zh-CN" sz="2000" dirty="0"/>
          </a:p>
        </p:txBody>
      </p:sp>
      <p:sp>
        <p:nvSpPr>
          <p:cNvPr id="5" name="QC_6_BD.64_3#a5a776de3.choices?pid=a4dc5c7c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a5a776de3?vop=1&amp;pid=a4dc5c7c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本题考查过错推定责任。动物园能够证明尽到管理职责的，不承担侵权责任，②正确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郑父母作为监护人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，没有认真履行监护的职责，也有一定的过错，④正确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；动物园的动物造成他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人损害的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，动物园在一般情况下应当承担侵权责任，而不是违约责任，①排除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；动物园的动物伤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，适用过错推定责任原则，③排除。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2#a5a776de3?vop=1&amp;pid=a4dc5c7c9&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本题解题的关键是把握过错推定责任原则和无过错责任原则各自适用的情形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。以饲养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动物损害责任为例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，其一般适用无过错责任原则，但动物园饲养的动物致人损害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，适用过错推定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2ad500df6?sp=1&amp;pid=a4dc5c7c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［甘肃武威八中2025高二开学考］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民法强调对权利的保护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，但是民事主体行使民事权利时不能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超过正当的界限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，并且不得滥用民事权利损害国家利益、社会公共利益或他人合法权益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58" name="QC_6_BD.67_2#2ad500df6?colgroup=1,25,12&amp;pid=a4dc5c7c9&amp;color=0,0,0&amp;vtp=1&amp;bbb=1&amp;hb=1"/>
          <p:cNvGraphicFramePr>
            <a:graphicFrameLocks noGrp="1"/>
          </p:cNvGraphicFramePr>
          <p:nvPr/>
        </p:nvGraphicFramePr>
        <p:xfrm>
          <a:off x="722376" y="2408877"/>
          <a:ext cx="10716768" cy="2915666"/>
        </p:xfrm>
        <a:graphic>
          <a:graphicData uri="http://schemas.openxmlformats.org/drawingml/2006/table">
            <a:tbl>
              <a:tblPr/>
              <a:tblGrid>
                <a:gridCol w="512064"/>
                <a:gridCol w="6775704"/>
                <a:gridCol w="3429000"/>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张某在某社交平台上结合某电视剧画面对某剧进行点评式解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说直播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侵犯电视剧作者的发表权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王某对某商家经营的洗衣液质量进行中肯批评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未侵犯商家的名誉权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某地理教师对某公司发布的地质灾害视频进行少量复制并用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于课堂教学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构成作品的法定许可使用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某高中生在作业中引用司马迁《史记》中的一段话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构成作品的合理使用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68_1#2ad500df6.bracket?pid=a4dc5c7c9&amp;color=0,0,0&amp;vpa=21&amp;vtp=1"/>
          <p:cNvSpPr/>
          <p:nvPr/>
        </p:nvSpPr>
        <p:spPr>
          <a:xfrm>
            <a:off x="219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6_BD.67_3#2ad500df6.choices?pid=a4dc5c7c9&amp;color=0,0,0&amp;vtp=1&amp;bbb=1"/>
          <p:cNvSpPr/>
          <p:nvPr/>
        </p:nvSpPr>
        <p:spPr>
          <a:xfrm>
            <a:off x="722376" y="545687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2ad500df6?vop=1&amp;pid=a4dc5c7c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本题考查作品的合理使用。对经营者的产品质量或者服务质量进行批评、评论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（借机以诽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、诋毁、侮辱等方式损害对方利益的除外），就不能认定为侵害名誉权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，因为这些行为是保障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消费者批评监督权所必需的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，②正确。为介绍、评论某一作品或者说明某一问题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，在作品中适当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引用他人已经发表的作品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，构成作品的合理使用。某高中生在作业中引用司马迁《史记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，是作品的合理使用，④正确。张某未侵犯电视剧原作者的发表权，①排除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。为学校课堂教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学或者科学研究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，翻译、改编、汇编、播放或者少量复制已经发表的作品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，供教学或者科研人员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，但不得出版发行，构成作品的合理使用。该地理老师的行为属于作品的合理使用，③排除。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b3c46a370?sp=1&amp;pid=a4dc5c7c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某市老旧小区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，在窗外自行安装护栏并在护栏内堆放杂物现象较为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。安装护栏、堆放杂物的行为存在较大的安全隐患，并对楼下住户的采光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、通风等权利造成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上述行为(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b3c46a370.bracket?pid=a4dc5c7c9&amp;color=0,0,0&amp;vpa=22&amp;vtp=1"/>
          <p:cNvSpPr/>
          <p:nvPr/>
        </p:nvSpPr>
        <p:spPr>
          <a:xfrm>
            <a:off x="268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0_2#b3c46a370?pid=a4dc5c7c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①没有对相邻方利益造成损害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不会损害社会和他人的利益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不利于邻里之间的团结和睦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如因户主过失构成损害，户主应承担侵权责任</a:t>
            </a:r>
            <a:endParaRPr lang="en-US" altLang="zh-CN" sz="2000" dirty="0"/>
          </a:p>
        </p:txBody>
      </p:sp>
      <p:sp>
        <p:nvSpPr>
          <p:cNvPr id="5" name="QC_6_BD.70_3#b3c46a370.choices?pid=a4dc5c7c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b3c46a370?vop=1&amp;pid=a4dc5c7c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本题考查妥善处理相邻关系。安装护栏、堆放杂物的行为存在较大的安全隐患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，并对楼下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住户的采光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、通风等权利造成影响。这不利于邻里之间的团结和睦，如因户主过失构成损害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主应承担侵权责任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，③④入选；上述行为对楼下住户的采光、通风等权利造成负面影响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6aba0e78b?sp=1&amp;pid=05a1caa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Z公司在没有任何事实根据的情况下，在互联网专栏的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“媒体训练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”中发布文章肆意诋毁R公司，造成消费者对R公司品牌、信誉及服务能力的恐慌。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6aba0e78b.bracket?pid=05a1caae0&amp;color=0,0,0&amp;vpa=2&amp;vtp=1"/>
          <p:cNvSpPr/>
          <p:nvPr/>
        </p:nvSpPr>
        <p:spPr>
          <a:xfrm>
            <a:off x="295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_2#6aba0e78b?pid=05a1caae0&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394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Z公司侵犯了R公司的名誉权</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tabLst>
                <a:tab pos="54394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②Z公司应当停止侵害，消除影响、恢复名誉</a:t>
            </a:r>
            <a:endParaRPr lang="en-US" altLang="zh-CN" sz="2000" dirty="0"/>
          </a:p>
          <a:p>
            <a:pPr latinLnBrk="1">
              <a:lnSpc>
                <a:spcPts val="3400"/>
              </a:lnSpc>
              <a:tabLst>
                <a:tab pos="54394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R公司可以请求Z公司恢复原状</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394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Z公司应当承担赔偿违约金责任</a:t>
            </a:r>
            <a:endParaRPr lang="en-US" altLang="zh-CN" sz="2000" dirty="0"/>
          </a:p>
        </p:txBody>
      </p:sp>
      <p:sp>
        <p:nvSpPr>
          <p:cNvPr id="5" name="QC_7_BD.4_3#6aba0e78b.choices?pid=05a1caae0&amp;color=0,0,0&amp;vtp=1&amp;bbb=1"/>
          <p:cNvSpPr/>
          <p:nvPr/>
        </p:nvSpPr>
        <p:spPr>
          <a:xfrm>
            <a:off x="722376" y="417783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2#b3c46a370?vop=1&amp;pid=a4dc5c7c9&amp;color=0,0,0&amp;mp=1&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相邻关系的主要特征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1）不动产之间存在毗邻关系。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2）相邻关系的主体是相邻不动产权利人，包括不动产所有权人、用益物权人。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3）相邻关系的客体（相邻关系指向的对象）并非不动产本身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，而是由行使所有权或者使用权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所引起的和相邻人有关的经济利益或者其他利益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4）相邻关系的内容是相邻一方行使不动产权利时要求相邻他方容忍甚至提供必要的便利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邻他方负有容忍甚至提供便利的义务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38d3eb688?sp=1&amp;pid=a4dc5c7c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某小区业主王某家中被盗，经警方现场确认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是通过攀爬楼下李某家安装的防盗窗进行入室行窃的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。王某认为，自家失窃虽为小偷所为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某家的外挑式防盗窗给小偷以可乘之机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。王某遂将楼下住户李某告上法庭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，法院判决李某拆除外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挑式防盗窗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王某的理由是(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38d3eb688.bracket?pid=a4dc5c7c9&amp;color=0,0,0&amp;vpa=23&amp;vtp=1"/>
          <p:cNvSpPr/>
          <p:nvPr/>
        </p:nvSpPr>
        <p:spPr>
          <a:xfrm>
            <a:off x="397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3_2#38d3eb688?pid=a4dc5c7c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①行为人侵害他人民事权利，应依法承担侵权责任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公民合法的用益物权受法律平等保护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不动产权利人行使权利时应顾及相邻人的利益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民事主体从事民事活动应当遵循自愿、诚信原则</a:t>
            </a:r>
            <a:endParaRPr lang="en-US" altLang="zh-CN" sz="2000" dirty="0"/>
          </a:p>
        </p:txBody>
      </p:sp>
      <p:sp>
        <p:nvSpPr>
          <p:cNvPr id="5" name="QC_6_BD.73_3#38d3eb688.choices?pid=a4dc5c7c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38d3eb688?vop=1&amp;pid=a4dc5c7c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本题考查侵权责任、相邻关系。李某家的外挑式防盗窗给小偷以可乘之机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，所以王某认为李</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某要承担一定的侵权责任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，①符合题意；在处理相邻关系时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，不动产权利人行使权利时应顾及相邻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人的利益</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，③符合题意；材料并未涉及用益物权，也没有涉及民法的自愿、诚信原则，②④排除。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6_1#80859b7c0?sp=1&amp;pid=b7dbe6d06&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8.阅读材料，完成下列探究。（11分）</a:t>
            </a:r>
            <a:endParaRPr lang="en-US" altLang="zh-CN" sz="2000" dirty="0"/>
          </a:p>
        </p:txBody>
      </p:sp>
      <p:sp>
        <p:nvSpPr>
          <p:cNvPr id="3" name="QO_7_BD.76_2#80859b7c0?sp=1&amp;pid=b7dbe6d06&amp;color=0,0,0&amp;vtp=1&amp;bbb=1&amp;hb=1"/>
          <p:cNvSpPr/>
          <p:nvPr/>
        </p:nvSpPr>
        <p:spPr>
          <a:xfrm>
            <a:off x="722376" y="1435169"/>
            <a:ext cx="10753344" cy="1770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发挥智慧农业优势，</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也要避免涉农侵权</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随着我国智慧农业的发展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无人机技术开始应用于农田测绘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农药喷洒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施肥播种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为农民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减少了体力劳动和耕种成本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提高了种植效率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但因无人机的管理及使用不规范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也引发了许多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新类型涉农侵权纠纷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7_BD.76_3#80859b7c0?sp=1&amp;pid=b7dbe6d06&amp;color=0,0,0&amp;vtp=1&amp;bbb=1&amp;hb=1"/>
          <p:cNvSpPr/>
          <p:nvPr/>
        </p:nvSpPr>
        <p:spPr>
          <a:xfrm>
            <a:off x="722376" y="3261175"/>
            <a:ext cx="10753344" cy="2311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缘起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某县自然资源和规划局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以下简称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某县自规局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在其官网上发布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于无人机喷药防治春尺蠖等害虫的通告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对飞防时间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飞防区域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注意事项等予以告知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各乡镇林业社交群中转发该通告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要求告知区域内群众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6_3#80859b7c0?sp=1&amp;pid=b7dbe6d06&amp;color=0,0,0&amp;vtp=1&amp;bbb=1&amp;hb=1"/>
          <p:cNvSpPr/>
          <p:nvPr/>
        </p:nvSpPr>
        <p:spPr>
          <a:xfrm>
            <a:off x="722376" y="972000"/>
            <a:ext cx="10753344" cy="50800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日上午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与某县自规局签订服务合同的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公司在飞防区域内实施了飞防作业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同日下午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经过精心管理的某家庭农场池塘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在飞防区域中心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内鲈鱼出现吃食异常现象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便出现大批量死亡现象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某家庭农场与某县自规局就赔偿问题协商无果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遂提起诉讼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某家庭农场申请对其鲈鱼损失情况进行鉴定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当地法院依法委托某司法鉴定中心进行鉴定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鉴定意见为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涉案池塘的鲈鱼在正常养殖管理情况下可获得全部产量的价值为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某家庭农场为此支出鉴定费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某家庭农场提供了农场养殖人员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本村党支部书记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本村村民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畜牧兽医师的证明材料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农业部关于禁止和慎行飞机喷洒农药的建议的答复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某县农业农村局的情况说明等证据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某县自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规局提供了与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公司签订的服务合同及下发的各种通告等证据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判决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6_3#80859b7c0?sp=1&amp;pid=b7dbe6d06&amp;color=0,0,0&amp;vtp=1&amp;bbb=1&amp;hb=1"/>
          <p:cNvSpPr/>
          <p:nvPr/>
        </p:nvSpPr>
        <p:spPr>
          <a:xfrm>
            <a:off x="722376" y="972000"/>
            <a:ext cx="10753344" cy="1433703"/>
          </a:xfrm>
          <a:prstGeom prst="rect">
            <a:avLst/>
          </a:prstGeom>
          <a:noFill/>
        </p:spPr>
        <p:txBody>
          <a:bodyPr wrap="none" lIns="0" tIns="0" rIns="0" bIns="0" rtlCol="0" anchor="t"/>
          <a:lstStyle/>
          <a:p>
            <a:pPr algn="l" latinLnBrk="1">
              <a:lnSpc>
                <a:spcPts val="29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当地法院于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日作出判决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某县自规局于判决书生效后十日内赔偿某家庭农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场损失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某县自规局于判决书生效后十日内给付某家庭农场鉴定费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宣判后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被告某县自规局表示不服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提起上诉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上诉理由是本单位在此过程中提前下发通告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28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飞防时间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飞防范围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注意事项进行了明确说明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并无过错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不应承担赔偿责任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 name="QO_7_BD.76_4#80859b7c0?colgroup=41&amp;pid=b7dbe6d06&amp;color=0,0,0&amp;vtp=1&amp;bbb=1&amp;hb=1"/>
          <p:cNvGraphicFramePr>
            <a:graphicFrameLocks noGrp="1"/>
          </p:cNvGraphicFramePr>
          <p:nvPr/>
        </p:nvGraphicFramePr>
        <p:xfrm>
          <a:off x="722376" y="2540000"/>
          <a:ext cx="10735056" cy="3351403"/>
        </p:xfrm>
        <a:graphic>
          <a:graphicData uri="http://schemas.openxmlformats.org/drawingml/2006/table">
            <a:tbl>
              <a:tblPr/>
              <a:tblGrid>
                <a:gridCol w="10735056"/>
              </a:tblGrid>
              <a:tr h="3351403">
                <a:tc>
                  <a:txBody>
                    <a:bodyPr/>
                    <a:lstStyle/>
                    <a:p>
                      <a:pPr marL="0" indent="0" algn="l" latinLnBrk="1" hangingPunct="0">
                        <a:lnSpc>
                          <a:spcPts val="29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原农业部对十二届全国人大五次会议第9465号建议</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（关于禁止和慎行飞机喷洒农药的建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议</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）的答复中指出</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严格执行农药安全使用规定</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对拟采用飞机防治的</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要提前</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3—5天发布公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告</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以便蜜蜂</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桑蚕</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鱼虾养殖户采取防范措施</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避免造成损失</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endParaRPr lang="en-US" altLang="zh-CN" sz="1200" spc="-100" dirty="0"/>
                    </a:p>
                    <a:p>
                      <a:pPr marL="0" indent="0" algn="l" latinLnBrk="1" hangingPunct="0">
                        <a:lnSpc>
                          <a:spcPts val="29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农药管理条例》第三十三条第一款：农药使用者应当遵守国家有关农药安全</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合理使用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制度</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妥善保管农药</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并在配药</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用药过程中采取必要的防护措施</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避免发生农药使用事故</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endParaRPr lang="en-US" altLang="zh-CN" sz="1200" spc="-100" dirty="0"/>
                    </a:p>
                    <a:p>
                      <a:pPr marL="0" indent="0" algn="l" latinLnBrk="1" hangingPunct="0">
                        <a:lnSpc>
                          <a:spcPts val="29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中华人民共和国民法典》第一千二百二十九条：因污染环境</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破坏生态造成他人损害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侵权人应当承担侵权责任</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第一千二百三十条：因污染环境</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破坏生态发生纠纷</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行为人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应当就法律规定的不承担责任或者减轻责任的情形及其行为与损害之间不存在因果关系承担举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28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证责任</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77_1#80859b7c0?vop=1&amp;pid=b7dbe6d06&amp;color=0,0,0&amp;vtp=1&amp;bt=1&amp;bbb=1&amp;hb=1"/>
          <p:cNvSpPr/>
          <p:nvPr/>
        </p:nvSpPr>
        <p:spPr>
          <a:xfrm>
            <a:off x="719328" y="1577117"/>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二审法院不应当支持某县自规局的上诉请求。（1分）理由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：原告某家庭农场合法财产受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到了侵害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。（2分）某家庭农场有证据证明其财产损失与某县自规局安排</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A公司进行的飞防作业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有因果关系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。（2分）本案是环境污染纠纷，归责原则是无过错责任原则。（2分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）某县自规局在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飞防作业前一天才发出通告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违反了原农业部对关于禁止和慎行飞机喷洒农药的建议的答复精神，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某县自规局也就不能证明其行为与损害事实之间无因果关系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。（2分）另外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，某县自规局的行为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造成了农药使用事故</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，违反《农药管理条例》，应承担侵权责任。（2分）</a:t>
            </a:r>
            <a:endParaRPr lang="en-US" altLang="zh-CN" sz="2000" dirty="0"/>
          </a:p>
        </p:txBody>
      </p:sp>
      <p:sp>
        <p:nvSpPr>
          <p:cNvPr id="4" name="QO_7_BD.76_5#80859b7c0?pid=b7dbe6d06&amp;color=0,0,0&amp;vtp=1&amp;bbb=1"/>
          <p:cNvSpPr/>
          <p:nvPr/>
        </p:nvSpPr>
        <p:spPr>
          <a:xfrm>
            <a:off x="716280" y="1196117"/>
            <a:ext cx="10753344" cy="332359"/>
          </a:xfrm>
          <a:prstGeom prst="rect">
            <a:avLst/>
          </a:prstGeom>
          <a:noFill/>
        </p:spPr>
        <p:txBody>
          <a:bodyPr wrap="none" lIns="0" tIns="0" rIns="0" bIns="0" rtlCol="0" anchor="t"/>
          <a:lstStyle/>
          <a:p>
            <a:pPr algn="l" latinLnBrk="1">
              <a:lnSpc>
                <a:spcPts val="2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运用《法律与生活》的知识，判断二审法院是否应当支持某县自规局的上诉请求，并说明原因。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78_1#80859b7c0?vop=1&amp;pid=b7dbe6d06&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本题考查侵权责任与权利界限、法治意识素养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。本议题探究通过智慧农业下无人机技术运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用可能带来涉农侵权的阐述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，结合某地使用无人机喷洒农药造成生态破坏的案例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，引导学生认识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到在使用现代生产技术助力农业高质量发展时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，应注意防范涉农侵权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，避免造成环境污染和生态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①鉴定意见为：涉案池塘</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某家庭农场合法财产受到了侵害。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②某家庭农场提供了</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等证据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→某家庭农场有证据证明其财产损失与某县自规局组织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的飞防作业有因果关系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。关键信息③民法典第一千二百二十九、一千二百三十条规定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→无过错责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。关键信息④某县自规局4月23日发出通告，4月24日A公司实施了飞防作业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；原农业部对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关于禁止和慎行飞机喷洒农药的建议的答复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→某县自规局违反上级部门精神。关键信息⑤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管理条例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》第三十三条第一款→某县自规局违反《农药管理条例》。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6aba0e78b?vop=1&amp;pid=05a1caae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本题考查侵权责任的承担方式。Z公司在没有任何事实根据的情况下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，在互联网专栏的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媒体训练营”中发布文章肆意诋毁R公司，可见，Z公司侵犯了R公司的名誉权，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Z公司应当停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止侵害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，消除影响、恢复名誉，①②符合题意；题目没有涉及恢复原状，本案例为侵权事件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涉及赔偿违约金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eec929c1f?sp=1&amp;pid=296ae8c3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［海南琼海海桂中学2024高二月考］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周末，小新在家人的带领下到动物园游玩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，站在开放式孔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雀展览区观看时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，不幸被孔雀抓破鼻子，造成鼻子严重损伤。虽经多方治疗，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仍留下明显疤痕。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小新的父母与公园就赔偿事宜进行协商未果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，故将动物园诉至法院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，要求其赔偿各类损失共计人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对本案分析正确的是(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eec929c1f.bracket?pid=296ae8c33&amp;color=0,0,0&amp;vpa=3&amp;vtp=1"/>
          <p:cNvSpPr/>
          <p:nvPr/>
        </p:nvSpPr>
        <p:spPr>
          <a:xfrm>
            <a:off x="5097526"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7_2#eec929c1f?pid=296ae8c3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①动物园无论有无过错，均应赔偿小新及其父母的损失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动物园如能证明自己尽到管理职责，则不用承担责任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本起伤害不能确定侵权责任人，故法院不应支持小新父母诉求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如果动物园不能证明尽到管理的职责，应当承担过错推定责任</a:t>
            </a:r>
            <a:endParaRPr lang="en-US" altLang="zh-CN" sz="2000" dirty="0"/>
          </a:p>
        </p:txBody>
      </p:sp>
      <p:sp>
        <p:nvSpPr>
          <p:cNvPr id="5" name="QC_7_BD.7_3#eec929c1f.choices?pid=296ae8c3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eec929c1f?vop=1&amp;pid=296ae8c3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本题考查过错推定侵权责任。动物园的动物致人损害的，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动物园应当承担过错推定责任，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但能够证明尽到管理职责的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，不承担侵权责任，“动物园无论有无过错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，均应赔偿小新及其父母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”对应的是无过错侵权责任，①排除，②④正确；“本起伤害不能确定侵权责任人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14934</Words>
  <Application>WPS 演示</Application>
  <PresentationFormat>宽屏</PresentationFormat>
  <Paragraphs>676</Paragraphs>
  <Slides>68</Slides>
  <Notes>66</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68</vt:i4>
      </vt:variant>
    </vt:vector>
  </HeadingPairs>
  <TitlesOfParts>
    <vt:vector size="9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2025-08-05T00:35:00Z</dcterms:created>
  <dcterms:modified xsi:type="dcterms:W3CDTF">2025-08-11T02:53:20Z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88354923E7BA492FAFF67D424069DD54_12</vt:lpwstr>
  </property>
  <property fmtid="{D5CDD505-2E9C-101B-9397-08002B2CF9AE}" pid="3" name="KSOProductBuildVer">
    <vt:lpwstr>2052-12.1.0.21915</vt:lpwstr>
  </property>
</Properties>
</file>