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60" d="100"/>
        <a:sy n="160" d="100"/>
      </p:scale>
      <p:origin x="0" y="-400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348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70aeb8c40009a76f0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a:ln/>
        </p:spPr>
        <p:txBody>
          <a:bodyPr wrap="square" lIns="0" tIns="0" rIns="0" bIns="0" rtlCol="0" anchor="ctr"/>
          <a:lstStyle/>
          <a:p>
            <a:pPr algn="ctr">
              <a:lnSpc>
                <a:spcPct val="100000"/>
              </a:lnSpc>
            </a:pPr>
            <a:r>
              <a:rPr lang="en-US" sz="2400" b="1" i="0" dirty="0">
                <a:solidFill>
                  <a:srgbClr val="649226"/>
                </a:solidFill>
                <a:latin typeface="微软雅黑" pitchFamily="34" charset="0"/>
                <a:ea typeface="微软雅黑" pitchFamily="34" charset="-122"/>
                <a:cs typeface="微软雅黑"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9_1#b984c8d0a?vop=1&amp;pid=a0c25c8cd&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本题考查总体国家安全观。《网络数据安全管理条例</a:t>
            </a:r>
            <a:r>
              <a:rPr lang="en-US" altLang="zh-CN" sz="2000" b="0" i="0">
                <a:solidFill>
                  <a:srgbClr val="000000"/>
                </a:solidFill>
                <a:latin typeface="微软雅黑" pitchFamily="34" charset="0"/>
                <a:ea typeface="微软雅黑" pitchFamily="34" charset="-122"/>
                <a:cs typeface="微软雅黑" pitchFamily="34" charset="-120"/>
              </a:rPr>
              <a:t>》的施行进一步补充完善了我国在数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据安全管理方面的内容</a:t>
            </a:r>
            <a:r>
              <a:rPr lang="en-US" altLang="zh-CN" sz="2000" b="0" i="0" dirty="0">
                <a:solidFill>
                  <a:srgbClr val="000000"/>
                </a:solidFill>
                <a:latin typeface="微软雅黑" pitchFamily="34" charset="0"/>
                <a:ea typeface="微软雅黑" pitchFamily="34" charset="-122"/>
                <a:cs typeface="微软雅黑" pitchFamily="34" charset="-120"/>
              </a:rPr>
              <a:t>，使得相关法律规范体系更加健全，①正确；保障网络数据安全</a:t>
            </a:r>
            <a:r>
              <a:rPr lang="en-US" altLang="zh-CN" sz="2000" b="0" i="0">
                <a:solidFill>
                  <a:srgbClr val="000000"/>
                </a:solidFill>
                <a:latin typeface="微软雅黑" pitchFamily="34" charset="0"/>
                <a:ea typeface="微软雅黑" pitchFamily="34" charset="-122"/>
                <a:cs typeface="微软雅黑" pitchFamily="34" charset="-120"/>
              </a:rPr>
              <a:t>、维护国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家安全和公共利益等体现了</a:t>
            </a:r>
            <a:r>
              <a:rPr lang="en-US" altLang="zh-CN" sz="2000" b="0" i="0" dirty="0">
                <a:solidFill>
                  <a:srgbClr val="000000"/>
                </a:solidFill>
                <a:latin typeface="微软雅黑" pitchFamily="34" charset="0"/>
                <a:ea typeface="微软雅黑" pitchFamily="34" charset="-122"/>
                <a:cs typeface="微软雅黑" pitchFamily="34" charset="-120"/>
              </a:rPr>
              <a:t>《条例》对总体国家安全观的贯彻落实</a:t>
            </a:r>
            <a:r>
              <a:rPr lang="en-US" altLang="zh-CN" sz="2000" b="0" i="0">
                <a:solidFill>
                  <a:srgbClr val="000000"/>
                </a:solidFill>
                <a:latin typeface="微软雅黑" pitchFamily="34" charset="0"/>
                <a:ea typeface="微软雅黑" pitchFamily="34" charset="-122"/>
                <a:cs typeface="微软雅黑" pitchFamily="34" charset="-120"/>
              </a:rPr>
              <a:t>，是国家在安全层面的重要举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措</a:t>
            </a:r>
            <a:r>
              <a:rPr lang="en-US" altLang="zh-CN" sz="2000" b="0" i="0" dirty="0">
                <a:solidFill>
                  <a:srgbClr val="000000"/>
                </a:solidFill>
                <a:latin typeface="微软雅黑" pitchFamily="34" charset="0"/>
                <a:ea typeface="微软雅黑" pitchFamily="34" charset="-122"/>
                <a:cs typeface="微软雅黑" pitchFamily="34" charset="-120"/>
              </a:rPr>
              <a:t>，③正确；《条例》施行的直接目的是规范数据处理活动、保障数据安全等</a:t>
            </a:r>
            <a:r>
              <a:rPr lang="en-US" altLang="zh-CN" sz="2000" b="0" i="0">
                <a:solidFill>
                  <a:srgbClr val="000000"/>
                </a:solidFill>
                <a:latin typeface="微软雅黑" pitchFamily="34" charset="0"/>
                <a:ea typeface="微软雅黑" pitchFamily="34" charset="-122"/>
                <a:cs typeface="微软雅黑" pitchFamily="34" charset="-120"/>
              </a:rPr>
              <a:t>，“提供可靠执法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依据</a:t>
            </a:r>
            <a:r>
              <a:rPr lang="en-US" altLang="zh-CN" sz="2000" b="0" i="0" dirty="0">
                <a:solidFill>
                  <a:srgbClr val="000000"/>
                </a:solidFill>
                <a:latin typeface="微软雅黑" pitchFamily="34" charset="0"/>
                <a:ea typeface="微软雅黑" pitchFamily="34" charset="-122"/>
                <a:cs typeface="微软雅黑" pitchFamily="34" charset="-120"/>
              </a:rPr>
              <a:t>”是其实施的客观效果，而非施行目的，②排除；《网络数据安全管理条例》</a:t>
            </a:r>
            <a:r>
              <a:rPr lang="en-US" altLang="zh-CN" sz="2000" b="0" i="0">
                <a:solidFill>
                  <a:srgbClr val="000000"/>
                </a:solidFill>
                <a:latin typeface="微软雅黑" pitchFamily="34" charset="0"/>
                <a:ea typeface="微软雅黑" pitchFamily="34" charset="-122"/>
                <a:cs typeface="微软雅黑" pitchFamily="34" charset="-120"/>
              </a:rPr>
              <a:t>是行政法规，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而不是部门规章</a:t>
            </a:r>
            <a:r>
              <a:rPr lang="en-US" altLang="zh-CN" sz="2000" b="0" i="0" dirty="0">
                <a:solidFill>
                  <a:srgbClr val="000000"/>
                </a:solidFill>
                <a:latin typeface="微软雅黑" pitchFamily="34" charset="0"/>
                <a:ea typeface="微软雅黑" pitchFamily="34" charset="-122"/>
                <a:cs typeface="微软雅黑"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O_5_BD.10_1#5cb670e5c?sp=1&amp;pid=a0c25c8cd&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［山东泰安2025高二期末］</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阅读材料，完成下列要求。（12分）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2025</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28</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中共中央总书记习近平在中共中央政治局第十九次集体学习时强调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建设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更高水平平安中国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事关事业兴旺发达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事关人民美好生活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事关国家长治久安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要坚定不移贯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彻总体国家安全观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把捍卫国家政治安全摆在首位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加强食品药品安全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网络安全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人工智能安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全等方面工作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着力防范重点领域风险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要培育自尊自信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理性平和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积极向上的社会心态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弘</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扬锐意进取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甘于奉献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崇尚法治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文明礼让的时代新风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在国家更加安全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社会更加有序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理更加有效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人民更加满意上持续用力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把平安中国建设推向更高水平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结合材料</a:t>
            </a:r>
            <a:r>
              <a:rPr lang="en-US" altLang="zh-CN" sz="2000" b="0" i="0" dirty="0">
                <a:solidFill>
                  <a:srgbClr val="000000"/>
                </a:solidFill>
                <a:latin typeface="微软雅黑" pitchFamily="34" charset="0"/>
                <a:ea typeface="微软雅黑" pitchFamily="34" charset="-122"/>
                <a:cs typeface="微软雅黑" pitchFamily="34" charset="-120"/>
              </a:rPr>
              <a:t>，运用“各具特色的国家”知识，阐释贯彻执行总体国家安全观并普及宣传的意义。</a:t>
            </a:r>
            <a:endParaRPr lang="en-US" altLang="zh-CN" sz="2000"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O_5_AN.11_1#5cb670e5c?vop=1&amp;pid=a0c25c8cd&amp;color=0,0,0&amp;vtp=1&amp;bt=1&amp;bbb=1&amp;hb=1"/>
          <p:cNvSpPr/>
          <p:nvPr/>
        </p:nvSpPr>
        <p:spPr>
          <a:xfrm>
            <a:off x="722376" y="972000"/>
            <a:ext cx="10753344" cy="4056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①国家主权是一个国家对其管辖区域所拥有的至高无上的、排他性的政治权力</a:t>
            </a:r>
            <a:r>
              <a:rPr lang="en-US" altLang="zh-CN" sz="2000" b="1" i="0">
                <a:solidFill>
                  <a:srgbClr val="00B050"/>
                </a:solidFill>
                <a:latin typeface="微软雅黑" pitchFamily="34" charset="0"/>
                <a:ea typeface="微软雅黑" pitchFamily="34" charset="-122"/>
                <a:cs typeface="微软雅黑" pitchFamily="34" charset="-120"/>
              </a:rPr>
              <a:t>，是国家最</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重要的构成要素</a:t>
            </a:r>
            <a:r>
              <a:rPr lang="en-US" altLang="zh-CN" sz="2000" b="1" i="0" dirty="0">
                <a:solidFill>
                  <a:srgbClr val="00B050"/>
                </a:solidFill>
                <a:latin typeface="微软雅黑" pitchFamily="34" charset="0"/>
                <a:ea typeface="微软雅黑" pitchFamily="34" charset="-122"/>
                <a:cs typeface="微软雅黑" pitchFamily="34" charset="-120"/>
              </a:rPr>
              <a:t>。贯彻总体国家安全观，捍卫国家政治安全，有利于维护国家主权</a:t>
            </a:r>
            <a:r>
              <a:rPr lang="en-US" altLang="zh-CN" sz="2000" b="1" i="0">
                <a:solidFill>
                  <a:srgbClr val="00B050"/>
                </a:solidFill>
                <a:latin typeface="微软雅黑" pitchFamily="34" charset="0"/>
                <a:ea typeface="微软雅黑" pitchFamily="34" charset="-122"/>
                <a:cs typeface="微软雅黑" pitchFamily="34" charset="-120"/>
              </a:rPr>
              <a:t>，确保国家领</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土完整和政治稳定</a:t>
            </a:r>
            <a:r>
              <a:rPr lang="en-US" altLang="zh-CN" sz="2000" b="1" i="0" dirty="0">
                <a:solidFill>
                  <a:srgbClr val="00B050"/>
                </a:solidFill>
                <a:latin typeface="微软雅黑" pitchFamily="34" charset="0"/>
                <a:ea typeface="微软雅黑" pitchFamily="34" charset="-122"/>
                <a:cs typeface="微软雅黑" pitchFamily="34" charset="-120"/>
              </a:rPr>
              <a:t>，保障国家的核心利益。（3分）②</a:t>
            </a:r>
            <a:r>
              <a:rPr lang="en-US" altLang="zh-CN" sz="2000" b="1" i="0">
                <a:solidFill>
                  <a:srgbClr val="00B050"/>
                </a:solidFill>
                <a:latin typeface="微软雅黑" pitchFamily="34" charset="0"/>
                <a:ea typeface="微软雅黑" pitchFamily="34" charset="-122"/>
                <a:cs typeface="微软雅黑" pitchFamily="34" charset="-120"/>
              </a:rPr>
              <a:t>国家安全是国家生存与发展的重要保障，</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是人民幸福安康的前提</a:t>
            </a:r>
            <a:r>
              <a:rPr lang="en-US" altLang="zh-CN" sz="2000" b="1" i="0" dirty="0">
                <a:solidFill>
                  <a:srgbClr val="00B050"/>
                </a:solidFill>
                <a:latin typeface="微软雅黑" pitchFamily="34" charset="0"/>
                <a:ea typeface="微软雅黑" pitchFamily="34" charset="-122"/>
                <a:cs typeface="微软雅黑" pitchFamily="34" charset="-120"/>
              </a:rPr>
              <a:t>。加强食品药品安全、网络安全、人工智能安全等工作</a:t>
            </a:r>
            <a:r>
              <a:rPr lang="en-US" altLang="zh-CN" sz="2000" b="1" i="0">
                <a:solidFill>
                  <a:srgbClr val="00B050"/>
                </a:solidFill>
                <a:latin typeface="微软雅黑" pitchFamily="34" charset="0"/>
                <a:ea typeface="微软雅黑" pitchFamily="34" charset="-122"/>
                <a:cs typeface="微软雅黑" pitchFamily="34" charset="-120"/>
              </a:rPr>
              <a:t>，防范重点领域风</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险</a:t>
            </a:r>
            <a:r>
              <a:rPr lang="en-US" altLang="zh-CN" sz="2000" b="1" i="0" dirty="0">
                <a:solidFill>
                  <a:srgbClr val="00B050"/>
                </a:solidFill>
                <a:latin typeface="微软雅黑" pitchFamily="34" charset="0"/>
                <a:ea typeface="微软雅黑" pitchFamily="34" charset="-122"/>
                <a:cs typeface="微软雅黑" pitchFamily="34" charset="-120"/>
              </a:rPr>
              <a:t>，能够为人民创造安全稳定的生活环境，保障人民的生命财产安全，</a:t>
            </a:r>
            <a:r>
              <a:rPr lang="en-US" altLang="zh-CN" sz="2000" b="1" i="0">
                <a:solidFill>
                  <a:srgbClr val="00B050"/>
                </a:solidFill>
                <a:latin typeface="微软雅黑" pitchFamily="34" charset="0"/>
                <a:ea typeface="微软雅黑" pitchFamily="34" charset="-122"/>
                <a:cs typeface="微软雅黑" pitchFamily="34" charset="-120"/>
              </a:rPr>
              <a:t>促进人民美好生活的实现。</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3分）③培育积极的社会心态，弘扬时代新风，有利于营造良好的社会氛围</a:t>
            </a:r>
            <a:r>
              <a:rPr lang="en-US" altLang="zh-CN" sz="2000" b="1" i="0">
                <a:solidFill>
                  <a:srgbClr val="00B050"/>
                </a:solidFill>
                <a:latin typeface="微软雅黑" pitchFamily="34" charset="0"/>
                <a:ea typeface="微软雅黑" pitchFamily="34" charset="-122"/>
                <a:cs typeface="微软雅黑" pitchFamily="34" charset="-120"/>
              </a:rPr>
              <a:t>，增强民族凝聚力</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和向心力</a:t>
            </a:r>
            <a:r>
              <a:rPr lang="en-US" altLang="zh-CN" sz="2000" b="1" i="0" dirty="0">
                <a:solidFill>
                  <a:srgbClr val="00B050"/>
                </a:solidFill>
                <a:latin typeface="微软雅黑" pitchFamily="34" charset="0"/>
                <a:ea typeface="微软雅黑" pitchFamily="34" charset="-122"/>
                <a:cs typeface="微软雅黑" pitchFamily="34" charset="-120"/>
              </a:rPr>
              <a:t>，促进社会和谐稳定，推动国家长治久安和事业兴旺发达。（3分）④</a:t>
            </a:r>
            <a:r>
              <a:rPr lang="en-US" altLang="zh-CN" sz="2000" b="1" i="0">
                <a:solidFill>
                  <a:srgbClr val="00B050"/>
                </a:solidFill>
                <a:latin typeface="微软雅黑" pitchFamily="34" charset="0"/>
                <a:ea typeface="微软雅黑" pitchFamily="34" charset="-122"/>
                <a:cs typeface="微软雅黑" pitchFamily="34" charset="-120"/>
              </a:rPr>
              <a:t>在国际社会中，</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贯彻总体国家安全观</a:t>
            </a:r>
            <a:r>
              <a:rPr lang="en-US" altLang="zh-CN" sz="2000" b="1" i="0" dirty="0">
                <a:solidFill>
                  <a:srgbClr val="00B050"/>
                </a:solidFill>
                <a:latin typeface="微软雅黑" pitchFamily="34" charset="0"/>
                <a:ea typeface="微软雅黑" pitchFamily="34" charset="-122"/>
                <a:cs typeface="微软雅黑" pitchFamily="34" charset="-120"/>
              </a:rPr>
              <a:t>，展示了我国负责任大国的形象，有利于提升我国的国际影响力</a:t>
            </a:r>
            <a:r>
              <a:rPr lang="en-US" altLang="zh-CN" sz="2000" b="1" i="0">
                <a:solidFill>
                  <a:srgbClr val="00B050"/>
                </a:solidFill>
                <a:latin typeface="微软雅黑" pitchFamily="34" charset="0"/>
                <a:ea typeface="微软雅黑" pitchFamily="34" charset="-122"/>
                <a:cs typeface="微软雅黑" pitchFamily="34" charset="-120"/>
              </a:rPr>
              <a:t>，为我国的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发展营造良好的国际环境</a:t>
            </a:r>
            <a:r>
              <a:rPr lang="en-US" altLang="zh-CN" sz="2000" b="1" i="0" dirty="0">
                <a:solidFill>
                  <a:srgbClr val="00B050"/>
                </a:solidFill>
                <a:latin typeface="微软雅黑" pitchFamily="34" charset="0"/>
                <a:ea typeface="微软雅黑" pitchFamily="34" charset="-122"/>
                <a:cs typeface="微软雅黑" pitchFamily="34" charset="-120"/>
              </a:rPr>
              <a:t>。（3分）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O_5_AS.12_1#5cb670e5c?vop=1&amp;pid=a0c25c8cd&amp;color=0,0,0&amp;vtp=1&amp;bt=1&amp;bbb=1&amp;hb=1"/>
          <p:cNvSpPr/>
          <p:nvPr/>
        </p:nvSpPr>
        <p:spPr>
          <a:xfrm>
            <a:off x="722376" y="972000"/>
            <a:ext cx="10753344" cy="4526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本题考查国家安全与核心利益。关键信息①：建设更高水平平安中国，</a:t>
            </a:r>
            <a:r>
              <a:rPr lang="en-US" altLang="zh-CN" sz="2000" b="0" i="0">
                <a:solidFill>
                  <a:srgbClr val="000000"/>
                </a:solidFill>
                <a:latin typeface="微软雅黑" pitchFamily="34" charset="0"/>
                <a:ea typeface="微软雅黑" pitchFamily="34" charset="-122"/>
                <a:cs typeface="微软雅黑" pitchFamily="34" charset="-120"/>
              </a:rPr>
              <a:t>事关事业兴旺发达、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事关人民美好生活</a:t>
            </a:r>
            <a:r>
              <a:rPr lang="en-US" altLang="zh-CN" sz="2000" b="0" i="0" dirty="0">
                <a:solidFill>
                  <a:srgbClr val="000000"/>
                </a:solidFill>
                <a:latin typeface="微软雅黑" pitchFamily="34" charset="0"/>
                <a:ea typeface="微软雅黑" pitchFamily="34" charset="-122"/>
                <a:cs typeface="微软雅黑" pitchFamily="34" charset="-120"/>
              </a:rPr>
              <a:t>、事关国家长治久安</a:t>
            </a:r>
            <a:r>
              <a:rPr lang="en-US" altLang="zh-CN" sz="2000" b="0" i="0">
                <a:solidFill>
                  <a:srgbClr val="000000"/>
                </a:solidFill>
                <a:latin typeface="微软雅黑" pitchFamily="34" charset="0"/>
                <a:ea typeface="微软雅黑" pitchFamily="34" charset="-122"/>
                <a:cs typeface="微软雅黑" pitchFamily="34" charset="-120"/>
              </a:rPr>
              <a:t>→从国家主权的含义和地位角度分析说明平安中国建设有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利于捍卫国家主权</a:t>
            </a:r>
            <a:r>
              <a:rPr lang="en-US" altLang="zh-CN" sz="2000" b="0" i="0" dirty="0">
                <a:solidFill>
                  <a:srgbClr val="000000"/>
                </a:solidFill>
                <a:latin typeface="微软雅黑" pitchFamily="34" charset="0"/>
                <a:ea typeface="微软雅黑" pitchFamily="34" charset="-122"/>
                <a:cs typeface="微软雅黑" pitchFamily="34" charset="-120"/>
              </a:rPr>
              <a:t>。关键信息②：要坚定不移贯彻总体国家安全观</a:t>
            </a:r>
            <a:r>
              <a:rPr lang="en-US" altLang="zh-CN" sz="2000" b="0" i="0">
                <a:solidFill>
                  <a:srgbClr val="000000"/>
                </a:solidFill>
                <a:latin typeface="微软雅黑" pitchFamily="34" charset="0"/>
                <a:ea typeface="微软雅黑" pitchFamily="34" charset="-122"/>
                <a:cs typeface="微软雅黑" pitchFamily="34" charset="-120"/>
              </a:rPr>
              <a:t>，把捍卫国家政治安全摆在首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位</a:t>
            </a:r>
            <a:r>
              <a:rPr lang="en-US" altLang="zh-CN" sz="2000" b="0" i="0" dirty="0">
                <a:solidFill>
                  <a:srgbClr val="000000"/>
                </a:solidFill>
                <a:latin typeface="微软雅黑" pitchFamily="34" charset="0"/>
                <a:ea typeface="微软雅黑" pitchFamily="34" charset="-122"/>
                <a:cs typeface="微软雅黑" pitchFamily="34" charset="-120"/>
              </a:rPr>
              <a:t>，加强食品药品安全、网络安全、人工智能安全等方面工作，着力防范重点领域风险</a:t>
            </a:r>
            <a:r>
              <a:rPr lang="en-US" altLang="zh-CN" sz="2000" b="0" i="0">
                <a:solidFill>
                  <a:srgbClr val="000000"/>
                </a:solidFill>
                <a:latin typeface="微软雅黑" pitchFamily="34" charset="0"/>
                <a:ea typeface="微软雅黑" pitchFamily="34" charset="-122"/>
                <a:cs typeface="微软雅黑" pitchFamily="34" charset="-120"/>
              </a:rPr>
              <a:t>→从国家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安全的地位与重要性角度分析说明维护国家安全能够维护人民生活安宁</a:t>
            </a:r>
            <a:r>
              <a:rPr lang="en-US" altLang="zh-CN" sz="2000" b="0" i="0" dirty="0">
                <a:solidFill>
                  <a:srgbClr val="000000"/>
                </a:solidFill>
                <a:latin typeface="微软雅黑" pitchFamily="34" charset="0"/>
                <a:ea typeface="微软雅黑" pitchFamily="34" charset="-122"/>
                <a:cs typeface="微软雅黑" pitchFamily="34" charset="-120"/>
              </a:rPr>
              <a:t>。关键信息③</a:t>
            </a:r>
            <a:r>
              <a:rPr lang="en-US" altLang="zh-CN" sz="2000" b="0" i="0">
                <a:solidFill>
                  <a:srgbClr val="000000"/>
                </a:solidFill>
                <a:latin typeface="微软雅黑" pitchFamily="34" charset="0"/>
                <a:ea typeface="微软雅黑" pitchFamily="34" charset="-122"/>
                <a:cs typeface="微软雅黑" pitchFamily="34" charset="-120"/>
              </a:rPr>
              <a:t>：要培育自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尊自信</a:t>
            </a:r>
            <a:r>
              <a:rPr lang="en-US" altLang="zh-CN" sz="2000" b="0" i="0" dirty="0">
                <a:solidFill>
                  <a:srgbClr val="000000"/>
                </a:solidFill>
                <a:latin typeface="微软雅黑" pitchFamily="34" charset="0"/>
                <a:ea typeface="微软雅黑" pitchFamily="34" charset="-122"/>
                <a:cs typeface="微软雅黑" pitchFamily="34" charset="-120"/>
              </a:rPr>
              <a:t>、理性平和、积极向上的社会心态，弘扬锐意进取、甘于奉献、崇尚法治</a:t>
            </a:r>
            <a:r>
              <a:rPr lang="en-US" altLang="zh-CN" sz="2000" b="0" i="0">
                <a:solidFill>
                  <a:srgbClr val="000000"/>
                </a:solidFill>
                <a:latin typeface="微软雅黑" pitchFamily="34" charset="0"/>
                <a:ea typeface="微软雅黑" pitchFamily="34" charset="-122"/>
                <a:cs typeface="微软雅黑" pitchFamily="34" charset="-120"/>
              </a:rPr>
              <a:t>、文明礼让的时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代新风</a:t>
            </a:r>
            <a:r>
              <a:rPr lang="en-US" altLang="zh-CN" sz="2000" b="0" i="0" dirty="0">
                <a:solidFill>
                  <a:srgbClr val="000000"/>
                </a:solidFill>
                <a:latin typeface="微软雅黑" pitchFamily="34" charset="0"/>
                <a:ea typeface="微软雅黑" pitchFamily="34" charset="-122"/>
                <a:cs typeface="微软雅黑" pitchFamily="34" charset="-120"/>
              </a:rPr>
              <a:t>→运用总体国家安全观知识</a:t>
            </a:r>
            <a:r>
              <a:rPr lang="en-US" altLang="zh-CN" sz="2000" b="0" i="0">
                <a:solidFill>
                  <a:srgbClr val="000000"/>
                </a:solidFill>
                <a:latin typeface="微软雅黑" pitchFamily="34" charset="0"/>
                <a:ea typeface="微软雅黑" pitchFamily="34" charset="-122"/>
                <a:cs typeface="微软雅黑" pitchFamily="34" charset="-120"/>
              </a:rPr>
              <a:t>，从社会稳定角度分析说明推进国家安全对于促进社会和谐的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积极意义</a:t>
            </a:r>
            <a:r>
              <a:rPr lang="en-US" altLang="zh-CN" sz="2000" b="0" i="0" dirty="0">
                <a:solidFill>
                  <a:srgbClr val="000000"/>
                </a:solidFill>
                <a:latin typeface="微软雅黑" pitchFamily="34" charset="0"/>
                <a:ea typeface="微软雅黑" pitchFamily="34" charset="-122"/>
                <a:cs typeface="微软雅黑" pitchFamily="34" charset="-120"/>
              </a:rPr>
              <a:t>。关键信息④：在国家更加安全、社会更加有序、治理更加有效</a:t>
            </a:r>
            <a:r>
              <a:rPr lang="en-US" altLang="zh-CN" sz="2000" b="0" i="0">
                <a:solidFill>
                  <a:srgbClr val="000000"/>
                </a:solidFill>
                <a:latin typeface="微软雅黑" pitchFamily="34" charset="0"/>
                <a:ea typeface="微软雅黑" pitchFamily="34" charset="-122"/>
                <a:cs typeface="微软雅黑" pitchFamily="34" charset="-120"/>
              </a:rPr>
              <a:t>、人民更加满意上持续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用力</a:t>
            </a:r>
            <a:r>
              <a:rPr lang="en-US" altLang="zh-CN" sz="2000" b="0" i="0" dirty="0">
                <a:solidFill>
                  <a:srgbClr val="000000"/>
                </a:solidFill>
                <a:latin typeface="微软雅黑" pitchFamily="34" charset="0"/>
                <a:ea typeface="微软雅黑" pitchFamily="34" charset="-122"/>
                <a:cs typeface="微软雅黑" pitchFamily="34" charset="-120"/>
              </a:rPr>
              <a:t>，把平安中国建设推向更高水平→运用总体国家安全观知识</a:t>
            </a:r>
            <a:r>
              <a:rPr lang="en-US" altLang="zh-CN" sz="2000" b="0" i="0">
                <a:solidFill>
                  <a:srgbClr val="000000"/>
                </a:solidFill>
                <a:latin typeface="微软雅黑" pitchFamily="34" charset="0"/>
                <a:ea typeface="微软雅黑" pitchFamily="34" charset="-122"/>
                <a:cs typeface="微软雅黑" pitchFamily="34" charset="-120"/>
              </a:rPr>
              <a:t>，从国际角度分析说明平安中国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建设有利于提升国际影响力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f5809b6cd.fixed?pid=46724e3af&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2_BD#f5809b6cd.fixed?pid=46724e3af&amp;color=255,255,255&amp;vtp=1&amp;bbb=1"/>
          <p:cNvSpPr/>
          <p:nvPr/>
        </p:nvSpPr>
        <p:spPr>
          <a:xfrm>
            <a:off x="0" y="3730752"/>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第一单元</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各具特色的国家</a:t>
            </a:r>
            <a:endParaRPr lang="en-US" altLang="zh-CN" sz="44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a0c25c8cd.fixed?pid=57714bffd&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4#a0c25c8cd.fixed?pid=57714bffd&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综合探究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国家安全与核心利益</a:t>
            </a:r>
            <a:endParaRPr lang="en-US" altLang="zh-CN" sz="4400" dirty="0"/>
          </a:p>
        </p:txBody>
      </p:sp>
      <p:pic>
        <p:nvPicPr>
          <p:cNvPr id="4" name="C_4#a0c25c8cd.fixed?pid=57714bffd&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a0c25c8cd.fixed?pid=57714bffd&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刷探究</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BD.1_1#ed283ce22?sp=1&amp;pid=a0c25c8cd&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［河北石家庄2025模拟］</a:t>
            </a:r>
            <a:r>
              <a:rPr lang="en-US" altLang="zh-CN" sz="2000" b="0" i="0" dirty="0">
                <a:solidFill>
                  <a:srgbClr val="000000"/>
                </a:solidFill>
                <a:latin typeface="微软雅黑" pitchFamily="34" charset="0"/>
                <a:ea typeface="微软雅黑" pitchFamily="34" charset="-122"/>
                <a:cs typeface="微软雅黑" pitchFamily="34" charset="-120"/>
              </a:rPr>
              <a:t>2025年是反分裂国家法实施20周年。20年来</a:t>
            </a:r>
            <a:r>
              <a:rPr lang="en-US" altLang="zh-CN" sz="2000" b="0" i="0">
                <a:solidFill>
                  <a:srgbClr val="000000"/>
                </a:solidFill>
                <a:latin typeface="微软雅黑" pitchFamily="34" charset="0"/>
                <a:ea typeface="微软雅黑" pitchFamily="34" charset="-122"/>
                <a:cs typeface="微软雅黑" pitchFamily="34" charset="-120"/>
              </a:rPr>
              <a:t>，我们牢牢把握两岸关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系主导权和主动权</a:t>
            </a:r>
            <a:r>
              <a:rPr lang="en-US" altLang="zh-CN" sz="2000" b="0" i="0" dirty="0">
                <a:solidFill>
                  <a:srgbClr val="000000"/>
                </a:solidFill>
                <a:latin typeface="微软雅黑" pitchFamily="34" charset="0"/>
                <a:ea typeface="微软雅黑" pitchFamily="34" charset="-122"/>
                <a:cs typeface="微软雅黑" pitchFamily="34" charset="-120"/>
              </a:rPr>
              <a:t>，进一步丰富完善“以法惩独”的制度体系，</a:t>
            </a:r>
            <a:r>
              <a:rPr lang="en-US" altLang="zh-CN" sz="2000" b="0" i="0">
                <a:solidFill>
                  <a:srgbClr val="000000"/>
                </a:solidFill>
                <a:latin typeface="微软雅黑" pitchFamily="34" charset="0"/>
                <a:ea typeface="微软雅黑" pitchFamily="34" charset="-122"/>
                <a:cs typeface="微软雅黑" pitchFamily="34" charset="-120"/>
              </a:rPr>
              <a:t>坚决开展反分裂反干涉重大斗争，</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有力维护一个中国原则</a:t>
            </a:r>
            <a:r>
              <a:rPr lang="en-US" altLang="zh-CN" sz="2000" b="0" i="0" dirty="0">
                <a:solidFill>
                  <a:srgbClr val="000000"/>
                </a:solidFill>
                <a:latin typeface="微软雅黑" pitchFamily="34" charset="0"/>
                <a:ea typeface="微软雅黑" pitchFamily="34" charset="-122"/>
                <a:cs typeface="微软雅黑" pitchFamily="34" charset="-120"/>
              </a:rPr>
              <a:t>，推动反“独”促统不断取得新的进展和成效。</a:t>
            </a:r>
            <a:r>
              <a:rPr lang="en-US" altLang="zh-CN" sz="2000" b="0" i="0">
                <a:solidFill>
                  <a:srgbClr val="000000"/>
                </a:solidFill>
                <a:latin typeface="微软雅黑" pitchFamily="34" charset="0"/>
                <a:ea typeface="微软雅黑" pitchFamily="34" charset="-122"/>
                <a:cs typeface="微软雅黑" pitchFamily="34" charset="-120"/>
              </a:rPr>
              <a:t>我国这样做是因为(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ed283ce22.bracket?pid=a0c25c8cd&amp;color=0,0,0&amp;vpa=1&amp;vtp=1"/>
          <p:cNvSpPr/>
          <p:nvPr/>
        </p:nvSpPr>
        <p:spPr>
          <a:xfrm>
            <a:off x="10815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_2#ed283ce22?pid=a0c25c8cd&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①“一国”是实行“两制”的前提，“两制”从属于“一国”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我国实行单一制的政权组织形式，台湾是我国领土的一部分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解决台湾问题、实现祖国完全统一是全体中华儿女的共同愿望</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国家主权是国家安全的核心，国家安全利益是国家的最高利益</a:t>
            </a:r>
            <a:endParaRPr lang="en-US" altLang="zh-CN" sz="2000" dirty="0"/>
          </a:p>
        </p:txBody>
      </p:sp>
      <p:sp>
        <p:nvSpPr>
          <p:cNvPr id="5" name="QC_5_BD.1_3#ed283ce22.choices?pid=a0c25c8cd&amp;color=0,0,0&amp;vtp=1&amp;bbb=1"/>
          <p:cNvSpPr/>
          <p:nvPr/>
        </p:nvSpPr>
        <p:spPr>
          <a:xfrm>
            <a:off x="722376" y="41699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AS.3_1#ed283ce22?vop=1&amp;pid=a0c25c8cd&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本题考查国家安全与核心利益。解决台湾问题、实现祖国完全统一</a:t>
            </a:r>
            <a:r>
              <a:rPr lang="en-US" altLang="zh-CN" sz="2000" b="0" i="0">
                <a:solidFill>
                  <a:srgbClr val="000000"/>
                </a:solidFill>
                <a:latin typeface="微软雅黑" pitchFamily="34" charset="0"/>
                <a:ea typeface="微软雅黑" pitchFamily="34" charset="-122"/>
                <a:cs typeface="微软雅黑" pitchFamily="34" charset="-120"/>
              </a:rPr>
              <a:t>，是全体中华儿女的共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同愿望</a:t>
            </a:r>
            <a:r>
              <a:rPr lang="en-US" altLang="zh-CN" sz="2000" b="0" i="0" dirty="0">
                <a:solidFill>
                  <a:srgbClr val="000000"/>
                </a:solidFill>
                <a:latin typeface="微软雅黑" pitchFamily="34" charset="0"/>
                <a:ea typeface="微软雅黑" pitchFamily="34" charset="-122"/>
                <a:cs typeface="微软雅黑" pitchFamily="34" charset="-120"/>
              </a:rPr>
              <a:t>，是中华民族的根本利益所在。开展反分裂斗争、推动反“独”促统，正是顺应民心</a:t>
            </a:r>
            <a:r>
              <a:rPr lang="en-US" altLang="zh-CN" sz="2000" b="0" i="0">
                <a:solidFill>
                  <a:srgbClr val="000000"/>
                </a:solidFill>
                <a:latin typeface="微软雅黑" pitchFamily="34" charset="0"/>
                <a:ea typeface="微软雅黑" pitchFamily="34" charset="-122"/>
                <a:cs typeface="微软雅黑" pitchFamily="34" charset="-120"/>
              </a:rPr>
              <a:t>、凝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聚民族共识的必然选择</a:t>
            </a:r>
            <a:r>
              <a:rPr lang="en-US" altLang="zh-CN" sz="2000" b="0" i="0" dirty="0">
                <a:solidFill>
                  <a:srgbClr val="000000"/>
                </a:solidFill>
                <a:latin typeface="微软雅黑" pitchFamily="34" charset="0"/>
                <a:ea typeface="微软雅黑" pitchFamily="34" charset="-122"/>
                <a:cs typeface="微软雅黑" pitchFamily="34" charset="-120"/>
              </a:rPr>
              <a:t>，③正确。国家主权是国家安全的核心，</a:t>
            </a:r>
            <a:r>
              <a:rPr lang="en-US" altLang="zh-CN" sz="2000" b="0" i="0">
                <a:solidFill>
                  <a:srgbClr val="000000"/>
                </a:solidFill>
                <a:latin typeface="微软雅黑" pitchFamily="34" charset="0"/>
                <a:ea typeface="微软雅黑" pitchFamily="34" charset="-122"/>
                <a:cs typeface="微软雅黑" pitchFamily="34" charset="-120"/>
              </a:rPr>
              <a:t>国家安全利益是国家的最高利益。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台独”分裂行径和外部势力干涉严重威胁国家主权和领土完整，损害国家安全利益</a:t>
            </a:r>
            <a:r>
              <a:rPr lang="en-US" altLang="zh-CN" sz="2000" b="0" i="0">
                <a:solidFill>
                  <a:srgbClr val="000000"/>
                </a:solidFill>
                <a:latin typeface="微软雅黑" pitchFamily="34" charset="0"/>
                <a:ea typeface="微软雅黑" pitchFamily="34" charset="-122"/>
                <a:cs typeface="微软雅黑" pitchFamily="34" charset="-120"/>
              </a:rPr>
              <a:t>，我国依法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反分裂是维护国家核心利益和最高利益的根本要求</a:t>
            </a:r>
            <a:r>
              <a:rPr lang="en-US" altLang="zh-CN" sz="2000" b="0" i="0" dirty="0">
                <a:solidFill>
                  <a:srgbClr val="000000"/>
                </a:solidFill>
                <a:latin typeface="微软雅黑" pitchFamily="34" charset="0"/>
                <a:ea typeface="微软雅黑" pitchFamily="34" charset="-122"/>
                <a:cs typeface="微软雅黑" pitchFamily="34" charset="-120"/>
              </a:rPr>
              <a:t>，④正确。“一国两制”下，“一国</a:t>
            </a:r>
            <a:r>
              <a:rPr lang="en-US" altLang="zh-CN" sz="2000" b="0" i="0">
                <a:solidFill>
                  <a:srgbClr val="000000"/>
                </a:solidFill>
                <a:latin typeface="微软雅黑" pitchFamily="34" charset="0"/>
                <a:ea typeface="微软雅黑" pitchFamily="34" charset="-122"/>
                <a:cs typeface="微软雅黑" pitchFamily="34" charset="-120"/>
              </a:rPr>
              <a:t>”是实行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两制”的前提和基础，“两制”从属和派生于“一国”并统一于“一国”之内</a:t>
            </a:r>
            <a:r>
              <a:rPr lang="en-US" altLang="zh-CN" sz="2000" b="0" i="0">
                <a:solidFill>
                  <a:srgbClr val="000000"/>
                </a:solidFill>
                <a:latin typeface="微软雅黑" pitchFamily="34" charset="0"/>
                <a:ea typeface="微软雅黑" pitchFamily="34" charset="-122"/>
                <a:cs typeface="微软雅黑" pitchFamily="34" charset="-120"/>
              </a:rPr>
              <a:t>，但这不是实行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一国两制”、维护国家统一的原因，而是特点和要求，①排除</a:t>
            </a:r>
            <a:r>
              <a:rPr lang="en-US" altLang="zh-CN" sz="2000" b="0" i="0">
                <a:solidFill>
                  <a:srgbClr val="000000"/>
                </a:solidFill>
                <a:latin typeface="微软雅黑" pitchFamily="34" charset="0"/>
                <a:ea typeface="微软雅黑" pitchFamily="34" charset="-122"/>
                <a:cs typeface="微软雅黑" pitchFamily="34" charset="-120"/>
              </a:rPr>
              <a:t>。我国实行单一制的国家结构形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式</a:t>
            </a:r>
            <a:r>
              <a:rPr lang="en-US" altLang="zh-CN" sz="2000" b="0" i="0" dirty="0">
                <a:solidFill>
                  <a:srgbClr val="000000"/>
                </a:solidFill>
                <a:latin typeface="微软雅黑" pitchFamily="34" charset="0"/>
                <a:ea typeface="微软雅黑" pitchFamily="34" charset="-122"/>
                <a:cs typeface="微软雅黑" pitchFamily="34" charset="-120"/>
              </a:rPr>
              <a:t>（而非政权组织形式，政权组织形式是人民代表大会制度）,台湾是我国不可分割的一部分</a:t>
            </a:r>
            <a:r>
              <a:rPr lang="en-US" altLang="zh-CN" sz="2000" b="0" i="0">
                <a:solidFill>
                  <a:srgbClr val="000000"/>
                </a:solidFill>
                <a:latin typeface="微软雅黑" pitchFamily="34" charset="0"/>
                <a:ea typeface="微软雅黑" pitchFamily="34" charset="-122"/>
                <a:cs typeface="微软雅黑" pitchFamily="34" charset="-120"/>
              </a:rPr>
              <a:t>，中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央享有最高权力</a:t>
            </a:r>
            <a:r>
              <a:rPr lang="en-US" altLang="zh-CN" sz="2000" b="0" i="0" dirty="0">
                <a:solidFill>
                  <a:srgbClr val="000000"/>
                </a:solidFill>
                <a:latin typeface="微软雅黑" pitchFamily="34" charset="0"/>
                <a:ea typeface="微软雅黑" pitchFamily="34" charset="-122"/>
                <a:cs typeface="微软雅黑" pitchFamily="34" charset="-120"/>
              </a:rPr>
              <a:t>，地方政权被置于中央统一领导下，②排除。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3_2#ed283ce22?vop=1&amp;pid=a0c25c8cd&amp;color=0,0,0&amp;mp=1&amp;vtp=1&amp;bt=1&amp;bbb=1&amp;hb=1"/>
          <p:cNvSpPr/>
          <p:nvPr/>
        </p:nvSpPr>
        <p:spPr>
          <a:xfrm>
            <a:off x="722376" y="972000"/>
            <a:ext cx="10753344" cy="36248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探究解读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加强国家安全教育，增强国家安全意识，是新时代背景下维护国家安全</a:t>
            </a:r>
            <a:r>
              <a:rPr lang="en-US" altLang="zh-CN" sz="2000" b="0" i="0">
                <a:solidFill>
                  <a:srgbClr val="000000"/>
                </a:solidFill>
                <a:latin typeface="微软雅黑" pitchFamily="34" charset="0"/>
                <a:ea typeface="微软雅黑" pitchFamily="34" charset="-122"/>
                <a:cs typeface="微软雅黑" pitchFamily="34" charset="-120"/>
              </a:rPr>
              <a:t>、保障中国特色社会主义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发展的必然要求</a:t>
            </a:r>
            <a:r>
              <a:rPr lang="en-US" altLang="zh-CN" sz="2000" b="0" i="0" dirty="0">
                <a:solidFill>
                  <a:srgbClr val="000000"/>
                </a:solidFill>
                <a:latin typeface="微软雅黑" pitchFamily="34" charset="0"/>
                <a:ea typeface="微软雅黑" pitchFamily="34" charset="-122"/>
                <a:cs typeface="微软雅黑" pitchFamily="34" charset="-120"/>
              </a:rPr>
              <a:t>。中国特色社会主义进入新时代，我国国家安全形势出现新变化</a:t>
            </a:r>
            <a:r>
              <a:rPr lang="en-US" altLang="zh-CN" sz="2000" b="0" i="0">
                <a:solidFill>
                  <a:srgbClr val="000000"/>
                </a:solidFill>
                <a:latin typeface="微软雅黑" pitchFamily="34" charset="0"/>
                <a:ea typeface="微软雅黑" pitchFamily="34" charset="-122"/>
                <a:cs typeface="微软雅黑" pitchFamily="34" charset="-120"/>
              </a:rPr>
              <a:t>，我国国家安全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既有新的挑战</a:t>
            </a:r>
            <a:r>
              <a:rPr lang="en-US" altLang="zh-CN" sz="2000" b="0" i="0" dirty="0">
                <a:solidFill>
                  <a:srgbClr val="000000"/>
                </a:solidFill>
                <a:latin typeface="微软雅黑" pitchFamily="34" charset="0"/>
                <a:ea typeface="微软雅黑" pitchFamily="34" charset="-122"/>
                <a:cs typeface="微软雅黑" pitchFamily="34" charset="-120"/>
              </a:rPr>
              <a:t>，同时也面临新的机遇</a:t>
            </a:r>
            <a:r>
              <a:rPr lang="en-US" altLang="zh-CN" sz="2000" b="0" i="0">
                <a:solidFill>
                  <a:srgbClr val="000000"/>
                </a:solidFill>
                <a:latin typeface="微软雅黑" pitchFamily="34" charset="0"/>
                <a:ea typeface="微软雅黑" pitchFamily="34" charset="-122"/>
                <a:cs typeface="微软雅黑" pitchFamily="34" charset="-120"/>
              </a:rPr>
              <a:t>。总体国家安全观科学回答了作为世界上最大的发展中国家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的中国如何维护和塑造国家安全的问题</a:t>
            </a:r>
            <a:r>
              <a:rPr lang="en-US" altLang="zh-CN" sz="2000" b="0" i="0" dirty="0">
                <a:solidFill>
                  <a:srgbClr val="000000"/>
                </a:solidFill>
                <a:latin typeface="微软雅黑" pitchFamily="34" charset="0"/>
                <a:ea typeface="微软雅黑" pitchFamily="34" charset="-122"/>
                <a:cs typeface="微软雅黑" pitchFamily="34" charset="-120"/>
              </a:rPr>
              <a:t>，是中国特色社会主义进入新时代的产物</a:t>
            </a:r>
            <a:r>
              <a:rPr lang="en-US" altLang="zh-CN" sz="2000" b="0" i="0">
                <a:solidFill>
                  <a:srgbClr val="000000"/>
                </a:solidFill>
                <a:latin typeface="微软雅黑" pitchFamily="34" charset="0"/>
                <a:ea typeface="微软雅黑" pitchFamily="34" charset="-122"/>
                <a:cs typeface="微软雅黑" pitchFamily="34" charset="-120"/>
              </a:rPr>
              <a:t>，为我国国家安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全观注入了新的内涵</a:t>
            </a:r>
            <a:r>
              <a:rPr lang="en-US" altLang="zh-CN" sz="2000" b="0" i="0" dirty="0">
                <a:solidFill>
                  <a:srgbClr val="000000"/>
                </a:solidFill>
                <a:latin typeface="微软雅黑" pitchFamily="34" charset="0"/>
                <a:ea typeface="微软雅黑" pitchFamily="34" charset="-122"/>
                <a:cs typeface="微软雅黑" pitchFamily="34" charset="-120"/>
              </a:rPr>
              <a:t>，具有鲜明的时代特色。</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本单元综合探究以“国家安全与核心利益”为主题</a:t>
            </a:r>
            <a:r>
              <a:rPr lang="en-US" altLang="zh-CN" sz="2000" b="0" i="0">
                <a:solidFill>
                  <a:srgbClr val="000000"/>
                </a:solidFill>
                <a:latin typeface="微软雅黑" pitchFamily="34" charset="0"/>
                <a:ea typeface="微软雅黑" pitchFamily="34" charset="-122"/>
                <a:cs typeface="微软雅黑" pitchFamily="34" charset="-120"/>
              </a:rPr>
              <a:t>，以提升学生对国家安全的公共参与意识和能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力为落脚点</a:t>
            </a:r>
            <a:r>
              <a:rPr lang="en-US" altLang="zh-CN" sz="2000" b="0" i="0" dirty="0">
                <a:solidFill>
                  <a:srgbClr val="000000"/>
                </a:solidFill>
                <a:latin typeface="微软雅黑" pitchFamily="34" charset="0"/>
                <a:ea typeface="微软雅黑" pitchFamily="34" charset="-122"/>
                <a:cs typeface="微软雅黑" pitchFamily="34" charset="-120"/>
              </a:rPr>
              <a:t>，引导学生在探究中增强对国家安全意识的政治认同，体现了学科素养要求。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4_1#6e2141a1d?sp=1&amp;pid=a0c25c8cd&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［安徽师范大学附属中学2025高二期中］</a:t>
            </a:r>
            <a:r>
              <a:rPr lang="en-US" altLang="zh-CN" sz="2000" b="0" i="0" dirty="0">
                <a:solidFill>
                  <a:srgbClr val="000000"/>
                </a:solidFill>
                <a:latin typeface="微软雅黑" pitchFamily="34" charset="0"/>
                <a:ea typeface="微软雅黑" pitchFamily="34" charset="-122"/>
                <a:cs typeface="微软雅黑" pitchFamily="34" charset="-120"/>
              </a:rPr>
              <a:t>党的十八大以来，我国制定修改了</a:t>
            </a:r>
            <a:r>
              <a:rPr lang="en-US" altLang="zh-CN" sz="2000" b="0" i="0">
                <a:solidFill>
                  <a:srgbClr val="000000"/>
                </a:solidFill>
                <a:latin typeface="微软雅黑" pitchFamily="34" charset="0"/>
                <a:ea typeface="微软雅黑" pitchFamily="34" charset="-122"/>
                <a:cs typeface="微软雅黑" pitchFamily="34" charset="-120"/>
              </a:rPr>
              <a:t>20多部与国家安全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直接相关的法律</a:t>
            </a:r>
            <a:r>
              <a:rPr lang="en-US" altLang="zh-CN" sz="2000" b="0" i="0" dirty="0">
                <a:solidFill>
                  <a:srgbClr val="000000"/>
                </a:solidFill>
                <a:latin typeface="微软雅黑" pitchFamily="34" charset="0"/>
                <a:ea typeface="微软雅黑" pitchFamily="34" charset="-122"/>
                <a:cs typeface="微软雅黑" pitchFamily="34" charset="-120"/>
              </a:rPr>
              <a:t>，简图如下：</a:t>
            </a:r>
            <a:endParaRPr lang="en-US" altLang="zh-CN" sz="2000" dirty="0"/>
          </a:p>
        </p:txBody>
      </p:sp>
      <p:sp>
        <p:nvSpPr>
          <p:cNvPr id="3" name="QC_5_BD.4_2#6e2141a1d?pid=a0c25c8cd&amp;color=0,0,0&amp;vtp=1&amp;bbb=1"/>
          <p:cNvSpPr/>
          <p:nvPr/>
        </p:nvSpPr>
        <p:spPr>
          <a:xfrm>
            <a:off x="722376" y="1880812"/>
            <a:ext cx="10753344" cy="405003"/>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上图表明(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5_1#6e2141a1d.bracket?pid=a0c25c8cd&amp;color=0,0,0&amp;vpa=2&amp;vtp=1"/>
          <p:cNvSpPr/>
          <p:nvPr/>
        </p:nvSpPr>
        <p:spPr>
          <a:xfrm>
            <a:off x="1938401" y="1880812"/>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5" name="QC_5_BD.4_3#6e2141a1d?htil=1&amp;pid=a0c25c8cd&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516258" y="2418403"/>
            <a:ext cx="3840480" cy="20665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4_4#6e2141a1d?htil=1&amp;pid=a0c25c8cd&amp;color=0,0,0&amp;vtp=1&amp;bbb=1&amp;hb=1&amp;hs=1"/>
          <p:cNvSpPr/>
          <p:nvPr/>
        </p:nvSpPr>
        <p:spPr>
          <a:xfrm>
            <a:off x="722376" y="2343600"/>
            <a:ext cx="6784848" cy="2240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①我国坚持以政治安全为宗旨，以人民安全为根本</a:t>
            </a:r>
            <a:r>
              <a:rPr lang="en-US" altLang="zh-CN" sz="2000" b="0" i="0">
                <a:solidFill>
                  <a:srgbClr val="000000"/>
                </a:solidFill>
                <a:latin typeface="微软雅黑" pitchFamily="34" charset="0"/>
                <a:ea typeface="微软雅黑" pitchFamily="34" charset="-122"/>
                <a:cs typeface="微软雅黑" pitchFamily="34" charset="-120"/>
              </a:rPr>
              <a:t>，以经济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安全为基础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我国积极贯彻落实总体国家安全观</a:t>
            </a:r>
            <a:r>
              <a:rPr lang="en-US" altLang="zh-CN" sz="2000" b="0" i="0">
                <a:solidFill>
                  <a:srgbClr val="000000"/>
                </a:solidFill>
                <a:latin typeface="微软雅黑" pitchFamily="34" charset="0"/>
                <a:ea typeface="微软雅黑" pitchFamily="34" charset="-122"/>
                <a:cs typeface="微软雅黑" pitchFamily="34" charset="-120"/>
              </a:rPr>
              <a:t>，与时俱进加强安全领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域立法</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国际社会出现许多非传统安全威胁因素</a:t>
            </a:r>
            <a:r>
              <a:rPr lang="en-US" altLang="zh-CN" sz="2000" b="0" i="0">
                <a:solidFill>
                  <a:srgbClr val="000000"/>
                </a:solidFill>
                <a:latin typeface="微软雅黑" pitchFamily="34" charset="0"/>
                <a:ea typeface="微软雅黑" pitchFamily="34" charset="-122"/>
                <a:cs typeface="微软雅黑" pitchFamily="34" charset="-120"/>
              </a:rPr>
              <a:t>，我国需要维护各</a:t>
            </a:r>
            <a:endParaRPr lang="en-US" altLang="zh-CN" sz="2000" dirty="0"/>
          </a:p>
        </p:txBody>
      </p:sp>
      <p:sp>
        <p:nvSpPr>
          <p:cNvPr id="7" name="QC_5_BD.4_5#6e2141a1d.choices?pid=a0c25c8cd&amp;color=0,0,0&amp;vtp=1&amp;bbb=1"/>
          <p:cNvSpPr/>
          <p:nvPr/>
        </p:nvSpPr>
        <p:spPr>
          <a:xfrm>
            <a:off x="722376" y="5532443"/>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
        <p:nvSpPr>
          <p:cNvPr id="8" name="QC_5_BD.4_4#6e2141a1d?htil=1&amp;pid=a0c25c8cd&amp;color=0,0,0&amp;vtp=1&amp;bbb=1&amp;hb=1&amp;hs=1">
            <a:extLst>
              <a:ext uri="{FF2B5EF4-FFF2-40B4-BE49-F238E27FC236}">
                <a16:creationId xmlns:a16="http://schemas.microsoft.com/office/drawing/2014/main" id="{09D1CAE4-80FE-8859-FCE1-8FC5C9B13E4F}"/>
              </a:ext>
            </a:extLst>
          </p:cNvPr>
          <p:cNvSpPr/>
          <p:nvPr/>
        </p:nvSpPr>
        <p:spPr>
          <a:xfrm>
            <a:off x="719993" y="4629600"/>
            <a:ext cx="10752014" cy="8562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领域国家安全</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国家安全问题已成为国际社会面临的共同问题</a:t>
            </a:r>
            <a:r>
              <a:rPr lang="en-US" altLang="zh-CN" sz="2000" b="0" i="0">
                <a:solidFill>
                  <a:srgbClr val="000000"/>
                </a:solidFill>
                <a:latin typeface="微软雅黑" pitchFamily="34" charset="0"/>
                <a:ea typeface="微软雅黑" pitchFamily="34" charset="-122"/>
                <a:cs typeface="微软雅黑" pitchFamily="34" charset="-120"/>
              </a:rPr>
              <a:t>，需要维护各国国家利益</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6_1#6e2141a1d?vop=1&amp;pid=a0c25c8cd&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本题考查国家安全和利益。党的十八大以来，我国制定修改了</a:t>
            </a:r>
            <a:r>
              <a:rPr lang="en-US" altLang="zh-CN" sz="2000" b="0" i="0">
                <a:solidFill>
                  <a:srgbClr val="000000"/>
                </a:solidFill>
                <a:latin typeface="微软雅黑" pitchFamily="34" charset="0"/>
                <a:ea typeface="微软雅黑" pitchFamily="34" charset="-122"/>
                <a:cs typeface="微软雅黑" pitchFamily="34" charset="-120"/>
              </a:rPr>
              <a:t>20多部与国家安全直接相关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的法律</a:t>
            </a:r>
            <a:r>
              <a:rPr lang="en-US" altLang="zh-CN" sz="2000" b="0" i="0" dirty="0">
                <a:solidFill>
                  <a:srgbClr val="000000"/>
                </a:solidFill>
                <a:latin typeface="微软雅黑" pitchFamily="34" charset="0"/>
                <a:ea typeface="微软雅黑" pitchFamily="34" charset="-122"/>
                <a:cs typeface="微软雅黑" pitchFamily="34" charset="-120"/>
              </a:rPr>
              <a:t>，涵盖网络、生物、数据等多领域，这体现我国积极贯彻落实总体国家安全观</a:t>
            </a:r>
            <a:r>
              <a:rPr lang="en-US" altLang="zh-CN" sz="2000" b="0" i="0">
                <a:solidFill>
                  <a:srgbClr val="000000"/>
                </a:solidFill>
                <a:latin typeface="微软雅黑" pitchFamily="34" charset="0"/>
                <a:ea typeface="微软雅黑" pitchFamily="34" charset="-122"/>
                <a:cs typeface="微软雅黑" pitchFamily="34" charset="-120"/>
              </a:rPr>
              <a:t>，随着时代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发展和安全形势变化</a:t>
            </a:r>
            <a:r>
              <a:rPr lang="en-US" altLang="zh-CN" sz="2000" b="0" i="0" dirty="0">
                <a:solidFill>
                  <a:srgbClr val="000000"/>
                </a:solidFill>
                <a:latin typeface="微软雅黑" pitchFamily="34" charset="0"/>
                <a:ea typeface="微软雅黑" pitchFamily="34" charset="-122"/>
                <a:cs typeface="微软雅黑" pitchFamily="34" charset="-120"/>
              </a:rPr>
              <a:t>，与时俱进加强安全领域立法，②正确；</a:t>
            </a:r>
            <a:r>
              <a:rPr lang="en-US" altLang="zh-CN" sz="2000" b="0" i="0">
                <a:solidFill>
                  <a:srgbClr val="000000"/>
                </a:solidFill>
                <a:latin typeface="微软雅黑" pitchFamily="34" charset="0"/>
                <a:ea typeface="微软雅黑" pitchFamily="34" charset="-122"/>
                <a:cs typeface="微软雅黑" pitchFamily="34" charset="-120"/>
              </a:rPr>
              <a:t>当前国际社会出现了如网络安全、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生物安全等诸多非传统安全威胁因素</a:t>
            </a:r>
            <a:r>
              <a:rPr lang="en-US" altLang="zh-CN" sz="2000" b="0" i="0" dirty="0">
                <a:solidFill>
                  <a:srgbClr val="000000"/>
                </a:solidFill>
                <a:latin typeface="微软雅黑" pitchFamily="34" charset="0"/>
                <a:ea typeface="微软雅黑" pitchFamily="34" charset="-122"/>
                <a:cs typeface="微软雅黑" pitchFamily="34" charset="-120"/>
              </a:rPr>
              <a:t>，我国通过不断完善相关法律，维护各领域国家安全，</a:t>
            </a:r>
            <a:r>
              <a:rPr lang="en-US" altLang="zh-CN" sz="2000" b="0" i="0">
                <a:solidFill>
                  <a:srgbClr val="000000"/>
                </a:solidFill>
                <a:latin typeface="微软雅黑" pitchFamily="34" charset="0"/>
                <a:ea typeface="微软雅黑" pitchFamily="34" charset="-122"/>
                <a:cs typeface="微软雅黑" pitchFamily="34" charset="-120"/>
              </a:rPr>
              <a:t>③正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；坚持总体国家安全观必须坚持以人民安全为宗旨，以政治安全为根本，</a:t>
            </a:r>
            <a:r>
              <a:rPr lang="en-US" altLang="zh-CN" sz="2000" b="0" i="0">
                <a:solidFill>
                  <a:srgbClr val="000000"/>
                </a:solidFill>
                <a:latin typeface="微软雅黑" pitchFamily="34" charset="0"/>
                <a:ea typeface="微软雅黑" pitchFamily="34" charset="-122"/>
                <a:cs typeface="微软雅黑" pitchFamily="34" charset="-120"/>
              </a:rPr>
              <a:t>以经济安全为基础，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排除；题干主要强调我国自身国家安全立法工作</a:t>
            </a:r>
            <a:r>
              <a:rPr lang="en-US" altLang="zh-CN" sz="2000" b="0" i="0">
                <a:solidFill>
                  <a:srgbClr val="000000"/>
                </a:solidFill>
                <a:latin typeface="微软雅黑" pitchFamily="34" charset="0"/>
                <a:ea typeface="微软雅黑" pitchFamily="34" charset="-122"/>
                <a:cs typeface="微软雅黑" pitchFamily="34" charset="-120"/>
              </a:rPr>
              <a:t>，未提及国家安全问题成为国际社会面临的共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同问题以及维护各国国家利益</a:t>
            </a:r>
            <a:r>
              <a:rPr lang="en-US" altLang="zh-CN" sz="2000" b="0" i="0" dirty="0">
                <a:solidFill>
                  <a:srgbClr val="000000"/>
                </a:solidFill>
                <a:latin typeface="微软雅黑" pitchFamily="34" charset="0"/>
                <a:ea typeface="微软雅黑" pitchFamily="34" charset="-122"/>
                <a:cs typeface="微软雅黑" pitchFamily="34" charset="-120"/>
              </a:rPr>
              <a:t>，且我国制定修改相关法律，是为了维护我国国家利益，④排除。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7_1#b984c8d0a?sp=1&amp;pid=a0c25c8c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［江西赣州2025高二联考］</a:t>
            </a:r>
            <a:r>
              <a:rPr lang="en-US" altLang="zh-CN" sz="2000" b="0" i="0" dirty="0">
                <a:solidFill>
                  <a:srgbClr val="000000"/>
                </a:solidFill>
                <a:latin typeface="微软雅黑" pitchFamily="34" charset="0"/>
                <a:ea typeface="微软雅黑" pitchFamily="34" charset="-122"/>
                <a:cs typeface="微软雅黑" pitchFamily="34" charset="-120"/>
              </a:rPr>
              <a:t>国务院公布《网络数据安全管理条例》（以下简称《条例</a:t>
            </a:r>
            <a:r>
              <a:rPr lang="en-US" altLang="zh-CN" sz="2000" b="0" i="0">
                <a:solidFill>
                  <a:srgbClr val="000000"/>
                </a:solidFill>
                <a:latin typeface="微软雅黑" pitchFamily="34" charset="0"/>
                <a:ea typeface="微软雅黑" pitchFamily="34" charset="-122"/>
                <a:cs typeface="微软雅黑" pitchFamily="34" charset="-120"/>
              </a:rPr>
              <a:t>》），自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2025</a:t>
            </a:r>
            <a:r>
              <a:rPr lang="en-US" altLang="zh-CN" sz="2000" b="0" i="0" dirty="0">
                <a:solidFill>
                  <a:srgbClr val="000000"/>
                </a:solidFill>
                <a:latin typeface="微软雅黑" pitchFamily="34" charset="0"/>
                <a:ea typeface="微软雅黑" pitchFamily="34" charset="-122"/>
                <a:cs typeface="微软雅黑" pitchFamily="34" charset="-120"/>
              </a:rPr>
              <a:t>年1月1日起施行。《条例》旨在规范网络数据处理活动，保障网络数据安全</a:t>
            </a:r>
            <a:r>
              <a:rPr lang="en-US" altLang="zh-CN" sz="2000" b="0" i="0">
                <a:solidFill>
                  <a:srgbClr val="000000"/>
                </a:solidFill>
                <a:latin typeface="微软雅黑" pitchFamily="34" charset="0"/>
                <a:ea typeface="微软雅黑" pitchFamily="34" charset="-122"/>
                <a:cs typeface="微软雅黑" pitchFamily="34" charset="-120"/>
              </a:rPr>
              <a:t>，促进网络数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据依法合理有效利用</a:t>
            </a:r>
            <a:r>
              <a:rPr lang="en-US" altLang="zh-CN" sz="2000" b="0" i="0" dirty="0">
                <a:solidFill>
                  <a:srgbClr val="000000"/>
                </a:solidFill>
                <a:latin typeface="微软雅黑" pitchFamily="34" charset="0"/>
                <a:ea typeface="微软雅黑" pitchFamily="34" charset="-122"/>
                <a:cs typeface="微软雅黑" pitchFamily="34" charset="-120"/>
              </a:rPr>
              <a:t>，保护个人、组织的合法权益，维护国家安全和公共利益。该《条例</a:t>
            </a:r>
            <a:r>
              <a:rPr lang="en-US" altLang="zh-CN" sz="2000" b="0" i="0">
                <a:solidFill>
                  <a:srgbClr val="000000"/>
                </a:solidFill>
                <a:latin typeface="微软雅黑" pitchFamily="34" charset="0"/>
                <a:ea typeface="微软雅黑" pitchFamily="34" charset="-122"/>
                <a:cs typeface="微软雅黑" pitchFamily="34" charset="-120"/>
              </a:rPr>
              <a:t>》的施</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行(</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b984c8d0a.bracket?pid=a0c25c8cd&amp;color=0,0,0&amp;vpa=3&amp;vtp=1"/>
          <p:cNvSpPr/>
          <p:nvPr/>
        </p:nvSpPr>
        <p:spPr>
          <a:xfrm>
            <a:off x="1176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7_2#b984c8d0a?pid=a0c25c8cd&amp;color=0,0,0&amp;vtp=1&amp;bbb=1"/>
          <p:cNvSpPr/>
          <p:nvPr/>
        </p:nvSpPr>
        <p:spPr>
          <a:xfrm>
            <a:off x="722376" y="2791274"/>
            <a:ext cx="10753344" cy="1326134"/>
          </a:xfrm>
          <a:prstGeom prst="rect">
            <a:avLst/>
          </a:prstGeom>
          <a:noFill/>
          <a:ln/>
        </p:spPr>
        <p:txBody>
          <a:bodyPr wrap="none" lIns="0" tIns="0" rIns="0" bIns="0" rtlCol="0" anchor="t"/>
          <a:lstStyle/>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完善了我国数据安全管理法律规范体系</a:t>
            </a:r>
            <a:r>
              <a:rPr lang="en-US" altLang="zh-CN" sz="2000" b="0" i="0" spc="-10300" dirty="0">
                <a:solidFill>
                  <a:srgbClr val="000000"/>
                </a:solidFill>
                <a:latin typeface="SimSun" pitchFamily="34" charset="0"/>
                <a:ea typeface="SimSun" pitchFamily="34" charset="-122"/>
                <a:cs typeface="SimSun" pitchFamily="34" charset="-120"/>
              </a:rPr>
              <a:t>	</a:t>
            </a:r>
          </a:p>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dirty="0" err="1">
                <a:solidFill>
                  <a:srgbClr val="000000"/>
                </a:solidFill>
                <a:latin typeface="微软雅黑" pitchFamily="34" charset="0"/>
                <a:ea typeface="微软雅黑" pitchFamily="34" charset="-122"/>
                <a:cs typeface="微软雅黑" pitchFamily="34" charset="-120"/>
              </a:rPr>
              <a:t>旨在为网络数据安全提供可靠执法依据</a:t>
            </a:r>
            <a:endParaRPr lang="en-US" altLang="zh-CN" sz="2000" dirty="0"/>
          </a:p>
          <a:p>
            <a:pPr latinLnBrk="1">
              <a:lnSpc>
                <a:spcPts val="37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是贯彻落实总体国家安全观的重要举措</a:t>
            </a:r>
            <a:endParaRPr lang="en-US" altLang="zh-CN" sz="2000" dirty="0"/>
          </a:p>
          <a:p>
            <a:pPr latinLnBrk="1">
              <a:lnSpc>
                <a:spcPts val="35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④科学地运用部门规章引导新兴领域发展</a:t>
            </a:r>
            <a:endParaRPr lang="en-US" altLang="zh-CN" sz="2000" dirty="0"/>
          </a:p>
        </p:txBody>
      </p:sp>
      <p:sp>
        <p:nvSpPr>
          <p:cNvPr id="5" name="QC_5_BD.7_3#b984c8d0a.choices?pid=a0c25c8cd&amp;color=0,0,0&amp;vtp=1&amp;bbb=1"/>
          <p:cNvSpPr/>
          <p:nvPr/>
        </p:nvSpPr>
        <p:spPr>
          <a:xfrm>
            <a:off x="722376" y="457498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A.①③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B.①④</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C.②③</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721</Words>
  <Application>Microsoft Office PowerPoint</Application>
  <PresentationFormat>宽屏</PresentationFormat>
  <Paragraphs>107</Paragraphs>
  <Slides>14</Slides>
  <Notes>14</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14</vt:i4>
      </vt:variant>
    </vt:vector>
  </HeadingPairs>
  <TitlesOfParts>
    <vt:vector size="21" baseType="lpstr">
      <vt:lpstr>等线 (正文)</vt:lpstr>
      <vt:lpstr>仿宋</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3</cp:revision>
  <dcterms:created xsi:type="dcterms:W3CDTF">2025-08-05T01:20:57Z</dcterms:created>
  <dcterms:modified xsi:type="dcterms:W3CDTF">2025-08-05T01:47:54Z</dcterms:modified>
  <cp:category/>
  <cp:contentStatus/>
</cp:coreProperties>
</file>