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1700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9_1#36b77b220?vop=1&amp;pid=55ca73b5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本题考查中国智慧。面对处理国与国关系、推动世界和平与发展的重大课题，70年前</a:t>
            </a:r>
            <a:r>
              <a:rPr lang="en-US" altLang="zh-CN" sz="2000" b="0" i="0">
                <a:solidFill>
                  <a:srgbClr val="000000"/>
                </a:solidFill>
                <a:latin typeface="微软雅黑" pitchFamily="34" charset="0"/>
                <a:ea typeface="微软雅黑" pitchFamily="34" charset="-122"/>
                <a:cs typeface="微软雅黑" pitchFamily="34" charset="-120"/>
              </a:rPr>
              <a:t>，那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一代人给出了和平共处五项原则的历史答案</a:t>
            </a:r>
            <a:r>
              <a:rPr lang="en-US" altLang="zh-CN" sz="2000" b="0" i="0" dirty="0">
                <a:solidFill>
                  <a:srgbClr val="000000"/>
                </a:solidFill>
                <a:latin typeface="微软雅黑" pitchFamily="34" charset="0"/>
                <a:ea typeface="微软雅黑" pitchFamily="34" charset="-122"/>
                <a:cs typeface="微软雅黑" pitchFamily="34" charset="-120"/>
              </a:rPr>
              <a:t>；70年后的今天</a:t>
            </a:r>
            <a:r>
              <a:rPr lang="en-US" altLang="zh-CN" sz="2000" b="0" i="0">
                <a:solidFill>
                  <a:srgbClr val="000000"/>
                </a:solidFill>
                <a:latin typeface="微软雅黑" pitchFamily="34" charset="0"/>
                <a:ea typeface="微软雅黑" pitchFamily="34" charset="-122"/>
                <a:cs typeface="微软雅黑" pitchFamily="34" charset="-120"/>
              </a:rPr>
              <a:t>，中国又给出了构建人类命运共同体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的时代答案</a:t>
            </a:r>
            <a:r>
              <a:rPr lang="en-US" altLang="zh-CN" sz="2000" b="0" i="0" dirty="0">
                <a:solidFill>
                  <a:srgbClr val="000000"/>
                </a:solidFill>
                <a:latin typeface="微软雅黑" pitchFamily="34" charset="0"/>
                <a:ea typeface="微软雅黑" pitchFamily="34" charset="-122"/>
                <a:cs typeface="微软雅黑" pitchFamily="34" charset="-120"/>
              </a:rPr>
              <a:t>。“两个答案”为解决不同时期的国际问题贡献了中国智慧和中国方案</a:t>
            </a:r>
            <a:r>
              <a:rPr lang="en-US" altLang="zh-CN" sz="2000" b="0" i="0">
                <a:solidFill>
                  <a:srgbClr val="000000"/>
                </a:solidFill>
                <a:latin typeface="微软雅黑" pitchFamily="34" charset="0"/>
                <a:ea typeface="微软雅黑" pitchFamily="34" charset="-122"/>
                <a:cs typeface="微软雅黑" pitchFamily="34" charset="-120"/>
              </a:rPr>
              <a:t>，反映了全人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类共同价值追求</a:t>
            </a:r>
            <a:r>
              <a:rPr lang="en-US" altLang="zh-CN" sz="2000" b="0" i="0" dirty="0">
                <a:solidFill>
                  <a:srgbClr val="000000"/>
                </a:solidFill>
                <a:latin typeface="微软雅黑" pitchFamily="34" charset="0"/>
                <a:ea typeface="微软雅黑" pitchFamily="34" charset="-122"/>
                <a:cs typeface="微软雅黑" pitchFamily="34" charset="-120"/>
              </a:rPr>
              <a:t>，受到国际社会的广泛认可，①②正确；竞争</a:t>
            </a:r>
            <a:r>
              <a:rPr lang="en-US" altLang="zh-CN" sz="2000" b="0" i="0">
                <a:solidFill>
                  <a:srgbClr val="000000"/>
                </a:solidFill>
                <a:latin typeface="微软雅黑" pitchFamily="34" charset="0"/>
                <a:ea typeface="微软雅黑" pitchFamily="34" charset="-122"/>
                <a:cs typeface="微软雅黑" pitchFamily="34" charset="-120"/>
              </a:rPr>
              <a:t>、合作与冲突是国际关系的基本形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a:t>
            </a:r>
            <a:r>
              <a:rPr lang="en-US" altLang="zh-CN" sz="2000" b="0" i="0" dirty="0">
                <a:solidFill>
                  <a:srgbClr val="000000"/>
                </a:solidFill>
                <a:latin typeface="微软雅黑" pitchFamily="34" charset="0"/>
                <a:ea typeface="微软雅黑" pitchFamily="34" charset="-122"/>
                <a:cs typeface="微软雅黑" pitchFamily="34" charset="-120"/>
              </a:rPr>
              <a:t>，合作与竞争并存，“用合作取代竞争”说法错误，③排除；</a:t>
            </a:r>
            <a:r>
              <a:rPr lang="en-US" altLang="zh-CN" sz="2000" b="0" i="0">
                <a:solidFill>
                  <a:srgbClr val="000000"/>
                </a:solidFill>
                <a:latin typeface="微软雅黑" pitchFamily="34" charset="0"/>
                <a:ea typeface="微软雅黑" pitchFamily="34" charset="-122"/>
                <a:cs typeface="微软雅黑" pitchFamily="34" charset="-120"/>
              </a:rPr>
              <a:t>国际政治经济新秩序尚未建立，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完善”说法错误，④排除。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0_1#6fc4338ec?sp=1&amp;pid=55ca73b55&amp;color=0,0,0&amp;vtp=1&amp;bt=1&amp;bbb=1&amp;hb=1"/>
          <p:cNvSpPr/>
          <p:nvPr/>
        </p:nvSpPr>
        <p:spPr>
          <a:xfrm>
            <a:off x="722376" y="972000"/>
            <a:ext cx="10753344" cy="3624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［辽宁沈阳第一二○中学2025高二检测］</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百年变局加速演进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地缘政治形势紧张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世界又一次站在十字路口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习近平主席在同外方领导人会谈中多次提到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中国将与各国携手应对全球性挑战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促进世界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经济复苏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完善全球治理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中国对外开放的大门越开越大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从提出共建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倡议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到成功举办中国国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际进口博览会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从通过外商投资法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精简外商投资负面清单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到推进贸易高质量发展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再到积极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推动签署区域全面经济伙伴关系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特别是连续多年举办的中国国际进口博览会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向世界昭示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拉手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松手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拆墙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筑墙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10_2#6fc4338ec?pid=55ca73b55&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结合材料，运用《当代国际政治与经济》的知识，回答下列问题：</a:t>
            </a:r>
            <a:endParaRPr lang="en-US" altLang="zh-CN" sz="2000" dirty="0"/>
          </a:p>
        </p:txBody>
      </p:sp>
      <p:sp>
        <p:nvSpPr>
          <p:cNvPr id="3" name="QO_6_BD.11_1#b8d6b72a5?pid=6fc4338ec&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（1）如何评价世界经济发展中要“拉手”而非“松手”，要“拆墙”而非“筑墙”的主张？（6分）</a:t>
            </a:r>
            <a:endParaRPr lang="en-US" altLang="zh-CN" sz="2000" spc="-50" dirty="0"/>
          </a:p>
        </p:txBody>
      </p:sp>
      <p:sp>
        <p:nvSpPr>
          <p:cNvPr id="4" name="QO_6_AN.12_1#b8d6b72a5?vop=1&amp;pid=6fc4338ec&amp;color=0,0,0&amp;vtp=1&amp;bbb=1&amp;hb=1"/>
          <p:cNvSpPr/>
          <p:nvPr/>
        </p:nvSpPr>
        <p:spPr>
          <a:xfrm>
            <a:off x="722376" y="1890141"/>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①经济全球化是生产力发展的客观要求和科技进步的必然结果，符合经济规律</a:t>
            </a:r>
            <a:r>
              <a:rPr lang="en-US" altLang="zh-CN" sz="2000" b="1" i="0">
                <a:solidFill>
                  <a:srgbClr val="00B050"/>
                </a:solidFill>
                <a:latin typeface="微软雅黑" pitchFamily="34" charset="0"/>
                <a:ea typeface="微软雅黑" pitchFamily="34" charset="-122"/>
                <a:cs typeface="微软雅黑" pitchFamily="34" charset="-120"/>
              </a:rPr>
              <a:t>，符合各方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利益</a:t>
            </a:r>
            <a:r>
              <a:rPr lang="en-US" altLang="zh-CN" sz="2000" b="1" i="0" dirty="0">
                <a:solidFill>
                  <a:srgbClr val="00B050"/>
                </a:solidFill>
                <a:latin typeface="微软雅黑" pitchFamily="34" charset="0"/>
                <a:ea typeface="微软雅黑" pitchFamily="34" charset="-122"/>
                <a:cs typeface="微软雅黑" pitchFamily="34" charset="-120"/>
              </a:rPr>
              <a:t>，是不可逆转的历史大势，“拉手”“拆墙”顺应了经济全球化发展趋势。（2分）</a:t>
            </a:r>
            <a:r>
              <a:rPr lang="en-US" altLang="zh-CN" sz="2000" b="1" i="0">
                <a:solidFill>
                  <a:srgbClr val="00B050"/>
                </a:solidFill>
                <a:latin typeface="微软雅黑" pitchFamily="34" charset="0"/>
                <a:ea typeface="微软雅黑" pitchFamily="34" charset="-122"/>
                <a:cs typeface="微软雅黑" pitchFamily="34" charset="-120"/>
              </a:rPr>
              <a:t>②坚持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拉手”“拆墙”有利于促进国际分工与协作不断深化，为各国营造良好的国际营商环境</a:t>
            </a:r>
            <a:r>
              <a:rPr lang="en-US" altLang="zh-CN" sz="2000" b="1" i="0">
                <a:solidFill>
                  <a:srgbClr val="00B050"/>
                </a:solidFill>
                <a:latin typeface="微软雅黑" pitchFamily="34" charset="0"/>
                <a:ea typeface="微软雅黑" pitchFamily="34" charset="-122"/>
                <a:cs typeface="微软雅黑" pitchFamily="34" charset="-120"/>
              </a:rPr>
              <a:t>，推动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世界范围内资源配置效率提高</a:t>
            </a:r>
            <a:r>
              <a:rPr lang="en-US" altLang="zh-CN" sz="2000" b="1" i="0" dirty="0">
                <a:solidFill>
                  <a:srgbClr val="00B050"/>
                </a:solidFill>
                <a:latin typeface="微软雅黑" pitchFamily="34" charset="0"/>
                <a:ea typeface="微软雅黑" pitchFamily="34" charset="-122"/>
                <a:cs typeface="微软雅黑" pitchFamily="34" charset="-120"/>
              </a:rPr>
              <a:t>，推动各国经济高质量发展。（2分）③中国坚决反对“</a:t>
            </a:r>
            <a:r>
              <a:rPr lang="en-US" altLang="zh-CN" sz="2000" b="1" i="0">
                <a:solidFill>
                  <a:srgbClr val="00B050"/>
                </a:solidFill>
                <a:latin typeface="微软雅黑" pitchFamily="34" charset="0"/>
                <a:ea typeface="微软雅黑" pitchFamily="34" charset="-122"/>
                <a:cs typeface="微软雅黑" pitchFamily="34" charset="-120"/>
              </a:rPr>
              <a:t>松手”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筑墙”，不断扩大对外开放，与各国携手应对全球性挑战，</a:t>
            </a:r>
            <a:r>
              <a:rPr lang="en-US" altLang="zh-CN" sz="2000" b="1" i="0">
                <a:solidFill>
                  <a:srgbClr val="00B050"/>
                </a:solidFill>
                <a:latin typeface="微软雅黑" pitchFamily="34" charset="0"/>
                <a:ea typeface="微软雅黑" pitchFamily="34" charset="-122"/>
                <a:cs typeface="微软雅黑" pitchFamily="34" charset="-120"/>
              </a:rPr>
              <a:t>必将推动经济全球化朝着更加开放、</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包容</a:t>
            </a:r>
            <a:r>
              <a:rPr lang="en-US" altLang="zh-CN" sz="2000" b="1" i="0" dirty="0">
                <a:solidFill>
                  <a:srgbClr val="00B050"/>
                </a:solidFill>
                <a:latin typeface="微软雅黑" pitchFamily="34" charset="0"/>
                <a:ea typeface="微软雅黑" pitchFamily="34" charset="-122"/>
                <a:cs typeface="微软雅黑" pitchFamily="34" charset="-120"/>
              </a:rPr>
              <a:t>、普惠、平衡、共赢的方向发展。（2分）</a:t>
            </a:r>
            <a:endParaRPr lang="en-US" altLang="zh-CN" sz="2000" dirty="0"/>
          </a:p>
        </p:txBody>
      </p:sp>
      <p:sp>
        <p:nvSpPr>
          <p:cNvPr id="5" name="QO_6_AS.13_1#b8d6b72a5?vop=1&amp;pid=6fc4338ec&amp;color=0,0,0&amp;vtp=1&amp;bbb=1&amp;hb=1"/>
          <p:cNvSpPr/>
          <p:nvPr/>
        </p:nvSpPr>
        <p:spPr>
          <a:xfrm>
            <a:off x="722376" y="46822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在评价中国的积极主张时，应说明当今世界经济全球化的客观趋势及其原因</a:t>
            </a:r>
            <a:r>
              <a:rPr lang="en-US" altLang="zh-CN" sz="2000" b="0" i="0">
                <a:solidFill>
                  <a:srgbClr val="000000"/>
                </a:solidFill>
                <a:latin typeface="微软雅黑" pitchFamily="34" charset="0"/>
                <a:ea typeface="微软雅黑" pitchFamily="34" charset="-122"/>
                <a:cs typeface="微软雅黑" pitchFamily="34" charset="-120"/>
              </a:rPr>
              <a:t>，然后说明这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些主张的积极意义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bg/>
                                          </p:spTgt>
                                        </p:tgtEl>
                                        <p:attrNameLst>
                                          <p:attrName>style.visibility</p:attrName>
                                        </p:attrNameLst>
                                      </p:cBhvr>
                                      <p:to>
                                        <p:strVal val="visible"/>
                                      </p:to>
                                    </p:set>
                                    <p:animEffect transition="in" filter="fade">
                                      <p:cBhvr>
                                        <p:cTn id="30" dur="500"/>
                                        <p:tgtEl>
                                          <p:spTgt spid="5">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fade">
                                      <p:cBhvr>
                                        <p:cTn id="33" dur="500"/>
                                        <p:tgtEl>
                                          <p:spTgt spid="5">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animEffect transition="in" filter="fade">
                                      <p:cBhvr>
                                        <p:cTn id="36"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6_BD.14_1#f9a6d0096?pid=6fc4338e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（2）阐释在世界发展的“十字路口”，中国以实际行动给出了怎样的解决方案。（8分）</a:t>
            </a:r>
            <a:endParaRPr lang="en-US" altLang="zh-CN" sz="2000" dirty="0"/>
          </a:p>
        </p:txBody>
      </p:sp>
      <p:sp>
        <p:nvSpPr>
          <p:cNvPr id="3" name="QO_6_AN.15_1#f9a6d0096?vop=1&amp;pid=6fc4338ec&amp;color=0,0,0&amp;vtp=1&amp;bbb=1&amp;hb=1"/>
          <p:cNvSpPr/>
          <p:nvPr/>
        </p:nvSpPr>
        <p:spPr>
          <a:xfrm>
            <a:off x="722376" y="143516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中国坚持独立自主的和平外交政策，积极参加多边、双边外交活动，</a:t>
            </a:r>
            <a:r>
              <a:rPr lang="en-US" altLang="zh-CN" sz="2000" b="1" i="0">
                <a:solidFill>
                  <a:srgbClr val="00B050"/>
                </a:solidFill>
                <a:latin typeface="微软雅黑" pitchFamily="34" charset="0"/>
                <a:ea typeface="微软雅黑" pitchFamily="34" charset="-122"/>
                <a:cs typeface="微软雅黑" pitchFamily="34" charset="-120"/>
              </a:rPr>
              <a:t>走和平发展道路；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2分）坚持真正的多边主义，倡导国际关系民主化，维护国际公平正义</a:t>
            </a:r>
            <a:r>
              <a:rPr lang="en-US" altLang="zh-CN" sz="2000" b="1" i="0">
                <a:solidFill>
                  <a:srgbClr val="00B050"/>
                </a:solidFill>
                <a:latin typeface="微软雅黑" pitchFamily="34" charset="0"/>
                <a:ea typeface="微软雅黑" pitchFamily="34" charset="-122"/>
                <a:cs typeface="微软雅黑" pitchFamily="34" charset="-120"/>
              </a:rPr>
              <a:t>，推动构建以合作共赢</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为核心的新型国际关系</a:t>
            </a:r>
            <a:r>
              <a:rPr lang="en-US" altLang="zh-CN" sz="2000" b="1" i="0" dirty="0">
                <a:solidFill>
                  <a:srgbClr val="00B050"/>
                </a:solidFill>
                <a:latin typeface="微软雅黑" pitchFamily="34" charset="0"/>
                <a:ea typeface="微软雅黑" pitchFamily="34" charset="-122"/>
                <a:cs typeface="微软雅黑" pitchFamily="34" charset="-120"/>
              </a:rPr>
              <a:t>；（2分）不断扩大对外开放，完善相关法律制度，</a:t>
            </a:r>
            <a:r>
              <a:rPr lang="en-US" altLang="zh-CN" sz="2000" b="1" i="0">
                <a:solidFill>
                  <a:srgbClr val="00B050"/>
                </a:solidFill>
                <a:latin typeface="微软雅黑" pitchFamily="34" charset="0"/>
                <a:ea typeface="微软雅黑" pitchFamily="34" charset="-122"/>
                <a:cs typeface="微软雅黑" pitchFamily="34" charset="-120"/>
              </a:rPr>
              <a:t>推动区域经济合作；</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2分）推动构建人类命运共同体，推动共建“一带一路”高质量发展，坚持互利共赢</a:t>
            </a:r>
            <a:r>
              <a:rPr lang="en-US" altLang="zh-CN" sz="2000" b="1" i="0">
                <a:solidFill>
                  <a:srgbClr val="00B050"/>
                </a:solidFill>
                <a:latin typeface="微软雅黑" pitchFamily="34" charset="0"/>
                <a:ea typeface="微软雅黑" pitchFamily="34" charset="-122"/>
                <a:cs typeface="微软雅黑" pitchFamily="34" charset="-120"/>
              </a:rPr>
              <a:t>，不搞零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和博弈</a:t>
            </a:r>
            <a:r>
              <a:rPr lang="en-US" altLang="zh-CN" sz="2000" b="1" i="0" dirty="0">
                <a:solidFill>
                  <a:srgbClr val="00B050"/>
                </a:solidFill>
                <a:latin typeface="微软雅黑" pitchFamily="34" charset="0"/>
                <a:ea typeface="微软雅黑" pitchFamily="34" charset="-122"/>
                <a:cs typeface="微软雅黑" pitchFamily="34" charset="-120"/>
              </a:rPr>
              <a:t>，反对霸权主义和强权政治。（2分）</a:t>
            </a:r>
            <a:endParaRPr lang="en-US" altLang="zh-CN" sz="2000" dirty="0"/>
          </a:p>
        </p:txBody>
      </p:sp>
      <p:sp>
        <p:nvSpPr>
          <p:cNvPr id="4" name="QO_6_AS.16_1#f9a6d0096?vop=1&amp;pid=6fc4338ec&amp;color=0,0,0&amp;vtp=1&amp;bbb=1&amp;hb=1"/>
          <p:cNvSpPr/>
          <p:nvPr/>
        </p:nvSpPr>
        <p:spPr>
          <a:xfrm>
            <a:off x="722376" y="37573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本问要求阐述中国方案，可从中国的外交、经济全球化与中国</a:t>
            </a:r>
            <a:r>
              <a:rPr lang="en-US" altLang="zh-CN" sz="2000" b="0" i="0">
                <a:solidFill>
                  <a:srgbClr val="000000"/>
                </a:solidFill>
                <a:latin typeface="微软雅黑" pitchFamily="34" charset="0"/>
                <a:ea typeface="微软雅黑" pitchFamily="34" charset="-122"/>
                <a:cs typeface="微软雅黑" pitchFamily="34" charset="-120"/>
              </a:rPr>
              <a:t>、中国与国际组织等方面展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开思考</a:t>
            </a:r>
            <a:r>
              <a:rPr lang="en-US" altLang="zh-CN" sz="2000" b="0" i="0" dirty="0">
                <a:solidFill>
                  <a:srgbClr val="000000"/>
                </a:solidFill>
                <a:latin typeface="微软雅黑" pitchFamily="34" charset="0"/>
                <a:ea typeface="微软雅黑" pitchFamily="34" charset="-122"/>
                <a:cs typeface="微软雅黑" pitchFamily="34" charset="-120"/>
              </a:rPr>
              <a:t>，具体可说明中国的外交政策与和平发展道路、中国适应经济全球化所采取的行动</a:t>
            </a:r>
            <a:r>
              <a:rPr lang="en-US" altLang="zh-CN" sz="2000" b="0" i="0">
                <a:solidFill>
                  <a:srgbClr val="000000"/>
                </a:solidFill>
                <a:latin typeface="微软雅黑" pitchFamily="34" charset="0"/>
                <a:ea typeface="微软雅黑" pitchFamily="34" charset="-122"/>
                <a:cs typeface="微软雅黑" pitchFamily="34" charset="-120"/>
              </a:rPr>
              <a:t>、中国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坚持的多边主义</a:t>
            </a:r>
            <a:r>
              <a:rPr lang="en-US" altLang="zh-CN" sz="2000" b="0" i="0" dirty="0">
                <a:solidFill>
                  <a:srgbClr val="000000"/>
                </a:solidFill>
                <a:latin typeface="微软雅黑" pitchFamily="34" charset="0"/>
                <a:ea typeface="微软雅黑" pitchFamily="34" charset="-122"/>
                <a:cs typeface="微软雅黑" pitchFamily="34" charset="-120"/>
              </a:rPr>
              <a:t>、推动构建人类命运共同体与共建“一带一路”倡议等内容。</a:t>
            </a:r>
            <a:endParaRPr lang="en-US" altLang="zh-CN" sz="2200" dirty="0"/>
          </a:p>
        </p:txBody>
      </p:sp>
      <p:sp>
        <p:nvSpPr>
          <p:cNvPr id="5" name="QO_5_AS.17_1#6fc4338ec?vop=1&amp;pid=55ca73b55&amp;color=0,0,0&amp;vtp=1&amp;bbb=1"/>
          <p:cNvSpPr/>
          <p:nvPr/>
        </p:nvSpPr>
        <p:spPr>
          <a:xfrm>
            <a:off x="722376" y="512559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本题考查经济全球化、我国的外交政策、构建人类命运共同体。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
                                            <p:bg/>
                                          </p:spTgt>
                                        </p:tgtEl>
                                        <p:attrNameLst>
                                          <p:attrName>style.visibility</p:attrName>
                                        </p:attrNameLst>
                                      </p:cBhvr>
                                      <p:to>
                                        <p:strVal val="visible"/>
                                      </p:to>
                                    </p:set>
                                    <p:animEffect transition="in" filter="fade">
                                      <p:cBhvr>
                                        <p:cTn id="41" dur="500"/>
                                        <p:tgtEl>
                                          <p:spTgt spid="5">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xEl>
                                              <p:pRg st="0" end="0"/>
                                            </p:txEl>
                                          </p:spTgt>
                                        </p:tgtEl>
                                        <p:attrNameLst>
                                          <p:attrName>style.visibility</p:attrName>
                                        </p:attrNameLst>
                                      </p:cBhvr>
                                      <p:to>
                                        <p:strVal val="visible"/>
                                      </p:to>
                                    </p:set>
                                    <p:animEffect transition="in" filter="fade">
                                      <p:cBhvr>
                                        <p:cTn id="4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873e925b.fixed?pid=46724e3a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2_BD#4873e925b.fixed?pid=46724e3af&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国际组织</a:t>
            </a:r>
            <a:endParaRPr lang="en-US" altLang="zh-CN" sz="4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55ca73b55.fixed?pid=421ed74b5&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55ca73b55.fixed?pid=421ed74b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微专题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中国智慧和中国方案</a:t>
            </a:r>
            <a:endParaRPr lang="en-US" altLang="zh-CN" sz="4400" dirty="0"/>
          </a:p>
        </p:txBody>
      </p:sp>
      <p:pic>
        <p:nvPicPr>
          <p:cNvPr id="4" name="C_4#55ca73b55.fixed?pid=421ed74b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55ca73b55.fixed?pid=421ed74b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1_1#575326e83?sp=1&amp;pid=55ca73b5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［山西晋中2025高二开学考］</a:t>
            </a:r>
            <a:r>
              <a:rPr lang="en-US" altLang="zh-CN" sz="2000" b="0" i="0" dirty="0">
                <a:solidFill>
                  <a:srgbClr val="000000"/>
                </a:solidFill>
                <a:latin typeface="微软雅黑" pitchFamily="34" charset="0"/>
                <a:ea typeface="微软雅黑" pitchFamily="34" charset="-122"/>
                <a:cs typeface="微软雅黑" pitchFamily="34" charset="-120"/>
              </a:rPr>
              <a:t>中国式现代化是走和平发展道路的现代化</a:t>
            </a:r>
            <a:r>
              <a:rPr lang="en-US" altLang="zh-CN" sz="2000" b="0" i="0">
                <a:solidFill>
                  <a:srgbClr val="000000"/>
                </a:solidFill>
                <a:latin typeface="微软雅黑" pitchFamily="34" charset="0"/>
                <a:ea typeface="微软雅黑" pitchFamily="34" charset="-122"/>
                <a:cs typeface="微软雅黑" pitchFamily="34" charset="-120"/>
              </a:rPr>
              <a:t>。中华民族是一个爱好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和平</a:t>
            </a:r>
            <a:r>
              <a:rPr lang="en-US" altLang="zh-CN" sz="2000" b="0" i="0" dirty="0">
                <a:solidFill>
                  <a:srgbClr val="000000"/>
                </a:solidFill>
                <a:latin typeface="微软雅黑" pitchFamily="34" charset="0"/>
                <a:ea typeface="微软雅黑" pitchFamily="34" charset="-122"/>
                <a:cs typeface="微软雅黑" pitchFamily="34" charset="-120"/>
              </a:rPr>
              <a:t>、开放包容的民族，中华文化蕴含着协和万邦的国际观、和而不同的社会观</a:t>
            </a:r>
            <a:r>
              <a:rPr lang="en-US" altLang="zh-CN" sz="2000" b="0" i="0">
                <a:solidFill>
                  <a:srgbClr val="000000"/>
                </a:solidFill>
                <a:latin typeface="微软雅黑" pitchFamily="34" charset="0"/>
                <a:ea typeface="微软雅黑" pitchFamily="34" charset="-122"/>
                <a:cs typeface="微软雅黑" pitchFamily="34" charset="-120"/>
              </a:rPr>
              <a:t>、人心和善的道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德观</a:t>
            </a:r>
            <a:r>
              <a:rPr lang="en-US" altLang="zh-CN" sz="2000" b="0" i="0" dirty="0">
                <a:solidFill>
                  <a:srgbClr val="000000"/>
                </a:solidFill>
                <a:latin typeface="微软雅黑" pitchFamily="34" charset="0"/>
                <a:ea typeface="微软雅黑" pitchFamily="34" charset="-122"/>
                <a:cs typeface="微软雅黑" pitchFamily="34" charset="-120"/>
              </a:rPr>
              <a:t>。中国坚持在和平发展道路上推进现代化，造福中国、利好世界。</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75326e83.bracket?pid=55ca73b55&amp;color=0,0,0&amp;vpa=1&amp;vtp=1"/>
          <p:cNvSpPr/>
          <p:nvPr/>
        </p:nvSpPr>
        <p:spPr>
          <a:xfrm>
            <a:off x="10828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575326e83?pid=55ca73b55&amp;color=0,0,0&amp;vtp=1&amp;bbb=1"/>
          <p:cNvSpPr/>
          <p:nvPr/>
        </p:nvSpPr>
        <p:spPr>
          <a:xfrm>
            <a:off x="722376" y="23340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①中国式现代化是既发展自身，又造福世界的现代化</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中国顺应时代主题新变化，积极构建人类命运共同体</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中国式现代化为发展中国家走向现代化提供了全新选择</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中国在自身实力提升后积极主动融入世界是必然选择</a:t>
            </a:r>
            <a:endParaRPr lang="en-US" altLang="zh-CN" sz="2000" dirty="0"/>
          </a:p>
        </p:txBody>
      </p:sp>
      <p:sp>
        <p:nvSpPr>
          <p:cNvPr id="5" name="QC_5_BD.1_3#575326e83.choices?pid=55ca73b55&amp;color=0,0,0&amp;vtp=1&amp;bbb=1"/>
          <p:cNvSpPr/>
          <p:nvPr/>
        </p:nvSpPr>
        <p:spPr>
          <a:xfrm>
            <a:off x="722376" y="41699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3_1#575326e83?vop=1&amp;pid=55ca73b5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本题考查中国智慧和中国方案。中华民族是一个爱好和平、开放包容的民族</a:t>
            </a:r>
            <a:r>
              <a:rPr lang="en-US" altLang="zh-CN" sz="2000" b="0" i="0">
                <a:solidFill>
                  <a:srgbClr val="000000"/>
                </a:solidFill>
                <a:latin typeface="微软雅黑" pitchFamily="34" charset="0"/>
                <a:ea typeface="微软雅黑" pitchFamily="34" charset="-122"/>
                <a:cs typeface="微软雅黑" pitchFamily="34" charset="-120"/>
              </a:rPr>
              <a:t>，中华文化蕴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含着协和万邦的国际观</a:t>
            </a:r>
            <a:r>
              <a:rPr lang="en-US" altLang="zh-CN" sz="2000" b="0" i="0" dirty="0">
                <a:solidFill>
                  <a:srgbClr val="000000"/>
                </a:solidFill>
                <a:latin typeface="微软雅黑" pitchFamily="34" charset="0"/>
                <a:ea typeface="微软雅黑" pitchFamily="34" charset="-122"/>
                <a:cs typeface="微软雅黑" pitchFamily="34" charset="-120"/>
              </a:rPr>
              <a:t>、和而不同的社会观、人心和善的道德观</a:t>
            </a:r>
            <a:r>
              <a:rPr lang="en-US" altLang="zh-CN" sz="2000" b="0" i="0">
                <a:solidFill>
                  <a:srgbClr val="000000"/>
                </a:solidFill>
                <a:latin typeface="微软雅黑" pitchFamily="34" charset="0"/>
                <a:ea typeface="微软雅黑" pitchFamily="34" charset="-122"/>
                <a:cs typeface="微软雅黑" pitchFamily="34" charset="-120"/>
              </a:rPr>
              <a:t>。中国坚持在和平发展道路上推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进现代化</a:t>
            </a:r>
            <a:r>
              <a:rPr lang="en-US" altLang="zh-CN" sz="2000" b="0" i="0" dirty="0">
                <a:solidFill>
                  <a:srgbClr val="000000"/>
                </a:solidFill>
                <a:latin typeface="微软雅黑" pitchFamily="34" charset="0"/>
                <a:ea typeface="微软雅黑" pitchFamily="34" charset="-122"/>
                <a:cs typeface="微软雅黑" pitchFamily="34" charset="-120"/>
              </a:rPr>
              <a:t>，造福中国、利好世界。这表明中国式现代化是既发展自身，又造福世界的现代化</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国式现代化为广大发展中国家走向现代化贡献了中国智慧和中国方案，为发展中国家走向现代化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提供了全新选择</a:t>
            </a:r>
            <a:r>
              <a:rPr lang="en-US" altLang="zh-CN" sz="2000" b="0" i="0" dirty="0">
                <a:solidFill>
                  <a:srgbClr val="000000"/>
                </a:solidFill>
                <a:latin typeface="微软雅黑" pitchFamily="34" charset="0"/>
                <a:ea typeface="微软雅黑" pitchFamily="34" charset="-122"/>
                <a:cs typeface="微软雅黑" pitchFamily="34" charset="-120"/>
              </a:rPr>
              <a:t>，①③正确；当今时代主题依然是和平与发展，未发生新变化，②排除</a:t>
            </a:r>
            <a:r>
              <a:rPr lang="en-US" altLang="zh-CN" sz="2000" b="0" i="0">
                <a:solidFill>
                  <a:srgbClr val="000000"/>
                </a:solidFill>
                <a:latin typeface="微软雅黑" pitchFamily="34" charset="0"/>
                <a:ea typeface="微软雅黑" pitchFamily="34" charset="-122"/>
                <a:cs typeface="微软雅黑" pitchFamily="34" charset="-120"/>
              </a:rPr>
              <a:t>；中国奉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行独立自主的和平外交政策</a:t>
            </a:r>
            <a:r>
              <a:rPr lang="en-US" altLang="zh-CN" sz="2000" b="0" i="0" dirty="0">
                <a:solidFill>
                  <a:srgbClr val="000000"/>
                </a:solidFill>
                <a:latin typeface="微软雅黑" pitchFamily="34" charset="0"/>
                <a:ea typeface="微软雅黑" pitchFamily="34" charset="-122"/>
                <a:cs typeface="微软雅黑" pitchFamily="34" charset="-120"/>
              </a:rPr>
              <a:t>，并不是在自身实力提升后才积极主动融入世界的，④排除。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3_2#575326e83?vop=1&amp;pid=55ca73b55&amp;color=0,0,0&amp;mp=1&amp;vtp=1&amp;bt=1&amp;bbb=1&amp;hb=1"/>
          <p:cNvSpPr/>
          <p:nvPr/>
        </p:nvSpPr>
        <p:spPr>
          <a:xfrm>
            <a:off x="722376" y="972000"/>
            <a:ext cx="10753344" cy="4082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专题解读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当前，世界之变、时代之变、历史之变正以前所未有的方式展开。党的十八大以来</a:t>
            </a:r>
            <a:r>
              <a:rPr lang="en-US" altLang="zh-CN" sz="2000" b="0" i="0">
                <a:solidFill>
                  <a:srgbClr val="000000"/>
                </a:solidFill>
                <a:latin typeface="微软雅黑" pitchFamily="34" charset="0"/>
                <a:ea typeface="微软雅黑" pitchFamily="34" charset="-122"/>
                <a:cs typeface="微软雅黑" pitchFamily="34" charset="-120"/>
              </a:rPr>
              <a:t>，习近平总书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记为改革和完善全球治理体系贡献了极为宝贵的中国智慧和中国方案</a:t>
            </a:r>
            <a:r>
              <a:rPr lang="en-US" altLang="zh-CN" sz="2000" b="0" i="0" dirty="0">
                <a:solidFill>
                  <a:srgbClr val="000000"/>
                </a:solidFill>
                <a:latin typeface="微软雅黑" pitchFamily="34" charset="0"/>
                <a:ea typeface="微软雅黑" pitchFamily="34" charset="-122"/>
                <a:cs typeface="微软雅黑" pitchFamily="34" charset="-120"/>
              </a:rPr>
              <a:t>。中国主张团结协作</a:t>
            </a:r>
            <a:r>
              <a:rPr lang="en-US" altLang="zh-CN" sz="2000" b="0" i="0">
                <a:solidFill>
                  <a:srgbClr val="000000"/>
                </a:solidFill>
                <a:latin typeface="微软雅黑" pitchFamily="34" charset="0"/>
                <a:ea typeface="微软雅黑" pitchFamily="34" charset="-122"/>
                <a:cs typeface="微软雅黑" pitchFamily="34" charset="-120"/>
              </a:rPr>
              <a:t>，共同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维护世界和平稳定</a:t>
            </a:r>
            <a:r>
              <a:rPr lang="en-US" altLang="zh-CN" sz="2000" b="0" i="0" dirty="0">
                <a:solidFill>
                  <a:srgbClr val="000000"/>
                </a:solidFill>
                <a:latin typeface="微软雅黑" pitchFamily="34" charset="0"/>
                <a:ea typeface="微软雅黑" pitchFamily="34" charset="-122"/>
                <a:cs typeface="微软雅黑" pitchFamily="34" charset="-120"/>
              </a:rPr>
              <a:t>；同舟共济，共同实现合作共赢；包容并蓄，共同扩大开放融合；</a:t>
            </a:r>
            <a:r>
              <a:rPr lang="en-US" altLang="zh-CN" sz="2000" b="0" i="0">
                <a:solidFill>
                  <a:srgbClr val="000000"/>
                </a:solidFill>
                <a:latin typeface="微软雅黑" pitchFamily="34" charset="0"/>
                <a:ea typeface="微软雅黑" pitchFamily="34" charset="-122"/>
                <a:cs typeface="微软雅黑" pitchFamily="34" charset="-120"/>
              </a:rPr>
              <a:t>守望相助，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共同促进全球可持续发展</a:t>
            </a:r>
            <a:r>
              <a:rPr lang="en-US" altLang="zh-CN" sz="2000" b="0" i="0" dirty="0">
                <a:solidFill>
                  <a:srgbClr val="000000"/>
                </a:solidFill>
                <a:latin typeface="微软雅黑" pitchFamily="34" charset="0"/>
                <a:ea typeface="微软雅黑" pitchFamily="34" charset="-122"/>
                <a:cs typeface="微软雅黑" pitchFamily="34" charset="-120"/>
              </a:rPr>
              <a:t>。世界正处于关键十字路口，世界的发展充满不确定性，应把握</a:t>
            </a:r>
            <a:r>
              <a:rPr lang="en-US" altLang="zh-CN" sz="2000" b="0" i="0">
                <a:solidFill>
                  <a:srgbClr val="000000"/>
                </a:solidFill>
                <a:latin typeface="微软雅黑" pitchFamily="34" charset="0"/>
                <a:ea typeface="微软雅黑" pitchFamily="34" charset="-122"/>
                <a:cs typeface="微软雅黑" pitchFamily="34" charset="-120"/>
              </a:rPr>
              <a:t>“世界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之变</a:t>
            </a:r>
            <a:r>
              <a:rPr lang="en-US" altLang="zh-CN" sz="2000" b="0" i="0" dirty="0">
                <a:solidFill>
                  <a:srgbClr val="000000"/>
                </a:solidFill>
                <a:latin typeface="微软雅黑" pitchFamily="34" charset="0"/>
                <a:ea typeface="微软雅黑" pitchFamily="34" charset="-122"/>
                <a:cs typeface="微软雅黑" pitchFamily="34" charset="-120"/>
              </a:rPr>
              <a:t>、时代之变、历史之变”，凝聚共识，重建信任，提振信心，行天下之大道，和睦相处</a:t>
            </a:r>
            <a:r>
              <a:rPr lang="en-US" altLang="zh-CN" sz="2000" b="0" i="0">
                <a:solidFill>
                  <a:srgbClr val="000000"/>
                </a:solidFill>
                <a:latin typeface="微软雅黑" pitchFamily="34" charset="0"/>
                <a:ea typeface="微软雅黑" pitchFamily="34" charset="-122"/>
                <a:cs typeface="微软雅黑" pitchFamily="34" charset="-120"/>
              </a:rPr>
              <a:t>、合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作共赢</a:t>
            </a:r>
            <a:r>
              <a:rPr lang="en-US" altLang="zh-CN" sz="2000" b="0" i="0" dirty="0">
                <a:solidFill>
                  <a:srgbClr val="000000"/>
                </a:solidFill>
                <a:latin typeface="微软雅黑" pitchFamily="34" charset="0"/>
                <a:ea typeface="微软雅黑" pitchFamily="34" charset="-122"/>
                <a:cs typeface="微软雅黑" pitchFamily="34" charset="-120"/>
              </a:rPr>
              <a:t>，推动人类命运共同体建设，实现人类持久和平、稳定、繁荣和发展。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中国智慧和中国方案是高考中的高频考点，如：在2025年新高考试卷中，广东卷第3题</a:t>
            </a:r>
            <a:r>
              <a:rPr lang="en-US" altLang="zh-CN" sz="2000" b="0" i="0">
                <a:solidFill>
                  <a:srgbClr val="000000"/>
                </a:solidFill>
                <a:latin typeface="微软雅黑" pitchFamily="34" charset="0"/>
                <a:ea typeface="微软雅黑" pitchFamily="34" charset="-122"/>
                <a:cs typeface="微软雅黑" pitchFamily="34" charset="-120"/>
              </a:rPr>
              <a:t>，2024</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年新高考试卷中</a:t>
            </a:r>
            <a:r>
              <a:rPr lang="en-US" altLang="zh-CN" sz="2000" b="0" i="0" dirty="0">
                <a:solidFill>
                  <a:srgbClr val="000000"/>
                </a:solidFill>
                <a:latin typeface="微软雅黑" pitchFamily="34" charset="0"/>
                <a:ea typeface="微软雅黑" pitchFamily="34" charset="-122"/>
                <a:cs typeface="微软雅黑" pitchFamily="34" charset="-120"/>
              </a:rPr>
              <a:t>，山东卷第7题、浙江卷（1月）第19题等以选择题的方式考查该知识点。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4_1#d12c249d4?sp=1&amp;pid=55ca73b5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［河南周口2024段考］</a:t>
            </a:r>
            <a:r>
              <a:rPr lang="en-US" altLang="zh-CN" sz="2000" b="0" i="0" dirty="0">
                <a:solidFill>
                  <a:srgbClr val="000000"/>
                </a:solidFill>
                <a:latin typeface="微软雅黑" pitchFamily="34" charset="0"/>
                <a:ea typeface="微软雅黑" pitchFamily="34" charset="-122"/>
                <a:cs typeface="微软雅黑" pitchFamily="34" charset="-120"/>
              </a:rPr>
              <a:t>中老铁路让老挝从“陆锁国”变成“陆联国</a:t>
            </a:r>
            <a:r>
              <a:rPr lang="en-US" altLang="zh-CN" sz="2000" b="0" i="0">
                <a:solidFill>
                  <a:srgbClr val="000000"/>
                </a:solidFill>
                <a:latin typeface="微软雅黑" pitchFamily="34" charset="0"/>
                <a:ea typeface="微软雅黑" pitchFamily="34" charset="-122"/>
                <a:cs typeface="微软雅黑" pitchFamily="34" charset="-120"/>
              </a:rPr>
              <a:t>”，蒙内铁路拉动当地经济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2个百分点，斯里兰卡普特拉姆电站点亮了万家灯火，“鲁班工坊”帮助</a:t>
            </a:r>
            <a:r>
              <a:rPr lang="en-US" altLang="zh-CN" sz="2000" b="0" i="0">
                <a:solidFill>
                  <a:srgbClr val="000000"/>
                </a:solidFill>
                <a:latin typeface="微软雅黑" pitchFamily="34" charset="0"/>
                <a:ea typeface="微软雅黑" pitchFamily="34" charset="-122"/>
                <a:cs typeface="微软雅黑" pitchFamily="34" charset="-120"/>
              </a:rPr>
              <a:t>20多个国家的年轻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人掌握了职业技能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中国提出共建“一带一路”</a:t>
            </a:r>
            <a:r>
              <a:rPr lang="en-US" altLang="zh-CN" sz="2000" b="0" i="0">
                <a:solidFill>
                  <a:srgbClr val="000000"/>
                </a:solidFill>
                <a:latin typeface="微软雅黑" pitchFamily="34" charset="0"/>
                <a:ea typeface="微软雅黑" pitchFamily="34" charset="-122"/>
                <a:cs typeface="微软雅黑" pitchFamily="34" charset="-120"/>
              </a:rPr>
              <a:t>倡议以来取得的这些丰硕成果说明(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d12c249d4.bracket?pid=55ca73b55&amp;color=0,0,0&amp;vpa=2&amp;vtp=1"/>
          <p:cNvSpPr/>
          <p:nvPr/>
        </p:nvSpPr>
        <p:spPr>
          <a:xfrm>
            <a:off x="1032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d12c249d4?pid=55ca73b55&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①“一带一路”拓展合作，助推沿线国家实现经济一体化</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“一带一路”务实创新，努力实现高标准、可持续、惠民生</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中国积极发展开放型经济，坚持内外联动和合作共赢</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中国致力于为沿线国家纾困解难，主导经济全球化趋势</a:t>
            </a:r>
            <a:endParaRPr lang="en-US" altLang="zh-CN" sz="2000" dirty="0"/>
          </a:p>
        </p:txBody>
      </p:sp>
      <p:sp>
        <p:nvSpPr>
          <p:cNvPr id="5" name="QC_5_BD.4_3#d12c249d4.choices?pid=55ca73b55&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6_1#d12c249d4?vop=1&amp;pid=55ca73b5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本题考查中国智慧、中国贡献。“一带一路”让沿线国家普遍受益，</a:t>
            </a:r>
            <a:r>
              <a:rPr lang="en-US" altLang="zh-CN" sz="2000" b="0" i="0">
                <a:solidFill>
                  <a:srgbClr val="000000"/>
                </a:solidFill>
                <a:latin typeface="微软雅黑" pitchFamily="34" charset="0"/>
                <a:ea typeface="微软雅黑" pitchFamily="34" charset="-122"/>
                <a:cs typeface="微软雅黑" pitchFamily="34" charset="-120"/>
              </a:rPr>
              <a:t>取得了丰硕的成果，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体现了中国积极发展开放型经济</a:t>
            </a:r>
            <a:r>
              <a:rPr lang="en-US" altLang="zh-CN" sz="2000" b="0" i="0" dirty="0">
                <a:solidFill>
                  <a:srgbClr val="000000"/>
                </a:solidFill>
                <a:latin typeface="微软雅黑" pitchFamily="34" charset="0"/>
                <a:ea typeface="微软雅黑" pitchFamily="34" charset="-122"/>
                <a:cs typeface="微软雅黑" pitchFamily="34" charset="-120"/>
              </a:rPr>
              <a:t>，坚持内外联动和合作共赢，“一带一路”务实创新</a:t>
            </a:r>
            <a:r>
              <a:rPr lang="en-US" altLang="zh-CN" sz="2000" b="0" i="0">
                <a:solidFill>
                  <a:srgbClr val="000000"/>
                </a:solidFill>
                <a:latin typeface="微软雅黑" pitchFamily="34" charset="0"/>
                <a:ea typeface="微软雅黑" pitchFamily="34" charset="-122"/>
                <a:cs typeface="微软雅黑" pitchFamily="34" charset="-120"/>
              </a:rPr>
              <a:t>，努力实现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高标准</a:t>
            </a:r>
            <a:r>
              <a:rPr lang="en-US" altLang="zh-CN" sz="2000" b="0" i="0" dirty="0">
                <a:solidFill>
                  <a:srgbClr val="000000"/>
                </a:solidFill>
                <a:latin typeface="微软雅黑" pitchFamily="34" charset="0"/>
                <a:ea typeface="微软雅黑" pitchFamily="34" charset="-122"/>
                <a:cs typeface="微软雅黑" pitchFamily="34" charset="-120"/>
              </a:rPr>
              <a:t>、可持续、惠民生，②③符合题意；“一带一路”拓展合作，助推沿线国家互利共赢</a:t>
            </a:r>
            <a:r>
              <a:rPr lang="en-US" altLang="zh-CN" sz="2000" b="0" i="0">
                <a:solidFill>
                  <a:srgbClr val="000000"/>
                </a:solidFill>
                <a:latin typeface="微软雅黑" pitchFamily="34" charset="0"/>
                <a:ea typeface="微软雅黑" pitchFamily="34" charset="-122"/>
                <a:cs typeface="微软雅黑" pitchFamily="34" charset="-120"/>
              </a:rPr>
              <a:t>、共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同发展</a:t>
            </a:r>
            <a:r>
              <a:rPr lang="en-US" altLang="zh-CN" sz="2000" b="0" i="0" dirty="0">
                <a:solidFill>
                  <a:srgbClr val="000000"/>
                </a:solidFill>
                <a:latin typeface="微软雅黑" pitchFamily="34" charset="0"/>
                <a:ea typeface="微软雅黑" pitchFamily="34" charset="-122"/>
                <a:cs typeface="微软雅黑" pitchFamily="34" charset="-120"/>
              </a:rPr>
              <a:t>，而不是推动沿线国家实现经济一体化，①错误；“中国致力于为沿线国家纾困解难</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法不妥</a:t>
            </a:r>
            <a:r>
              <a:rPr lang="en-US" altLang="zh-CN" sz="2000" b="0" i="0" dirty="0">
                <a:solidFill>
                  <a:srgbClr val="000000"/>
                </a:solidFill>
                <a:latin typeface="微软雅黑" pitchFamily="34" charset="0"/>
                <a:ea typeface="微软雅黑" pitchFamily="34" charset="-122"/>
                <a:cs typeface="微软雅黑" pitchFamily="34" charset="-120"/>
              </a:rPr>
              <a:t>，而且中国没有主导经济全球化趋势，④错误。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7_1#36b77b220?sp=1&amp;pid=55ca73b55&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［河北邯郸大名一中2025高二月考］</a:t>
            </a:r>
            <a:r>
              <a:rPr lang="en-US" altLang="zh-CN" sz="2000" b="0" i="0" dirty="0">
                <a:solidFill>
                  <a:srgbClr val="000000"/>
                </a:solidFill>
                <a:latin typeface="微软雅黑" pitchFamily="34" charset="0"/>
                <a:ea typeface="微软雅黑" pitchFamily="34" charset="-122"/>
                <a:cs typeface="微软雅黑" pitchFamily="34" charset="-120"/>
              </a:rPr>
              <a:t>2024年是和平共处五项原则发表70周年</a:t>
            </a:r>
            <a:r>
              <a:rPr lang="en-US" altLang="zh-CN" sz="2000" b="0" i="0">
                <a:solidFill>
                  <a:srgbClr val="000000"/>
                </a:solidFill>
                <a:latin typeface="微软雅黑" pitchFamily="34" charset="0"/>
                <a:ea typeface="微软雅黑" pitchFamily="34" charset="-122"/>
                <a:cs typeface="微软雅黑" pitchFamily="34" charset="-120"/>
              </a:rPr>
              <a:t>。习近平总书记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发表讲话指出</a:t>
            </a:r>
            <a:r>
              <a:rPr lang="en-US" altLang="zh-CN" sz="2000" b="0" i="0" dirty="0">
                <a:solidFill>
                  <a:srgbClr val="000000"/>
                </a:solidFill>
                <a:latin typeface="微软雅黑" pitchFamily="34" charset="0"/>
                <a:ea typeface="微软雅黑" pitchFamily="34" charset="-122"/>
                <a:cs typeface="微软雅黑" pitchFamily="34" charset="-120"/>
              </a:rPr>
              <a:t>，面对处理国与国关系、推动世界和平与发展的重大课题，70年前</a:t>
            </a:r>
            <a:r>
              <a:rPr lang="en-US" altLang="zh-CN" sz="2000" b="0" i="0">
                <a:solidFill>
                  <a:srgbClr val="000000"/>
                </a:solidFill>
                <a:latin typeface="微软雅黑" pitchFamily="34" charset="0"/>
                <a:ea typeface="微软雅黑" pitchFamily="34" charset="-122"/>
                <a:cs typeface="微软雅黑" pitchFamily="34" charset="-120"/>
              </a:rPr>
              <a:t>，那一代人给出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了和平共处五项原则的历史答案</a:t>
            </a:r>
            <a:r>
              <a:rPr lang="en-US" altLang="zh-CN" sz="2000" b="0" i="0" dirty="0">
                <a:solidFill>
                  <a:srgbClr val="000000"/>
                </a:solidFill>
                <a:latin typeface="微软雅黑" pitchFamily="34" charset="0"/>
                <a:ea typeface="微软雅黑" pitchFamily="34" charset="-122"/>
                <a:cs typeface="微软雅黑" pitchFamily="34" charset="-120"/>
              </a:rPr>
              <a:t>；70年后的今天，</a:t>
            </a:r>
            <a:r>
              <a:rPr lang="en-US" altLang="zh-CN" sz="2000" b="0" i="0">
                <a:solidFill>
                  <a:srgbClr val="000000"/>
                </a:solidFill>
                <a:latin typeface="微软雅黑" pitchFamily="34" charset="0"/>
                <a:ea typeface="微软雅黑" pitchFamily="34" charset="-122"/>
                <a:cs typeface="微软雅黑" pitchFamily="34" charset="-120"/>
              </a:rPr>
              <a:t>中国又给出了构建人类命运共同体的时代答案。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“两个答案”(</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36b77b220.bracket?pid=55ca73b55&amp;color=0,0,0&amp;vpa=3&amp;vtp=1"/>
          <p:cNvSpPr/>
          <p:nvPr/>
        </p:nvSpPr>
        <p:spPr>
          <a:xfrm>
            <a:off x="2446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36b77b220?pid=55ca73b55&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①反映了全人类共同价值追求，受到国际社会的广泛认可</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为解决不同时期的国际问题贡献了中国智慧和中国方案</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顺应和平与发展的时代主题，用合作取代竞争</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为国际政治经济新秩序的完善作出了巨大贡献</a:t>
            </a:r>
            <a:endParaRPr lang="en-US" altLang="zh-CN" sz="2000" dirty="0"/>
          </a:p>
        </p:txBody>
      </p:sp>
      <p:sp>
        <p:nvSpPr>
          <p:cNvPr id="5" name="QC_5_BD.7_3#36b77b220.choices?pid=55ca73b55&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748</Words>
  <Application>Microsoft Office PowerPoint</Application>
  <PresentationFormat>宽屏</PresentationFormat>
  <Paragraphs>101</Paragraphs>
  <Slides>14</Slides>
  <Notes>14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等线 (正文)</vt:lpstr>
      <vt:lpstr>仿宋</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2025-08-05T01:16:22Z</dcterms:created>
  <dcterms:modified xsi:type="dcterms:W3CDTF">2025-08-05T01:25:18Z</dcterms:modified>
  <cp:category/>
  <cp:contentStatus/>
</cp:coreProperties>
</file>