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04" d="100"/>
          <a:sy n="104" d="100"/>
        </p:scale>
        <p:origin x="114" y="33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7" Type="http://schemas.openxmlformats.org/officeDocument/2006/relationships/tableStyles" Target="tableStyles.xml"/><Relationship Id="rId56" Type="http://schemas.openxmlformats.org/officeDocument/2006/relationships/viewProps" Target="viewProps.xml"/><Relationship Id="rId55" Type="http://schemas.openxmlformats.org/officeDocument/2006/relationships/presProps" Target="presProps.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27986634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没有准确理解“搭便车”与虚假宣传</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b229c48c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混淆消费者的不同合法权利</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53a56963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迈出创业第一步</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13954216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市场竞争讲公平</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fcf93e39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诚信经营 保护消费者</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60aa8837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依法纳税是义务</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27986634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没有准确理解“搭便车”与虚假宣传</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b229c48c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混淆消费者的不同合法权利</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olitics#pid=68886f44fd204eef0a31e484#tid=6890666faeb8c40009a76f07#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01584" y="4315968"/>
            <a:ext cx="3685032" cy="914400"/>
          </a:xfrm>
          <a:prstGeom prst="rect">
            <a:avLst/>
          </a:prstGeom>
        </p:spPr>
      </p:pic>
      <p:sp>
        <p:nvSpPr>
          <p:cNvPr id="4" name="MasterShapeName"/>
          <p:cNvSpPr/>
          <p:nvPr/>
        </p:nvSpPr>
        <p:spPr>
          <a:xfrm>
            <a:off x="8101584" y="4315968"/>
            <a:ext cx="3685032" cy="914400"/>
          </a:xfrm>
          <a:prstGeom prst="rect">
            <a:avLst/>
          </a:prstGeom>
          <a:noFill/>
        </p:spPr>
        <p:txBody>
          <a:bodyPr wrap="square" lIns="0" tIns="0" rIns="0" bIns="0" rtlCol="0" anchor="ctr"/>
          <a:lstStyle/>
          <a:p>
            <a:pPr algn="ctr">
              <a:lnSpc>
                <a:spcPct val="100000"/>
              </a:lnSpc>
            </a:pP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政治 选择性必修1、2合订</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0" Type="http://schemas.openxmlformats.org/officeDocument/2006/relationships/theme" Target="../theme/theme1.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9.xml"/><Relationship Id="rId1" Type="http://schemas.openxmlformats.org/officeDocument/2006/relationships/image" Target="../media/image11.jpe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9.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9.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9_2#1d162cbbc?vop=1&amp;pid=139542168&amp;color=0,0,0&amp;mp=1&amp;vtp=1&amp;bt=1&amp;bbb=1"/>
          <p:cNvSpPr/>
          <p:nvPr/>
        </p:nvSpPr>
        <p:spPr>
          <a:xfrm>
            <a:off x="722376" y="972000"/>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正当竞争行为与不正当竞争行为的区别</a:t>
            </a:r>
            <a:endParaRPr lang="en-US" altLang="zh-CN" sz="2000" dirty="0"/>
          </a:p>
        </p:txBody>
      </p:sp>
      <p:graphicFrame>
        <p:nvGraphicFramePr>
          <p:cNvPr id="11" name="QC_7_AS.9_3#1d162cbbc?colgroup=4,15,19&amp;vop=1&amp;pid=139542168&amp;color=0,0,0&amp;mp=1&amp;vtp=1&amp;bbb=1&amp;hb=1"/>
          <p:cNvGraphicFramePr>
            <a:graphicFrameLocks noGrp="1"/>
          </p:cNvGraphicFramePr>
          <p:nvPr/>
        </p:nvGraphicFramePr>
        <p:xfrm>
          <a:off x="722376" y="1513528"/>
          <a:ext cx="10707624" cy="3315208"/>
        </p:xfrm>
        <a:graphic>
          <a:graphicData uri="http://schemas.openxmlformats.org/drawingml/2006/table">
            <a:tbl>
              <a:tblPr/>
              <a:tblGrid>
                <a:gridCol w="1225296"/>
                <a:gridCol w="4215384"/>
                <a:gridCol w="5266944"/>
              </a:tblGrid>
              <a:tr h="421132">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正当竞争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不正当竞争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法律基础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依法竞争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违法行为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竞争目的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促进自身发展</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也为社会创造财富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击败竞争对手控制市场</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牟取暴利或优势</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竞争手段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采用正常的</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积极的手段</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本着诚实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信用</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公平交易原则进行竞争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非法的</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不道德的手段</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违反或规避法律</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毁</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损害对方</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损害消费者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21881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竞争后果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受法律保护和支持</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给社会和经营者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都必然带来正面效果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不但为其他经营者</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消费者带来危害</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为社会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造成负面效应</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而且也为自身带来经济上的不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利后果和法律上的制裁后果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0_1#011145068?sp=1&amp;pid=13954216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［河北石家庄2025高二月考］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公平竞争、风清气正的市场环境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，原本就是法治化营商环境的应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有之义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，但这并不意味着一味放松要求，甚至突破底线、逾越红线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。下列企业行为触及市场竞争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红线的有(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11_1#011145068.bracket?pid=139542168&amp;color=0,0,0&amp;vpa=4&amp;vtp=1"/>
          <p:cNvSpPr/>
          <p:nvPr/>
        </p:nvSpPr>
        <p:spPr>
          <a:xfrm>
            <a:off x="1938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7_BD.10_2#011145068?pid=139542168&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①为争取交易机会，暗中给能够影响市场交易的有关人员财物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在商品上伪造或冒用认证标志、名优标志等质量标志，伪造产地</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在城市繁华地段对滞销商品加大力度进行合法合理的有奖销售</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对商品的性能、质量、销售状况、用户评价等开展商业宣传活动</a:t>
            </a:r>
            <a:endParaRPr lang="en-US" altLang="zh-CN" sz="2000" dirty="0"/>
          </a:p>
        </p:txBody>
      </p:sp>
      <p:sp>
        <p:nvSpPr>
          <p:cNvPr id="5" name="QC_7_BD.10_3#011145068.choices?pid=139542168&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2_1#011145068?vop=1&amp;pid=139542168&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本题考查不正当竞争。为争取交易机会，暗中给能够影响市场交易的有关人员财物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触及市场竞争红线的商业贿赂行为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，①正确；在商品上伪造或冒用认证标志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、名优标志等质量标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，伪造产地，属于混淆行为，破坏了市场秩序，②正确；合法合理的有奖销售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、商业宣传活动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是正当竞争行为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，没有触及市场竞争红线，③④排除。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BD.13_1#853287b3a?sp=1&amp;pid=27986634f&amp;color=0,0,0&amp;vtp=1&amp;bt=1&amp;bbb=1&amp;hb=1"/>
          <p:cNvSpPr/>
          <p:nvPr/>
        </p:nvSpPr>
        <p:spPr>
          <a:xfrm>
            <a:off x="722376" y="972000"/>
            <a:ext cx="10753344" cy="1757553"/>
          </a:xfrm>
          <a:prstGeom prst="rect">
            <a:avLst/>
          </a:prstGeom>
          <a:noFill/>
        </p:spPr>
        <p:txBody>
          <a:bodyPr wrap="squar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王女士在某品牌旗舰店网购了一件品牌外套，收货拆封后发现该外套不仅做工粗糙，而且有较大异味，和商家的宣传大相径庭。王女士大失所望，给了差评，并要求无条件退货退款。商家以王女士给了差评而严重影响产品信誉为由，拒绝其退货退款请求。在本案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8_AN.14_1#853287b3a.bracket?pid=27986634f&amp;color=0,0,0&amp;vpa=5&amp;vtp=1"/>
          <p:cNvSpPr/>
          <p:nvPr/>
        </p:nvSpPr>
        <p:spPr>
          <a:xfrm>
            <a:off x="9410661" y="1935041"/>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8_BD.13_2#853287b3a?pid=27986634f&amp;color=0,0,0&amp;vtp=1&amp;bbb=1"/>
          <p:cNvSpPr/>
          <p:nvPr/>
        </p:nvSpPr>
        <p:spPr>
          <a:xfrm>
            <a:off x="722376" y="2355046"/>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商家欺骗、误导了消费者</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商家行为属于“搭便车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4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王女士的差评侵害了商家名誉权</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商家没有遵循公平、诚信的原则</a:t>
            </a:r>
            <a:endParaRPr lang="en-US" altLang="zh-CN" sz="2000" dirty="0"/>
          </a:p>
        </p:txBody>
      </p:sp>
      <p:sp>
        <p:nvSpPr>
          <p:cNvPr id="5" name="QC_8_BD.13_3#853287b3a.choices?pid=27986634f&amp;color=0,0,0&amp;vtp=1&amp;bbb=1"/>
          <p:cNvSpPr/>
          <p:nvPr/>
        </p:nvSpPr>
        <p:spPr>
          <a:xfrm>
            <a:off x="722376" y="407962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A.①②</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15_1#853287b3a?vop=1&amp;pid=27986634f&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本题考查不正当竞争。本案中商家的商品宣传与实际销售的商品不符，欺骗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、误导了消费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，没有遵循公平、诚信的原则，①④正确；经营者利用他人已经建立的商业信誉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，通过某种假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冒或仿冒手段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，使消费者发生误认的混淆行为才是“搭便车”，本题中商家的行为不属于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“搭便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”，②排除；本案中王女士作出的评论是根据商品质量实事求是作出的，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没有侵害商家名誉权，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15_2#853287b3a?vop=1&amp;pid=27986634f&amp;color=0,0,0&amp;mp=1&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本题易错选②，错选原因是未能准确理解“搭便车”行为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。本题中商家的行为没有诚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信经营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，欺骗、误导消费者，但并不存在经营者利用他人已经建立的商业信誉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，通过假冒或仿冒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手段使消费者发生误认的混淆行为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，即不存在“搭便车”。</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8ce34b1b4.fixed?pid=d289f92fa&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5#8ce34b1b4.fixed?pid=d289f92fa&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第二框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诚信经营</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依法纳税</a:t>
            </a:r>
            <a:endParaRPr lang="en-US" altLang="zh-CN" sz="4400" dirty="0"/>
          </a:p>
        </p:txBody>
      </p:sp>
      <p:pic>
        <p:nvPicPr>
          <p:cNvPr id="4" name="C_5#8ce34b1b4.fixed?pid=d289f92fa&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8ce34b1b4.fixed?pid=d289f92fa&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_1#33d332d93?sp=1&amp;pid=fcf93e39a&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1.大数据杀熟是指经营者运用大数据收集并分析消费者的消费偏好、消费习惯、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收入水平等信息，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以消费者使用的不同手机设备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、不同消费频率等为依据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，将同一商品或服务以不同的价格卖给不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同的消费者的行为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下列判断正确的是(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17_1#33d332d93.bracket?pid=fcf93e39a&amp;color=0,0,0&amp;vpa=6&amp;vtp=1"/>
          <p:cNvSpPr/>
          <p:nvPr/>
        </p:nvSpPr>
        <p:spPr>
          <a:xfrm>
            <a:off x="6002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7_BD.16_2#33d332d93?pid=fcf93e39a&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①“大数据杀熟”等行为违背了公平的市场交易原则</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经营者应保障消费者的知情权并尊重其自主选择权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用数据分析消费者偏好属于“搭便车”的不正当竞争行为</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擅自抓取用户的消费偏好和习惯侵犯了消费者的荣誉权</a:t>
            </a:r>
            <a:endParaRPr lang="en-US" altLang="zh-CN" sz="2000" dirty="0"/>
          </a:p>
        </p:txBody>
      </p:sp>
      <p:sp>
        <p:nvSpPr>
          <p:cNvPr id="5" name="QC_7_BD.16_3#33d332d93.choices?pid=fcf93e39a&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B.③④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8_1#33d332d93?vop=1&amp;pid=fcf93e39a&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本题考查消费者的权利。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大数据杀熟是指经营者运用大数据收集并分析消费者的消费偏好、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消费习惯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、收入水平等信息，以消费者使用的不同手机设备、不同消费频率等为依据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，将同一商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品或服务以不同的价格卖给不同的消费者的行为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，说明“大数据杀熟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”等行为违背了公平的市场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交易原则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，经营者应保障消费者的知情权并尊重其自主选择权，①②正确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；经营者利用他人已经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建立的商业信誉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，通过假冒或仿冒手段，使消费者发生误认，这种混淆行为就是“搭便车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数据分析消费者偏好不属于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“搭便车”的不正当竞争行为，③排除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；擅自抓取用户的日常消费数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据可能侵犯消费者的隐私权或个人信息权益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，并未侵犯其荣誉权，④排除。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9_1#9c701bef4?sp=1&amp;pid=fcf93e39a&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［浙江绍兴2024高二月考］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李某在某网络平台销售游戏代打、陪练等虚拟服务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，通过平台聊天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功能向消费者发送带有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“很有效！”“非常优秀！”“会再次回购！”等表述的评价模板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好评返现”方式引导消费者发布非客观“好评”。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李某的行为(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20_1#9c701bef4.bracket?pid=fcf93e39a&amp;color=0,0,0&amp;vpa=7&amp;vtp=1"/>
          <p:cNvSpPr/>
          <p:nvPr/>
        </p:nvSpPr>
        <p:spPr>
          <a:xfrm>
            <a:off x="8034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7_BD.19_2#9c701bef4?pid=fcf93e39a&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①侵害了消费者的知情权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违背了诚信的民法基本原则</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属于组织虚假交易欺骗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、误导消费者</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是“搭便车”的不正当竞争行为</a:t>
            </a:r>
            <a:endParaRPr lang="en-US" altLang="zh-CN" sz="2000" dirty="0"/>
          </a:p>
        </p:txBody>
      </p:sp>
      <p:sp>
        <p:nvSpPr>
          <p:cNvPr id="5" name="QC_7_BD.19_3#9c701bef4.choices?pid=fcf93e39a&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f45ba858f.fixed?pid=27c000e79&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8</a:t>
            </a:r>
            <a:endParaRPr lang="en-US" altLang="zh-CN" sz="7200" dirty="0"/>
          </a:p>
        </p:txBody>
      </p:sp>
      <p:sp>
        <p:nvSpPr>
          <p:cNvPr id="3" name="C_3_BD#f45ba858f.fixed?pid=27c000e79&amp;color=255,255,255&amp;vtp=1&amp;bbb=1"/>
          <p:cNvSpPr/>
          <p:nvPr/>
        </p:nvSpPr>
        <p:spPr>
          <a:xfrm>
            <a:off x="0" y="3730752"/>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第八课</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自主创业与诚信经营</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21_1#9c701bef4?vop=1&amp;pid=fcf93e39a&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本题考查消费者的知情权。李某以“好评返现”方式引导消费者发布非客观“好评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某的行为侵害了消费者的知情权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，违背了诚信的民法基本原则，①②正确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；李某通过平台聊天功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能向消费者发送带有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“很有效！”等表述的评价模板，并以“好评返现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”方式引导消费者发布非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客观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“好评”，这属于利用商品的用户评价作虚假的商业宣传，欺骗、误导消费者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，而不是组织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虚假交易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，③排除；“搭便车”是指经营者利用他人已经建立的商业信誉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，通过某种假冒或仿冒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手段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，使消费者发生误认的混淆行为，材料体现的是虚假宣传，而不是“搭便车”，④排除。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22_1#b5dead64f?sp=1&amp;pid=60aa8837f&amp;color=0,0,0&amp;vtp=1&amp;bt=1&amp;bbb=1"/>
          <p:cNvSpPr/>
          <p:nvPr/>
        </p:nvSpPr>
        <p:spPr>
          <a:xfrm>
            <a:off x="722376" y="972000"/>
            <a:ext cx="10879138"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［四川绵阳南山中学2025高二期中］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《中华人民共和国增值税法》将于2026年1月1日起施行。</a:t>
            </a:r>
            <a:endParaRPr lang="en-US" altLang="zh-CN" sz="2000" dirty="0"/>
          </a:p>
        </p:txBody>
      </p:sp>
      <p:graphicFrame>
        <p:nvGraphicFramePr>
          <p:cNvPr id="22" name="QC_7_BD.22_2#b5dead64f?colgroup=41&amp;pid=60aa8837f&amp;color=0,0,0&amp;vtp=1&amp;bbb=1&amp;hb=1"/>
          <p:cNvGraphicFramePr>
            <a:graphicFrameLocks noGrp="1"/>
          </p:cNvGraphicFramePr>
          <p:nvPr/>
        </p:nvGraphicFramePr>
        <p:xfrm>
          <a:off x="722376" y="1513528"/>
          <a:ext cx="10735056" cy="1627759"/>
        </p:xfrm>
        <a:graphic>
          <a:graphicData uri="http://schemas.openxmlformats.org/drawingml/2006/table">
            <a:tbl>
              <a:tblPr/>
              <a:tblGrid>
                <a:gridCol w="10735056"/>
              </a:tblGrid>
              <a:tr h="1627759">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第二十三条</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小规模纳税人发生应税交易</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销售额未达到起征点的</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免征增值税</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endParaRPr lang="en-US" altLang="zh-CN" sz="1200" dirty="0">
                        <a:latin typeface="宋体" panose="02010600030101010101" pitchFamily="2" charset="-122"/>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第二十五条</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根据国民经济和社会发展的需要</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国务院对支持小微企业发展</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扶持重点产业</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励创新创业就业</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公益事业捐赠等情形可以制定增值税专项优惠政策</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报全国人民代表大会常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务委员会备案</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endParaRPr lang="en-US" altLang="zh-CN" sz="120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7_BD.22_3#b5dead64f?pid=60aa8837f&amp;color=0,0,0&amp;vtp=1&amp;bbb=1"/>
          <p:cNvSpPr/>
          <p:nvPr/>
        </p:nvSpPr>
        <p:spPr>
          <a:xfrm>
            <a:off x="722376" y="3278828"/>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有税必有法，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增值税法的实施(</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7_AN.23_1#b5dead64f.bracket?pid=60aa8837f&amp;color=0,0,0&amp;vpa=8&amp;vtp=1"/>
          <p:cNvSpPr/>
          <p:nvPr/>
        </p:nvSpPr>
        <p:spPr>
          <a:xfrm>
            <a:off x="4224401" y="3278828"/>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6" name="QC_7_BD.22_4#b5dead64f?pid=60aa8837f&amp;color=0,0,0&amp;vtp=1&amp;bbb=1"/>
          <p:cNvSpPr/>
          <p:nvPr/>
        </p:nvSpPr>
        <p:spPr>
          <a:xfrm>
            <a:off x="722376" y="3737425"/>
            <a:ext cx="10753344" cy="1313053"/>
          </a:xfrm>
          <a:prstGeom prst="rect">
            <a:avLst/>
          </a:prstGeom>
          <a:noFill/>
        </p:spPr>
        <p:txBody>
          <a:bodyPr wrap="none" lIns="0" tIns="0" rIns="0" bIns="0" rtlCol="0" anchor="t"/>
          <a:lstStyle/>
          <a:p>
            <a:pPr latinLnBrk="1">
              <a:lnSpc>
                <a:spcPts val="3600"/>
              </a:lnSpc>
              <a:tabLst>
                <a:tab pos="4975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降低税率，激发市场活力</a:t>
            </a:r>
            <a:endParaRPr lang="en-US" altLang="zh-CN" sz="2000" dirty="0"/>
          </a:p>
          <a:p>
            <a:pPr latinLnBrk="1">
              <a:lnSpc>
                <a:spcPts val="3700"/>
              </a:lnSpc>
              <a:tabLst>
                <a:tab pos="4975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②减轻纳税人负担，提振市场发展信心</a:t>
            </a:r>
            <a:endParaRPr lang="en-US" altLang="zh-CN" sz="2000" dirty="0"/>
          </a:p>
          <a:p>
            <a:pPr latinLnBrk="1">
              <a:lnSpc>
                <a:spcPts val="3400"/>
              </a:lnSpc>
              <a:tabLst>
                <a:tab pos="4975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促进公平，增加企业利润</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tabLst>
                <a:tab pos="4975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体现税收法定，增强税收的权威性</a:t>
            </a:r>
            <a:endParaRPr lang="en-US" altLang="zh-CN" sz="2000" dirty="0"/>
          </a:p>
        </p:txBody>
      </p:sp>
      <p:sp>
        <p:nvSpPr>
          <p:cNvPr id="7" name="QC_7_BD.22_5#b5dead64f.choices?pid=60aa8837f&amp;color=0,0,0&amp;vtp=1&amp;bbb=1"/>
          <p:cNvSpPr/>
          <p:nvPr/>
        </p:nvSpPr>
        <p:spPr>
          <a:xfrm>
            <a:off x="722376" y="5480997"/>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A.①②</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24_1#b5dead64f?vop=1&amp;pid=60aa8837f&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本题考查增值税。根据增值税法第二十三条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，小规模纳税人销售额未达起征点可免征增值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，这一政策直接减轻了小微企业的税负，有助于增强其发展信心，②正确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；增值税法的制定和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实施将增值税的征收依据上升到法律层面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，体现了税收法定原则的落实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，增强了税收的规范性和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权威性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，④正确；免征和优惠政策不等于降低税率，①排除；“增加企业利润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”并非税收政策的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直接目的和作用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25_1#a101c365f?sp=1&amp;pid=60aa8837f&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［辽宁丹东凤城二中2025高二月考］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中共中央、国务院印发的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《扩大内需战略规划纲要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2022—2035年）》强调：“加大财税制度对收入分配的调节力度。健全直接税体系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，完善综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合与分类相结合的个人所得税制度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，加强对高收入者的税收调节和监管。”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这一规定(</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26_1#a101c365f.bracket?pid=60aa8837f&amp;color=0,0,0&amp;vpa=9&amp;vtp=1"/>
          <p:cNvSpPr/>
          <p:nvPr/>
        </p:nvSpPr>
        <p:spPr>
          <a:xfrm>
            <a:off x="10320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7_BD.25_2#a101c365f?pid=60aa8837f&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①体现了我国个人所得税法律制度改革，更加注重社会公平</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有利于完善综合征收的方式，增强公民的纳税意识和法治观念</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完善了个人所得税制度，保护了合法收入、调节了非法收入</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减少了对纳税人重复征税，有利于减轻纳税人的税收负担</a:t>
            </a:r>
            <a:endParaRPr lang="en-US" altLang="zh-CN" sz="2000" dirty="0"/>
          </a:p>
        </p:txBody>
      </p:sp>
      <p:sp>
        <p:nvSpPr>
          <p:cNvPr id="5" name="QC_7_BD.25_3#a101c365f.choices?pid=60aa8837f&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27_1#a101c365f?vop=1&amp;pid=60aa8837f&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本题考查依法纳税的原因和意义。加强对高收入者的税收调节和监管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，这一规定体现了我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国个人所得税法律制度改革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，更加注重社会公平，①正确；健全直接税体系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，完善综合与分类相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结合的个人所得税制度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，加强对高收入者的税收调节和监管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，这一规定有利于完善综合征收的方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，增强公民的纳税意识和法治观念，②正确；加强对高收入者的税收调节和监管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，完善了个人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所得税制度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，有利于保护合法收入、调节过高收入、取缔非法收入，③排除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；增值税有利于减少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对纳税人重复征税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，有利于减轻纳税人的税收负担，材料强调的是个人所得税的改革，④排除。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BD.28_1#202f7f19e?sp=1&amp;pid=b229c48c6&amp;color=0,0,0&amp;vtp=1&amp;bt=1&amp;bbb=1&amp;hb=1"/>
          <p:cNvSpPr/>
          <p:nvPr/>
        </p:nvSpPr>
        <p:spPr>
          <a:xfrm>
            <a:off x="722376" y="972000"/>
            <a:ext cx="10753344" cy="1757553"/>
          </a:xfrm>
          <a:prstGeom prst="rect">
            <a:avLst/>
          </a:prstGeom>
          <a:noFill/>
        </p:spPr>
        <p:txBody>
          <a:bodyPr wrap="squar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你被强制消费了吗？近些年，投诉互联网消费的案件呈上升趋势，如有的平台用“添加保障”“享受立减”等误导消费者购买保险，有的用“放弃优惠”代替“不买保险”，此类模糊语言让消费者在毫无防备的情况下上当受骗。对此，下列认识正确的是(</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8_AN.29_1#202f7f19e.bracket?pid=b229c48c6&amp;color=0,0,0&amp;vpa=10&amp;vtp=1"/>
          <p:cNvSpPr/>
          <p:nvPr/>
        </p:nvSpPr>
        <p:spPr>
          <a:xfrm>
            <a:off x="8049410" y="1935041"/>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8_BD.28_2#202f7f19e?pid=b229c48c6&amp;color=0,0,0&amp;vtp=1&amp;bbb=1"/>
          <p:cNvSpPr/>
          <p:nvPr/>
        </p:nvSpPr>
        <p:spPr>
          <a:xfrm>
            <a:off x="722376" y="225556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①此类行为侵犯了消费者的知情权和安全消费的权利</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消费者一旦误选此类销售行为，双方合同就不可撤销</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消费者如遇此类情况可以与经营者协商解决，也可以提起诉讼</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消费者在维权过程中申请仲裁不是提起诉讼的必经程序</a:t>
            </a:r>
            <a:endParaRPr lang="en-US" altLang="zh-CN" sz="2000" dirty="0"/>
          </a:p>
        </p:txBody>
      </p:sp>
      <p:sp>
        <p:nvSpPr>
          <p:cNvPr id="5" name="QC_8_BD.28_3#202f7f19e.choices?pid=b229c48c6&amp;color=0,0,0&amp;vtp=1&amp;bbb=1"/>
          <p:cNvSpPr/>
          <p:nvPr/>
        </p:nvSpPr>
        <p:spPr>
          <a:xfrm>
            <a:off x="722376" y="409147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30_1#202f7f19e?vop=1&amp;pid=b229c48c6&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本题考查消费者的合法权利。消费者如遇到强制消费的情况可以与经营者协商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，也可以提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起诉讼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，③正确；材料未涉及劳动争议，消费者可以不申请仲裁直接提起诉讼，④正确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；强制消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费的行为侵犯了消费者的自主选择权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，而平台上的模糊用语误导消费者，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侵犯了消费者的知情权，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排除；消费者误选此类销售行为，可以撤销合同，②排除。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30_2#202f7f19e?vop=1&amp;pid=b229c48c6&amp;color=0,0,0&amp;mp=1&amp;vtp=1&amp;bt=1&amp;bbb=1&amp;hb=1"/>
          <p:cNvSpPr/>
          <p:nvPr/>
        </p:nvSpPr>
        <p:spPr>
          <a:xfrm>
            <a:off x="722376" y="972000"/>
            <a:ext cx="10753344" cy="2685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本题易错选①，错选原因是不清楚消费者各项合法权利之间的区别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。安全消费的权利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是指对可能危及人身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、财产安全的商品和服务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，经营者应当向消费者作出真实的说明和明确的警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，并说明和标明正确使用商品或接受服务的方法以及防止危害发生的方法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。经营者发现其提供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的商品或者服务存在缺陷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，有危及人身、财产安全危险的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，应当立即向有关行政部门报告和告知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，并采取停止销售、警示、召回、无害化处理、销毁、停止生产或者服务等措施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料中涉及的是强制消费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、误导消费等问题，侵犯的是消费者的知情权和自主选择权。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5bc29f239.fixed?pid=37d681384&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8</a:t>
            </a:r>
            <a:endParaRPr lang="en-US" altLang="zh-CN" sz="7200" dirty="0"/>
          </a:p>
        </p:txBody>
      </p:sp>
      <p:sp>
        <p:nvSpPr>
          <p:cNvPr id="3" name="C_5#5bc29f239.fixed?pid=37d681384&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第八课综合训练</a:t>
            </a:r>
            <a:endParaRPr lang="en-US" altLang="zh-CN" sz="4400" dirty="0"/>
          </a:p>
        </p:txBody>
      </p:sp>
      <p:pic>
        <p:nvPicPr>
          <p:cNvPr id="4" name="C_5#5bc29f239.fixed?pid=37d681384&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5bc29f239.fixed?pid=37d681384&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刷能力</a:t>
            </a:r>
            <a:endParaRPr lang="en-US" altLang="zh-CN" sz="2800" dirty="0"/>
          </a:p>
        </p:txBody>
      </p:sp>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1_1#5112d77fd?sp=1&amp;pid=5bc29f239&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［黑龙江大庆外国语学校2024高二检测］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返乡创业，推进乡村全面振兴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，年轻人有着独特的优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。他们中的不少人接受过良好的教育，有过在职场打拼的经历，具有开阔的视野、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活跃的思维。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关于年轻人返乡创业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32_1#5112d77fd.bracket?pid=5bc29f239&amp;color=0,0,0&amp;vpa=11&amp;vtp=1"/>
          <p:cNvSpPr/>
          <p:nvPr/>
        </p:nvSpPr>
        <p:spPr>
          <a:xfrm>
            <a:off x="5481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31_2#5112d77fd?pid=5bc29f239&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①可以采取个人独资企业的形式，应缴纳企业所得税</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可以采取有限责任公司的形式，组织机构比较严格</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应当按照规定办理企业登记，登记信息可不必公示</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创业前需要了解相关法律规定，学会风险管理</a:t>
            </a:r>
            <a:endParaRPr lang="en-US" altLang="zh-CN" sz="2000" dirty="0"/>
          </a:p>
        </p:txBody>
      </p:sp>
      <p:sp>
        <p:nvSpPr>
          <p:cNvPr id="5" name="QC_6_BD.31_3#5112d77fd.choices?pid=5bc29f239&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f25bf1e34.fixed?pid=d9a85c4e6&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5#f25bf1e34.fixed?pid=d9a85c4e6&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第一框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自主创业</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公平竞争</a:t>
            </a:r>
            <a:endParaRPr lang="en-US" altLang="zh-CN" sz="4400" dirty="0"/>
          </a:p>
        </p:txBody>
      </p:sp>
      <p:pic>
        <p:nvPicPr>
          <p:cNvPr id="4" name="C_5#f25bf1e34.fixed?pid=d9a85c4e6&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f25bf1e34.fixed?pid=d9a85c4e6&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3_1#5112d77fd?vop=1&amp;pid=5bc29f239&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本题考查经营主体。对于年轻人返乡创业，他们可以采取有限责任公司的形式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，但相对于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个人独资企业和合伙企业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，其组织机构较为严格；创业前需要及时了解相关法律规定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，学会风险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，②④正确；个人独资企业不需要缴纳企业所得税，①排除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；企业应依法及时公示企业登记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的相关信息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4_1#e260ce6fd?sp=1&amp;pid=5bc29f239&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［山东烟台莱州一中2025高二月考］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关于进一步做好高校毕业生等青年就业创业工作的通知》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指出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,把高校毕业生等青年就业作为就业工作的重中之重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，做好当前和今后一段时期高校毕业生等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青年就业创业工作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。关于自主创业，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下列观点正确的是(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35_1#e260ce6fd.bracket?pid=5bc29f239&amp;color=0,0,0&amp;vpa=12&amp;vtp=1"/>
          <p:cNvSpPr/>
          <p:nvPr/>
        </p:nvSpPr>
        <p:spPr>
          <a:xfrm>
            <a:off x="7018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34_2#e260ce6fd?pid=5bc29f239&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①在创业前应了解相关法律,确定市场主体，学会风险管理</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创办的企业应当按照企业信息公示制度，依法及时进行公示</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创办小型企业可以不必在相关部门办理企业登记和领取营业执照</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可以擅自使用与其他企业有一定影响的商品名称相同或近似的标识</a:t>
            </a:r>
            <a:endParaRPr lang="en-US" altLang="zh-CN" sz="2000" dirty="0"/>
          </a:p>
        </p:txBody>
      </p:sp>
      <p:sp>
        <p:nvSpPr>
          <p:cNvPr id="5" name="QC_6_BD.34_3#e260ce6fd.choices?pid=5bc29f239&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6_1#e260ce6fd?vop=1&amp;pid=5bc29f239&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本题考查创办企业。创办的企业必须合法，因此在创业前应了解相关法律，</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确定市场主体，</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创办企业还需要学会风险管理</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，①正确；创办企业必须合法，应当按照企业信息公示制度</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，依法及</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时进行公示</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，②正确；创办任何企业都应当在相关部门办理企业登记，并领取营业执照，③</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擅自使用与其他企业有一定影响的商品名称相同或近似的标识</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，属于不正当竞争行为，④排除。</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7_1#02cba45dd?sp=1&amp;pid=5bc29f239&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3.《企业经营异常名录管理暂行办法》规定，下列四种情形会被列入经营异常名录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：企业未在规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定的期限公示年度报告的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；企业未按照工商行政管理部门责令的期限内公示有关企业信息的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示企业信息隐瞒真实情况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、弄虚作假的；通过登记的住所或者经营场所无法联系的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。这给我们的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启示是(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38_1#02cba45dd.bracket?pid=5bc29f239&amp;color=0,0,0&amp;vpa=13&amp;vtp=1"/>
          <p:cNvSpPr/>
          <p:nvPr/>
        </p:nvSpPr>
        <p:spPr>
          <a:xfrm>
            <a:off x="1684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37_2#02cba45dd?pid=5bc29f239&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①企业要增强法律意识，对申请文件、材料真实性负责</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政府主管部门要对企业申请文件仔细审查，保证其真实性</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企业作为市场主体要自觉承担民事责任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企业应依法及时公示相关企业信息</a:t>
            </a:r>
            <a:endParaRPr lang="en-US" altLang="zh-CN" sz="2000" dirty="0"/>
          </a:p>
        </p:txBody>
      </p:sp>
      <p:sp>
        <p:nvSpPr>
          <p:cNvPr id="5" name="QC_6_BD.37_3#02cba45dd.choices?pid=5bc29f239&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9_1#02cba45dd?vop=1&amp;pid=5bc29f239&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本题考查创办企业。材料启示企业要增强法律意识，需要对申请文件、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材料真实性负责，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依法及时公示相关企业信息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，①④正确；政府主管部门不能保证企业申请文件的真实性，②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出现材料中四种情形的企业将会被列入经营异常名录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，说明企业违反相应行政管理规定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，将承担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行政责任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，材料未涉及企业作为市场主体要自觉承担民事责任，③排除。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0_1#8c9f8985f?sp=1&amp;pid=5bc29f239&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［广东深圳2025高二联考］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网上绝大部分标注的“协和指定商品”，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都不是协和医院生产的。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近年来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，部分医院通过“傍名牌”的方式“忽悠”百姓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。国家市场监管总局要求全系统开展坚决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清理整治知名医院被冒牌问题行动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，严厉惩处扰乱医疗市场秩序违法行为。“傍名牌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”这一行为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1_1#8c9f8985f.bracket?pid=5bc29f239&amp;color=0,0,0&amp;vpa=14&amp;vtp=1"/>
          <p:cNvSpPr/>
          <p:nvPr/>
        </p:nvSpPr>
        <p:spPr>
          <a:xfrm>
            <a:off x="922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40_2#8c9f8985f?pid=5bc29f239&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①属于“搭便车”，利用他人已经建立的商业信誉进行不正当竞争</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通过假冒手段造成公众混淆，违反了诚实信用和公平自愿的原则</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出于市场调节的盲目性，商家为了追求自身利益，破坏市场环境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损害正规企业的商业信誉，侵害消费者权益，对消费者构成欺诈</a:t>
            </a:r>
            <a:endParaRPr lang="en-US" altLang="zh-CN" sz="2000" dirty="0"/>
          </a:p>
        </p:txBody>
      </p:sp>
      <p:sp>
        <p:nvSpPr>
          <p:cNvPr id="5" name="QC_6_BD.40_3#8c9f8985f.choices?pid=5bc29f239&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2_1#8c9f8985f?vop=1&amp;pid=5bc29f239&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本题考查不正当竞争行为。“傍名牌”行为中</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，部分医院利用协和医院等知名医院已有的商</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业信誉误导消费者</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，这属于“搭便车”的不正当竞争手段，①正确；“傍名牌</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”让消费者对商品来</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源产生误判</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，损害了正规企业的商业信誉，同时侵犯了消费者的知情权等权益</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，构成对消费者的欺</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诈</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，④正确；“傍名牌”违反了诚实信用原则以及公平竞争原则</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，公平自愿原则侧重于交易中双方</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自主意愿的体现</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，此行为未违反该原则，②排除；“傍名牌”是商家受利益驱使，故意为之</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的是市场调节的自发性</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，并非盲目性，盲目性是因信息掌握不全导致决策盲目，③排除。</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3_1#6f4ded979?sp=1&amp;pid=5bc29f239&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［河南部分学校2024联考］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2025年1月，某企业为回馈老客户，进行有奖销售活动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，活动宣传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内容为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：买黄金，抽M牌汽车（价值40万元）；超级内购会，M牌汽车免费开；买黄金、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买珠宝，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某牌珠宝就是好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。奖项设置：特等奖M牌汽车一辆，一等奖H牌最新款手机一台，二等奖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1000元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某储值卡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，三等奖床上用品磨毛四件套。但该企业未注明所设奖的兑奖条件、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参加方式等信息。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从该广告信息可知(</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9" name="QC_6_BD.45_1#6f4ded979?colgroup=41&amp;pid=5bc29f239&amp;color=0,0,0&amp;mp=1&amp;vtp=1&amp;bt=1&amp;bbb=1"/>
          <p:cNvGraphicFramePr>
            <a:graphicFrameLocks noGrp="1"/>
          </p:cNvGraphicFramePr>
          <p:nvPr/>
        </p:nvGraphicFramePr>
        <p:xfrm>
          <a:off x="722376" y="969264"/>
          <a:ext cx="10735056" cy="1653159"/>
        </p:xfrm>
        <a:graphic>
          <a:graphicData uri="http://schemas.openxmlformats.org/drawingml/2006/table">
            <a:tbl>
              <a:tblPr/>
              <a:tblGrid>
                <a:gridCol w="10735056"/>
              </a:tblGrid>
              <a:tr h="1653159">
                <a:tc>
                  <a:txBody>
                    <a:bodyPr/>
                    <a:lstStyle/>
                    <a:p>
                      <a:pPr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《中华人民共和国反不正当竞争法》第十条</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经营者进行有奖销售不得存在下列情形：</a:t>
                      </a:r>
                      <a:endParaRPr lang="en-US" altLang="zh-CN" sz="1200" dirty="0"/>
                    </a:p>
                    <a:p>
                      <a:pPr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1）所设奖的种类</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兑奖条件</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奖金金额或者奖品等有奖销售信息不明确</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影响兑奖</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2）采用谎称有奖或者故意让内定人员中奖的欺骗方式进行有奖销售</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3）抽奖式的有奖销售</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最高奖的金额超过5万元</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3" name="QC_6_BD.45_2#6f4ded979?pid=5bc29f239&amp;color=0,0,0&amp;vtp=1&amp;bbb=1"/>
          <p:cNvSpPr/>
          <p:nvPr/>
        </p:nvSpPr>
        <p:spPr>
          <a:xfrm>
            <a:off x="722376" y="2755900"/>
            <a:ext cx="10753344" cy="1326134"/>
          </a:xfrm>
          <a:prstGeom prst="rect">
            <a:avLst/>
          </a:prstGeom>
          <a:noFill/>
        </p:spPr>
        <p:txBody>
          <a:bodyPr wrap="none" lIns="0" tIns="0" rIns="0" bIns="0" rtlCol="0" anchor="t"/>
          <a:lstStyle/>
          <a:p>
            <a:pPr latinLnBrk="1">
              <a:lnSpc>
                <a:spcPts val="3600"/>
              </a:lnSpc>
              <a:tabLst>
                <a:tab pos="5458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该企业按市场要求进行正常营销与推广</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5458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该企业有奖销售行为是不正当竞争行为</a:t>
            </a:r>
            <a:endParaRPr lang="en-US" altLang="zh-CN" sz="2000" dirty="0"/>
          </a:p>
          <a:p>
            <a:pPr latinLnBrk="1">
              <a:lnSpc>
                <a:spcPts val="3700"/>
              </a:lnSpc>
              <a:tabLst>
                <a:tab pos="5458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其他相似企业的市场经营活动获利减少</a:t>
            </a:r>
            <a:endParaRPr lang="en-US" altLang="zh-CN" sz="2000" dirty="0"/>
          </a:p>
          <a:p>
            <a:pPr latinLnBrk="1">
              <a:lnSpc>
                <a:spcPts val="3500"/>
              </a:lnSpc>
              <a:tabLst>
                <a:tab pos="5458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④该企业的有奖销售会引起消费者的误解</a:t>
            </a:r>
            <a:endParaRPr lang="en-US" altLang="zh-CN" sz="2000" dirty="0"/>
          </a:p>
        </p:txBody>
      </p:sp>
      <p:sp>
        <p:nvSpPr>
          <p:cNvPr id="4" name="QC_6_BD.45_3#6f4ded979.choices?pid=5bc29f239&amp;color=0,0,0&amp;vtp=1&amp;bbb=1"/>
          <p:cNvSpPr/>
          <p:nvPr/>
        </p:nvSpPr>
        <p:spPr>
          <a:xfrm>
            <a:off x="722376" y="460912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D.②④</a:t>
            </a:r>
            <a:endParaRPr lang="en-US" altLang="zh-CN" sz="2000" dirty="0"/>
          </a:p>
        </p:txBody>
      </p:sp>
      <p:sp>
        <p:nvSpPr>
          <p:cNvPr id="2" name="QC_6_AN.44_1#6f4ded979.bracket?pid=5bc29f239&amp;color=0,0,0&amp;vpa=15&amp;vtp=1&amp;answeroption=D"/>
          <p:cNvSpPr txBox="1"/>
          <p:nvPr/>
        </p:nvSpPr>
        <p:spPr>
          <a:xfrm>
            <a:off x="8814816" y="4775602"/>
            <a:ext cx="397545" cy="477054"/>
          </a:xfrm>
          <a:prstGeom prst="rect">
            <a:avLst/>
          </a:prstGeom>
          <a:noFill/>
        </p:spPr>
        <p:txBody>
          <a:bodyPr vert="horz" wrap="none" lIns="0" tIns="0" rIns="0" bIns="0" rtlCol="0">
            <a:spAutoFit/>
          </a:bodyPr>
          <a:lstStyle/>
          <a:p>
            <a:r>
              <a:rPr lang="zh-CN" altLang="en-US" sz="3100" b="1" dirty="0">
                <a:solidFill>
                  <a:srgbClr val="00B050"/>
                </a:solidFill>
                <a:latin typeface="华文细黑" panose="02010600040101010101" pitchFamily="2" charset="-122"/>
              </a:rPr>
              <a:t>√</a:t>
            </a:r>
            <a:endParaRPr lang="zh-CN" altLang="en-US" sz="3100" b="1" dirty="0">
              <a:solidFill>
                <a:srgbClr val="00B050"/>
              </a:solidFill>
              <a:latin typeface="华文细黑" panose="0201060004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6_1#6f4ded979?vop=1&amp;pid=5bc29f239&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本题考查市场竞争讲公平。M牌汽车价值40万元，反不正当竞争法规定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，有奖销售最高奖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的金额不得超过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5万元，故该企业存在不当有奖销售行为，属不正当竞争行为，②正确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；未注明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所设奖的兑奖条件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、参加方式等信息，违反了《中华人民共和国反不正当竞争法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》，会引起消费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者的误解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，④正确；该企业的广告信息中兑奖条件、参加方式不明确，影响兑奖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，属于不当有奖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销售行为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，不是正常营销与推广，①排除；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广告对本企业和相关企业的经营活动可能会有影响，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但不一定会使其他企业获利减少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_1#32e792106?sp=1&amp;pid=53a569633&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1.第四届“京彩大创”北京大学生创新创业大赛于2025年4月8日正式启动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。大赛自首届举办以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，累计吸引1.6万余支北京地区大学生创业团队参赛，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初步打造了大学生创新创业的赛事名片。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下列关于创办公司表述正确的是(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2_1#32e792106.bracket?pid=53a569633&amp;color=0,0,0&amp;vpa=1&amp;vtp=1"/>
          <p:cNvSpPr/>
          <p:nvPr/>
        </p:nvSpPr>
        <p:spPr>
          <a:xfrm>
            <a:off x="4478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1_2#32e792106?pid=53a569633&amp;color=0,0,0&amp;vtp=1&amp;bbb=1"/>
          <p:cNvSpPr/>
          <p:nvPr/>
        </p:nvSpPr>
        <p:spPr>
          <a:xfrm>
            <a:off x="722376" y="2334074"/>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创办的只有一个股东的公司为个人独资企业</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②股东以其认缴出资或认购股份承担有限责任</a:t>
            </a:r>
            <a:endParaRPr lang="en-US" altLang="zh-CN" sz="2000" dirty="0"/>
          </a:p>
          <a:p>
            <a:pP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电子商务经营者应当依法办理市场主体登记</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④自行终止从事电子商务的应提前十五天公示</a:t>
            </a:r>
            <a:endParaRPr lang="en-US" altLang="zh-CN" sz="2000" dirty="0"/>
          </a:p>
        </p:txBody>
      </p:sp>
      <p:sp>
        <p:nvSpPr>
          <p:cNvPr id="5" name="QC_7_BD.1_3#32e792106.choices?pid=53a569633&amp;color=0,0,0&amp;vtp=1&amp;bbb=1"/>
          <p:cNvSpPr/>
          <p:nvPr/>
        </p:nvSpPr>
        <p:spPr>
          <a:xfrm>
            <a:off x="719328" y="4084960"/>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7_1#f975d6868?sp=1&amp;pid=5bc29f239&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［河南驻马店高中2025高二月考］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凉山彝族自治州位于四川省西南部，在这里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，党和国家的脱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贫攻坚行动取得了显著成效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。然而，唐某某等人成立公司，孵化出“凉山孟阳”“凉山阿泽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，并以“助农”的名义虚假拍摄在昭觉县山区农户家中收购农特产品的视频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，以直播带货的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方式假借大凉山名义销售非凉山产地的农特产品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该公司的这一行为(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8_1#f975d6868.bracket?pid=5bc29f239&amp;color=0,0,0&amp;vpa=16&amp;vtp=1"/>
          <p:cNvSpPr/>
          <p:nvPr/>
        </p:nvSpPr>
        <p:spPr>
          <a:xfrm>
            <a:off x="8529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47_2#f975d6868?pid=5bc29f239&amp;color=0,0,0&amp;vtp=1&amp;bbb=1"/>
          <p:cNvSpPr/>
          <p:nvPr/>
        </p:nvSpPr>
        <p:spPr>
          <a:xfrm>
            <a:off x="722376" y="2791274"/>
            <a:ext cx="10753344" cy="1313053"/>
          </a:xfrm>
          <a:prstGeom prst="rect">
            <a:avLst/>
          </a:prstGeom>
          <a:noFill/>
        </p:spPr>
        <p:txBody>
          <a:bodyPr wrap="none" lIns="0" tIns="0" rIns="0" bIns="0" rtlCol="0" anchor="t"/>
          <a:lstStyle/>
          <a:p>
            <a:pPr latinLnBrk="1">
              <a:lnSpc>
                <a:spcPts val="3600"/>
              </a:lnSpc>
              <a:tabLst>
                <a:tab pos="4340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直接侵害了消费者的自主选择权</a:t>
            </a:r>
            <a:endParaRPr lang="en-US" altLang="zh-CN" sz="2000" dirty="0"/>
          </a:p>
          <a:p>
            <a:pPr latinLnBrk="1">
              <a:lnSpc>
                <a:spcPts val="3700"/>
              </a:lnSpc>
              <a:tabLst>
                <a:tab pos="4340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②侵犯了大凉山的商标权，破坏其声誉</a:t>
            </a:r>
            <a:endParaRPr lang="en-US" altLang="zh-CN" sz="2000" dirty="0"/>
          </a:p>
          <a:p>
            <a:pPr latinLnBrk="1">
              <a:lnSpc>
                <a:spcPts val="3400"/>
              </a:lnSpc>
              <a:tabLst>
                <a:tab pos="4340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实施了虚假广告宣传</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tabLst>
                <a:tab pos="4340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构成了商业欺诈，侵犯了消费者的知情权</a:t>
            </a:r>
            <a:endParaRPr lang="en-US" altLang="zh-CN" sz="2000" dirty="0"/>
          </a:p>
        </p:txBody>
      </p:sp>
      <p:sp>
        <p:nvSpPr>
          <p:cNvPr id="5" name="QC_6_BD.47_3#f975d6868.choices?pid=5bc29f239&amp;color=0,0,0&amp;vtp=1&amp;bbb=1"/>
          <p:cNvSpPr/>
          <p:nvPr/>
        </p:nvSpPr>
        <p:spPr>
          <a:xfrm>
            <a:off x="722376" y="455593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A.①②</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9_1#f975d6868?vop=1&amp;pid=5bc29f239&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本题考查不正当竞争行为。唐某某等人以“助农”的名义虚假拍摄视频</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，并假借大凉山名义</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销售非凉山产地的农特产品</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，属于虚假广告宣传，③正确；该公司隐瞒产品真实产地</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，虚构助农情</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节</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，导致消费者基于错误信息购买商品，属于商业欺诈，直接侵犯了消费者的知情权</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，而非自主选</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择权</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，①排除，④正确；大凉山并非商标，而是地理标志，故未侵犯大凉山商标权，②排除。</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0_1#ce5060579?sp=1&amp;pid=5bc29f239&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［辽宁沈阳联合体2024高二期末］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某美容店为了尽快打开市场，于2022年6</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月起聘用张某等8</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名刷单人员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，在不同平台上以消费者的身份下单并支付费用，实际并不消费，交易完成后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人将下单的费用退还给刷单人员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，并按照30元/单标准给予刷单佣金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，用大量刷单的行为进行销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量造假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该美容店的行为(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1_1#ce5060579.bracket?pid=5bc29f239&amp;color=0,0,0&amp;vpa=17&amp;vtp=1"/>
          <p:cNvSpPr/>
          <p:nvPr/>
        </p:nvSpPr>
        <p:spPr>
          <a:xfrm>
            <a:off x="3716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50_2#ce5060579?pid=5bc29f239&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①违背诚信经营原则，不利于树立良好形象</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有利于企业开拓市场，提高企业核心竞争力</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可能会误导消费者，损害消费者合法权益</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属于不正当竞争，侵害了消费者的自主选择权</a:t>
            </a:r>
            <a:endParaRPr lang="en-US" altLang="zh-CN" sz="2000" dirty="0"/>
          </a:p>
        </p:txBody>
      </p:sp>
      <p:sp>
        <p:nvSpPr>
          <p:cNvPr id="5" name="QC_6_BD.50_3#ce5060579.choices?pid=5bc29f239&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2_1#ce5060579?vop=1&amp;pid=5bc29f239&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本题考查诚信经营。该公司通过刷单行为进行销量造假，违背了企业诚信经营原则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不正当竞争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，既误导了消费者，又侵害了消费者知情权，终将损害自身形象，①③符合题意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料中的做法从长远看不利于企业开拓市场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，这也与企业核心竞争力无关，②排除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；材料未涉及侵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害消费者的自主选择权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3_1#d63587cd0?sp=1&amp;pid=5bc29f239&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［江苏南通海安实验中学2025高二月考·改编］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财政部、国家税务总局发布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《关于先进制造业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企业增值税加计抵减政策的公告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》，宣布自2023年1月1日至2027年12月31日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，允许先进制造业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企业按照当期可抵扣进项税额加计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5%抵减应纳增值税税额。</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这项政策(</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4_1#d63587cd0.bracket?pid=5bc29f239&amp;color=0,0,0&amp;vpa=18&amp;vtp=1"/>
          <p:cNvSpPr/>
          <p:nvPr/>
        </p:nvSpPr>
        <p:spPr>
          <a:xfrm>
            <a:off x="866305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53_2#d63587cd0?pid=5bc29f239&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①可以避免重复征税，增强企业纳税意识和法治观念</a:t>
            </a:r>
            <a:endParaRPr lang="en-US" altLang="zh-CN" sz="2000" dirty="0"/>
          </a:p>
          <a:p>
            <a:pPr latinLnBrk="1">
              <a:lnSpc>
                <a:spcPts val="37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通过减轻企业增值税负担，有利于推动我国新技术、新能源等高端产业加速实现供应链布局完善</a:t>
            </a:r>
            <a:endParaRPr lang="en-US" altLang="zh-CN" sz="2000" spc="-5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有利于降低先进制造业企业成本，加快推动产业结构优化升级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改变了增值税的征税对象，有利于提高企业自主创新能力</a:t>
            </a:r>
            <a:endParaRPr lang="en-US" altLang="zh-CN" sz="2000" dirty="0"/>
          </a:p>
        </p:txBody>
      </p:sp>
      <p:sp>
        <p:nvSpPr>
          <p:cNvPr id="5" name="QC_6_BD.53_3#d63587cd0.choices?pid=5bc29f239&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5_1#d63587cd0?vop=1&amp;pid=5bc29f239&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本题考查增值税。这项政策减轻了企业增值税负担，有利于推动我国新技术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、新能源等高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端产业加速实现供应链布局完善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，有利于降低先进制造业企业成本，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加快推动产业结构优化升级，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正确；增值税可以避免重复征税，但这项政策本身不能避免重复征税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，也与增强企业纳税意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识和法治观念无直接关系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，①排除；增值税的征税对象是增值额</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，这项政策没有改变增值税的征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税对象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56_1#462aa3340?pid=2c206fc74&amp;color=0,0,0&amp;vtp=1&amp;bt=1&amp;bbb=1"/>
          <p:cNvSpPr/>
          <p:nvPr/>
        </p:nvSpPr>
        <p:spPr>
          <a:xfrm>
            <a:off x="722377" y="972000"/>
            <a:ext cx="10749631" cy="405003"/>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湖南常德一中2025高二月考·改编］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阅读材料，完成下列探究。（14分）</a:t>
            </a:r>
            <a:endParaRPr lang="en-US" altLang="zh-CN" sz="2000" dirty="0"/>
          </a:p>
        </p:txBody>
      </p:sp>
      <p:pic>
        <p:nvPicPr>
          <p:cNvPr id="3" name="QO_7_BD.56_1#462aa3340?pid=2c206fc74&amp;color=0,0,0&amp;tib=255,255,255&amp;iip=1&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56407" y="1055629"/>
            <a:ext cx="868680" cy="2377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7_BD.56_2#462aa3340?sp=1&amp;pid=2c206fc74&amp;color=0,0,0&amp;vtp=1&amp;bbb=1&amp;hb=1"/>
          <p:cNvSpPr/>
          <p:nvPr/>
        </p:nvSpPr>
        <p:spPr>
          <a:xfrm>
            <a:off x="722376" y="1438725"/>
            <a:ext cx="10753344" cy="1770253"/>
          </a:xfrm>
          <a:prstGeom prst="rect">
            <a:avLst/>
          </a:prstGeom>
          <a:noFill/>
        </p:spPr>
        <p:txBody>
          <a:bodyPr wrap="none" lIns="0" tIns="0" rIns="0" bIns="0" rtlCol="0" anchor="t"/>
          <a:lstStyle/>
          <a:p>
            <a:pPr algn="ctr"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议题探究</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坚守诚信经营共促消费公平</a:t>
            </a:r>
            <a:endParaRPr lang="en-US" altLang="zh-CN" sz="2000" dirty="0"/>
          </a:p>
          <a:p>
            <a:pPr latinLnBrk="1">
              <a:lnSpc>
                <a:spcPts val="3700"/>
              </a:lnSpc>
            </a:pP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中国消费者协会在京举办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“3·15”</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国际消费者权益日主题活动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中消协深入贯彻落实党中央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国务院决策部署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紧紧围绕中央经济工作会议要求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年的</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消费维权年主题确定为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共筑满意消费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56_3#462aa3340?sp=1&amp;pid=2c206fc74&amp;color=0,0,0&amp;vtp=1&amp;bt=1&amp;bbb=1&amp;hb=1"/>
          <p:cNvSpPr/>
          <p:nvPr/>
        </p:nvSpPr>
        <p:spPr>
          <a:xfrm>
            <a:off x="722376" y="972000"/>
            <a:ext cx="10753344" cy="4526153"/>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结合议题背景,完成下列要求:</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材料一</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“3·15”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晚会曝光了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保水虾仁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事件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部分水产品加工企业为增加虾仁重量和</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改善产品卖相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超量添加保水剂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复合磷酸盐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国家标准规定冷冻虾仁中磷酸盐的最大添加量</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但涉事企业虾仁中磷酸盐添加量高达千分之三十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保水率超过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企业还通</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过包冰增重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克虾仁解冻后仅剩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严重欺骗消费者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并且这些企业在产品包装上并</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未标注保水剂的使用信息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成分表仅标明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虾仁和水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材料二</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小张常请朋友去校门口的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餐馆吃饭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除了方便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口味不错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还因为老板爽快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每次遇到</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买单不是整数时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都主动抹了零头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但最近的一次很不愉快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小张实际消费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199</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买单后才发现</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被收了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于是顺口问了一句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咋还多收了我钱呢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老板回答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你差这一块钱吗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过</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去每次给你抹零加起来都不止这一块钱呢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8_BD.57_1#cc0c7acc1?pid=462aa3340&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（1）结合材料一，说明涉事企业侵犯了消费者的哪些权利，并说明理由。（8分）</a:t>
            </a:r>
            <a:endParaRPr lang="en-US" altLang="zh-CN" sz="2000" dirty="0"/>
          </a:p>
        </p:txBody>
      </p:sp>
      <p:sp>
        <p:nvSpPr>
          <p:cNvPr id="3" name="QO_8_AN.58_1#cc0c7acc1?vop=1&amp;pid=462aa3340&amp;color=0,0,0&amp;vtp=1&amp;bbb=1&amp;hb=1"/>
          <p:cNvSpPr/>
          <p:nvPr/>
        </p:nvSpPr>
        <p:spPr>
          <a:xfrm>
            <a:off x="722376" y="1435169"/>
            <a:ext cx="10753344" cy="35994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①涉事企业侵犯了消费者的知情权。根据法律规定，消费者有权知悉其购买</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、使用的商品</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的真实情况</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。经营者向消费者提供有关商品的质量、成分等信息，应当真实、全面</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，不得作虚假</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或者引人误解的宣传</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。涉事企业在产品包装上隐瞒保水剂使用信息</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，没有向消费者如实告知产品</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的真实成分</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，企业还通过包冰增重，隐瞒虾仁的真实重量</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，这种弄虚作假的行为侵犯了消费者的</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知情权</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。（4分）②涉事企业侵犯了消费者安全消费的权利</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。经营者有义务确保所提供的商品符</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合保障人身</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、财产安全的要求。涉事企业超量添加保水剂</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，可能对消费者的身体健康造成潜在危</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害</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，却未向消费者作出真实的说明和明确的警示，其提供的商品存在明显缺陷</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，危及消费者人身</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安全</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，侵犯了消费者安全消费的权利。（4分）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500"/>
                                        <p:tgtEl>
                                          <p:spTgt spid="3">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fade">
                                      <p:cBhvr>
                                        <p:cTn id="31"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8_AS.59_1#cc0c7acc1?vop=1&amp;pid=462aa3340&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关键信息①：涉事企业磷酸盐添加量高达千分之三十，保水率超过20%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→消费者安全消费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的权利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。关键信息②：这些企业在产品包装上并未标注保水剂的使用信息，仅标明“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虾仁和水”，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通过包冰增重欺骗消费者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→消费者的知情权。</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_1#32e792106?vop=1&amp;pid=53a569633&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本题考查创办企业。公司股东以其认缴出资或认购股份承担有限责任，②正确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；电子商务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经营者应当依法办理市场主体登记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；只有一个自然人股东或者一个法人股东的有限责任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，为一人有限责任公司，①排除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；终止从事电子商务的应提前三十日在首页显著位置持续公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示有关信息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，④表述错误。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8_BD.60_1#485e71ab7?pid=462aa3340&amp;color=0,0,0&amp;vtp=1&amp;bt=1&amp;bbb=1"/>
          <p:cNvSpPr/>
          <p:nvPr/>
        </p:nvSpPr>
        <p:spPr>
          <a:xfrm>
            <a:off x="722376" y="972000"/>
            <a:ext cx="10833100"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（2）结合材料二，若小张与餐馆老板不能达成和解，小张坚持维权，请给他一些建议。（6分）</a:t>
            </a:r>
            <a:endParaRPr lang="en-US" altLang="zh-CN" sz="2000" dirty="0"/>
          </a:p>
        </p:txBody>
      </p:sp>
      <p:sp>
        <p:nvSpPr>
          <p:cNvPr id="3" name="QO_8_AN.61_1#485e71ab7?vop=1&amp;pid=462aa3340&amp;color=0,0,0&amp;vtp=1&amp;bbb=1&amp;hb=1"/>
          <p:cNvSpPr/>
          <p:nvPr/>
        </p:nvSpPr>
        <p:spPr>
          <a:xfrm>
            <a:off x="722376" y="1435169"/>
            <a:ext cx="10753344" cy="13134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如果双方不能达成和解，小张可以提请消费者协会或者其他依法成立的调解组织调解</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；也</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可以保留好相关票据及支付凭证</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，及时向市场监督管理部门进行投诉</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；或者根据与餐馆老板达成</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的仲裁协议提请仲裁</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；或者向人民法院提起诉讼。（6分）</a:t>
            </a:r>
            <a:endParaRPr lang="en-US" altLang="zh-CN" sz="2000" dirty="0"/>
          </a:p>
        </p:txBody>
      </p:sp>
      <p:sp>
        <p:nvSpPr>
          <p:cNvPr id="4" name="QO_8_AS.62_1#485e71ab7?vop=1&amp;pid=462aa3340&amp;color=0,0,0&amp;vtp=1&amp;bbb=1"/>
          <p:cNvSpPr/>
          <p:nvPr/>
        </p:nvSpPr>
        <p:spPr>
          <a:xfrm>
            <a:off x="722376" y="2780544"/>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关键信息：若小张与餐馆老板不能达成和解，小张坚持维权→消费者的维权途径。</a:t>
            </a:r>
            <a:endParaRPr lang="en-US" altLang="zh-CN" sz="2200" dirty="0"/>
          </a:p>
        </p:txBody>
      </p:sp>
      <p:sp>
        <p:nvSpPr>
          <p:cNvPr id="5" name="QO_7_AS.63_1#462aa3340?vop=1&amp;pid=2c206fc74&amp;color=0,0,0&amp;vtp=1&amp;bbb=1&amp;hb=1"/>
          <p:cNvSpPr/>
          <p:nvPr/>
        </p:nvSpPr>
        <p:spPr>
          <a:xfrm>
            <a:off x="722376" y="3287908"/>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本题考查消费者权益及其维权的途径、法治意识和公共参与素养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。本议题探究通过中国消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费者协会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2025年“3·15”国际消费者权益日主题活动的背景，结合2025年“3·15</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”晚会曝光的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保水虾仁”事件等素材，增强学生对经营主体诚信经营和消费者依法维权的理解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，增强保护自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己合法权益的法律意识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，同时具有通过合法途径和方式维权的公共参与素养。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5">
                                            <p:bg/>
                                          </p:spTgt>
                                        </p:tgtEl>
                                        <p:attrNameLst>
                                          <p:attrName>style.visibility</p:attrName>
                                        </p:attrNameLst>
                                      </p:cBhvr>
                                      <p:to>
                                        <p:strVal val="visible"/>
                                      </p:to>
                                    </p:set>
                                    <p:animEffect transition="in" filter="fade">
                                      <p:cBhvr>
                                        <p:cTn id="29" dur="500"/>
                                        <p:tgtEl>
                                          <p:spTgt spid="5">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0" end="0"/>
                                            </p:txEl>
                                          </p:spTgt>
                                        </p:tgtEl>
                                        <p:attrNameLst>
                                          <p:attrName>style.visibility</p:attrName>
                                        </p:attrNameLst>
                                      </p:cBhvr>
                                      <p:to>
                                        <p:strVal val="visible"/>
                                      </p:to>
                                    </p:set>
                                    <p:animEffect transition="in" filter="fade">
                                      <p:cBhvr>
                                        <p:cTn id="32" dur="500"/>
                                        <p:tgtEl>
                                          <p:spTgt spid="5">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1" end="1"/>
                                            </p:txEl>
                                          </p:spTgt>
                                        </p:tgtEl>
                                        <p:attrNameLst>
                                          <p:attrName>style.visibility</p:attrName>
                                        </p:attrNameLst>
                                      </p:cBhvr>
                                      <p:to>
                                        <p:strVal val="visible"/>
                                      </p:to>
                                    </p:set>
                                    <p:animEffect transition="in" filter="fade">
                                      <p:cBhvr>
                                        <p:cTn id="35" dur="500"/>
                                        <p:tgtEl>
                                          <p:spTgt spid="5">
                                            <p:txEl>
                                              <p:pRg st="1" end="1"/>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2" end="2"/>
                                            </p:txEl>
                                          </p:spTgt>
                                        </p:tgtEl>
                                        <p:attrNameLst>
                                          <p:attrName>style.visibility</p:attrName>
                                        </p:attrNameLst>
                                      </p:cBhvr>
                                      <p:to>
                                        <p:strVal val="visible"/>
                                      </p:to>
                                    </p:set>
                                    <p:animEffect transition="in" filter="fade">
                                      <p:cBhvr>
                                        <p:cTn id="38" dur="500"/>
                                        <p:tgtEl>
                                          <p:spTgt spid="5">
                                            <p:txEl>
                                              <p:pRg st="2" end="2"/>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
                                            <p:txEl>
                                              <p:pRg st="3" end="3"/>
                                            </p:txEl>
                                          </p:spTgt>
                                        </p:tgtEl>
                                        <p:attrNameLst>
                                          <p:attrName>style.visibility</p:attrName>
                                        </p:attrNameLst>
                                      </p:cBhvr>
                                      <p:to>
                                        <p:strVal val="visible"/>
                                      </p:to>
                                    </p:set>
                                    <p:animEffect transition="in" filter="fade">
                                      <p:cBhvr>
                                        <p:cTn id="41"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_1#58f565554?sp=1&amp;pid=53a569633&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2.创办企业，应当在相关主管部门办理企业登记，领取营业执照。有关企业登记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，说法正确的是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5_1#58f565554.bracket?pid=53a569633&amp;color=0,0,0&amp;vpa=2&amp;vtp=1"/>
          <p:cNvSpPr/>
          <p:nvPr/>
        </p:nvSpPr>
        <p:spPr>
          <a:xfrm>
            <a:off x="922401" y="1407415"/>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4_2#58f565554?pid=53a569633&amp;color=0,0,0&amp;vtp=1&amp;bbb=1"/>
          <p:cNvSpPr/>
          <p:nvPr/>
        </p:nvSpPr>
        <p:spPr>
          <a:xfrm>
            <a:off x="722376" y="187464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①主管部门要对申请材料的真实性负责</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未经相关主管部门登记的，不得以企业名义从事经营活动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企业发生变更、终止的不必再办理登记</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企业登记的相关信息应依法及时公示</a:t>
            </a:r>
            <a:endParaRPr lang="en-US" altLang="zh-CN" sz="2000" dirty="0"/>
          </a:p>
        </p:txBody>
      </p:sp>
      <p:sp>
        <p:nvSpPr>
          <p:cNvPr id="5" name="QC_7_BD.4_3#58f565554.choices?pid=53a569633&amp;color=0,0,0&amp;vtp=1&amp;bbb=1"/>
          <p:cNvSpPr/>
          <p:nvPr/>
        </p:nvSpPr>
        <p:spPr>
          <a:xfrm>
            <a:off x="722376" y="371055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6_1#58f565554?vop=1&amp;pid=53a569633&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本题考查企业登记。未经相关主管部门登记的，不得以企业名义从事经营活动，②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国家实行企业信息公示制度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，企业登记的相关信息应依法及时公示，④正确；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领取营业执照时，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申请人应当对申请文件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、材料的真实性负责，①排除；企业发生变更、终止的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，应当办理相应登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7_1#1d162cbbc?sp=1&amp;pid=139542168&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［江苏扬州中学2025高二期中］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某跨国甲公司在我国投资有多个电气生产企业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，该公司系列注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册商标在电气行业和市场上具有较高的知名度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，某乙电梯公司使用与甲公司的注册商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标高度相似的标识登记企业名称及生产电梯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，让消费者产生误认。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甲公司发现后遂诉至人民法院。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本案中乙电梯公司的行为(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8_1#1d162cbbc.bracket?pid=139542168&amp;color=0,0,0&amp;vpa=3&amp;vtp=1"/>
          <p:cNvSpPr/>
          <p:nvPr/>
        </p:nvSpPr>
        <p:spPr>
          <a:xfrm>
            <a:off x="3716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7_BD.7_2#1d162cbbc?pid=139542168&amp;color=0,0,0&amp;vtp=1&amp;bbb=1"/>
          <p:cNvSpPr/>
          <p:nvPr/>
        </p:nvSpPr>
        <p:spPr>
          <a:xfrm>
            <a:off x="722376" y="2791274"/>
            <a:ext cx="10753344" cy="856234"/>
          </a:xfrm>
          <a:prstGeom prst="rect">
            <a:avLst/>
          </a:prstGeom>
          <a:noFill/>
        </p:spPr>
        <p:txBody>
          <a:bodyPr wrap="none" lIns="0" tIns="0" rIns="0" bIns="0" rtlCol="0" anchor="t"/>
          <a:lstStyle/>
          <a:p>
            <a:pPr latinLnBrk="1">
              <a:lnSpc>
                <a:spcPts val="3600"/>
              </a:lnSpc>
              <a:tabLst>
                <a:tab pos="5458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违反公平竞争和依法经营的规则</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5458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是混淆行为，但不存在主观恶意</a:t>
            </a:r>
            <a:endParaRPr lang="en-US" altLang="zh-CN" sz="2000" dirty="0"/>
          </a:p>
          <a:p>
            <a:pPr latinLnBrk="1">
              <a:lnSpc>
                <a:spcPts val="3500"/>
              </a:lnSpc>
              <a:tabLst>
                <a:tab pos="5458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通过虚假宣传，对消费者构成欺诈</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tabLst>
                <a:tab pos="5458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④构成商标侵权，也属于不正当竞争</a:t>
            </a:r>
            <a:endParaRPr lang="en-US" altLang="zh-CN" sz="2000" dirty="0"/>
          </a:p>
        </p:txBody>
      </p:sp>
      <p:sp>
        <p:nvSpPr>
          <p:cNvPr id="5" name="QC_7_BD.7_3#1d162cbbc.choices?pid=139542168&amp;color=0,0,0&amp;vtp=1&amp;bbb=1"/>
          <p:cNvSpPr/>
          <p:nvPr/>
        </p:nvSpPr>
        <p:spPr>
          <a:xfrm>
            <a:off x="719328" y="4592494"/>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9_1#1d162cbbc?vop=1&amp;pid=139542168&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本题考查市场竞争讲公平。乙电梯公司明知涉案商标具有较高的知名度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，但仍使用与甲公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司的注册商标高度相似的标识登记企业名称及生产电梯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，违反了公平竞争和依法经营的规则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；本案中乙电梯公司的行为易让消费者产生误认，属于“搭便车”的典型行为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，损害了公共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，构成商标侵权及不正当竞争，④正确；乙电梯公司明知涉案商标具有较高的知名度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使用与甲公司的注册商标高度相似的标识登记企业名称及生产电梯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，存在主观恶意，②排除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电梯公司并没有虚假宣传和欺诈消费者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9811</Words>
  <Application>WPS 演示</Application>
  <PresentationFormat>宽屏</PresentationFormat>
  <Paragraphs>466</Paragraphs>
  <Slides>51</Slides>
  <Notes>51</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51</vt:i4>
      </vt:variant>
    </vt:vector>
  </HeadingPairs>
  <TitlesOfParts>
    <vt:vector size="73"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Calibri</vt:lpstr>
      <vt:lpstr>Arial Unicode MS</vt:lpstr>
      <vt:lpstr>华文细黑</vt:lpstr>
      <vt:lpstr>楷体</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木目橡</cp:lastModifiedBy>
  <cp:revision>4</cp:revision>
  <dcterms:created xsi:type="dcterms:W3CDTF">2025-08-05T00:28:00Z</dcterms:created>
  <dcterms:modified xsi:type="dcterms:W3CDTF">2025-08-11T02:50:48Z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97EE246038C442EAB4A4D518BDD07A8B_12</vt:lpwstr>
  </property>
  <property fmtid="{D5CDD505-2E9C-101B-9397-08002B2CF9AE}" pid="3" name="KSOProductBuildVer">
    <vt:lpwstr>2052-12.1.0.21915</vt:lpwstr>
  </property>
</Properties>
</file>