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10" r:id="rId55"/>
    <p:sldId id="307" r:id="rId56"/>
    <p:sldId id="308" r:id="rId57"/>
    <p:sldId id="309"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3e29e8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没有正确区分遗嘱继承和遗赠</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1e8915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育小职责大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00902e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敬老是义务</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2a709b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法定继承有顺序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43ed26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遗嘱继承重意愿</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3e29e8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没有正确区分遗嘱继承和遗赠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e0cbc1f9f?sp=1&amp;pid=700902e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李先生今年72岁，老伴去世多年，育有二男一女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在不同的城市工作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，平时李先生一个人生活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。李先生想指定自己的邻居好友王先生为自己的监护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e0cbc1f9f.bracket?pid=700902ee5&amp;color=0,0,0&amp;vpa=4&amp;vtp=1"/>
          <p:cNvSpPr/>
          <p:nvPr/>
        </p:nvSpPr>
        <p:spPr>
          <a:xfrm>
            <a:off x="346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0_2#e0cbc1f9f?pid=700902ee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①虽然李先生有选定监护人的权利，但并非因此可以免除其子女的赡养义务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双方签订意定监护协议时，可以通过口头形式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只要意定监护协议是李先生的真实意思表示，且符合法律规定，其他人无权干涉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李先生的子女可以随时终止李先生与王先生之间的意定监护协议</a:t>
            </a:r>
            <a:endParaRPr lang="en-US" altLang="zh-CN" sz="2000" dirty="0"/>
          </a:p>
        </p:txBody>
      </p:sp>
      <p:sp>
        <p:nvSpPr>
          <p:cNvPr id="5" name="QC_7_BD.10_3#e0cbc1f9f.choices?pid=700902ee5&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e0cbc1f9f?vop=1&amp;pid=700902ee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本题考查成年意定监护制度。子女赡养父母是法定义务，不可随意免除，①符合题意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有完全民事行为能力的成年人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，可以与其近亲属、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其他愿意担任监护人的个人或者组织事先协商，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以书面形式确定自己的监护人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，其他人无权干涉，但不能是口头形式，②错误，③正确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；被监护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人的子女不可以随时终止被监护人和监护人之间的意定监护协议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1de52f0d.fixed?pid=88106b4f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31de52f0d.fixed?pid=88106b4f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薪火相传有继承</a:t>
            </a:r>
            <a:endParaRPr lang="en-US" altLang="zh-CN" sz="4400" dirty="0"/>
          </a:p>
        </p:txBody>
      </p:sp>
      <p:pic>
        <p:nvPicPr>
          <p:cNvPr id="4" name="C_5#31de52f0d.fixed?pid=88106b4f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1de52f0d.fixed?pid=88106b4f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3_1#5059d503d?sp=1&amp;pid=82a709be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2023年7月3日，何某作为借款人与某银行签订了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《个人担保循环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借款合同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》，合同约定何某妻子赵某作为担保人，为上述借款提供连带责任保证。2023年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日，何某去世。2024年1月21日，经公证，何某的遗产由赵某一人继承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，何某的父母和子女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何某甲、何某乙）放弃对何某遗产的继承权。对此，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4_1#5059d503d.bracket?pid=82a709bed&amp;color=0,0,0&amp;vpa=5&amp;vtp=1"/>
          <p:cNvSpPr/>
          <p:nvPr/>
        </p:nvSpPr>
        <p:spPr>
          <a:xfrm>
            <a:off x="905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3_2#5059d503d?pid=82a709be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①何某的父母及子女作为第一顺序继承人不能放弃继承遗产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赵某应将何某在该银行的上述借款还清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何某甲和何某乙不用承担何某欠款的还款义务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赵某对何某债务的偿还应当以其遗产为限</a:t>
            </a:r>
            <a:endParaRPr lang="en-US" altLang="zh-CN" sz="2000" dirty="0"/>
          </a:p>
        </p:txBody>
      </p:sp>
      <p:sp>
        <p:nvSpPr>
          <p:cNvPr id="5" name="QC_7_BD.13_3#5059d503d.choices?pid=82a709be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_1#5059d503d?vop=1&amp;pid=82a709be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本题考查法定继承有顺序。民法典规定，继承人放弃继承的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，对被继承人依法应当缴纳的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税款和债务可以不负清偿责任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。何某甲和何某乙放弃继承何某的遗产，不用承担还款义务，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，①错误；赵某既是何某遗产的实际继承人，又为何某借款提供连带责任保证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（承担连带还款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），因此，赵某应将何某在该银行的上述借款还清，②正确，④排除。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dd227a235?sp=1&amp;pid=82a709be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赵女士的丈夫朱先生于两年前过世，未立遗嘱。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朱先生母亲仍在世。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夫妻俩婚后共同出资全额购买的房屋登记在朱先生名下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，两人膝下只有一个儿子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。从继承的角度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dd227a235.bracket?pid=82a709bed&amp;color=0,0,0&amp;vpa=6&amp;vtp=1"/>
          <p:cNvSpPr/>
          <p:nvPr/>
        </p:nvSpPr>
        <p:spPr>
          <a:xfrm>
            <a:off x="117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6_2#dd227a235?pid=82a709be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①同一顺序继承人继承遗产的份额一般应当均等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朱先生的第一顺序继承人只有赵女士及其儿子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朱先生的儿子基于血缘关系可以继承整套房产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继承时，应先将朱先生的个人合法财产从夫妻共同财产中析出</a:t>
            </a:r>
            <a:endParaRPr lang="en-US" altLang="zh-CN" sz="2000" dirty="0"/>
          </a:p>
        </p:txBody>
      </p:sp>
      <p:sp>
        <p:nvSpPr>
          <p:cNvPr id="5" name="QC_7_BD.16_3#dd227a235.choices?pid=82a709be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dd227a235?vop=1&amp;pid=82a709be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本题考查法定继承有顺序。从继承的角度看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，同一顺序继承人继承遗产的份额一般应当均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，房产虽然登记在朱先生名下，但为婚后夫妻共同出资全额购买，属于夫妻共同财产，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应先将朱先生的个人合法财产从夫妻共同财产中析出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，①④入选；朱先生的第一顺序继承人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了赵女士及其儿子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，还有朱先生的母亲，②不选；该房屋属于夫妻共同财产，析产后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的一半属于朱先生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，而且赵女士及其儿子和朱先生的母亲都有继承权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，所以朱先生的儿子不可以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继承整套房产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9cc2aaf8a?pid=443ed26a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［江苏南通海安高中2024月考］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李大爷立下遗嘱，将两套房产给无房的三儿子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，剩余两套房产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给大儿子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（有固定工作）与二儿子一人一套，并对遗嘱进行了公证，大儿子不满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，不再探望老人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和支付赡养费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。李大爷一气之下重新立下遗嘱，将四套房产平分给二儿子和三儿子。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两个月后，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李大爷因病去世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，大儿子要求按照公证遗嘱分房。对于此案例，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9cc2aaf8a.bracket?pid=443ed26ac&amp;color=0,0,0&amp;vpa=7&amp;vtp=1"/>
          <p:cNvSpPr/>
          <p:nvPr/>
        </p:nvSpPr>
        <p:spPr>
          <a:xfrm>
            <a:off x="1006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9_2#9cc2aaf8a.choices?pid=443ed26ac&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A.李大爷为了使生活得到充足的保障，可以采取遗赠扶养协议的方式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.应以公证遗嘱为准，因为立有数份遗嘱，内容相抵触的，以公证过的遗嘱为准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.大儿子有权分房，因为有遗嘱不一定意味着有遗嘱继承，大儿子可以通过遗赠获得房产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.三个儿子同为第一顺序继承人，应平均分配，大儿子未尽赡养义务，应少分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9cc2aaf8a?vop=1&amp;pid=443ed26a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本题考查继承。自然人可以与继承人以外的组织或者个人签订遗赠扶养协议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寡老人的生活得到保障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，李大爷可以采取遗赠扶养协议的方式，A正确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；当遗嘱人立有内容相抵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触的前后数份遗嘱时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，应以最后一份遗嘱为准，B错误；大儿子无权分房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，遗赠是指自然人可以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立遗嘱将个人财产赠与国家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、集体或者法定继承人以外的组织、个人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，大儿子在法定继承人范围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，不适用遗赠，C排除；遗嘱继承的效力优先于法定继承，加上大儿子有固定工作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，根据李大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爷的最后遗嘱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，大儿子不能分得房产，D排除。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73c764080?sp=1&amp;pid=443ed26a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曹某与H居委会依法签订协议，约定由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H居委会定时定员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结对负责曹某的生活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、生病及死后安葬等事宜；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曹某现有的动产和不动产的产权在曹某寿终后，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将移交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H居委会。此后，H居委会按照约定履行对曹某的照看义务。曹某去世后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，曹某的三个子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女要求继承其遗产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73c764080.bracket?pid=443ed26ac&amp;color=0,0,0&amp;vpa=8&amp;vtp=1"/>
          <p:cNvSpPr/>
          <p:nvPr/>
        </p:nvSpPr>
        <p:spPr>
          <a:xfrm>
            <a:off x="600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22_2#73c764080?pid=443ed26ac&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①曹某的三个子女丧失了对曹某遗产的继承权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曹某与H居委会签订的协议是遗赠扶养协议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曹某的三个子女可以和居委会平分遗产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H居委会履行了约定义务，享有受遗赠的权利</a:t>
            </a:r>
            <a:endParaRPr lang="en-US" altLang="zh-CN" sz="2000" dirty="0"/>
          </a:p>
        </p:txBody>
      </p:sp>
      <p:sp>
        <p:nvSpPr>
          <p:cNvPr id="5" name="QC_7_BD.22_3#73c764080.choices?pid=443ed26ac&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78e3996c.fixed?pid=7f526e4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_BD#578e3996c.fixed?pid=7f526e455&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在和睦家庭中成长</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73c764080?vop=1&amp;pid=443ed26a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本题考查遗嘱继承重意愿。曹某与H居委会是根据各自的真实意思表示签订的协议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属于遗赠扶养协议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，具有法律效力，②正确。H居委会按照约定履行对曹某的照看义务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有受遗赠的权利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，④正确。曹某的三个子女未丧失对曹某遗产的继承权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，但遗赠扶养协议的法律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效力优于法定继承的法律效力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。曹某与H居委会签订协议，约定由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H居委会定时定员结对照看曹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，养老至其寿终，曹某寿终后，其现有动产和不动产移交H居委会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，曹某的三个子女不可以继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承其遗产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5_1#6ac5e0fdc?sp=1&amp;pid=03e29e8a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5.黄甲死后留有房屋一间和存款若干，法定继承人为其子黄乙，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黄乙有劳动能力又有生活来源。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黄甲生前立有有效遗嘱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，将其存款赠与侄女黄丙。对于本案，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6_1#6ac5e0fdc.bracket?pid=03e29e8af&amp;color=0,0,0&amp;vpa=9&amp;vtp=1"/>
          <p:cNvSpPr/>
          <p:nvPr/>
        </p:nvSpPr>
        <p:spPr>
          <a:xfrm>
            <a:off x="981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25_2#6ac5e0fdc?pid=03e29e8af&amp;color=0,0,0&amp;vtp=1&amp;bbb=1"/>
          <p:cNvSpPr/>
          <p:nvPr/>
        </p:nvSpPr>
        <p:spPr>
          <a:xfrm>
            <a:off x="722376" y="1876874"/>
            <a:ext cx="10753344" cy="1326134"/>
          </a:xfrm>
          <a:prstGeom prst="rect">
            <a:avLst/>
          </a:prstGeom>
          <a:noFill/>
        </p:spPr>
        <p:txBody>
          <a:bodyPr wrap="none" lIns="0" tIns="0" rIns="0" bIns="0" rtlCol="0" anchor="t"/>
          <a:lstStyle/>
          <a:p>
            <a:pPr latinLnBrk="1">
              <a:lnSpc>
                <a:spcPts val="3600"/>
              </a:lnSpc>
              <a:tabLst>
                <a:tab pos="609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黄乙的继承权体现了法定继承</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609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黄丙属于受遗赠人</a:t>
            </a:r>
            <a:endParaRPr lang="en-US" altLang="zh-CN" sz="2000" dirty="0"/>
          </a:p>
          <a:p>
            <a:pPr latinLnBrk="1">
              <a:lnSpc>
                <a:spcPts val="3700"/>
              </a:lnSpc>
              <a:tabLst>
                <a:tab pos="609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黄乙的继承权体现了遗嘱继承</a:t>
            </a:r>
            <a:endParaRPr lang="en-US" altLang="zh-CN" sz="2000" dirty="0"/>
          </a:p>
          <a:p>
            <a:pPr latinLnBrk="1">
              <a:lnSpc>
                <a:spcPts val="3500"/>
              </a:lnSpc>
              <a:tabLst>
                <a:tab pos="609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④黄丙的继承属于遗嘱继承</a:t>
            </a:r>
            <a:endParaRPr lang="en-US" altLang="zh-CN" sz="2000" dirty="0"/>
          </a:p>
        </p:txBody>
      </p:sp>
      <p:sp>
        <p:nvSpPr>
          <p:cNvPr id="5" name="QC_8_BD.25_3#6ac5e0fdc.choices?pid=03e29e8af&amp;color=0,0,0&amp;vtp=1&amp;bbb=1"/>
          <p:cNvSpPr/>
          <p:nvPr/>
        </p:nvSpPr>
        <p:spPr>
          <a:xfrm>
            <a:off x="719328" y="374214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27_1#6ac5e0fdc?vop=1&amp;pid=03e29e8a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本题考查法定继承、遗赠。黄乙的继承权体现了法定继承，不是遗嘱继承，①正确，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；受遗赠人可以是国家、集体或法定继承人以外的组织、个人，黄丙属于受遗赠人，②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27_2#6ac5e0fdc?vop=1&amp;pid=03e29e8af&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本题易错选④，错选原因是没有准确把握遗赠与遗嘱继承的区别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。遗嘱继承是在法定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继承人范围内确定具体继承人及份额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。遗赠是指自然人可以立遗嘱将个人财产赠与国家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者法定继承人以外的组织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a:t>
            </a:r>
            <a:endParaRPr lang="en-US" altLang="zh-CN" sz="2000" dirty="0"/>
          </a:p>
        </p:txBody>
      </p:sp>
      <p:graphicFrame>
        <p:nvGraphicFramePr>
          <p:cNvPr id="24" name="QC_8_AS.27_3#6ac5e0fdc?colgroup=3,18,17&amp;vop=1&amp;pid=03e29e8af&amp;color=0,0,0&amp;mp=1&amp;vtp=1&amp;bbb=1&amp;hb=1"/>
          <p:cNvGraphicFramePr>
            <a:graphicFrameLocks noGrp="1"/>
          </p:cNvGraphicFramePr>
          <p:nvPr/>
        </p:nvGraphicFramePr>
        <p:xfrm>
          <a:off x="722376" y="2418403"/>
          <a:ext cx="10725912" cy="3708146"/>
        </p:xfrm>
        <a:graphic>
          <a:graphicData uri="http://schemas.openxmlformats.org/drawingml/2006/table">
            <a:tbl>
              <a:tblPr/>
              <a:tblGrid>
                <a:gridCol w="1033272"/>
                <a:gridCol w="5020056"/>
                <a:gridCol w="4672584"/>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继承人须是法定继承人范围内的人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受遗赠人是法定继承人以外的主体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客</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涵盖被继承人的全部遗产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包含积极财产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如房产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存款等）与消极财产（如债务）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一般仅涉及积极财产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即遗产中的财产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通常不包括债务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接受表</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继承人在继承开始后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遗产分割处理前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有明确表示放弃的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就视为接受继承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受遗赠人应当在知道受遗赠后六十日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作出接受或者放弃受遗赠的表示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到期没有表示的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视为放弃受遗赠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取得遗</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继承人可直接参与遗产的分配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受遗赠人一般是从遗嘱执行人或继承人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处取得遗赠的财产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QC_8_AS.27_4#6ac5e0fdc?colgroup=3,18,17&amp;vop=1&amp;pid=03e29e8af&amp;color=0,0,0&amp;mp=1&amp;vtp=1&amp;bt=1&amp;bbb=1&amp;hb=1"/>
          <p:cNvGraphicFramePr>
            <a:graphicFrameLocks noGrp="1"/>
          </p:cNvGraphicFramePr>
          <p:nvPr/>
        </p:nvGraphicFramePr>
        <p:xfrm>
          <a:off x="722376" y="1511300"/>
          <a:ext cx="10725912" cy="2885567"/>
        </p:xfrm>
        <a:graphic>
          <a:graphicData uri="http://schemas.openxmlformats.org/drawingml/2006/table">
            <a:tbl>
              <a:tblPr/>
              <a:tblGrid>
                <a:gridCol w="1033272"/>
                <a:gridCol w="5020056"/>
                <a:gridCol w="4672584"/>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是立遗嘱人对其个人财产进行处分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指定法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定继承人继承遗产的行为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基于亲属关系传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是立遗嘱人将个人财产赠与法定继承人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以外的人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更侧重财产赠与性质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份额确</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遗嘱人能按意愿确定各继承人的继承份额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遗嘱人主要确定给予受遗赠人的具体财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产数额或财产范围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若遗嘱和遗赠内容无冲突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各自按规定执行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遗赠扶养协议的法律效力优于遗嘱继承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C_8_AS.27_4#6ac5e0fdc?colgroup=3,18,17&amp;vop=1&amp;pid=03e29e8af&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2be39705.fixed?pid=88106b4f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32be39705.fixed?pid=88106b4f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薪火相传有继承</a:t>
            </a:r>
            <a:endParaRPr lang="en-US" altLang="zh-CN" sz="4400" dirty="0"/>
          </a:p>
        </p:txBody>
      </p:sp>
      <p:pic>
        <p:nvPicPr>
          <p:cNvPr id="4" name="C_5#32be39705.fixed?pid=88106b4f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2be39705.fixed?pid=88106b4f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8_1#99abc94d0?sp=1&amp;pid=32be3970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方某曾向赵某借款50万元用于个人需要，约定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3年后连本带息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偿还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。借款两年后，方某突发疾病去世，临终前方某在仅有其配偶在场的情况下，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立下口头遗嘱，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20万元遗产由其儿子继承。方某的配偶和儿子都称关于方某借款事项不知情。对此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9_1#99abc94d0.bracket?pid=32be39705&amp;color=0,0,0&amp;vpa=10&amp;vtp=1"/>
          <p:cNvSpPr/>
          <p:nvPr/>
        </p:nvSpPr>
        <p:spPr>
          <a:xfrm>
            <a:off x="244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28_2#99abc94d0?pid=32be39705&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①方某配偶不是遗嘱继承人，无须承担清偿责任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若方某的儿子放弃继承权，则对赵某的债务不承担清偿责任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若方某儿子继承遗产，则对债务超出遗产部分不负清偿责任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方某所立口头遗嘱有效，方某的遗产应由方某儿子全部继承</a:t>
            </a:r>
            <a:endParaRPr lang="en-US" altLang="zh-CN" sz="2000" dirty="0"/>
          </a:p>
        </p:txBody>
      </p:sp>
      <p:sp>
        <p:nvSpPr>
          <p:cNvPr id="5" name="QC_6_BD.28_3#99abc94d0.choices?pid=32be39705&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0_1#99abc94d0?vop=1&amp;pid=32be3970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本题考查法定继承有顺序。若方某的儿子放弃继承权，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则对赵某的债务不承担清偿责任；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若方某儿子继承遗产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，则对债务超出遗产部分不负清偿责任，②③正确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。虽然方某配偶不是遗嘱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，但本案中方某所立遗嘱无效，可依法定继承来分配遗产，根据法律规定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，配偶作为法定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，在继承遗产的范围内需要清偿被继承人的债务，①排除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。口头遗嘱必须有两个以上无利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害关系的见证人在场见证才能生效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，方某所立口头遗嘱无效，④排除。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cc7934924?sp=1&amp;pid=32be3970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孙某有三个子女（甲乙丙）。丈夫去世后，孙某独居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，甲全天候照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。孙某委托村委会主任黄某代写了一份遗嘱（村委会副主任在旁见证，并共同署名、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注明日期，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村委会主任及村委会副主任均与孙某无利害关系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），指明将全部财产留给甲继承。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后孙某去世。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因遗产分配纠纷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，乙、丙将甲告上属地法院。对此案的认识，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合乎法理的是(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cc7934924.bracket?pid=32be39705&amp;color=0,0,0&amp;vpa=11&amp;vtp=1"/>
          <p:cNvSpPr/>
          <p:nvPr/>
        </p:nvSpPr>
        <p:spPr>
          <a:xfrm>
            <a:off x="930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1_2#cc7934924?pid=32be39705&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①法院应当判决孙某三个子女共同继承其全部财产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甲可以依据代书遗嘱继承孙某的全部个人遗产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遗产继承重意愿，乙、丙失去孙某遗产的继承份额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无论孙某是否订立遗嘱，甲因对母亲尽了更多赡养义务，都应适当多分遗产</a:t>
            </a:r>
            <a:endParaRPr lang="en-US" altLang="zh-CN" sz="2000" dirty="0"/>
          </a:p>
        </p:txBody>
      </p:sp>
      <p:sp>
        <p:nvSpPr>
          <p:cNvPr id="5" name="QC_6_BD.31_3#cc7934924.choices?pid=32be39705&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cc7934924?vop=1&amp;pid=32be3970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本题考查遗嘱继承。孙某委托村委会主任代写的遗嘱有两个以上无利害关系的见证人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有共同署名和日期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，该遗嘱有效，遗嘱继承的法律效力优先于法定继承的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，因此遗产继承应尊重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被继承人的意愿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，甲可以依据代书遗嘱继承孙某的全部个人遗产，②正确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。按照遗嘱继承优先原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，乙、丙会失去孙某遗产的继承份额，③正确。孙某遗嘱有效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，法院应支持甲依遗嘱继承全部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，而非判决三人均分，①排除。民法典规定，继承人尽了主要赡养义务的，可多分遗产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该规则仅适用于法定继承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。本案存在有效遗嘱，遗产分配应优先按遗嘱执行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，甲已经获得了全部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，无法主张多分，④排除。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2ad1df896.fixed?pid=ac1fcbb8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2ad1df896.fixed?pid=ac1fcbb8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家和万事兴</a:t>
            </a:r>
            <a:endParaRPr lang="en-US" altLang="zh-CN" sz="4400" dirty="0"/>
          </a:p>
        </p:txBody>
      </p:sp>
      <p:pic>
        <p:nvPicPr>
          <p:cNvPr id="4" name="C_5#2ad1df896.fixed?pid=ac1fcbb8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2ad1df896.fixed?pid=ac1fcbb8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42aa427ac?sp=1&amp;pid=32be397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［辽宁鞍山一中2024高二月考］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对以下案例分析正确的是(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1" name="QC_6_BD.34_2#42aa427ac?colgroup=41&amp;pid=32be39705&amp;color=0,0,0&amp;vtp=1&amp;bbb=1&amp;hb=1"/>
          <p:cNvGraphicFramePr>
            <a:graphicFrameLocks noGrp="1"/>
          </p:cNvGraphicFramePr>
          <p:nvPr/>
        </p:nvGraphicFramePr>
        <p:xfrm>
          <a:off x="722376" y="1511300"/>
          <a:ext cx="10735056" cy="1611503"/>
        </p:xfrm>
        <a:graphic>
          <a:graphicData uri="http://schemas.openxmlformats.org/drawingml/2006/table">
            <a:tbl>
              <a:tblPr/>
              <a:tblGrid>
                <a:gridCol w="10735056"/>
              </a:tblGrid>
              <a:tr h="1611503">
                <a:tc>
                  <a:txBody>
                    <a:bodyPr/>
                    <a:lstStyle/>
                    <a:p>
                      <a:pPr marL="0" indent="0" algn="l" latinLnBrk="1" hangingPunct="0">
                        <a:lnSpc>
                          <a:spcPts val="32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杭州的叶先生去世后留下一批珍贵字画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一套住房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叶先生前后立有两份遗嘱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前一份为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公证遗嘱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将住房一套赠与保姆吴某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后一份为自书遗嘱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将其全部财产赠与吴某</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叶先生的两个女儿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有固定工作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在其父过世后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将其父留下的字画拿走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吴某索要不成</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法院起诉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请求将叶先生的全部遗产判给自己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包括叶先生的两个女儿拿走的字画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35_1#42aa427ac.bracket?pid=32be39705&amp;color=0,0,0&amp;vpa=12&amp;vtp=1"/>
          <p:cNvSpPr/>
          <p:nvPr/>
        </p:nvSpPr>
        <p:spPr>
          <a:xfrm>
            <a:off x="747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34_3#42aa427ac?pid=32be39705&amp;color=0,0,0&amp;vtp=1&amp;bbb=1"/>
          <p:cNvSpPr/>
          <p:nvPr/>
        </p:nvSpPr>
        <p:spPr>
          <a:xfrm>
            <a:off x="722376" y="3251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①通过成年意定监护制度，吴某可以获得住房所有权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根据法定继承人的顺序，叶家的女儿可以获得叶先生遗产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叶先生前后立有两份遗嘱，吴某可通过遗赠获得字画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叶先生的自书遗嘱法律效力优先，叶家女儿不能得到父亲财产</a:t>
            </a:r>
            <a:endParaRPr lang="en-US" altLang="zh-CN" sz="2000" dirty="0"/>
          </a:p>
        </p:txBody>
      </p:sp>
      <p:sp>
        <p:nvSpPr>
          <p:cNvPr id="6" name="QC_6_BD.34_4#42aa427ac.choices?pid=32be39705&amp;color=0,0,0&amp;vtp=1&amp;bbb=1"/>
          <p:cNvSpPr/>
          <p:nvPr/>
        </p:nvSpPr>
        <p:spPr>
          <a:xfrm>
            <a:off x="722376" y="50885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42aa427ac?vop=1&amp;pid=32be3970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本题考查法定继承、遗赠。叶先生前后立有两份遗嘱，以后一份遗嘱为准</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，吴某可通过遗赠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获得字画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，③正确；遗嘱人立有内容相抵触的前后数份遗嘱，以最后的遗嘱为准</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，叶先生自书遗嘱</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的法律效力优先</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，且遗嘱继承的法律效力优先于法定继承</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，叶先生通过自书遗嘱将全部财产遗赠给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，叶家女儿不能得到父亲财产，④正确，②排除；材料未涉及成年意定监护制度，①排除。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9d6a8f8ce?sp=1&amp;pid=32be3970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老马妻子和独子先后去世，而独子未留有子女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。老马考虑到家中无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人照料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，与水果摊主刘某签订了遗赠扶养协议，约定刘某负责老马的生养死葬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，老马死后将个人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的所有财产遗赠给刘某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。老马去世后，老马的妹妹力争遗产继承权未果，将刘某诉至法院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9d6a8f8ce.bracket?pid=32be39705&amp;color=0,0,0&amp;vpa=13&amp;vtp=1"/>
          <p:cNvSpPr/>
          <p:nvPr/>
        </p:nvSpPr>
        <p:spPr>
          <a:xfrm>
            <a:off x="117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7_2#9d6a8f8ce?pid=32be39705&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①刘某不是老马的法定继承人，遗赠扶养协议无效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遗赠扶养协议是让孤寡老人老有所养的有效方式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遗赠扶养协议的法律效力优先于法定继承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老马妹妹属第二顺序法定继承人，但无法定继承权</a:t>
            </a:r>
            <a:endParaRPr lang="en-US" altLang="zh-CN" sz="2000" dirty="0"/>
          </a:p>
        </p:txBody>
      </p:sp>
      <p:sp>
        <p:nvSpPr>
          <p:cNvPr id="5" name="QC_6_BD.37_3#9d6a8f8ce.choices?pid=32be39705&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9d6a8f8ce?vop=1&amp;pid=32be3970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本题考查遗赠扶养协议。民法典规定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，自然人可以与继承人以外的组织或者个人签订遗赠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扶养协议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，这有利于使孤寡老人的生养死葬得到保障，①排除，②正确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；遗赠扶养协议是遗赠人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生前依据法律规定处分个人合法财产的真实意思表示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，其法律效力优先于法定继承，③正确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，老马的妹妹仍有法定继承权，④排除。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13c44fb05?sp=1&amp;pid=32be3970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老林有三个孩子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一儿二女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老林与儿子小林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有固定工作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曾闹过矛盾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二十多年来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林都没有回家看过老林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而一直守在身边照顾老林的是两个女儿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老林摔了一跤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离世前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亲笔写下有效遗嘱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明确把一套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平方米的房子和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万元存款留给两个女儿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老林去世后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林跑回家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根本不认父亲的遗嘱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我才是亲生儿子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即便跟父亲有矛盾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也应该继承遗产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而两个妹妹已出嫁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不能分父亲的遗产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，运用《法律与生活》的知识，对小林的观点进行评析。</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1_1#13c44fb05?vop=1&amp;pid=32be39705&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小林主张分遗产的说法是不成立的。（1分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）法律尊重死者生前通过遗嘱处分个人合法财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产的意愿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。（1分）遗嘱继承的法律效力优先于法定继承。（2分）老林临终前立下有效遗嘱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按遗嘱继承来分配遗产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。（1分）继承权男女平等，出嫁后的女儿一样有继承权。（2分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）同一顺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序继承人继承遗产的份额</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,一般应当均等。小林有固定工作，即有劳动能力和生活来源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，无须为其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保留必要的遗产份额</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3" name="QO_6_AS.42_1#13c44fb05?vop=1&amp;pid=32be39705&amp;color=0,0,0&amp;vtp=1&amp;bbb=1&amp;hb=1"/>
          <p:cNvSpPr/>
          <p:nvPr/>
        </p:nvSpPr>
        <p:spPr>
          <a:xfrm>
            <a:off x="722376" y="33001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本题考查薪火相传有继承。关键信息①：我才是亲生儿子，即便跟父亲有矛盾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，也应该继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，可联系遗嘱继承的法律效力优先于法定继承。关键信息②：两个妹妹已出嫁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亲的遗产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，可联系继承权男女平等，出嫁后的女儿一样有继承权。关键信息③：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小林有固定工作，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可联系民法典第一千一百三十条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，无须为其保留必要的遗产份额。</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fade">
                                      <p:cBhvr>
                                        <p:cTn id="27" dur="500"/>
                                        <p:tgtEl>
                                          <p:spTgt spid="3">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500"/>
                                        <p:tgtEl>
                                          <p:spTgt spid="3">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fade">
                                      <p:cBhvr>
                                        <p:cTn id="33" dur="500"/>
                                        <p:tgtEl>
                                          <p:spTgt spid="3">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fade">
                                      <p:cBhvr>
                                        <p:cTn id="36" dur="500"/>
                                        <p:tgtEl>
                                          <p:spTgt spid="3">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61c6deab.fixed?pid=7e7d16d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5#161c6deab.fixed?pid=7e7d16d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第五课综合训练</a:t>
            </a:r>
            <a:endParaRPr lang="en-US" altLang="zh-CN" sz="4400" dirty="0"/>
          </a:p>
        </p:txBody>
      </p:sp>
      <p:pic>
        <p:nvPicPr>
          <p:cNvPr id="4" name="C_5#161c6deab.fixed?pid=7e7d16d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61c6deab.fixed?pid=7e7d16d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df5daf350?sp=1&amp;pid=161c6dea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［甘肃兰州2025高二期中］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某法院在对家庭教育促进法实施以来的案件调研中发现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，家庭教育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中存在的问题主要有三类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：一是部分家长不注意对未成年子女的思想品德和行为习惯的培养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是部分家长在教育未成年子女过程中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，动辄实施体罚；三是少数离婚父母推卸教育责任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。育小职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合格家长(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df5daf350.bracket?pid=161c6deab&amp;color=0,0,0&amp;vpa=14&amp;vtp=1"/>
          <p:cNvSpPr/>
          <p:nvPr/>
        </p:nvSpPr>
        <p:spPr>
          <a:xfrm>
            <a:off x="270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3_2#df5daf350?pid=161c6deab&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①应承担抚养和教育未成年子女的义务，正确履行监护职责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应该明晰惩戒子女是违法行为，应追究法律责任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应依法落实成年意定监护制度，维护被监护人的合法权益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不能因婚姻关系的改变放弃对未成年子女抚养、教育的义务</a:t>
            </a:r>
            <a:endParaRPr lang="en-US" altLang="zh-CN" sz="2000" dirty="0"/>
          </a:p>
        </p:txBody>
      </p:sp>
      <p:sp>
        <p:nvSpPr>
          <p:cNvPr id="5" name="QC_6_BD.43_3#df5daf350.choices?pid=161c6deab&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df5daf350?vop=1&amp;pid=161c6dea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本题考查育小职责大。合格家长需要承担对未成年子女的抚养和教育义务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，正确履行监护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职责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，不能因婚姻关系的改变而放弃对未成年子女抚养、教育的义务，①④正确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；父母有权对子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女进行批评教育和合理惩戒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，父母惩戒子女若属于合理的范围，则不违法，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不需要追究法律责任，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排除；材料强调的是父母对未成年子女的职责和义务，未强调成年意定监护制度，③排除。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c61cae62b?sp=1&amp;pid=161c6dea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金某与张某于2016年经人民法院判决离婚，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其子金小某由张某抚养，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金某每月支付抚养费人民币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1258.9元直至金小某年满18周岁。后来，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金小某向法院提起诉讼，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要求金某将每月抚养费提高至人民币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7500元。据调查，金某任某公司副总工程师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，月收入人民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8000元。法院判决金某每月支付金小某抚养费人民币1800元至其年满18周岁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。金小某向法院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提起诉讼的依据为(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c61cae62b.bracket?pid=161c6deab&amp;color=0,0,0&amp;vpa=15&amp;vtp=1"/>
          <p:cNvSpPr/>
          <p:nvPr/>
        </p:nvSpPr>
        <p:spPr>
          <a:xfrm>
            <a:off x="295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6_2#c61cae62b?pid=161c6deab&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①父母对未成年子女有抚养的义务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父母必须履行对子女的监护职责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教育子女既是父母的权利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，也是父母的义务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抚养费用难以满足需求，应有所增加</a:t>
            </a:r>
            <a:endParaRPr lang="en-US" altLang="zh-CN" sz="2000" dirty="0"/>
          </a:p>
        </p:txBody>
      </p:sp>
      <p:sp>
        <p:nvSpPr>
          <p:cNvPr id="5" name="QC_6_BD.46_3#c61cae62b.choices?pid=161c6deab&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bc386d516?sp=1&amp;pid=81e89155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1.家庭教育促进法规定，未成年人的父母或者其他监护人负责实施家庭教育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，家庭教育以立德树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人为根本任务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bc386d516.bracket?pid=81e89155e&amp;color=0,0,0&amp;vpa=1&amp;vtp=1"/>
          <p:cNvSpPr/>
          <p:nvPr/>
        </p:nvSpPr>
        <p:spPr>
          <a:xfrm>
            <a:off x="370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_2#bc386d516?pid=81e89155e&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①父母对未成年子女有监护的义务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教育和保护未成年子女是父母的权利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育小职责大，只生养不教育是违法行为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父母是子女的第一任老师，有教育未成年子女的义务</a:t>
            </a:r>
            <a:endParaRPr lang="en-US" altLang="zh-CN" sz="2000" dirty="0"/>
          </a:p>
        </p:txBody>
      </p:sp>
      <p:sp>
        <p:nvSpPr>
          <p:cNvPr id="5" name="QC_7_BD.1_3#bc386d516.choices?pid=81e89155e&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c61cae62b?vop=1&amp;pid=161c6dea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本题考查育小职责大。父母对未成年子女有抚养的法定义务，即使离婚后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，金某仍须支付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抚养费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，①正确。金小某提起诉讼的直接原因是原定抚养费（1258.9元）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可能难以满足实际需求，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法院最终判决将抚养费提高至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1800元，说明原费用确实不足。根据法律规定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，若子女实际需求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，可要求调整抚养费，④正确。监护职责主要涉及对子女日常生活的照顾和保护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，与抚养费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金额调整无直接关联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，②排除。教育子女的权利和义务与本案抚养费数额争议无关，③排除。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6edbb27ce?sp=1&amp;pid=161c6deab&amp;color=0,0,0&amp;vtp=1&amp;bt=1&amp;bbb=1&amp;hb=1"/>
          <p:cNvSpPr/>
          <p:nvPr/>
        </p:nvSpPr>
        <p:spPr>
          <a:xfrm>
            <a:off x="722376" y="972000"/>
            <a:ext cx="10753344" cy="7451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《中华人民共和国民法典》出台后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，最高人民法院在相应司法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解释中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，对成年意定监护制度进行了补充和完善。</a:t>
            </a:r>
            <a:endParaRPr lang="en-US" altLang="zh-CN" sz="2000" dirty="0"/>
          </a:p>
        </p:txBody>
      </p:sp>
      <p:graphicFrame>
        <p:nvGraphicFramePr>
          <p:cNvPr id="42" name="QC_6_BD.49_2#6edbb27ce?colgroup=41&amp;pid=161c6deab&amp;color=0,0,0&amp;vtp=1&amp;bbb=1&amp;hb=1"/>
          <p:cNvGraphicFramePr>
            <a:graphicFrameLocks noGrp="1"/>
          </p:cNvGraphicFramePr>
          <p:nvPr/>
        </p:nvGraphicFramePr>
        <p:xfrm>
          <a:off x="722376" y="1843728"/>
          <a:ext cx="10735056" cy="1967865"/>
        </p:xfrm>
        <a:graphic>
          <a:graphicData uri="http://schemas.openxmlformats.org/drawingml/2006/table">
            <a:tbl>
              <a:tblPr/>
              <a:tblGrid>
                <a:gridCol w="10735056"/>
              </a:tblGrid>
              <a:tr h="1967865">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《最高人民法院关于适用〈中华人民共和国民法典〉总则编若干问题的解释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》第十一条第一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款：具有完全民事行为能力的成年人与他人依据民法典第三十三条的规定订立书面协议事先确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定自己的监护人后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协议的任何一方在该成年人丧失或者部分丧失民事行为能力前请求解除协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人民法院依法予以支持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该成年人丧失或者部分丧失民事行为能力后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协议确定的监护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人无正当理由请求解除协议的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人民法院不予支持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49_3#6edbb27ce?pid=161c6deab&amp;color=0,0,0&amp;vtp=1&amp;bbb=1"/>
          <p:cNvSpPr/>
          <p:nvPr/>
        </p:nvSpPr>
        <p:spPr>
          <a:xfrm>
            <a:off x="722376" y="3939228"/>
            <a:ext cx="10753344" cy="347853"/>
          </a:xfrm>
          <a:prstGeom prst="rect">
            <a:avLst/>
          </a:prstGeom>
          <a:noFill/>
        </p:spPr>
        <p:txBody>
          <a:bodyPr wrap="none" lIns="0" tIns="0" rIns="0" bIns="0" rtlCol="0" anchor="t"/>
          <a:lstStyle/>
          <a:p>
            <a:pPr algn="l"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下列对成年意定监护制度说法正确的是(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0_1#6edbb27ce.bracket?pid=161c6deab&amp;color=0,0,0&amp;vpa=16&amp;vtp=1"/>
          <p:cNvSpPr/>
          <p:nvPr/>
        </p:nvSpPr>
        <p:spPr>
          <a:xfrm>
            <a:off x="5240401" y="3934656"/>
            <a:ext cx="35718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49_4#6edbb27ce?pid=161c6deab&amp;color=0,0,0&amp;vtp=1&amp;bbb=1"/>
          <p:cNvSpPr/>
          <p:nvPr/>
        </p:nvSpPr>
        <p:spPr>
          <a:xfrm>
            <a:off x="722376" y="4324927"/>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①只有完全民事行为能力人才能订立成年意定监护协议</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其民事法律关系的权利方为被监护人，义务方为监护人</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这一补充规定是对监护协议当事人享有任意解除权的限制</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子女与父母之间存在继承关系，不能担任父母的意定监护人</a:t>
            </a:r>
            <a:endParaRPr lang="en-US" altLang="zh-CN" sz="2000" dirty="0"/>
          </a:p>
        </p:txBody>
      </p:sp>
      <p:sp>
        <p:nvSpPr>
          <p:cNvPr id="7" name="QC_6_BD.49_5#6edbb27ce.choices?pid=161c6deab&amp;color=0,0,0&amp;vtp=1&amp;bbb=1"/>
          <p:cNvSpPr/>
          <p:nvPr/>
        </p:nvSpPr>
        <p:spPr>
          <a:xfrm>
            <a:off x="722376" y="5898965"/>
            <a:ext cx="10753344" cy="347853"/>
          </a:xfrm>
          <a:prstGeom prst="rect">
            <a:avLst/>
          </a:prstGeom>
          <a:noFill/>
        </p:spPr>
        <p:txBody>
          <a:bodyPr wrap="none" lIns="0" tIns="0" rIns="0" bIns="0" rtlCol="0" anchor="t"/>
          <a:lstStyle/>
          <a:p>
            <a:pPr latinLnBrk="1">
              <a:lnSpc>
                <a:spcPts val="30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6edbb27ce?vop=1&amp;pid=161c6deab&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本题考查成年意定监护制度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。具有完全民事行为能力的成年人与他人依据民法典第三十三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条的规定订立书面协议事先确定自己的监护人后，协议的任何一方在该成年人丧失或者部分丧失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民事行为能力前请求解除协议的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，人民法院依法予以支持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，但该成年人丧失或者部分丧失民事行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为能力后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，协议确定的监护人无正当理由请求解除协议的，人民法院不予支持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，这表明只有完全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民事行为能力人才能订立成年意定监护协议，这一补充规定是对监护协议当事人享有任意解除权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，①③正确；成年意定监护制度中民事法律关系的监护人既有权利又有义务，②排除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有完全民事行为能力的人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，可以与其近亲属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、其他愿意担任监护人的个人或组织协商确定自己的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监护人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cf70c7bdd?pid=161c6dea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［河南郑州宇华实验学校2024高二月考］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李先生老伴早已离世，独生女儿在国外定居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遂与邻居小王签订书面协议约定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，在其生活不能自理时，由小王作为监护人照料自己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，并代管财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cf70c7bdd.bracket?pid=161c6deab&amp;color=0,0,0&amp;vpa=17&amp;vtp=1"/>
          <p:cNvSpPr/>
          <p:nvPr/>
        </p:nvSpPr>
        <p:spPr>
          <a:xfrm>
            <a:off x="346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cf70c7bdd?pid=161c6dea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①李某与邻居小王签订的书面协议若合法有效，将依法受到保护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根据成年意定监护制度，李先生可选择小王作为其监护人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该协议须有两个以上无利害关系的见证人在场见证才能生效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若小王按约定作为监护人照料李先生生活，可继承李先生的遗产</a:t>
            </a:r>
            <a:endParaRPr lang="en-US" altLang="zh-CN" sz="2000" dirty="0"/>
          </a:p>
        </p:txBody>
      </p:sp>
      <p:sp>
        <p:nvSpPr>
          <p:cNvPr id="5" name="QC_6_BD.52_3#cf70c7bdd.choices?pid=161c6deab&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cf70c7bdd?vop=1&amp;pid=161c6dea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本题考查成年意定监护制度。材料中李先生与小王签订的书面协议若合法有效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，将依法受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，①正确；具有完全民事行为能力的李先生与邻居小王签订书面协议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，约定在其生活不能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自理时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，由小王作为监护人照料自己，并代管财产，根据成年意定监护制度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，李先生可选择小王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作为其监护人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，②正确；意定监护协议生效的条件不包括有见证人在场见证，③排除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，不可以继承李先生遗产，④排除。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91e75c642?sp=1&amp;pid=161c6dea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［天津西青区2025高二月考］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王某因为腿脚不好，从老家找了一位陈阿姨照顾其生活。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王某去世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，在王某子女商量处理遗产时，陈某出示了王某的亲笔信，上面写明：“念陈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我生活有功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，我百年后将我的房产赠与陈××。王××写于×年×月×日。”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若该亲笔信合法有效，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91e75c642.bracket?pid=161c6deab&amp;color=0,0,0&amp;vpa=18&amp;vtp=1"/>
          <p:cNvSpPr/>
          <p:nvPr/>
        </p:nvSpPr>
        <p:spPr>
          <a:xfrm>
            <a:off x="143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5_2#91e75c642?pid=161c6deab&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①陈某不是法定继承人，因此不能依法继承老人房产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遗赠和遗嘱继承都属于继承，陈某可以继承老人房产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陈某尽管不是法定继承人，但是可以依法接受房产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根据老人合法有效的遗嘱指定，陈某是遗嘱继承人</a:t>
            </a:r>
            <a:endParaRPr lang="en-US" altLang="zh-CN" sz="2000" dirty="0"/>
          </a:p>
        </p:txBody>
      </p:sp>
      <p:sp>
        <p:nvSpPr>
          <p:cNvPr id="5" name="QC_6_BD.55_3#91e75c642.choices?pid=161c6deab&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91e75c642?vop=1&amp;pid=161c6dea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本题考查遗赠。陈某不是法定继承人，因此不能依法继承老人房产，①正确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。陈某尽管不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是法定继承人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，但是可以通过遗赠方式依法接受房产，③正确。遗嘱继承属于继承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，遗赠不属于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。陈某不可以通过遗嘱的方式继承老人房产，②错误。陈某是受遗赠人，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不是遗嘱继承人，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2aa9e5260?sp=1&amp;pid=161c6dea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2024年，贾某去世，无配偶，无子女。贾某的父母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、祖父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、外祖父母均先于其去世。贾某有贾某一、贾某二、贾某三、贾某四这四个兄弟姐妹，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贾某三在贾某生前尽到了更多的扶养义务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。贾某四于2010年去世，生前育有一女张某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。现贾某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、张某将贾某二、贾某三诉至法院，主张共同继承贾某名下房产，各享有25%的产权份额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2aa9e5260.bracket?pid=161c6deab&amp;color=0,0,0&amp;vpa=19&amp;vtp=1"/>
          <p:cNvSpPr/>
          <p:nvPr/>
        </p:nvSpPr>
        <p:spPr>
          <a:xfrm>
            <a:off x="219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2aa9e5260?pid=161c6deab&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①被继承人贾某未立遗嘱，不属于法定继承范围的张某无权继承遗产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在贾某生前尽了主要扶养义务的贾某二、贾某三依法应适当多分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贾某四先于贾某死亡，应由贾某四女儿张某取得应继份额</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尽了更多扶养义务的贾某二、贾某三可通过受遗赠的方式接受遗产</a:t>
            </a:r>
            <a:endParaRPr lang="en-US" altLang="zh-CN" sz="2000" dirty="0"/>
          </a:p>
        </p:txBody>
      </p:sp>
      <p:sp>
        <p:nvSpPr>
          <p:cNvPr id="5" name="QC_6_BD.58_3#2aa9e5260.choices?pid=161c6deab&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2aa9e5260?vop=1&amp;pid=161c6dea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本题考查法定继承有顺序。根据法律规定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，对被继承人尽了主要扶养义务或者与被继承人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共同生活的继承人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，分配遗产时，可以多分。贾某二、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贾某三在贾某生前尽到了更多的扶养义务，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依法应适当多分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，②正确。因为贾某四先于贾某死亡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，其应继承的份额由其晚辈直系血亲代位继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，贾某四女儿张某可以代位继承贾某四应继份额，③正确，①排除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。遗赠是指被继承人通过遗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嘱的方式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，将其遗产的一部分或全部赠与国家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、集体或法定继承人以外的个人或组织的一种民事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。贾某二、贾某三是贾某的法定继承人，他们是通过法定继承的方式继承遗产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受遗赠的方式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c7add99cb?sp=1&amp;pid=161c6dea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［吉林长春五中2024高二段考］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老丁身边的亲人只有儿子小丁和侄女小丽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，老丁曾立有公证遗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，其两套房产将由小丁继承。之后，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老丁又在神志清楚的情况下亲笔书写了一份有效的遗嘱，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将其中一套房产留给多年照顾他生活的侄女小丽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。老丁去世以后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，小丁与小丽就遗嘱问题产生纠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c7add99cb.bracket?pid=161c6deab&amp;color=0,0,0&amp;vpa=20&amp;vtp=1"/>
          <p:cNvSpPr/>
          <p:nvPr/>
        </p:nvSpPr>
        <p:spPr>
          <a:xfrm>
            <a:off x="422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1_2#c7add99cb?pid=161c6deab&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①老丁的儿子为第一顺序继承人，其侄女为第二顺序继承人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老丁立有两份有效遗嘱，内容相抵触，应以第二份遗嘱为准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老丁自书遗嘱有效，侄女小丽可通过遗赠的方式获得房产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公证遗嘱的法律效力优先于自书遗嘱，两套房产应由小丁继承</a:t>
            </a:r>
            <a:endParaRPr lang="en-US" altLang="zh-CN" sz="2000" dirty="0"/>
          </a:p>
        </p:txBody>
      </p:sp>
      <p:sp>
        <p:nvSpPr>
          <p:cNvPr id="5" name="QC_6_BD.61_3#c7add99cb.choices?pid=161c6deab&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bc386d516?vop=1&amp;pid=81e89155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本题考查教育、抚养。家庭教育促进法明确规定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，未成年人的父母或者其他监护人负责实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施家庭教育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，家庭教育以立德树人为根本任务。这表明父母是子女的第一任老师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，有教育未成年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子女的义务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；育小职责大，只生养不教育是违法行为，③④符合题意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。父母对未成年子女监护的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义务在材料中未体现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，①不符合题意。教育和保护未成年子女是父母的权利，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也是父母的义务，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材料不涉及保护未成年子女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，且强调义务方面，而非权利方面，②排除。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c7add99cb?vop=1&amp;pid=161c6dea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本题考查继承。立有内容相抵触的前后数份遗嘱，以最后的遗嘱为准，②正确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；老丁立的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自书遗嘱有效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，小丽能通过遗赠获得房产，③正确，④排除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；法律规定遗产的第一顺序继承人为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、子女、父母，第二顺序继承人为兄弟姐妹、祖父母、外祖父母，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侄女不属于法定继承人，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4_1#d2aa723c3?sp=1&amp;pid=e4af9205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8.阅读材料，完成下列探究。（10分）</a:t>
            </a:r>
            <a:endParaRPr lang="en-US" altLang="zh-CN" sz="2000" dirty="0"/>
          </a:p>
        </p:txBody>
      </p:sp>
      <p:sp>
        <p:nvSpPr>
          <p:cNvPr id="3" name="QO_7_BD.64_2#d2aa723c3?sp=1&amp;pid=e4af92053&amp;color=0,0,0&amp;vtp=1&amp;bbb=1&amp;hb=1"/>
          <p:cNvSpPr/>
          <p:nvPr/>
        </p:nvSpPr>
        <p:spPr>
          <a:xfrm>
            <a:off x="722376" y="1435169"/>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“继承无忧”促和谐</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中华遗嘱库作为一项政府主导的公益项目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是中国专业遗嘱服务的开创者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中华遗嘱库宣布推出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继承无忧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八大服务措施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通过一站式速办服务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确保生效遗嘱实现定向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并简化继承手续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实现遗嘱的定分止争等效力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7_BD.64_3#d2aa723c3?sp=1&amp;pid=e4af92053&amp;color=0,0,0&amp;vtp=1&amp;bbb=1&amp;hb=1"/>
          <p:cNvSpPr/>
          <p:nvPr/>
        </p:nvSpPr>
        <p:spPr>
          <a:xfrm>
            <a:off x="722376" y="3258635"/>
            <a:ext cx="10753344" cy="27559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老人甲一直独自居住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有一儿子乙在外市居住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有稳定工作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但对甲不管不问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邻居丙常到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甲家中为其做饭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陪其聊天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两人关系越来越好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经协商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甲与丙订立书面监护协议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约定丙作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为甲丧失或部分丧失民事行为能力后的监护人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甲因病住院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丙一如既往地关心照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顾甲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个月后甲去世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丙在整理甲遗物时发现甲于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日亲笔书写并签名的有效遗嘱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其主要内容为甲去世后将其自有房屋赠与丙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4_3#d2aa723c3?sp=1&amp;pid=e4af92053&amp;color=0,0,0&amp;vtp=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乙得知甲去世并将房屋赠与丙的消息后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便向丙主张该房屋继承权并提起诉讼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乙认为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甲所立遗嘱无效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丙无权取得该房屋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而自己作为甲之子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依法应取得该房屋所有权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丙辩称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甲所立遗嘱有效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自己愿意接受遗赠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该房屋应归自己所有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，并运用“在和睦家庭中成长”的知识，分析乙与丙的说法是否正确，并说明理由。</a:t>
            </a: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65_1#d2aa723c3?vop=1&amp;pid=e4af92053&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乙的说法错误，丙的说法正确。（2分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）甲亲笔书写并签名的有效遗嘱声明甲去世后将其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自有房屋赠与丙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。丙在有效期内可以作出接受遗赠的表示，因此，</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丙有权取得该房屋所有权。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4分）乙虽作为第一顺序继承人，有继承权，但遗赠的法律效力优先于法定继承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，加上乙有稳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定工作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，不属于缺乏劳动能力又没有生活来源的继承人，无须为其保留必要的遗产份额，</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乙不能取得该房屋的任何份额</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66_1#d2aa723c3?vop=1&amp;pid=e4af9205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本题考查在和睦家庭中成长、法治意识素养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。本议题探究通过对政府主导的公益项目中华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遗嘱库的介绍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，结合某位老人遗嘱纠纷案例，引导学生认识到民法典对守护家庭生活的意义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时学会尊重遗嘱人意愿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，维护家庭与社会和谐。解答该题的关键有两点：第一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，遗赠的法律效力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优先于法定继承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；第二，无论是遗嘱继承还是遗赠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，都应当为缺乏劳动能力又没有生活来源的继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承人保留必要的遗产份额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7_BD.4_1#83b525da0?htil=1&amp;pid=81e89155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29106" y="1054295"/>
            <a:ext cx="1700784"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7_BD.4_2#83b525da0?htil=1&amp;sp=1&amp;pid=81e89155e&amp;color=0,0,0&amp;vtp=1&amp;bt=1&amp;bbb=1&amp;hb=1&amp;hs=1"/>
          <p:cNvSpPr/>
          <p:nvPr/>
        </p:nvSpPr>
        <p:spPr>
          <a:xfrm>
            <a:off x="722376" y="972000"/>
            <a:ext cx="891540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［北京通州区2025模拟］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，某区人民法院在审理未成年人小军无证驾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驶致人重伤案时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，发现小军父亲长期缺位，妈妈因忙于生计对其疏于管理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在对小军判处刑罚并适用缓刑后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，向其父母送达了家庭教育指导三封信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致未成年人朋友的一封信》《致未成年人家长朋友的一封信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》《未成年人各阶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段教育重点提示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》，以提示和敦促家长履行监护教育职责。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5_1#83b525da0.bracket?pid=81e89155e&amp;color=0,0,0&amp;vpa=2&amp;vtp=1"/>
          <p:cNvSpPr/>
          <p:nvPr/>
        </p:nvSpPr>
        <p:spPr>
          <a:xfrm>
            <a:off x="854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7_BD.4_3#83b525da0?htil=1&amp;pid=81e89155e&amp;color=0,0,0&amp;vtp=1&amp;bbb=1&amp;hs=1"/>
          <p:cNvSpPr/>
          <p:nvPr/>
        </p:nvSpPr>
        <p:spPr>
          <a:xfrm>
            <a:off x="722376" y="3248474"/>
            <a:ext cx="891540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①家庭教育重在将道德规范与情感培育相结合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司法机关在法律框架下发挥家庭教育指导作用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父母要切实履行对未成年子女的抚养、教育和保护义务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由政府主导构建家庭、学校、社会协同育人机制</a:t>
            </a:r>
            <a:endParaRPr lang="en-US" altLang="zh-CN" sz="2000" dirty="0"/>
          </a:p>
        </p:txBody>
      </p:sp>
      <p:sp>
        <p:nvSpPr>
          <p:cNvPr id="6" name="QC_7_BD.4_4#83b525da0.choices?pid=81e89155e&amp;color=0,0,0&amp;vtp=1&amp;bbb=1&amp;hs=1"/>
          <p:cNvSpPr/>
          <p:nvPr/>
        </p:nvSpPr>
        <p:spPr>
          <a:xfrm>
            <a:off x="722376" y="5075241"/>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83b525da0?vop=1&amp;pid=81e89155e&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本题考查父母对未成年子女的义务。法院在对未成年人小军判处刑罚并适用缓刑后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父母送达了家庭教育指导三封信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，包括《致未成年人朋友的一封信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》《致未成年人家长朋友的一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》《未成年人各阶段教育重点提示》，以提示和敦促家长履行监护教育职责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。这体现了司法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机关在法律框架下发挥家庭教育指导作用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，②正确。2025年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，某区人民法院在审理未成年人小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军无证驾驶致人重伤案时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，发现小军父亲长期缺位，妈妈因忙于生计对其疏于管理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。法院提示和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敦促家长履行监护教育职责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，这体现了父母要切实履行对未成年子女的抚养、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教育和保护义务，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正确。家庭教育重在将道德规范与情感培育相结合，但材料侧重的是司法机关履行职责，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。由政府主导构建家庭、学校、社会协同育人机制在材料中没有体现，④排除。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2ba4fc959?sp=1&amp;pid=700902e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［河北保定名校联盟2025高二期中］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刘小某为刘某之子。刘小某16岁时意外受伤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，他认为刘某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在其受伤休养期间未对其进行照料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，二人产生矛盾。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成年后的刘小某长期不支付刘某的生活费，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亦未照顾刘某生活起居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2ba4fc959.bracket?pid=700902ee5&amp;color=0,0,0&amp;vpa=3&amp;vtp=1"/>
          <p:cNvSpPr/>
          <p:nvPr/>
        </p:nvSpPr>
        <p:spPr>
          <a:xfrm>
            <a:off x="651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7_2#2ba4fc959?pid=700902ee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①刘小某应依法履行赡养义务，不应附加任何前提条件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刘小某的行为不符合法律的规定，亦违背了公序良俗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刘某只有在缺乏劳动能力时才有权要求刘小某给付赡养费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刘某未完全尽到保护责任，可减免刘小某部分赡养费</a:t>
            </a:r>
            <a:endParaRPr lang="en-US" altLang="zh-CN" sz="2000" dirty="0"/>
          </a:p>
        </p:txBody>
      </p:sp>
      <p:sp>
        <p:nvSpPr>
          <p:cNvPr id="5" name="QC_7_BD.7_3#2ba4fc959.choices?pid=700902ee5&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2ba4fc959?vop=1&amp;pid=700902ee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本题考查敬老是义务。根据民法典规定，成年子女对父母负有赡养义务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，该义务是无条件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，不因父母未履行照料责任而免除，①正确；刘小某不支付生活费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、不照料父亲的行为既违反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，也违背孝敬父母的传统道德，②正确；赡养父母，要求子女经济上供养父母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、生活上照料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、精神上慰藉父母，照顾父母的特殊需要，不仅限于父母缺乏劳动能力时，③排除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完全尽到保护责任一般不能减免子女赡养费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，除非存在严重侵害子女权益的行为，④排除。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11353</Words>
  <Application>WPS 演示</Application>
  <PresentationFormat>宽屏</PresentationFormat>
  <Paragraphs>554</Paragraphs>
  <Slides>55</Slides>
  <Notes>54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55</vt:i4>
      </vt:variant>
    </vt:vector>
  </HeadingPairs>
  <TitlesOfParts>
    <vt:vector size="7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2025-08-05T00:33:00Z</dcterms:created>
  <dcterms:modified xsi:type="dcterms:W3CDTF">2025-08-11T02:50:34Z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0624CB2261DA4A0AA3DF6609775B79DC_12</vt:lpwstr>
  </property>
  <property fmtid="{D5CDD505-2E9C-101B-9397-08002B2CF9AE}" pid="3" name="KSOProductBuildVer">
    <vt:lpwstr>2052-12.1.0.21915</vt:lpwstr>
  </property>
</Properties>
</file>