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0" r:id="rId68"/>
    <p:sldId id="321" r:id="rId69"/>
    <p:sldId id="322" r:id="rId70"/>
    <p:sldId id="323" r:id="rId71"/>
    <p:sldId id="324" r:id="rId72"/>
    <p:sldId id="325" r:id="rId73"/>
    <p:sldId id="326" r:id="rId7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7" Type="http://schemas.openxmlformats.org/officeDocument/2006/relationships/tableStyles" Target="tableStyles.xml"/><Relationship Id="rId76" Type="http://schemas.openxmlformats.org/officeDocument/2006/relationships/viewProps" Target="viewProps.xml"/><Relationship Id="rId75" Type="http://schemas.openxmlformats.org/officeDocument/2006/relationships/presProps" Target="presProps.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0bf17d27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混淆抵押和质押</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70befc3b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混淆修改权和改编权</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bc937309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定分止争——所有权</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83640cb3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物尽其用——他物权</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ce40ed44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保护创作——著作权</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b52e353b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激励创新——专利权</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36f77d37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点石成金——商标权</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0bf17d27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混淆抵押和质押</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6faeb8c40009a76f01#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70befc3b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混淆修改权和改编权</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p:spPr>
        <p:txBody>
          <a:bodyPr wrap="square" lIns="0" tIns="0" rIns="0" bIns="0" rtlCol="0" anchor="ctr"/>
          <a:lstStyle/>
          <a:p>
            <a:pPr algn="ctr">
              <a:lnSpc>
                <a:spcPct val="10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1" Type="http://schemas.openxmlformats.org/officeDocument/2006/relationships/theme" Target="../theme/theme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0.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9.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9.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0_1#5ad03643c?sp=1&amp;pid=83640cb3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［陕西榆林2025高二月考］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甲大学毕业后自主创业，在企业创办初期因资金短缺向乙借款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。在乙的家人的要求下，甲将自己的小轿车交给乙作为债权担保并写下了借条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，借条明确了具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体的还款日期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1_1#5ad03643c.bracket?pid=83640cb36&amp;color=0,0,0&amp;vpa=4&amp;vtp=1"/>
          <p:cNvSpPr/>
          <p:nvPr/>
        </p:nvSpPr>
        <p:spPr>
          <a:xfrm>
            <a:off x="5494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10_2#5ad03643c?pid=83640cb36&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①甲既是债务人，又是出质人，轿车属于质押财产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在该借款合同的存续期间，乙对轿车享有质权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若甲不履行债务，则乙有权将该小轿车直接变卖全部受偿</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用益物权是在债权担保过程中产生的他物权形式</a:t>
            </a:r>
            <a:endParaRPr lang="en-US" altLang="zh-CN" sz="2000" dirty="0"/>
          </a:p>
        </p:txBody>
      </p:sp>
      <p:sp>
        <p:nvSpPr>
          <p:cNvPr id="5" name="QC_7_BD.10_3#5ad03643c.choices?pid=83640cb36&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2_1#5ad03643c?vop=1&amp;pid=83640cb3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本题考查担保物权。甲向乙借款25万元。在乙的家人的要求下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，甲将自己的小轿车交给乙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作为债权担保并写下了借条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，借条明确了具体的还款日期。甲既是债务人，又是出质人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，轿车属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于质押财产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，在该借款合同的存续期间，乙对轿车享有质权，①②正确；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在甲不能履行债务时，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乙有权以该轿车折价或以拍卖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、变卖轿车的价款优先受偿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，但不是乙将该小轿车直接变卖全部受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，③排除；担保物权是在债权担保过程中产生的他物权形式，④排除。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13_1#e15db686c?sp=1&amp;pid=0bf17d27f&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5.汪某的家在农村，后因父母进城开饭馆，他跟着父母到城里上学。为生活方便，他家在城里买</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了一套商品房和一辆车，在农村老家还有三间房和两亩（1亩≈666.67平方米）承包地。近期，</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他家因饭馆规模扩大缺乏周转资金，汪某家可采取的正确筹资措施有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14_1#e15db686c.bracket?pid=0bf17d27f&amp;color=0,0,0&amp;vpa=5&amp;vtp=1"/>
          <p:cNvSpPr/>
          <p:nvPr/>
        </p:nvSpPr>
        <p:spPr>
          <a:xfrm>
            <a:off x="8536808" y="1927452"/>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8_BD.13_2#e15db686c?pid=0bf17d27f&amp;color=0,0,0&amp;vtp=1&amp;bbb=1"/>
          <p:cNvSpPr/>
          <p:nvPr/>
        </p:nvSpPr>
        <p:spPr>
          <a:xfrm>
            <a:off x="722376" y="2355046"/>
            <a:ext cx="10753344" cy="17960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①利用担保物权将老家的两亩承包地流转出去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将城里的商品房抵押给银行以获得抵押贷款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行使质权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，将车辆质押给李某以获得其借款</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依法转让老家房屋的所有权和宅基地使用权</a:t>
            </a:r>
            <a:endParaRPr lang="en-US" altLang="zh-CN" sz="2000" dirty="0"/>
          </a:p>
        </p:txBody>
      </p:sp>
      <p:sp>
        <p:nvSpPr>
          <p:cNvPr id="5" name="QC_8_BD.13_3#e15db686c.choices?pid=0bf17d27f&amp;color=0,0,0&amp;vtp=1&amp;bbb=1"/>
          <p:cNvSpPr/>
          <p:nvPr/>
        </p:nvSpPr>
        <p:spPr>
          <a:xfrm>
            <a:off x="722376" y="4190958"/>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1#e15db686c?vop=1&amp;pid=0bf17d27f&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本题考查抵押和质押。抵押，是指抵押人和债权人以书面形式订立约定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，不转移抵押财产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的占有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，将该财产作为债权的担保，汪某家可以将城里的商品房抵押给银行以获得抵押贷款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。宅基地使用权可以买卖，但是具有一定的限制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。买卖宅基地使用权需要出卖人和买受人是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同一村的村民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，买受人符合宅基地使用的标准，出卖人所出售的房屋建造合法、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符合当地标准，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买卖行为报经集体经济组织批准同意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，可以依法转让老家房屋的所有权和宅基地使用权，④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农村的承包地不能进行质押，但在特定条件下可以通过抵押方式用农村承包地的经营权向金融机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构融资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，而不是流转出去，①排除。将车辆质押给李某，李某拥有质权，③排除。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2#e15db686c?vop=1&amp;pid=0bf17d27f&amp;color=0,0,0&amp;mp=1&amp;vtp=1&amp;bt=1&amp;bbb=1"/>
          <p:cNvSpPr/>
          <p:nvPr/>
        </p:nvSpPr>
        <p:spPr>
          <a:xfrm>
            <a:off x="722376" y="972000"/>
            <a:ext cx="10753344" cy="347853"/>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本题易错选③，错选原因是没有正确理解抵押和质押。</a:t>
            </a:r>
            <a:endParaRPr lang="en-US" altLang="zh-CN" sz="2000" dirty="0"/>
          </a:p>
        </p:txBody>
      </p:sp>
      <p:graphicFrame>
        <p:nvGraphicFramePr>
          <p:cNvPr id="15" name="QC_8_AS.15_3#e15db686c?colgroup=2,16,20&amp;vop=1&amp;pid=0bf17d27f&amp;color=0,0,0&amp;mp=1&amp;vtp=1&amp;bbb=1&amp;hb=1"/>
          <p:cNvGraphicFramePr>
            <a:graphicFrameLocks noGrp="1"/>
          </p:cNvGraphicFramePr>
          <p:nvPr/>
        </p:nvGraphicFramePr>
        <p:xfrm>
          <a:off x="722376" y="1455870"/>
          <a:ext cx="10735056" cy="4831334"/>
        </p:xfrm>
        <a:graphic>
          <a:graphicData uri="http://schemas.openxmlformats.org/drawingml/2006/table">
            <a:tbl>
              <a:tblPr/>
              <a:tblGrid>
                <a:gridCol w="841248"/>
                <a:gridCol w="4517136"/>
                <a:gridCol w="5376672"/>
              </a:tblGrid>
              <a:tr h="413258">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02055">
                <a:tc>
                  <a:txBody>
                    <a:bodyPr/>
                    <a:lstStyle/>
                    <a:p>
                      <a:pPr marL="0" indent="0"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标的</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通常为不动产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如房屋</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以及特定动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如车辆</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大型机械设备等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主要是动产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还有可转让的权利</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比如汇票</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支票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债券</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存款单等权利凭证</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知识产权中的财产权等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11911">
                <a:tc>
                  <a:txBody>
                    <a:bodyPr/>
                    <a:lstStyle/>
                    <a:p>
                      <a:pPr marL="0" indent="0"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占有</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不转移抵押物的占有</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由抵押人继续使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保管抵押物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须转移质押物的占有</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质权人占有质押物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02055">
                <a:tc>
                  <a:txBody>
                    <a:bodyPr/>
                    <a:lstStyle/>
                    <a:p>
                      <a:pPr marL="0" indent="0"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设立</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一般须办理抵押物登记</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抵押权自登记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时设立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（法律另有规定的除外）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动产质权自出质人交付质押财产时设立</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权利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质押则依不同权利类型</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分别以交付权利凭证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或办理出质登记等方式设立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02055">
                <a:tc>
                  <a:txBody>
                    <a:bodyPr/>
                    <a:lstStyle/>
                    <a:p>
                      <a:pPr marL="0" indent="0"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处置</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债权人对抵押物不具有直接处置权</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要与抵押人协商或通过起诉由法院判决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后完成抵押物的处置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对质押物的处置一般不需要经过协商或法院判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超过合同规定的时间质权人就可以处置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d80410fd8.fixed?pid=b3e46995c&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d80410fd8.fixed?pid=b3e46995c&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保障各类物权</a:t>
            </a:r>
            <a:endParaRPr lang="en-US" altLang="zh-CN" sz="4400" dirty="0"/>
          </a:p>
        </p:txBody>
      </p:sp>
      <p:pic>
        <p:nvPicPr>
          <p:cNvPr id="4" name="C_5#d80410fd8.fixed?pid=b3e46995c&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d80410fd8.fixed?pid=b3e46995c&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6_1#1c1f66dea?sp=1&amp;pid=d80410fd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［江苏南通海安高中2025高二期中］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某中学法研社团探究古代法律文书时，看到《商君书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：“一兔走，百人逐之，非以兔为可分以为百，由名分之未定也。夫卖兔者满市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，而盗不敢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，由名分已定也。”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对该记载探究成果正确的是(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7_1#1c1f66dea.bracket?pid=d80410fd8&amp;color=0,0,0&amp;vpa=6&amp;vtp=1"/>
          <p:cNvSpPr/>
          <p:nvPr/>
        </p:nvSpPr>
        <p:spPr>
          <a:xfrm>
            <a:off x="6510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16_2#1c1f66dea?pid=d80410fd8&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①产权作用路径：明确财产归属→保障经济主体财产权→推动市场秩序井然有序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保护原则分析：公有制经济财产权不可侵犯，非公有制经济财产权有保护限度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材料现代分析：运用现代物权理论分析，“名分已定”的原因是人格权</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材料现代分析：运用现代产权理论分析，“盗不敢取”的原因是兔的归属已经确定</a:t>
            </a:r>
            <a:endParaRPr lang="en-US" altLang="zh-CN" sz="2000" dirty="0"/>
          </a:p>
        </p:txBody>
      </p:sp>
      <p:sp>
        <p:nvSpPr>
          <p:cNvPr id="5" name="QC_6_BD.16_3#1c1f66dea.choices?pid=d80410fd8&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8_1#1c1f66dea?vop=1&amp;pid=d80410fd8&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本题考查保障各类物权。原文的意思是一只兔子跑，上百个人追逐它</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。不是因为一只兔子可</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以分成百份</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，而是它的名分没有定下。满市场都是卖兔子的，却没有人去抢</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，是因为这些兔子已经</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有了名分</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。所以名分已定，解决纠纷就有了依据，社会才有正常的秩序</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。产权作用路径是明确财产</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归属</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，保障经济主体财产权，有利于推动市场秩序井然有序，①正确。结合材料“</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夫卖兔者满市，</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而盗不敢取</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，由名分已定也”，运用现代产权理论分析，可知，“盗不敢取</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”的原因是兔的归属已</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经确定</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，④正确。在我国，公有制经济财产权不可侵犯，</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非公有制经济合法的财产权也不可侵犯，</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受到平等保护</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；“非公有制经济财产权有保护限度”的说法错误，且材料未涉及此内容，②</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运用现代物权理论分析</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，“名分已定”的原因是保护物权，而不是人格权，③排除。</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9_1#e23e14c3a?sp=1&amp;pid=d80410fd8&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［湖南师范大学附属中学2025高二期中］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王某向赵某借了50万元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，并将自己唯一的机动车交给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赵某作为质押财产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。王某又向钱某借了20万元，承诺半年后还款。结果，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半年后王某并没有还款。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钱某不满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，在得知王某名下有机动车后，将王某诉至人民法院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，请求将王某名下的机动车折价还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款给他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以下认识正确的是(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0_1#e23e14c3a.bracket?pid=d80410fd8&amp;color=0,0,0&amp;vpa=7&amp;vtp=1"/>
          <p:cNvSpPr/>
          <p:nvPr/>
        </p:nvSpPr>
        <p:spPr>
          <a:xfrm>
            <a:off x="3970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19_2#e23e14c3a?pid=d80410fd8&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①本案涉及债权关系，客体是王某名下的机动车</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本案涉及担保物权，对应的是机动车的交换价值</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王某将机动车质押给赵某，赵某则拥有了该机动车的所有权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赵某实际占有王某作为担保物的机动车，享有质权，可依法优先受偿</a:t>
            </a:r>
            <a:endParaRPr lang="en-US" altLang="zh-CN" sz="2000" dirty="0"/>
          </a:p>
        </p:txBody>
      </p:sp>
      <p:sp>
        <p:nvSpPr>
          <p:cNvPr id="5" name="QC_6_BD.19_3#e23e14c3a.choices?pid=d80410fd8&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1_1#e23e14c3a?vop=1&amp;pid=d80410fd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本题考查质押。王某以自己的机动车为质押物向赵某借了50万元，由此可知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，本案涉及担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保物权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，对应的是机动车的交换价值，②正确；王某以自己的机动车为质押物向赵某借了50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赵某实际占有王某作为担保物的机动车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，享有质权，可依法优先受偿，④正确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；本案涉及债权关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，但债权关系的客体是行为，①排除；王某以自己的机动车为质押物向赵某借了50万元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获得了该机动车的质权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，而不是所有权，③排除。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cd9eed0a.fixed?pid=e3f874d4c&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_BD#bcd9eed0a.fixed?pid=e3f874d4c&amp;color=255,255,255&amp;vtp=1&amp;bbb=1"/>
          <p:cNvSpPr/>
          <p:nvPr/>
        </p:nvSpPr>
        <p:spPr>
          <a:xfrm>
            <a:off x="0" y="3730752"/>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依法有效保护财产权</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2_1#776715ef1?sp=1&amp;pid=d80410fd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3.外出打工的刘某回到家乡，却发现自己的房子已不复存在。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自己宅基地的一半被村公路所占，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另一半被邻居占用建成新房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，并且邻居已获得宅基地使用权证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。无家可归的刘某被逼无奈把村委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会和邻居告上法庭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，请求恢复其原宅基地使用权。对此，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3_1#776715ef1.bracket?pid=d80410fd8&amp;color=0,0,0&amp;vpa=8&amp;vtp=1"/>
          <p:cNvSpPr/>
          <p:nvPr/>
        </p:nvSpPr>
        <p:spPr>
          <a:xfrm>
            <a:off x="9304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22_2#776715ef1?pid=d80410fd8&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①刘某仍然可以长期占有和使用原宅基地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法院不应支持刘某恢复原宅基地使用权的诉讼请求</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邻居侵犯了刘某的宅基地使用权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法院应支持刘某恢复原宅基地使用权的诉讼请求</a:t>
            </a:r>
            <a:endParaRPr lang="en-US" altLang="zh-CN" sz="2000" dirty="0"/>
          </a:p>
        </p:txBody>
      </p:sp>
      <p:sp>
        <p:nvSpPr>
          <p:cNvPr id="5" name="QC_6_BD.22_3#776715ef1.choices?pid=d80410fd8&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4_1#776715ef1?vop=1&amp;pid=d80410fd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本题考查用益物权。因为刘某的原宅基地已修成公路和被邻居占用建成新房,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基于绿色原则，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法院不应支持他恢复原宅基地使用权的诉讼请求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，邻居侵犯了刘某的宅基地使用权，②③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不选；刘某的原宅基地已修成公路和被邻居占用建成新房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，刘某不可以长期占有和使用原宅基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，①不选。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5_1#05d20db87?sp=1&amp;pid=d80410fd8&amp;color=0,0,0&amp;vtp=1&amp;bt=1&amp;bbb=1"/>
          <p:cNvSpPr/>
          <p:nvPr/>
        </p:nvSpPr>
        <p:spPr>
          <a:xfrm>
            <a:off x="722376" y="972000"/>
            <a:ext cx="10753344" cy="13130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4.阅读材料，完成下列要求。（8分）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新时代以来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农村土地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三权分置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助力京郊大地跑出乡村振兴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加速度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4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三权分置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法律表达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23" name="QO_6_BD.25_2#05d20db87?colgroup=41&amp;pid=d80410fd8&amp;color=0,0,0&amp;vtp=1&amp;bbb=1&amp;hb=1"/>
          <p:cNvGraphicFramePr>
            <a:graphicFrameLocks noGrp="1"/>
          </p:cNvGraphicFramePr>
          <p:nvPr/>
        </p:nvGraphicFramePr>
        <p:xfrm>
          <a:off x="722376" y="2421578"/>
          <a:ext cx="10735056" cy="3247263"/>
        </p:xfrm>
        <a:graphic>
          <a:graphicData uri="http://schemas.openxmlformats.org/drawingml/2006/table">
            <a:tbl>
              <a:tblPr/>
              <a:tblGrid>
                <a:gridCol w="10735056"/>
              </a:tblGrid>
              <a:tr h="3247263">
                <a:tc>
                  <a:txBody>
                    <a:bodyPr/>
                    <a:lstStyle/>
                    <a:p>
                      <a:pPr marL="0" indent="0" algn="ctr"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中华人民共和国农村土地承包法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p>
                      <a:pPr marL="0" indent="0" algn="l" latinLnBrk="1" hangingPunct="0">
                        <a:lnSpc>
                          <a:spcPts val="3200"/>
                        </a:lnSpc>
                      </a:pPr>
                      <a:r>
                        <a:rPr lang="en-US" altLang="zh-CN" sz="2000" b="0" i="0" u="none">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第八条</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国家保护集体土地所有者的合法权益</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保护承包方的土地承包经营权</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任何组织和</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个人不得侵犯</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ctr" latinLnBrk="1" hangingPunct="0">
                        <a:lnSpc>
                          <a:spcPts val="3200"/>
                        </a:lnSpc>
                      </a:pPr>
                      <a:r>
                        <a:rPr lang="en-US" altLang="zh-CN" sz="2000" b="0" i="0" u="none">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中华人民共和国民法典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p>
                      <a:pPr marL="0" indent="0" algn="l" latinLnBrk="1" hangingPunct="0">
                        <a:lnSpc>
                          <a:spcPts val="3200"/>
                        </a:lnSpc>
                      </a:pPr>
                      <a:r>
                        <a:rPr lang="en-US" altLang="zh-CN" sz="2000" b="0" i="0" u="none">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第三百三十九条</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土地承包经营权人可以自主决定依法采取出租</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入股或者其他方式向他人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流转土地经营权</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200"/>
                        </a:lnSpc>
                      </a:pPr>
                      <a:r>
                        <a:rPr lang="en-US" altLang="zh-CN" sz="2000" b="0" i="0" u="none">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第三百四十条</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土地经营权人有权在合同约定的期限内占有农村土地</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自主开展农业生产经</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营并取得收益</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5_3#05d20db87?pid=d80410fd8&amp;color=0,0,0&amp;mp=1&amp;vtp=1&amp;bt=1&amp;bbb=1&amp;hb=1"/>
          <p:cNvSpPr/>
          <p:nvPr/>
        </p:nvSpPr>
        <p:spPr>
          <a:xfrm>
            <a:off x="722376" y="972000"/>
            <a:ext cx="10753344" cy="4107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三权分置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收获民声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伊某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咱村成立金樱谷农业专业合作社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闲置的土地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果园依法流转给合作社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我们都是</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合作社股东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张某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我们村和公司合作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打造文旅康养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商务洽谈为一体的产业民宿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公司和村集体签</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年合同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效益比我们以前的租金高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还可以销售特产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做民宿管家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北京农村人均可支配收入年均增长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城乡收入差距进一步缩小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累</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计创建国家现代农业产业园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中国美丽休闲乡村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，运用《法律与生活》的知识，分析农村土地“三权分置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”是如何助力乡村振兴跑出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加速度”的。</a:t>
            </a:r>
            <a:endParaRPr lang="en-US" altLang="zh-CN" sz="20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N.26_1#05d20db87?vop=1&amp;pid=d80410fd8&amp;color=0,0,0&amp;vtp=1&amp;bt=1&amp;bbb=1&amp;hb=1"/>
          <p:cNvSpPr/>
          <p:nvPr/>
        </p:nvSpPr>
        <p:spPr>
          <a:xfrm>
            <a:off x="722376" y="972000"/>
            <a:ext cx="10753344" cy="26850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①国家通过法律确定“三权分置”，保护承包方的土地承包经营权，</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有利于确定财产归属，</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保护农民合法财产权益</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，增加农民收入，促进财产权的流通、使用，带动乡村经济社会发展</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，助</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力乡村振兴</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。（4分）②国家确定“三权分置”，稳定农村土地承包关系</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，可以健全土地承包经</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营权依法自愿有偿转让机制</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。成立农业专业合作社、公司与村集体合作</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，有利于激活农村土地市</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场</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，优化土地资源配置，发展农业适度规模经营，提高农民生产的积极性和主动性</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，促进乡村地</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区农民财产性收入增长</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，助推乡村振兴。（4分）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27_1#05d20db87?vop=1&amp;pid=d80410fd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本题考查所有权和他物权。关键信息①：国家保护集体土地所有者的合法权益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，保护承包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方的土地承包经营权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，可联系保护财产权的意义；关键信息②：成立农业专业合作社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、公司和村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集体签订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20年合同，可联系健全土地承包经营权依法自愿有偿转让机制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，以及土地经营权流转对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促进土地资源配置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、发展农业适度规模经营、增加农民财产性收入的意义。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dc13bfd3d.fixed?pid=2bc511e9f&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dc13bfd3d.fixed?pid=2bc511e9f&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尊重知识产权</a:t>
            </a:r>
            <a:endParaRPr lang="en-US" altLang="zh-CN" sz="4400" dirty="0"/>
          </a:p>
        </p:txBody>
      </p:sp>
      <p:pic>
        <p:nvPicPr>
          <p:cNvPr id="4" name="C_5#dc13bfd3d.fixed?pid=2bc511e9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dc13bfd3d.fixed?pid=2bc511e9f&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8_1#0a2c5cdf5?sp=1&amp;pid=ce40ed44c&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［辽宁七校协作体2025高二段考］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某班学生在学习“知识产权”时，展开了激烈讨论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。下面是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部分学生的观点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28" name="QC_7_BD.28_2#0a2c5cdf5?colgroup=41&amp;pid=ce40ed44c&amp;color=0,0,0&amp;vtp=1&amp;bbb=1&amp;hb=1"/>
          <p:cNvGraphicFramePr>
            <a:graphicFrameLocks noGrp="1"/>
          </p:cNvGraphicFramePr>
          <p:nvPr/>
        </p:nvGraphicFramePr>
        <p:xfrm>
          <a:off x="722376" y="1951677"/>
          <a:ext cx="10735056" cy="2841879"/>
        </p:xfrm>
        <a:graphic>
          <a:graphicData uri="http://schemas.openxmlformats.org/drawingml/2006/table">
            <a:tbl>
              <a:tblPr/>
              <a:tblGrid>
                <a:gridCol w="10735056"/>
              </a:tblGrid>
              <a:tr h="284187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①李某：前几天</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我画了一幅画</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这幅画是我的智力成果</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我可以申请国家专利</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王某：对李某这幅画的署名权</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修改权</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保护作品完整权的法律保护期限是李某有生之年加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去世后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50年</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张某：我没经过李某同意</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把他的这幅画复制后</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卖给了一个书画社</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书画社将画予以销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售</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侵犯了李某的发行权</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孙某：李某的这幅画在某公众号上发表后</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我转载到了我的朋友圈</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我没有侵犯他的发表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权</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7_AN.29_1#0a2c5cdf5.bracket?pid=ce40ed44c&amp;color=0,0,0&amp;vpa=9&amp;vtp=1"/>
          <p:cNvSpPr/>
          <p:nvPr/>
        </p:nvSpPr>
        <p:spPr>
          <a:xfrm>
            <a:off x="3957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7_BD.28_3#0a2c5cdf5.choices?pid=ce40ed44c&amp;color=0,0,0&amp;vtp=1&amp;bbb=1"/>
          <p:cNvSpPr/>
          <p:nvPr/>
        </p:nvSpPr>
        <p:spPr>
          <a:xfrm>
            <a:off x="722376" y="492347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0_1#0a2c5cdf5?vop=1&amp;pid=ce40ed44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本题考查著作权。张某未经李某同意，复制并出售其画作给书画社，</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书画社将画予以销售，</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侵犯了李某的发行权</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，③正确；李某的这幅画在某公众号上发表后，</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孙某转载到了自己的朋友圈，</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可能会侵犯李某作品的信息网络传播权</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，而不是发表权，④正确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；专利权是权利人就特定的发明创</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造依法在规定期限内享有的专有权</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，绘画作品属于文学艺术领域的作品</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，所对应的知识产权是著作</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权</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，不是专利权，①排除；著作权属于自然人的</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，作品发表权和著作财产权的保护期是作者有生之</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年加去世后</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50年，但著作权中的署名权、修改权和保护作品完整权的保护期不受限制，②排除。</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1_1#b7d1c826e?sp=1&amp;pid=b52e353b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［湖南岳阳一中2025高二月考］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2025年4月26日是第25个“世界知识产权日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”。全国各地纷纷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举办知识产权宣传周活动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，激发全社会创新创造活力。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下列关于我国知识产权保护期限的说法，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2_1#b7d1c826e.bracket?pid=b52e353b1&amp;color=0,0,0&amp;vpa=10&amp;vtp=1"/>
          <p:cNvSpPr/>
          <p:nvPr/>
        </p:nvSpPr>
        <p:spPr>
          <a:xfrm>
            <a:off x="1925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31_2#b7d1c826e?pid=b52e353b1&amp;color=0,0,0&amp;vtp=1&amp;bbb=1"/>
          <p:cNvSpPr/>
          <p:nvPr/>
        </p:nvSpPr>
        <p:spPr>
          <a:xfrm>
            <a:off x="722376" y="2334074"/>
            <a:ext cx="10753344" cy="1326134"/>
          </a:xfrm>
          <a:prstGeom prst="rect">
            <a:avLst/>
          </a:prstGeom>
          <a:noFill/>
        </p:spPr>
        <p:txBody>
          <a:bodyPr wrap="none" lIns="0" tIns="0" rIns="0" bIns="0" rtlCol="0" anchor="t"/>
          <a:lstStyle/>
          <a:p>
            <a:pPr latinLnBrk="1">
              <a:lnSpc>
                <a:spcPts val="3600"/>
              </a:lnSpc>
              <a:tabLst>
                <a:tab pos="519811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①发明专利权的期限为10年</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19811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②实用新型专利权的期限为15年</a:t>
            </a:r>
            <a:endParaRPr lang="en-US" altLang="zh-CN" sz="2000" dirty="0"/>
          </a:p>
          <a:p>
            <a:pPr latinLnBrk="1">
              <a:lnSpc>
                <a:spcPts val="3700"/>
              </a:lnSpc>
              <a:tabLst>
                <a:tab pos="519811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③外观设计专利权的期限为15年</a:t>
            </a:r>
            <a:endParaRPr lang="en-US" altLang="zh-CN" sz="2000" dirty="0"/>
          </a:p>
          <a:p>
            <a:pPr latinLnBrk="1">
              <a:lnSpc>
                <a:spcPts val="3500"/>
              </a:lnSpc>
              <a:tabLst>
                <a:tab pos="519811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④我国商业秘密保护无时间限制</a:t>
            </a:r>
            <a:endParaRPr lang="en-US" altLang="zh-CN" sz="2000" dirty="0"/>
          </a:p>
        </p:txBody>
      </p:sp>
      <p:sp>
        <p:nvSpPr>
          <p:cNvPr id="5" name="QC_7_BD.31_3#b7d1c826e.choices?pid=b52e353b1&amp;color=0,0,0&amp;vtp=1&amp;bbb=1"/>
          <p:cNvSpPr/>
          <p:nvPr/>
        </p:nvSpPr>
        <p:spPr>
          <a:xfrm>
            <a:off x="719328" y="411778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22b488eb2.fixed?pid=b3e46995c&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22b488eb2.fixed?pid=b3e46995c&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保障各类物权</a:t>
            </a:r>
            <a:endParaRPr lang="en-US" altLang="zh-CN" sz="4400" dirty="0"/>
          </a:p>
        </p:txBody>
      </p:sp>
      <p:pic>
        <p:nvPicPr>
          <p:cNvPr id="4" name="C_5#22b488eb2.fixed?pid=b3e46995c&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22b488eb2.fixed?pid=b3e46995c&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3_1#b7d1c826e?vop=1&amp;pid=b52e353b1&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本题考查专利权的种类及其保护期。外观设计专利的保护期限是15年，③正确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；发明人如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果选择以商业秘密方式来保护其发明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，则只要该发明保密得当，就可以一直受到保护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，其保护无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时间限制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，④正确；发明专利的保护期限是20年，实用新型专利的保护期限是10年，①②排除。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3_2#b7d1c826e?vop=1&amp;pid=b52e353b1&amp;color=0,0,0&amp;mp=1&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专利的种类：发明、实用新型和外观设计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前两种专利是针对技术创新的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，只是对创造性的程度要求不同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，发明专利的创造性要求高于实用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新型专利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。外观设计专利则与实用技术无关，仅涉及产品设计的美观效果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。我国专利法规定了专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利的保护期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：发明专利的保护期为20年，实用新型专利的保护期为10年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，外观设计专利的保护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15年，均自申请日起计算。保护期满以后，这些发明创造就进入公共领域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，任何人都可以免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费使用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_1#6ee538d5f?sp=1&amp;pid=b52e353b1&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［河南开封五校2024高二期中］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2023年8月25日，第十八届“×××少年儿童发明奖”揭晓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小学选手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（三年级学生，已满8周岁）的发明作品“阳台综合式智能逃生系统”获金奖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。此发明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利用楼内烟雾传感器等消防系统来控制逃生梯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，方便逃生。后来，该发明申请专利成功。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下列认识正确的是(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5_1#6ee538d5f.bracket?pid=b52e353b1&amp;color=0,0,0&amp;vpa=11&amp;vtp=1"/>
          <p:cNvSpPr/>
          <p:nvPr/>
        </p:nvSpPr>
        <p:spPr>
          <a:xfrm>
            <a:off x="2954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34_2#6ee538d5f?pid=b52e353b1&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①该同学虽无民事行为能力，但对该作品享有专利权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该同学若转让其专利权，应征得其监护人同意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该发明专利保护期满以后，他人在公共领域可免费使用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发明专利保护期为20年，保护期满后可以申请续展</a:t>
            </a:r>
            <a:endParaRPr lang="en-US" altLang="zh-CN" sz="2000" dirty="0"/>
          </a:p>
        </p:txBody>
      </p:sp>
      <p:sp>
        <p:nvSpPr>
          <p:cNvPr id="5" name="QC_7_BD.34_3#6ee538d5f.choices?pid=b52e353b1&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6_1#6ee538d5f?vop=1&amp;pid=b52e353b1&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本题考查专利权。该同学已满8周岁，为限制民事行为能力人，若转让其专利权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，应征得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其监护人同意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，②正确；在专利保护期满后，该发明进入公共领域，任何人都可以免费使用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；该同学已满8周岁，属于限制民事行为能力人，但对该作品享有专利权，①排除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；发明专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利的保护期限为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20年，不可申请续展，④排除。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_1#79b8de46e?sp=1&amp;pid=36f77d37d&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［安徽A10联盟2025高二期中］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2025年1月，国家知识产权局商标局公布了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2024年四季度县域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商标统计情况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。截至2025年一季度，浙江省义乌市商标有效注册量超过21.8万件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，总量位居全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国县级市第一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这些注册商标(</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8_1#79b8de46e.bracket?pid=36f77d37d&amp;color=0,0,0&amp;vpa=12&amp;vtp=1"/>
          <p:cNvSpPr/>
          <p:nvPr/>
        </p:nvSpPr>
        <p:spPr>
          <a:xfrm>
            <a:off x="4224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37_2#79b8de46e?pid=36f77d37d&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①作为发明创造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，商标注册者对其享有所有权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若想获得长久的法律保护，需要依法续展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保护期为15年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，保护期满进入公共领域</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属于知识产权，商标注册人对其享有排他权</a:t>
            </a:r>
            <a:endParaRPr lang="en-US" altLang="zh-CN" sz="2000" dirty="0"/>
          </a:p>
        </p:txBody>
      </p:sp>
      <p:sp>
        <p:nvSpPr>
          <p:cNvPr id="5" name="QC_7_BD.37_3#79b8de46e.choices?pid=36f77d37d&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9_1#79b8de46e?vop=1&amp;pid=36f77d37d&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本题考查商标权。注册商标的有效期为10年，期满需要通过续展延长保护期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，续展后可继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续获得法律保护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，从而实现长久保护，②正确。商标权属于知识产权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，商标注册人享有排他权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专用权），他人未经许可不得擅自使用相同或近似商标，④正确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。商标是用来将自己的商品或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服务与其他经营者的商品或服务相区别的标志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，而非发明创造，发明创造对应的是专利权，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。外观设计专利的保护期为15年，保护期满进入公共领域。注册商标的有效期是10年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护期满未续展则会导致商标不再受法律保护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，商标权被撤销，③排除。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40_1#dec4b8f47?sp=1&amp;pid=70befc3b6&amp;color=0,0,0&amp;vtp=1&amp;bt=1&amp;bbb=1&amp;hb=1"/>
          <p:cNvSpPr/>
          <p:nvPr/>
        </p:nvSpPr>
        <p:spPr>
          <a:xfrm>
            <a:off x="722376" y="972000"/>
            <a:ext cx="10753344" cy="2214753"/>
          </a:xfrm>
          <a:prstGeom prst="rect">
            <a:avLst/>
          </a:prstGeom>
          <a:noFill/>
        </p:spPr>
        <p:txBody>
          <a:bodyPr wrap="squar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Z动画公司制作了一部知名动画片，原创了若干角色。X游戏公司制作了一款卡牌类网络游戏，将Z动画公司的动画角色加入游戏之中，并进行了细节上的重新制作，然后在各大平台上线，获得了较高的用户量和关注度。Z动画公司认为X游戏公司侵犯了自己的权利，遂提起诉讼，人民法院经审理认定X游戏公司确有侵权。X游戏公司侵犯了Z动画公司著作权中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41_1#dec4b8f47.bracket?pid=70befc3b6&amp;color=0,0,0&amp;vpa=13&amp;vtp=1"/>
          <p:cNvSpPr/>
          <p:nvPr/>
        </p:nvSpPr>
        <p:spPr>
          <a:xfrm>
            <a:off x="9205598" y="2372068"/>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8_BD.40_2#dec4b8f47?pid=70befc3b6&amp;color=0,0,0&amp;vtp=1&amp;bbb=1"/>
          <p:cNvSpPr/>
          <p:nvPr/>
        </p:nvSpPr>
        <p:spPr>
          <a:xfrm>
            <a:off x="716280" y="27615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改编权</a:t>
            </a:r>
            <a:endParaRPr lang="en-US" altLang="zh-CN" sz="2000" dirty="0"/>
          </a:p>
          <a:p>
            <a:pPr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表演权</a:t>
            </a:r>
            <a:endParaRPr lang="en-US" altLang="zh-CN" sz="2000" dirty="0"/>
          </a:p>
          <a:p>
            <a:pPr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信息网络传播权</a:t>
            </a:r>
            <a:endParaRPr lang="en-US" altLang="zh-CN" sz="2000" dirty="0"/>
          </a:p>
          <a:p>
            <a:pP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④修改权</a:t>
            </a:r>
            <a:endParaRPr lang="en-US" altLang="zh-CN" sz="2000" dirty="0"/>
          </a:p>
        </p:txBody>
      </p:sp>
      <p:sp>
        <p:nvSpPr>
          <p:cNvPr id="5" name="QC_8_BD.40_3#dec4b8f47.choices?pid=70befc3b6&amp;color=0,0,0&amp;vtp=1&amp;bbb=1"/>
          <p:cNvSpPr/>
          <p:nvPr/>
        </p:nvSpPr>
        <p:spPr>
          <a:xfrm>
            <a:off x="716280" y="459748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42_1#dec4b8f47?vop=1&amp;pid=70befc3b6&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本题考查著作权。X游戏公司将Z动画公司的动画角色加入游戏之中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，并进行了细节上的重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新制作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，创作出了具有独创性的新作品，侵犯了Z动画公司的改编权，①正确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；《最高人民法院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关于审理侵害信息网络传播权民事纠纷案件适用法律若干问题的规定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》第三条第一款规定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络用户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、网络服务提供者未经许可，通过信息网络提供权利人享有信息网络传播权的作品、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录音录像制品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，除法律、行政法规另有规定外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，人民法院应当认定其构成侵害信息网络传播权行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。”X游戏公司将Z动画公司的动画角色加入游戏之中并在各大平台上线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，获得了较高的用户量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和关注度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，构成了对Z动画公司的信息网络传播权的侵犯，③正确；材料未体现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X游戏公司侵犯了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Z</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动画公司的表演权和修改权，②排除，④排除。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42_2#dec4b8f47?vop=1&amp;pid=70befc3b6&amp;color=0,0,0&amp;mp=1&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本题易错选④，错选原因是没有正确理解修改权和改编权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。修改权是指作者依法所享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有的自己或授权他人修改其创作的作品的权利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，重点在于“修改”；改编权是指改变作品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出具有独创性的新作品的权利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，重点在于产生“新的作品”。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fca75e1c0.fixed?pid=2bc511e9f&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fca75e1c0.fixed?pid=2bc511e9f&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尊重知识产权</a:t>
            </a:r>
            <a:endParaRPr lang="en-US" altLang="zh-CN" sz="4400" dirty="0"/>
          </a:p>
        </p:txBody>
      </p:sp>
      <p:pic>
        <p:nvPicPr>
          <p:cNvPr id="4" name="C_5#fca75e1c0.fixed?pid=2bc511e9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fca75e1c0.fixed?pid=2bc511e9f&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_1#919c0484d?sp=1&amp;pid=bc937309d&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［北京东城区2025高二期末］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《中华人民共和国宪法》第十二条、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第十三条的规定(</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5" name="QC_7_BD.1_2#919c0484d?colgroup=41&amp;pid=bc937309d&amp;color=0,0,0&amp;vtp=1&amp;bbb=1&amp;hb=1"/>
          <p:cNvGraphicFramePr>
            <a:graphicFrameLocks noGrp="1"/>
          </p:cNvGraphicFramePr>
          <p:nvPr/>
        </p:nvGraphicFramePr>
        <p:xfrm>
          <a:off x="722376" y="1511300"/>
          <a:ext cx="10735056" cy="2045843"/>
        </p:xfrm>
        <a:graphic>
          <a:graphicData uri="http://schemas.openxmlformats.org/drawingml/2006/table">
            <a:tbl>
              <a:tblPr/>
              <a:tblGrid>
                <a:gridCol w="10735056"/>
              </a:tblGrid>
              <a:tr h="2045843">
                <a:tc>
                  <a:txBody>
                    <a:bodyPr/>
                    <a:lstStyle/>
                    <a:p>
                      <a:pPr marL="0" indent="0" algn="ctr"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《中华人民共和国宪法》</a:t>
                      </a:r>
                      <a:endParaRPr lang="en-US" altLang="zh-CN" sz="1200" dirty="0"/>
                    </a:p>
                    <a:p>
                      <a:pPr marL="0" indent="0" algn="l" latinLnBrk="1" hangingPunct="0">
                        <a:lnSpc>
                          <a:spcPts val="3200"/>
                        </a:lnSpc>
                      </a:pPr>
                      <a:r>
                        <a:rPr lang="en-US" altLang="zh-CN" sz="2000" b="0" i="0" u="none">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第十二条</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社会主义的公共财产神圣不可侵犯</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200"/>
                        </a:lnSpc>
                      </a:pPr>
                      <a:r>
                        <a:rPr lang="en-US" altLang="zh-CN" sz="2000" b="0" i="0" u="none">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国家保护社会主义的公共财产</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禁止任何组织或者个人用任何手段侵占或者破坏国家的和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集体的财产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000"/>
                        </a:lnSpc>
                      </a:pPr>
                      <a:r>
                        <a:rPr lang="en-US" altLang="zh-CN" sz="2000" b="0" i="0" u="none">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第十三条</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公民的合法的私有财产不受侵犯</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endParaRPr lang="en-US" altLang="zh-CN" sz="120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7_AN.2_1#919c0484d.bracket?pid=bc937309d&amp;color=0,0,0&amp;vpa=1&amp;vtp=1"/>
          <p:cNvSpPr/>
          <p:nvPr/>
        </p:nvSpPr>
        <p:spPr>
          <a:xfrm>
            <a:off x="10277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3" name="QC_7_BD.1_3#919c0484d?pid=bc937309d&amp;color=0,0,0&amp;vtp=1&amp;bbb=1"/>
          <p:cNvSpPr/>
          <p:nvPr/>
        </p:nvSpPr>
        <p:spPr>
          <a:xfrm>
            <a:off x="722376" y="36957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①彰显了物权平等保护的原则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体现了物权法定的原则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有利于确定财产归属，保护社会生产力</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说明私有财产和公有财产具有平等的经济地位</a:t>
            </a:r>
            <a:endParaRPr lang="en-US" altLang="zh-CN" sz="2000" dirty="0"/>
          </a:p>
        </p:txBody>
      </p:sp>
      <p:sp>
        <p:nvSpPr>
          <p:cNvPr id="6" name="QC_7_BD.1_4#919c0484d.choices?pid=bc937309d&amp;color=0,0,0&amp;vtp=1&amp;bbb=1"/>
          <p:cNvSpPr/>
          <p:nvPr/>
        </p:nvSpPr>
        <p:spPr>
          <a:xfrm>
            <a:off x="722376" y="55330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_1#3dad05b2a?sp=1&amp;pid=fca75e1c0&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杭州某网络公司通过网络平台发布视频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，居中位置使用甲公司发布的虚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拟数字人场景视频内容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，片头片尾替换有关标识，并添加虚拟数字人课程的营销信息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。其中一段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视频还添加有杭州某网络公司的注册商标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，并将其他虚拟数字人名称写入标题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。甲公司认为杭州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某网络公司的行为构成侵权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，诉至法院。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4_1#3dad05b2a.bracket?pid=fca75e1c0&amp;color=0,0,0&amp;vpa=14&amp;vtp=1"/>
          <p:cNvSpPr/>
          <p:nvPr/>
        </p:nvSpPr>
        <p:spPr>
          <a:xfrm>
            <a:off x="7526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43_2#3dad05b2a?pid=fca75e1c0&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①杭州某网络公司的行为侵犯了甲公司的著作权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杭州某网络公司的行为侵犯了甲公司的商标权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杭州某网络公司的行为侵犯了甲公司的专利权</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甲公司发布的上述视频可在首次发表后第五十年的12月31日后被无偿转载使用</a:t>
            </a:r>
            <a:endParaRPr lang="en-US" altLang="zh-CN" sz="2000" dirty="0"/>
          </a:p>
        </p:txBody>
      </p:sp>
      <p:sp>
        <p:nvSpPr>
          <p:cNvPr id="5" name="QC_6_BD.43_3#3dad05b2a.choices?pid=fca75e1c0&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5_1#3dad05b2a?vop=1&amp;pid=fca75e1c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本题考查著作权。杭州某网络公司通过网络平台发布视频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，居中位置使用甲公司发布的虚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拟数字人场景视频内容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，片头片尾替换有关标识，并添加虚拟数字人课程的营销信息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州某网络公司的行为侵犯了甲公司的著作权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，①正确；著作财产权属于法人的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，其保护期截止于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作品首次发表后第五十年的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12月31日，④正确；材料未涉及侵犯甲公司的商标权和专利权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_1#e964b72c6?sp=1&amp;pid=fca75e1c0&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［山东齐鲁名校2025联考］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“M及图”商标（简称“蒙”商标）申请注册在第11类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“盥洗室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抽水马桶）、坐便器”等商品上。在此之前，他人申请注册的“蒙M</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”商标已被核准注册在第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类“浴室装置”等商品上。国家知识产权局裁定“蒙”商标在“盥洗室（抽水马桶）、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坐便器”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等商品与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“蒙M”构成使用在类似商品上的近似商标，将予以撤销。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下列认识正确的是(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7_1#e964b72c6.bracket?pid=fca75e1c0&amp;color=0,0,0&amp;vpa=15&amp;vtp=1"/>
          <p:cNvSpPr/>
          <p:nvPr/>
        </p:nvSpPr>
        <p:spPr>
          <a:xfrm>
            <a:off x="1056805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46_2#e964b72c6?pid=fca75e1c0&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①商标注册人享有注册商标专用权，有效期为10年</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商标权是指权利人针对特定作品依法享有的支配权利</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在同一种商品上使用与注册商标近似的商标构成侵权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依法撤销相关申请旨在维护知识产权权利人合法权益</a:t>
            </a:r>
            <a:endParaRPr lang="en-US" altLang="zh-CN" sz="2000" dirty="0"/>
          </a:p>
        </p:txBody>
      </p:sp>
      <p:sp>
        <p:nvSpPr>
          <p:cNvPr id="5" name="QC_6_BD.46_3#e964b72c6.choices?pid=fca75e1c0&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8_1#e964b72c6?vop=1&amp;pid=fca75e1c0&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本题考查商标权。根据商标法,商标注册人依法享有注册商标专用权，有效期为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可续展）,①正确。根据商标法,未经商标注册人的许可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，在同一种商品上使用与其注册商标近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似的商标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，或者在类似商品上使用与注册商标相同或者近似的商标，容易导致混淆的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，也构成侵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。国家知识产权局作出的这一裁定，有利于推进我国知识产权的保护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，维护知识产权权利人合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法权益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，④正确。著作权是指权利人针对特定作品依法享有的支配和获取利益的权利，②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未经权利人许可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，他人在同一种商品上使用与其注册商标相同或近似的商标，构成侵权，③排除。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9_1#9e09cba87?sp=1&amp;pid=fca75e1c0&amp;color=0,0,0&amp;vtp=1&amp;bt=1&amp;bbb=1"/>
          <p:cNvSpPr/>
          <p:nvPr/>
        </p:nvSpPr>
        <p:spPr>
          <a:xfrm>
            <a:off x="722376" y="972000"/>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某校高二学生在学习“尊重知识产权”课题时，搜集到以下案例：</a:t>
            </a:r>
            <a:endParaRPr lang="en-US" altLang="zh-CN" sz="2000" dirty="0"/>
          </a:p>
        </p:txBody>
      </p:sp>
      <p:graphicFrame>
        <p:nvGraphicFramePr>
          <p:cNvPr id="45" name="QC_6_BD.49_2#9e09cba87?colgroup=3,37&amp;pid=fca75e1c0&amp;color=0,0,0&amp;vtp=1&amp;bbb=1"/>
          <p:cNvGraphicFramePr>
            <a:graphicFrameLocks noGrp="1"/>
          </p:cNvGraphicFramePr>
          <p:nvPr/>
        </p:nvGraphicFramePr>
        <p:xfrm>
          <a:off x="722376" y="1513528"/>
          <a:ext cx="10725912" cy="1705356"/>
        </p:xfrm>
        <a:graphic>
          <a:graphicData uri="http://schemas.openxmlformats.org/drawingml/2006/table">
            <a:tbl>
              <a:tblPr/>
              <a:tblGrid>
                <a:gridCol w="987552"/>
                <a:gridCol w="9738360"/>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案例1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谢某临摹东晋画家顾恺之画作《洛神赋图》并在网站上售卖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案例2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“云和”为知名作家贾某的笔名</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为吸引流量</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小刘将自己所写文章均署名“云和”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案例3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大学生小闻发明了一款农用播种无人机</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向知识产权局申请专利并获得授权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案例4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杨某在生产的产品外包装上将书法家张某创作的“渔歌”二字作为商标使用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BD.49_3#9e09cba87?pid=fca75e1c0&amp;color=0,0,0&amp;vtp=1&amp;bbb=1"/>
          <p:cNvSpPr/>
          <p:nvPr/>
        </p:nvSpPr>
        <p:spPr>
          <a:xfrm>
            <a:off x="722376" y="3355028"/>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AN.50_1#9e09cba87.bracket?pid=fca75e1c0&amp;color=0,0,0&amp;vpa=16&amp;vtp=1"/>
          <p:cNvSpPr/>
          <p:nvPr/>
        </p:nvSpPr>
        <p:spPr>
          <a:xfrm>
            <a:off x="3208401" y="3355028"/>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6" name="QC_6_BD.49_4#9e09cba87?pid=fca75e1c0&amp;color=0,0,0&amp;vtp=1&amp;bbb=1"/>
          <p:cNvSpPr/>
          <p:nvPr/>
        </p:nvSpPr>
        <p:spPr>
          <a:xfrm>
            <a:off x="722376" y="381362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①谢某只要注明该画为顾恺之《洛神赋图》的临摹品就不侵犯著作权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笔名“云和”可参照姓名权加以保护，小刘的行为侵犯了贾某发表权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乙公司即使独立研制出同样的农用播种无人机，也不得实施该发明</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杨某未经张某同意将其作品作为商标使用，侵犯张某商标权</a:t>
            </a:r>
            <a:endParaRPr lang="en-US" altLang="zh-CN" sz="2000" dirty="0"/>
          </a:p>
        </p:txBody>
      </p:sp>
      <p:sp>
        <p:nvSpPr>
          <p:cNvPr id="7" name="QC_6_BD.49_5#9e09cba87.choices?pid=fca75e1c0&amp;color=0,0,0&amp;vtp=1&amp;bbb=1"/>
          <p:cNvSpPr/>
          <p:nvPr/>
        </p:nvSpPr>
        <p:spPr>
          <a:xfrm>
            <a:off x="722376" y="564953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1_1#9e09cba87?vop=1&amp;pid=fca75e1c0&amp;color=0,0,0&amp;vtp=1&amp;bt=1&amp;bbb=1&amp;hb=1"/>
          <p:cNvSpPr/>
          <p:nvPr/>
        </p:nvSpPr>
        <p:spPr>
          <a:xfrm>
            <a:off x="722376" y="972000"/>
            <a:ext cx="10753344" cy="4526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本题考查尊重知识产权。著作权属于自然人的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，作品发表权和著作财产权的保护期是作者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有生之年加去世后五十年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。著作权保护期届满，该作品就进入公共领域，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任何人都可以免费使用，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但作者的署名权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、修改权和保护作品完整权仍受法律保护。因此东晋画家顾恺之画作《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洛神赋图》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的著作权保护期早已经届满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，谢某只要注明该画为顾恺之《洛神赋图》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的临摹品就不侵犯著作权，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正确。专利授权后，他人即使独立作出相同的发明创造，也不得实施该发明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。大学生小闻发明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了一款农用播种无人机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，向知识产权局申请专利并获得授权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，因此乙公司即使独立研制出同样的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农用播种无人机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，也不得实施该发明，③正确。发表权，即决定作品是否公之于众的权利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权的行使只能有一次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，作品的发表，应当是首次向社会公开。“云和”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为知名作家贾某的笔名，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为吸引流量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，小刘将自己所写文章均署名“云和”,侵犯了贾某的姓名权，不是发表权，②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杨某未经张某同意将其作品作为商标使用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，侵犯张某的著作权，不是商标权，④排除。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2_1#86a32c55e?sp=1&amp;pid=fca75e1c0&amp;color=0,0,0&amp;vtp=1&amp;bt=1&amp;bbb=1&amp;hb=1"/>
          <p:cNvSpPr/>
          <p:nvPr/>
        </p:nvSpPr>
        <p:spPr>
          <a:xfrm>
            <a:off x="722376" y="972000"/>
            <a:ext cx="10753344" cy="3611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［江苏南京六校联合体2025高二期末］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阅读材料，完成下列要求。（12分）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企业是一家专业生产充电器的企业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企业完成了一项关于智能充电器的发明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并选择以商业秘密的方式来保护其发明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并把该发明转化为产品投放市场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不久后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公司独立攻关成功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研发出和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企业相同的发明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并为这项发明申请了专利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然后</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投入生产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产品投放市场后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企业认为该发明由自己率先发明并实施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公司侵犯了其专利权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于是在社交平台发文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以不良言论谴责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公司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公司带来了一定的负面影响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公司则认为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企业未经授权使用该发明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侵犯了其专利权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企业消除影响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停止生产并赔偿损失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双</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方协商无果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诉至人民法院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47" name="QO_6_BD.52_2#86a32c55e?colgroup=41&amp;pid=fca75e1c0&amp;color=0,0,0&amp;vtp=1&amp;bbb=1&amp;hb=1"/>
          <p:cNvGraphicFramePr>
            <a:graphicFrameLocks noGrp="1"/>
          </p:cNvGraphicFramePr>
          <p:nvPr/>
        </p:nvGraphicFramePr>
        <p:xfrm>
          <a:off x="722376" y="4713928"/>
          <a:ext cx="10735056" cy="819023"/>
        </p:xfrm>
        <a:graphic>
          <a:graphicData uri="http://schemas.openxmlformats.org/drawingml/2006/table">
            <a:tbl>
              <a:tblPr/>
              <a:tblGrid>
                <a:gridCol w="10735056"/>
              </a:tblGrid>
              <a:tr h="819023">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专利法第七十五条第二款规定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在专利申请日前已经制造相同产品</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使用相同方法或者已经作</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好制造</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使用的必要准备</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并且仅在原有范围内继续制造</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使用的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不视为侵犯专利权</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O_6_BD.52_3#86a32c55e?pid=fca75e1c0&amp;color=0,0,0&amp;vtp=1&amp;bbb=1"/>
          <p:cNvSpPr/>
          <p:nvPr/>
        </p:nvSpPr>
        <p:spPr>
          <a:xfrm>
            <a:off x="722376" y="5666428"/>
            <a:ext cx="10872788"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结合材料，运用“尊重知识产权”的知识，分别对A企业、B公司的观点、行为和主张加以评析。</a:t>
            </a:r>
            <a:endParaRPr lang="en-US" altLang="zh-CN" sz="2000" dirty="0"/>
          </a:p>
        </p:txBody>
      </p:sp>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N.53_1#86a32c55e?vop=1&amp;pid=fca75e1c0&amp;color=0,0,0&amp;vtp=1&amp;bt=1&amp;bbb=1&amp;hb=1"/>
          <p:cNvSpPr/>
          <p:nvPr/>
        </p:nvSpPr>
        <p:spPr>
          <a:xfrm>
            <a:off x="722376" y="972000"/>
            <a:ext cx="10753344" cy="3142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本案中，A企业选择以商业秘密的方式来保护其发明，并未申请专利</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，一旦他人独立作出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相同的发明</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，则他人可以实施该发明，不构成侵权。所以，A企业认为</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B公司侵犯其专利权并无</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法律依据</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。（3分）A企业公开在社交平台发文，以不良言论谴责B公司，侵犯了B</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公司的名誉权，</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，B公司有权要求其消除影响。（3分）B公司成功攻关后，申请了专利</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，获得了该发明的专</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利权</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。（2分）但A企业在B公司申请相关专利前已经实施相关发明，故A企业未侵犯</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B公司专利</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权</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，仍可在原有范围内生产。若A公司的不良言论给B公司造成实际损失，</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则需要承担赔偿责任。</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3分）所以，B公司的主张不会得到全部支持。（1分）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54_1#86a32c55e?vop=1&amp;pid=fca75e1c0&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本题考查尊重知识产权。关键信息①：A企业完成了一项关于智能充电器的发明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，并选择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以商业秘密</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研发出和A企业相同的发明→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发明人如果选择以商业秘密的方式来保护其发明，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一旦他人独立作出相同的发明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，则他人可以实施该发明，不构成侵权。关键信息②：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A企业在社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交平台发文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，以不良言论谴责B公司，给B公司带来了一定的负面影响→名誉权及侵权责任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③：B公司认为，A企业未经授权使用该发明，侵犯了其专利权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→专利权及专利法第七十五条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645912ad3.fixed?pid=bce2b91fe&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645912ad3.fixed?pid=bce2b91fe&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第二课综合训练</a:t>
            </a:r>
            <a:endParaRPr lang="en-US" altLang="zh-CN" sz="4400" dirty="0"/>
          </a:p>
        </p:txBody>
      </p:sp>
      <p:pic>
        <p:nvPicPr>
          <p:cNvPr id="4" name="C_5#645912ad3.fixed?pid=bce2b91fe&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645912ad3.fixed?pid=bce2b91fe&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刷能力</a:t>
            </a:r>
            <a:endParaRPr lang="en-US" altLang="zh-CN" sz="2800"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_1#919c0484d?vop=1&amp;pid=bc937309d&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本题考查财产权。物权平等保护原则是指国家、集体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、私人的物权和其他权利人的物权受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法律平等保护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，任何组织或个人不得侵犯。材料中《中华人民共和国宪法》第十二条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、第十三条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的规定体现了物权平等保护的原则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，①正确。材料中的法律是有关财产权的规定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，有利于确定财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产归属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，并以此促进财产的流通和使用。保护财产权就是保护劳动、保护发明创造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、保护社会生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，③正确。物权法定的原则是指物权的种类和内容必须由法律规定，不得任意创设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，②排除。《中华人民共和国宪法》第十二条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、第十三条的规定说明国家保护社会主义公共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财产和私人合法财产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，且该说法不妥，④排除。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_1#f58998428?sp=1&amp;pid=645912ad3&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［河南濮阳2024高二期中］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周某与罗某是夫妻，育有一女小周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，双方在婚姻存续期间购买房屋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一套登记在周某名下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。2022年2月两人离婚，法院判决该房屋归罗某所有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，但二人一直未进行房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产转让登记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。2023年1月，罗某突发疾病去世。2024年2月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，周某以当时的市价将该房屋卖给知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情的唐某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，并办理了登记手续。小周知道后，起诉至法院，请求判令唐某返还房屋。对此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理解正确的是(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6_1#f58998428.bracket?pid=645912ad3&amp;color=0,0,0&amp;vpa=17&amp;vtp=1"/>
          <p:cNvSpPr/>
          <p:nvPr/>
        </p:nvSpPr>
        <p:spPr>
          <a:xfrm>
            <a:off x="2433701" y="27817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55_2#f58998428?pid=645912ad3&amp;color=0,0,0&amp;vtp=1&amp;bbb=1"/>
          <p:cNvSpPr/>
          <p:nvPr/>
        </p:nvSpPr>
        <p:spPr>
          <a:xfrm>
            <a:off x="722376" y="3248474"/>
            <a:ext cx="10753344" cy="1326134"/>
          </a:xfrm>
          <a:prstGeom prst="rect">
            <a:avLst/>
          </a:prstGeom>
          <a:noFill/>
        </p:spPr>
        <p:txBody>
          <a:bodyPr wrap="none" lIns="0" tIns="0" rIns="0" bIns="0" rtlCol="0" anchor="t"/>
          <a:lstStyle/>
          <a:p>
            <a:pPr latinLnBrk="1">
              <a:lnSpc>
                <a:spcPts val="3600"/>
              </a:lnSpc>
              <a:tabLst>
                <a:tab pos="5204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周某拥有对该房屋的所有权，有权处分</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204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周某享有对该房屋的占有、使用、收益权利</a:t>
            </a:r>
            <a:endParaRPr lang="en-US" altLang="zh-CN" sz="2000" dirty="0"/>
          </a:p>
          <a:p>
            <a:pPr latinLnBrk="1">
              <a:lnSpc>
                <a:spcPts val="3700"/>
              </a:lnSpc>
              <a:tabLst>
                <a:tab pos="5204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知情的唐某不能取得该房屋的所有权</a:t>
            </a:r>
            <a:endParaRPr lang="en-US" altLang="zh-CN" sz="2000" dirty="0"/>
          </a:p>
          <a:p>
            <a:pPr latinLnBrk="1">
              <a:lnSpc>
                <a:spcPts val="3500"/>
              </a:lnSpc>
              <a:tabLst>
                <a:tab pos="5204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④法院应该支持原告小周的诉讼请求</a:t>
            </a:r>
            <a:endParaRPr lang="en-US" altLang="zh-CN" sz="2000" dirty="0"/>
          </a:p>
        </p:txBody>
      </p:sp>
      <p:sp>
        <p:nvSpPr>
          <p:cNvPr id="5" name="QC_6_BD.55_3#f58998428.choices?pid=645912ad3&amp;color=0,0,0&amp;vtp=1&amp;bbb=1"/>
          <p:cNvSpPr/>
          <p:nvPr/>
        </p:nvSpPr>
        <p:spPr>
          <a:xfrm>
            <a:off x="719328" y="5096970"/>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7_1#f58998428?vop=1&amp;pid=645912ad3&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本题考查不动产所有权的取得。依据民法典相关规定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，无处分权人将不动产或者动产转让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给受让人的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，所有权人有权追回，除非符合受让人受让该不动产时是善意等情形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，因此唐某不能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取得房屋的所有权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，人民法院应该支持原告小周的诉讼请求，③④正确；周某与罗某离婚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法院判决该房屋归罗某所有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，依据人民法院的法律文书取得不动产所有权的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，自法律文书生效时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发生效力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，所以罗某拥有对该房屋的所有权，周某无所有权，无权处分，①排除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；虽然房屋登记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在周某名下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，但罗某为房屋实际所有权人，周某没有占有、使用、收益权利，②排除。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8_1#1d6ae1187?sp=1&amp;pid=645912ad3&amp;color=0,0,0&amp;vtp=1&amp;bt=1&amp;bbb=1&amp;hb=1"/>
          <p:cNvSpPr/>
          <p:nvPr/>
        </p:nvSpPr>
        <p:spPr>
          <a:xfrm>
            <a:off x="722376" y="972000"/>
            <a:ext cx="10753344" cy="12435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［江苏扬州大学附属中学2025高二月考］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甲将一辆大型客车出售给乙，乙支付了全部价款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乙一直将车停于甲的停车场内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，且双方未办理过户登记，后甲将该辆客车抵押给丙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，并办理了抵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押登记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。因此，三人产生纠纷。</a:t>
            </a:r>
            <a:endParaRPr lang="en-US" altLang="zh-CN" sz="2000" dirty="0"/>
          </a:p>
        </p:txBody>
      </p:sp>
      <p:graphicFrame>
        <p:nvGraphicFramePr>
          <p:cNvPr id="53" name="QC_6_BD.58_2#1d6ae1187?colgroup=41&amp;pid=645912ad3&amp;color=0,0,0&amp;vtp=1&amp;bbb=1&amp;hb=1"/>
          <p:cNvGraphicFramePr>
            <a:graphicFrameLocks noGrp="1"/>
          </p:cNvGraphicFramePr>
          <p:nvPr/>
        </p:nvGraphicFramePr>
        <p:xfrm>
          <a:off x="722376" y="2326328"/>
          <a:ext cx="10735056" cy="1298575"/>
        </p:xfrm>
        <a:graphic>
          <a:graphicData uri="http://schemas.openxmlformats.org/drawingml/2006/table">
            <a:tbl>
              <a:tblPr/>
              <a:tblGrid>
                <a:gridCol w="10735056"/>
              </a:tblGrid>
              <a:tr h="1298575">
                <a:tc>
                  <a:txBody>
                    <a:bodyPr/>
                    <a:lstStyle/>
                    <a:p>
                      <a:pPr marL="0" indent="0" algn="l" latinLnBrk="1" hangingPunct="0">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《中华人民共和国民法典》第二百二十五条</a:t>
                      </a:r>
                      <a:endParaRPr lang="en-US" altLang="zh-CN" sz="1200" dirty="0"/>
                    </a:p>
                    <a:p>
                      <a:pPr marL="0" indent="0" algn="l" latinLnBrk="1" hangingPunct="0">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船舶</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航空器和机动车等的物权的设立</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变更</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转让和消灭</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未经登记</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不得对抗善意第三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BD.58_3#1d6ae1187?pid=645912ad3&amp;color=0,0,0&amp;vtp=1&amp;bbb=1"/>
          <p:cNvSpPr/>
          <p:nvPr/>
        </p:nvSpPr>
        <p:spPr>
          <a:xfrm>
            <a:off x="722376" y="3761428"/>
            <a:ext cx="10753344" cy="376428"/>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对本案例的解读，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AN.59_1#1d6ae1187.bracket?pid=645912ad3&amp;color=0,0,0&amp;vpa=18&amp;vtp=1"/>
          <p:cNvSpPr/>
          <p:nvPr/>
        </p:nvSpPr>
        <p:spPr>
          <a:xfrm>
            <a:off x="3957701" y="3760285"/>
            <a:ext cx="385763"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6" name="QC_6_BD.58_4#1d6ae1187?pid=645912ad3&amp;color=0,0,0&amp;vtp=1&amp;bbb=1"/>
          <p:cNvSpPr/>
          <p:nvPr/>
        </p:nvSpPr>
        <p:spPr>
          <a:xfrm>
            <a:off x="722376" y="4184338"/>
            <a:ext cx="10753344" cy="16753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①甲乙未办理该车的过户登记，该车的所有权依然属于甲</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甲丙办理了该车的抵押登记，丙对该车有收益和处分权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乙虽取得了该车的所有权，但不能对抗善意第三人丙</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丙基于该辆客车的交换价值而获得了担保物的抵押权</a:t>
            </a:r>
            <a:endParaRPr lang="en-US" altLang="zh-CN" sz="2000" dirty="0"/>
          </a:p>
        </p:txBody>
      </p:sp>
      <p:sp>
        <p:nvSpPr>
          <p:cNvPr id="7" name="QC_6_BD.58_5#1d6ae1187.choices?pid=645912ad3&amp;color=0,0,0&amp;vtp=1&amp;bbb=1"/>
          <p:cNvSpPr/>
          <p:nvPr/>
        </p:nvSpPr>
        <p:spPr>
          <a:xfrm>
            <a:off x="722376" y="5876994"/>
            <a:ext cx="10753344" cy="376428"/>
          </a:xfrm>
          <a:prstGeom prst="rect">
            <a:avLst/>
          </a:prstGeom>
          <a:noFill/>
        </p:spPr>
        <p:txBody>
          <a:bodyPr wrap="none" lIns="0" tIns="0" rIns="0" bIns="0" rtlCol="0" anchor="t"/>
          <a:lstStyle/>
          <a:p>
            <a:pPr latinLnBrk="1">
              <a:lnSpc>
                <a:spcPts val="33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0_1#1d6ae1187?vop=1&amp;pid=645912ad3&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本题考查所有权。乙虽取得所有权，但因未办理过户登记，根据《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中华人民共和国民法典》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第二百二十五条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，其所有权不得对抗善意第三人丙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（丙基于甲作为登记所有权人设立抵押权的行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）,③正确。抵押权以抵押物的交换价值为担保，丙的抵押权正是基于客车的交换价值设立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。根据民法典规定，机动车等动产物权的变动以交付为生效要件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，登记仅是对抗善意第三人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。甲将车交付给乙后（乙支付全款并实际控制车辆，即使停放于甲的停车场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）,所有权已转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移至乙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，未办理过户登记不影响乙取得所有权，①排除。抵押权的核心是优先受偿权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，而非对抵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押物的收益和处分权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。丙作为抵押权人，仅享有在债务未履行时优先受偿的权利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，不能直接处分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或收益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_1#556897a3d?sp=1&amp;pid=645912ad3&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［山东青岛2025高二联考］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2025年中央一号文件提出“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健全承包地经营权流转管理服务制度”。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针对以下法律事实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55" name="QC_6_BD.61_2#556897a3d?colgroup=41&amp;pid=645912ad3&amp;color=0,0,0&amp;vtp=1&amp;bbb=1"/>
          <p:cNvGraphicFramePr>
            <a:graphicFrameLocks noGrp="1"/>
          </p:cNvGraphicFramePr>
          <p:nvPr/>
        </p:nvGraphicFramePr>
        <p:xfrm>
          <a:off x="722376" y="1951677"/>
          <a:ext cx="10735056" cy="1244219"/>
        </p:xfrm>
        <a:graphic>
          <a:graphicData uri="http://schemas.openxmlformats.org/drawingml/2006/table">
            <a:tbl>
              <a:tblPr/>
              <a:tblGrid>
                <a:gridCol w="10735056"/>
              </a:tblGrid>
              <a:tr h="1244219">
                <a:tc>
                  <a:txBody>
                    <a:bodyPr/>
                    <a:lstStyle/>
                    <a:p>
                      <a:pPr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村民A将自己的住宅卖给B后向村委会再申请一处宅基地</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村集体将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15亩（1亩≈666.67平方米）未开发土地发包给C</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C取得土地承包经营权证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村民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D将自家5亩林地的经营权质押给E合作社获得融资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AN.62_1#556897a3d.bracket?pid=645912ad3&amp;color=0,0,0&amp;vpa=19&amp;vtp=1"/>
          <p:cNvSpPr/>
          <p:nvPr/>
        </p:nvSpPr>
        <p:spPr>
          <a:xfrm>
            <a:off x="5227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6_BD.61_3#556897a3d?pid=645912ad3&amp;color=0,0,0&amp;vtp=1&amp;bbb=1"/>
          <p:cNvSpPr/>
          <p:nvPr/>
        </p:nvSpPr>
        <p:spPr>
          <a:xfrm>
            <a:off x="722376" y="33232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①E合作社实现质权时，可取得林地的所有权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村委会应支持A再次申请宅基地的请求</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C取得的土地承包经营权属于用益物权，可以依法再流转</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D设定的林地经营权质押未经登记不得对抗善意第三人</a:t>
            </a:r>
            <a:endParaRPr lang="en-US" altLang="zh-CN" sz="2000" dirty="0"/>
          </a:p>
        </p:txBody>
      </p:sp>
      <p:sp>
        <p:nvSpPr>
          <p:cNvPr id="6" name="QC_6_BD.61_4#556897a3d.choices?pid=645912ad3&amp;color=0,0,0&amp;vtp=1&amp;bbb=1"/>
          <p:cNvSpPr/>
          <p:nvPr/>
        </p:nvSpPr>
        <p:spPr>
          <a:xfrm>
            <a:off x="722376" y="51605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3_1#556897a3d?vop=1&amp;pid=645912ad3&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本题考查所有权和他物权。C取得的土地承包经营权属于用益物权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，用益物权人对他人所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有的不动产或者动产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，依法享有占有、使用和收益的权利，且可以依法再流转，③正确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关法律规定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，以林地经营权等进行质押的，未经登记不得对抗善意第三人，④正确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。农村林地所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有权归属集体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，E合作社实现质权时，不能取得林地所有权，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只能就林地经营收益等优先受偿，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排除。《中华人民共和国土地管理法》规定，农村村民一户只能拥有一处宅基地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；农村村民出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、出租、赠与住宅后，再申请宅基地的，不予批准。村民A无权再次申请宅基地，②排除。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4_1#e68a2a0b8?sp=1&amp;pid=645912ad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［四川成都外国语学校2025高二期中］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2025年1月8日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，海南自贸港知识产权法院发布了该院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年度知识产权司法保护十大典型案例，“宜家”“奔富”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等世界知名品牌维权案件入列。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，相关企业涉嫌侵犯、涉及假冒上述知名品牌行为属实，至此，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法院判决品牌方维权成功，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分别获赔人民币超百万元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。关于“知识产权”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5_1#e68a2a0b8.bracket?pid=645912ad3&amp;color=0,0,0&amp;vpa=20&amp;vtp=1"/>
          <p:cNvSpPr/>
          <p:nvPr/>
        </p:nvSpPr>
        <p:spPr>
          <a:xfrm>
            <a:off x="7767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64_2#e68a2a0b8?pid=645912ad3&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①是“对知识的产权”，即有知识就具有知识产权这种财产权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其客体既包括有形的事物，也包括无形的智力成果、商誉等</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如果未经权利人许可擅自使用，使用方就可能构成侵权</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其司法实践旨在依法维护权利人合法权益，保护和激励创新</a:t>
            </a:r>
            <a:endParaRPr lang="en-US" altLang="zh-CN" sz="2000" dirty="0"/>
          </a:p>
        </p:txBody>
      </p:sp>
      <p:sp>
        <p:nvSpPr>
          <p:cNvPr id="5" name="QC_6_BD.64_3#e68a2a0b8.choices?pid=645912ad3&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6_1#e68a2a0b8?vop=1&amp;pid=645912ad3&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本题考查知识产权。知识产权受法律保护，未经权利人许可擅自使用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，使用方就可能构成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，③正确。通过司法实践保护知识产权，旨在依法维护权利人合法权益，鼓励创新创造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护和激励创新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知识产权是权利人对其智力创造性劳动取得的成果所享有的法定权利，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知识产权并非仅因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“有知识”就自动产生，而是需要符合法定条件，如著作权产生须独创性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、商标须申请注册。并非所有知识都享有知识产权，①排除。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知识产权的客体具有非物质性，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即知识产权的客体是无形的智力成果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，必须依赖于一定的物质载体而存在，②排除。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7_1#ea1836fa7?sp=1&amp;pid=645912ad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5.2025年第九届亚洲冬季运动会吉祥物东北虎“滨滨”和“妮妮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”由清华大学美术学院团队创作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。此后，陆续出现“画滨滨”“馍妮妮”“剪纸滨滨”</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慢着！自己动手实现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“吉祥物自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”侵权吗?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8_1#ea1836fa7.bracket?pid=645912ad3&amp;color=0,0,0&amp;vpa=21&amp;vtp=1"/>
          <p:cNvSpPr/>
          <p:nvPr/>
        </p:nvSpPr>
        <p:spPr>
          <a:xfrm>
            <a:off x="4346639"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67_2#ea1836fa7?pid=645912ad3&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①若将吉祥物做成表情包，则侵犯了著作权人的权利</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吉祥物形象作为美术作品，属于著作权保护的对象</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清华大学美术学院可将吉祥物的形象和名称注册为商标</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吉祥物造型新颖独特，清华大学美术学院可申请发明专利</a:t>
            </a:r>
            <a:endParaRPr lang="en-US" altLang="zh-CN" sz="2000" dirty="0"/>
          </a:p>
        </p:txBody>
      </p:sp>
      <p:sp>
        <p:nvSpPr>
          <p:cNvPr id="5" name="QC_6_BD.67_3#ea1836fa7.choices?pid=645912ad3&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9_1#ea1836fa7?vop=1&amp;pid=645912ad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本题考查著作权。东北虎“滨滨”和“妮妮”的形象作为美术作品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，属于著作权保护的对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，清华大学美术学院团队可将“滨滨”和“妮妮”的形象和名称注册为商标，②③正确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“滨滨”和“妮妮”做成表情包，如果未使用、传播、制售则不属于侵权，①排除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；东北虎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滨滨”和“妮妮”造型新颖独特，清华大学美术学院可申请外观设计专利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，但不能申请发明专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_1#35b4d87f7?sp=1&amp;pid=bc937309d&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［河北张家口2024高二期中］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甲继承其父所遗A画，以3万元出卖给乙并实际交付。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一个月后，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4万元将A画卖给丙并实际交付，整个过程合法有效。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在这个过程中(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_1#35b4d87f7.bracket?pid=bc937309d&amp;color=0,0,0&amp;vpa=2&amp;vtp=1"/>
          <p:cNvSpPr/>
          <p:nvPr/>
        </p:nvSpPr>
        <p:spPr>
          <a:xfrm>
            <a:off x="8871014"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4_2#35b4d87f7?pid=bc937309d&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①甲是因为继承而取得A画所有权的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乙和丙是因为到相关机构进行登记而获得A画所有权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乙按个人意图将A画交给丙占有，丙获得了A画所有权</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丙要想获得A画所有权，也需要得到甲的同意</a:t>
            </a:r>
            <a:endParaRPr lang="en-US" altLang="zh-CN" sz="2000" dirty="0"/>
          </a:p>
        </p:txBody>
      </p:sp>
      <p:sp>
        <p:nvSpPr>
          <p:cNvPr id="5" name="QC_7_BD.4_3#35b4d87f7.choices?pid=bc937309d&amp;color=0,0,0&amp;vtp=1&amp;bbb=1"/>
          <p:cNvSpPr/>
          <p:nvPr/>
        </p:nvSpPr>
        <p:spPr>
          <a:xfrm>
            <a:off x="722376" y="37127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0_1#3d94fe314?sp=1&amp;pid=645912ad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6.安徽钢琴屋，又称“提琴房”，位于安徽省淮南市。这栋建筑很有特色，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像提琴斜靠着钢琴，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而把楼梯巧妙地设计在提琴里面，提琴透明玻璃的轻快和后面黑色钢琴屋的厚重既有对比又相得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益彰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，同时寓意“两琴相悦”，给人以现代时尚之感。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这座外形耀眼的建筑(</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1_1#3d94fe314.bracket?pid=645912ad3&amp;color=0,0,0&amp;vpa=22&amp;vtp=1"/>
          <p:cNvSpPr/>
          <p:nvPr/>
        </p:nvSpPr>
        <p:spPr>
          <a:xfrm>
            <a:off x="9304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70_2#3d94fe314?pid=645912ad3&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①作为有形建筑作品属于著作权法保护的对象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富有美感的外观设计直接受商标法的保护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以建筑物体现美，是高水准智力成果的体现</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外观与结构无须经得许可，均可以被免费使用</a:t>
            </a:r>
            <a:endParaRPr lang="en-US" altLang="zh-CN" sz="2000" dirty="0"/>
          </a:p>
        </p:txBody>
      </p:sp>
      <p:sp>
        <p:nvSpPr>
          <p:cNvPr id="5" name="QC_6_BD.70_3#3d94fe314.choices?pid=645912ad3&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2_1#3d94fe314?vop=1&amp;pid=645912ad3&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本题考查著作权。著作权所称的作品包含建筑作品，钢琴屋属于建筑作品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，是著作权法保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护的对象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，①正确；钢琴屋具有独特的设计，是以建筑物方式体现的高水准智力成果，③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钢琴屋的外观设计不受商标法的保护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，②排除；钢琴屋的外观与结构受著作权法保护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，一般情况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，未经许可不能被免费使用，④排除。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3_1#fd75fca17?sp=1&amp;pid=645912ad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［河南项城2025高二月考］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正在上初一（13岁）的张同学为参加某科技大赛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，自己制作完成了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一项可变形智能插座发明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，成功获得大赛一等奖，并与D公司签订发明转让协议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。同学们在夸赞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之余也对保护发明专利展开了讨论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以下观点正确的是(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4_1#fd75fca17.bracket?pid=645912ad3&amp;color=0,0,0&amp;vpa=23&amp;vtp=1"/>
          <p:cNvSpPr/>
          <p:nvPr/>
        </p:nvSpPr>
        <p:spPr>
          <a:xfrm>
            <a:off x="7005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73_2#fd75fca17?pid=645912ad3&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①张同学可以向市场监管局申请专利</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张同学若以商业秘密方式保护其发明，保护期为20年</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张同学如取得专利，须以公开其发明内容为条件</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张同学是限制民事行为能力人，可由其监护人与D公司签订发明转让协议</a:t>
            </a:r>
            <a:endParaRPr lang="en-US" altLang="zh-CN" sz="2000" dirty="0"/>
          </a:p>
        </p:txBody>
      </p:sp>
      <p:sp>
        <p:nvSpPr>
          <p:cNvPr id="5" name="QC_6_BD.73_3#fd75fca17.choices?pid=645912ad3&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5_1#fd75fca17?vop=1&amp;pid=645912ad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本题考查专利权、民事行为能力。发明人取得专利，是以公开其发明内容为条件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，换取国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家在限定时间内给予强有力的法律保护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，③正确；发明人如果以商业秘密方式保护其发明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要该发明保密得当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，就可以一直受到保护，②排除；张同学系初一学生（13岁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），是限制民事行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为能力人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，可由其监护人与D公司签订发明转让协议，④正确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；发明人需要向国家知识产权局申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请专利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，而不是向市场监管局申请专利，①排除。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6_1#d781bb026?sp=1&amp;pid=645912ad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［浙江台州十校联盟2024高二联考·改编］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×××是知名茶类品牌，W集团系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×××茶注册商标权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。Y集团在其茶类产品上使用的商标***与W集团的×××商标相比，图形十分接近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，文字上仅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有一字之差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7_1#d781bb026.bracket?pid=645912ad3&amp;color=0,0,0&amp;vpa=24&amp;vtp=1"/>
          <p:cNvSpPr/>
          <p:nvPr/>
        </p:nvSpPr>
        <p:spPr>
          <a:xfrm>
            <a:off x="4478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76_2#d781bb026?pid=645912ad3&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①W集团可以起诉Y集团侵犯其商标权，Y集团应停止使用***商标</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×××商标是W集团向国家知识产权局专利局申请并获得注册的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Y集团因在其茶类产品上使用与×××商标近似的商标而侵权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Y集团因在其茶类产品上使用***商标，侵犯了W集团的专利权</a:t>
            </a:r>
            <a:endParaRPr lang="en-US" altLang="zh-CN" sz="2000" dirty="0"/>
          </a:p>
        </p:txBody>
      </p:sp>
      <p:sp>
        <p:nvSpPr>
          <p:cNvPr id="5" name="QC_6_BD.76_3#d781bb026.choices?pid=645912ad3&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8_1#d781bb026?vop=1&amp;pid=645912ad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本题考查商标权。Y集团的商标***与W集团的注册商标×××十分接近，</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文字上仅有一字之差，</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W集团的×××注册商标知名度高，使用***易使公众混淆。因此，</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Y集团因在其茶类产品上使用</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×××商标近似的商标而侵权，侵犯了W集团的注册商标专用权，W集团可以起诉</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Y集团侵犯其商</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标权</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，Y集团应停止使用***商标，①③正确。注册商标时</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，应当向国家知识产权局商标局申请并获</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得注册</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，②排除。材料中Y集团使用***商标，侵犯了W集团的注册商标专用权，④排除。</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79_1#75a248f19?sp=1&amp;pid=d07423c0d&amp;color=0,0,0&amp;vtp=1&amp;bt=1&amp;bbb=1&amp;hb=1"/>
          <p:cNvSpPr/>
          <p:nvPr/>
        </p:nvSpPr>
        <p:spPr>
          <a:xfrm>
            <a:off x="722376" y="972000"/>
            <a:ext cx="10753344" cy="3154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9.阅读材料，完成下列探究。（12分）</a:t>
            </a:r>
            <a:endParaRPr lang="en-US" altLang="zh-CN" sz="2000" dirty="0"/>
          </a:p>
          <a:p>
            <a:pPr algn="ct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议题探究</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推动知识产权高质量发展</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国家知识产权局局长指出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以知识产权源头保护为基础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以转化运用为牵引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以机构改革为契机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全面强化知识产权创造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保护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运用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管理和服务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更大力度加强知识产权</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保护国际合作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努力开创知识产权事业发展新局面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国家知识产权局印发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推动知</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识产权高质量发展年度工作指引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以下简称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指引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4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政府工作报告</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在谈及</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年政府工作任务时指出</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加强知识产权保护和运用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spc="-100" dirty="0"/>
          </a:p>
        </p:txBody>
      </p:sp>
    </p:spTree>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79_2#75a248f19?sp=1&amp;pid=d07423c0d&amp;color=0,0,0&amp;vtp=1&amp;bt=1&amp;bbb=1&amp;hb=1"/>
          <p:cNvSpPr/>
          <p:nvPr/>
        </p:nvSpPr>
        <p:spPr>
          <a:xfrm>
            <a:off x="722376" y="972000"/>
            <a:ext cx="10753344" cy="45261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结合议题背景，完成下列要求：</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材料一</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市某知名火锅公司于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1994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日用繁体字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注册了核定服务项目包括备办宴</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餐馆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火锅店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自助餐馆等的商标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该商标未停止依法续展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市该知名火</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锅公司发现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打开某网络软件后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，L</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市有一家餐饮店页面的商家相册中显示该店招牌标识为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小饭馆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为上述材料中提及的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市某知名火锅公司注册商标的简体字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L</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市这家餐饮店成立</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2019</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经营范围同为餐饮服务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材料二</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为了保护知识产权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国家知识产权局一直保持打击恶意抢注商标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伪造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擅自制造他人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注册商标标识行为的高压态势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国家知识产权局快速驳回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拉伊卜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等恶意抢注商标</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3192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对涉嫌恶意囤积的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3522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件商标进行转让限制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依职权宣告无效商标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2629</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有力推动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了知识产权高质量发展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80_1#43dea1b9a?pid=75a248f19&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（1）结合材料一，运用所学法律知识，分析L市某餐饮店的行为是否构成侵权，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并说明理由。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6分）</a:t>
            </a:r>
            <a:endParaRPr lang="en-US" altLang="zh-CN" sz="2000" dirty="0"/>
          </a:p>
        </p:txBody>
      </p:sp>
      <p:sp>
        <p:nvSpPr>
          <p:cNvPr id="3" name="QO_8_AN.81_1#43dea1b9a?vop=1&amp;pid=75a248f19&amp;color=0,0,0&amp;vtp=1&amp;bbb=1&amp;hb=1"/>
          <p:cNvSpPr/>
          <p:nvPr/>
        </p:nvSpPr>
        <p:spPr>
          <a:xfrm>
            <a:off x="722376" y="1882844"/>
            <a:ext cx="10753344" cy="22278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①构成侵权。（1分）商标注册人享有注册商标专用权。未经权利人许可</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，他人在类似商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品上使用与其注册商标相同或近似的商标</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，容易导致混淆的，构成侵权。（3分）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②同样经营餐</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饮服务的</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L市某餐饮店在其经营的店铺招牌上使用了C市某知名火锅公司注册的繁体字</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“**”商标</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的简体字</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，二者文字相似，读音、含义相同，该行为容易造成消费者的混淆、误认，侵犯了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C市</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某知名火锅公司的注册商标专用权</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a:t>
            </a:r>
            <a:endParaRPr lang="en-US" altLang="zh-CN" sz="2000" dirty="0"/>
          </a:p>
        </p:txBody>
      </p:sp>
      <p:sp>
        <p:nvSpPr>
          <p:cNvPr id="4" name="QO_8_AS.82_1#43dea1b9a?vop=1&amp;pid=75a248f19&amp;color=0,0,0&amp;vtp=1&amp;bbb=1&amp;hb=1"/>
          <p:cNvSpPr/>
          <p:nvPr/>
        </p:nvSpPr>
        <p:spPr>
          <a:xfrm>
            <a:off x="722376" y="4205039"/>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关键信息：“**小饭馆”中的“**”为材料中提及的C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市某知名火锅公司注册商标的简体字，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可联系未经权利人许可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，他人在类似商品上使用与其注册商标相同或近似的商标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，容易导致混淆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，构成侵权。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bg/>
                                          </p:spTgt>
                                        </p:tgtEl>
                                        <p:attrNameLst>
                                          <p:attrName>style.visibility</p:attrName>
                                        </p:attrNameLst>
                                      </p:cBhvr>
                                      <p:to>
                                        <p:strVal val="visible"/>
                                      </p:to>
                                    </p:set>
                                    <p:animEffect transition="in" filter="fade">
                                      <p:cBhvr>
                                        <p:cTn id="27" dur="500"/>
                                        <p:tgtEl>
                                          <p:spTgt spid="4">
                                            <p:bg/>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0" end="0"/>
                                            </p:txEl>
                                          </p:spTgt>
                                        </p:tgtEl>
                                        <p:attrNameLst>
                                          <p:attrName>style.visibility</p:attrName>
                                        </p:attrNameLst>
                                      </p:cBhvr>
                                      <p:to>
                                        <p:strVal val="visible"/>
                                      </p:to>
                                    </p:set>
                                    <p:animEffect transition="in" filter="fade">
                                      <p:cBhvr>
                                        <p:cTn id="30" dur="500"/>
                                        <p:tgtEl>
                                          <p:spTgt spid="4">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1" end="1"/>
                                            </p:txEl>
                                          </p:spTgt>
                                        </p:tgtEl>
                                        <p:attrNameLst>
                                          <p:attrName>style.visibility</p:attrName>
                                        </p:attrNameLst>
                                      </p:cBhvr>
                                      <p:to>
                                        <p:strVal val="visible"/>
                                      </p:to>
                                    </p:set>
                                    <p:animEffect transition="in" filter="fade">
                                      <p:cBhvr>
                                        <p:cTn id="33" dur="500"/>
                                        <p:tgtEl>
                                          <p:spTgt spid="4">
                                            <p:txEl>
                                              <p:pRg st="1" end="1"/>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2" end="2"/>
                                            </p:txEl>
                                          </p:spTgt>
                                        </p:tgtEl>
                                        <p:attrNameLst>
                                          <p:attrName>style.visibility</p:attrName>
                                        </p:attrNameLst>
                                      </p:cBhvr>
                                      <p:to>
                                        <p:strVal val="visible"/>
                                      </p:to>
                                    </p:set>
                                    <p:animEffect transition="in" filter="fade">
                                      <p:cBhvr>
                                        <p:cTn id="3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83_1#4cf53a763?pid=75a248f19&amp;color=0,0,0&amp;vtp=1&amp;bt=1&amp;bbb=1"/>
          <p:cNvSpPr/>
          <p:nvPr/>
        </p:nvSpPr>
        <p:spPr>
          <a:xfrm>
            <a:off x="722376" y="972000"/>
            <a:ext cx="10833100"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（2）结合材料二，运用尊重知识产权的知识，分析推动知识产权高质量发展的必要性。（6分）</a:t>
            </a:r>
            <a:endParaRPr lang="en-US" altLang="zh-CN" sz="2000" dirty="0"/>
          </a:p>
        </p:txBody>
      </p:sp>
      <p:sp>
        <p:nvSpPr>
          <p:cNvPr id="3" name="QO_8_AN.84_1#4cf53a763?vop=1&amp;pid=75a248f19&amp;color=0,0,0&amp;vtp=1&amp;bbb=1&amp;hb=1"/>
          <p:cNvSpPr/>
          <p:nvPr/>
        </p:nvSpPr>
        <p:spPr>
          <a:xfrm>
            <a:off x="722376" y="1435169"/>
            <a:ext cx="10753344" cy="22278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①知识产权是权利人依法对智力成果或工商业标记享有的专有性权利，包括著作权</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、专利</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权</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、商标权等。保护知识产权是促进创新发展的重要法律机制。（3分）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②推动知识产权高质量</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发展</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，有利于保护创造性智力成果和工商业标记</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，提升社会公众和市场主体依法保护知识产权的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意识</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，推动全社会形成以科技创新为核心的全面创新，营造诚实守信的营商环境</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，促进社会主义</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市场经济的健康发展</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a:t>
            </a:r>
            <a:endParaRPr lang="en-US" altLang="zh-CN" sz="2000" dirty="0"/>
          </a:p>
        </p:txBody>
      </p:sp>
      <p:sp>
        <p:nvSpPr>
          <p:cNvPr id="4" name="QO_8_AS.85_1#4cf53a763?vop=1&amp;pid=75a248f19&amp;color=0,0,0&amp;vtp=1&amp;bbb=1&amp;hb=1"/>
          <p:cNvSpPr/>
          <p:nvPr/>
        </p:nvSpPr>
        <p:spPr>
          <a:xfrm>
            <a:off x="722376" y="3757364"/>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关键信息：为了保护知识产权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，国家知识产权局一直保持打击恶意抢注商标等行为的高压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，可联系知识产权是权利人依法对智力成果或工商业标记享有的专有性权利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，保护知识产权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是促进创新发展的重要法律机制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。在此基础上阐述推动知识产权高质量发展的意义。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bg/>
                                          </p:spTgt>
                                        </p:tgtEl>
                                        <p:attrNameLst>
                                          <p:attrName>style.visibility</p:attrName>
                                        </p:attrNameLst>
                                      </p:cBhvr>
                                      <p:to>
                                        <p:strVal val="visible"/>
                                      </p:to>
                                    </p:set>
                                    <p:animEffect transition="in" filter="fade">
                                      <p:cBhvr>
                                        <p:cTn id="27" dur="500"/>
                                        <p:tgtEl>
                                          <p:spTgt spid="4">
                                            <p:bg/>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0" end="0"/>
                                            </p:txEl>
                                          </p:spTgt>
                                        </p:tgtEl>
                                        <p:attrNameLst>
                                          <p:attrName>style.visibility</p:attrName>
                                        </p:attrNameLst>
                                      </p:cBhvr>
                                      <p:to>
                                        <p:strVal val="visible"/>
                                      </p:to>
                                    </p:set>
                                    <p:animEffect transition="in" filter="fade">
                                      <p:cBhvr>
                                        <p:cTn id="30" dur="500"/>
                                        <p:tgtEl>
                                          <p:spTgt spid="4">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1" end="1"/>
                                            </p:txEl>
                                          </p:spTgt>
                                        </p:tgtEl>
                                        <p:attrNameLst>
                                          <p:attrName>style.visibility</p:attrName>
                                        </p:attrNameLst>
                                      </p:cBhvr>
                                      <p:to>
                                        <p:strVal val="visible"/>
                                      </p:to>
                                    </p:set>
                                    <p:animEffect transition="in" filter="fade">
                                      <p:cBhvr>
                                        <p:cTn id="33" dur="500"/>
                                        <p:tgtEl>
                                          <p:spTgt spid="4">
                                            <p:txEl>
                                              <p:pRg st="1" end="1"/>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2" end="2"/>
                                            </p:txEl>
                                          </p:spTgt>
                                        </p:tgtEl>
                                        <p:attrNameLst>
                                          <p:attrName>style.visibility</p:attrName>
                                        </p:attrNameLst>
                                      </p:cBhvr>
                                      <p:to>
                                        <p:strVal val="visible"/>
                                      </p:to>
                                    </p:set>
                                    <p:animEffect transition="in" filter="fade">
                                      <p:cBhvr>
                                        <p:cTn id="3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_1#35b4d87f7?vop=1&amp;pid=bc937309d&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本题考查动产所有权的取得。甲继承其父所遗A画，由此可知，甲因为继承而取得了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所有权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，①正确；A画属于一般情况下的动产，故交付后对方即获得所有权，乙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、丙不需要去相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关机构进行登记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，丙也不需要得到甲的同意，③正确，②④排除。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S.86_1#75a248f19?vop=1&amp;pid=d07423c0d&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本题考查尊重知识产权和法治意识素养。本议题探究通过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《推动知识产权高质量发展年度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工作指引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）》，结合某火锅公司与某餐饮店的商标权纠纷和国家知识产权局的依法行政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，引导学生尊重知识产权，更好地理解推动知识产权高质量发展的意义。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7_1#94754ee63?sp=1&amp;pid=83640cb36&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［四川成都外国语学校2025高二期中］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2025年中央一号文件提出“管好用好农村资源资产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实做好房地一体宅基地确权登记颁证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。探索农户合法拥有的住房通过出租、入股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、合作等方式盘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活利用的有效实现形式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”。某村村民李某早已在城市买房安家，根据文件精神为“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盘活闲置资源”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把老家的宅基地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（及地面之上的房屋、院落），租给同一村集体成员刘某某。据此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8_1#94754ee63.bracket?pid=83640cb36&amp;color=0,0,0&amp;vpa=3&amp;vtp=1"/>
          <p:cNvSpPr/>
          <p:nvPr/>
        </p:nvSpPr>
        <p:spPr>
          <a:xfrm>
            <a:off x="1671701" y="27817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7_2#94754ee63?pid=83640cb36&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①刘某某已获得该住宅和宅基地的所有权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宅基地属于集体所有，李某无权把房屋卖与刘某某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李某出租房屋后，再申请宅基地的，不予批准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李某享有建设用地使用权和宅基地使用权</a:t>
            </a:r>
            <a:endParaRPr lang="en-US" altLang="zh-CN" sz="2000" dirty="0"/>
          </a:p>
        </p:txBody>
      </p:sp>
      <p:sp>
        <p:nvSpPr>
          <p:cNvPr id="5" name="QC_7_BD.7_3#94754ee63.choices?pid=83640cb36&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9_1#94754ee63?vop=1&amp;pid=83640cb36&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本题考查用益物权。《中华人民共和国土地管理法》规定，农村村民出卖、出租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、赠与住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宅后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，再申请宅基地的，不予批准，③正确；李某在农村拥有宅基地，享有宅基地使用权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已在城市买房安家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，既拥有商品房的所有权，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又合法享有该商品房所在地块的建设用地使用权，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正确；农村宅基地所有权归集体所有，材料中涉及的宅基地上的房屋归李某所有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，刘某某租赁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该宅基地及房屋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，不能获得其所有权，①排除；根据法律规定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，同一村集体成员之间可以转让房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（须符合条件）,因此李某有权将房屋卖给刘某某，但宅基地所有权仍归集体，②排除。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15587</Words>
  <Application>WPS 演示</Application>
  <PresentationFormat>宽屏</PresentationFormat>
  <Paragraphs>712</Paragraphs>
  <Slides>71</Slides>
  <Notes>71</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71</vt:i4>
      </vt:variant>
    </vt:vector>
  </HeadingPairs>
  <TitlesOfParts>
    <vt:vector size="92"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木目橡</cp:lastModifiedBy>
  <cp:revision>4</cp:revision>
  <dcterms:created xsi:type="dcterms:W3CDTF">2025-08-05T00:40:00Z</dcterms:created>
  <dcterms:modified xsi:type="dcterms:W3CDTF">2025-08-11T02:52:39Z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4B406343B7174BEEAE5CEEF3BF46D53C_12</vt:lpwstr>
  </property>
  <property fmtid="{D5CDD505-2E9C-101B-9397-08002B2CF9AE}" pid="3" name="KSOProductBuildVer">
    <vt:lpwstr>2052-12.1.0.21915</vt:lpwstr>
  </property>
</Properties>
</file>