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6" r:id="rId61"/>
    <p:sldId id="313" r:id="rId62"/>
    <p:sldId id="314" r:id="rId63"/>
    <p:sldId id="315" r:id="rId6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04" d="100"/>
          <a:sy n="104" d="100"/>
        </p:scale>
        <p:origin x="114" y="330"/>
      </p:cViewPr>
      <p:guideLst/>
    </p:cSldViewPr>
  </p:slideViewPr>
  <p:notesTextViewPr>
    <p:cViewPr>
      <p:scale>
        <a:sx n="1" d="1"/>
        <a:sy n="1" d="1"/>
      </p:scale>
      <p:origin x="0" y="0"/>
    </p:cViewPr>
  </p:notesTextViewPr>
  <p:sorterViewPr>
    <p:cViewPr>
      <p:scale>
        <a:sx n="100" d="100"/>
        <a:sy n="100" d="100"/>
      </p:scale>
      <p:origin x="0" y="-758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a446e3e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对劳动者和用人单位之间的权利和义务关系理解不准确</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dac549af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没有掌握劳动者维权的途径</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acbf10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法律守护劳动者</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da7afd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劳动也要签合同</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83858bff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明明白白工作</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c110512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清清楚楚维权</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a446e3e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500" b="1" i="0" dirty="0">
                <a:solidFill>
                  <a:srgbClr val="000000"/>
                </a:solidFill>
                <a:latin typeface="汉仪舒圆黑简体" pitchFamily="34" charset="0"/>
                <a:ea typeface="汉仪舒圆黑简体" pitchFamily="34" charset="-122"/>
                <a:cs typeface="汉仪舒圆黑简体" pitchFamily="34" charset="-120"/>
              </a:rPr>
              <a:t>易错点 对劳动者和用人单位之间的权利和义务关系理解不准确</a:t>
            </a:r>
            <a:endParaRPr lang="en-US" sz="25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dac549af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没有掌握劳动者维权的途径</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f0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2#0d8843305?vop=1&amp;pid=7da7afdd3&amp;color=0,0,0&amp;mp=1&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三种不合法的劳动合同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1）主体资格不合法。如用人单位的职能部门直接与劳动者签订劳动合同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；劳动者一方达不到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法定就业年龄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，不具有劳动权利能力和劳动行为能力。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2）内容不合法。凡是与国家法律、行政法规相矛盾、相抵触的条款，均属无效条款。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3）程序不合法。只有依照法律、行政法规完成签字、批准且必须采用书面形式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，合同的主要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条款必须具备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，劳动合同方为有效。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b5a270928?sp=1&amp;pid=7da7afdd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［河北衡水二中2025高二调研］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周某应聘到某市A酒店工作，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双方依法签订了一份劳动合同。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合同约定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，周某每月工资为9800元，工种为会计，办公地点为酒店顶楼财务室，期限3年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，周某工作干得非常出色，账目清晰，从来没有出过错误，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但其年终奖等福利却被减半发放，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获得的企业年金也比其他工作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1年以上的老员工少。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从劳动合同的签订及内容看(</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b5a270928.bracket?pid=7da7afdd3&amp;color=0,0,0&amp;vpa=4&amp;vtp=1"/>
          <p:cNvSpPr/>
          <p:nvPr/>
        </p:nvSpPr>
        <p:spPr>
          <a:xfrm>
            <a:off x="9707626"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0_2#b5a270928?pid=7da7afdd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①合同期限、工种及办公地点属于必备条款内容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工资福利及企业年金属于可备条款内容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周某与酒店秉持自愿平等、诚实信用原则签订劳动合同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该合同没有规定要依法对周某进行业务培训</a:t>
            </a:r>
            <a:endParaRPr lang="en-US" altLang="zh-CN" sz="2000" dirty="0"/>
          </a:p>
        </p:txBody>
      </p:sp>
      <p:sp>
        <p:nvSpPr>
          <p:cNvPr id="5" name="QC_7_BD.10_3#b5a270928.choices?pid=7da7afdd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b5a270928?vop=1&amp;pid=7da7afdd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本题考查劳动也要签合同。合同期限、工种及办公地点属于必备条款内容，①正确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；订立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，应当遵循合法、公平、平等自愿、协商一致、诚实信用的原则，周某应聘到某市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店工作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，双方依法签订了一份劳动合同，由此可知周某与酒店秉持自愿平等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、诚实信用原则签订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，③正确；工资属于劳动合同的必备条款，②排除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；材料没有涉及是否规定对周某进行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业务培训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1be1e541b?sp=1&amp;pid=a446e3e95&amp;color=0,0,0&amp;vtp=1&amp;bt=1&amp;bbb=1&amp;hb=1"/>
          <p:cNvSpPr/>
          <p:nvPr/>
        </p:nvSpPr>
        <p:spPr>
          <a:xfrm>
            <a:off x="722376" y="1033273"/>
            <a:ext cx="10753344" cy="17575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公司工程部工程师小赵与公司签订的是一年期的有效劳动合同，但劳动合同签订一个月后公司并未按照约定为其缴纳社会保险费。于是小赵不满，时常迟到、早退，并在合同期内私自与B公司签订了一份新的劳动合同。对案例中A公司和小赵的行为分析正确的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1be1e541b.bracket?pid=a446e3e95&amp;color=0,0,0&amp;vpa=5&amp;vtp=1"/>
          <p:cNvSpPr/>
          <p:nvPr/>
        </p:nvSpPr>
        <p:spPr>
          <a:xfrm>
            <a:off x="9171628" y="2026864"/>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8_BD.13_2#1be1e541b?pid=a446e3e95&amp;color=0,0,0&amp;vtp=1&amp;bbb=1"/>
          <p:cNvSpPr/>
          <p:nvPr/>
        </p:nvSpPr>
        <p:spPr>
          <a:xfrm>
            <a:off x="722376" y="237225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①A公司违背了协商一致的原则，在小赵与B公司签订劳动合同前，原劳动合同失效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A公司不应逃避依法为劳动者缴纳社会保险费的义务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A公司违约在先，小赵可以不遵守公司制度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小赵在合同期内再与其他公司签订劳动合同，易使自己处于不利地位</a:t>
            </a:r>
            <a:endParaRPr lang="en-US" altLang="zh-CN" sz="2000" dirty="0"/>
          </a:p>
        </p:txBody>
      </p:sp>
      <p:sp>
        <p:nvSpPr>
          <p:cNvPr id="5" name="QC_8_BD.13_3#1be1e541b.choices?pid=a446e3e95&amp;color=0,0,0&amp;vtp=1&amp;bbb=1"/>
          <p:cNvSpPr/>
          <p:nvPr/>
        </p:nvSpPr>
        <p:spPr>
          <a:xfrm>
            <a:off x="722376" y="420817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1be1e541b?vop=1&amp;pid=a446e3e95&amp;color=0,0,0&amp;vtp=1&amp;bt=1&amp;bbb=1&amp;hb=1"/>
          <p:cNvSpPr/>
          <p:nvPr/>
        </p:nvSpPr>
        <p:spPr>
          <a:xfrm>
            <a:off x="722376" y="1033272"/>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本题考查劳动者与用人单位的权利与义务。公司应按照合同约定履行对职工的义务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逃避依法为劳动者缴纳社会保险费的义务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，②正确；劳动合同法规定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，劳动者同时与其他用人单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位建立劳动关系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，对完成本单位的工作任务造成严重影响，或者经用人单位提出，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拒不改正的，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用人单位可以解除劳动合同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，④正确；A公司违背了诚实信用的原则，但在小赵与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B公司签订劳动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，原劳动合同有效，①排除；劳动者一旦与用人单位签订劳动合同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，应遵守用人单位的各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项规章制度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，公司在劳动合同签订一个月后没有为小赵缴纳社会保险费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，小赵应该通过合法手段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，不应该因不满而不遵守公司制度，③排除。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1be1e541b?vop=1&amp;pid=a446e3e95&amp;color=0,0,0&amp;mp=1&amp;vtp=1&amp;bt=1&amp;bbb=1&amp;hb=1"/>
          <p:cNvSpPr/>
          <p:nvPr/>
        </p:nvSpPr>
        <p:spPr>
          <a:xfrm>
            <a:off x="722376" y="1033272"/>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本题易错选③，错选原因是认为劳动合同一方不完全履行合同义务时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，则另一方自然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可以不履行合同义务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。实际上，劳动者一旦与用人单位签订劳动合同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，就应遵守用人单位的各项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规章制度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，履行相应的劳动义务。公司没有履行自身义务时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，劳动者可以与公司协商解决或者找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工会等进行调解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，或者申请仲裁、提起诉讼，要求公司承担责任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，但不能因此随意放弃自己的劳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834b6d363.fixed?pid=6a7f31a2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834b6d363.fixed?pid=6a7f31a2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心中有数上职场</a:t>
            </a:r>
            <a:endParaRPr lang="en-US" altLang="zh-CN" sz="4400" dirty="0"/>
          </a:p>
        </p:txBody>
      </p:sp>
      <p:pic>
        <p:nvPicPr>
          <p:cNvPr id="4" name="C_5#834b6d363.fixed?pid=6a7f31a2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834b6d363.fixed?pid=6a7f31a2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_1#83d540983?sp=1&amp;pid=83858bff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［河南濮阳一中2025高二期中］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王某所在的公司接了一个大订单，时间紧任务重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，公司要求员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工每天加班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4小时，否则扣发当天工资。有一天王某因身体不适只加班2小时便请假回家了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发工资时发现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，自己竟然被扣了一天工资。关于本案，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7_1#83d540983.bracket?pid=83858bff1&amp;color=0,0,0&amp;vpa=6&amp;vtp=1"/>
          <p:cNvSpPr/>
          <p:nvPr/>
        </p:nvSpPr>
        <p:spPr>
          <a:xfrm>
            <a:off x="905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6_2#83d540983?pid=83858bff1&amp;color=0,0,0&amp;vtp=1&amp;bbb=1"/>
          <p:cNvSpPr/>
          <p:nvPr/>
        </p:nvSpPr>
        <p:spPr>
          <a:xfrm>
            <a:off x="722376" y="2334074"/>
            <a:ext cx="10753344" cy="13130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该公司侵犯了劳动者休息休假的权利</a:t>
            </a:r>
            <a:endParaRPr lang="en-US" altLang="zh-CN" sz="2000" dirty="0"/>
          </a:p>
          <a:p>
            <a:pPr latinLnBrk="1">
              <a:lnSpc>
                <a:spcPts val="37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②王某没有很好地履行劳动者的义务</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该公司侵犯了劳动者取得报酬的权利</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用人单位不能延长劳动者的工作时间</a:t>
            </a:r>
            <a:endParaRPr lang="en-US" altLang="zh-CN" sz="2000" dirty="0"/>
          </a:p>
        </p:txBody>
      </p:sp>
      <p:sp>
        <p:nvSpPr>
          <p:cNvPr id="5" name="QC_7_BD.16_3#83d540983.choices?pid=83858bff1&amp;color=0,0,0&amp;vtp=1&amp;bbb=1"/>
          <p:cNvSpPr/>
          <p:nvPr/>
        </p:nvSpPr>
        <p:spPr>
          <a:xfrm>
            <a:off x="722376" y="4183263"/>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83d540983?vop=1&amp;pid=83858bff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本题考查劳动者的权利。用人单位在与工会和劳动者协商后可以延长工作时间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，但作为对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劳动者牺牲休息或休假时间的回报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，用人单位必须向劳动者支付高于正常工资的加班工资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某所在公司在王某身体不适加班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2小时的情况下，不仅未给予其劳动报酬还扣除一天的工资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犯了王某休息休假的权利和取得报酬的权利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，①③正确，④排除。王某因身体不适加班2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未达到公司要求的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4小时，其原因正当；且用人单位延长工作时间应与劳动者协商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，而不能强制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；王某并未违反劳动者的义务，②排除。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_1#3b0f3fd72?sp=1&amp;pid=83858bff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2.大学生李某毕业后入职一家科技公司，从事软件设计。公司将其送至国外培训三个月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，约定提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供专项培训后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，必须为公司服务五年，签订服务期协议。协议中，双方约定五万元违约金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学成归来服务三年后跳槽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。法院判决李某支付违约金。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这是基于(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0" name="QC_7_BD.19_2#3b0f3fd72?colgroup=41&amp;pid=83858bff1&amp;color=0,0,0&amp;vtp=1&amp;bbb=1&amp;hb=1"/>
          <p:cNvGraphicFramePr>
            <a:graphicFrameLocks noGrp="1"/>
          </p:cNvGraphicFramePr>
          <p:nvPr/>
        </p:nvGraphicFramePr>
        <p:xfrm>
          <a:off x="722376" y="2408877"/>
          <a:ext cx="10735056" cy="1218819"/>
        </p:xfrm>
        <a:graphic>
          <a:graphicData uri="http://schemas.openxmlformats.org/drawingml/2006/table">
            <a:tbl>
              <a:tblPr/>
              <a:tblGrid>
                <a:gridCol w="10735056"/>
              </a:tblGrid>
              <a:tr h="121881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《中华人民共和国劳动合同法》规定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用人单位为劳动者提供专项培训费用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对其进行专业技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术培训的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可以与该劳动者订立协议</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约定服务期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劳动者违反服务期约定的</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应当按照约定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向用人单位支付违约金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7_AN.20_1#3b0f3fd72.bracket?pid=83858bff1&amp;color=0,0,0&amp;vpa=7&amp;vtp=1"/>
          <p:cNvSpPr/>
          <p:nvPr/>
        </p:nvSpPr>
        <p:spPr>
          <a:xfrm>
            <a:off x="803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7_BD.19_3#3b0f3fd72?pid=83858bff1&amp;color=0,0,0&amp;vtp=1&amp;bbb=1"/>
          <p:cNvSpPr/>
          <p:nvPr/>
        </p:nvSpPr>
        <p:spPr>
          <a:xfrm>
            <a:off x="722376" y="3755077"/>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①劳动合同是明确劳动双方权利义务的协议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享有权利是履行义务的前提，应先享有权利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劳动者享有权利的同时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，应承担相应义务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产生法律效力的有效合同条款，不得变更</a:t>
            </a:r>
            <a:endParaRPr lang="en-US" altLang="zh-CN" sz="2000" dirty="0"/>
          </a:p>
        </p:txBody>
      </p:sp>
      <p:sp>
        <p:nvSpPr>
          <p:cNvPr id="6" name="QC_7_BD.19_4#3b0f3fd72.choices?pid=83858bff1&amp;color=0,0,0&amp;vtp=1&amp;bbb=1"/>
          <p:cNvSpPr/>
          <p:nvPr/>
        </p:nvSpPr>
        <p:spPr>
          <a:xfrm>
            <a:off x="722376" y="5592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d6450143.fixed?pid=27c000e7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7200" dirty="0"/>
          </a:p>
        </p:txBody>
      </p:sp>
      <p:sp>
        <p:nvSpPr>
          <p:cNvPr id="3" name="C_3_BD#6d6450143.fixed?pid=27c000e79&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第七课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做个明白的劳动者</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1#3b0f3fd72?vop=1&amp;pid=83858bff1&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本题考查劳动者的权利和义务。李某与公司签订了劳动合同，签订了服务期协议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，该劳动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合同明确了双方的权利和义务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，李某在享受培训、领取劳动报酬的同时必须履行服务期义务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正确；权利与义务是统一的，享有权利的同时就应当履行义务，不存在先后顺序，②排除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生法律效力的有效合同条款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，经合同双方协商一致后可以变更内容，④排除。</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快解</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权利和义务从来都是相辅相成、不可分割的。劳动者在维护自身劳动权益的同时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，也要承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担相应的义务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2_1#d37511b42?sp=1&amp;pid=c1105127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刘某通过公开招聘与X公司签订了劳动合同。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在该公司工作数月，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该公司一直以财务紧张为由拖欠刘某工资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。于是，刘某提出要解除劳动合同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，并提交了解除劳动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合同的书面申请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。但遭到了X公司的拒绝。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刘某为了维护自己的合法权益可以(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3_1#d37511b42.bracket?pid=c11051278&amp;color=0,0,0&amp;vpa=8&amp;vtp=1"/>
          <p:cNvSpPr/>
          <p:nvPr/>
        </p:nvSpPr>
        <p:spPr>
          <a:xfrm>
            <a:off x="9467914"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22_2#d37511b42?pid=c1105127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①友好协商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，与该公司达成和解协议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申请调解，与该公司达成调解协议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申请仲裁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，须在一个月内提交申请</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直接起诉，要求法院解除劳动合同</a:t>
            </a:r>
            <a:endParaRPr lang="en-US" altLang="zh-CN" sz="2000" dirty="0"/>
          </a:p>
        </p:txBody>
      </p:sp>
      <p:sp>
        <p:nvSpPr>
          <p:cNvPr id="5" name="QC_7_BD.22_3#d37511b42.choices?pid=c11051278&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4_1#d37511b42?vop=1&amp;pid=c1105127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本题考查劳动争议解决方式。本案属于劳动争议，刘某与用人单位发生劳动争议后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、平等的基础上就争议的解决进行友好协商，与该公司达成和解协议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；也可以向劳动争议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调解委员会等调解组织申请调解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，与该公司达成调解协议，①②正确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。劳动者可以从知道或者应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当知道其权利被侵害之日起一年内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，向劳动争议仲裁委员会提出书面仲裁申请，③排除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于劳动争议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，根据劳动法律、法规，除特定情形外，未经劳动仲裁程序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，当事人不得直接向人民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法院提起诉讼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4_2#d37511b42?vop=1&amp;pid=c11051278&amp;color=0,0,0&amp;mp=1&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劳动者维权途径</a:t>
            </a:r>
            <a:endParaRPr lang="en-US" altLang="zh-CN" sz="2000" dirty="0"/>
          </a:p>
        </p:txBody>
      </p:sp>
      <p:graphicFrame>
        <p:nvGraphicFramePr>
          <p:cNvPr id="24" name="QC_7_AS.24_3#d37511b42?colgroup=3,36&amp;vop=1&amp;pid=c11051278&amp;color=0,0,0&amp;mp=1&amp;vtp=1&amp;bbb=1&amp;hb=1"/>
          <p:cNvGraphicFramePr>
            <a:graphicFrameLocks noGrp="1"/>
          </p:cNvGraphicFramePr>
          <p:nvPr/>
        </p:nvGraphicFramePr>
        <p:xfrm>
          <a:off x="722376" y="1513528"/>
          <a:ext cx="10725912" cy="3699256"/>
        </p:xfrm>
        <a:graphic>
          <a:graphicData uri="http://schemas.openxmlformats.org/drawingml/2006/table">
            <a:tbl>
              <a:tblPr/>
              <a:tblGrid>
                <a:gridCol w="1170432"/>
                <a:gridCol w="9555480"/>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协商解决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劳动者与用人单位在自愿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平等的基础上就争议的解决进行友好协商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达成和解协议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申请调解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按照自愿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合法的原则达成调解协议</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签订调解协议书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2775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申请仲裁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①从当事人知道或者应当知道其权利被侵害之日起一年内向劳动争议仲裁委员会提出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书面仲裁申请</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由仲裁委员会依法作出具有法律约束力的裁决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根据劳动法律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除特定情形外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未经劳动仲裁程序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当事人不得直接向人民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法院提起诉讼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提起诉讼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劳动争议仲裁委员会对当事人的仲裁申请不予受理的</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申请人可以向人民法院提起诉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讼</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当事人对仲裁裁决不服的</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可以自收到仲裁裁决书之日起十五日内向人民法院提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起诉讼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5_1#034705e7a?sp=1&amp;pid=c1105127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［广东领航联盟2025高二联考］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关某大学毕业后入职S公司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，公司要求关某下班后必须及时回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复信息和处理相关问题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，关某欣然接受，但从未收到公司的加班费。2024年1月，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关某主动离职。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年6月，关某申请劳动仲裁维权，要求公司支付加班费。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在该劳动争议中(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6_1#034705e7a.bracket?pid=c11051278&amp;color=0,0,0&amp;vpa=9&amp;vtp=1"/>
          <p:cNvSpPr/>
          <p:nvPr/>
        </p:nvSpPr>
        <p:spPr>
          <a:xfrm>
            <a:off x="9542526"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25_2#034705e7a?pid=c1105127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①若仲裁机关不予受理，关某可向法院提起诉讼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该公司侵犯了关某取得其加班劳动报酬的权利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该公司要求关某下班后进行加班是违法的行为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劳动争议仲裁委员会理应支持关某的维权要求</a:t>
            </a:r>
            <a:endParaRPr lang="en-US" altLang="zh-CN" sz="2000" dirty="0"/>
          </a:p>
        </p:txBody>
      </p:sp>
      <p:sp>
        <p:nvSpPr>
          <p:cNvPr id="5" name="QC_7_BD.25_3#034705e7a.choices?pid=c11051278&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7_1#034705e7a?vop=1&amp;pid=c1105127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本题考查清清楚楚维权。根据劳动法律法规，一般情况下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，劳动争议仲裁是劳动争议诉讼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的前置程序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。如果仲裁机关不予受理，关某有权向法院提起诉讼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，通过司法途径维护自己的合法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，①正确；公司要求关某下班后处理工作，属于隐形加班，却不付加班费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，侵犯了其取得加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班报酬的权利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，②正确；要求员工加班本身并不一定是违法的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，关键在于是否支付了相应的加班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费以及是否违反了劳动法的相关规定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（如加班时间限制等），③排除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；申请劳动争议仲裁的时效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期为一年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，关某申请劳动仲裁维权已超过仲裁时效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，且是否支持还需要根据关某提供的证据来确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28_1#bfcf07d59?pid=dac549af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5.某校政治学习小组开展了以“坚持以人民为中心，维护劳动者合法权益”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为主题的探究活动。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“探究劳动者维权途径”的环节，学生提出以下观点，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29_1#bfcf07d59.bracket?pid=dac549af1&amp;color=0,0,0&amp;vpa=10&amp;vtp=1"/>
          <p:cNvSpPr/>
          <p:nvPr/>
        </p:nvSpPr>
        <p:spPr>
          <a:xfrm>
            <a:off x="879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8_BD.28_2#bfcf07d59.choices?pid=dac549af1&amp;color=0,0,0&amp;vtp=1&amp;bbb=1&amp;hb=1"/>
          <p:cNvSpPr/>
          <p:nvPr/>
        </p:nvSpPr>
        <p:spPr>
          <a:xfrm>
            <a:off x="722376" y="1876874"/>
            <a:ext cx="1075334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A.用人单位与劳动者发生劳动争议，双方必须先进行协商；协商不成，再申请调解；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调解不成，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再申请仲裁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；仲裁不成，再提起诉讼</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.维权途径的选择要具体分析，若认为某些劳动争议不可能通过调解、仲裁解决，可直接提起诉讼</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.用人单位与劳动者发生劳动争议,除特定情形外,未经劳动仲裁程序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,当事人不得直接向人民法院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提起诉讼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.当事人对仲裁裁决不服的,可以在收到裁决书之日起三十日内向人民法院提起诉讼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1#bfcf07d59?vop=1&amp;pid=dac549af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本题考查劳动者的维权途径。用人单位与劳动者发生劳动争议，除特定情形外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，未经劳动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仲裁程序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，当事人不得直接向人民法院提起诉讼，C符合题意，B排除；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当事人不愿意协商或调解，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可以提出仲裁申请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，另外，有些劳动争议可以直接提起诉讼，A错误；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当事人对仲裁裁决不服的，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可以在收到裁决书之日起十五日内向人民法院提起诉讼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2#bfcf07d59?vop=1&amp;pid=dac549af1&amp;color=0,0,0&amp;mp=1&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本题易错选B，原因是没有正确掌握解决劳动争议的程序。根据劳动法律、法规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定情况外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，未经劳动仲裁程序，当事人不得直接向人民法院提起诉讼。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c904463f7.fixed?pid=6a7f31a2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c904463f7.fixed?pid=6a7f31a2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心中有数上职场</a:t>
            </a:r>
            <a:endParaRPr lang="en-US" altLang="zh-CN" sz="4400" dirty="0"/>
          </a:p>
        </p:txBody>
      </p:sp>
      <p:pic>
        <p:nvPicPr>
          <p:cNvPr id="4" name="C_5#c904463f7.fixed?pid=6a7f31a2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c904463f7.fixed?pid=6a7f31a2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1d24ab3dc.fixed?pid=17edbe4e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1d24ab3dc.fixed?pid=17edbe4e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立足职场有法宝</a:t>
            </a:r>
            <a:endParaRPr lang="en-US" altLang="zh-CN" sz="4400" dirty="0"/>
          </a:p>
        </p:txBody>
      </p:sp>
      <p:pic>
        <p:nvPicPr>
          <p:cNvPr id="4" name="C_5#1d24ab3dc.fixed?pid=17edbe4e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1d24ab3dc.fixed?pid=17edbe4e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b183d4eb0?sp=1&amp;pid=c904463f7&amp;color=0,0,0&amp;vtp=1&amp;bt=1&amp;bbb=1&amp;hb=1"/>
          <p:cNvSpPr/>
          <p:nvPr/>
        </p:nvSpPr>
        <p:spPr>
          <a:xfrm>
            <a:off x="722376" y="972000"/>
            <a:ext cx="10753344" cy="8117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［福建部分学校2024高二联考］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某市推出“行走的思政课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”，学校组织学生走上街头对劳动者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进行问卷调查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31" name="QC_6_BD.31_2#b183d4eb0?colgroup=41&amp;pid=c904463f7&amp;color=0,0,0&amp;vtp=1&amp;bbb=1"/>
          <p:cNvGraphicFramePr>
            <a:graphicFrameLocks noGrp="1"/>
          </p:cNvGraphicFramePr>
          <p:nvPr/>
        </p:nvGraphicFramePr>
        <p:xfrm>
          <a:off x="722376" y="1842576"/>
          <a:ext cx="10735056" cy="2174367"/>
        </p:xfrm>
        <a:graphic>
          <a:graphicData uri="http://schemas.openxmlformats.org/drawingml/2006/table">
            <a:tbl>
              <a:tblPr/>
              <a:tblGrid>
                <a:gridCol w="10735056"/>
              </a:tblGrid>
              <a:tr h="2174367">
                <a:tc>
                  <a:txBody>
                    <a:bodyPr/>
                    <a:lstStyle/>
                    <a:p>
                      <a:pPr algn="l"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行走的思政课——“关心劳动者”调查问卷（节选）</a:t>
                      </a:r>
                      <a:endParaRPr lang="en-US" altLang="zh-CN" sz="1200" dirty="0"/>
                    </a:p>
                    <a:p>
                      <a:pPr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.您的工资是否能够按时足额支付?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a:t>
                      </a:r>
                      <a:endParaRPr lang="en-US" altLang="zh-CN" sz="1200" dirty="0"/>
                    </a:p>
                    <a:p>
                      <a:pPr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.您工作中是否存在占用休息时间无偿加班的现象?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a:t>
                      </a:r>
                      <a:endParaRPr lang="en-US" altLang="zh-CN" sz="1200" dirty="0"/>
                    </a:p>
                    <a:p>
                      <a:pPr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.您是否会根据工作需要给自己“充电”以提升工作能力?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a:t>
                      </a:r>
                      <a:endParaRPr lang="en-US" altLang="zh-CN" sz="1200" dirty="0"/>
                    </a:p>
                    <a:p>
                      <a:pPr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.您是否与用人单位签订了劳动合同?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31_3#b183d4eb0?pid=c904463f7&amp;color=0,0,0&amp;vtp=1&amp;bbb=1"/>
          <p:cNvSpPr/>
          <p:nvPr/>
        </p:nvSpPr>
        <p:spPr>
          <a:xfrm>
            <a:off x="722376" y="4033905"/>
            <a:ext cx="10753344" cy="376428"/>
          </a:xfrm>
          <a:prstGeom prst="rect">
            <a:avLst/>
          </a:prstGeom>
          <a:noFill/>
        </p:spPr>
        <p:txBody>
          <a:bodyPr wrap="none" lIns="0" tIns="0" rIns="0" bIns="0" rtlCol="0" anchor="t"/>
          <a:lstStyle/>
          <a:p>
            <a:pPr algn="l"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此问卷内容的法律依据是(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32_1#b183d4eb0.bracket?pid=c904463f7&amp;color=0,0,0&amp;vpa=11&amp;vtp=1"/>
          <p:cNvSpPr/>
          <p:nvPr/>
        </p:nvSpPr>
        <p:spPr>
          <a:xfrm>
            <a:off x="3716401" y="4032762"/>
            <a:ext cx="37465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C_6_BD.31_4#b183d4eb0?pid=c904463f7&amp;color=0,0,0&amp;vtp=1&amp;bbb=1"/>
          <p:cNvSpPr/>
          <p:nvPr/>
        </p:nvSpPr>
        <p:spPr>
          <a:xfrm>
            <a:off x="722376" y="4456815"/>
            <a:ext cx="10753344" cy="12435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劳动者有取得劳动报酬、休息休假的权利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②劳动者有提高职业技能的义务</a:t>
            </a:r>
            <a:endParaRPr lang="en-US" altLang="zh-CN" sz="2000" dirty="0"/>
          </a:p>
          <a:p>
            <a:pP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③未签订劳动合同，劳动者的权利就得不到维护</a:t>
            </a:r>
            <a:endParaRPr lang="en-US" altLang="zh-CN" sz="2000" dirty="0"/>
          </a:p>
          <a:p>
            <a:pP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④劳动者权益受到侵害，若协商不成，可直接起诉</a:t>
            </a:r>
            <a:endParaRPr lang="en-US" altLang="zh-CN" sz="2000" dirty="0"/>
          </a:p>
        </p:txBody>
      </p:sp>
      <p:sp>
        <p:nvSpPr>
          <p:cNvPr id="7" name="QC_6_BD.31_5#b183d4eb0.choices?pid=c904463f7&amp;color=0,0,0&amp;vtp=1&amp;bbb=1"/>
          <p:cNvSpPr/>
          <p:nvPr/>
        </p:nvSpPr>
        <p:spPr>
          <a:xfrm>
            <a:off x="722376" y="6099120"/>
            <a:ext cx="10753344" cy="376428"/>
          </a:xfrm>
          <a:prstGeom prst="rect">
            <a:avLst/>
          </a:prstGeom>
          <a:noFill/>
        </p:spPr>
        <p:txBody>
          <a:bodyPr wrap="none" lIns="0" tIns="0" rIns="0" bIns="0" rtlCol="0" anchor="t"/>
          <a:lstStyle/>
          <a:p>
            <a:pPr latinLnBrk="1">
              <a:lnSpc>
                <a:spcPts val="33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3_1#b183d4eb0?vop=1&amp;pid=c904463f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本题考查劳动者的权利和义务。“您的工资是否能够按时足额支付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?”“您工作中是否存在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占用休息时间无偿加班的现象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?”这体现的法律依据是“劳动者有取得劳动报酬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、休息休假的权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”，①正确；“您是否会根据工作需要给自己‘充电’以提升工作能力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?”这体现的法律依据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“劳动者有提高职业技能的义务”，②正确；如果未签订劳动合同，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劳动者的权益会受到影响，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“未签订劳动合同，劳动者的权利就得不到维护”，如果没有签订劳动合同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可以凭借相关证据证明劳动关系的成立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，从而进行维权，③排除；根据劳动法律、法规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，除特定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情形外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，未经劳动仲裁程序，当事人不得直接向人民法院提起诉讼，④排除。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4_1#34329e060?sp=1&amp;pid=c904463f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［四川眉山2025高二期中·改编］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赵某（22岁），进入一家公司从事销售工作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。该公司依据其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业绩每月发放报酬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，但是未与赵某签订书面劳动合同，也没有为其办理社会保险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。因社保等问题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赵某申请劳动仲裁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。该公司认为，公司付清了劳动报酬，双方之间未形成劳动关系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。关于本案说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5_1#34329e060.bracket?pid=c904463f7&amp;color=0,0,0&amp;vpa=12&amp;vtp=1"/>
          <p:cNvSpPr/>
          <p:nvPr/>
        </p:nvSpPr>
        <p:spPr>
          <a:xfrm>
            <a:off x="219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34_2#34329e060?pid=c904463f7&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①赵某不具备与用工单位签订劳动合同的行为能力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赵某接受公司的管理并为其工作，与公司之间构成劳动关系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由于双方没有签订劳动合同，劳动争议仲裁委员会对赵某的诉求不予支持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该公司侵犯了赵某享受社会保险和福利的权利，应予以补偿</a:t>
            </a:r>
            <a:endParaRPr lang="en-US" altLang="zh-CN" sz="2000" dirty="0"/>
          </a:p>
        </p:txBody>
      </p:sp>
      <p:sp>
        <p:nvSpPr>
          <p:cNvPr id="5" name="QC_6_BD.34_3#34329e060.choices?pid=c904463f7&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6_1#34329e060?vop=1&amp;pid=c904463f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本题考查劳动合同、劳动者的权利。赵某已经在该公司工作，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双方虽然没有签订劳动合同，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但是形成了事实劳动关系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，②正确；该公司没有为赵某办理社会保险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，侵犯了赵某享受社会保险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和福利的权利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，是不符合法律规定的，应当给予赵某补偿，④正确；赵某22周岁已经成年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完全民事行为能力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，具备与用工单位签订劳动合同的行为能力，①排除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；双方虽然没有签订劳动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，但是形成了事实劳动关系，公司应当及时与赵某补签劳动合同并为其办理社会保险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争议仲裁委员会会支持赵某的诉求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7_1#f155a8bff?sp=1&amp;pid=c904463f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［西北名校教研联盟2025联考］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一个周五的晚上，刘女士突然接到公司领导电话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，要求她第二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（周六）去对接客户，而刘女士认为自己之前已和客户谈好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，没有必要再占用周末休息时间来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对接工作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，于是在公司群中发了一条“各位领导，我周末休息不上班”的信息。很快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，刘女士接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到了公司解除劳动合同的通知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8_1#f155a8bff.bracket?pid=c904463f7&amp;color=0,0,0&amp;vpa=13&amp;vtp=1"/>
          <p:cNvSpPr/>
          <p:nvPr/>
        </p:nvSpPr>
        <p:spPr>
          <a:xfrm>
            <a:off x="727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37_2#f155a8bff?pid=c904463f7&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①如果刘女士的行为对公司造成了严重影响，公司可以解除劳动合同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公司无权要求劳动者加班，其行为侵犯了劳动者休息休假的权利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刘女士可以请工会或第三方共同与公司协商达成和解协议，解决纠纷</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刘女士可以直接向人民法院提起诉讼，依法维护自己的合法权益</a:t>
            </a:r>
            <a:endParaRPr lang="en-US" altLang="zh-CN" sz="2000" dirty="0"/>
          </a:p>
        </p:txBody>
      </p:sp>
      <p:sp>
        <p:nvSpPr>
          <p:cNvPr id="5" name="QC_6_BD.37_3#f155a8bff.choices?pid=c904463f7&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_1#f155a8bff?vop=1&amp;pid=c904463f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本题考查劳动争议解决方式。根据解除劳动合同的相关法律规定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，如果刘女士的行为对公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司造成了严重影响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，公司可以解除劳动合同，①正确；关于劳动纠纷可以通过多种途径解决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女士可以请工会或第三方共同与公司协商达成和解协议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，解决纠纷，③正确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；保证劳动者的休息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休假并不意味着一律不能加班加点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，根据劳动法律、法规的规定，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用人单位由于生产经营需要，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经与工会和劳动者协商后可以延长劳动时间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，作为对劳动者牺牲休息或休假时间的回报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，用人单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位必须向劳动者支付高于正常工资的加班工资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，②排除；根据劳动法律、法规，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除特定情形外，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未经劳动仲裁程序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，当事人不得直接向人民法院提起诉讼，④排除。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_1#266797d8d?sp=1&amp;pid=c904463f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4.刘某在樊某装饰材料店铺打工已有3年多，但从未签订过劳动合同。一日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，刘某驾乘店铺的三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轮摩托车送货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，因车辆年久失修，刹车失灵，在一个陡坡处侧翻，刘某受伤住院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。康复后刘某计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划就医药费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、误工费等问题与樊某进行协商。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1_1#266797d8d.bracket?pid=c904463f7&amp;color=0,0,0&amp;vpa=14&amp;vtp=1"/>
          <p:cNvSpPr/>
          <p:nvPr/>
        </p:nvSpPr>
        <p:spPr>
          <a:xfrm>
            <a:off x="676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0_2#266797d8d?pid=c904463f7&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①樊某侵犯了刘某获得劳动安全卫生保护的权利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若协商不成，刘某可先申请仲裁，不服再起诉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因未签订劳动合同，刘某的权利得不到法律保障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若达成和解协议，双方当事人不得再申请仲裁</a:t>
            </a:r>
            <a:endParaRPr lang="en-US" altLang="zh-CN" sz="2000" dirty="0"/>
          </a:p>
        </p:txBody>
      </p:sp>
      <p:sp>
        <p:nvSpPr>
          <p:cNvPr id="5" name="QC_6_BD.40_3#266797d8d.choices?pid=c904463f7&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2_1#266797d8d?vop=1&amp;pid=c904463f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本题考查劳动者维权。店铺的三轮摩托车年久失修，刹车失灵，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导致刘某工作过程中受伤，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樊某侵犯了刘某获得劳动安全卫生保护的权利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，①正确；按照解决劳动争议的程序要求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，若协商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，刘某可先申请仲裁，不服再起诉，②正确；刘某与樊某虽然未签订劳动合同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，但存在事实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，刘某可以通过法律手段使自己的权利得到保障，③排除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；当事人达成和解协议后不履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，可以再申请仲裁，④排除。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3_1#e1eeccdcb?sp=1&amp;pid=c904463f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5.阅读材料，完成下列要求。（9分）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李某在某服装厂上班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年底时该服装厂接到许多订单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为了赶在春节前交货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该服装厂决定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全体职工加班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每天工作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每周的休息日也取消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但该服装厂却没有按规定支付职工加班</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的工资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由于极度劳累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李某等人提出不愿意加班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但遭到拒绝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该服装厂认为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既然全体职工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都加班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李某等人也不可以例外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后李某在工作岗位上病倒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向服装厂递交了疾病诊断证明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请不参加厂里的加班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该服装厂遂以李某违反劳动纪律为由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将李某开除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，运用所学法律知识，分析说明该服装厂的做法存在哪些错误。</a:t>
            </a:r>
            <a:endParaRPr lang="en-US" altLang="zh-CN" sz="20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44_1#e1eeccdcb?vop=1&amp;pid=c904463f7&amp;color=0,0,0&amp;vtp=1&amp;bt=1&amp;bbb=1&amp;hb=1"/>
          <p:cNvSpPr/>
          <p:nvPr/>
        </p:nvSpPr>
        <p:spPr>
          <a:xfrm>
            <a:off x="722376" y="972000"/>
            <a:ext cx="10753344" cy="4056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①劳动者有休息休假的权利，保证劳动者的休息休假并不意味着一律不能加班加点</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劳动法律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、法规的规定，用人单位由于生产经营需要</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，经与工会和劳动者协商后可以延长工作时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，但是在保障劳动者身体健康的条件下每日不得超过3小时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，而且用人单位应当保证劳动者每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周至少休息一日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。该服装厂决定全体职工加班，并没有与劳动者协商，且每天工作12小时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，每周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没有休息日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，加班的时间超过了劳动法规定的时间范围，侵犯了劳动者休息休假的权利。（4</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劳动者有取得劳动报酬的权利。作为对劳动者牺牲休息或休假时间的回报</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，用人单位必须向劳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动者支付高于正常工资的加班工资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。该服装厂让职工加班却没有支付加班工资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，侵犯了劳动者取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得劳动报酬的权利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。（3分）③用人单位单方面解除劳动合同，必须合法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。李某没有违反劳动纪</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，该服装厂开除李某的做法违反了劳动合同法的相关规定。（2分）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40d372b7f?sp=1&amp;pid=bacbf100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1.在我国除劳动法以外，保护劳动者合法权益的法律还有工会法、矿山安全法、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职业病防治法、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就业促进法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、劳动合同法等。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这些法律(</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40d372b7f.bracket?pid=bacbf100b&amp;color=0,0,0&amp;vpa=1&amp;vtp=1"/>
          <p:cNvSpPr/>
          <p:nvPr/>
        </p:nvSpPr>
        <p:spPr>
          <a:xfrm>
            <a:off x="524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_2#40d372b7f?pid=bacbf100b&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①为保护公民的合法劳动权益提供了有力的法律保障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有助于健全劳动关系协调机制，构建和谐劳动关系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遵循的首要原则是保护劳动者和用人单位双方的合法权益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赋予公民劳动权利，促进广大劳动者实现体面劳动</a:t>
            </a:r>
            <a:endParaRPr lang="en-US" altLang="zh-CN" sz="2000" dirty="0"/>
          </a:p>
        </p:txBody>
      </p:sp>
      <p:sp>
        <p:nvSpPr>
          <p:cNvPr id="5" name="QC_7_BD.1_3#40d372b7f.choices?pid=bacbf100b&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45_1#e1eeccdcb?vop=1&amp;pid=c904463f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本题考查劳动者合法权利。该服装厂决定全体职工加班，每天工作12小时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，每周的休息日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也取消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，可联系劳动者有休息休假的权利；该服装厂没有按规定支付职工加班的工资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动者有取得劳动报酬的权利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；该服装厂以李某违反劳动纪律为由，将李某开除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，可联系用人单位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单方面解除劳动合同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，必须合法。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800be76d8.fixed?pid=fcf0ed5e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7200" dirty="0"/>
          </a:p>
        </p:txBody>
      </p:sp>
      <p:sp>
        <p:nvSpPr>
          <p:cNvPr id="3" name="C_5#800be76d8.fixed?pid=fcf0ed5e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第七课综合训练</a:t>
            </a:r>
            <a:endParaRPr lang="en-US" altLang="zh-CN" sz="4400" dirty="0"/>
          </a:p>
        </p:txBody>
      </p:sp>
      <p:pic>
        <p:nvPicPr>
          <p:cNvPr id="4" name="C_5#800be76d8.fixed?pid=fcf0ed5e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800be76d8.fixed?pid=fcf0ed5e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4e73f1f41?sp=1&amp;pid=800be76d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［陕西汉中2024高二期中］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最高人民法院工作报告提到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，“出台维护新就业形态劳动者权益意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，推动破解劳动关系难认定、工伤无赔偿、社保零缴纳等问题，让快递小哥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、外卖骑手等新业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态从业者有尊严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、有保障”，未来可期。将“快递小哥”“外卖骑手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”的权益保障写进最高人民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法院工作报告(</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4e73f1f41.bracket?pid=800be76d8&amp;color=0,0,0&amp;vpa=15&amp;vtp=1"/>
          <p:cNvSpPr/>
          <p:nvPr/>
        </p:nvSpPr>
        <p:spPr>
          <a:xfrm>
            <a:off x="2433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6_2#4e73f1f41?pid=800be76d8&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①是我国维护社会公平正义的最后一道防线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体现了劳动法中的特殊劳动保护原则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有利于依法规范新就业形态用工法律关系认定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有利于新就业形态劳动者的权益得到司法保障</a:t>
            </a:r>
            <a:endParaRPr lang="en-US" altLang="zh-CN" sz="2000" dirty="0"/>
          </a:p>
        </p:txBody>
      </p:sp>
      <p:sp>
        <p:nvSpPr>
          <p:cNvPr id="5" name="QC_6_BD.46_3#4e73f1f41.choices?pid=800be76d8&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4e73f1f41?vop=1&amp;pid=800be76d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本题考查法律保护劳动者。将“快递小哥”“外卖骑手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”的权益保障写进最高人民法院工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作报告有利于新就业形态劳动者的权益得到司法保障，有利于依法规范新就业形态用工法律关系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，③④正确；公正司法是维护社会公平正义的最后一道防线，将“快递小哥”“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外卖骑手”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的权益保障写进最高人民法院工作报告与公正司法无直接关系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，①排除；国家对女职工、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年满16</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周岁未满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18周岁的未成年工、残疾劳动者等实施特殊保护，将“快递小哥”“外卖骑手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”的权益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保障写进最高人民法院工作报告不属于特殊劳动保护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2#4e73f1f41?vop=1&amp;pid=800be76d8&amp;color=0,0,0&amp;mp=1&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解析变式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③改为：进行特殊劳动保护违背了劳动者平等竞争原则。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：错误。加强特殊劳动保护不违背劳动者平等竞争原则。劳动法注重对年满16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周岁未满18</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周岁的未成年工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、女职工、残疾劳动者等特殊劳动者的劳动保护，体现了社会的进步和发展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利于保护特殊群体的合法权益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。无论是加强特殊劳动保护，还是强调劳动者平等竞争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，都是为了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维护劳动者的合法权益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188a4fe62?sp=1&amp;pid=800be76d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2.人社部办公厅发布《电子劳动合同订立指引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》，鼓励用人单位和劳动者使用政府发布的劳动合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同示范文本订立电子劳动合同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。根据要求，用人单位与劳动者订立电子劳动合同的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，要通过电子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劳动合同订立平台订立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下列理解正确的是(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188a4fe62.bracket?pid=800be76d8&amp;color=0,0,0&amp;vpa=16&amp;vtp=1"/>
          <p:cNvSpPr/>
          <p:nvPr/>
        </p:nvSpPr>
        <p:spPr>
          <a:xfrm>
            <a:off x="574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9_2#188a4fe62?pid=800be76d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①用人单位和劳动者劳动关系自签订电子劳动合同之日起建立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订立电子劳动合同应当遵循平等自愿、协商一致的原则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电子劳动合同与传统书面劳动合同具备相同的法律效力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电子劳动合同要有试用期、培训、补充保险等必备条款</a:t>
            </a:r>
            <a:endParaRPr lang="en-US" altLang="zh-CN" sz="2000" dirty="0"/>
          </a:p>
        </p:txBody>
      </p:sp>
      <p:sp>
        <p:nvSpPr>
          <p:cNvPr id="5" name="QC_6_BD.49_3#188a4fe62.choices?pid=800be76d8&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188a4fe62?vop=1&amp;pid=800be76d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本题考查劳动合同、订立劳动合同应遵循的原则。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订立电子劳动合同应当遵循平等自愿、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协商一致的原则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，电子劳动合同与传统书面劳动合同具备相同的法律效力，②③正确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；建立劳动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关系应当订立书面劳动合同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，且劳动者自用工之日起与用工单位建立劳动关系，①排除；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试用期、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、补充保险属于可备条款，而不是必备条款，④排除。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a69cae5a1?sp=1&amp;pid=800be76d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［北京延庆一中2025高二期中］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下列对漫画作出的解读正确的是(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3_1#a69cae5a1.bracket?pid=800be76d8&amp;color=0,0,0&amp;vpa=17&amp;vtp=1"/>
          <p:cNvSpPr/>
          <p:nvPr/>
        </p:nvSpPr>
        <p:spPr>
          <a:xfrm>
            <a:off x="824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52_2#a69cae5a1?htil=1&amp;pid=800be76d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19746" y="1511300"/>
            <a:ext cx="4892040"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52_3#a69cae5a1?htil=1&amp;pid=800be76d8&amp;color=0,0,0&amp;vtp=1&amp;bbb=1&amp;hs=1"/>
          <p:cNvSpPr/>
          <p:nvPr/>
        </p:nvSpPr>
        <p:spPr>
          <a:xfrm>
            <a:off x="722376" y="1436497"/>
            <a:ext cx="57332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①订立劳动合同前要仔细阅读合同的各项条款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用人单位与员工达成一致的合同是有效合同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订立劳动合同能更好地保护劳动者合法权益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劳动报酬、福利待遇是劳动合同的必备条款</a:t>
            </a:r>
            <a:endParaRPr lang="en-US" altLang="zh-CN" sz="2000" dirty="0"/>
          </a:p>
        </p:txBody>
      </p:sp>
      <p:sp>
        <p:nvSpPr>
          <p:cNvPr id="6" name="QC_6_BD.52_4#a69cae5a1.choices?pid=800be76d8&amp;color=0,0,0&amp;vtp=1&amp;bbb=1&amp;hs=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a69cae5a1?vop=1&amp;pid=800be76d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本题考查劳动合同。漫画1的对话说明订立劳动合同前要仔细阅读合同的各项条款，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；漫画2的对话说明订立劳动合同能更好地保护劳动者合法权益，③正确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；用人单位与员工达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成一致的合同不一定是有效合同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，有效合同必须符合法律规定，如主体适格、意思表示一致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容合法等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，②排除；劳动报酬是劳动合同的必备条款，福利待遇是劳动合同的可备条款，④排除。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0f41bc5b0?sp=1&amp;pid=800be76d8&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［湖南衡阳一中2025高二期中］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崔某系H公司职工，2024年3月公司因为人事变动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，她的工作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岗位从行政助理变为接待文员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，接待文员的工作与她原来的工作和专业很不相符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，工资收入也大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为缩水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。她猜测公司很可能是想让她自动辞职。为此她曾与公司协商调整工作岗位，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但公司说，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当时签订劳动合同时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，已明确“员工必须无条件服从岗位调动”，公司的做法完全合理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0f41bc5b0.bracket?pid=800be76d8&amp;color=0,0,0&amp;vpa=18&amp;vtp=1"/>
          <p:cNvSpPr/>
          <p:nvPr/>
        </p:nvSpPr>
        <p:spPr>
          <a:xfrm>
            <a:off x="2687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55_2#0f41bc5b0?pid=800be76d8&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①公司因发展需要进行工作岗位调整是正常行为，崔某不应该对公司不满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公司单方面对崔某的工作岗位作出调整，违背了平等自愿、协商一致的原则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员工就应该无条件服从调动，原劳动合同的规定合情合理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“员工必须无条件服从岗位调动”的规定显失公平，该条款为无效条款</a:t>
            </a:r>
            <a:endParaRPr lang="en-US" altLang="zh-CN" sz="2000" dirty="0"/>
          </a:p>
        </p:txBody>
      </p:sp>
      <p:sp>
        <p:nvSpPr>
          <p:cNvPr id="5" name="QC_6_BD.55_3#0f41bc5b0.choices?pid=800be76d8&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40d372b7f?vop=1&amp;pid=bacbf100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本题考查法律守护劳动者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。劳动相关法律为保护公民的合法劳动权益提供了有力的法律保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，①正确；完备的劳动法律有助于更好地约束用人单位和劳动者双方履行义务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，也可以保护双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方合法权利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，因此有利于健全劳动关系协调机制，构建和谐劳动关系，②正确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；保护劳动者的合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法权益是劳动法律的首要原则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，③排除；宪法赋予了公民劳动权利，④排除。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0f41bc5b0?vop=1&amp;pid=800be76d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本题考查签订合同的原则。劳动合同一旦由双方当事人签字或盖章，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即对双方形成约束力，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当事人应当依法履行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，不得随意变更，但用人单位单方面进行岗位调整，违背了平等自愿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一致的原则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，②正确；用人单位调岗之前应与劳动者协商，在合同中规定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“员工必须无条件服从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岗位调动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”的做法显失公平，该条款为无效条款，④正确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；公司因发展需要进行工作岗位调整是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，但H公司做法不当，“崔某不应该对公司不满”的说法错误，①排除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；“员工就应该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无条件服从调动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”说法错误，原劳动合同的规定也不合情理，③排除。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531c3893f?sp=1&amp;pid=800be76d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［吉林省吉林市实验中学2025高二月考］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小张大学毕业后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，经过激烈的竞争获得了一大型生产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公司的某部门职位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。根据《中华人民共和国劳动合同法》规定，小张有下列情形之一的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以解除劳动合同(</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531c3893f.bracket?pid=800be76d8&amp;color=0,0,0&amp;vpa=19&amp;vtp=1"/>
          <p:cNvSpPr/>
          <p:nvPr/>
        </p:nvSpPr>
        <p:spPr>
          <a:xfrm>
            <a:off x="270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8_2#531c3893f?pid=800be76d8&amp;color=0,0,0&amp;vtp=1&amp;bbb=1"/>
          <p:cNvSpPr/>
          <p:nvPr/>
        </p:nvSpPr>
        <p:spPr>
          <a:xfrm>
            <a:off x="722376" y="2334074"/>
            <a:ext cx="10753344" cy="1326134"/>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严重违反用人单位的规章制度的</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因失职行为给用人单位造成损害的</a:t>
            </a:r>
            <a:endParaRPr lang="en-US" altLang="zh-CN" sz="2000" dirty="0"/>
          </a:p>
          <a:p>
            <a:pPr latinLnBrk="1">
              <a:lnSpc>
                <a:spcPts val="37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被行政机关依法进行行政处罚的</a:t>
            </a:r>
            <a:endParaRPr lang="en-US" altLang="zh-CN" sz="2000" dirty="0"/>
          </a:p>
          <a:p>
            <a:pPr latinLnBrk="1">
              <a:lnSpc>
                <a:spcPts val="35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④在试用期间被证明不符合录用条件的</a:t>
            </a:r>
            <a:endParaRPr lang="en-US" altLang="zh-CN" sz="2000" dirty="0"/>
          </a:p>
        </p:txBody>
      </p:sp>
      <p:sp>
        <p:nvSpPr>
          <p:cNvPr id="5" name="QC_6_BD.58_3#531c3893f.choices?pid=800be76d8&amp;color=0,0,0&amp;vtp=1&amp;bbb=1"/>
          <p:cNvSpPr/>
          <p:nvPr/>
        </p:nvSpPr>
        <p:spPr>
          <a:xfrm>
            <a:off x="719328" y="412539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531c3893f?vop=1&amp;pid=800be76d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本题考查劳动合同。根据《中华人民共和国劳动合同法》第三十九条第一、二、三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、六款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，在试用期间被证明不符合录用条件的；严重违反用人单位的规章制度的；严重失职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私舞弊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，给用人单位造成重大损害的；被依法追究刑事责任的，用人单位可以解除劳动合同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正确，②③排除。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1758165d1?sp=1&amp;pid=800be76d8&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［河南郑州十校2024高二期中·改编］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2023年3月7日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，尹某与某家具公司签订了一份为期一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年的劳动合同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，约定尹某3月10日到公司上班。但由于尹某生病住院，直到3月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22日才到公司报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。2023年12月1日，尹某因准备定居老家，以书面形式通知公司解除劳动合同。2024年2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月7</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，尹某与公司协商，要求公司支付其2023年12月份的工资以及离职补偿金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。但公司以其主动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离职为由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，拒绝支付。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1758165d1.bracket?pid=800be76d8&amp;color=0,0,0&amp;vpa=20&amp;vtp=1"/>
          <p:cNvSpPr/>
          <p:nvPr/>
        </p:nvSpPr>
        <p:spPr>
          <a:xfrm>
            <a:off x="5494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1_2#1758165d1?pid=800be76d8&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①尹某可以不经过调解，直接向劳动争议仲裁委员会申请仲裁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尹某因个人原因主动离职，公司没有义务支付其2023年12月的工资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尹某如对仲裁裁决不服，可以自收到裁决书之日起十日内向人民法院提起诉讼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自2023年3月22日起，公司与尹某才建立劳动关系</a:t>
            </a:r>
            <a:endParaRPr lang="en-US" altLang="zh-CN" sz="2000" dirty="0"/>
          </a:p>
        </p:txBody>
      </p:sp>
      <p:sp>
        <p:nvSpPr>
          <p:cNvPr id="5" name="QC_6_BD.61_3#1758165d1.choices?pid=800be76d8&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1758165d1?vop=1&amp;pid=800be76d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本题考查劳动争议的解决。如果当事人不愿意协商或调解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，可以从当事人知道或者应当知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道其权利被侵害之日起一年内向劳动争议仲裁委员会提出书面仲裁申请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尹某可以不经过调解，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直接向劳动争议仲裁委员会申请仲裁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，①正确；劳动关系自用工之日起建立，尹某直到3月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才到公司报到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，此时公司与尹某才建立劳动关系，④正确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；该公司需要向尹某支付与其实际工作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时间相对应的工资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，②排除；当事人对仲裁裁决不服的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，可以自收到裁决书之日起十五日内向人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民法院提起诉讼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13b8caebe?sp=1&amp;pid=800be76d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甲是某劳务派遣公司的员工，双方未签订劳动合同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，公司也没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有为甲购买社会保险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。2025年3月1日，甲被派遣到某福利院工作。2025年5月1日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，甲下班回家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途中发生了交通事故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，并因此受伤，被认定为工伤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。甲获得了肇事车辆的承保保险公司赔偿的医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疗费等赔偿款后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，又要求其所在劳务派遣公司支付工伤保险待遇。对此，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13b8caebe.bracket?pid=800be76d8&amp;color=0,0,0&amp;vpa=21&amp;vtp=1"/>
          <p:cNvSpPr/>
          <p:nvPr/>
        </p:nvSpPr>
        <p:spPr>
          <a:xfrm>
            <a:off x="1056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4_2#13b8caebe?pid=800be76d8&amp;color=0,0,0&amp;vtp=1&amp;bbb=1"/>
          <p:cNvSpPr/>
          <p:nvPr/>
        </p:nvSpPr>
        <p:spPr>
          <a:xfrm>
            <a:off x="722376" y="27912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①因未签订劳动合同，甲与该劳务派遣公司不存在劳务关系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该劳务派遣公司没有义务为甲购买社会保险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甲要求该劳务派遣公司支付工伤保险待遇的请求合法合理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甲可以通过申请劳动仲裁维护自身合法权益</a:t>
            </a:r>
            <a:endParaRPr lang="en-US" altLang="zh-CN" sz="2000" dirty="0"/>
          </a:p>
        </p:txBody>
      </p:sp>
      <p:sp>
        <p:nvSpPr>
          <p:cNvPr id="5" name="QC_6_BD.64_3#13b8caebe.choices?pid=800be76d8&amp;color=0,0,0&amp;vtp=1&amp;bbb=1"/>
          <p:cNvSpPr/>
          <p:nvPr/>
        </p:nvSpPr>
        <p:spPr>
          <a:xfrm>
            <a:off x="722376" y="462718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13b8caebe?vop=1&amp;pid=800be76d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本题考查劳动争议解决方式。甲是该劳务派遣公司的员工，尽管未签订劳动合同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，但甲与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该劳务派遣公司也存在用工事实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，二者劳动关系成立，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该劳务派遣公司有义务为甲购买社会保险，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并支付工伤保险待遇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，③正确，①②排除；劳动者与用人单位发生劳动争议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，可以向劳动争议仲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裁委员会申请仲裁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67_1#7fe7efc82?sp=1&amp;pid=223c1ad58&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［福建福州2025高二期中·改编］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阅读材料，完成下列探究。（12分）</a:t>
            </a:r>
            <a:endParaRPr lang="en-US" altLang="zh-CN" sz="2000" dirty="0"/>
          </a:p>
        </p:txBody>
      </p:sp>
      <p:sp>
        <p:nvSpPr>
          <p:cNvPr id="3" name="QO_7_BD.67_2#7fe7efc82?sp=1&amp;pid=223c1ad58&amp;color=0,0,0&amp;vtp=1&amp;bbb=1&amp;hb=1"/>
          <p:cNvSpPr/>
          <p:nvPr/>
        </p:nvSpPr>
        <p:spPr>
          <a:xfrm>
            <a:off x="722376" y="1438725"/>
            <a:ext cx="10753344" cy="4622800"/>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探究议题</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维护好劳动者的“离线休息权”</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月全国两会期间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多位代表委员呼吁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应尽快健全法律制度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保障劳动者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离线休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息权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离线休息权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指劳动者在法定或约定工作时间之外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拒绝通过数字工具进行工作联络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或处理工作事宜的权利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信息时代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一部手机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一台电脑就能让劳动者更灵活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高效地工作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隐形加班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也引发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下班后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休而不息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无偿加班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李女士与某科技公司签订劳动合同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约定执行不定时工作制度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后来该科技公司以旷工为由</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与李女士解除劳动关系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李女士将该科技公司告上法庭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其中一项诉讼请求就是自己在下班后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休息日及法定节假日利用社交软件共加班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余小时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要求公司支付加班费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余万元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ct val="150000"/>
              </a:lnSpc>
            </a:pP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67_2#7fe7efc82?sp=1&amp;pid=223c1ad58&amp;color=0,0,0&amp;vtp=1&amp;bbb=1&amp;hb=1"/>
          <p:cNvSpPr/>
          <p:nvPr/>
        </p:nvSpPr>
        <p:spPr>
          <a:xfrm>
            <a:off x="722376" y="972000"/>
            <a:ext cx="10753344" cy="45392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科技公司称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李女士日常下班后联系一下客户完全正常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周末和节假日值班就是对客户偶尔提出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的问题进行简单回复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并非加班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法院查实该科技公司未获得不定时工作制审批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并根据李女士提供的社交软件记录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假期值</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班表等证据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认为李女士在非工作期间使用社交软件继续工作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付出了实质性劳动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工作内容具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有周期性和固定性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应当认定构成加班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同时法院还认为李女士在等待客户提问的间隙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有较长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的时间用于日常活动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以全部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余小时作为加班时长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对用人单位来说有失公平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故判令该科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技公司支付李女士加班费共计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相关劳动法律、法规规定，企业实行不定时工作制必须经相关部门审批。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实行不定时工作制，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除特殊情形外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，用人单位可以不支付加班工资。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，运用就业与创业的知识，说明法院作出上述判决的理由。</a:t>
            </a:r>
            <a:endParaRPr lang="en-US" altLang="zh-CN" sz="20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68_1#7fe7efc82?vop=1&amp;pid=223c1ad58&amp;color=0,0,0&amp;vtp=1&amp;bt=1&amp;bbb=1&amp;hb=1"/>
          <p:cNvSpPr/>
          <p:nvPr/>
        </p:nvSpPr>
        <p:spPr>
          <a:xfrm>
            <a:off x="722376" y="972000"/>
            <a:ext cx="10753344" cy="3142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①用人单位不得违反法律、法规的强制性规定。该科技公司未经不定时工作制审批</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，违反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劳动法规相关规定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。（4分）②劳动者有休息休假的权利，</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用人单位占用劳动者休息休假时间，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必须向劳动者支付高于正常工资的加班工资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。李女士在非工作时间使用社交软件工作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，付出了实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质性劳动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，工作内容具有周期性和固定性，应当认定为加班，公司须支付加班费。（4分）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③解</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决劳动争议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,应当根据事实,遵循合法、公正、及时、着重调解的原则,</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依法保护当事人的合法权益。</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李女士在等待客户提问的间隙</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，也有较长时间从事日常活动，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以全部时长作为加班时长有失公平，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，法院根据实际情况确定加班费数额。（4分）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d803466a3?sp=1&amp;pid=bacbf100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［江西宜春宜丰中学2024高二期末］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当前，用人单位由于求职者的性别、学历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、年龄等原因而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区别对待的现象依然存在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，比如普通岗位仅限男性、只要双一流和35岁以下的投递者等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象(</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d803466a3.bracket?pid=bacbf100b&amp;color=0,0,0&amp;vpa=2&amp;vtp=1"/>
          <p:cNvSpPr/>
          <p:nvPr/>
        </p:nvSpPr>
        <p:spPr>
          <a:xfrm>
            <a:off x="117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4_2#d803466a3?pid=bacbf100b&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①违反了劳动者平等竞争的原则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侵犯了劳动者平等就业的权利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③违反了劳动者特殊劳动保护的原则</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违反了订立劳动合同协商一致的原则</a:t>
            </a:r>
            <a:endParaRPr lang="en-US" altLang="zh-CN" sz="2000" dirty="0"/>
          </a:p>
        </p:txBody>
      </p:sp>
      <p:sp>
        <p:nvSpPr>
          <p:cNvPr id="5" name="QC_7_BD.4_3#d803466a3.choices?pid=bacbf100b&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69_1#7fe7efc82?vop=1&amp;pid=223c1ad58&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本题考查劳动者权利、法治意识素养。本议题探究围绕劳动者“离线休息权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”，培养学生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的法治意识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，引导学生学会珍惜劳动者权利，学会依法维权。关键信息①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：法院查实该科技公司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未获得不定时工作制审批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→用人单位不得违反法律、法规的强制性规定。关键信息②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：根据李女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士提供的社交软件记录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、假期值班表等证据，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认为李女士在非工作期间使用社交软件继续工作，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付出了实质性劳动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，工作内容具有周期性和固定性，应当认定构成加班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→劳动者有休息休假的权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。关键信息③：李女士在等待客户提问的间隙，有较长的时间用于日常活动，以全部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500余小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时作为加班时长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，对用人单位来说有失公平，故判令该科技公司支付李女士加班费共计3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解决劳动争议的基本原则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d803466a3?vop=1&amp;pid=bacbf100b&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本题考查法律保护劳动者。用人单位由于求职者的性别、学历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、年龄等原因而区别对待劳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动者的行为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，侵犯了劳动者平等就业的权利，违反劳动者平等竞争的原则，①②正确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；劳动法也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体现了特殊劳动保护的原则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，除对劳动者的权利进行倾斜保护外，劳动法还注重对未成年工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疾劳动者等特殊劳动者的劳动保护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，材料没有涉及特殊劳动保护的原则，③排除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；协商一致是指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劳动者和用人单位在双方意思表示达成一致的基础上订立劳动合同，材料没有涉及违反协商一致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0d8843305?sp=1&amp;pid=7da7afdd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［黑龙江齐齐哈尔2025模拟］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张某与甲公司签订的《灵活就业者服务协议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》，其中没有限定张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某的工作时间和工作地点等内容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，职位是公司的灵活配送骑手。后因他举报甲公司违法行为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公司解约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，并被扣发了部分工作报酬。张某将甲公司告到法院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，要求对方支付其工作报酬和违法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解除合同赔偿金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。关于本案，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0d8843305.bracket?pid=7da7afdd3&amp;color=0,0,0&amp;vpa=3&amp;vtp=1"/>
          <p:cNvSpPr/>
          <p:nvPr/>
        </p:nvSpPr>
        <p:spPr>
          <a:xfrm>
            <a:off x="625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7_2#0d8843305?pid=7da7afdd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①张某与甲公司应当认定为劳动关系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面对甲公司的行为，张某应更理智和克制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张某要求甲公司支付其薪酬和违法解除合同赔偿金是合法的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张某与甲公司签订的《灵活就业者服务协议》是合法的劳动合同</a:t>
            </a:r>
            <a:endParaRPr lang="en-US" altLang="zh-CN" sz="2000" dirty="0"/>
          </a:p>
        </p:txBody>
      </p:sp>
      <p:sp>
        <p:nvSpPr>
          <p:cNvPr id="5" name="QC_7_BD.7_3#0d8843305.choices?pid=7da7afdd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0d8843305?vop=1&amp;pid=7da7afdd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本题考查劳动也要签合同。双方的“合作”具备法定劳动关系中用工管理的主要特征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当认定双方存在劳动关系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，①正确；因为双方存在劳动关系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，所以张某可以要求甲公司支付其薪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酬和违法解除合同赔偿金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，③正确；材料中甲公司侵犯了张某的合法权益，张某应依法维权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；张某与甲公司签订的《灵活就业者服务协议》,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其中没有限定工作时间和工作地点等内容，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这说明该服务协议缺少劳动合同中的必备条款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，因此不是合法的劳动合同，④排除。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12670</Words>
  <Application>WPS 演示</Application>
  <PresentationFormat>宽屏</PresentationFormat>
  <Paragraphs>562</Paragraphs>
  <Slides>61</Slides>
  <Notes>60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61</vt:i4>
      </vt:variant>
    </vt:vector>
  </HeadingPairs>
  <TitlesOfParts>
    <vt:vector size="8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2025-08-05T00:30:00Z</dcterms:created>
  <dcterms:modified xsi:type="dcterms:W3CDTF">2025-08-11T02:51:02Z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02691373CC6043129716184C2C9D4A33_12</vt:lpwstr>
  </property>
  <property fmtid="{D5CDD505-2E9C-101B-9397-08002B2CF9AE}" pid="3" name="KSOProductBuildVer">
    <vt:lpwstr>2052-12.1.0.21915</vt:lpwstr>
  </property>
</Properties>
</file>