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 id="314" r:id="rId6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04" d="100"/>
          <a:sy n="104" d="100"/>
        </p:scale>
        <p:origin x="114" y="33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5" Type="http://schemas.openxmlformats.org/officeDocument/2006/relationships/tableStyles" Target="tableStyles.xml"/><Relationship Id="rId64" Type="http://schemas.openxmlformats.org/officeDocument/2006/relationships/viewProps" Target="viewProps.xml"/><Relationship Id="rId63" Type="http://schemas.openxmlformats.org/officeDocument/2006/relationships/presProps" Target="presProps.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e399a0fa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没有正确理解世界多极化深入发展</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89ef5f89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没有正确区分国家利益与国家间共同利益</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9c526b81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世界多极化深入发展</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7f6265e2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世界主要力量</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e6d9f473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认识国际关系</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6a36da11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影响国际关系的主要因素</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e399a0fa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没有正确理解世界多极化深入发展</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89ef5f89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没有正确区分国家利益与国家间共同利益</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olitics#pid=68886f44fd204eef0a31e484#tid=6890666faeb8c40009a76ef9#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01584" y="4315968"/>
            <a:ext cx="3685032" cy="914400"/>
          </a:xfrm>
          <a:prstGeom prst="rect">
            <a:avLst/>
          </a:prstGeom>
        </p:spPr>
      </p:pic>
      <p:sp>
        <p:nvSpPr>
          <p:cNvPr id="4" name="MasterShapeName"/>
          <p:cNvSpPr/>
          <p:nvPr/>
        </p:nvSpPr>
        <p:spPr>
          <a:xfrm>
            <a:off x="8101584" y="4315968"/>
            <a:ext cx="3685032" cy="914400"/>
          </a:xfrm>
          <a:prstGeom prst="rect">
            <a:avLst/>
          </a:prstGeom>
          <a:noFill/>
        </p:spPr>
        <p:txBody>
          <a:bodyPr wrap="square" lIns="0" tIns="0" rIns="0" bIns="0" rtlCol="0" anchor="ctr"/>
          <a:lstStyle/>
          <a:p>
            <a:pPr algn="ctr">
              <a:lnSpc>
                <a:spcPct val="100000"/>
              </a:lnSpc>
            </a:pP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政治 选择性必修1、2合订</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0" Type="http://schemas.openxmlformats.org/officeDocument/2006/relationships/theme" Target="../theme/theme1.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9.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9.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9.xml"/><Relationship Id="rId1" Type="http://schemas.openxmlformats.org/officeDocument/2006/relationships/image" Target="../media/image11.jpe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9.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9.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0_1#67348dcd8?sp=1&amp;pid=7f6265e24&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［河北衡水枣强中学2025高二期中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新开发银行是第一个完全由新兴经济体和发展中国家发起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成立的多边开发银行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，致力于为金砖国家及其他新兴经济体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、发展中国家的基础设施建设和可持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续发展项目动员资源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，促进全球增长与发展。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新开发银行的设立(</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11_1#67348dcd8.bracket?pid=7f6265e24&amp;color=0,0,0&amp;vpa=4&amp;vtp=1"/>
          <p:cNvSpPr/>
          <p:nvPr/>
        </p:nvSpPr>
        <p:spPr>
          <a:xfrm>
            <a:off x="8021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10_2#67348dcd8?pid=7f6265e24&amp;color=0,0,0&amp;vtp=1&amp;bbb=1"/>
          <p:cNvSpPr/>
          <p:nvPr/>
        </p:nvSpPr>
        <p:spPr>
          <a:xfrm>
            <a:off x="722376" y="2334074"/>
            <a:ext cx="10753344" cy="13130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使发展中国家成为世界重要力量</a:t>
            </a:r>
            <a:endParaRPr lang="en-US" altLang="zh-CN" sz="2000" dirty="0"/>
          </a:p>
          <a:p>
            <a:pPr latinLnBrk="1">
              <a:lnSpc>
                <a:spcPts val="37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②意味着国际政治中的权力关系发生变化</a:t>
            </a:r>
            <a:endParaRPr lang="en-US" altLang="zh-CN" sz="2000" dirty="0"/>
          </a:p>
          <a:p>
            <a:pPr latinLnBrk="1">
              <a:lnSpc>
                <a:spcPts val="34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有助于广大新兴国家不断发展壮大</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有利于推动国际格局向多极化发展</a:t>
            </a:r>
            <a:endParaRPr lang="en-US" altLang="zh-CN" sz="2000" dirty="0"/>
          </a:p>
        </p:txBody>
      </p:sp>
      <p:sp>
        <p:nvSpPr>
          <p:cNvPr id="5" name="QC_7_BD.10_3#67348dcd8.choices?pid=7f6265e24&amp;color=0,0,0&amp;vtp=1&amp;bbb=1"/>
          <p:cNvSpPr/>
          <p:nvPr/>
        </p:nvSpPr>
        <p:spPr>
          <a:xfrm>
            <a:off x="719328" y="409873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A.①②</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2_1#67348dcd8?vop=1&amp;pid=7f6265e24&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本题考查世界主要力量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。新开发银行是由新兴经济体和发展中国家发起成立的多边开发银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，致力于为金砖国家及其他新兴经济体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、发展中国家的基础设施建设和可持续发展项目动员资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，这说明新开发银行的设立有助于广大新兴国家不断发展壮大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，有利于推动国际格局向多极化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，③④正确；使发展中国家成为世界重要力量，这并不是新开发银行的设立带来的，①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新开发银行的设立并不意味着国际政治中的权力关系发生变化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BD.13_1#8ae973160?sp=1&amp;pid=e399a0fad&amp;color=0,0,0&amp;vtp=1&amp;bt=1&amp;bbb=1&amp;hb=1"/>
          <p:cNvSpPr/>
          <p:nvPr/>
        </p:nvSpPr>
        <p:spPr>
          <a:xfrm>
            <a:off x="722376" y="972000"/>
            <a:ext cx="10753344" cy="1300353"/>
          </a:xfrm>
          <a:prstGeom prst="rect">
            <a:avLst/>
          </a:prstGeom>
          <a:noFill/>
        </p:spPr>
        <p:txBody>
          <a:bodyPr wrap="squar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随着新兴市场国家和发展中国家群体性崛起，国际力量对比正加速朝着均衡的方向发展。中国坚决反对霸权主义和强权政治，倡导各方共同建设持久和平、普遍安全、共同繁荣、开放包容、清洁美丽的世界。由此可见(</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8_AN.14_1#8ae973160.bracket?pid=e399a0fad&amp;color=0,0,0&amp;vpa=5&amp;vtp=1"/>
          <p:cNvSpPr/>
          <p:nvPr/>
        </p:nvSpPr>
        <p:spPr>
          <a:xfrm>
            <a:off x="3921465" y="1932781"/>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8_BD.13_2#8ae973160?pid=e399a0fad&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①世界多极化深入发展是历史发展的大势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世界多极化格局已经基本形成并加速发展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中国是世界多极化趋势的主导者和倡议者</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中国是世界多极化的坚定支持者和积极推动者</a:t>
            </a:r>
            <a:endParaRPr lang="en-US" altLang="zh-CN" sz="2000" dirty="0"/>
          </a:p>
        </p:txBody>
      </p:sp>
      <p:sp>
        <p:nvSpPr>
          <p:cNvPr id="5" name="QC_8_BD.13_3#8ae973160.choices?pid=e399a0fad&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15_1#8ae973160?vop=1&amp;pid=e399a0fad&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本题考查世界多极化进程。“随着新兴市场国家和发展中国家群体性崛起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，国际力量对比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正加速朝着均衡的方向发展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”，表明世界多极化深入发展是历史发展的大势，①正确；中国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导各方共同建设持久和平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、普遍安全、共同繁荣、开放包容、清洁美丽的世界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”，这表明中国是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世界多极化的坚定支持者和积极推动者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，④正确；当前，世界多极化深入发展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，但世界多极化格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局尚未形成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，②错误；世界多极化深入发展是历史发展的大势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，中国不是世界多极化趋势的主导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15_2#8ae973160?vop=1&amp;pid=e399a0fad&amp;color=0,0,0&amp;mp=1&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易错警示本题易错选②，错选原因是没有正确理解世界多极化深入发展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。世界多极化深入发展是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历史发展的大势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，多极化格局的形成是一个长期的、复杂的过程，世界多极化格局尚未形成。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d5db79500.fixed?pid=be21f0448&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5#d5db79500.fixed?pid=be21f0448&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第二框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国际关系</a:t>
            </a:r>
            <a:endParaRPr lang="en-US" altLang="zh-CN" sz="4400" dirty="0"/>
          </a:p>
        </p:txBody>
      </p:sp>
      <p:pic>
        <p:nvPicPr>
          <p:cNvPr id="4" name="C_5#d5db79500.fixed?pid=be21f0448&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d5db79500.fixed?pid=be21f0448&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_1#05b578c6e?sp=1&amp;pid=e6d9f473a&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［广东江门广雅中学2025高二月考］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截至2023年，中国已与30多个国家（或国家联盟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）签订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50份政府间、部门间禁毒合作文件，与数十个国家保持常态化沟通合作。多国依据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止非法贩运麻醉药品和精神药物公约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》等相关国际法，共享情报、联合执法。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17_1#05b578c6e.bracket?pid=e6d9f473a&amp;color=0,0,0&amp;vpa=6&amp;vtp=1"/>
          <p:cNvSpPr/>
          <p:nvPr/>
        </p:nvSpPr>
        <p:spPr>
          <a:xfrm>
            <a:off x="10320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16_2#05b578c6e?pid=e6d9f473a&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①国际关系的基本形式主要包括政治、经济、军事关系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各行为体应遵守国际法，维护国际关系稳定</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国际法对国际交往和人类活动发挥着重要的约束作用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遵守国际法符合各国根本利益，有助于维护国际关系稳定</a:t>
            </a:r>
            <a:endParaRPr lang="en-US" altLang="zh-CN" sz="2000" dirty="0"/>
          </a:p>
        </p:txBody>
      </p:sp>
      <p:sp>
        <p:nvSpPr>
          <p:cNvPr id="5" name="QC_7_BD.16_3#05b578c6e.choices?pid=e6d9f473a&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8_1#05b578c6e?vop=1&amp;pid=e6d9f473a&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本题考查国际法、国际关系。多国依据《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联合国禁止非法贩运麻醉药品和精神药物公约》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等相关国际法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，共享情报、联合执法，用实际行动遵守国际法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，说明国际法对国际交往和人类活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动发挥着重要的约束作用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，②③正确；国际关系的基本形式是竞争、合作与冲突，而政治、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军事关系是国际关系的内容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，不是基本形式，①排除；遵守国际法符合各国的共同利益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各国的根本利益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9_1#0c8478efe?sp=1&amp;pid=e6d9f473a&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［云南楚雄2025高二月考］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走进第十五届中国国际航空航天博览会现场，歼-35A、歼-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20第五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代隐身战机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“扎堆”亮相，“虎鲸”大型隐身无人作战艇全球首次公开亮相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，中国新一代地空导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弹武器系统红旗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-19首次展出</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国之重器轮番登场。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我国航空航天技术的发展(</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20_1#0c8478efe.bracket?pid=e6d9f473a&amp;color=0,0,0&amp;vpa=7&amp;vtp=1"/>
          <p:cNvSpPr/>
          <p:nvPr/>
        </p:nvSpPr>
        <p:spPr>
          <a:xfrm>
            <a:off x="9699689"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19_2#0c8478efe?pid=e6d9f473a&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①表明我国已实现从科技大国到科技强国的飞跃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是基于当前国际关系发展的重要内容已成为冲突和竞争</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彰显了我国增强国家实力以在世界格局中占据有利地位的决心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是基于当今国际竞争的实质是以经济和科技实力为基础的综合国力的较量</a:t>
            </a:r>
            <a:endParaRPr lang="en-US" altLang="zh-CN" sz="2000" dirty="0"/>
          </a:p>
        </p:txBody>
      </p:sp>
      <p:sp>
        <p:nvSpPr>
          <p:cNvPr id="5" name="QC_7_BD.19_3#0c8478efe.choices?pid=e6d9f473a&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21_1#0c8478efe?vop=1&amp;pid=e6d9f473a&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本题考查国际关系。我国航空航天技术飞速发展，博览会上展示众多先进装备</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，彰显了我国</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增强国家实力以在世界格局中占据有利地位的决心</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；当今国际竞争的实质是以经济和科技</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实力为基础的综合国力的较量</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，我国发展航空航天技术是提升综合国力的体现，④正确</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；我国在科</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技领域虽取得显著成就</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，但尚未实现从科技大国到科技强国的飞跃，①排除</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；当前国际关系的基本</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形式是竞争</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、合作与冲突，国际关系的内容包括政治、经济、文化、军事关系等，②排除。</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82f81a842.fixed?pid=86c1579af&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_BD#82f81a842.fixed?pid=86c1579af&amp;color=255,255,255&amp;vtp=1&amp;bbb=1"/>
          <p:cNvSpPr/>
          <p:nvPr/>
        </p:nvSpPr>
        <p:spPr>
          <a:xfrm>
            <a:off x="0" y="3730752"/>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第三课</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多极化趋势</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22_1#2203c8e7a?sp=1&amp;pid=6a36da11e&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［宁夏银川2024高二期末］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中国第一艘国产航空母舰“山东号”是由我国自主设计、研发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造的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，比起“辽宁号”有不少改进，机库、电子系统、弹药升降机、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舰载武器等均优化了设计，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提升了战力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。我国之所以要加强科技创新能力，增强国防实力，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是因为(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23_1#2203c8e7a.bracket?pid=6a36da11e&amp;color=0,0,0&amp;vpa=8&amp;vtp=1"/>
          <p:cNvSpPr/>
          <p:nvPr/>
        </p:nvSpPr>
        <p:spPr>
          <a:xfrm>
            <a:off x="8796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7_BD.22_2#2203c8e7a?pid=6a36da11e&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①世界多极化深入发展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，国际竞争更加激烈</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影响国际关系的决定性因素是军事力量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③强大的国家实力是维护国家利益的有力保障</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中国在亚太地区事务中发挥主导作用</a:t>
            </a:r>
            <a:endParaRPr lang="en-US" altLang="zh-CN" sz="2000" dirty="0"/>
          </a:p>
        </p:txBody>
      </p:sp>
      <p:sp>
        <p:nvSpPr>
          <p:cNvPr id="5" name="QC_7_BD.22_3#2203c8e7a.choices?pid=6a36da11e&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24_1#2203c8e7a?vop=1&amp;pid=6a36da11e&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本题考查国家利益。我国之所以要加强科技创新能力，增强国防实力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，是因为世界多极化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深入发展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，国际竞争更加激烈，强大的国家实力是维护国家利益的有力保障，①③符合题意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家利益和国家实力是影响国际关系的决定性因素，材料主要强调我国不断提升自身实力以维护本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国利益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，②排除；中国在亚太地区事务中发挥重要作用，但并非主导作用，④排除。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25_1#bbcc19a3b?sp=1&amp;pid=6a36da11e&amp;color=0,0,0&amp;vtp=1&amp;bt=1&amp;bbb=1&amp;hb=1"/>
          <p:cNvSpPr/>
          <p:nvPr/>
        </p:nvSpPr>
        <p:spPr>
          <a:xfrm>
            <a:off x="722376" y="972000"/>
            <a:ext cx="10753344" cy="1230503"/>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4.当地时间2025年5月8日上午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，俄罗斯总统普京同中国国家主席习近平就中俄关系和重大国际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和地区问题深入交换意见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，一致同意坚定不移深化战略协作，推动中俄关系稳定、健康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、高水平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由此可见(</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23" name="QC_7_BD.25_2#bbcc19a3b?colgroup=41&amp;pid=6a36da11e&amp;color=0,0,0&amp;vtp=1&amp;bbb=1&amp;hb=1"/>
          <p:cNvGraphicFramePr>
            <a:graphicFrameLocks noGrp="1"/>
          </p:cNvGraphicFramePr>
          <p:nvPr/>
        </p:nvGraphicFramePr>
        <p:xfrm>
          <a:off x="722376" y="2326327"/>
          <a:ext cx="10735056" cy="1719199"/>
        </p:xfrm>
        <a:graphic>
          <a:graphicData uri="http://schemas.openxmlformats.org/drawingml/2006/table">
            <a:tbl>
              <a:tblPr/>
              <a:tblGrid>
                <a:gridCol w="10735056"/>
              </a:tblGrid>
              <a:tr h="1719199">
                <a:tc>
                  <a:txBody>
                    <a:bodyPr/>
                    <a:lstStyle/>
                    <a:p>
                      <a:pPr marL="0" indent="0" algn="ctr" latinLnBrk="1" hangingPunct="0">
                        <a:lnSpc>
                          <a:spcPts val="34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资料卡片</a:t>
                      </a:r>
                      <a:endParaRPr lang="en-US" altLang="zh-CN" sz="1200" dirty="0"/>
                    </a:p>
                    <a:p>
                      <a:pPr marL="0" indent="0" algn="l" latinLnBrk="1" hangingPunct="0">
                        <a:lnSpc>
                          <a:spcPts val="3400"/>
                        </a:lnSpc>
                      </a:pPr>
                      <a:r>
                        <a:rPr lang="en-US" altLang="zh-CN" sz="2000" b="0" i="0" u="none">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2019</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年6月5日</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中俄元首决定将两国关系提升为“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新时代中俄全面战略协作伙伴关系”</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这是中国对外双边关系中首次出现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“新时代全面战略协作伙伴关系”的新表述</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新定位</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意义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重大</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涵义深远</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7_AN.26_1#bbcc19a3b.bracket?pid=6a36da11e&amp;color=0,0,0&amp;vpa=9&amp;vtp=1"/>
          <p:cNvSpPr/>
          <p:nvPr/>
        </p:nvSpPr>
        <p:spPr>
          <a:xfrm>
            <a:off x="2700401" y="1824932"/>
            <a:ext cx="355600" cy="370459"/>
          </a:xfrm>
          <a:prstGeom prst="rect">
            <a:avLst/>
          </a:prstGeom>
          <a:noFill/>
        </p:spPr>
        <p:txBody>
          <a:bodyPr wrap="none" lIns="0" tIns="0" rIns="0" bIns="0" rtlCol="0" anchor="t"/>
          <a:lstStyle/>
          <a:p>
            <a:pPr algn="ctr"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5" name="QC_7_BD.25_3#bbcc19a3b?pid=6a36da11e&amp;color=0,0,0&amp;vtp=1&amp;bbb=1"/>
          <p:cNvSpPr/>
          <p:nvPr/>
        </p:nvSpPr>
        <p:spPr>
          <a:xfrm>
            <a:off x="722376" y="4180527"/>
            <a:ext cx="10753344" cy="1675384"/>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①俄总统作为政府首脑通过外交推进双方的合作交流</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新时代中俄全面战略协作伙伴关系更加成熟和坚韧</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发展中俄关系是双方基于共同利益作出的战略选择</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国家实力既包含军事力量等在内的硬实力，也包含文化软实力</a:t>
            </a:r>
            <a:endParaRPr lang="en-US" altLang="zh-CN" sz="2000" dirty="0"/>
          </a:p>
        </p:txBody>
      </p:sp>
      <p:sp>
        <p:nvSpPr>
          <p:cNvPr id="6" name="QC_7_BD.25_4#bbcc19a3b.choices?pid=6a36da11e&amp;color=0,0,0&amp;vtp=1&amp;bbb=1"/>
          <p:cNvSpPr/>
          <p:nvPr/>
        </p:nvSpPr>
        <p:spPr>
          <a:xfrm>
            <a:off x="722376" y="5878136"/>
            <a:ext cx="10753344" cy="376428"/>
          </a:xfrm>
          <a:prstGeom prst="rect">
            <a:avLst/>
          </a:prstGeom>
          <a:noFill/>
        </p:spPr>
        <p:txBody>
          <a:bodyPr wrap="none" lIns="0" tIns="0" rIns="0" bIns="0" rtlCol="0" anchor="t"/>
          <a:lstStyle/>
          <a:p>
            <a:pPr latinLnBrk="1">
              <a:lnSpc>
                <a:spcPts val="33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27_1#bbcc19a3b?vop=1&amp;pid=6a36da11e&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本题考查影响国际关系的决定性因素。新时代中俄全面战略协作伙伴关系自2019</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年以来，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持续稳定发展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，更加成熟和坚韧，中俄关系的发展是双方基于共同利益作出的战略选择，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；俄罗斯总统是国家元首，①排除；材料未涉及国家硬实力和文化软实力，④排除。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BD.28_1#4b52a6144?sp=1&amp;pid=89ef5f89d&amp;color=0,0,0&amp;vtp=1&amp;bt=1&amp;bbb=1&amp;hb=1"/>
          <p:cNvSpPr/>
          <p:nvPr/>
        </p:nvSpPr>
        <p:spPr>
          <a:xfrm>
            <a:off x="722376" y="972000"/>
            <a:ext cx="10753344" cy="1300353"/>
          </a:xfrm>
          <a:prstGeom prst="rect">
            <a:avLst/>
          </a:prstGeom>
          <a:noFill/>
        </p:spPr>
        <p:txBody>
          <a:bodyPr wrap="squar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中美构建新型大国关系是一个创举，不会一帆风顺，但势在必行。有句话叫“心诚则灵”，只要双方拿出诚意，守住“不冲突、不对抗”的底线，筑牢“相互尊重”这个基础，就能做好“合作共赢”这篇大文章。对这段话的理解正确的是(</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8_AN.29_1#4b52a6144.bracket?pid=89ef5f89d&amp;color=0,0,0&amp;vpa=10&amp;vtp=1"/>
          <p:cNvSpPr/>
          <p:nvPr/>
        </p:nvSpPr>
        <p:spPr>
          <a:xfrm>
            <a:off x="6187128" y="1884449"/>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8_BD.28_2#4b52a6144?pid=89ef5f89d&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①“不冲突、不对抗”要求两国能够超越本国利益，兼顾对方利益</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“不会一帆风顺”是因为两国存在利益上的差别乃至对立</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“合作共赢”说明谋求共同利益是主权国家对外活动的出发点</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“势在必行”是因为构建新型大国关系符合双方的共同利益</a:t>
            </a:r>
            <a:endParaRPr lang="en-US" altLang="zh-CN" sz="2000" dirty="0"/>
          </a:p>
        </p:txBody>
      </p:sp>
      <p:sp>
        <p:nvSpPr>
          <p:cNvPr id="5" name="QC_8_BD.28_3#4b52a6144.choices?pid=89ef5f89d&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30_1#4b52a6144?vop=1&amp;pid=89ef5f89d&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本题考查国家利益。中美构建新型大国关系“不会一帆风顺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”，是因为两国之间存在利益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差别乃至对立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，但“势在必行”，这是因为中美构建新型大国关系符合双方的共同利益，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；“超越本国利益”说法错误，①排除；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维护国家利益是主权国家对外活动的出发点和落脚点，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30_2#4b52a6144?vop=1&amp;pid=89ef5f89d&amp;color=0,0,0&amp;mp=1&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易错警示本题易错选③，错选原因是没有正确区分国家利益与国家间共同利益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。维护国家利益是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主权国家对外活动的出发点和落脚点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，国家利益并不等同于国家间共同利益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。国家间共同利益是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国与国之间合作的基础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fad2506a6.fixed?pid=be21f0448&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5#fad2506a6.fixed?pid=be21f0448&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第二框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国际关系</a:t>
            </a:r>
            <a:endParaRPr lang="en-US" altLang="zh-CN" sz="4400" dirty="0"/>
          </a:p>
        </p:txBody>
      </p:sp>
      <p:pic>
        <p:nvPicPr>
          <p:cNvPr id="4" name="C_5#fad2506a6.fixed?pid=be21f0448&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fad2506a6.fixed?pid=be21f0448&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1_1#23cd4e162?sp=1&amp;pid=fad2506a6&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［四川绵阳南山中学2025高二期中］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多年来，“缺芯少魂”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一直是我国信息产业的一大难题，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少魂”就是指操作系统等基础软件薄弱。2024年10月22日，鸿蒙操作系统正式版发布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了国产操作系统的自主可控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。至此，鸿蒙正式摆脱安卓生态，从“根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”开始实现了操作系统核心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技术的全面突破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努力实现关键核心技术自主可控是基于(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32_1#23cd4e162.bracket?pid=fad2506a6&amp;color=0,0,0&amp;vpa=11&amp;vtp=1"/>
          <p:cNvSpPr/>
          <p:nvPr/>
        </p:nvSpPr>
        <p:spPr>
          <a:xfrm>
            <a:off x="7272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31_2#23cd4e162?pid=fad2506a6&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①文化反作用于经济、政治，给予经济、政治重大影响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当代国际竞争的实质是以经济和军事实力为基础的综合国力的较量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国家实力是维护国家利益的有力保障，是影响国际关系的决定性因素</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我国坚持以经济建设为中心，大力推进科技创新</a:t>
            </a:r>
            <a:endParaRPr lang="en-US" altLang="zh-CN" sz="2000" dirty="0"/>
          </a:p>
        </p:txBody>
      </p:sp>
      <p:sp>
        <p:nvSpPr>
          <p:cNvPr id="5" name="QC_6_BD.31_3#23cd4e162.choices?pid=fad2506a6&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3_1#23cd4e162?vop=1&amp;pid=fad2506a6&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本题考查国际竞争。关键核心技术薄弱属于文化科技短板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，努力实现关键核心技术自主可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控是基于文化反作用于经济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、政治，给予经济、政治重大影响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，而国家实力是维护国家利益的有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力保障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，是影响国际关系的决定性因素，①③正确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；当代国际竞争的实质是以经济和科技实力为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基础的综合国力的较量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，②排除，题干要求回答努力实现关键核心技术自主可控的原因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，该项是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措施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f30abb09e.fixed?pid=d60e92274&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5#f30abb09e.fixed?pid=d60e92274&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第一框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世界多极化的发展</a:t>
            </a:r>
            <a:endParaRPr lang="en-US" altLang="zh-CN" sz="4400" dirty="0"/>
          </a:p>
        </p:txBody>
      </p:sp>
      <p:pic>
        <p:nvPicPr>
          <p:cNvPr id="4" name="C_5#f30abb09e.fixed?pid=d60e92274&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f30abb09e.fixed?pid=d60e92274&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4_1#2db141376?sp=1&amp;pid=fad2506a6&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［辽宁鞍山2025高二期末］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2024年12月3日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，国家主席习近平在会见来华进行正式访问的尼泊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尔总理时强调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，中方愿同尼方持续深化务实合作，高质量共建“一带一路”，加强口岸、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、通信等互联互通合作，帮助尼泊尔加快从“陆锁国”转向“陆联国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”，继续在力所能及范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围内支持尼泊尔经济社会发展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，鼓励中国企业赴尼泊尔投资兴业。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中尼两国多领域合作(</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35_1#2db141376.bracket?pid=fad2506a6&amp;color=0,0,0&amp;vpa=12&amp;vtp=1"/>
          <p:cNvSpPr/>
          <p:nvPr/>
        </p:nvSpPr>
        <p:spPr>
          <a:xfrm>
            <a:off x="10574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34_2#2db141376?pid=fad2506a6&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①以合作代替竞争与冲突，从根本上维护了国家利益</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顺应经济发展趋势，通过互利合作实现共同发展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是基于两国存在的广泛的共识和共同的国家利益</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有利于发挥两国在促进地区稳定方面的重要作用</a:t>
            </a:r>
            <a:endParaRPr lang="en-US" altLang="zh-CN" sz="2000" dirty="0"/>
          </a:p>
        </p:txBody>
      </p:sp>
      <p:sp>
        <p:nvSpPr>
          <p:cNvPr id="5" name="QC_6_BD.34_3#2db141376.choices?pid=fad2506a6&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6_1#2db141376?vop=1&amp;pid=fad2506a6&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本题考查国际关系。中方愿同尼方持续深化务实合作，高质量共建“一带一路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”，加强互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联互通合作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，继续在力所能及范围内支持尼泊尔经济社会发展，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这表明中尼两国存在共同利益，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中尼合作顺应经济发展趋势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，通过互利合作实现共同发展，②③正确；合作、竞争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、冲突是国际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关系的基本形式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，不能相互替代，①排除；材料强调两国共同发展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，不涉及两国在促进地区稳定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方面的重要作用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6_2#2db141376?vop=1&amp;pid=fad2506a6&amp;color=0,0,0&amp;mp=1&amp;vtp=1&amp;bt=1&amp;bbb=1"/>
          <p:cNvSpPr/>
          <p:nvPr/>
        </p:nvSpPr>
        <p:spPr>
          <a:xfrm>
            <a:off x="722376" y="97200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知识拓展</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区分不同“利益”</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国家利益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：本国对外活动的立足点、出发点和落脚点。</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共同利益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：国与国合作的基础。</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根本利益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：各国根本利益不同，在中国，国家利益与人民根本利益一致。</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7_1#a24ee26e0?sp=1&amp;pid=fad2506a6&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［河北石家庄2025高二月考］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2024年11月8日至2025年12月31日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，中国对韩国持普通护照人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员来华经商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、旅游观光、探亲访友和过境不超过15天的，实施免签政策。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免签后韩国人蜂拥而至，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世界看到了一个真实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、包容、开放的中国。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这一免签政策(</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38_1#a24ee26e0.bracket?pid=fad2506a6&amp;color=0,0,0&amp;vpa=13&amp;vtp=1"/>
          <p:cNvSpPr/>
          <p:nvPr/>
        </p:nvSpPr>
        <p:spPr>
          <a:xfrm>
            <a:off x="7259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37_2#a24ee26e0?pid=fad2506a6&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①体现了中国积极主导国际政治经济新秩序的构建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表明中韩两国关系由竞争转为合作，实现共同发展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有利于加强两国之间的交流，增进两国人民的感情</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有利于促进两国多领域合作，扩大两国利益融合点</a:t>
            </a:r>
            <a:endParaRPr lang="en-US" altLang="zh-CN" sz="2000" dirty="0"/>
          </a:p>
        </p:txBody>
      </p:sp>
      <p:sp>
        <p:nvSpPr>
          <p:cNvPr id="5" name="QC_6_BD.37_3#a24ee26e0.choices?pid=fad2506a6&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9_1#a24ee26e0?vop=1&amp;pid=fad2506a6&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本题考查国际关系。中韩在地缘上相近，免签政策加强了双方人员往来和交流合作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于巩固睦邻友好关系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，促进两国多领域合作，③④正确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；中国是积极推动国际政治经济新秩序构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建的重要力量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，并非“主导”，①排除；竞争、合作与冲突是国际关系的基本形式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，中韩两国关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系既存在竞争也存在合作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，并非由竞争转为合作，②排除。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9_2#a24ee26e0?vop=1&amp;pid=fad2506a6&amp;color=0,0,0&amp;mp=1&amp;vtp=1&amp;bt=1&amp;bbb=1"/>
          <p:cNvSpPr/>
          <p:nvPr/>
        </p:nvSpPr>
        <p:spPr>
          <a:xfrm>
            <a:off x="722376" y="972000"/>
            <a:ext cx="10753344" cy="13261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区分国际关系的基本内容与基本形式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基本内容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：涉及政治、经济、文化、军事关系等。</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基本形式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：竞争、合作、冲突。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40_1#1f12ec274?sp=1&amp;pid=fad2506a6&amp;color=0,0,0&amp;vtp=1&amp;bt=1&amp;bbb=1&amp;hb=1"/>
          <p:cNvSpPr/>
          <p:nvPr/>
        </p:nvSpPr>
        <p:spPr>
          <a:xfrm>
            <a:off x="722376" y="972000"/>
            <a:ext cx="10753344" cy="45519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4.阅读材料，完成下列要求。（10分）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德国总理抵达重庆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正式开启访华之旅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这是其任期内第二次访问中国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他也是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年首位访华的西方大国领导人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此次随同德国总理访华的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除了环境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农业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交通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名内阁部长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还有由部分行业重量级企</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业家组成的经济代表团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阵容堪称豪华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出发前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有德企高管表示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他们对中国市场前景充满信</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坚定持续投资中国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为深化德中合作作出更大贡献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日至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德国总理在中国停留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这是他担任总理以来外访天数最多的一次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华东德国商会总经理在一份声明中强调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德国总理访华时间如此之长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且访问三个城市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释放出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强烈信号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结合材料</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，运用“影响国际关系的主要因素”的知识，分析德国总理的中国之行释放出怎样的信号。</a:t>
            </a:r>
            <a:endParaRPr lang="en-US" altLang="zh-CN" sz="2000" spc="-50" dirty="0"/>
          </a:p>
        </p:txBody>
      </p:sp>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N.41_1#1f12ec274?vop=1&amp;pid=fad2506a6&amp;color=0,0,0&amp;vtp=1&amp;bt=1&amp;bbb=1&amp;hb=1"/>
          <p:cNvSpPr/>
          <p:nvPr/>
        </p:nvSpPr>
        <p:spPr>
          <a:xfrm>
            <a:off x="722376" y="972000"/>
            <a:ext cx="10753344" cy="3142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①国家利益和国家实力是影响国际关系的决定性因素</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。维护国家利益是主权国家对外活动</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的出发点和落脚点</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。德国总理率队访华是基于本国发展的需要。（4分）</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②国家间的共同利益是</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国家合作的基础</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。德国总理率队访华正是为了寻求双方的合作，</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更好地应对新形势下的全球挑战，</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是符合中德双方的互利之举</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，也顺应世界多极化的趋势。（3分）</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③维护国家利益的有力保障是</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强大的国家实力</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。中国在世界舞台上扮演着重要角色，发挥着重要的建设性作用</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，是促进世界和</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平与发展的重要力量</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。德国认识到中国日益提高的国际地位和国际影响力</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，愿与中国进一步发展</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合作关系</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。（3分）</a:t>
            </a:r>
            <a:endParaRPr lang="en-US" altLang="zh-CN" sz="2000" dirty="0"/>
          </a:p>
        </p:txBody>
      </p:sp>
      <p:sp>
        <p:nvSpPr>
          <p:cNvPr id="3" name="QO_6_AS.42_1#1f12ec274?vop=1&amp;pid=fad2506a6&amp;color=0,0,0&amp;vtp=1&amp;bbb=1&amp;hb=1"/>
          <p:cNvSpPr/>
          <p:nvPr/>
        </p:nvSpPr>
        <p:spPr>
          <a:xfrm>
            <a:off x="722376" y="4214564"/>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本题考查影响国际关系的主要因素。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国家利益和国家实力是影响国际关系的决定性因素。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从国家利益和国家实力两个角度展开说明即可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
                                            <p:bg/>
                                          </p:spTgt>
                                        </p:tgtEl>
                                        <p:attrNameLst>
                                          <p:attrName>style.visibility</p:attrName>
                                        </p:attrNameLst>
                                      </p:cBhvr>
                                      <p:to>
                                        <p:strVal val="visible"/>
                                      </p:to>
                                    </p:set>
                                    <p:animEffect transition="in" filter="fade">
                                      <p:cBhvr>
                                        <p:cTn id="33" dur="500"/>
                                        <p:tgtEl>
                                          <p:spTgt spid="3">
                                            <p:bg/>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
                                            <p:txEl>
                                              <p:pRg st="0" end="0"/>
                                            </p:txEl>
                                          </p:spTgt>
                                        </p:tgtEl>
                                        <p:attrNameLst>
                                          <p:attrName>style.visibility</p:attrName>
                                        </p:attrNameLst>
                                      </p:cBhvr>
                                      <p:to>
                                        <p:strVal val="visible"/>
                                      </p:to>
                                    </p:set>
                                    <p:animEffect transition="in" filter="fade">
                                      <p:cBhvr>
                                        <p:cTn id="36" dur="500"/>
                                        <p:tgtEl>
                                          <p:spTgt spid="3">
                                            <p:txEl>
                                              <p:pRg st="0" end="0"/>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
                                            <p:txEl>
                                              <p:pRg st="1" end="1"/>
                                            </p:txEl>
                                          </p:spTgt>
                                        </p:tgtEl>
                                        <p:attrNameLst>
                                          <p:attrName>style.visibility</p:attrName>
                                        </p:attrNameLst>
                                      </p:cBhvr>
                                      <p:to>
                                        <p:strVal val="visible"/>
                                      </p:to>
                                    </p:set>
                                    <p:animEffect transition="in" filter="fade">
                                      <p:cBhvr>
                                        <p:cTn id="39"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3510cccf3.fixed?pid=fd6b96f51&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5#3510cccf3.fixed?pid=fd6b96f51&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第三课综合训练</a:t>
            </a:r>
            <a:endParaRPr lang="en-US" altLang="zh-CN" sz="4400" dirty="0"/>
          </a:p>
        </p:txBody>
      </p:sp>
      <p:pic>
        <p:nvPicPr>
          <p:cNvPr id="4" name="C_5#3510cccf3.fixed?pid=fd6b96f51&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3510cccf3.fixed?pid=fd6b96f51&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刷能力</a:t>
            </a:r>
            <a:endParaRPr lang="en-US" altLang="zh-CN" sz="2800" dirty="0"/>
          </a:p>
        </p:txBody>
      </p:sp>
    </p:spTree>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3_1#1e15c0352?sp=1&amp;pid=3510cccf3&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［湖北十堰部分学校2024高二联考］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近年来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，越来越多的发展中国家在国际组织中担任重要角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，改变了过去主要由欧美国家主导的格局，发展中国家的话语权、影响力也在不断提升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。广大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发展中国家(</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4_1#1e15c0352.bracket?pid=3510cccf3&amp;color=0,0,0&amp;vpa=14&amp;vtp=1"/>
          <p:cNvSpPr/>
          <p:nvPr/>
        </p:nvSpPr>
        <p:spPr>
          <a:xfrm>
            <a:off x="2179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43_2#1e15c0352?pid=3510cccf3&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①引领了世界多极化趋势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是促进世界和平稳定、经济发展的主导力量</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是反对霸权主义和强权政治的重要力量</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是推动建立公正合理的国际政治经济新秩序的主力军</a:t>
            </a:r>
            <a:endParaRPr lang="en-US" altLang="zh-CN" sz="2000" dirty="0"/>
          </a:p>
        </p:txBody>
      </p:sp>
      <p:sp>
        <p:nvSpPr>
          <p:cNvPr id="5" name="QC_6_BD.43_3#1e15c0352.choices?pid=3510cccf3&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_1#9d511a949?pid=9c526b81a&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1.当今世界百年未有之大变局加速演进，世界多极化已成为不可逆转的大趋势。和平共处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共生是人类在多极化时代最好的选择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下列对世界多极化的理解正确的是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2_1#9d511a949.bracket?pid=9c526b81a&amp;color=0,0,0&amp;vpa=1&amp;vtp=1"/>
          <p:cNvSpPr/>
          <p:nvPr/>
        </p:nvSpPr>
        <p:spPr>
          <a:xfrm>
            <a:off x="9177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7_BD.1_2#9d511a949.choices?pid=9c526b81a&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A.世界多极化是指世界各国实力平衡</a:t>
            </a:r>
            <a:endParaRPr lang="en-US" altLang="zh-CN" sz="2000" dirty="0"/>
          </a:p>
          <a:p>
            <a:pPr latinLnBrk="1">
              <a:lnSpc>
                <a:spcPts val="37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.世界向多极化发展，是建立在多种力量相互依存又相互制约基础上的，有利于世界的和平与发展</a:t>
            </a:r>
            <a:endParaRPr lang="en-US" altLang="zh-CN" sz="2000" spc="-5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.世界多极化趋势的发展，是世界范围内资源的再分配</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.在世界向多极化格局发展过程中，第三世界起主导作用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5_1#1e15c0352?vop=1&amp;pid=3510cccf3&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本题考查发展中国家的作用。广大发展中国家是反对霸权主义和强权政治的重要力量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推动建立公正合理的国际政治经济新秩序的主力军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；广大发展中国家没有引领世界多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极化趋势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，也不是促进世界和平稳定、经济发展的主导力量，①②错误。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6_1#9d3b13572?sp=1&amp;pid=3510cccf3&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［河南洛阳2024高二期末］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习近平主席曾指出，中欧是推动多极化的两大力量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，在当前动荡加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剧的国际形势下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，双方有责任共同为发展提供更多推动力。中方坚持与欧盟一道推进多极化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为世界提供更多稳定性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这是因为(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7_1#9d3b13572.bracket?pid=3510cccf3&amp;color=0,0,0&amp;vpa=15&amp;vtp=1"/>
          <p:cNvSpPr/>
          <p:nvPr/>
        </p:nvSpPr>
        <p:spPr>
          <a:xfrm>
            <a:off x="4719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46_2#9d3b13572?pid=3510cccf3&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①“极”是指国际格局中能够起主导作用的国家集团</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单极与多极的矛盾与斗争，是长期而复杂的过程</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中国是全球构建人类命运共同体理念的倡议者和践行者</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多种力量之间的相互依存和制约，有利于世界和平与发展</a:t>
            </a:r>
            <a:endParaRPr lang="en-US" altLang="zh-CN" sz="2000" dirty="0"/>
          </a:p>
        </p:txBody>
      </p:sp>
      <p:sp>
        <p:nvSpPr>
          <p:cNvPr id="5" name="QC_6_BD.46_3#9d3b13572.choices?pid=3510cccf3&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8_1#9d3b13572?vop=1&amp;pid=3510cccf3&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本题考查世界多极化深入发展、世界主要力量。中方坚持与欧盟一道推进多极化</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，能为世界</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提供更多稳定性</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，这是因为中国是全球构建人类命运共同体理念的倡议者和践行者</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，是维护世界和</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平与稳定的积极因素和坚定力量</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，③正确；中欧是推动多极化的两大力量</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，在当前动荡加剧的国际</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形势下</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，双方有责任共同为世界作出更多贡献，中方坚持与欧盟一道推进多极化</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，能为世界提供更</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多稳定性</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，是因为多种力量之间的相互依存和制约，有利于世界和平与发展，④正确；“极</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”往往</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指国际格局中能够起主导作用的大国或国家集团</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，且这也不能解释中方坚持推动多极化的原因</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；世界多极化的发展将是一个漫长曲折的、充满复杂斗争的演变过程</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，单极与多极的矛盾与斗</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争</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，将在一个相当长的时期内存在，②说法正确，但与设问不构成因果关系，排除。</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9_1#1ef4faf07?sp=1&amp;pid=3510cccf3&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［广东湛江2025高二期中］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人工智能作为新一轮科技革命的重要驱动力量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，已成为备受瞩目的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焦点领域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。美国利用其科技优势，试图主导全球人工智能规则制定；中国则坚持开放合作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，倡导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建立公平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、公正、包容的人工智能全球治理体系，并积极与各国分享人工智能技术成果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；俄罗斯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也在加大对人工智能领域的投入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，提升自身在该领域的竞争力。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这体现了(</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0_1#1ef4faf07.bracket?pid=3510cccf3&amp;color=0,0,0&amp;vpa=16&amp;vtp=1"/>
          <p:cNvSpPr/>
          <p:nvPr/>
        </p:nvSpPr>
        <p:spPr>
          <a:xfrm>
            <a:off x="9050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49_2#1ef4faf07?pid=3510cccf3&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①世界多极化趋势下，各国在科技领域的竞争与合作并存</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中国在人工智能领域的发展处于先进地位，将重塑全球治理体系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美国凭借科技优势主导世界多极化发展，会加剧国际紧张局势</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当前国际竞争的实质是以经济和科技实力为基础的综合国力的较量</a:t>
            </a:r>
            <a:endParaRPr lang="en-US" altLang="zh-CN" sz="2000" dirty="0"/>
          </a:p>
        </p:txBody>
      </p:sp>
      <p:sp>
        <p:nvSpPr>
          <p:cNvPr id="5" name="QC_6_BD.49_3#1ef4faf07.choices?pid=3510cccf3&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1_1#1ef4faf07?vop=1&amp;pid=3510cccf3&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本题考查世界多极化深入发展、国际关系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。各国在人工智能领域的行动体现了世界多极化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趋势下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，各国在科技领域的竞争与合作并存，①正确；各国在人工智能领域的行动表明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，当前国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际竞争的实质是以经济和科技实力为基础的综合国力的较量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；材料未体现中国在人工智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能领域的发展处于先进地位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，且中国将重塑全球治理体系的说法不符合现实，②排除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；材料提及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美国试图主导全球人工智能规则制定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，但不能说主导世界多极化发展，③排除。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2_1#76e4f2d38?sp=1&amp;pid=3510cccf3&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［浙江S9联盟2025高二期中］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2025年是中泰建交50周年，泰国总理受邀访华，拉开了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友谊金色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50年”两国高层交往的序幕。泰方表示，希望借此访加强两国关系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、期待重塑中国游客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赴泰旅游信心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3_1#76e4f2d38.bracket?pid=3510cccf3&amp;color=0,0,0&amp;vpa=17&amp;vtp=1"/>
          <p:cNvSpPr/>
          <p:nvPr/>
        </p:nvSpPr>
        <p:spPr>
          <a:xfrm>
            <a:off x="3462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52_2#76e4f2d38?pid=3510cccf3&amp;color=0,0,0&amp;vtp=1&amp;bbb=1"/>
          <p:cNvSpPr/>
          <p:nvPr/>
        </p:nvSpPr>
        <p:spPr>
          <a:xfrm>
            <a:off x="722376" y="2334074"/>
            <a:ext cx="10753344" cy="1326134"/>
          </a:xfrm>
          <a:prstGeom prst="rect">
            <a:avLst/>
          </a:prstGeom>
          <a:noFill/>
        </p:spPr>
        <p:txBody>
          <a:bodyPr wrap="none" lIns="0" tIns="0" rIns="0" bIns="0" rtlCol="0" anchor="t"/>
          <a:lstStyle/>
          <a:p>
            <a:pPr latinLnBrk="1">
              <a:lnSpc>
                <a:spcPts val="3600"/>
              </a:lnSpc>
              <a:tabLst>
                <a:tab pos="5331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合作共赢是发展中泰关系的正确选择</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5331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共同利益是中泰两国的出发点和落脚点</a:t>
            </a:r>
            <a:endParaRPr lang="en-US" altLang="zh-CN" sz="2000" dirty="0"/>
          </a:p>
          <a:p>
            <a:pPr latinLnBrk="1">
              <a:lnSpc>
                <a:spcPts val="3700"/>
              </a:lnSpc>
              <a:tabLst>
                <a:tab pos="5331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国家利益是影响国际关系的决定性因素之一</a:t>
            </a:r>
            <a:endParaRPr lang="en-US" altLang="zh-CN" sz="2000" dirty="0"/>
          </a:p>
          <a:p>
            <a:pPr latinLnBrk="1">
              <a:lnSpc>
                <a:spcPts val="3500"/>
              </a:lnSpc>
              <a:tabLst>
                <a:tab pos="5331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④利益对立是引起国家冲突的根源</a:t>
            </a:r>
            <a:endParaRPr lang="en-US" altLang="zh-CN" sz="2000" dirty="0"/>
          </a:p>
        </p:txBody>
      </p:sp>
      <p:sp>
        <p:nvSpPr>
          <p:cNvPr id="5" name="QC_6_BD.52_3#76e4f2d38.choices?pid=3510cccf3&amp;color=0,0,0&amp;vtp=1&amp;bbb=1"/>
          <p:cNvSpPr/>
          <p:nvPr/>
        </p:nvSpPr>
        <p:spPr>
          <a:xfrm>
            <a:off x="719328" y="4230023"/>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4_1#76e4f2d38?vop=1&amp;pid=3510cccf3&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本题考查国际关系。泰方表示，希望借此访加强两国关系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、期待重塑中国游客赴泰旅游信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，这表明国家利益是影响国际关系的决定性因素之一，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合作共赢是发展中泰关系的正确选择，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正确；维护国家利益是主权国家对外活动的出发点和落脚点，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共同利益是国家间合作的基础，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排除；材料强调两国合作，未涉及利益对立，④排除。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5_1#8772c0519?sp=1&amp;pid=3510cccf3&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5.中国始终秉持真实亲诚理念和正确义利观发展对非关系，始终坚持同非洲人民同呼吸、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共命运。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截至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2024年底，中国在非洲修建铁路超过1万千米、公路近10万千米、桥梁近千座、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港口近百个，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建设了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80多个大型电力设施，连续15年成为非洲第一大贸易伙伴国，同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52个非洲国家和非盟委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员会签署共建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“一带一路”合作文件。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中非合作取得丰硕成果是因为(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6_1#8772c0519.bracket?pid=3510cccf3&amp;color=0,0,0&amp;vpa=18&amp;vtp=1"/>
          <p:cNvSpPr/>
          <p:nvPr/>
        </p:nvSpPr>
        <p:spPr>
          <a:xfrm>
            <a:off x="8542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55_2#8772c0519?pid=3510cccf3&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①中国积极承担国际义务，主导着国际事务合作</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中非之间的国际合作有着广泛的共同利益基础</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在中非诸多合作中，中国拥有更多的话语权</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中国积极践行共商共建共享的国际合作理念</a:t>
            </a:r>
            <a:endParaRPr lang="en-US" altLang="zh-CN" sz="2000" dirty="0"/>
          </a:p>
        </p:txBody>
      </p:sp>
      <p:sp>
        <p:nvSpPr>
          <p:cNvPr id="5" name="QC_6_BD.55_3#8772c0519.choices?pid=3510cccf3&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7_1#8772c0519?vop=1&amp;pid=3510cccf3&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本题考查共同利益。中国始终秉持真实亲诚理念和正确义利观发展对非关系</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，中非合作取得</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丰硕成果</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，原因在于中非之间的国际合作有着广泛的共同利益基础</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，中国积极践行共商共建共享的</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国际合作理念</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，②④符合题意；中国在国际事务合作中发挥重要作用，但不是主导作用，①</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在中非合作中</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，中非双方的地位是平等的，“中国拥有更多的话语权”说法不恰当，③排除。</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8_1#3ceb824e1?sp=1&amp;pid=3510cccf3&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［海南创新中学协作校2025高二期中］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世界气象组织发布报告，确认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2024年是有记录以来最热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的一年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。当下，全球携手应对气候变化问题迫在眉睫，然而，美国总统却以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“维护国内能源安全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与就业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”为由宣布退出《巴黎协定》，并重启传统能源项目，引发外界普遍担忧。美国的“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退群”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行为说明(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9_1#3ceb824e1.bracket?pid=3510cccf3&amp;color=0,0,0&amp;vpa=19&amp;vtp=1"/>
          <p:cNvSpPr/>
          <p:nvPr/>
        </p:nvSpPr>
        <p:spPr>
          <a:xfrm>
            <a:off x="1938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58_2#3ceb824e1?pid=3510cccf3&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①国家利益是主权国家对外活动的出发点</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国际组织的约束力不足是合作失败的主因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③国家实力差异可能阻碍国际气候治理进程</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美国总统在外交决策中具有较大的自主权</a:t>
            </a:r>
            <a:endParaRPr lang="en-US" altLang="zh-CN" sz="2000" dirty="0"/>
          </a:p>
        </p:txBody>
      </p:sp>
      <p:sp>
        <p:nvSpPr>
          <p:cNvPr id="5" name="QC_6_BD.58_3#3ceb824e1.choices?pid=3510cccf3&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_1#9d511a949?vop=1&amp;pid=9c526b81a&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本题考查世界多极化。由于世界向多极化发展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，是建立在多种力量相互依存又相互制约基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础上的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，因而其有利于世界的和平与发展，B正确；世界多极化进程中各国实力各不相同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平衡的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世界多极化趋势是指国际格局中多个政治力量中心逐渐形成并相互作用的过程，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不是世界范围内资源的再分配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，C排除；“第三世界起主导作用”的说法错误，D排除。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0_1#3ceb824e1?vop=1&amp;pid=3510cccf3&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本题考查国际关系。美国以“维护国内能源安全与就业”为由退出《巴黎协定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家利益是主权国家对外活动的出发点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，美国从维护自身国家利益角度作出这一决策，①正确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国是总统制国家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，总统在外交事务中拥有较大自主权，美国总统宣布退出《巴黎协定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》这一行为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体现了总统在外交决策中具有较大的自主权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，④正确；合作失败的主因是国家利益存在分歧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非国际组织约束力不足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，各国在应对气候变化问题上利益诉求不同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，美国为了自身利益选择退出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，②排除；美国“退群”主要是基于自身国家利益的考量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，没有直接体现出国家实力差异对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国际气候治理进程的阻碍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1_1#a1210911c?sp=1&amp;pid=3510cccf3&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［广东揭阳部分学校2025联考］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从历史角度看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，芬兰是第一个同中国签订政府间贸易协定的西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方国家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，两国在历史、文化、制度差异中实现了平等交往。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我国表示要与芬兰继续加强战略合作，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弘扬友好传统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，将中芬面向未来的新型合作伙伴关系进一步推向前进，更好造福两国和人民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世界和平和发展作出新贡献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2_1#a1210911c.bracket?pid=3510cccf3&amp;color=0,0,0&amp;vpa=20&amp;vtp=1"/>
          <p:cNvSpPr/>
          <p:nvPr/>
        </p:nvSpPr>
        <p:spPr>
          <a:xfrm>
            <a:off x="4986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61_2#a1210911c?pid=3510cccf3&amp;color=0,0,0&amp;vtp=1&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中芬积极构建伙伴关系以完善国际新秩序</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不同国家可以超越意识形态实现和平共处</a:t>
            </a:r>
            <a:endParaRPr lang="en-US" altLang="zh-CN" sz="2000" dirty="0"/>
          </a:p>
          <a:p>
            <a:pPr latinLnBrk="1">
              <a:lnSpc>
                <a:spcPts val="34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国家间的共同利益是中芬两国合作的基础</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国家实力变化决定了中芬两国的未来走向</a:t>
            </a:r>
            <a:endParaRPr lang="en-US" altLang="zh-CN" sz="2000" dirty="0"/>
          </a:p>
        </p:txBody>
      </p:sp>
      <p:sp>
        <p:nvSpPr>
          <p:cNvPr id="5" name="QC_6_BD.61_3#a1210911c.choices?pid=3510cccf3&amp;color=0,0,0&amp;vtp=1&amp;bbb=1"/>
          <p:cNvSpPr/>
          <p:nvPr/>
        </p:nvSpPr>
        <p:spPr>
          <a:xfrm>
            <a:off x="719328" y="4460355"/>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A.①②</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3_1#a1210911c?vop=1&amp;pid=3510cccf3&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本题考查国际关系。两国在历史、文化、制度差异中实现了平等交往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，说明不同国家可以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超越意识形态和制度实现和平共处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；芬兰是第一个同中国签订政府间贸易协定的西方国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，将中芬两国的新型合作伙伴关系进一步推向前进，更好造福两国和人民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，表明国家间的共同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利益是中芬两国合作的基础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，③正确；国际新秩序还未建立，谈不上“完善”，①排除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体现国家实力的变化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，且国家实力是影响中芬两国关系的决定性因素之一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，除此之外还有国家利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4_1#b1b8cffb1?sp=1&amp;pid=3510cccf3&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［河北衡水阜城实验中学2025高二月考］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某电影改编自真实事件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，讲述了一段鲜为人知的撤侨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。电影中的“祖国不会放弃任何一位同胞，我们一定带大家回家”成为中国“外交为民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真实写照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，引发了海内外观众“共识”与“共情”。“撤侨”不仅仅彰显国家实力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，更是一种责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由此可见(</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5_1#b1b8cffb1.bracket?pid=3510cccf3&amp;color=0,0,0&amp;vpa=21&amp;vtp=1"/>
          <p:cNvSpPr/>
          <p:nvPr/>
        </p:nvSpPr>
        <p:spPr>
          <a:xfrm>
            <a:off x="2446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64_2#b1b8cffb1?pid=3510cccf3&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①我国践行总体国家安全观，坚定维护海外中国公民合法权益</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国家主权是国家最重要的构成要素，中国政府依法行使自卫权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我国的国家实力日益增强，是维护海外侨民利益的有力保障</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影片弘扬的和平、正义的价值理念已得到世界各国的一致认可</a:t>
            </a:r>
            <a:endParaRPr lang="en-US" altLang="zh-CN" sz="2000" dirty="0"/>
          </a:p>
        </p:txBody>
      </p:sp>
      <p:sp>
        <p:nvSpPr>
          <p:cNvPr id="5" name="QC_6_BD.64_3#b1b8cffb1.choices?pid=3510cccf3&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6_1#b1b8cffb1?vop=1&amp;pid=3510cccf3&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本题考查国家利益。“撤侨”不仅仅彰显国家实力，更是一种责任。由此可见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，我国的国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家实力日益增强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，是维护海外侨民利益的有力保障，我国践行总体国家安全观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，坚定维护海外中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国公民合法权益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，①③正确；“撤侨”体现中国政府依法行使管辖权，而不是行使自卫权，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；影片弘扬的和平、正义的价值理念并未得到世界各国的一致认可，④错误。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67_1#fb8caf9f1?pid=6dc322004&amp;color=0,0,0&amp;vtp=1&amp;bt=1&amp;bbb=1"/>
          <p:cNvSpPr/>
          <p:nvPr/>
        </p:nvSpPr>
        <p:spPr>
          <a:xfrm>
            <a:off x="722377" y="972000"/>
            <a:ext cx="10749631" cy="405003"/>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江苏江阴2025高二月考·改编］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阅读材料，完成下列探究。（12分）</a:t>
            </a:r>
            <a:endParaRPr lang="en-US" altLang="zh-CN" sz="2000" dirty="0"/>
          </a:p>
        </p:txBody>
      </p:sp>
      <p:pic>
        <p:nvPicPr>
          <p:cNvPr id="3" name="QO_7_BD.67_1#fb8caf9f1?pid=6dc322004&amp;color=0,0,0&amp;tib=255,255,255&amp;iip=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56407" y="1055629"/>
            <a:ext cx="868680" cy="2377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7_BD.67_2#fb8caf9f1?sp=1&amp;pid=6dc322004&amp;color=0,0,0&amp;vtp=1&amp;bbb=1&amp;hb=1"/>
          <p:cNvSpPr/>
          <p:nvPr/>
        </p:nvSpPr>
        <p:spPr>
          <a:xfrm>
            <a:off x="722376" y="1438725"/>
            <a:ext cx="10753344" cy="3141853"/>
          </a:xfrm>
          <a:prstGeom prst="rect">
            <a:avLst/>
          </a:prstGeom>
          <a:noFill/>
        </p:spPr>
        <p:txBody>
          <a:bodyPr wrap="none" lIns="0" tIns="0" rIns="0" bIns="0" rtlCol="0" anchor="t"/>
          <a:lstStyle/>
          <a:p>
            <a:pPr algn="ctr"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议题探究</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多办有利于中美两国和世界的</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大事、实事、好事</a:t>
            </a:r>
            <a:endParaRPr lang="en-US" altLang="zh-CN" sz="2000" dirty="0"/>
          </a:p>
          <a:p>
            <a:pPr latinLnBrk="1">
              <a:lnSpc>
                <a:spcPts val="3700"/>
              </a:lnSpc>
            </a:pP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国家主席习近平应约同美国当选总统通电话</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习近平指出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作为两个国情</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不同的大国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中美之间难免会有一些分歧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关键是要尊重彼此核心利益和重大关切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找到妥善解</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决问题的办法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台湾问题事关中国国家主权和领土完整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希望美方务必慎重处理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中美经贸关系</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的本质是互利共赢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对抗冲突不应是我们的选择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双方要本着相互尊重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和平共处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合作共赢原</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加强合作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多办一些有利于两国和世界的大事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实事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好事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让中美两艘巨轮沿着稳定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健</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可持续发展的航线不断前行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67_3#fb8caf9f1?sp=1&amp;pid=6dc322004&amp;color=0,0,0&amp;vtp=1&amp;bt=1&amp;bbb=1&amp;hb=1"/>
          <p:cNvSpPr/>
          <p:nvPr/>
        </p:nvSpPr>
        <p:spPr>
          <a:xfrm>
            <a:off x="722376" y="972000"/>
            <a:ext cx="10753344" cy="3141853"/>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结合议题背景，完成下列要求：</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中美是两个历史文化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社会制度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发展道路不同的大国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过去和现在有差异和分歧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今后也</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还会有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但这不应成为中美关系发展的障碍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在任何时候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世界都有竞争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但竞争应该是相互借</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你追我赶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共同进步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而不是你输我赢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你死我活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过去中美就很多领域达成广泛共识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要</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认识到当前形势下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中美两国共同利益不是减少了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而是更多了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台湾问题是中国核心利益中的</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核心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是中美关系政治基础中的基础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解决台湾问题是中国人自己的事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是中国的内政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民完全有决心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有能力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有信心维护国家主权和领土完整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8_BD.68_1#724c3c281?pid=fb8caf9f1&amp;color=0,0,0&amp;vtp=1&amp;bt=1&amp;bbb=1"/>
          <p:cNvSpPr/>
          <p:nvPr/>
        </p:nvSpPr>
        <p:spPr>
          <a:xfrm>
            <a:off x="722376" y="972000"/>
            <a:ext cx="11087100"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（1）结合材料，运用“影响国际关系的主要因素”的知识，分析中国所持态度的合理性。（8分）</a:t>
            </a:r>
            <a:endParaRPr lang="en-US" altLang="zh-CN" sz="2000" dirty="0"/>
          </a:p>
        </p:txBody>
      </p:sp>
      <p:sp>
        <p:nvSpPr>
          <p:cNvPr id="3" name="QO_8_AN.69_1#724c3c281?vop=1&amp;pid=fb8caf9f1&amp;color=0,0,0&amp;vtp=1&amp;bbb=1&amp;hb=1"/>
          <p:cNvSpPr/>
          <p:nvPr/>
        </p:nvSpPr>
        <p:spPr>
          <a:xfrm>
            <a:off x="722376" y="1435169"/>
            <a:ext cx="10753344" cy="26850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①国家利益是影响国际关系的决定性因素之一，国家间的共同利益是国家合作的基础</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。当</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前形势下</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，中美两国共同利益不是减少了，而是更多了，</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这体现了共同利益是国家合作的基础。</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3分）②维护国家利益是主权国家对外活动的出发点和落脚点。台湾问题是中国内政</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，不允许</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任何外部势力干涉</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，体现了中国在当代国际关系中坚定维护自己的国家利益。（3分）</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③国家实</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力是维护国家利益的有力保障</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。中国完全有决心、有能力、</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有信心维护国家主权和领土完整。</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2分）</a:t>
            </a:r>
            <a:endParaRPr lang="en-US" altLang="zh-CN" sz="2000" dirty="0"/>
          </a:p>
        </p:txBody>
      </p:sp>
      <p:sp>
        <p:nvSpPr>
          <p:cNvPr id="4" name="QO_8_AS.70_1#724c3c281?vop=1&amp;pid=fb8caf9f1&amp;color=0,0,0&amp;vtp=1&amp;bbb=1&amp;hb=1"/>
          <p:cNvSpPr/>
          <p:nvPr/>
        </p:nvSpPr>
        <p:spPr>
          <a:xfrm>
            <a:off x="722376" y="4214564"/>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关键信息①在当前形势下，中美两国的共同利益更多了→国际关系的决定性因素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②解决台湾问题是中国人自己的事，是中国的内政→主权国家对外活动的出发点和落脚点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键信息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③中国人民完全有决心、有能力、有信心维护国家主权和领土完整→国家实力。</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4">
                                            <p:bg/>
                                          </p:spTgt>
                                        </p:tgtEl>
                                        <p:attrNameLst>
                                          <p:attrName>style.visibility</p:attrName>
                                        </p:attrNameLst>
                                      </p:cBhvr>
                                      <p:to>
                                        <p:strVal val="visible"/>
                                      </p:to>
                                    </p:set>
                                    <p:animEffect transition="in" filter="fade">
                                      <p:cBhvr>
                                        <p:cTn id="30" dur="500"/>
                                        <p:tgtEl>
                                          <p:spTgt spid="4">
                                            <p:bg/>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0" end="0"/>
                                            </p:txEl>
                                          </p:spTgt>
                                        </p:tgtEl>
                                        <p:attrNameLst>
                                          <p:attrName>style.visibility</p:attrName>
                                        </p:attrNameLst>
                                      </p:cBhvr>
                                      <p:to>
                                        <p:strVal val="visible"/>
                                      </p:to>
                                    </p:set>
                                    <p:animEffect transition="in" filter="fade">
                                      <p:cBhvr>
                                        <p:cTn id="33" dur="500"/>
                                        <p:tgtEl>
                                          <p:spTgt spid="4">
                                            <p:txEl>
                                              <p:pRg st="0" end="0"/>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1" end="1"/>
                                            </p:txEl>
                                          </p:spTgt>
                                        </p:tgtEl>
                                        <p:attrNameLst>
                                          <p:attrName>style.visibility</p:attrName>
                                        </p:attrNameLst>
                                      </p:cBhvr>
                                      <p:to>
                                        <p:strVal val="visible"/>
                                      </p:to>
                                    </p:set>
                                    <p:animEffect transition="in" filter="fade">
                                      <p:cBhvr>
                                        <p:cTn id="36" dur="500"/>
                                        <p:tgtEl>
                                          <p:spTgt spid="4">
                                            <p:txEl>
                                              <p:pRg st="1" end="1"/>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2" end="2"/>
                                            </p:txEl>
                                          </p:spTgt>
                                        </p:tgtEl>
                                        <p:attrNameLst>
                                          <p:attrName>style.visibility</p:attrName>
                                        </p:attrNameLst>
                                      </p:cBhvr>
                                      <p:to>
                                        <p:strVal val="visible"/>
                                      </p:to>
                                    </p:set>
                                    <p:animEffect transition="in" filter="fade">
                                      <p:cBhvr>
                                        <p:cTn id="39"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8_BD.71_1#9a02f0765?pid=fb8caf9f1&amp;color=0,0,0&amp;vtp=1&amp;bt=1&amp;bbb=1"/>
          <p:cNvSpPr/>
          <p:nvPr/>
        </p:nvSpPr>
        <p:spPr>
          <a:xfrm>
            <a:off x="722376" y="972000"/>
            <a:ext cx="10833100"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（2）某班围绕“构建中美新型大国关系”举行主题班会，请围绕主题拟两条发言提纲。（4分）</a:t>
            </a:r>
            <a:endParaRPr lang="en-US" altLang="zh-CN" sz="2000" dirty="0"/>
          </a:p>
        </p:txBody>
      </p:sp>
      <p:sp>
        <p:nvSpPr>
          <p:cNvPr id="3" name="QO_8_AN.72_1#9a02f0765?vop=1&amp;pid=fb8caf9f1&amp;color=0,0,0&amp;vtp=1&amp;bbb=1&amp;hb=1"/>
          <p:cNvSpPr/>
          <p:nvPr/>
        </p:nvSpPr>
        <p:spPr>
          <a:xfrm>
            <a:off x="722376" y="1435169"/>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示例：中美关系的发展应该建立在相互尊重主权的基础之上，做到不冲突、不对抗</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；中美</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关系的发展应该立足双方共同利益</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，合理处理分歧，做到互利共赢。（4分）</a:t>
            </a:r>
            <a:endParaRPr lang="en-US" altLang="zh-CN" sz="2000" dirty="0"/>
          </a:p>
        </p:txBody>
      </p:sp>
      <p:sp>
        <p:nvSpPr>
          <p:cNvPr id="4" name="QO_8_AS.73_1#9a02f0765?vop=1&amp;pid=fb8caf9f1&amp;color=0,0,0&amp;vtp=1&amp;bbb=1"/>
          <p:cNvSpPr/>
          <p:nvPr/>
        </p:nvSpPr>
        <p:spPr>
          <a:xfrm>
            <a:off x="722376" y="2323344"/>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本问为开放性试题，回答时需要围绕“构建中美新型大国关系”主题，言之有理即可。</a:t>
            </a:r>
            <a:endParaRPr lang="en-US" altLang="zh-CN" sz="2200" dirty="0"/>
          </a:p>
        </p:txBody>
      </p:sp>
      <p:sp>
        <p:nvSpPr>
          <p:cNvPr id="5" name="QO_7_AS.74_1#fb8caf9f1?vop=1&amp;pid=6dc322004&amp;color=0,0,0&amp;vtp=1&amp;bbb=1&amp;hb=1"/>
          <p:cNvSpPr/>
          <p:nvPr/>
        </p:nvSpPr>
        <p:spPr>
          <a:xfrm>
            <a:off x="722376" y="2830708"/>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本题考查影响国际关系的主要因素和政治认同素养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。本议题探究结合习近平主席与美国总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统通电话时指出的中美关系发展希望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，通过构建中美新型大国关系的素材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，引导学生正确看待中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美关系发展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fade">
                                      <p:cBhvr>
                                        <p:cTn id="35"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_1#9a8305568?sp=1&amp;pid=9c526b81a&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［黑龙江牡丹江二中2025高二月考］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进入21世纪，世界经济版图发生深刻变化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，发达国家和发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展中国家在国际分工体系中的地位和角色发生重大转变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，发达国家经济增长乏力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，新兴经济体和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发展中国家在世界经济中占据越来越大的份额</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，世界经济重心加快“自西向东”位移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5_1#9a8305568.bracket?pid=9c526b81a&amp;color=0,0,0&amp;vpa=2&amp;vtp=1"/>
          <p:cNvSpPr/>
          <p:nvPr/>
        </p:nvSpPr>
        <p:spPr>
          <a:xfrm>
            <a:off x="922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7_BD.4_2#9a8305568?pid=9c526b81a&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①世界各种力量出现了新的分化和组合，传统国际体系发生深刻变革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世界多极化趋势下，国际竞争异常激烈，必然导致世界的不稳定性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发展中国家的全球影响力日益提升，成为国际格局中的重要力量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大国之间的关系深刻调整，国际政治经济旧秩序已不复存在</a:t>
            </a:r>
            <a:endParaRPr lang="en-US" altLang="zh-CN" sz="2000" dirty="0"/>
          </a:p>
        </p:txBody>
      </p:sp>
      <p:sp>
        <p:nvSpPr>
          <p:cNvPr id="5" name="QC_7_BD.4_3#9a8305568.choices?pid=9c526b81a&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6_1#9a8305568?vop=1&amp;pid=9c526b81a&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本题考查世界多极化的深入发展。进入21世纪，世界经济版图发生深刻变化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，发达国家和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发展中国家在国际分工体系中的地位和角色发生重大转变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世界各种力量出现了新的分化和组合，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传统国际体系发生深刻变革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；新兴经济体和发展中国家在世界经济中占据越来越大的份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额</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，世界经济重心加快“自西向东”位移，这表明发展中国家的全球影响力日益提升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，成为国际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格局中的重要力量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，③正确；世界向多极化发展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，是建立在多种力量相互依存又相互制约基础上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，有利于世界的和平与发展，而不是必然导致世界的不稳定性，②排除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；传统的国际体系正在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发生深刻变化与调整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，但国际政治经济旧秩序还存在，④排除。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7_1#c590c2eab?sp=1&amp;pid=7f6265e24&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［湖南长沙长郡中学2024模拟］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从首届中国—中亚峰会到第三届“一带一路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”国际合作高峰论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，再到旧金山APEC领导人非正式会议，中国主张和中国理念广得人心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，中国建设性大国作用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更为凸显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，元首外交体现出中国在变乱交织的世界中负责任大国的责任担当。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这说明中国(</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8_1#c590c2eab.bracket?pid=7f6265e24&amp;color=0,0,0&amp;vpa=3&amp;vtp=1"/>
          <p:cNvSpPr/>
          <p:nvPr/>
        </p:nvSpPr>
        <p:spPr>
          <a:xfrm>
            <a:off x="10828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7_BD.7_2#c590c2eab?pid=7f6265e24&amp;color=0,0,0&amp;vtp=1&amp;bbb=1"/>
          <p:cNvSpPr/>
          <p:nvPr/>
        </p:nvSpPr>
        <p:spPr>
          <a:xfrm>
            <a:off x="722376" y="2334075"/>
            <a:ext cx="10753344" cy="1313053"/>
          </a:xfrm>
          <a:prstGeom prst="rect">
            <a:avLst/>
          </a:prstGeom>
          <a:noFill/>
        </p:spPr>
        <p:txBody>
          <a:bodyPr wrap="none" lIns="0" tIns="0" rIns="0" bIns="0" rtlCol="0" anchor="t"/>
          <a:lstStyle/>
          <a:p>
            <a:pPr latinLnBrk="1">
              <a:lnSpc>
                <a:spcPts val="3600"/>
              </a:lnSpc>
              <a:tabLst>
                <a:tab pos="5102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是促进世界和平、稳定、发展的中坚力量</a:t>
            </a:r>
            <a:endParaRPr lang="en-US" altLang="zh-CN" sz="2000" dirty="0"/>
          </a:p>
          <a:p>
            <a:pPr latinLnBrk="1">
              <a:lnSpc>
                <a:spcPts val="3700"/>
              </a:lnSpc>
              <a:tabLst>
                <a:tab pos="5102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②以一国之力引领当今世界的发展潮流</a:t>
            </a:r>
            <a:endParaRPr lang="en-US" altLang="zh-CN" sz="2000" dirty="0"/>
          </a:p>
          <a:p>
            <a:pPr latinLnBrk="1">
              <a:lnSpc>
                <a:spcPts val="3400"/>
              </a:lnSpc>
              <a:tabLst>
                <a:tab pos="5102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拥有巨大的经济总量和发展潜力</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tabLst>
                <a:tab pos="5102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在国际上的影响力和感召力进一步提高</a:t>
            </a:r>
            <a:endParaRPr lang="en-US" altLang="zh-CN" sz="2000" dirty="0"/>
          </a:p>
        </p:txBody>
      </p:sp>
      <p:sp>
        <p:nvSpPr>
          <p:cNvPr id="5" name="QC_7_BD.7_3#c590c2eab.choices?pid=7f6265e24&amp;color=0,0,0&amp;vtp=1&amp;bbb=1"/>
          <p:cNvSpPr/>
          <p:nvPr/>
        </p:nvSpPr>
        <p:spPr>
          <a:xfrm>
            <a:off x="722376" y="4098740"/>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A.①②</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9_1#c590c2eab?vop=1&amp;pid=7f6265e24&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本题考查世界主要力量。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元首外交体现出中国在变乱交织的世界中负责任大国的责任担当，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体现了中国是促进世界和平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、稳定、发展的中坚力量，①正确；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中国主张和中国理念广得人心，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中国建设性大国作用更为凸显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，体现了中国在国际上的影响力和感召力进一步提高，④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以一国之力引领当今世界的发展潮流”的说法不符合实际，②排除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；材料未强调中国拥有巨大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的经济总量和发展潜力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11399</Words>
  <Application>WPS 演示</Application>
  <PresentationFormat>宽屏</PresentationFormat>
  <Paragraphs>511</Paragraphs>
  <Slides>59</Slides>
  <Notes>59</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59</vt:i4>
      </vt:variant>
    </vt:vector>
  </HeadingPairs>
  <TitlesOfParts>
    <vt:vector size="80"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楷体</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木目橡</cp:lastModifiedBy>
  <cp:revision>4</cp:revision>
  <dcterms:created xsi:type="dcterms:W3CDTF">2025-08-05T01:05:00Z</dcterms:created>
  <dcterms:modified xsi:type="dcterms:W3CDTF">2025-08-11T02:45:39Z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ECC6E4C48E06461AAE305496B12D47A4_12</vt:lpwstr>
  </property>
  <property fmtid="{D5CDD505-2E9C-101B-9397-08002B2CF9AE}" pid="3" name="KSOProductBuildVer">
    <vt:lpwstr>2052-12.1.0.21915</vt:lpwstr>
  </property>
</Properties>
</file>