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61204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61872" y="539496"/>
            <a:ext cx="888796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olitics#pid=68886f44fd204eef0a31e484#tid=68906670aeb8c40009a76f1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01584" y="4315968"/>
            <a:ext cx="3685032" cy="914400"/>
          </a:xfrm>
          <a:prstGeom prst="rect">
            <a:avLst/>
          </a:prstGeom>
        </p:spPr>
      </p:pic>
      <p:sp>
        <p:nvSpPr>
          <p:cNvPr id="4" name="MasterShapeName"/>
          <p:cNvSpPr/>
          <p:nvPr/>
        </p:nvSpPr>
        <p:spPr>
          <a:xfrm>
            <a:off x="8101584" y="4315968"/>
            <a:ext cx="3685032" cy="914400"/>
          </a:xfrm>
          <a:prstGeom prst="rect">
            <a:avLst/>
          </a:prstGeom>
          <a:noFill/>
          <a:ln/>
        </p:spPr>
        <p:txBody>
          <a:bodyPr wrap="square" lIns="0" tIns="0" rIns="0" bIns="0" rtlCol="0" anchor="ctr"/>
          <a:lstStyle/>
          <a:p>
            <a:pPr algn="ctr">
              <a:lnSpc>
                <a:spcPct val="100000"/>
              </a:lnSpc>
            </a:pPr>
            <a:r>
              <a:rPr lang="en-US" sz="2400" b="1" i="0" dirty="0">
                <a:solidFill>
                  <a:srgbClr val="649226"/>
                </a:solidFill>
                <a:latin typeface="微软雅黑" pitchFamily="34" charset="0"/>
                <a:ea typeface="微软雅黑" pitchFamily="34" charset="-122"/>
                <a:cs typeface="微软雅黑" pitchFamily="34" charset="-120"/>
              </a:rPr>
              <a:t>政治 选择性必修1、2合订</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9_1#012815900?vop=1&amp;pid=737402ed3&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本题考查社会争议解决。根据民事诉讼法规定，一审判决作出后</a:t>
            </a:r>
            <a:r>
              <a:rPr lang="en-US" altLang="zh-CN" sz="2000" b="0" i="0">
                <a:solidFill>
                  <a:srgbClr val="000000"/>
                </a:solidFill>
                <a:latin typeface="微软雅黑" pitchFamily="34" charset="0"/>
                <a:ea typeface="微软雅黑" pitchFamily="34" charset="-122"/>
                <a:cs typeface="微软雅黑" pitchFamily="34" charset="-120"/>
              </a:rPr>
              <a:t>，当事人不服的可在判决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书送达之日起</a:t>
            </a:r>
            <a:r>
              <a:rPr lang="en-US" altLang="zh-CN" sz="2000" b="0" i="0" dirty="0">
                <a:solidFill>
                  <a:srgbClr val="000000"/>
                </a:solidFill>
                <a:latin typeface="微软雅黑" pitchFamily="34" charset="0"/>
                <a:ea typeface="微软雅黑" pitchFamily="34" charset="-122"/>
                <a:cs typeface="微软雅黑" pitchFamily="34" charset="-120"/>
              </a:rPr>
              <a:t>15日内向上一级人民法院提起上诉，①正确。依据法律规定</a:t>
            </a:r>
            <a:r>
              <a:rPr lang="en-US" altLang="zh-CN" sz="2000" b="0" i="0">
                <a:solidFill>
                  <a:srgbClr val="000000"/>
                </a:solidFill>
                <a:latin typeface="微软雅黑" pitchFamily="34" charset="0"/>
                <a:ea typeface="微软雅黑" pitchFamily="34" charset="-122"/>
                <a:cs typeface="微软雅黑" pitchFamily="34" charset="-120"/>
              </a:rPr>
              <a:t>，撤诉必须同时满足自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愿原则和合法性原则</a:t>
            </a:r>
            <a:r>
              <a:rPr lang="en-US" altLang="zh-CN" sz="2000" b="0" i="0" dirty="0">
                <a:solidFill>
                  <a:srgbClr val="000000"/>
                </a:solidFill>
                <a:latin typeface="微软雅黑" pitchFamily="34" charset="0"/>
                <a:ea typeface="微软雅黑" pitchFamily="34" charset="-122"/>
                <a:cs typeface="微软雅黑" pitchFamily="34" charset="-120"/>
              </a:rPr>
              <a:t>。最高人民法院作为二审法院</a:t>
            </a:r>
            <a:r>
              <a:rPr lang="en-US" altLang="zh-CN" sz="2000" b="0" i="0">
                <a:solidFill>
                  <a:srgbClr val="000000"/>
                </a:solidFill>
                <a:latin typeface="微软雅黑" pitchFamily="34" charset="0"/>
                <a:ea typeface="微软雅黑" pitchFamily="34" charset="-122"/>
                <a:cs typeface="微软雅黑" pitchFamily="34" charset="-120"/>
              </a:rPr>
              <a:t>，在审理过程中若上诉人申请撤回上诉且符合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法律规定</a:t>
            </a:r>
            <a:r>
              <a:rPr lang="en-US" altLang="zh-CN" sz="2000" b="0" i="0" dirty="0">
                <a:solidFill>
                  <a:srgbClr val="000000"/>
                </a:solidFill>
                <a:latin typeface="微软雅黑" pitchFamily="34" charset="0"/>
                <a:ea typeface="微软雅黑" pitchFamily="34" charset="-122"/>
                <a:cs typeface="微软雅黑" pitchFamily="34" charset="-120"/>
              </a:rPr>
              <a:t>，有权裁定准许撤回上诉，③正确。民事诉讼中当事人的委托代理人称为“</a:t>
            </a:r>
            <a:r>
              <a:rPr lang="en-US" altLang="zh-CN" sz="2000" b="0" i="0">
                <a:solidFill>
                  <a:srgbClr val="000000"/>
                </a:solidFill>
                <a:latin typeface="微软雅黑" pitchFamily="34" charset="0"/>
                <a:ea typeface="微软雅黑" pitchFamily="34" charset="-122"/>
                <a:cs typeface="微软雅黑" pitchFamily="34" charset="-120"/>
              </a:rPr>
              <a:t>诉讼代理人”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而非</a:t>
            </a:r>
            <a:r>
              <a:rPr lang="en-US" altLang="zh-CN" sz="2000" b="0" i="0" dirty="0">
                <a:solidFill>
                  <a:srgbClr val="000000"/>
                </a:solidFill>
                <a:latin typeface="微软雅黑" pitchFamily="34" charset="0"/>
                <a:ea typeface="微软雅黑" pitchFamily="34" charset="-122"/>
                <a:cs typeface="微软雅黑" pitchFamily="34" charset="-120"/>
              </a:rPr>
              <a:t>“辩护人”,“辩护人”系刑事诉讼中的概念，②排除。我国实行两审终审制</a:t>
            </a:r>
            <a:r>
              <a:rPr lang="en-US" altLang="zh-CN" sz="2000" b="0" i="0">
                <a:solidFill>
                  <a:srgbClr val="000000"/>
                </a:solidFill>
                <a:latin typeface="微软雅黑" pitchFamily="34" charset="0"/>
                <a:ea typeface="微软雅黑" pitchFamily="34" charset="-122"/>
                <a:cs typeface="微软雅黑" pitchFamily="34" charset="-120"/>
              </a:rPr>
              <a:t>，通常情况下中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级人民法院一审的案件应由高级人民法院进行二审。最高人民法院直接审理二审案件属于特殊情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形</a:t>
            </a:r>
            <a:r>
              <a:rPr lang="en-US" altLang="zh-CN" sz="2000" b="0" i="0" dirty="0">
                <a:solidFill>
                  <a:srgbClr val="000000"/>
                </a:solidFill>
                <a:latin typeface="微软雅黑" pitchFamily="34" charset="0"/>
                <a:ea typeface="微软雅黑" pitchFamily="34" charset="-122"/>
                <a:cs typeface="微软雅黑" pitchFamily="34" charset="-120"/>
              </a:rPr>
              <a:t>，④排除。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0_1#85ca34f08?sp=1&amp;pid=737402ed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4.阅读材料，完成下列要求。（18分）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王某在某二手交易平台出售二手名牌皮包一只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备注说明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皮包是正品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背的时间不长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有指甲印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没有其他瑕疵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拍下后非真假问题不退不换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韩某下单购买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收到货后发现除指甲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印外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皮包四角存在明显磨损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韩某要求王某退款遭拒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又向该二手交易平台投诉无果后诉至法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请求判令解除买卖合同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原合同有效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结合材料</a:t>
            </a:r>
            <a:r>
              <a:rPr lang="en-US" altLang="zh-CN" sz="2000" b="0" i="0" dirty="0">
                <a:solidFill>
                  <a:srgbClr val="000000"/>
                </a:solidFill>
                <a:latin typeface="微软雅黑" pitchFamily="34" charset="0"/>
                <a:ea typeface="微软雅黑" pitchFamily="34" charset="-122"/>
                <a:cs typeface="微软雅黑" pitchFamily="34" charset="-120"/>
              </a:rPr>
              <a:t>，运用《法律与生活》的知识，回答下列问题：</a:t>
            </a:r>
            <a:endParaRPr lang="en-US" altLang="zh-CN" sz="2000" dirty="0"/>
          </a:p>
        </p:txBody>
      </p:sp>
      <p:sp>
        <p:nvSpPr>
          <p:cNvPr id="3" name="QO_6_BD.11_1#58b2a827f?pid=85ca34f08&amp;color=0,0,0&amp;vtp=1&amp;bbb=1"/>
          <p:cNvSpPr/>
          <p:nvPr/>
        </p:nvSpPr>
        <p:spPr>
          <a:xfrm>
            <a:off x="722376" y="3719137"/>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（1）指出韩某与王某之间的民事纠纷的客体，并说明理由。（6分）</a:t>
            </a:r>
            <a:endParaRPr lang="en-US" altLang="zh-CN" sz="2000" dirty="0"/>
          </a:p>
        </p:txBody>
      </p:sp>
      <p:sp>
        <p:nvSpPr>
          <p:cNvPr id="4" name="QO_6_AN.12_1#58b2a827f?vop=1&amp;pid=85ca34f08&amp;color=0,0,0&amp;vtp=1&amp;bbb=1&amp;hb=1"/>
          <p:cNvSpPr/>
          <p:nvPr/>
        </p:nvSpPr>
        <p:spPr>
          <a:xfrm>
            <a:off x="722376" y="4178368"/>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韩某与王某之间的民事纠纷的客体是行为。（2分）</a:t>
            </a:r>
            <a:r>
              <a:rPr lang="en-US" altLang="zh-CN" sz="2000" b="1" i="0">
                <a:solidFill>
                  <a:srgbClr val="00B050"/>
                </a:solidFill>
                <a:latin typeface="微软雅黑" pitchFamily="34" charset="0"/>
                <a:ea typeface="微软雅黑" pitchFamily="34" charset="-122"/>
                <a:cs typeface="微软雅黑" pitchFamily="34" charset="-120"/>
              </a:rPr>
              <a:t>韩某与王某之间互为债权债务人。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2分）债权关系的客体是行为。（2分）</a:t>
            </a:r>
            <a:endParaRPr lang="en-US" altLang="zh-CN" sz="2000" dirty="0"/>
          </a:p>
        </p:txBody>
      </p:sp>
      <p:sp>
        <p:nvSpPr>
          <p:cNvPr id="5" name="QO_6_AS.13_1#58b2a827f?vop=1&amp;pid=85ca34f08&amp;color=0,0,0&amp;vtp=1&amp;bbb=1&amp;hb=1"/>
          <p:cNvSpPr/>
          <p:nvPr/>
        </p:nvSpPr>
        <p:spPr>
          <a:xfrm>
            <a:off x="722376" y="512896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韩某要求王某退款遭拒，又向该二手交易平台投诉无果后诉至法院</a:t>
            </a:r>
            <a:r>
              <a:rPr lang="en-US" altLang="zh-CN" sz="2000" b="0" i="0">
                <a:solidFill>
                  <a:srgbClr val="000000"/>
                </a:solidFill>
                <a:latin typeface="微软雅黑" pitchFamily="34" charset="0"/>
                <a:ea typeface="微软雅黑" pitchFamily="34" charset="-122"/>
                <a:cs typeface="微软雅黑" pitchFamily="34" charset="-120"/>
              </a:rPr>
              <a:t>，请求判令解除买卖合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a:t>
            </a:r>
            <a:r>
              <a:rPr lang="en-US" altLang="zh-CN" sz="2000" b="0" i="0" dirty="0">
                <a:solidFill>
                  <a:srgbClr val="000000"/>
                </a:solidFill>
                <a:latin typeface="微软雅黑" pitchFamily="34" charset="0"/>
                <a:ea typeface="微软雅黑" pitchFamily="34" charset="-122"/>
                <a:cs typeface="微软雅黑" pitchFamily="34" charset="-120"/>
              </a:rPr>
              <a:t>→二者互为债权债务人，而债权关系的客体是行为。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6_BD.14_1#4c7f536ab?pid=85ca34f0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（2）王某是否构成违约?请说明理由。（6分）</a:t>
            </a:r>
            <a:endParaRPr lang="en-US" altLang="zh-CN" sz="2000" dirty="0"/>
          </a:p>
        </p:txBody>
      </p:sp>
      <p:sp>
        <p:nvSpPr>
          <p:cNvPr id="3" name="QO_6_AN.15_1#4c7f536ab?vop=1&amp;pid=85ca34f08&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本案中，王某与韩某之间的合同真实有效。（2分）王某承诺皮包是正品，</a:t>
            </a:r>
            <a:r>
              <a:rPr lang="en-US" altLang="zh-CN" sz="2000" b="1" i="0">
                <a:solidFill>
                  <a:srgbClr val="00B050"/>
                </a:solidFill>
                <a:latin typeface="微软雅黑" pitchFamily="34" charset="0"/>
                <a:ea typeface="微软雅黑" pitchFamily="34" charset="-122"/>
                <a:cs typeface="微软雅黑" pitchFamily="34" charset="-120"/>
              </a:rPr>
              <a:t>背的时间不长，</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只有指甲印</a:t>
            </a:r>
            <a:r>
              <a:rPr lang="en-US" altLang="zh-CN" sz="2000" b="1" i="0" dirty="0">
                <a:solidFill>
                  <a:srgbClr val="00B050"/>
                </a:solidFill>
                <a:latin typeface="微软雅黑" pitchFamily="34" charset="0"/>
                <a:ea typeface="微软雅黑" pitchFamily="34" charset="-122"/>
                <a:cs typeface="微软雅黑" pitchFamily="34" charset="-120"/>
              </a:rPr>
              <a:t>，没有其他瑕疵，拍下后非真假问题不退不换</a:t>
            </a:r>
            <a:r>
              <a:rPr lang="en-US" altLang="zh-CN" sz="2000" b="1" i="0">
                <a:solidFill>
                  <a:srgbClr val="00B050"/>
                </a:solidFill>
                <a:latin typeface="微软雅黑" pitchFamily="34" charset="0"/>
                <a:ea typeface="微软雅黑" pitchFamily="34" charset="-122"/>
                <a:cs typeface="微软雅黑" pitchFamily="34" charset="-120"/>
              </a:rPr>
              <a:t>，但事实上王某隐瞒了皮包四角存在明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显磨损这一事实</a:t>
            </a:r>
            <a:r>
              <a:rPr lang="en-US" altLang="zh-CN" sz="2000" b="1" i="0" dirty="0">
                <a:solidFill>
                  <a:srgbClr val="00B050"/>
                </a:solidFill>
                <a:latin typeface="微软雅黑" pitchFamily="34" charset="0"/>
                <a:ea typeface="微软雅黑" pitchFamily="34" charset="-122"/>
                <a:cs typeface="微软雅黑" pitchFamily="34" charset="-120"/>
              </a:rPr>
              <a:t>，足以影响韩某决定是否购买该二手包，而且王某拒绝退款</a:t>
            </a:r>
            <a:r>
              <a:rPr lang="en-US" altLang="zh-CN" sz="2000" b="1" i="0">
                <a:solidFill>
                  <a:srgbClr val="00B050"/>
                </a:solidFill>
                <a:latin typeface="微软雅黑" pitchFamily="34" charset="0"/>
                <a:ea typeface="微软雅黑" pitchFamily="34" charset="-122"/>
                <a:cs typeface="微软雅黑" pitchFamily="34" charset="-120"/>
              </a:rPr>
              <a:t>，违反了诚实信用原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则</a:t>
            </a:r>
            <a:r>
              <a:rPr lang="en-US" altLang="zh-CN" sz="2000" b="1" i="0" dirty="0">
                <a:solidFill>
                  <a:srgbClr val="00B050"/>
                </a:solidFill>
                <a:latin typeface="微软雅黑" pitchFamily="34" charset="0"/>
                <a:ea typeface="微软雅黑" pitchFamily="34" charset="-122"/>
                <a:cs typeface="微软雅黑" pitchFamily="34" charset="-120"/>
              </a:rPr>
              <a:t>，没有全面履行合同义务。故王某构成违约。（4分）</a:t>
            </a:r>
            <a:endParaRPr lang="en-US" altLang="zh-CN" sz="2000" dirty="0"/>
          </a:p>
        </p:txBody>
      </p:sp>
      <p:sp>
        <p:nvSpPr>
          <p:cNvPr id="4" name="QO_6_AS.16_1#4c7f536ab?vop=1&amp;pid=85ca34f08&amp;color=0,0,0&amp;vtp=1&amp;bbb=1&amp;hb=1"/>
          <p:cNvSpPr/>
          <p:nvPr/>
        </p:nvSpPr>
        <p:spPr>
          <a:xfrm>
            <a:off x="722376" y="33001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王某备注说明“皮包是正品，背的时间不长，只有指甲印，没有其他瑕疵</a:t>
            </a:r>
            <a:r>
              <a:rPr lang="en-US" altLang="zh-CN" sz="2000" b="0" i="0">
                <a:solidFill>
                  <a:srgbClr val="000000"/>
                </a:solidFill>
                <a:latin typeface="微软雅黑" pitchFamily="34" charset="0"/>
                <a:ea typeface="微软雅黑" pitchFamily="34" charset="-122"/>
                <a:cs typeface="微软雅黑" pitchFamily="34" charset="-120"/>
              </a:rPr>
              <a:t>，拍下后非真假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问题不退不换</a:t>
            </a:r>
            <a:r>
              <a:rPr lang="en-US" altLang="zh-CN" sz="2000" b="0" i="0" dirty="0">
                <a:solidFill>
                  <a:srgbClr val="000000"/>
                </a:solidFill>
                <a:latin typeface="微软雅黑" pitchFamily="34" charset="0"/>
                <a:ea typeface="微软雅黑" pitchFamily="34" charset="-122"/>
                <a:cs typeface="微软雅黑" pitchFamily="34" charset="-120"/>
              </a:rPr>
              <a:t>”。韩某下单购买，收到货后发现二手包与王某的描述不相符</a:t>
            </a:r>
            <a:r>
              <a:rPr lang="en-US" altLang="zh-CN" sz="2000" b="0" i="0">
                <a:solidFill>
                  <a:srgbClr val="000000"/>
                </a:solidFill>
                <a:latin typeface="微软雅黑" pitchFamily="34" charset="0"/>
                <a:ea typeface="微软雅黑" pitchFamily="34" charset="-122"/>
                <a:cs typeface="微软雅黑" pitchFamily="34" charset="-120"/>
              </a:rPr>
              <a:t>。韩某要求王某退款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遭拒</a:t>
            </a:r>
            <a:r>
              <a:rPr lang="en-US" altLang="zh-CN" sz="2000" b="0" i="0" dirty="0">
                <a:solidFill>
                  <a:srgbClr val="000000"/>
                </a:solidFill>
                <a:latin typeface="微软雅黑" pitchFamily="34" charset="0"/>
                <a:ea typeface="微软雅黑" pitchFamily="34" charset="-122"/>
                <a:cs typeface="微软雅黑" pitchFamily="34" charset="-120"/>
              </a:rPr>
              <a:t>；原合同有效→二者合同真实有效，但在合同履行过程中，王某违反诚信原则</a:t>
            </a:r>
            <a:r>
              <a:rPr lang="en-US" altLang="zh-CN" sz="2000" b="0" i="0">
                <a:solidFill>
                  <a:srgbClr val="000000"/>
                </a:solidFill>
                <a:latin typeface="微软雅黑" pitchFamily="34" charset="0"/>
                <a:ea typeface="微软雅黑" pitchFamily="34" charset="-122"/>
                <a:cs typeface="微软雅黑" pitchFamily="34" charset="-120"/>
              </a:rPr>
              <a:t>，没有全面履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行合同义务</a:t>
            </a:r>
            <a:r>
              <a:rPr lang="en-US" altLang="zh-CN" sz="2000" b="0" i="0" dirty="0">
                <a:solidFill>
                  <a:srgbClr val="000000"/>
                </a:solidFill>
                <a:latin typeface="微软雅黑" pitchFamily="34" charset="0"/>
                <a:ea typeface="微软雅黑" pitchFamily="34" charset="-122"/>
                <a:cs typeface="微软雅黑" pitchFamily="34" charset="-120"/>
              </a:rPr>
              <a:t>，构成违约，可进一步联系合同订立与合同履行的相关知识组织答案。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6_BD.17_1#dfb6d3ba5?pid=85ca34f0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（3）本案中，韩某是否需要承担举证责任?为什么？（6分）</a:t>
            </a:r>
            <a:endParaRPr lang="en-US" altLang="zh-CN" sz="2000" dirty="0"/>
          </a:p>
        </p:txBody>
      </p:sp>
      <p:sp>
        <p:nvSpPr>
          <p:cNvPr id="3" name="QO_6_AN.18_1#dfb6d3ba5?vop=1&amp;pid=85ca34f08&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民事诉讼一般实行“谁主张，谁举证”的举证原则</a:t>
            </a:r>
            <a:r>
              <a:rPr lang="en-US" altLang="zh-CN" sz="2000" b="1" i="0">
                <a:solidFill>
                  <a:srgbClr val="00B050"/>
                </a:solidFill>
                <a:latin typeface="微软雅黑" pitchFamily="34" charset="0"/>
                <a:ea typeface="微软雅黑" pitchFamily="34" charset="-122"/>
                <a:cs typeface="微软雅黑" pitchFamily="34" charset="-120"/>
              </a:rPr>
              <a:t>。当事人对自己提出的主张有责任提供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证据</a:t>
            </a:r>
            <a:r>
              <a:rPr lang="en-US" altLang="zh-CN" sz="2000" b="1" i="0" dirty="0">
                <a:solidFill>
                  <a:srgbClr val="00B050"/>
                </a:solidFill>
                <a:latin typeface="微软雅黑" pitchFamily="34" charset="0"/>
                <a:ea typeface="微软雅黑" pitchFamily="34" charset="-122"/>
                <a:cs typeface="微软雅黑" pitchFamily="34" charset="-120"/>
              </a:rPr>
              <a:t>。（2分）没有证据或证据不足的，由负有举证责任的当事人承担不利后果。（2分）</a:t>
            </a:r>
            <a:r>
              <a:rPr lang="en-US" altLang="zh-CN" sz="2000" b="1" i="0">
                <a:solidFill>
                  <a:srgbClr val="00B050"/>
                </a:solidFill>
                <a:latin typeface="微软雅黑" pitchFamily="34" charset="0"/>
                <a:ea typeface="微软雅黑" pitchFamily="34" charset="-122"/>
                <a:cs typeface="微软雅黑" pitchFamily="34" charset="-120"/>
              </a:rPr>
              <a:t>本案中，</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韩某需要就二手包四角存在明显磨损</a:t>
            </a:r>
            <a:r>
              <a:rPr lang="en-US" altLang="zh-CN" sz="2000" b="1" i="0" dirty="0">
                <a:solidFill>
                  <a:srgbClr val="00B050"/>
                </a:solidFill>
                <a:latin typeface="微软雅黑" pitchFamily="34" charset="0"/>
                <a:ea typeface="微软雅黑" pitchFamily="34" charset="-122"/>
                <a:cs typeface="微软雅黑" pitchFamily="34" charset="-120"/>
              </a:rPr>
              <a:t>，与王某在平台上对商品的描述不符进行举证。（2分）</a:t>
            </a:r>
            <a:endParaRPr lang="en-US" altLang="zh-CN" sz="2000" dirty="0"/>
          </a:p>
        </p:txBody>
      </p:sp>
      <p:sp>
        <p:nvSpPr>
          <p:cNvPr id="4" name="QO_6_AS.19_1#dfb6d3ba5?vop=1&amp;pid=85ca34f08&amp;color=0,0,0&amp;vtp=1&amp;bbb=1&amp;hb=1"/>
          <p:cNvSpPr/>
          <p:nvPr/>
        </p:nvSpPr>
        <p:spPr>
          <a:xfrm>
            <a:off x="722376" y="284296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王某与韩某在某二手交易平台就二手名牌皮包的买卖产生纠纷，</a:t>
            </a:r>
            <a:r>
              <a:rPr lang="en-US" altLang="zh-CN" sz="2000" b="0" i="0">
                <a:solidFill>
                  <a:srgbClr val="000000"/>
                </a:solidFill>
                <a:latin typeface="微软雅黑" pitchFamily="34" charset="0"/>
                <a:ea typeface="微软雅黑" pitchFamily="34" charset="-122"/>
                <a:cs typeface="微软雅黑" pitchFamily="34" charset="-120"/>
              </a:rPr>
              <a:t>韩某将王某起诉至法院→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韩某提起的是民事诉讼</a:t>
            </a:r>
            <a:r>
              <a:rPr lang="en-US" altLang="zh-CN" sz="2000" b="0" i="0" dirty="0">
                <a:solidFill>
                  <a:srgbClr val="000000"/>
                </a:solidFill>
                <a:latin typeface="微软雅黑" pitchFamily="34" charset="0"/>
                <a:ea typeface="微软雅黑" pitchFamily="34" charset="-122"/>
                <a:cs typeface="微软雅黑" pitchFamily="34" charset="-120"/>
              </a:rPr>
              <a:t>，可进一步联系民事诉讼的举证原则。</a:t>
            </a:r>
            <a:endParaRPr lang="en-US" altLang="zh-CN" sz="2200" dirty="0"/>
          </a:p>
        </p:txBody>
      </p:sp>
      <p:sp>
        <p:nvSpPr>
          <p:cNvPr id="5" name="QO_5_AS.20_1#85ca34f08?vop=1&amp;pid=737402ed3&amp;color=0,0,0&amp;vtp=1&amp;bbb=1"/>
          <p:cNvSpPr/>
          <p:nvPr/>
        </p:nvSpPr>
        <p:spPr>
          <a:xfrm>
            <a:off x="722376" y="379209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本题考查认真对待民事权利与义务、订立合同学问大和依法收集运用证据。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fade">
                                      <p:cBhvr>
                                        <p:cTn id="3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253cb6d7.fixed?pid=37d041dc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2_BD#f253cb6d7.fixed?pid=37d041dc0&amp;color=255,255,255&amp;vtp=1&amp;bbb=1"/>
          <p:cNvSpPr/>
          <p:nvPr/>
        </p:nvSpPr>
        <p:spPr>
          <a:xfrm>
            <a:off x="0" y="373075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社会争议解决</a:t>
            </a:r>
            <a:endParaRPr lang="en-US" altLang="zh-CN" sz="4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737402ed3.fixed?pid=ef832012b&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4#737402ed3.fixed?pid=ef832012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微专题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就业创业与社会争议解决</a:t>
            </a:r>
            <a:endParaRPr lang="en-US" altLang="zh-CN" sz="4400" dirty="0"/>
          </a:p>
        </p:txBody>
      </p:sp>
      <p:pic>
        <p:nvPicPr>
          <p:cNvPr id="4" name="C_4#737402ed3.fixed?pid=ef832012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737402ed3.fixed?pid=ef832012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1_1#4317f0b44?sp=1&amp;pid=737402ed3&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［浙江台州六校联盟2025高二联考］</a:t>
            </a:r>
            <a:r>
              <a:rPr lang="en-US" altLang="zh-CN" sz="2000" b="0" i="0" dirty="0">
                <a:solidFill>
                  <a:srgbClr val="000000"/>
                </a:solidFill>
                <a:latin typeface="微软雅黑" pitchFamily="34" charset="0"/>
                <a:ea typeface="微软雅黑" pitchFamily="34" charset="-122"/>
                <a:cs typeface="微软雅黑" pitchFamily="34" charset="-120"/>
              </a:rPr>
              <a:t>国务院发布的《关于修改〈</a:t>
            </a:r>
            <a:r>
              <a:rPr lang="en-US" altLang="zh-CN" sz="2000" b="0" i="0">
                <a:solidFill>
                  <a:srgbClr val="000000"/>
                </a:solidFill>
                <a:latin typeface="微软雅黑" pitchFamily="34" charset="0"/>
                <a:ea typeface="微软雅黑" pitchFamily="34" charset="-122"/>
                <a:cs typeface="微软雅黑" pitchFamily="34" charset="-120"/>
              </a:rPr>
              <a:t>全国年节及纪念日放假办法〉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的决定</a:t>
            </a:r>
            <a:r>
              <a:rPr lang="en-US" altLang="zh-CN" sz="2000" b="0" i="0" dirty="0">
                <a:solidFill>
                  <a:srgbClr val="000000"/>
                </a:solidFill>
                <a:latin typeface="微软雅黑" pitchFamily="34" charset="0"/>
                <a:ea typeface="微软雅黑" pitchFamily="34" charset="-122"/>
                <a:cs typeface="微软雅黑" pitchFamily="34" charset="-120"/>
              </a:rPr>
              <a:t>》自2025年1月1日起施行，新规定将第二条第二项修改为“（二）春节，放假</a:t>
            </a:r>
            <a:r>
              <a:rPr lang="en-US" altLang="zh-CN" sz="2000" b="0" i="0">
                <a:solidFill>
                  <a:srgbClr val="000000"/>
                </a:solidFill>
                <a:latin typeface="微软雅黑" pitchFamily="34" charset="0"/>
                <a:ea typeface="微软雅黑" pitchFamily="34" charset="-122"/>
                <a:cs typeface="微软雅黑" pitchFamily="34" charset="-120"/>
              </a:rPr>
              <a:t>4天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农历除夕、正月初一至初三）”，第四项修改为“（四）劳动节，放假2天（5月1日</a:t>
            </a:r>
            <a:r>
              <a:rPr lang="en-US" altLang="zh-CN" sz="2000" b="0" i="0">
                <a:solidFill>
                  <a:srgbClr val="000000"/>
                </a:solidFill>
                <a:latin typeface="微软雅黑" pitchFamily="34" charset="0"/>
                <a:ea typeface="微软雅黑" pitchFamily="34" charset="-122"/>
                <a:cs typeface="微软雅黑" pitchFamily="34" charset="-120"/>
              </a:rPr>
              <a:t>、2</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）”。对此，</a:t>
            </a:r>
            <a:r>
              <a:rPr lang="en-US" altLang="zh-CN" sz="2000" b="0" i="0">
                <a:solidFill>
                  <a:srgbClr val="000000"/>
                </a:solidFill>
                <a:latin typeface="微软雅黑" pitchFamily="34" charset="0"/>
                <a:ea typeface="微软雅黑" pitchFamily="34" charset="-122"/>
                <a:cs typeface="微软雅黑" pitchFamily="34" charset="-120"/>
              </a:rPr>
              <a:t>下列认识正确的是(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4317f0b44.bracket?pid=737402ed3&amp;color=0,0,0&amp;vpa=1&amp;vtp=1"/>
          <p:cNvSpPr/>
          <p:nvPr/>
        </p:nvSpPr>
        <p:spPr>
          <a:xfrm>
            <a:off x="4719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4317f0b44?pid=737402ed3&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①劳动者有休息休假的权利，2025年5月2日用人单位不得给劳动者安排工作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劳动者可以直接向法院起诉用人单位侵犯其休假权利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新增法定假日引发的劳动争议适用“一裁终局”制度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休假争议必须先提请劳动仲裁再提起诉讼</a:t>
            </a:r>
            <a:endParaRPr lang="en-US" altLang="zh-CN" sz="2000" dirty="0"/>
          </a:p>
        </p:txBody>
      </p:sp>
      <p:sp>
        <p:nvSpPr>
          <p:cNvPr id="5" name="QC_5_BD.1_3#4317f0b44.choices?pid=737402ed3&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3_1#4317f0b44?vop=1&amp;pid=737402ed3&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本题考查劳动争议解决方式。根据劳动争议调解仲裁法，追索劳动报酬、工伤医疗费</a:t>
            </a:r>
            <a:r>
              <a:rPr lang="en-US" altLang="zh-CN" sz="2000" b="0" i="0">
                <a:solidFill>
                  <a:srgbClr val="000000"/>
                </a:solidFill>
                <a:latin typeface="微软雅黑" pitchFamily="34" charset="0"/>
                <a:ea typeface="微软雅黑" pitchFamily="34" charset="-122"/>
                <a:cs typeface="微软雅黑" pitchFamily="34" charset="-120"/>
              </a:rPr>
              <a:t>、经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济补偿或者赔偿金</a:t>
            </a:r>
            <a:r>
              <a:rPr lang="en-US" altLang="zh-CN" sz="2000" b="0" i="0" dirty="0">
                <a:solidFill>
                  <a:srgbClr val="000000"/>
                </a:solidFill>
                <a:latin typeface="微软雅黑" pitchFamily="34" charset="0"/>
                <a:ea typeface="微软雅黑" pitchFamily="34" charset="-122"/>
                <a:cs typeface="微软雅黑" pitchFamily="34" charset="-120"/>
              </a:rPr>
              <a:t>，不超过当地月最低工资标准十二个月金额的争议</a:t>
            </a:r>
            <a:r>
              <a:rPr lang="en-US" altLang="zh-CN" sz="2000" b="0" i="0">
                <a:solidFill>
                  <a:srgbClr val="000000"/>
                </a:solidFill>
                <a:latin typeface="微软雅黑" pitchFamily="34" charset="0"/>
                <a:ea typeface="微软雅黑" pitchFamily="34" charset="-122"/>
                <a:cs typeface="微软雅黑" pitchFamily="34" charset="-120"/>
              </a:rPr>
              <a:t>，以及因执行国家的劳动标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准在工作时间</a:t>
            </a:r>
            <a:r>
              <a:rPr lang="en-US" altLang="zh-CN" sz="2000" b="0" i="0" dirty="0">
                <a:solidFill>
                  <a:srgbClr val="000000"/>
                </a:solidFill>
                <a:latin typeface="微软雅黑" pitchFamily="34" charset="0"/>
                <a:ea typeface="微软雅黑" pitchFamily="34" charset="-122"/>
                <a:cs typeface="微软雅黑" pitchFamily="34" charset="-120"/>
              </a:rPr>
              <a:t>、休息休假、社会保险等方面发生的争议，适用一裁终局制度</a:t>
            </a:r>
            <a:r>
              <a:rPr lang="en-US" altLang="zh-CN" sz="2000" b="0" i="0">
                <a:solidFill>
                  <a:srgbClr val="000000"/>
                </a:solidFill>
                <a:latin typeface="微软雅黑" pitchFamily="34" charset="0"/>
                <a:ea typeface="微软雅黑" pitchFamily="34" charset="-122"/>
                <a:cs typeface="微软雅黑" pitchFamily="34" charset="-120"/>
              </a:rPr>
              <a:t>。新增法定假日引发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的劳动争议属于因执行国家劳动标准在休息休假方面发生的争议</a:t>
            </a:r>
            <a:r>
              <a:rPr lang="en-US" altLang="zh-CN" sz="2000" b="0" i="0" dirty="0">
                <a:solidFill>
                  <a:srgbClr val="000000"/>
                </a:solidFill>
                <a:latin typeface="微软雅黑" pitchFamily="34" charset="0"/>
                <a:ea typeface="微软雅黑" pitchFamily="34" charset="-122"/>
                <a:cs typeface="微软雅黑" pitchFamily="34" charset="-120"/>
              </a:rPr>
              <a:t>，适用“一裁终局”制度，</a:t>
            </a:r>
            <a:r>
              <a:rPr lang="en-US" altLang="zh-CN" sz="2000" b="0" i="0">
                <a:solidFill>
                  <a:srgbClr val="000000"/>
                </a:solidFill>
                <a:latin typeface="微软雅黑" pitchFamily="34" charset="0"/>
                <a:ea typeface="微软雅黑" pitchFamily="34" charset="-122"/>
                <a:cs typeface="微软雅黑" pitchFamily="34" charset="-120"/>
              </a:rPr>
              <a:t>③正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；我国劳动争议处理程序中，除特定情形外，劳动争议仲裁是劳动争议诉讼的必经程序</a:t>
            </a:r>
            <a:r>
              <a:rPr lang="en-US" altLang="zh-CN" sz="2000" b="0" i="0">
                <a:solidFill>
                  <a:srgbClr val="000000"/>
                </a:solidFill>
                <a:latin typeface="微软雅黑" pitchFamily="34" charset="0"/>
                <a:ea typeface="微软雅黑" pitchFamily="34" charset="-122"/>
                <a:cs typeface="微软雅黑" pitchFamily="34" charset="-120"/>
              </a:rPr>
              <a:t>，即休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假争议必须先提请劳动仲裁</a:t>
            </a:r>
            <a:r>
              <a:rPr lang="en-US" altLang="zh-CN" sz="2000" b="0" i="0" dirty="0">
                <a:solidFill>
                  <a:srgbClr val="000000"/>
                </a:solidFill>
                <a:latin typeface="微软雅黑" pitchFamily="34" charset="0"/>
                <a:ea typeface="微软雅黑" pitchFamily="34" charset="-122"/>
                <a:cs typeface="微软雅黑" pitchFamily="34" charset="-120"/>
              </a:rPr>
              <a:t>，对仲裁裁决不服的，才可以向人民法院提起诉讼，④正确，②</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劳动者虽有休息休假权利，但在法定节假日用人单位在支付高于正常工资报酬等符合法律规定的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情形下</a:t>
            </a:r>
            <a:r>
              <a:rPr lang="en-US" altLang="zh-CN" sz="2000" b="0" i="0" dirty="0">
                <a:solidFill>
                  <a:srgbClr val="000000"/>
                </a:solidFill>
                <a:latin typeface="微软雅黑" pitchFamily="34" charset="0"/>
                <a:ea typeface="微软雅黑" pitchFamily="34" charset="-122"/>
                <a:cs typeface="微软雅黑" pitchFamily="34" charset="-120"/>
              </a:rPr>
              <a:t>，是可以安排劳动者工作的，①排除。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3_2#4317f0b44?vop=1&amp;pid=737402ed3&amp;color=0,0,0&amp;mp=1&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专题解读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本专题内容围绕就业创业与社会争议解决展开，选用贴近学生生活的案例和材料，</a:t>
            </a:r>
            <a:r>
              <a:rPr lang="en-US" altLang="zh-CN" sz="2000" b="0" i="0">
                <a:solidFill>
                  <a:srgbClr val="000000"/>
                </a:solidFill>
                <a:latin typeface="微软雅黑" pitchFamily="34" charset="0"/>
                <a:ea typeface="微软雅黑" pitchFamily="34" charset="-122"/>
                <a:cs typeface="微软雅黑" pitchFamily="34" charset="-120"/>
              </a:rPr>
              <a:t>阐述法律规范，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使学生能够更为具体地理解与就业创业相关的法律制度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更为理性地看待生活中的矛盾和纠纷，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懂得调解</a:t>
            </a:r>
            <a:r>
              <a:rPr lang="en-US" altLang="zh-CN" sz="2000" b="0" i="0" dirty="0">
                <a:solidFill>
                  <a:srgbClr val="000000"/>
                </a:solidFill>
                <a:latin typeface="微软雅黑" pitchFamily="34" charset="0"/>
                <a:ea typeface="微软雅黑" pitchFamily="34" charset="-122"/>
                <a:cs typeface="微软雅黑" pitchFamily="34" charset="-120"/>
              </a:rPr>
              <a:t>、仲裁、诉讼等不同的纠纷解决机制，进一步提高主动学法的意愿、自觉用法的能力。</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就业创业与社会争议解决是高考中的高频考点。如在2025年新高考试卷中，河北卷第14题</a:t>
            </a:r>
            <a:r>
              <a:rPr lang="en-US" altLang="zh-CN" sz="2000" b="0" i="0" spc="-50">
                <a:solidFill>
                  <a:srgbClr val="000000"/>
                </a:solidFill>
                <a:latin typeface="微软雅黑" pitchFamily="34" charset="0"/>
                <a:ea typeface="微软雅黑" pitchFamily="34" charset="-122"/>
                <a:cs typeface="微软雅黑" pitchFamily="34" charset="-120"/>
              </a:rPr>
              <a:t>、湖北</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卷第</a:t>
            </a:r>
            <a:r>
              <a:rPr lang="en-US" altLang="zh-CN" sz="2000" b="0" i="0" spc="-50" dirty="0">
                <a:solidFill>
                  <a:srgbClr val="000000"/>
                </a:solidFill>
                <a:latin typeface="微软雅黑" pitchFamily="34" charset="0"/>
                <a:ea typeface="微软雅黑" pitchFamily="34" charset="-122"/>
                <a:cs typeface="微软雅黑" pitchFamily="34" charset="-120"/>
              </a:rPr>
              <a:t>10题、河南卷第18题第（1）问、山东卷第19题以选择题或非选择题的方式考查了该知识点。</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4_1#ff83b663e?sp=1&amp;pid=737402ed3&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［重庆巴蜀中学2025高二期中］</a:t>
            </a:r>
            <a:r>
              <a:rPr lang="en-US" altLang="zh-CN" sz="2000" b="0" i="0" dirty="0">
                <a:solidFill>
                  <a:srgbClr val="000000"/>
                </a:solidFill>
                <a:latin typeface="微软雅黑" pitchFamily="34" charset="0"/>
                <a:ea typeface="微软雅黑" pitchFamily="34" charset="-122"/>
                <a:cs typeface="微软雅黑" pitchFamily="34" charset="-120"/>
              </a:rPr>
              <a:t>李某于2024年4月入职某文化传媒公司，</a:t>
            </a:r>
            <a:r>
              <a:rPr lang="en-US" altLang="zh-CN" sz="2000" b="0" i="0">
                <a:solidFill>
                  <a:srgbClr val="000000"/>
                </a:solidFill>
                <a:latin typeface="微软雅黑" pitchFamily="34" charset="0"/>
                <a:ea typeface="微软雅黑" pitchFamily="34" charset="-122"/>
                <a:cs typeface="微软雅黑" pitchFamily="34" charset="-120"/>
              </a:rPr>
              <a:t>担任短视频运营总监，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双方口头约定了三个月的试用期</a:t>
            </a:r>
            <a:r>
              <a:rPr lang="en-US" altLang="zh-CN" sz="2000" b="0" i="0" dirty="0">
                <a:solidFill>
                  <a:srgbClr val="000000"/>
                </a:solidFill>
                <a:latin typeface="微软雅黑" pitchFamily="34" charset="0"/>
                <a:ea typeface="微软雅黑" pitchFamily="34" charset="-122"/>
                <a:cs typeface="微软雅黑" pitchFamily="34" charset="-120"/>
              </a:rPr>
              <a:t>。任职期间，李某经常在深夜完成方案改进等工作。2025年</a:t>
            </a:r>
            <a:r>
              <a:rPr lang="en-US" altLang="zh-CN" sz="2000" b="0" i="0">
                <a:solidFill>
                  <a:srgbClr val="000000"/>
                </a:solidFill>
                <a:latin typeface="微软雅黑" pitchFamily="34" charset="0"/>
                <a:ea typeface="微软雅黑" pitchFamily="34" charset="-122"/>
                <a:cs typeface="微软雅黑" pitchFamily="34" charset="-120"/>
              </a:rPr>
              <a:t>5月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28</a:t>
            </a:r>
            <a:r>
              <a:rPr lang="en-US" altLang="zh-CN" sz="2000" b="0" i="0" dirty="0">
                <a:solidFill>
                  <a:srgbClr val="000000"/>
                </a:solidFill>
                <a:latin typeface="微软雅黑" pitchFamily="34" charset="0"/>
                <a:ea typeface="微软雅黑" pitchFamily="34" charset="-122"/>
                <a:cs typeface="微软雅黑" pitchFamily="34" charset="-120"/>
              </a:rPr>
              <a:t>日，该公司以李某试用期不符合录用条件为由解除劳动关系，并以实行“弹性工作制</a:t>
            </a:r>
            <a:r>
              <a:rPr lang="en-US" altLang="zh-CN" sz="2000" b="0" i="0">
                <a:solidFill>
                  <a:srgbClr val="000000"/>
                </a:solidFill>
                <a:latin typeface="微软雅黑" pitchFamily="34" charset="0"/>
                <a:ea typeface="微软雅黑" pitchFamily="34" charset="-122"/>
                <a:cs typeface="微软雅黑" pitchFamily="34" charset="-120"/>
              </a:rPr>
              <a:t>”为由拒</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绝支付李某加班费</a:t>
            </a:r>
            <a:r>
              <a:rPr lang="en-US" altLang="zh-CN" sz="2000" b="0" i="0" dirty="0">
                <a:solidFill>
                  <a:srgbClr val="000000"/>
                </a:solidFill>
                <a:latin typeface="微软雅黑" pitchFamily="34" charset="0"/>
                <a:ea typeface="微软雅黑" pitchFamily="34" charset="-122"/>
                <a:cs typeface="微软雅黑" pitchFamily="34" charset="-120"/>
              </a:rPr>
              <a:t>。为此，李某直接向法院提起诉讼。</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ff83b663e.bracket?pid=737402ed3&amp;color=0,0,0&amp;vpa=2&amp;vtp=1"/>
          <p:cNvSpPr/>
          <p:nvPr/>
        </p:nvSpPr>
        <p:spPr>
          <a:xfrm>
            <a:off x="9037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_2#ff83b663e?pid=737402ed3&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①李某没有与公司订立书面劳动合同，所以双方不存在劳动关系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若“弹性工作制”事先告知李某，则公司可以拒绝支付加班费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若李某确实不符合录用条件，该公司有权单方面解除劳动关系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由于李某与公司的劳动争议未经仲裁，法院将驳回李某的起诉</a:t>
            </a:r>
            <a:endParaRPr lang="en-US" altLang="zh-CN" sz="2000" dirty="0"/>
          </a:p>
        </p:txBody>
      </p:sp>
      <p:sp>
        <p:nvSpPr>
          <p:cNvPr id="5" name="QC_5_BD.4_3#ff83b663e.choices?pid=737402ed3&amp;color=0,0,0&amp;vtp=1&amp;bbb=1"/>
          <p:cNvSpPr/>
          <p:nvPr/>
        </p:nvSpPr>
        <p:spPr>
          <a:xfrm>
            <a:off x="722376" y="46271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6_1#ff83b663e?vop=1&amp;pid=737402ed3&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本题考查劳动争议解决方式。如果李某确实不符合录用条件，按照法律规定</a:t>
            </a:r>
            <a:r>
              <a:rPr lang="en-US" altLang="zh-CN" sz="2000" b="0" i="0">
                <a:solidFill>
                  <a:srgbClr val="000000"/>
                </a:solidFill>
                <a:latin typeface="微软雅黑" pitchFamily="34" charset="0"/>
                <a:ea typeface="微软雅黑" pitchFamily="34" charset="-122"/>
                <a:cs typeface="微软雅黑" pitchFamily="34" charset="-120"/>
              </a:rPr>
              <a:t>，用人单位是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有权单方面解除劳动关系的</a:t>
            </a:r>
            <a:r>
              <a:rPr lang="en-US" altLang="zh-CN" sz="2000" b="0" i="0" dirty="0">
                <a:solidFill>
                  <a:srgbClr val="000000"/>
                </a:solidFill>
                <a:latin typeface="微软雅黑" pitchFamily="34" charset="0"/>
                <a:ea typeface="微软雅黑" pitchFamily="34" charset="-122"/>
                <a:cs typeface="微软雅黑" pitchFamily="34" charset="-120"/>
              </a:rPr>
              <a:t>，③正确；一般情况下，</a:t>
            </a:r>
            <a:r>
              <a:rPr lang="en-US" altLang="zh-CN" sz="2000" b="0" i="0">
                <a:solidFill>
                  <a:srgbClr val="000000"/>
                </a:solidFill>
                <a:latin typeface="微软雅黑" pitchFamily="34" charset="0"/>
                <a:ea typeface="微软雅黑" pitchFamily="34" charset="-122"/>
                <a:cs typeface="微软雅黑" pitchFamily="34" charset="-120"/>
              </a:rPr>
              <a:t>劳动争议仲裁是劳动争议诉讼的前置程序，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李某与公司的劳动争议未经仲裁就直接向法院起诉</a:t>
            </a:r>
            <a:r>
              <a:rPr lang="en-US" altLang="zh-CN" sz="2000" b="0" i="0" dirty="0">
                <a:solidFill>
                  <a:srgbClr val="000000"/>
                </a:solidFill>
                <a:latin typeface="微软雅黑" pitchFamily="34" charset="0"/>
                <a:ea typeface="微软雅黑" pitchFamily="34" charset="-122"/>
                <a:cs typeface="微软雅黑" pitchFamily="34" charset="-120"/>
              </a:rPr>
              <a:t>，法院通常会驳回其起诉，④正确</a:t>
            </a:r>
            <a:r>
              <a:rPr lang="en-US" altLang="zh-CN" sz="2000" b="0" i="0">
                <a:solidFill>
                  <a:srgbClr val="000000"/>
                </a:solidFill>
                <a:latin typeface="微软雅黑" pitchFamily="34" charset="0"/>
                <a:ea typeface="微软雅黑" pitchFamily="34" charset="-122"/>
                <a:cs typeface="微软雅黑" pitchFamily="34" charset="-120"/>
              </a:rPr>
              <a:t>；虽然李某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与公司未订立书面劳动合同</a:t>
            </a:r>
            <a:r>
              <a:rPr lang="en-US" altLang="zh-CN" sz="2000" b="0" i="0" dirty="0">
                <a:solidFill>
                  <a:srgbClr val="000000"/>
                </a:solidFill>
                <a:latin typeface="微软雅黑" pitchFamily="34" charset="0"/>
                <a:ea typeface="微软雅黑" pitchFamily="34" charset="-122"/>
                <a:cs typeface="微软雅黑" pitchFamily="34" charset="-120"/>
              </a:rPr>
              <a:t>，但存在事实劳动关系</a:t>
            </a:r>
            <a:r>
              <a:rPr lang="en-US" altLang="zh-CN" sz="2000" b="0" i="0">
                <a:solidFill>
                  <a:srgbClr val="000000"/>
                </a:solidFill>
                <a:latin typeface="微软雅黑" pitchFamily="34" charset="0"/>
                <a:ea typeface="微软雅黑" pitchFamily="34" charset="-122"/>
                <a:cs typeface="微软雅黑" pitchFamily="34" charset="-120"/>
              </a:rPr>
              <a:t>，口头约定试用期等行为表明双方已建立了实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际的用工关系</a:t>
            </a:r>
            <a:r>
              <a:rPr lang="en-US" altLang="zh-CN" sz="2000" b="0" i="0" dirty="0">
                <a:solidFill>
                  <a:srgbClr val="000000"/>
                </a:solidFill>
                <a:latin typeface="微软雅黑" pitchFamily="34" charset="0"/>
                <a:ea typeface="微软雅黑" pitchFamily="34" charset="-122"/>
                <a:cs typeface="微软雅黑" pitchFamily="34" charset="-120"/>
              </a:rPr>
              <a:t>，不能因没有书面合同就认定不存在劳动关系，①排除；实行“弹性工作制</a:t>
            </a:r>
            <a:r>
              <a:rPr lang="en-US" altLang="zh-CN" sz="2000" b="0" i="0">
                <a:solidFill>
                  <a:srgbClr val="000000"/>
                </a:solidFill>
                <a:latin typeface="微软雅黑" pitchFamily="34" charset="0"/>
                <a:ea typeface="微软雅黑" pitchFamily="34" charset="-122"/>
                <a:cs typeface="微软雅黑" pitchFamily="34" charset="-120"/>
              </a:rPr>
              <a:t>”并不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意味着公司就可以随意拒绝支付加班费</a:t>
            </a:r>
            <a:r>
              <a:rPr lang="en-US" altLang="zh-CN" sz="2000" b="0" i="0" dirty="0">
                <a:solidFill>
                  <a:srgbClr val="000000"/>
                </a:solidFill>
                <a:latin typeface="微软雅黑" pitchFamily="34" charset="0"/>
                <a:ea typeface="微软雅黑" pitchFamily="34" charset="-122"/>
                <a:cs typeface="微软雅黑" pitchFamily="34" charset="-120"/>
              </a:rPr>
              <a:t>，即使事先告知</a:t>
            </a:r>
            <a:r>
              <a:rPr lang="en-US" altLang="zh-CN" sz="2000" b="0" i="0">
                <a:solidFill>
                  <a:srgbClr val="000000"/>
                </a:solidFill>
                <a:latin typeface="微软雅黑" pitchFamily="34" charset="0"/>
                <a:ea typeface="微软雅黑" pitchFamily="34" charset="-122"/>
                <a:cs typeface="微软雅黑" pitchFamily="34" charset="-120"/>
              </a:rPr>
              <a:t>，只要劳动者存在加班且符合支付加班费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的法定情形</a:t>
            </a:r>
            <a:r>
              <a:rPr lang="en-US" altLang="zh-CN" sz="2000" b="0" i="0" dirty="0">
                <a:solidFill>
                  <a:srgbClr val="000000"/>
                </a:solidFill>
                <a:latin typeface="微软雅黑" pitchFamily="34" charset="0"/>
                <a:ea typeface="微软雅黑" pitchFamily="34" charset="-122"/>
                <a:cs typeface="微软雅黑" pitchFamily="34" charset="-120"/>
              </a:rPr>
              <a:t>，公司仍须支付，②排除。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7_1#012815900?sp=1&amp;pid=737402ed3&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［山东枣庄2025高二期中］</a:t>
            </a:r>
            <a:r>
              <a:rPr lang="en-US" altLang="zh-CN" sz="2000" b="0" i="0" dirty="0">
                <a:solidFill>
                  <a:srgbClr val="000000"/>
                </a:solidFill>
                <a:latin typeface="微软雅黑" pitchFamily="34" charset="0"/>
                <a:ea typeface="微软雅黑" pitchFamily="34" charset="-122"/>
                <a:cs typeface="微软雅黑" pitchFamily="34" charset="-120"/>
              </a:rPr>
              <a:t>在科技创新日益成为经济发展核心驱动力的今天</a:t>
            </a:r>
            <a:r>
              <a:rPr lang="en-US" altLang="zh-CN" sz="2000" b="0" i="0">
                <a:solidFill>
                  <a:srgbClr val="000000"/>
                </a:solidFill>
                <a:latin typeface="微软雅黑" pitchFamily="34" charset="0"/>
                <a:ea typeface="微软雅黑" pitchFamily="34" charset="-122"/>
                <a:cs typeface="微软雅黑" pitchFamily="34" charset="-120"/>
              </a:rPr>
              <a:t>，知识产权保护不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仅是企业创新的生命线</a:t>
            </a:r>
            <a:r>
              <a:rPr lang="en-US" altLang="zh-CN" sz="2000" b="0" i="0" dirty="0">
                <a:solidFill>
                  <a:srgbClr val="000000"/>
                </a:solidFill>
                <a:latin typeface="微软雅黑" pitchFamily="34" charset="0"/>
                <a:ea typeface="微软雅黑" pitchFamily="34" charset="-122"/>
                <a:cs typeface="微软雅黑" pitchFamily="34" charset="-120"/>
              </a:rPr>
              <a:t>，更是推动新质生产力发展的关键。近日</a:t>
            </a:r>
            <a:r>
              <a:rPr lang="en-US" altLang="zh-CN" sz="2000" b="0" i="0">
                <a:solidFill>
                  <a:srgbClr val="000000"/>
                </a:solidFill>
                <a:latin typeface="微软雅黑" pitchFamily="34" charset="0"/>
                <a:ea typeface="微软雅黑" pitchFamily="34" charset="-122"/>
                <a:cs typeface="微软雅黑" pitchFamily="34" charset="-120"/>
              </a:rPr>
              <a:t>，江苏省苏州市中级人民法院一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审</a:t>
            </a:r>
            <a:r>
              <a:rPr lang="en-US" altLang="zh-CN" sz="2000" b="0" i="0" dirty="0">
                <a:solidFill>
                  <a:srgbClr val="000000"/>
                </a:solidFill>
                <a:latin typeface="微软雅黑" pitchFamily="34" charset="0"/>
                <a:ea typeface="微软雅黑" pitchFamily="34" charset="-122"/>
                <a:cs typeface="微软雅黑" pitchFamily="34" charset="-120"/>
              </a:rPr>
              <a:t>、最高人民法院二审审结了一起判赔金额超600万元的专利侵权案</a:t>
            </a:r>
            <a:r>
              <a:rPr lang="en-US" altLang="zh-CN" sz="2000" b="0" i="0">
                <a:solidFill>
                  <a:srgbClr val="000000"/>
                </a:solidFill>
                <a:latin typeface="微软雅黑" pitchFamily="34" charset="0"/>
                <a:ea typeface="微软雅黑" pitchFamily="34" charset="-122"/>
                <a:cs typeface="微软雅黑" pitchFamily="34" charset="-120"/>
              </a:rPr>
              <a:t>。该案对国内显示检测行业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意义深远</a:t>
            </a:r>
            <a:r>
              <a:rPr lang="en-US" altLang="zh-CN" sz="2000" b="0" i="0" dirty="0">
                <a:solidFill>
                  <a:srgbClr val="000000"/>
                </a:solidFill>
                <a:latin typeface="微软雅黑" pitchFamily="34" charset="0"/>
                <a:ea typeface="微软雅黑" pitchFamily="34" charset="-122"/>
                <a:cs typeface="微软雅黑" pitchFamily="34" charset="-120"/>
              </a:rPr>
              <a:t>，重塑了TOB（To</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Business，面向企业客户）专用设备行业的行业规则。</a:t>
            </a:r>
            <a:r>
              <a:rPr lang="en-US" altLang="zh-CN" sz="2000" b="0" i="0">
                <a:solidFill>
                  <a:srgbClr val="000000"/>
                </a:solidFill>
                <a:latin typeface="微软雅黑" pitchFamily="34" charset="0"/>
                <a:ea typeface="微软雅黑" pitchFamily="34" charset="-122"/>
                <a:cs typeface="微软雅黑" pitchFamily="34" charset="-120"/>
              </a:rPr>
              <a:t>关于本案，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以下说法正确的是(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012815900.bracket?pid=737402ed3&amp;color=0,0,0&amp;vpa=3&amp;vtp=1"/>
          <p:cNvSpPr/>
          <p:nvPr/>
        </p:nvSpPr>
        <p:spPr>
          <a:xfrm>
            <a:off x="2954401" y="27817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012815900?pid=737402ed3&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①任意一方当事人不服一审判决，均可在法律规定的期限内提起上诉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双方当事人委托的辩护人须根据事实和法律维护当事人的合法权利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案件若进入审理程序，最高人民法院也可作出支持撤回上诉的裁定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民诉案件中，一审法院是中级人民法院，二审法院是最高人民法院</a:t>
            </a:r>
            <a:endParaRPr lang="en-US" altLang="zh-CN" sz="2000" dirty="0"/>
          </a:p>
        </p:txBody>
      </p:sp>
      <p:sp>
        <p:nvSpPr>
          <p:cNvPr id="5" name="QC_5_BD.7_3#012815900.choices?pid=737402ed3&amp;color=0,0,0&amp;vtp=1&amp;bbb=1"/>
          <p:cNvSpPr/>
          <p:nvPr/>
        </p:nvSpPr>
        <p:spPr>
          <a:xfrm>
            <a:off x="722376" y="50843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725</Words>
  <Application>Microsoft Office PowerPoint</Application>
  <PresentationFormat>宽屏</PresentationFormat>
  <Paragraphs>105</Paragraphs>
  <Slides>14</Slides>
  <Notes>14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等线 (正文)</vt:lpstr>
      <vt:lpstr>仿宋</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2025-08-05T01:12:15Z</dcterms:created>
  <dcterms:modified xsi:type="dcterms:W3CDTF">2025-08-05T01:22:59Z</dcterms:modified>
  <cp:category/>
  <cp:contentStatus/>
</cp:coreProperties>
</file>