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6407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dc4f7e1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a03b4f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1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bf98ff825?sp=1&amp;pid=dc4f7e127&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［湖北楚天协作体2025高二联考］</a:t>
            </a:r>
            <a:r>
              <a:rPr lang="en-US" altLang="zh-CN" sz="2000" b="0" i="0" dirty="0">
                <a:solidFill>
                  <a:srgbClr val="000000"/>
                </a:solidFill>
                <a:latin typeface="微软雅黑" pitchFamily="34" charset="0"/>
                <a:ea typeface="微软雅黑" pitchFamily="34" charset="-122"/>
                <a:cs typeface="微软雅黑" pitchFamily="34" charset="-120"/>
              </a:rPr>
              <a:t>某市在全国率先启动了老年人委托代理与监护服务试点</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据相关规定</a:t>
            </a:r>
            <a:r>
              <a:rPr lang="en-US" altLang="zh-CN" sz="2000" b="0" i="0" dirty="0">
                <a:solidFill>
                  <a:srgbClr val="000000"/>
                </a:solidFill>
                <a:latin typeface="微软雅黑" pitchFamily="34" charset="0"/>
                <a:ea typeface="微软雅黑" pitchFamily="34" charset="-122"/>
                <a:cs typeface="微软雅黑" pitchFamily="34" charset="-120"/>
              </a:rPr>
              <a:t>，具有完全民事行为能力的老年人可以通过书面形式确定社工为自己的监护人</a:t>
            </a:r>
            <a:r>
              <a:rPr lang="en-US" altLang="zh-CN" sz="2000" b="0" i="0">
                <a:solidFill>
                  <a:srgbClr val="000000"/>
                </a:solidFill>
                <a:latin typeface="微软雅黑" pitchFamily="34" charset="0"/>
                <a:ea typeface="微软雅黑" pitchFamily="34" charset="-122"/>
                <a:cs typeface="微软雅黑" pitchFamily="34" charset="-120"/>
              </a:rPr>
              <a:t>。在老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人部分或完全丧失民事行为能力时</a:t>
            </a:r>
            <a:r>
              <a:rPr lang="en-US" altLang="zh-CN" sz="2000" b="0" i="0" dirty="0">
                <a:solidFill>
                  <a:srgbClr val="000000"/>
                </a:solidFill>
                <a:latin typeface="微软雅黑" pitchFamily="34" charset="0"/>
                <a:ea typeface="微软雅黑" pitchFamily="34" charset="-122"/>
                <a:cs typeface="微软雅黑" pitchFamily="34" charset="-120"/>
              </a:rPr>
              <a:t>，由社工监护人履行监护职责</a:t>
            </a:r>
            <a:r>
              <a:rPr lang="en-US" altLang="zh-CN" sz="2000" b="0" i="0">
                <a:solidFill>
                  <a:srgbClr val="000000"/>
                </a:solidFill>
                <a:latin typeface="微软雅黑" pitchFamily="34" charset="0"/>
                <a:ea typeface="微软雅黑" pitchFamily="34" charset="-122"/>
                <a:cs typeface="微软雅黑" pitchFamily="34" charset="-120"/>
              </a:rPr>
              <a:t>。社工监护人除了照管老人的日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常生活</a:t>
            </a:r>
            <a:r>
              <a:rPr lang="en-US" altLang="zh-CN" sz="2000" b="0" i="0" dirty="0">
                <a:solidFill>
                  <a:srgbClr val="000000"/>
                </a:solidFill>
                <a:latin typeface="微软雅黑" pitchFamily="34" charset="0"/>
                <a:ea typeface="微软雅黑" pitchFamily="34" charset="-122"/>
                <a:cs typeface="微软雅黑" pitchFamily="34" charset="-120"/>
              </a:rPr>
              <a:t>，还将管理和保护老人的财产、代理老人的诉讼、料理老人的身后事务等</a:t>
            </a:r>
            <a:r>
              <a:rPr lang="en-US" altLang="zh-CN" sz="2000" b="0" i="0">
                <a:solidFill>
                  <a:srgbClr val="000000"/>
                </a:solidFill>
                <a:latin typeface="微软雅黑" pitchFamily="34" charset="0"/>
                <a:ea typeface="微软雅黑" pitchFamily="34" charset="-122"/>
                <a:cs typeface="微软雅黑" pitchFamily="34" charset="-120"/>
              </a:rPr>
              <a:t>。这项工作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bf98ff825.bracket?pid=dc4f7e127&amp;color=0,0,0&amp;vpa=4&amp;vtp=1"/>
          <p:cNvSpPr/>
          <p:nvPr/>
        </p:nvSpPr>
        <p:spPr>
          <a:xfrm>
            <a:off x="922401" y="27817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_2#bf98ff825?pid=dc4f7e127&amp;color=0,0,0&amp;vtp=1&amp;bbb=1"/>
          <p:cNvSpPr/>
          <p:nvPr/>
        </p:nvSpPr>
        <p:spPr>
          <a:xfrm>
            <a:off x="722376" y="32484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①是对依法推动、有效落实成年意定监护制度的探索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能够更有效地监督子女依法履行对父母的赡养义务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有助于完善养老服务体系，保障老年人的合法权益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满足了当前阶段老年人对居家养老服务的所有需求</a:t>
            </a:r>
            <a:endParaRPr lang="en-US" altLang="zh-CN" sz="2000" dirty="0"/>
          </a:p>
        </p:txBody>
      </p:sp>
      <p:sp>
        <p:nvSpPr>
          <p:cNvPr id="5" name="QC_6_BD.10_3#bf98ff825.choices?pid=dc4f7e127&amp;color=0,0,0&amp;vtp=1&amp;bbb=1"/>
          <p:cNvSpPr/>
          <p:nvPr/>
        </p:nvSpPr>
        <p:spPr>
          <a:xfrm>
            <a:off x="722376" y="50843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bf98ff825?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本题考查成年意定监护制度</a:t>
            </a:r>
            <a:r>
              <a:rPr lang="en-US" altLang="zh-CN" sz="2000" b="0" i="0">
                <a:solidFill>
                  <a:srgbClr val="000000"/>
                </a:solidFill>
                <a:latin typeface="微软雅黑" pitchFamily="34" charset="0"/>
                <a:ea typeface="微软雅黑" pitchFamily="34" charset="-122"/>
                <a:cs typeface="微软雅黑" pitchFamily="34" charset="-120"/>
              </a:rPr>
              <a:t>。具有完全民事行为能力的老年人可以通过书面形式确定社工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为自己的监护人</a:t>
            </a:r>
            <a:r>
              <a:rPr lang="en-US" altLang="zh-CN" sz="2000" b="0" i="0" dirty="0">
                <a:solidFill>
                  <a:srgbClr val="000000"/>
                </a:solidFill>
                <a:latin typeface="微软雅黑" pitchFamily="34" charset="0"/>
                <a:ea typeface="微软雅黑" pitchFamily="34" charset="-122"/>
                <a:cs typeface="微软雅黑" pitchFamily="34" charset="-120"/>
              </a:rPr>
              <a:t>，在老人部分或完全丧失民事行为能力时，由社工监护人履行监护职责</a:t>
            </a:r>
            <a:r>
              <a:rPr lang="en-US" altLang="zh-CN" sz="2000" b="0" i="0">
                <a:solidFill>
                  <a:srgbClr val="000000"/>
                </a:solidFill>
                <a:latin typeface="微软雅黑" pitchFamily="34" charset="0"/>
                <a:ea typeface="微软雅黑" pitchFamily="34" charset="-122"/>
                <a:cs typeface="微软雅黑" pitchFamily="34" charset="-120"/>
              </a:rPr>
              <a:t>，这是对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依法推动</a:t>
            </a:r>
            <a:r>
              <a:rPr lang="en-US" altLang="zh-CN" sz="2000" b="0" i="0" dirty="0">
                <a:solidFill>
                  <a:srgbClr val="000000"/>
                </a:solidFill>
                <a:latin typeface="微软雅黑" pitchFamily="34" charset="0"/>
                <a:ea typeface="微软雅黑" pitchFamily="34" charset="-122"/>
                <a:cs typeface="微软雅黑" pitchFamily="34" charset="-120"/>
              </a:rPr>
              <a:t>、有效落实成年意定监护制度的探索，有助于完善养老服务体系</a:t>
            </a:r>
            <a:r>
              <a:rPr lang="en-US" altLang="zh-CN" sz="2000" b="0" i="0">
                <a:solidFill>
                  <a:srgbClr val="000000"/>
                </a:solidFill>
                <a:latin typeface="微软雅黑" pitchFamily="34" charset="0"/>
                <a:ea typeface="微软雅黑" pitchFamily="34" charset="-122"/>
                <a:cs typeface="微软雅黑" pitchFamily="34" charset="-120"/>
              </a:rPr>
              <a:t>，保障老年人的合法权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，①③正确；材料与监督子女依法履行对父母的赡养义务无关，②排除</a:t>
            </a:r>
            <a:r>
              <a:rPr lang="en-US" altLang="zh-CN" sz="2000" b="0" i="0">
                <a:solidFill>
                  <a:srgbClr val="000000"/>
                </a:solidFill>
                <a:latin typeface="微软雅黑" pitchFamily="34" charset="0"/>
                <a:ea typeface="微软雅黑" pitchFamily="34" charset="-122"/>
                <a:cs typeface="微软雅黑" pitchFamily="34" charset="-120"/>
              </a:rPr>
              <a:t>；满足居家养老服务的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所有需求的说法过于绝对</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63c673319?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［江苏常州2025高二期中·改编］</a:t>
            </a:r>
            <a:r>
              <a:rPr lang="en-US" altLang="zh-CN" sz="2000" b="0" i="0" dirty="0">
                <a:solidFill>
                  <a:srgbClr val="000000"/>
                </a:solidFill>
                <a:latin typeface="微软雅黑" pitchFamily="34" charset="0"/>
                <a:ea typeface="微软雅黑" pitchFamily="34" charset="-122"/>
                <a:cs typeface="微软雅黑" pitchFamily="34" charset="-120"/>
              </a:rPr>
              <a:t>孤寡独居老人甲长期受到章某生活上的照护，2021年</a:t>
            </a:r>
            <a:r>
              <a:rPr lang="en-US" altLang="zh-CN" sz="2000" b="0" i="0">
                <a:solidFill>
                  <a:srgbClr val="000000"/>
                </a:solidFill>
                <a:latin typeface="微软雅黑" pitchFamily="34" charset="0"/>
                <a:ea typeface="微软雅黑" pitchFamily="34" charset="-122"/>
                <a:cs typeface="微软雅黑" pitchFamily="34" charset="-120"/>
              </a:rPr>
              <a:t>，甲带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着章某去公证处签订了意定监护协议</a:t>
            </a:r>
            <a:r>
              <a:rPr lang="en-US" altLang="zh-CN" sz="2000" b="0" i="0" dirty="0">
                <a:solidFill>
                  <a:srgbClr val="000000"/>
                </a:solidFill>
                <a:latin typeface="微软雅黑" pitchFamily="34" charset="0"/>
                <a:ea typeface="微软雅黑" pitchFamily="34" charset="-122"/>
                <a:cs typeface="微软雅黑" pitchFamily="34" charset="-120"/>
              </a:rPr>
              <a:t>，并签下遗赠扶养协议，</a:t>
            </a:r>
            <a:r>
              <a:rPr lang="en-US" altLang="zh-CN" sz="2000" b="0" i="0">
                <a:solidFill>
                  <a:srgbClr val="000000"/>
                </a:solidFill>
                <a:latin typeface="微软雅黑" pitchFamily="34" charset="0"/>
                <a:ea typeface="微软雅黑" pitchFamily="34" charset="-122"/>
                <a:cs typeface="微软雅黑" pitchFamily="34" charset="-120"/>
              </a:rPr>
              <a:t>约定去世后将名下房产送给章某。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随后</a:t>
            </a:r>
            <a:r>
              <a:rPr lang="en-US" altLang="zh-CN" sz="2000" b="0" i="0" dirty="0">
                <a:solidFill>
                  <a:srgbClr val="000000"/>
                </a:solidFill>
                <a:latin typeface="微软雅黑" pitchFamily="34" charset="0"/>
                <a:ea typeface="微软雅黑" pitchFamily="34" charset="-122"/>
                <a:cs typeface="微软雅黑" pitchFamily="34" charset="-120"/>
              </a:rPr>
              <a:t>，章某仍无微不至地照顾甲的生活。2023年，甲去世，甲的妹妹乙提起诉讼</a:t>
            </a:r>
            <a:r>
              <a:rPr lang="en-US" altLang="zh-CN" sz="2000" b="0" i="0">
                <a:solidFill>
                  <a:srgbClr val="000000"/>
                </a:solidFill>
                <a:latin typeface="微软雅黑" pitchFamily="34" charset="0"/>
                <a:ea typeface="微软雅黑" pitchFamily="34" charset="-122"/>
                <a:cs typeface="微软雅黑" pitchFamily="34" charset="-120"/>
              </a:rPr>
              <a:t>，请求甲的财</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产归自己继承</a:t>
            </a:r>
            <a:r>
              <a:rPr lang="en-US" altLang="zh-CN" sz="2000" b="0" i="0" dirty="0">
                <a:solidFill>
                  <a:srgbClr val="000000"/>
                </a:solidFill>
                <a:latin typeface="微软雅黑" pitchFamily="34" charset="0"/>
                <a:ea typeface="微软雅黑" pitchFamily="34" charset="-122"/>
                <a:cs typeface="微软雅黑" pitchFamily="34" charset="-120"/>
              </a:rPr>
              <a:t>。据此，</a:t>
            </a:r>
            <a:r>
              <a:rPr lang="en-US" altLang="zh-CN" sz="2000" b="0" i="0">
                <a:solidFill>
                  <a:srgbClr val="000000"/>
                </a:solidFill>
                <a:latin typeface="微软雅黑" pitchFamily="34" charset="0"/>
                <a:ea typeface="微软雅黑" pitchFamily="34" charset="-122"/>
                <a:cs typeface="微软雅黑" pitchFamily="34" charset="-120"/>
              </a:rPr>
              <a:t>下列认识正确的是(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63c673319.bracket?pid=dc4f7e127&amp;color=0,0,0&amp;vpa=5&amp;vtp=1"/>
          <p:cNvSpPr/>
          <p:nvPr/>
        </p:nvSpPr>
        <p:spPr>
          <a:xfrm>
            <a:off x="5494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3_2#63c673319?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①乙作为第一顺序继承人，没有尽扶养义务，不享有继承权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遗赠扶养协议的法律效力优先于法定继承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依法落实成年意定监护制度，有利于维护被监护人的合法权益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章某可以通过遗嘱继承获得甲的房产</a:t>
            </a:r>
            <a:endParaRPr lang="en-US" altLang="zh-CN" sz="2000" dirty="0"/>
          </a:p>
        </p:txBody>
      </p:sp>
      <p:sp>
        <p:nvSpPr>
          <p:cNvPr id="5" name="QC_6_BD.13_3#63c673319.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63c673319?vop=1&amp;pid=dc4f7e127&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本题考查继承、遗赠。遗赠扶养协议的法律效力优先于法定继承，②正确</a:t>
            </a:r>
            <a:r>
              <a:rPr lang="en-US" altLang="zh-CN" sz="2000" b="0" i="0">
                <a:solidFill>
                  <a:srgbClr val="000000"/>
                </a:solidFill>
                <a:latin typeface="微软雅黑" pitchFamily="34" charset="0"/>
                <a:ea typeface="微软雅黑" pitchFamily="34" charset="-122"/>
                <a:cs typeface="微软雅黑" pitchFamily="34" charset="-120"/>
              </a:rPr>
              <a:t>；成年意定监护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制度具有保护完全丧失或者部分丧失民事行为能力的成年人合法权益的重大意义</a:t>
            </a:r>
            <a:r>
              <a:rPr lang="en-US" altLang="zh-CN" sz="2000" b="0" i="0" dirty="0">
                <a:solidFill>
                  <a:srgbClr val="000000"/>
                </a:solidFill>
                <a:latin typeface="微软雅黑" pitchFamily="34" charset="0"/>
                <a:ea typeface="微软雅黑" pitchFamily="34" charset="-122"/>
                <a:cs typeface="微软雅黑" pitchFamily="34" charset="-120"/>
              </a:rPr>
              <a:t>，③正确</a:t>
            </a:r>
            <a:r>
              <a:rPr lang="en-US" altLang="zh-CN" sz="2000" b="0" i="0">
                <a:solidFill>
                  <a:srgbClr val="000000"/>
                </a:solidFill>
                <a:latin typeface="微软雅黑" pitchFamily="34" charset="0"/>
                <a:ea typeface="微软雅黑" pitchFamily="34" charset="-122"/>
                <a:cs typeface="微软雅黑" pitchFamily="34" charset="-120"/>
              </a:rPr>
              <a:t>；乙作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为孤寡独居老人甲的妹妹</a:t>
            </a:r>
            <a:r>
              <a:rPr lang="en-US" altLang="zh-CN" sz="2000" b="0" i="0" dirty="0">
                <a:solidFill>
                  <a:srgbClr val="000000"/>
                </a:solidFill>
                <a:latin typeface="微软雅黑" pitchFamily="34" charset="0"/>
                <a:ea typeface="微软雅黑" pitchFamily="34" charset="-122"/>
                <a:cs typeface="微软雅黑" pitchFamily="34" charset="-120"/>
              </a:rPr>
              <a:t>，虽然没有尽扶养义务，但她作为第二顺序继承人，仍享有继承权</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；章某能以遗赠的方式获得甲的房产，而不是通过遗嘱继承获得甲的房产，④排除。</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关键点拨遗赠扶养协议的法律效力优先于法定继承。遗嘱继承的继承人必须是法定继承人范围以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内的人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f8d8274cd?sp=1&amp;pid=dc4f7e127&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［甘肃酒泉四校2025高二联考］</a:t>
            </a:r>
            <a:r>
              <a:rPr lang="en-US" altLang="zh-CN" sz="2000" b="0" i="0" dirty="0">
                <a:solidFill>
                  <a:srgbClr val="000000"/>
                </a:solidFill>
                <a:latin typeface="微软雅黑" pitchFamily="34" charset="0"/>
                <a:ea typeface="微软雅黑" pitchFamily="34" charset="-122"/>
                <a:cs typeface="微软雅黑" pitchFamily="34" charset="-120"/>
              </a:rPr>
              <a:t>张某的妻子、父母已去世，有两子一女张甲、张乙、张丙</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汽车</a:t>
            </a:r>
            <a:r>
              <a:rPr lang="en-US" altLang="zh-CN" sz="2000" b="0" i="0" dirty="0">
                <a:solidFill>
                  <a:srgbClr val="000000"/>
                </a:solidFill>
                <a:latin typeface="微软雅黑" pitchFamily="34" charset="0"/>
                <a:ea typeface="微软雅黑" pitchFamily="34" charset="-122"/>
                <a:cs typeface="微软雅黑" pitchFamily="34" charset="-120"/>
              </a:rPr>
              <a:t>1辆、商品房1套、股票若干、存款150万。2022年，张某曾立下自书遗嘱</a:t>
            </a:r>
            <a:r>
              <a:rPr lang="en-US" altLang="zh-CN" sz="2000" b="0" i="0">
                <a:solidFill>
                  <a:srgbClr val="000000"/>
                </a:solidFill>
                <a:latin typeface="微软雅黑" pitchFamily="34" charset="0"/>
                <a:ea typeface="微软雅黑" pitchFamily="34" charset="-122"/>
                <a:cs typeface="微软雅黑" pitchFamily="34" charset="-120"/>
              </a:rPr>
              <a:t>，将商品房留给张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dirty="0">
                <a:solidFill>
                  <a:srgbClr val="000000"/>
                </a:solidFill>
                <a:latin typeface="微软雅黑" pitchFamily="34" charset="0"/>
                <a:ea typeface="微软雅黑" pitchFamily="34" charset="-122"/>
                <a:cs typeface="微软雅黑" pitchFamily="34" charset="-120"/>
              </a:rPr>
              <a:t>，汽车留给张乙，股票留给张丙。2024年3月15日，张某弥留之际</a:t>
            </a:r>
            <a:r>
              <a:rPr lang="en-US" altLang="zh-CN" sz="2000" b="0" i="0">
                <a:solidFill>
                  <a:srgbClr val="000000"/>
                </a:solidFill>
                <a:latin typeface="微软雅黑" pitchFamily="34" charset="0"/>
                <a:ea typeface="微软雅黑" pitchFamily="34" charset="-122"/>
                <a:cs typeface="微软雅黑" pitchFamily="34" charset="-120"/>
              </a:rPr>
              <a:t>，在神志清楚且有多个无利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害关系的见证人在场的情况下立了口头遗嘱</a:t>
            </a:r>
            <a:r>
              <a:rPr lang="en-US" altLang="zh-CN" sz="2000" b="0" i="0" dirty="0">
                <a:solidFill>
                  <a:srgbClr val="000000"/>
                </a:solidFill>
                <a:latin typeface="微软雅黑" pitchFamily="34" charset="0"/>
                <a:ea typeface="微软雅黑" pitchFamily="34" charset="-122"/>
                <a:cs typeface="微软雅黑" pitchFamily="34" charset="-120"/>
              </a:rPr>
              <a:t>，将原本由张乙继承的汽车改由张丙继承</a:t>
            </a:r>
            <a:r>
              <a:rPr lang="en-US" altLang="zh-CN" sz="2000" b="0" i="0">
                <a:solidFill>
                  <a:srgbClr val="000000"/>
                </a:solidFill>
                <a:latin typeface="微软雅黑" pitchFamily="34" charset="0"/>
                <a:ea typeface="微软雅黑" pitchFamily="34" charset="-122"/>
                <a:cs typeface="微软雅黑" pitchFamily="34" charset="-120"/>
              </a:rPr>
              <a:t>，商品房仍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归张甲继承</a:t>
            </a:r>
            <a:r>
              <a:rPr lang="en-US" altLang="zh-CN" sz="2000" b="0" i="0" dirty="0">
                <a:solidFill>
                  <a:srgbClr val="000000"/>
                </a:solidFill>
                <a:latin typeface="微软雅黑" pitchFamily="34" charset="0"/>
                <a:ea typeface="微软雅黑" pitchFamily="34" charset="-122"/>
                <a:cs typeface="微软雅黑" pitchFamily="34" charset="-120"/>
              </a:rPr>
              <a:t>，股票仍归张丙继承。当日中午，张某去世。关于遗产的继承</a:t>
            </a:r>
            <a:r>
              <a:rPr lang="en-US" altLang="zh-CN" sz="20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f8d8274cd.bracket?pid=dc4f7e127&amp;color=0,0,0&amp;vpa=6&amp;vtp=1"/>
          <p:cNvSpPr/>
          <p:nvPr/>
        </p:nvSpPr>
        <p:spPr>
          <a:xfrm>
            <a:off x="922401" y="32389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_2#f8d8274cd?pid=dc4f7e127&amp;color=0,0,0&amp;vtp=1&amp;bbb=1"/>
          <p:cNvSpPr/>
          <p:nvPr/>
        </p:nvSpPr>
        <p:spPr>
          <a:xfrm>
            <a:off x="722376" y="3705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①按自书遗嘱继承，商品房归张甲，汽车归张乙，股票归张丙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按口头遗嘱继承，张甲继承商品房，张丙继承汽车、股票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150万的存款，按法定继承，一般由张甲、张乙、张丙均分</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有遗嘱一定是遗嘱继承，所有遗产都应按遗嘱继承</a:t>
            </a:r>
            <a:endParaRPr lang="en-US" altLang="zh-CN" sz="2000" dirty="0"/>
          </a:p>
        </p:txBody>
      </p:sp>
      <p:sp>
        <p:nvSpPr>
          <p:cNvPr id="5" name="QC_6_BD.16_3#f8d8274cd.choices?pid=dc4f7e127&amp;color=0,0,0&amp;vtp=1&amp;bbb=1"/>
          <p:cNvSpPr/>
          <p:nvPr/>
        </p:nvSpPr>
        <p:spPr>
          <a:xfrm>
            <a:off x="722376" y="55415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f8d8274cd?vop=1&amp;pid=dc4f7e127&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本题考查薪火相传有继承。关于本案例中的遗产，应按口头遗嘱继承，</a:t>
            </a:r>
            <a:r>
              <a:rPr lang="en-US" altLang="zh-CN" sz="2000" b="0" i="0">
                <a:solidFill>
                  <a:srgbClr val="000000"/>
                </a:solidFill>
                <a:latin typeface="微软雅黑" pitchFamily="34" charset="0"/>
                <a:ea typeface="微软雅黑" pitchFamily="34" charset="-122"/>
                <a:cs typeface="微软雅黑" pitchFamily="34" charset="-120"/>
              </a:rPr>
              <a:t>张甲继承商品房，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张丙继承汽车</a:t>
            </a:r>
            <a:r>
              <a:rPr lang="en-US" altLang="zh-CN" sz="2000" b="0" i="0" dirty="0">
                <a:solidFill>
                  <a:srgbClr val="000000"/>
                </a:solidFill>
                <a:latin typeface="微软雅黑" pitchFamily="34" charset="0"/>
                <a:ea typeface="微软雅黑" pitchFamily="34" charset="-122"/>
                <a:cs typeface="微软雅黑" pitchFamily="34" charset="-120"/>
              </a:rPr>
              <a:t>、股票，②正确。对于遗嘱未涉及的财产部分，应按照法定继承规定进行分配</a:t>
            </a:r>
            <a:r>
              <a:rPr lang="en-US" altLang="zh-CN" sz="2000" b="0" i="0">
                <a:solidFill>
                  <a:srgbClr val="000000"/>
                </a:solidFill>
                <a:latin typeface="微软雅黑" pitchFamily="34" charset="0"/>
                <a:ea typeface="微软雅黑" pitchFamily="34" charset="-122"/>
                <a:cs typeface="微软雅黑" pitchFamily="34" charset="-120"/>
              </a:rPr>
              <a:t>，张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某未对</a:t>
            </a:r>
            <a:r>
              <a:rPr lang="en-US" altLang="zh-CN" sz="2000" b="0" i="0" dirty="0">
                <a:solidFill>
                  <a:srgbClr val="000000"/>
                </a:solidFill>
                <a:latin typeface="微软雅黑" pitchFamily="34" charset="0"/>
                <a:ea typeface="微软雅黑" pitchFamily="34" charset="-122"/>
                <a:cs typeface="微软雅黑" pitchFamily="34" charset="-120"/>
              </a:rPr>
              <a:t>150万存款订立遗嘱，按法定继承，一般由张甲、张乙、张丙均分，③正确</a:t>
            </a:r>
            <a:r>
              <a:rPr lang="en-US" altLang="zh-CN" sz="2000" b="0" i="0">
                <a:solidFill>
                  <a:srgbClr val="000000"/>
                </a:solidFill>
                <a:latin typeface="微软雅黑" pitchFamily="34" charset="0"/>
                <a:ea typeface="微软雅黑" pitchFamily="34" charset="-122"/>
                <a:cs typeface="微软雅黑" pitchFamily="34" charset="-120"/>
              </a:rPr>
              <a:t>。遗嘱继承的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法律效力优先于法定继承</a:t>
            </a:r>
            <a:r>
              <a:rPr lang="en-US" altLang="zh-CN" sz="2000" b="0" i="0" dirty="0">
                <a:solidFill>
                  <a:srgbClr val="000000"/>
                </a:solidFill>
                <a:latin typeface="微软雅黑" pitchFamily="34" charset="0"/>
                <a:ea typeface="微软雅黑" pitchFamily="34" charset="-122"/>
                <a:cs typeface="微软雅黑" pitchFamily="34" charset="-120"/>
              </a:rPr>
              <a:t>，遗嘱人立有内容相抵触的前后数份遗嘱，以最后的遗嘱为准。</a:t>
            </a:r>
            <a:r>
              <a:rPr lang="en-US" altLang="zh-CN" sz="2000" b="0" i="0">
                <a:solidFill>
                  <a:srgbClr val="000000"/>
                </a:solidFill>
                <a:latin typeface="微软雅黑" pitchFamily="34" charset="0"/>
                <a:ea typeface="微软雅黑" pitchFamily="34" charset="-122"/>
                <a:cs typeface="微软雅黑" pitchFamily="34" charset="-120"/>
              </a:rPr>
              <a:t>本案中，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自书遗嘱在前</a:t>
            </a:r>
            <a:r>
              <a:rPr lang="en-US" altLang="zh-CN" sz="2000" b="0" i="0" dirty="0">
                <a:solidFill>
                  <a:srgbClr val="000000"/>
                </a:solidFill>
                <a:latin typeface="微软雅黑" pitchFamily="34" charset="0"/>
                <a:ea typeface="微软雅黑" pitchFamily="34" charset="-122"/>
                <a:cs typeface="微软雅黑" pitchFamily="34" charset="-120"/>
              </a:rPr>
              <a:t>，口头遗嘱在后，且口头遗嘱符合有效条件，具有法律效力，</a:t>
            </a:r>
            <a:r>
              <a:rPr lang="en-US" altLang="zh-CN" sz="2000" b="0" i="0">
                <a:solidFill>
                  <a:srgbClr val="000000"/>
                </a:solidFill>
                <a:latin typeface="微软雅黑" pitchFamily="34" charset="0"/>
                <a:ea typeface="微软雅黑" pitchFamily="34" charset="-122"/>
                <a:cs typeface="微软雅黑" pitchFamily="34" charset="-120"/>
              </a:rPr>
              <a:t>应按口头遗嘱继承，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张甲继承商品房</a:t>
            </a:r>
            <a:r>
              <a:rPr lang="en-US" altLang="zh-CN" sz="2000" b="0" i="0" dirty="0">
                <a:solidFill>
                  <a:srgbClr val="000000"/>
                </a:solidFill>
                <a:latin typeface="微软雅黑" pitchFamily="34" charset="0"/>
                <a:ea typeface="微软雅黑" pitchFamily="34" charset="-122"/>
                <a:cs typeface="微软雅黑" pitchFamily="34" charset="-120"/>
              </a:rPr>
              <a:t>，张丙继承汽车、股票，①排除。</a:t>
            </a:r>
            <a:r>
              <a:rPr lang="en-US" altLang="zh-CN" sz="2000" b="0" i="0">
                <a:solidFill>
                  <a:srgbClr val="000000"/>
                </a:solidFill>
                <a:latin typeface="微软雅黑" pitchFamily="34" charset="0"/>
                <a:ea typeface="微软雅黑" pitchFamily="34" charset="-122"/>
                <a:cs typeface="微软雅黑" pitchFamily="34" charset="-120"/>
              </a:rPr>
              <a:t>遗嘱继承只能在法定继承人范围内指定继承人，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有遗嘱不一定是遗嘱继承</a:t>
            </a:r>
            <a:r>
              <a:rPr lang="en-US" altLang="zh-CN" sz="2000" b="0" i="0" dirty="0">
                <a:solidFill>
                  <a:srgbClr val="000000"/>
                </a:solidFill>
                <a:latin typeface="微软雅黑" pitchFamily="34" charset="0"/>
                <a:ea typeface="微软雅黑" pitchFamily="34" charset="-122"/>
                <a:cs typeface="微软雅黑" pitchFamily="34" charset="-120"/>
              </a:rPr>
              <a:t>，也可能是遗赠。遗嘱未必都是有效遗嘱</a:t>
            </a:r>
            <a:r>
              <a:rPr lang="en-US" altLang="zh-CN" sz="2000" b="0" i="0">
                <a:solidFill>
                  <a:srgbClr val="000000"/>
                </a:solidFill>
                <a:latin typeface="微软雅黑" pitchFamily="34" charset="0"/>
                <a:ea typeface="微软雅黑" pitchFamily="34" charset="-122"/>
                <a:cs typeface="微软雅黑" pitchFamily="34" charset="-120"/>
              </a:rPr>
              <a:t>，所有遗产也不一定都按遗嘱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继承</a:t>
            </a:r>
            <a:r>
              <a:rPr lang="en-US" altLang="zh-CN" sz="2000" b="0" i="0" dirty="0">
                <a:solidFill>
                  <a:srgbClr val="000000"/>
                </a:solidFill>
                <a:latin typeface="微软雅黑" pitchFamily="34" charset="0"/>
                <a:ea typeface="微软雅黑" pitchFamily="34" charset="-122"/>
                <a:cs typeface="微软雅黑" pitchFamily="34" charset="-120"/>
              </a:rPr>
              <a:t>，对于遗嘱未涉及的财产部分，应按照法定继承规定进行分配，④排除。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b8fb69cfa?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［山东菏泽2024高二月考·改编］</a:t>
            </a:r>
            <a:r>
              <a:rPr lang="en-US" altLang="zh-CN" sz="2000" b="0" i="0" dirty="0">
                <a:solidFill>
                  <a:srgbClr val="000000"/>
                </a:solidFill>
                <a:latin typeface="微软雅黑" pitchFamily="34" charset="0"/>
                <a:ea typeface="微软雅黑" pitchFamily="34" charset="-122"/>
                <a:cs typeface="微软雅黑" pitchFamily="34" charset="-120"/>
              </a:rPr>
              <a:t>李某和张某婚后用夫妻共同财产买了一套房屋</a:t>
            </a:r>
            <a:r>
              <a:rPr lang="en-US" altLang="zh-CN" sz="2000" b="0" i="0">
                <a:solidFill>
                  <a:srgbClr val="000000"/>
                </a:solidFill>
                <a:latin typeface="微软雅黑" pitchFamily="34" charset="0"/>
                <a:ea typeface="微软雅黑" pitchFamily="34" charset="-122"/>
                <a:cs typeface="微软雅黑" pitchFamily="34" charset="-120"/>
              </a:rPr>
              <a:t>，产权登记在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李某名下</a:t>
            </a:r>
            <a:r>
              <a:rPr lang="en-US" altLang="zh-CN" sz="2000" b="0" i="0" dirty="0">
                <a:solidFill>
                  <a:srgbClr val="000000"/>
                </a:solidFill>
                <a:latin typeface="微软雅黑" pitchFamily="34" charset="0"/>
                <a:ea typeface="微软雅黑" pitchFamily="34" charset="-122"/>
                <a:cs typeface="微软雅黑" pitchFamily="34" charset="-120"/>
              </a:rPr>
              <a:t>。张某病逝后，李某立下自书遗嘱：“我夫妻二人拥有一套房屋，在我死后</a:t>
            </a:r>
            <a:r>
              <a:rPr lang="en-US" altLang="zh-CN" sz="2000" b="0" i="0">
                <a:solidFill>
                  <a:srgbClr val="000000"/>
                </a:solidFill>
                <a:latin typeface="微软雅黑" pitchFamily="34" charset="0"/>
                <a:ea typeface="微软雅黑" pitchFamily="34" charset="-122"/>
                <a:cs typeface="微软雅黑" pitchFamily="34" charset="-120"/>
              </a:rPr>
              <a:t>，归儿子所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。以此为证。”李某去世后，子女因继承问题产生纠纷。女儿诉至法院</a:t>
            </a:r>
            <a:r>
              <a:rPr lang="en-US" altLang="zh-CN" sz="2000" b="0" i="0">
                <a:solidFill>
                  <a:srgbClr val="000000"/>
                </a:solidFill>
                <a:latin typeface="微软雅黑" pitchFamily="34" charset="0"/>
                <a:ea typeface="微软雅黑" pitchFamily="34" charset="-122"/>
                <a:cs typeface="微软雅黑" pitchFamily="34" charset="-120"/>
              </a:rPr>
              <a:t>，要求对房屋及遗嘱没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有涉及的李某个人存款</a:t>
            </a:r>
            <a:r>
              <a:rPr lang="en-US" altLang="zh-CN" sz="2000" b="0" i="0" dirty="0">
                <a:solidFill>
                  <a:srgbClr val="000000"/>
                </a:solidFill>
                <a:latin typeface="微软雅黑" pitchFamily="34" charset="0"/>
                <a:ea typeface="微软雅黑" pitchFamily="34" charset="-122"/>
                <a:cs typeface="微软雅黑" pitchFamily="34" charset="-120"/>
              </a:rPr>
              <a:t>5万元依法继承。对此，</a:t>
            </a:r>
            <a:r>
              <a:rPr lang="en-US" altLang="zh-CN" sz="2000" b="0" i="0">
                <a:solidFill>
                  <a:srgbClr val="000000"/>
                </a:solidFill>
                <a:latin typeface="微软雅黑" pitchFamily="34" charset="0"/>
                <a:ea typeface="微软雅黑" pitchFamily="34" charset="-122"/>
                <a:cs typeface="微软雅黑" pitchFamily="34" charset="-120"/>
              </a:rPr>
              <a:t>下列判断正确的是(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b8fb69cfa.bracket?pid=dc4f7e127&amp;color=0,0,0&amp;vpa=7&amp;vtp=1"/>
          <p:cNvSpPr/>
          <p:nvPr/>
        </p:nvSpPr>
        <p:spPr>
          <a:xfrm>
            <a:off x="8183626"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b8fb69cfa?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①房屋产权登记在李某名下，应按照遗嘱继承处理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李某的个人存款5万元应按照法定继承处理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李某在遗嘱中处分了张某对房屋的份额，该遗嘱部分无效</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李某的遗嘱无效，房屋及存款都应按照法定继承处理</a:t>
            </a:r>
            <a:endParaRPr lang="en-US" altLang="zh-CN" sz="2000" dirty="0"/>
          </a:p>
        </p:txBody>
      </p:sp>
      <p:sp>
        <p:nvSpPr>
          <p:cNvPr id="5" name="QC_6_BD.19_3#b8fb69cfa.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b8fb69cfa?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本题考查遗嘱继承、夫妻共同财产。李某的个人存款5万元在遗嘱中没有涉及</a:t>
            </a:r>
            <a:r>
              <a:rPr lang="en-US" altLang="zh-CN" sz="2000" b="0" i="0">
                <a:solidFill>
                  <a:srgbClr val="000000"/>
                </a:solidFill>
                <a:latin typeface="微软雅黑" pitchFamily="34" charset="0"/>
                <a:ea typeface="微软雅黑" pitchFamily="34" charset="-122"/>
                <a:cs typeface="微软雅黑" pitchFamily="34" charset="-120"/>
              </a:rPr>
              <a:t>，应按照法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定继承处理</a:t>
            </a:r>
            <a:r>
              <a:rPr lang="en-US" altLang="zh-CN" sz="2000" b="0" i="0" dirty="0">
                <a:solidFill>
                  <a:srgbClr val="000000"/>
                </a:solidFill>
                <a:latin typeface="微软雅黑" pitchFamily="34" charset="0"/>
                <a:ea typeface="微软雅黑" pitchFamily="34" charset="-122"/>
                <a:cs typeface="微软雅黑" pitchFamily="34" charset="-120"/>
              </a:rPr>
              <a:t>，李某在遗嘱中处分了张某对房屋的份额，该遗嘱部分无效，②③正确</a:t>
            </a:r>
            <a:r>
              <a:rPr lang="en-US" altLang="zh-CN" sz="2000" b="0" i="0">
                <a:solidFill>
                  <a:srgbClr val="000000"/>
                </a:solidFill>
                <a:latin typeface="微软雅黑" pitchFamily="34" charset="0"/>
                <a:ea typeface="微软雅黑" pitchFamily="34" charset="-122"/>
                <a:cs typeface="微软雅黑" pitchFamily="34" charset="-120"/>
              </a:rPr>
              <a:t>；房屋产权虽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然登记在李某名下</a:t>
            </a:r>
            <a:r>
              <a:rPr lang="en-US" altLang="zh-CN" sz="2000" b="0" i="0" dirty="0">
                <a:solidFill>
                  <a:srgbClr val="000000"/>
                </a:solidFill>
                <a:latin typeface="微软雅黑" pitchFamily="34" charset="0"/>
                <a:ea typeface="微软雅黑" pitchFamily="34" charset="-122"/>
                <a:cs typeface="微软雅黑" pitchFamily="34" charset="-120"/>
              </a:rPr>
              <a:t>，但属于夫妻共同财产，其中有属于张某的份额，李某遗嘱部分无效</a:t>
            </a:r>
            <a:r>
              <a:rPr lang="en-US" altLang="zh-CN" sz="2000" b="0" i="0">
                <a:solidFill>
                  <a:srgbClr val="000000"/>
                </a:solidFill>
                <a:latin typeface="微软雅黑" pitchFamily="34" charset="0"/>
                <a:ea typeface="微软雅黑" pitchFamily="34" charset="-122"/>
                <a:cs typeface="微软雅黑" pitchFamily="34" charset="-120"/>
              </a:rPr>
              <a:t>，不能完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全按其遗嘱继承处理</a:t>
            </a:r>
            <a:r>
              <a:rPr lang="en-US" altLang="zh-CN" sz="2000" b="0" i="0" dirty="0">
                <a:solidFill>
                  <a:srgbClr val="000000"/>
                </a:solidFill>
                <a:latin typeface="微软雅黑" pitchFamily="34" charset="0"/>
                <a:ea typeface="微软雅黑" pitchFamily="34" charset="-122"/>
                <a:cs typeface="微软雅黑" pitchFamily="34" charset="-120"/>
              </a:rPr>
              <a:t>，①错误；李某的遗嘱部分无效</a:t>
            </a:r>
            <a:r>
              <a:rPr lang="en-US" altLang="zh-CN" sz="2000" b="0" i="0">
                <a:solidFill>
                  <a:srgbClr val="000000"/>
                </a:solidFill>
                <a:latin typeface="微软雅黑" pitchFamily="34" charset="0"/>
                <a:ea typeface="微软雅黑" pitchFamily="34" charset="-122"/>
                <a:cs typeface="微软雅黑" pitchFamily="34" charset="-120"/>
              </a:rPr>
              <a:t>，房屋中不属于李某的份额及李某的个人存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款</a:t>
            </a:r>
            <a:r>
              <a:rPr lang="en-US" altLang="zh-CN" sz="2000" b="0" i="0" dirty="0">
                <a:solidFill>
                  <a:srgbClr val="000000"/>
                </a:solidFill>
                <a:latin typeface="微软雅黑" pitchFamily="34" charset="0"/>
                <a:ea typeface="微软雅黑" pitchFamily="34" charset="-122"/>
                <a:cs typeface="微软雅黑" pitchFamily="34" charset="-120"/>
              </a:rPr>
              <a:t>5万元都应按照法定继承处理，④错误。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718c67c04?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［河北衡水中学2025段考］</a:t>
            </a:r>
            <a:r>
              <a:rPr lang="en-US" altLang="zh-CN" sz="2000" b="0" i="0" dirty="0">
                <a:solidFill>
                  <a:srgbClr val="000000"/>
                </a:solidFill>
                <a:latin typeface="微软雅黑" pitchFamily="34" charset="0"/>
                <a:ea typeface="微软雅黑" pitchFamily="34" charset="-122"/>
                <a:cs typeface="微软雅黑" pitchFamily="34" charset="-120"/>
              </a:rPr>
              <a:t>王某夫妇曾立有公证遗嘱</a:t>
            </a:r>
            <a:r>
              <a:rPr lang="en-US" altLang="zh-CN" sz="2000" b="0" i="0">
                <a:solidFill>
                  <a:srgbClr val="000000"/>
                </a:solidFill>
                <a:latin typeface="微软雅黑" pitchFamily="34" charset="0"/>
                <a:ea typeface="微软雅黑" pitchFamily="34" charset="-122"/>
                <a:cs typeface="微软雅黑" pitchFamily="34" charset="-120"/>
              </a:rPr>
              <a:t>，他们共有的一套房产将在夫妇二人均离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世后由女儿王甲继承</a:t>
            </a:r>
            <a:r>
              <a:rPr lang="en-US" altLang="zh-CN" sz="2000" b="0" i="0" dirty="0">
                <a:solidFill>
                  <a:srgbClr val="000000"/>
                </a:solidFill>
                <a:latin typeface="微软雅黑" pitchFamily="34" charset="0"/>
                <a:ea typeface="微软雅黑" pitchFamily="34" charset="-122"/>
                <a:cs typeface="微软雅黑" pitchFamily="34" charset="-120"/>
              </a:rPr>
              <a:t>。由于王甲成年后远嫁外地，很少回来，王某妻子过世后</a:t>
            </a:r>
            <a:r>
              <a:rPr lang="en-US" altLang="zh-CN" sz="2000" b="0" i="0">
                <a:solidFill>
                  <a:srgbClr val="000000"/>
                </a:solidFill>
                <a:latin typeface="微软雅黑" pitchFamily="34" charset="0"/>
                <a:ea typeface="微软雅黑" pitchFamily="34" charset="-122"/>
                <a:cs typeface="微软雅黑" pitchFamily="34" charset="-120"/>
              </a:rPr>
              <a:t>，王某的生活主要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由侄女王乙照顾</a:t>
            </a:r>
            <a:r>
              <a:rPr lang="en-US" altLang="zh-CN" sz="2000" b="0" i="0" dirty="0">
                <a:solidFill>
                  <a:srgbClr val="000000"/>
                </a:solidFill>
                <a:latin typeface="微软雅黑" pitchFamily="34" charset="0"/>
                <a:ea typeface="微软雅黑" pitchFamily="34" charset="-122"/>
                <a:cs typeface="微软雅黑" pitchFamily="34" charset="-120"/>
              </a:rPr>
              <a:t>。于是王某又邀请两个无利害关系的邻居见证，打印了一份遗嘱，</a:t>
            </a:r>
            <a:r>
              <a:rPr lang="en-US" altLang="zh-CN" sz="2000" b="0" i="0">
                <a:solidFill>
                  <a:srgbClr val="000000"/>
                </a:solidFill>
                <a:latin typeface="微软雅黑" pitchFamily="34" charset="0"/>
                <a:ea typeface="微软雅黑" pitchFamily="34" charset="-122"/>
                <a:cs typeface="微软雅黑" pitchFamily="34" charset="-120"/>
              </a:rPr>
              <a:t>并签名按手印，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安排将房产留给王乙</a:t>
            </a:r>
            <a:r>
              <a:rPr lang="en-US" altLang="zh-CN" sz="2000" b="0" i="0" dirty="0">
                <a:solidFill>
                  <a:srgbClr val="000000"/>
                </a:solidFill>
                <a:latin typeface="微软雅黑" pitchFamily="34" charset="0"/>
                <a:ea typeface="微软雅黑" pitchFamily="34" charset="-122"/>
                <a:cs typeface="微软雅黑" pitchFamily="34" charset="-120"/>
              </a:rPr>
              <a:t>。王某去世后，王甲与王乙就遗嘱问题产生纠纷。</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718c67c04.bracket?pid=dc4f7e127&amp;color=0,0,0&amp;vpa=8&amp;vtp=1"/>
          <p:cNvSpPr/>
          <p:nvPr/>
        </p:nvSpPr>
        <p:spPr>
          <a:xfrm>
            <a:off x="10815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2_2#718c67c04?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①王甲对王某未尽到赡养义务，因此无权继承该套房产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公证遗嘱的法律效力优先于打印遗嘱，房产应由王甲继承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王乙无权对房产进行全权处理，打印遗嘱部分内容无效</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王甲与王乙应本着互谅互让精神，协商处理遗产问题</a:t>
            </a:r>
            <a:endParaRPr lang="en-US" altLang="zh-CN" sz="2000" dirty="0"/>
          </a:p>
        </p:txBody>
      </p:sp>
      <p:sp>
        <p:nvSpPr>
          <p:cNvPr id="5" name="QC_6_BD.22_3#718c67c04.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718c67c04?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本题考查继承。房产属于王某夫妇共同财产，王某妻子过世后</a:t>
            </a:r>
            <a:r>
              <a:rPr lang="en-US" altLang="zh-CN" sz="2000" b="0" i="0">
                <a:solidFill>
                  <a:srgbClr val="000000"/>
                </a:solidFill>
                <a:latin typeface="微软雅黑" pitchFamily="34" charset="0"/>
                <a:ea typeface="微软雅黑" pitchFamily="34" charset="-122"/>
                <a:cs typeface="微软雅黑" pitchFamily="34" charset="-120"/>
              </a:rPr>
              <a:t>，其遗产应由王某和王甲分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割</a:t>
            </a:r>
            <a:r>
              <a:rPr lang="en-US" altLang="zh-CN" sz="2000" b="0" i="0" dirty="0">
                <a:solidFill>
                  <a:srgbClr val="000000"/>
                </a:solidFill>
                <a:latin typeface="微软雅黑" pitchFamily="34" charset="0"/>
                <a:ea typeface="微软雅黑" pitchFamily="34" charset="-122"/>
                <a:cs typeface="微软雅黑" pitchFamily="34" charset="-120"/>
              </a:rPr>
              <a:t>，因此该房产有王甲的一部分，王乙无权对房产进行全权处理，打印遗嘱部分内容无效，</a:t>
            </a:r>
            <a:r>
              <a:rPr lang="en-US" altLang="zh-CN" sz="2000" b="0" i="0">
                <a:solidFill>
                  <a:srgbClr val="000000"/>
                </a:solidFill>
                <a:latin typeface="微软雅黑" pitchFamily="34" charset="0"/>
                <a:ea typeface="微软雅黑" pitchFamily="34" charset="-122"/>
                <a:cs typeface="微软雅黑" pitchFamily="34" charset="-120"/>
              </a:rPr>
              <a:t>③正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；王甲与王乙应本着互谅互让精神，协商处理遗产问题，④正确</a:t>
            </a:r>
            <a:r>
              <a:rPr lang="en-US" altLang="zh-CN" sz="2000" b="0" i="0">
                <a:solidFill>
                  <a:srgbClr val="000000"/>
                </a:solidFill>
                <a:latin typeface="微软雅黑" pitchFamily="34" charset="0"/>
                <a:ea typeface="微软雅黑" pitchFamily="34" charset="-122"/>
                <a:cs typeface="微软雅黑" pitchFamily="34" charset="-120"/>
              </a:rPr>
              <a:t>；王甲对王某虽未尽到赡养义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，但也不符合丧失继承权的情形，王甲有权继承该套房产的部分份额，①排除</a:t>
            </a:r>
            <a:r>
              <a:rPr lang="en-US" altLang="zh-CN" sz="2000" b="0" i="0">
                <a:solidFill>
                  <a:srgbClr val="000000"/>
                </a:solidFill>
                <a:latin typeface="微软雅黑" pitchFamily="34" charset="0"/>
                <a:ea typeface="微软雅黑" pitchFamily="34" charset="-122"/>
                <a:cs typeface="微软雅黑" pitchFamily="34" charset="-120"/>
              </a:rPr>
              <a:t>；遗嘱人立有内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容相抵触的数份遗嘱</a:t>
            </a:r>
            <a:r>
              <a:rPr lang="en-US" altLang="zh-CN" sz="2000" b="0" i="0" dirty="0">
                <a:solidFill>
                  <a:srgbClr val="000000"/>
                </a:solidFill>
                <a:latin typeface="微软雅黑" pitchFamily="34" charset="0"/>
                <a:ea typeface="微软雅黑" pitchFamily="34" charset="-122"/>
                <a:cs typeface="微软雅黑" pitchFamily="34" charset="-120"/>
              </a:rPr>
              <a:t>，以最后的遗嘱为准，房产也不应全由王甲继承，②排除。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f526e455.fixed?pid=37d041dc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7f526e455.fixed?pid=37d041dc0&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家庭与婚姻</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24_2#718c67c04?vop=1&amp;pid=dc4f7e127&amp;color=0,0,0&amp;mp=1&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继承遗产需要先将个人合法财产从家庭共有财产或夫妻共同财产中析出，析产以后确定的被继承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人的个人合法财产才是遗产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BD.25_1#a8b8f597b?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［北京中关村中学2025高二期中］</a:t>
            </a:r>
            <a:r>
              <a:rPr lang="en-US" altLang="zh-CN" sz="2000" b="0" i="0" dirty="0">
                <a:solidFill>
                  <a:srgbClr val="000000"/>
                </a:solidFill>
                <a:latin typeface="微软雅黑" pitchFamily="34" charset="0"/>
                <a:ea typeface="微软雅黑" pitchFamily="34" charset="-122"/>
                <a:cs typeface="微软雅黑" pitchFamily="34" charset="-120"/>
              </a:rPr>
              <a:t>曹某（女）的父亲与许某（男）的母亲系同胞姐弟关系</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父母的撮合下</a:t>
            </a:r>
            <a:r>
              <a:rPr lang="en-US" altLang="zh-CN" sz="2000" b="0" i="0" dirty="0">
                <a:solidFill>
                  <a:srgbClr val="000000"/>
                </a:solidFill>
                <a:latin typeface="微软雅黑" pitchFamily="34" charset="0"/>
                <a:ea typeface="微软雅黑" pitchFamily="34" charset="-122"/>
                <a:cs typeface="微软雅黑" pitchFamily="34" charset="-120"/>
              </a:rPr>
              <a:t>，曹某与许某于2011年11月28日办理结婚登记手续，领取了结婚证</a:t>
            </a:r>
            <a:r>
              <a:rPr lang="en-US" altLang="zh-CN" sz="2000" b="0" i="0">
                <a:solidFill>
                  <a:srgbClr val="000000"/>
                </a:solidFill>
                <a:latin typeface="微软雅黑" pitchFamily="34" charset="0"/>
                <a:ea typeface="微软雅黑" pitchFamily="34" charset="-122"/>
                <a:cs typeface="微软雅黑" pitchFamily="34" charset="-120"/>
              </a:rPr>
              <a:t>，婚后育有一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女</a:t>
            </a:r>
            <a:r>
              <a:rPr lang="en-US" altLang="zh-CN" sz="2000" b="0" i="0" dirty="0">
                <a:solidFill>
                  <a:srgbClr val="000000"/>
                </a:solidFill>
                <a:latin typeface="微软雅黑" pitchFamily="34" charset="0"/>
                <a:ea typeface="微软雅黑" pitchFamily="34" charset="-122"/>
                <a:cs typeface="微软雅黑" pitchFamily="34" charset="-120"/>
              </a:rPr>
              <a:t>。2015年以来，双方因家庭琐事经常发生争吵，并分居多年。2024年5月</a:t>
            </a:r>
            <a:r>
              <a:rPr lang="en-US" altLang="zh-CN" sz="2000" b="0" i="0">
                <a:solidFill>
                  <a:srgbClr val="000000"/>
                </a:solidFill>
                <a:latin typeface="微软雅黑" pitchFamily="34" charset="0"/>
                <a:ea typeface="微软雅黑" pitchFamily="34" charset="-122"/>
                <a:cs typeface="微软雅黑" pitchFamily="34" charset="-120"/>
              </a:rPr>
              <a:t>，曹某以夫妻感情破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裂为由</a:t>
            </a:r>
            <a:r>
              <a:rPr lang="en-US" altLang="zh-CN" sz="2000" b="0" i="0" dirty="0">
                <a:solidFill>
                  <a:srgbClr val="000000"/>
                </a:solidFill>
                <a:latin typeface="微软雅黑" pitchFamily="34" charset="0"/>
                <a:ea typeface="微软雅黑" pitchFamily="34" charset="-122"/>
                <a:cs typeface="微软雅黑" pitchFamily="34" charset="-120"/>
              </a:rPr>
              <a:t>，向人民法院提起诉讼，要求判决二人离婚。</a:t>
            </a:r>
            <a:r>
              <a:rPr lang="en-US" altLang="zh-CN" sz="2000" b="0" i="0">
                <a:solidFill>
                  <a:srgbClr val="000000"/>
                </a:solidFill>
                <a:latin typeface="微软雅黑" pitchFamily="34" charset="0"/>
                <a:ea typeface="微软雅黑" pitchFamily="34" charset="-122"/>
                <a:cs typeface="微软雅黑" pitchFamily="34" charset="-120"/>
              </a:rPr>
              <a:t>本案中(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a8b8f597b.bracket?pid=dc4f7e127&amp;color=0,0,0&amp;vpa=9&amp;vtp=1"/>
          <p:cNvSpPr/>
          <p:nvPr/>
        </p:nvSpPr>
        <p:spPr>
          <a:xfrm>
            <a:off x="7526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5_2#a8b8f597b?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①曹某和许某间的夫妻感情确实已经破裂，法院应当判决二人离婚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当事人的婚姻自始没有法律约束力，双方没有夫妻的权利和义务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曹某和许某属法律禁止结婚的亲属关系，二人领取的结婚证是无效的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当事人的父母撮合子女结婚的行为极不负责，是严重的违法行为</a:t>
            </a:r>
            <a:endParaRPr lang="en-US" altLang="zh-CN" sz="2000" dirty="0"/>
          </a:p>
        </p:txBody>
      </p:sp>
      <p:sp>
        <p:nvSpPr>
          <p:cNvPr id="5" name="QC_6_BD.25_3#a8b8f597b.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27_1#a8b8f597b?vop=1&amp;pid=dc4f7e12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本题考查结婚的法定条件。民法典规定，有禁止结婚的亲属关系的婚姻无效</a:t>
            </a:r>
            <a:r>
              <a:rPr lang="en-US" altLang="zh-CN" sz="2000" b="0" i="0">
                <a:solidFill>
                  <a:srgbClr val="000000"/>
                </a:solidFill>
                <a:latin typeface="微软雅黑" pitchFamily="34" charset="0"/>
                <a:ea typeface="微软雅黑" pitchFamily="34" charset="-122"/>
                <a:cs typeface="微软雅黑" pitchFamily="34" charset="-120"/>
              </a:rPr>
              <a:t>，且无效婚姻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自始没有法律约束力</a:t>
            </a:r>
            <a:r>
              <a:rPr lang="en-US" altLang="zh-CN" sz="2000" b="0" i="0" dirty="0">
                <a:solidFill>
                  <a:srgbClr val="000000"/>
                </a:solidFill>
                <a:latin typeface="微软雅黑" pitchFamily="34" charset="0"/>
                <a:ea typeface="微软雅黑" pitchFamily="34" charset="-122"/>
                <a:cs typeface="微软雅黑" pitchFamily="34" charset="-120"/>
              </a:rPr>
              <a:t>，当事人不具有夫妻的权利和义务，②正确</a:t>
            </a:r>
            <a:r>
              <a:rPr lang="en-US" altLang="zh-CN" sz="2000" b="0" i="0">
                <a:solidFill>
                  <a:srgbClr val="000000"/>
                </a:solidFill>
                <a:latin typeface="微软雅黑" pitchFamily="34" charset="0"/>
                <a:ea typeface="微软雅黑" pitchFamily="34" charset="-122"/>
                <a:cs typeface="微软雅黑" pitchFamily="34" charset="-120"/>
              </a:rPr>
              <a:t>。曹某的父亲与许某的母亲系同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胞姐弟</a:t>
            </a:r>
            <a:r>
              <a:rPr lang="en-US" altLang="zh-CN" sz="2000" b="0" i="0" dirty="0">
                <a:solidFill>
                  <a:srgbClr val="000000"/>
                </a:solidFill>
                <a:latin typeface="微软雅黑" pitchFamily="34" charset="0"/>
                <a:ea typeface="微软雅黑" pitchFamily="34" charset="-122"/>
                <a:cs typeface="微软雅黑" pitchFamily="34" charset="-120"/>
              </a:rPr>
              <a:t>，曹某与许某为三代以内旁系血亲，属于法律禁止结婚的情形</a:t>
            </a:r>
            <a:r>
              <a:rPr lang="en-US" altLang="zh-CN" sz="2000" b="0" i="0">
                <a:solidFill>
                  <a:srgbClr val="000000"/>
                </a:solidFill>
                <a:latin typeface="微软雅黑" pitchFamily="34" charset="0"/>
                <a:ea typeface="微软雅黑" pitchFamily="34" charset="-122"/>
                <a:cs typeface="微软雅黑" pitchFamily="34" charset="-120"/>
              </a:rPr>
              <a:t>，二人领取的结婚证是无效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，③正确。虽然双方因感情不和分居多年，符合“因感情不和分居满二年”的离婚条件</a:t>
            </a:r>
            <a:r>
              <a:rPr lang="en-US" altLang="zh-CN" sz="2000" b="0" i="0">
                <a:solidFill>
                  <a:srgbClr val="000000"/>
                </a:solidFill>
                <a:latin typeface="微软雅黑" pitchFamily="34" charset="0"/>
                <a:ea typeface="微软雅黑" pitchFamily="34" charset="-122"/>
                <a:cs typeface="微软雅黑" pitchFamily="34" charset="-120"/>
              </a:rPr>
              <a:t>，但本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案的关键在于婚姻本身的效力</a:t>
            </a:r>
            <a:r>
              <a:rPr lang="en-US" altLang="zh-CN" sz="2000" b="0" i="0" dirty="0">
                <a:solidFill>
                  <a:srgbClr val="000000"/>
                </a:solidFill>
                <a:latin typeface="微软雅黑" pitchFamily="34" charset="0"/>
                <a:ea typeface="微软雅黑" pitchFamily="34" charset="-122"/>
                <a:cs typeface="微软雅黑" pitchFamily="34" charset="-120"/>
              </a:rPr>
              <a:t>。曹某与许某的婚姻自始无效。无效婚姻不存在“离婚”问题</a:t>
            </a:r>
            <a:r>
              <a:rPr lang="en-US" altLang="zh-CN" sz="2000" b="0" i="0">
                <a:solidFill>
                  <a:srgbClr val="000000"/>
                </a:solidFill>
                <a:latin typeface="微软雅黑" pitchFamily="34" charset="0"/>
                <a:ea typeface="微软雅黑" pitchFamily="34" charset="-122"/>
                <a:cs typeface="微软雅黑" pitchFamily="34" charset="-120"/>
              </a:rPr>
              <a:t>，法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院应直接判决婚姻无效</a:t>
            </a:r>
            <a:r>
              <a:rPr lang="en-US" altLang="zh-CN" sz="2000" b="0" i="0" dirty="0">
                <a:solidFill>
                  <a:srgbClr val="000000"/>
                </a:solidFill>
                <a:latin typeface="微软雅黑" pitchFamily="34" charset="0"/>
                <a:ea typeface="微软雅黑" pitchFamily="34" charset="-122"/>
                <a:cs typeface="微软雅黑" pitchFamily="34" charset="-120"/>
              </a:rPr>
              <a:t>，而非离婚，①排除</a:t>
            </a:r>
            <a:r>
              <a:rPr lang="en-US" altLang="zh-CN" sz="2000" b="0" i="0">
                <a:solidFill>
                  <a:srgbClr val="000000"/>
                </a:solidFill>
                <a:latin typeface="微软雅黑" pitchFamily="34" charset="0"/>
                <a:ea typeface="微软雅黑" pitchFamily="34" charset="-122"/>
                <a:cs typeface="微软雅黑" pitchFamily="34" charset="-120"/>
              </a:rPr>
              <a:t>。父母撮合表亲结婚的行为虽违背伦理道德和法律精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神</a:t>
            </a:r>
            <a:r>
              <a:rPr lang="en-US" altLang="zh-CN" sz="2000" b="0" i="0" dirty="0">
                <a:solidFill>
                  <a:srgbClr val="000000"/>
                </a:solidFill>
                <a:latin typeface="微软雅黑" pitchFamily="34" charset="0"/>
                <a:ea typeface="微软雅黑" pitchFamily="34" charset="-122"/>
                <a:cs typeface="微软雅黑" pitchFamily="34" charset="-120"/>
              </a:rPr>
              <a:t>，但现行法律并未明确将“撮合近亲结婚”单独界定为“严重违法行为”,④排除。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27_2#a8b8f597b?vop=1&amp;pid=dc4f7e127&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无效婚姻与可撤销婚姻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1）无效婚姻有三种情况：重婚、有禁止结婚的亲属关系、未到法定婚龄。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2）可撤销婚姻有三种情况：一方患有重大疾病在结婚登记前未如实告知的</a:t>
            </a:r>
            <a:r>
              <a:rPr lang="en-US" altLang="zh-CN" sz="2000" b="0" i="0">
                <a:solidFill>
                  <a:srgbClr val="000000"/>
                </a:solidFill>
                <a:latin typeface="微软雅黑" pitchFamily="34" charset="0"/>
                <a:ea typeface="微软雅黑" pitchFamily="34" charset="-122"/>
                <a:cs typeface="微软雅黑" pitchFamily="34" charset="-120"/>
              </a:rPr>
              <a:t>，另一方可以向人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民法院请求撤销婚姻</a:t>
            </a:r>
            <a:r>
              <a:rPr lang="en-US" altLang="zh-CN" sz="2000" b="0" i="0" dirty="0">
                <a:solidFill>
                  <a:srgbClr val="000000"/>
                </a:solidFill>
                <a:latin typeface="微软雅黑" pitchFamily="34" charset="0"/>
                <a:ea typeface="微软雅黑" pitchFamily="34" charset="-122"/>
                <a:cs typeface="微软雅黑" pitchFamily="34" charset="-120"/>
              </a:rPr>
              <a:t>；因胁迫结婚的，受胁迫一方可以向人民法院请求撤销婚姻</a:t>
            </a:r>
            <a:r>
              <a:rPr lang="en-US" altLang="zh-CN" sz="2000" b="0" i="0">
                <a:solidFill>
                  <a:srgbClr val="000000"/>
                </a:solidFill>
                <a:latin typeface="微软雅黑" pitchFamily="34" charset="0"/>
                <a:ea typeface="微软雅黑" pitchFamily="34" charset="-122"/>
                <a:cs typeface="微软雅黑" pitchFamily="34" charset="-120"/>
              </a:rPr>
              <a:t>；被非法限制人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身自由的</a:t>
            </a:r>
            <a:r>
              <a:rPr lang="en-US" altLang="zh-CN" sz="2000" b="0" i="0" dirty="0">
                <a:solidFill>
                  <a:srgbClr val="000000"/>
                </a:solidFill>
                <a:latin typeface="微软雅黑" pitchFamily="34" charset="0"/>
                <a:ea typeface="微软雅黑" pitchFamily="34" charset="-122"/>
                <a:cs typeface="微软雅黑" pitchFamily="34" charset="-120"/>
              </a:rPr>
              <a:t>，被限制一方可以向人民法院请求撤销婚姻。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28_1#b3f3f321b?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［河北邯郸2025高二月考］</a:t>
            </a:r>
            <a:r>
              <a:rPr lang="en-US" altLang="zh-CN" sz="2000" b="0" i="0" dirty="0">
                <a:solidFill>
                  <a:srgbClr val="000000"/>
                </a:solidFill>
                <a:latin typeface="微软雅黑" pitchFamily="34" charset="0"/>
                <a:ea typeface="微软雅黑" pitchFamily="34" charset="-122"/>
                <a:cs typeface="微软雅黑" pitchFamily="34" charset="-120"/>
              </a:rPr>
              <a:t>原告邓某（男）与被告郭某（女）于2021年登记结婚</a:t>
            </a:r>
            <a:r>
              <a:rPr lang="en-US" altLang="zh-CN" sz="2000" b="0" i="0">
                <a:solidFill>
                  <a:srgbClr val="000000"/>
                </a:solidFill>
                <a:latin typeface="微软雅黑" pitchFamily="34" charset="0"/>
                <a:ea typeface="微软雅黑" pitchFamily="34" charset="-122"/>
                <a:cs typeface="微软雅黑" pitchFamily="34" charset="-120"/>
              </a:rPr>
              <a:t>，婚后育有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一子一女</a:t>
            </a:r>
            <a:r>
              <a:rPr lang="en-US" altLang="zh-CN" sz="2000" b="0" i="0" dirty="0">
                <a:solidFill>
                  <a:srgbClr val="000000"/>
                </a:solidFill>
                <a:latin typeface="微软雅黑" pitchFamily="34" charset="0"/>
                <a:ea typeface="微软雅黑" pitchFamily="34" charset="-122"/>
                <a:cs typeface="微软雅黑" pitchFamily="34" charset="-120"/>
              </a:rPr>
              <a:t>。因生活琐事产生矛盾，邓某于2023年起诉至法院请求离婚</a:t>
            </a:r>
            <a:r>
              <a:rPr lang="en-US" altLang="zh-CN" sz="2000" b="0" i="0">
                <a:solidFill>
                  <a:srgbClr val="000000"/>
                </a:solidFill>
                <a:latin typeface="微软雅黑" pitchFamily="34" charset="0"/>
                <a:ea typeface="微软雅黑" pitchFamily="34" charset="-122"/>
                <a:cs typeface="微软雅黑" pitchFamily="34" charset="-120"/>
              </a:rPr>
              <a:t>，并表示不同意离婚后仍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然抚养子女</a:t>
            </a:r>
            <a:r>
              <a:rPr lang="en-US" altLang="zh-CN" sz="2000" b="0" i="0" dirty="0">
                <a:solidFill>
                  <a:srgbClr val="000000"/>
                </a:solidFill>
                <a:latin typeface="微软雅黑" pitchFamily="34" charset="0"/>
                <a:ea typeface="微软雅黑" pitchFamily="34" charset="-122"/>
                <a:cs typeface="微软雅黑" pitchFamily="34" charset="-120"/>
              </a:rPr>
              <a:t>。法院经审理认为，原、被告夫妻感情并未完全破裂</a:t>
            </a:r>
            <a:r>
              <a:rPr lang="en-US" altLang="zh-CN" sz="2000" b="0" i="0">
                <a:solidFill>
                  <a:srgbClr val="000000"/>
                </a:solidFill>
                <a:latin typeface="微软雅黑" pitchFamily="34" charset="0"/>
                <a:ea typeface="微软雅黑" pitchFamily="34" charset="-122"/>
                <a:cs typeface="微软雅黑" pitchFamily="34" charset="-120"/>
              </a:rPr>
              <a:t>，判决驳回了邓某的离婚诉讼请</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下列说法符合法律规定的是(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b3f3f321b.bracket?pid=dc4f7e127&amp;color=0,0,0&amp;vpa=10&amp;vtp=1"/>
          <p:cNvSpPr/>
          <p:nvPr/>
        </p:nvSpPr>
        <p:spPr>
          <a:xfrm>
            <a:off x="4465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8_2#b3f3f321b?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①裁判离婚法律效力大于协议离婚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邓某可以在三个月后继续请求裁判离婚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父母对于未成年子女的抚养义务不因离婚而消除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人民法院判决应坚持最有利于未成年人的原则</a:t>
            </a:r>
            <a:endParaRPr lang="en-US" altLang="zh-CN" sz="2000" dirty="0"/>
          </a:p>
        </p:txBody>
      </p:sp>
      <p:sp>
        <p:nvSpPr>
          <p:cNvPr id="5" name="QC_6_BD.28_3#b3f3f321b.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0_1#b3f3f321b?vop=1&amp;pid=dc4f7e12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本题考查离婚。父母对于未成年子女的抚养义务不因离婚而消除，③正确</a:t>
            </a:r>
            <a:r>
              <a:rPr lang="en-US" altLang="zh-CN" sz="2000" b="0" i="0">
                <a:solidFill>
                  <a:srgbClr val="000000"/>
                </a:solidFill>
                <a:latin typeface="微软雅黑" pitchFamily="34" charset="0"/>
                <a:ea typeface="微软雅黑" pitchFamily="34" charset="-122"/>
                <a:cs typeface="微软雅黑" pitchFamily="34" charset="-120"/>
              </a:rPr>
              <a:t>。人民法院判决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应坚持最有利于未成年人的原则</a:t>
            </a:r>
            <a:r>
              <a:rPr lang="en-US" altLang="zh-CN" sz="2000" b="0" i="0" dirty="0">
                <a:solidFill>
                  <a:srgbClr val="000000"/>
                </a:solidFill>
                <a:latin typeface="微软雅黑" pitchFamily="34" charset="0"/>
                <a:ea typeface="微软雅黑" pitchFamily="34" charset="-122"/>
                <a:cs typeface="微软雅黑" pitchFamily="34" charset="-120"/>
              </a:rPr>
              <a:t>，④正确。在我国，无论是裁判离婚（诉讼离婚）</a:t>
            </a:r>
            <a:r>
              <a:rPr lang="en-US" altLang="zh-CN" sz="2000" b="0" i="0">
                <a:solidFill>
                  <a:srgbClr val="000000"/>
                </a:solidFill>
                <a:latin typeface="微软雅黑" pitchFamily="34" charset="0"/>
                <a:ea typeface="微软雅黑" pitchFamily="34" charset="-122"/>
                <a:cs typeface="微软雅黑" pitchFamily="34" charset="-120"/>
              </a:rPr>
              <a:t>还是协议离婚，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只要程序合法</a:t>
            </a:r>
            <a:r>
              <a:rPr lang="en-US" altLang="zh-CN" sz="2000" b="0" i="0" dirty="0">
                <a:solidFill>
                  <a:srgbClr val="000000"/>
                </a:solidFill>
                <a:latin typeface="微软雅黑" pitchFamily="34" charset="0"/>
                <a:ea typeface="微软雅黑" pitchFamily="34" charset="-122"/>
                <a:cs typeface="微软雅黑" pitchFamily="34" charset="-120"/>
              </a:rPr>
              <a:t>、最终生效，均具有同等的法律效力，</a:t>
            </a:r>
            <a:r>
              <a:rPr lang="en-US" altLang="zh-CN" sz="2000" b="0" i="0">
                <a:solidFill>
                  <a:srgbClr val="000000"/>
                </a:solidFill>
                <a:latin typeface="微软雅黑" pitchFamily="34" charset="0"/>
                <a:ea typeface="微软雅黑" pitchFamily="34" charset="-122"/>
                <a:cs typeface="微软雅黑" pitchFamily="34" charset="-120"/>
              </a:rPr>
              <a:t>因此裁判离婚的法律效力并不大于协议离婚，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错误。当事人的离婚自由在特定情形下受到一定的限制</a:t>
            </a:r>
            <a:r>
              <a:rPr lang="en-US" altLang="zh-CN" sz="2000" b="0" i="0">
                <a:solidFill>
                  <a:srgbClr val="000000"/>
                </a:solidFill>
                <a:latin typeface="微软雅黑" pitchFamily="34" charset="0"/>
                <a:ea typeface="微软雅黑" pitchFamily="34" charset="-122"/>
                <a:cs typeface="微软雅黑" pitchFamily="34" charset="-120"/>
              </a:rPr>
              <a:t>，凡判决不准离婚和调解和好的离婚案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a:t>
            </a:r>
            <a:r>
              <a:rPr lang="en-US" altLang="zh-CN" sz="2000" b="0" i="0" dirty="0">
                <a:solidFill>
                  <a:srgbClr val="000000"/>
                </a:solidFill>
                <a:latin typeface="微软雅黑" pitchFamily="34" charset="0"/>
                <a:ea typeface="微软雅黑" pitchFamily="34" charset="-122"/>
                <a:cs typeface="微软雅黑" pitchFamily="34" charset="-120"/>
              </a:rPr>
              <a:t>，没有新情况、新理由，原告在六个月内又起诉的，人民法院不予受理。在本案中</a:t>
            </a:r>
            <a:r>
              <a:rPr lang="en-US" altLang="zh-CN" sz="2000" b="0" i="0">
                <a:solidFill>
                  <a:srgbClr val="000000"/>
                </a:solidFill>
                <a:latin typeface="微软雅黑" pitchFamily="34" charset="0"/>
                <a:ea typeface="微软雅黑" pitchFamily="34" charset="-122"/>
                <a:cs typeface="微软雅黑" pitchFamily="34" charset="-120"/>
              </a:rPr>
              <a:t>，若邓某没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有新情况</a:t>
            </a:r>
            <a:r>
              <a:rPr lang="en-US" altLang="zh-CN" sz="2000" b="0" i="0" dirty="0">
                <a:solidFill>
                  <a:srgbClr val="000000"/>
                </a:solidFill>
                <a:latin typeface="微软雅黑" pitchFamily="34" charset="0"/>
                <a:ea typeface="微软雅黑" pitchFamily="34" charset="-122"/>
                <a:cs typeface="微软雅黑" pitchFamily="34" charset="-120"/>
              </a:rPr>
              <a:t>、新理由，则不可以在三个月后继续请求裁判离婚，②排除。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31_1#afa562170?sp=1&amp;pid=dc4f7e12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11.登记结婚，意味着男女双方在婚姻中的权利与义务关系正式确立。严某（男）与温某（</a:t>
            </a:r>
            <a:r>
              <a:rPr lang="en-US" altLang="zh-CN" sz="2000" b="0" i="0">
                <a:solidFill>
                  <a:srgbClr val="000000"/>
                </a:solidFill>
                <a:latin typeface="微软雅黑" pitchFamily="34" charset="0"/>
                <a:ea typeface="微软雅黑" pitchFamily="34" charset="-122"/>
                <a:cs typeface="微软雅黑" pitchFamily="34" charset="-120"/>
              </a:rPr>
              <a:t>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2023年2月22日登记结婚，</a:t>
            </a:r>
            <a:r>
              <a:rPr lang="en-US" altLang="zh-CN" sz="2000" b="0" i="0">
                <a:solidFill>
                  <a:srgbClr val="000000"/>
                </a:solidFill>
                <a:latin typeface="微软雅黑" pitchFamily="34" charset="0"/>
                <a:ea typeface="微软雅黑" pitchFamily="34" charset="-122"/>
                <a:cs typeface="微软雅黑" pitchFamily="34" charset="-120"/>
              </a:rPr>
              <a:t>他们在处理夫妻双方权利与义务关系中做法正确的是(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afa562170.bracket?pid=dc4f7e127&amp;color=0,0,0&amp;vpa=11&amp;vtp=1"/>
          <p:cNvSpPr/>
          <p:nvPr/>
        </p:nvSpPr>
        <p:spPr>
          <a:xfrm>
            <a:off x="10082276"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1_2#afa562170?pid=dc4f7e127&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①严某要求温某生的儿子必须随父姓，女儿可以随父姓也可以随母姓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严某认为自己收入高，要求温某辞职回家做全职太太</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夫妻双方自由平等、相互欣赏、互谅互让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温某要求严某承担一定的家务活</a:t>
            </a:r>
            <a:endParaRPr lang="en-US" altLang="zh-CN" sz="2000" dirty="0"/>
          </a:p>
        </p:txBody>
      </p:sp>
      <p:sp>
        <p:nvSpPr>
          <p:cNvPr id="5" name="QC_6_BD.31_3#afa562170.choices?pid=dc4f7e127&amp;color=0,0,0&amp;vtp=1&amp;bbb=1"/>
          <p:cNvSpPr/>
          <p:nvPr/>
        </p:nvSpPr>
        <p:spPr>
          <a:xfrm>
            <a:off x="722376" y="37127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3_1#afa562170?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本题考查夫妻平等的人身关系。只有夫妻双方自由平等、相互欣赏、互谅互让</a:t>
            </a:r>
            <a:r>
              <a:rPr lang="en-US" altLang="zh-CN" sz="2000" b="0" i="0">
                <a:solidFill>
                  <a:srgbClr val="000000"/>
                </a:solidFill>
                <a:latin typeface="微软雅黑" pitchFamily="34" charset="0"/>
                <a:ea typeface="微软雅黑" pitchFamily="34" charset="-122"/>
                <a:cs typeface="微软雅黑" pitchFamily="34" charset="-120"/>
              </a:rPr>
              <a:t>，才能成就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美满婚姻</a:t>
            </a:r>
            <a:r>
              <a:rPr lang="en-US" altLang="zh-CN" sz="2000" b="0" i="0" dirty="0">
                <a:solidFill>
                  <a:srgbClr val="000000"/>
                </a:solidFill>
                <a:latin typeface="微软雅黑" pitchFamily="34" charset="0"/>
                <a:ea typeface="微软雅黑" pitchFamily="34" charset="-122"/>
                <a:cs typeface="微软雅黑" pitchFamily="34" charset="-120"/>
              </a:rPr>
              <a:t>，③正确。夫妻平等意味着夫妻在生活中平等行使权利、平等履行义务</a:t>
            </a:r>
            <a:r>
              <a:rPr lang="en-US" altLang="zh-CN" sz="2000" b="0" i="0">
                <a:solidFill>
                  <a:srgbClr val="000000"/>
                </a:solidFill>
                <a:latin typeface="微软雅黑" pitchFamily="34" charset="0"/>
                <a:ea typeface="微软雅黑" pitchFamily="34" charset="-122"/>
                <a:cs typeface="微软雅黑" pitchFamily="34" charset="-120"/>
              </a:rPr>
              <a:t>、共同承担家庭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和社会的责任</a:t>
            </a:r>
            <a:r>
              <a:rPr lang="en-US" altLang="zh-CN" sz="2000" b="0" i="0" dirty="0">
                <a:solidFill>
                  <a:srgbClr val="000000"/>
                </a:solidFill>
                <a:latin typeface="微软雅黑" pitchFamily="34" charset="0"/>
                <a:ea typeface="微软雅黑" pitchFamily="34" charset="-122"/>
                <a:cs typeface="微软雅黑" pitchFamily="34" charset="-120"/>
              </a:rPr>
              <a:t>。温某可以要求严某分担一定的家务活，④正确。</a:t>
            </a:r>
            <a:r>
              <a:rPr lang="en-US" altLang="zh-CN" sz="2000" b="0" i="0">
                <a:solidFill>
                  <a:srgbClr val="000000"/>
                </a:solidFill>
                <a:latin typeface="微软雅黑" pitchFamily="34" charset="0"/>
                <a:ea typeface="微软雅黑" pitchFamily="34" charset="-122"/>
                <a:cs typeface="微软雅黑" pitchFamily="34" charset="-120"/>
              </a:rPr>
              <a:t>夫妻双方所生的子女可以随父姓，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也可以随母姓</a:t>
            </a:r>
            <a:r>
              <a:rPr lang="en-US" altLang="zh-CN" sz="2000" b="0" i="0" dirty="0">
                <a:solidFill>
                  <a:srgbClr val="000000"/>
                </a:solidFill>
                <a:latin typeface="微软雅黑" pitchFamily="34" charset="0"/>
                <a:ea typeface="微软雅黑" pitchFamily="34" charset="-122"/>
                <a:cs typeface="微软雅黑" pitchFamily="34" charset="-120"/>
              </a:rPr>
              <a:t>，严某要求儿子必须随父姓的做法错误，①排除。夫妻双方均有参加生产、</a:t>
            </a:r>
            <a:r>
              <a:rPr lang="en-US" altLang="zh-CN" sz="2000" b="0" i="0">
                <a:solidFill>
                  <a:srgbClr val="000000"/>
                </a:solidFill>
                <a:latin typeface="微软雅黑" pitchFamily="34" charset="0"/>
                <a:ea typeface="微软雅黑" pitchFamily="34" charset="-122"/>
                <a:cs typeface="微软雅黑" pitchFamily="34" charset="-120"/>
              </a:rPr>
              <a:t>工作、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学习和社会活动的自由</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4_1#77c0ebbbb?sp=1&amp;pid=dc4f7e12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［浙江台州十校联盟2024高二联考］</a:t>
            </a:r>
            <a:r>
              <a:rPr lang="en-US" altLang="zh-CN" sz="2000" b="0" i="0" dirty="0">
                <a:solidFill>
                  <a:srgbClr val="000000"/>
                </a:solidFill>
                <a:latin typeface="微软雅黑" pitchFamily="34" charset="0"/>
                <a:ea typeface="微软雅黑" pitchFamily="34" charset="-122"/>
                <a:cs typeface="微软雅黑" pitchFamily="34" charset="-120"/>
              </a:rPr>
              <a:t>王某是某中学的音乐教师，与张某结婚三年后</a:t>
            </a:r>
            <a:r>
              <a:rPr lang="en-US" altLang="zh-CN" sz="2000" b="0" i="0">
                <a:solidFill>
                  <a:srgbClr val="000000"/>
                </a:solidFill>
                <a:latin typeface="微软雅黑" pitchFamily="34" charset="0"/>
                <a:ea typeface="微软雅黑" pitchFamily="34" charset="-122"/>
                <a:cs typeface="微软雅黑" pitchFamily="34" charset="-120"/>
              </a:rPr>
              <a:t>，因夫妻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感情破裂要求离婚</a:t>
            </a:r>
            <a:r>
              <a:rPr lang="en-US" altLang="zh-CN" sz="2000" b="0" i="0" dirty="0">
                <a:solidFill>
                  <a:srgbClr val="000000"/>
                </a:solidFill>
                <a:latin typeface="微软雅黑" pitchFamily="34" charset="0"/>
                <a:ea typeface="微软雅黑" pitchFamily="34" charset="-122"/>
                <a:cs typeface="微软雅黑" pitchFamily="34" charset="-120"/>
              </a:rPr>
              <a:t>。双方就财产的分割发生纠纷。</a:t>
            </a:r>
            <a:r>
              <a:rPr lang="en-US" altLang="zh-CN" sz="2000" b="0" i="0">
                <a:solidFill>
                  <a:srgbClr val="000000"/>
                </a:solidFill>
                <a:latin typeface="微软雅黑" pitchFamily="34" charset="0"/>
                <a:ea typeface="微软雅黑" pitchFamily="34" charset="-122"/>
                <a:cs typeface="微软雅黑" pitchFamily="34" charset="-120"/>
              </a:rPr>
              <a:t>以下属于王某个人财产的是(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77c0ebbbb.bracket?pid=dc4f7e127&amp;color=0,0,0&amp;vpa=12&amp;vtp=1"/>
          <p:cNvSpPr/>
          <p:nvPr/>
        </p:nvSpPr>
        <p:spPr>
          <a:xfrm>
            <a:off x="9558401" y="1410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4_2#77c0ebbbb?pid=dc4f7e127&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①王某婚后购买的个人专用生活用品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王某婚后接受的张某爷爷明确赠与她个人的小轿车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王某婚后创作的音乐作品所获得的收益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王某婚后用婚前个人财产炒股所获得的收益</a:t>
            </a:r>
            <a:endParaRPr lang="en-US" altLang="zh-CN" sz="2000" dirty="0"/>
          </a:p>
        </p:txBody>
      </p:sp>
      <p:sp>
        <p:nvSpPr>
          <p:cNvPr id="5" name="QC_6_BD.34_3#77c0ebbbb.choices?pid=dc4f7e127&amp;color=0,0,0&amp;vtp=1&amp;bbb=1"/>
          <p:cNvSpPr/>
          <p:nvPr/>
        </p:nvSpPr>
        <p:spPr>
          <a:xfrm>
            <a:off x="722376" y="37127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6_1#77c0ebbbb?vop=1&amp;pid=dc4f7e12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本题考查夫妻财产关系</a:t>
            </a:r>
            <a:r>
              <a:rPr lang="en-US" altLang="zh-CN" sz="2000" b="0" i="0">
                <a:solidFill>
                  <a:srgbClr val="000000"/>
                </a:solidFill>
                <a:latin typeface="微软雅黑" pitchFamily="34" charset="0"/>
                <a:ea typeface="微软雅黑" pitchFamily="34" charset="-122"/>
                <a:cs typeface="微软雅黑" pitchFamily="34" charset="-120"/>
              </a:rPr>
              <a:t>。王某婚后购买的个人专用生活用品以及王某婚后接受的张某爷爷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明确赠与她个人的小轿车</a:t>
            </a:r>
            <a:r>
              <a:rPr lang="en-US" altLang="zh-CN" sz="2000" b="0" i="0" dirty="0">
                <a:solidFill>
                  <a:srgbClr val="000000"/>
                </a:solidFill>
                <a:latin typeface="微软雅黑" pitchFamily="34" charset="0"/>
                <a:ea typeface="微软雅黑" pitchFamily="34" charset="-122"/>
                <a:cs typeface="微软雅黑" pitchFamily="34" charset="-120"/>
              </a:rPr>
              <a:t>，属于王某个人财产，①②正确</a:t>
            </a:r>
            <a:r>
              <a:rPr lang="en-US" altLang="zh-CN" sz="2000" b="0" i="0">
                <a:solidFill>
                  <a:srgbClr val="000000"/>
                </a:solidFill>
                <a:latin typeface="微软雅黑" pitchFamily="34" charset="0"/>
                <a:ea typeface="微软雅黑" pitchFamily="34" charset="-122"/>
                <a:cs typeface="微软雅黑" pitchFamily="34" charset="-120"/>
              </a:rPr>
              <a:t>；王某婚后创作的音乐作品所获得的收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，属于知识产权的收益，属于夫妻共同财产，③排除</a:t>
            </a:r>
            <a:r>
              <a:rPr lang="en-US" altLang="zh-CN" sz="2000" b="0" i="0">
                <a:solidFill>
                  <a:srgbClr val="000000"/>
                </a:solidFill>
                <a:latin typeface="微软雅黑" pitchFamily="34" charset="0"/>
                <a:ea typeface="微软雅黑" pitchFamily="34" charset="-122"/>
                <a:cs typeface="微软雅黑" pitchFamily="34" charset="-120"/>
              </a:rPr>
              <a:t>；王某婚后用婚前个人财产炒股所获得的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收益</a:t>
            </a:r>
            <a:r>
              <a:rPr lang="en-US" altLang="zh-CN" sz="2000" b="0" i="0" dirty="0">
                <a:solidFill>
                  <a:srgbClr val="000000"/>
                </a:solidFill>
                <a:latin typeface="微软雅黑" pitchFamily="34" charset="0"/>
                <a:ea typeface="微软雅黑" pitchFamily="34" charset="-122"/>
                <a:cs typeface="微软雅黑" pitchFamily="34" charset="-120"/>
              </a:rPr>
              <a:t>，属于投资获得的收益，属于夫妻共同财产，④排除。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c21bdb75a.fixed?pid=51b15527b&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c21bdb75a.fixed?pid=51b15527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第二单元综合测试</a:t>
            </a:r>
            <a:endParaRPr lang="en-US" altLang="zh-CN" sz="4400" dirty="0"/>
          </a:p>
        </p:txBody>
      </p:sp>
      <p:pic>
        <p:nvPicPr>
          <p:cNvPr id="4" name="C_4#c21bdb75a.fixed?pid=51b15527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c21bdb75a.fixed?pid=51b15527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37_1#b3768b26f?sp=1&amp;pid=dc4f7e127&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［辽宁部分学校2025高二联考］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徐某、许某系夫妻关系。2021年，</a:t>
            </a:r>
            <a:r>
              <a:rPr lang="en-US" altLang="zh-CN" sz="2000" b="0" i="0">
                <a:solidFill>
                  <a:srgbClr val="000000"/>
                </a:solidFill>
                <a:latin typeface="微软雅黑" pitchFamily="34" charset="0"/>
                <a:ea typeface="微软雅黑" pitchFamily="34" charset="-122"/>
                <a:cs typeface="微软雅黑" pitchFamily="34" charset="-120"/>
              </a:rPr>
              <a:t>徐某因夫妻经营生意需要，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向刘某借钱</a:t>
            </a:r>
            <a:r>
              <a:rPr lang="en-US" altLang="zh-CN" sz="2000" b="0" i="0" dirty="0">
                <a:solidFill>
                  <a:srgbClr val="000000"/>
                </a:solidFill>
                <a:latin typeface="微软雅黑" pitchFamily="34" charset="0"/>
                <a:ea typeface="微软雅黑" pitchFamily="34" charset="-122"/>
                <a:cs typeface="微软雅黑" pitchFamily="34" charset="-120"/>
              </a:rPr>
              <a:t>，并出具一张借条：“今向刘某借款40万元整，徐某，2021年1月16日</a:t>
            </a:r>
            <a:r>
              <a:rPr lang="en-US" altLang="zh-CN" sz="2000" b="0" i="0">
                <a:solidFill>
                  <a:srgbClr val="000000"/>
                </a:solidFill>
                <a:latin typeface="微软雅黑" pitchFamily="34" charset="0"/>
                <a:ea typeface="微软雅黑" pitchFamily="34" charset="-122"/>
                <a:cs typeface="微软雅黑" pitchFamily="34" charset="-120"/>
              </a:rPr>
              <a:t>”，上面有徐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某的签名</a:t>
            </a:r>
            <a:r>
              <a:rPr lang="en-US" altLang="zh-CN" sz="2000" b="0" i="0" dirty="0">
                <a:solidFill>
                  <a:srgbClr val="000000"/>
                </a:solidFill>
                <a:latin typeface="微软雅黑" pitchFamily="34" charset="0"/>
                <a:ea typeface="微软雅黑" pitchFamily="34" charset="-122"/>
                <a:cs typeface="微软雅黑" pitchFamily="34" charset="-120"/>
              </a:rPr>
              <a:t>。当天，刘某向徐某妻子许某的账户转账40万元。借款到期后，刘某多次催讨</a:t>
            </a:r>
            <a:r>
              <a:rPr lang="en-US" altLang="zh-CN" sz="2000" b="0" i="0">
                <a:solidFill>
                  <a:srgbClr val="000000"/>
                </a:solidFill>
                <a:latin typeface="微软雅黑" pitchFamily="34" charset="0"/>
                <a:ea typeface="微软雅黑" pitchFamily="34" charset="-122"/>
                <a:cs typeface="微软雅黑" pitchFamily="34" charset="-120"/>
              </a:rPr>
              <a:t>，许某辩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称虽然刘某向其账户转账</a:t>
            </a:r>
            <a:r>
              <a:rPr lang="en-US" altLang="zh-CN" sz="2000" b="0" i="0" dirty="0">
                <a:solidFill>
                  <a:srgbClr val="000000"/>
                </a:solidFill>
                <a:latin typeface="微软雅黑" pitchFamily="34" charset="0"/>
                <a:ea typeface="微软雅黑" pitchFamily="34" charset="-122"/>
                <a:cs typeface="微软雅黑" pitchFamily="34" charset="-120"/>
              </a:rPr>
              <a:t>40万元，但其对这笔借款不知情，不应该承担偿还责任。刘某无奈</a:t>
            </a:r>
            <a:r>
              <a:rPr lang="en-US" altLang="zh-CN" sz="2000" b="0" i="0">
                <a:solidFill>
                  <a:srgbClr val="000000"/>
                </a:solidFill>
                <a:latin typeface="微软雅黑" pitchFamily="34" charset="0"/>
                <a:ea typeface="微软雅黑" pitchFamily="34" charset="-122"/>
                <a:cs typeface="微软雅黑" pitchFamily="34" charset="-120"/>
              </a:rPr>
              <a:t>，遂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将夫妻俩起诉至法院</a:t>
            </a:r>
            <a:r>
              <a:rPr lang="en-US" altLang="zh-CN" sz="2000" b="0" i="0" dirty="0">
                <a:solidFill>
                  <a:srgbClr val="000000"/>
                </a:solidFill>
                <a:latin typeface="微软雅黑" pitchFamily="34" charset="0"/>
                <a:ea typeface="微软雅黑" pitchFamily="34" charset="-122"/>
                <a:cs typeface="微软雅黑" pitchFamily="34" charset="-120"/>
              </a:rPr>
              <a:t>。关于本案的40万元，</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b3768b26f.bracket?pid=dc4f7e127&amp;color=0,0,0&amp;vpa=13&amp;vtp=1"/>
          <p:cNvSpPr/>
          <p:nvPr/>
        </p:nvSpPr>
        <p:spPr>
          <a:xfrm>
            <a:off x="7812151" y="27817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7_2#b3768b26f?pid=dc4f7e127&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①许某有义务还，因为婚姻关系存续期间一方所欠债务都应视为夫妻共同债务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是徐某个人债务，因为借条上仅有徐某的签字，其妻子不必承担偿还义务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属于夫妻共同债务，因为此借款用于夫妻经营生意，应认定为夫妻共同意思表示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如果徐某许某夫妻共同财产不足以偿还，可申请以徐某或许某的个人财产偿还</a:t>
            </a:r>
            <a:endParaRPr lang="en-US" altLang="zh-CN" sz="2000" dirty="0"/>
          </a:p>
        </p:txBody>
      </p:sp>
      <p:sp>
        <p:nvSpPr>
          <p:cNvPr id="5" name="QC_6_BD.37_3#b3768b26f.choices?pid=dc4f7e127&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39_1#b3768b26f?vop=1&amp;pid=dc4f7e127&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本题考查平等的财产关系</a:t>
            </a:r>
            <a:r>
              <a:rPr lang="en-US" altLang="zh-CN" sz="2000" b="0" i="0">
                <a:solidFill>
                  <a:srgbClr val="000000"/>
                </a:solidFill>
                <a:latin typeface="微软雅黑" pitchFamily="34" charset="0"/>
                <a:ea typeface="微软雅黑" pitchFamily="34" charset="-122"/>
                <a:cs typeface="微软雅黑" pitchFamily="34" charset="-120"/>
              </a:rPr>
              <a:t>。夫妻双方共同签名或者夫妻一方事后追认等共同意思表示所负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的债务属于夫妻共同债务</a:t>
            </a:r>
            <a:r>
              <a:rPr lang="en-US" altLang="zh-CN" sz="2000" b="0" i="0" dirty="0">
                <a:solidFill>
                  <a:srgbClr val="000000"/>
                </a:solidFill>
                <a:latin typeface="微软雅黑" pitchFamily="34" charset="0"/>
                <a:ea typeface="微软雅黑" pitchFamily="34" charset="-122"/>
                <a:cs typeface="微软雅黑" pitchFamily="34" charset="-120"/>
              </a:rPr>
              <a:t>，徐某因夫妻经营生意需要，向刘某借款40万元</a:t>
            </a:r>
            <a:r>
              <a:rPr lang="en-US" altLang="zh-CN" sz="2000" b="0" i="0">
                <a:solidFill>
                  <a:srgbClr val="000000"/>
                </a:solidFill>
                <a:latin typeface="微软雅黑" pitchFamily="34" charset="0"/>
                <a:ea typeface="微软雅黑" pitchFamily="34" charset="-122"/>
                <a:cs typeface="微软雅黑" pitchFamily="34" charset="-120"/>
              </a:rPr>
              <a:t>，并且刘某把钱转账到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了徐某妻子许某的账户</a:t>
            </a:r>
            <a:r>
              <a:rPr lang="en-US" altLang="zh-CN" sz="2000" b="0" i="0" dirty="0">
                <a:solidFill>
                  <a:srgbClr val="000000"/>
                </a:solidFill>
                <a:latin typeface="微软雅黑" pitchFamily="34" charset="0"/>
                <a:ea typeface="微软雅黑" pitchFamily="34" charset="-122"/>
                <a:cs typeface="微软雅黑" pitchFamily="34" charset="-120"/>
              </a:rPr>
              <a:t>，应认定为夫妻共同意思表示，因此本案的40万元属于夫妻共同债务</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是徐某个人债务</a:t>
            </a:r>
            <a:r>
              <a:rPr lang="en-US" altLang="zh-CN" sz="2000" b="0" i="0" dirty="0">
                <a:solidFill>
                  <a:srgbClr val="000000"/>
                </a:solidFill>
                <a:latin typeface="微软雅黑" pitchFamily="34" charset="0"/>
                <a:ea typeface="微软雅黑" pitchFamily="34" charset="-122"/>
                <a:cs typeface="微软雅黑" pitchFamily="34" charset="-120"/>
              </a:rPr>
              <a:t>，③正确，②排除；当夫妻共同财产不足以清偿夫妻共同债务</a:t>
            </a:r>
            <a:r>
              <a:rPr lang="en-US" altLang="zh-CN" sz="2000" b="0" i="0">
                <a:solidFill>
                  <a:srgbClr val="000000"/>
                </a:solidFill>
                <a:latin typeface="微软雅黑" pitchFamily="34" charset="0"/>
                <a:ea typeface="微软雅黑" pitchFamily="34" charset="-122"/>
                <a:cs typeface="微软雅黑" pitchFamily="34" charset="-120"/>
              </a:rPr>
              <a:t>，夫妻双方应当以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其个人财产偿还共同债务</a:t>
            </a:r>
            <a:r>
              <a:rPr lang="en-US" altLang="zh-CN" sz="2000" b="0" i="0" dirty="0">
                <a:solidFill>
                  <a:srgbClr val="000000"/>
                </a:solidFill>
                <a:latin typeface="微软雅黑" pitchFamily="34" charset="0"/>
                <a:ea typeface="微软雅黑" pitchFamily="34" charset="-122"/>
                <a:cs typeface="微软雅黑" pitchFamily="34" charset="-120"/>
              </a:rPr>
              <a:t>，因此，本案中如果徐某许某夫妻共同财产不足以偿还</a:t>
            </a:r>
            <a:r>
              <a:rPr lang="en-US" altLang="zh-CN" sz="2000" b="0" i="0">
                <a:solidFill>
                  <a:srgbClr val="000000"/>
                </a:solidFill>
                <a:latin typeface="微软雅黑" pitchFamily="34" charset="0"/>
                <a:ea typeface="微软雅黑" pitchFamily="34" charset="-122"/>
                <a:cs typeface="微软雅黑" pitchFamily="34" charset="-120"/>
              </a:rPr>
              <a:t>，可申请以徐某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或许某的个人财产偿还</a:t>
            </a:r>
            <a:r>
              <a:rPr lang="en-US" altLang="zh-CN" sz="2000" b="0" i="0" dirty="0">
                <a:solidFill>
                  <a:srgbClr val="000000"/>
                </a:solidFill>
                <a:latin typeface="微软雅黑" pitchFamily="34" charset="0"/>
                <a:ea typeface="微软雅黑" pitchFamily="34" charset="-122"/>
                <a:cs typeface="微软雅黑" pitchFamily="34" charset="-120"/>
              </a:rPr>
              <a:t>，④正确；根据民法典规定</a:t>
            </a:r>
            <a:r>
              <a:rPr lang="en-US" altLang="zh-CN" sz="2000" b="0" i="0">
                <a:solidFill>
                  <a:srgbClr val="000000"/>
                </a:solidFill>
                <a:latin typeface="微软雅黑" pitchFamily="34" charset="0"/>
                <a:ea typeface="微软雅黑" pitchFamily="34" charset="-122"/>
                <a:cs typeface="微软雅黑" pitchFamily="34" charset="-120"/>
              </a:rPr>
              <a:t>，夫妻一方在婚姻关系存续期间以个人名义为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家庭日常生活需要所负的债务</a:t>
            </a:r>
            <a:r>
              <a:rPr lang="en-US" altLang="zh-CN" sz="2000" b="0" i="0" dirty="0">
                <a:solidFill>
                  <a:srgbClr val="000000"/>
                </a:solidFill>
                <a:latin typeface="微软雅黑" pitchFamily="34" charset="0"/>
                <a:ea typeface="微软雅黑" pitchFamily="34" charset="-122"/>
                <a:cs typeface="微软雅黑" pitchFamily="34" charset="-120"/>
              </a:rPr>
              <a:t>，属于夫妻共同债务</a:t>
            </a:r>
            <a:r>
              <a:rPr lang="en-US" altLang="zh-CN" sz="2000" b="0" i="0">
                <a:solidFill>
                  <a:srgbClr val="000000"/>
                </a:solidFill>
                <a:latin typeface="微软雅黑" pitchFamily="34" charset="0"/>
                <a:ea typeface="微软雅黑" pitchFamily="34" charset="-122"/>
                <a:cs typeface="微软雅黑" pitchFamily="34" charset="-120"/>
              </a:rPr>
              <a:t>，夫妻一方在婚姻关系存续期间以个人名义超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出家庭日常生活需要所负的债务</a:t>
            </a:r>
            <a:r>
              <a:rPr lang="en-US" altLang="zh-CN" sz="2000" b="0" i="0" dirty="0">
                <a:solidFill>
                  <a:srgbClr val="000000"/>
                </a:solidFill>
                <a:latin typeface="微软雅黑" pitchFamily="34" charset="0"/>
                <a:ea typeface="微软雅黑" pitchFamily="34" charset="-122"/>
                <a:cs typeface="微软雅黑" pitchFamily="34" charset="-120"/>
              </a:rPr>
              <a:t>，不属于夫妻共同债务</a:t>
            </a:r>
            <a:r>
              <a:rPr lang="en-US" altLang="zh-CN" sz="2000" b="0" i="0">
                <a:solidFill>
                  <a:srgbClr val="000000"/>
                </a:solidFill>
                <a:latin typeface="微软雅黑" pitchFamily="34" charset="0"/>
                <a:ea typeface="微软雅黑" pitchFamily="34" charset="-122"/>
                <a:cs typeface="微软雅黑" pitchFamily="34" charset="-120"/>
              </a:rPr>
              <a:t>，所以并非所有婚姻关系存续期间一方债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务均视为共同债务</a:t>
            </a:r>
            <a:r>
              <a:rPr lang="en-US" altLang="zh-CN" sz="2000" b="0" i="0" dirty="0">
                <a:solidFill>
                  <a:srgbClr val="000000"/>
                </a:solidFill>
                <a:latin typeface="微软雅黑" pitchFamily="34" charset="0"/>
                <a:ea typeface="微软雅黑" pitchFamily="34" charset="-122"/>
                <a:cs typeface="微软雅黑" pitchFamily="34" charset="-120"/>
              </a:rPr>
              <a:t>，需结合用途判断，①排除。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AS.39_2#b3768b26f?vop=1&amp;pid=dc4f7e127&amp;color=0,0,0&amp;mp=1&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夫妻对婚姻关系存续期间所得财产以及婚前财产的约定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1）夫妻可以约定婚姻关系存续期间所得的财产以及婚前财产归各自所有</a:t>
            </a:r>
            <a:r>
              <a:rPr lang="en-US" altLang="zh-CN" sz="2000" b="0" i="0">
                <a:solidFill>
                  <a:srgbClr val="000000"/>
                </a:solidFill>
                <a:latin typeface="微软雅黑" pitchFamily="34" charset="0"/>
                <a:ea typeface="微软雅黑" pitchFamily="34" charset="-122"/>
                <a:cs typeface="微软雅黑" pitchFamily="34" charset="-120"/>
              </a:rPr>
              <a:t>、共同所有或部分各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自所有</a:t>
            </a:r>
            <a:r>
              <a:rPr lang="en-US" altLang="zh-CN" sz="2000" b="0" i="0" dirty="0">
                <a:solidFill>
                  <a:srgbClr val="000000"/>
                </a:solidFill>
                <a:latin typeface="微软雅黑" pitchFamily="34" charset="0"/>
                <a:ea typeface="微软雅黑" pitchFamily="34" charset="-122"/>
                <a:cs typeface="微软雅黑" pitchFamily="34" charset="-120"/>
              </a:rPr>
              <a:t>、部分共同所有。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2）约定应当采用书面形式，对双方具有约束力。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3）夫妻对婚姻关系存续期间所得的财产约定归各自所有的，夫或妻一方对外所负的债务</a:t>
            </a:r>
            <a:r>
              <a:rPr lang="en-US" altLang="zh-CN" sz="2000" b="0" i="0">
                <a:solidFill>
                  <a:srgbClr val="000000"/>
                </a:solidFill>
                <a:latin typeface="微软雅黑" pitchFamily="34" charset="0"/>
                <a:ea typeface="微软雅黑" pitchFamily="34" charset="-122"/>
                <a:cs typeface="微软雅黑" pitchFamily="34" charset="-120"/>
              </a:rPr>
              <a:t>，相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对人知道该约定的</a:t>
            </a:r>
            <a:r>
              <a:rPr lang="en-US" altLang="zh-CN" sz="2000" b="0" i="0" dirty="0">
                <a:solidFill>
                  <a:srgbClr val="000000"/>
                </a:solidFill>
                <a:latin typeface="微软雅黑" pitchFamily="34" charset="0"/>
                <a:ea typeface="微软雅黑" pitchFamily="34" charset="-122"/>
                <a:cs typeface="微软雅黑" pitchFamily="34" charset="-120"/>
              </a:rPr>
              <a:t>，以夫或妻一方所有的个人财产清偿。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BD.40_1#ec9909bac?sp=1&amp;pid=dc4f7e127&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［江西赣州多校2025高二联考］</a:t>
            </a:r>
            <a:r>
              <a:rPr lang="en-US" altLang="zh-CN" sz="2000" b="0" i="0" dirty="0">
                <a:solidFill>
                  <a:srgbClr val="000000"/>
                </a:solidFill>
                <a:latin typeface="微软雅黑" pitchFamily="34" charset="0"/>
                <a:ea typeface="微软雅黑" pitchFamily="34" charset="-122"/>
                <a:cs typeface="微软雅黑" pitchFamily="34" charset="-120"/>
              </a:rPr>
              <a:t>寇某与陈某于2022年5月登记结婚。婚前双方书面约定</a:t>
            </a:r>
            <a:r>
              <a:rPr lang="en-US" altLang="zh-CN" sz="2000" b="0" i="0">
                <a:solidFill>
                  <a:srgbClr val="000000"/>
                </a:solidFill>
                <a:latin typeface="微软雅黑" pitchFamily="34" charset="0"/>
                <a:ea typeface="微软雅黑" pitchFamily="34" charset="-122"/>
                <a:cs typeface="微软雅黑" pitchFamily="34" charset="-120"/>
              </a:rPr>
              <a:t>：寇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某婚前持有的价值</a:t>
            </a:r>
            <a:r>
              <a:rPr lang="en-US" altLang="zh-CN" sz="2000" b="0" i="0" dirty="0">
                <a:solidFill>
                  <a:srgbClr val="000000"/>
                </a:solidFill>
                <a:latin typeface="微软雅黑" pitchFamily="34" charset="0"/>
                <a:ea typeface="微软雅黑" pitchFamily="34" charset="-122"/>
                <a:cs typeface="微软雅黑" pitchFamily="34" charset="-120"/>
              </a:rPr>
              <a:t>100万元股票账户收益归其个人所有。2024年3月双方离婚时</a:t>
            </a:r>
            <a:r>
              <a:rPr lang="en-US" altLang="zh-CN" sz="2000" b="0" i="0">
                <a:solidFill>
                  <a:srgbClr val="000000"/>
                </a:solidFill>
                <a:latin typeface="微软雅黑" pitchFamily="34" charset="0"/>
                <a:ea typeface="微软雅黑" pitchFamily="34" charset="-122"/>
                <a:cs typeface="微软雅黑" pitchFamily="34" charset="-120"/>
              </a:rPr>
              <a:t>，该股票账户已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自然增值至</a:t>
            </a:r>
            <a:r>
              <a:rPr lang="en-US" altLang="zh-CN" sz="2000" b="0" i="0" dirty="0">
                <a:solidFill>
                  <a:srgbClr val="000000"/>
                </a:solidFill>
                <a:latin typeface="微软雅黑" pitchFamily="34" charset="0"/>
                <a:ea typeface="微软雅黑" pitchFamily="34" charset="-122"/>
                <a:cs typeface="微软雅黑" pitchFamily="34" charset="-120"/>
              </a:rPr>
              <a:t>160万元。婚姻关系存续期间，二人将寇某婚前购买的一套商铺（原值200万元</a:t>
            </a:r>
            <a:r>
              <a:rPr lang="en-US" altLang="zh-CN" sz="2000" b="0" i="0">
                <a:solidFill>
                  <a:srgbClr val="000000"/>
                </a:solidFill>
                <a:latin typeface="微软雅黑" pitchFamily="34" charset="0"/>
                <a:ea typeface="微软雅黑" pitchFamily="34" charset="-122"/>
                <a:cs typeface="微软雅黑" pitchFamily="34" charset="-120"/>
              </a:rPr>
              <a:t>）用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于出租</a:t>
            </a:r>
            <a:r>
              <a:rPr lang="en-US" altLang="zh-CN" sz="2000" b="0" i="0" dirty="0">
                <a:solidFill>
                  <a:srgbClr val="000000"/>
                </a:solidFill>
                <a:latin typeface="微软雅黑" pitchFamily="34" charset="0"/>
                <a:ea typeface="微软雅黑" pitchFamily="34" charset="-122"/>
                <a:cs typeface="微软雅黑" pitchFamily="34" charset="-120"/>
              </a:rPr>
              <a:t>，累计收取租金30万元。2023年陈某因工伤获赔8万元。陈某父亲2024年1月去世</a:t>
            </a:r>
            <a:r>
              <a:rPr lang="en-US" altLang="zh-CN" sz="2000" b="0" i="0">
                <a:solidFill>
                  <a:srgbClr val="000000"/>
                </a:solidFill>
                <a:latin typeface="微软雅黑" pitchFamily="34" charset="0"/>
                <a:ea typeface="微软雅黑" pitchFamily="34" charset="-122"/>
                <a:cs typeface="微软雅黑" pitchFamily="34" charset="-120"/>
              </a:rPr>
              <a:t>，遗嘱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声明其名下存款由陈某单独继承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本案例中(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ec9909bac.bracket?pid=dc4f7e127&amp;color=0,0,0&amp;vpa=14&amp;vtp=1"/>
          <p:cNvSpPr/>
          <p:nvPr/>
        </p:nvSpPr>
        <p:spPr>
          <a:xfrm>
            <a:off x="5735701" y="27817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0_2#ec9909bac?pid=dc4f7e127&amp;color=0,0,0&amp;vtp=1&amp;bbb=1"/>
          <p:cNvSpPr/>
          <p:nvPr/>
        </p:nvSpPr>
        <p:spPr>
          <a:xfrm>
            <a:off x="722376" y="324847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①股票仅增值的60万元属于夫妻共同财产</a:t>
            </a: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②工伤赔偿款8万元属于陈某个人财产</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③商铺租金的30万元应作为寇某个人财产</a:t>
            </a: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④陈某继承的存款不属于夫妻共同财产</a:t>
            </a:r>
            <a:endParaRPr lang="en-US" altLang="zh-CN" sz="2000" dirty="0"/>
          </a:p>
        </p:txBody>
      </p:sp>
      <p:sp>
        <p:nvSpPr>
          <p:cNvPr id="5" name="QC_6_BD.40_3#ec9909bac.choices?pid=dc4f7e127&amp;color=0,0,0&amp;vtp=1&amp;bbb=1"/>
          <p:cNvSpPr/>
          <p:nvPr/>
        </p:nvSpPr>
        <p:spPr>
          <a:xfrm>
            <a:off x="744792" y="509163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AS.42_1#ec9909bac?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本题考查夫妻平等的财产关系</a:t>
            </a:r>
            <a:r>
              <a:rPr lang="en-US" altLang="zh-CN" sz="2000" b="0" i="0">
                <a:solidFill>
                  <a:srgbClr val="000000"/>
                </a:solidFill>
                <a:latin typeface="微软雅黑" pitchFamily="34" charset="0"/>
                <a:ea typeface="微软雅黑" pitchFamily="34" charset="-122"/>
                <a:cs typeface="微软雅黑" pitchFamily="34" charset="-120"/>
              </a:rPr>
              <a:t>。夫妻一方因受到人身损害获得的赔偿属于夫妻一方的个人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财产</a:t>
            </a:r>
            <a:r>
              <a:rPr lang="en-US" altLang="zh-CN" sz="2000" b="0" i="0" dirty="0">
                <a:solidFill>
                  <a:srgbClr val="000000"/>
                </a:solidFill>
                <a:latin typeface="微软雅黑" pitchFamily="34" charset="0"/>
                <a:ea typeface="微软雅黑" pitchFamily="34" charset="-122"/>
                <a:cs typeface="微软雅黑" pitchFamily="34" charset="-120"/>
              </a:rPr>
              <a:t>，②正确；遗嘱中确定只归一方的财产属于夫妻一方的个人财产，不属于夫妻共同财产</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；民法典规定，夫妻一方婚前财产的自然增值属于个人财产</a:t>
            </a:r>
            <a:r>
              <a:rPr lang="en-US" altLang="zh-CN" sz="2000" b="0" i="0">
                <a:solidFill>
                  <a:srgbClr val="000000"/>
                </a:solidFill>
                <a:latin typeface="微软雅黑" pitchFamily="34" charset="0"/>
                <a:ea typeface="微软雅黑" pitchFamily="34" charset="-122"/>
                <a:cs typeface="微软雅黑" pitchFamily="34" charset="-120"/>
              </a:rPr>
              <a:t>，且双方书面协议明确约定股票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账户收益归寇某个人所有</a:t>
            </a:r>
            <a:r>
              <a:rPr lang="en-US" altLang="zh-CN" sz="2000" b="0" i="0" dirty="0">
                <a:solidFill>
                  <a:srgbClr val="000000"/>
                </a:solidFill>
                <a:latin typeface="微软雅黑" pitchFamily="34" charset="0"/>
                <a:ea typeface="微软雅黑" pitchFamily="34" charset="-122"/>
                <a:cs typeface="微软雅黑" pitchFamily="34" charset="-120"/>
              </a:rPr>
              <a:t>,该约定合法有效，①排除；商铺出租行为发生在婚姻关系存续期间</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由夫妻共同参与</a:t>
            </a:r>
            <a:r>
              <a:rPr lang="en-US" altLang="zh-CN" sz="2000" b="0" i="0" dirty="0">
                <a:solidFill>
                  <a:srgbClr val="000000"/>
                </a:solidFill>
                <a:latin typeface="微软雅黑" pitchFamily="34" charset="0"/>
                <a:ea typeface="微软雅黑" pitchFamily="34" charset="-122"/>
                <a:cs typeface="微软雅黑" pitchFamily="34" charset="-120"/>
              </a:rPr>
              <a:t>，租金30万元属于夫妻共同财产，③排除。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BD.43_1#ae38a2426?sp=1&amp;pid=dc4f7e12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［江苏南通2024高二月考］</a:t>
            </a:r>
            <a:r>
              <a:rPr lang="en-US" altLang="zh-CN" sz="2000" b="0" i="0" dirty="0">
                <a:solidFill>
                  <a:srgbClr val="000000"/>
                </a:solidFill>
                <a:latin typeface="微软雅黑" pitchFamily="34" charset="0"/>
                <a:ea typeface="微软雅黑" pitchFamily="34" charset="-122"/>
                <a:cs typeface="微软雅黑" pitchFamily="34" charset="-120"/>
              </a:rPr>
              <a:t>李某于2019年10月出版了小说，随后于2019年12</a:t>
            </a:r>
            <a:r>
              <a:rPr lang="en-US" altLang="zh-CN" sz="2000" b="0" i="0">
                <a:solidFill>
                  <a:srgbClr val="000000"/>
                </a:solidFill>
                <a:latin typeface="微软雅黑" pitchFamily="34" charset="0"/>
                <a:ea typeface="微软雅黑" pitchFamily="34" charset="-122"/>
                <a:cs typeface="微软雅黑" pitchFamily="34" charset="-120"/>
              </a:rPr>
              <a:t>月与江某结婚。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微软雅黑" pitchFamily="34" charset="-122"/>
                <a:cs typeface="微软雅黑" pitchFamily="34" charset="-120"/>
              </a:rPr>
              <a:t>年李某遭遇车祸，在父亲老李与一名医护人员的见证下立下口头遗嘱</a:t>
            </a:r>
            <a:r>
              <a:rPr lang="en-US" altLang="zh-CN" sz="2000" b="0" i="0">
                <a:solidFill>
                  <a:srgbClr val="000000"/>
                </a:solidFill>
                <a:latin typeface="微软雅黑" pitchFamily="34" charset="0"/>
                <a:ea typeface="微软雅黑" pitchFamily="34" charset="-122"/>
                <a:cs typeface="微软雅黑" pitchFamily="34" charset="-120"/>
              </a:rPr>
              <a:t>，安排将婚后夫妻共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同购买的一套房子给侄子小华</a:t>
            </a:r>
            <a:r>
              <a:rPr lang="en-US" altLang="zh-CN" sz="2000" b="0" i="0" dirty="0">
                <a:solidFill>
                  <a:srgbClr val="000000"/>
                </a:solidFill>
                <a:latin typeface="微软雅黑" pitchFamily="34" charset="0"/>
                <a:ea typeface="微软雅黑" pitchFamily="34" charset="-122"/>
                <a:cs typeface="微软雅黑" pitchFamily="34" charset="-120"/>
              </a:rPr>
              <a:t>，随后去世。去世后，江某、老李与小华关于房产</a:t>
            </a:r>
            <a:r>
              <a:rPr lang="en-US" altLang="zh-CN" sz="2000" b="0" i="0">
                <a:solidFill>
                  <a:srgbClr val="000000"/>
                </a:solidFill>
                <a:latin typeface="微软雅黑" pitchFamily="34" charset="0"/>
                <a:ea typeface="微软雅黑" pitchFamily="34" charset="-122"/>
                <a:cs typeface="微软雅黑" pitchFamily="34" charset="-120"/>
              </a:rPr>
              <a:t>、李某婚后所获</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6000</a:t>
            </a:r>
            <a:r>
              <a:rPr lang="en-US" altLang="zh-CN" sz="2000" b="0" i="0" dirty="0">
                <a:solidFill>
                  <a:srgbClr val="000000"/>
                </a:solidFill>
                <a:latin typeface="微软雅黑" pitchFamily="34" charset="0"/>
                <a:ea typeface="微软雅黑" pitchFamily="34" charset="-122"/>
                <a:cs typeface="微软雅黑" pitchFamily="34" charset="-120"/>
              </a:rPr>
              <a:t>元小说稿费分割产生了争执。</a:t>
            </a:r>
            <a:r>
              <a:rPr lang="en-US" altLang="zh-CN" sz="2000" b="0" i="0">
                <a:solidFill>
                  <a:srgbClr val="000000"/>
                </a:solidFill>
                <a:latin typeface="微软雅黑" pitchFamily="34" charset="0"/>
                <a:ea typeface="微软雅黑" pitchFamily="34" charset="-122"/>
                <a:cs typeface="微软雅黑" pitchFamily="34" charset="-120"/>
              </a:rPr>
              <a:t>以下说法正确的是(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ae38a2426.bracket?pid=dc4f7e127&amp;color=0,0,0&amp;vpa=15&amp;vtp=1"/>
          <p:cNvSpPr/>
          <p:nvPr/>
        </p:nvSpPr>
        <p:spPr>
          <a:xfrm>
            <a:off x="68533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3_2#ae38a2426?pid=dc4f7e127&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①小说的著作权仍受法律保护，小说在婚后所获稿费属于可继承遗产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老李可以获得部分房产份额</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根据李某生前遗赠，属于李某的部分房产归小华所有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若争执不断，三人可以申请仲裁解决纠纷</a:t>
            </a:r>
            <a:endParaRPr lang="en-US" altLang="zh-CN" sz="2000" dirty="0"/>
          </a:p>
        </p:txBody>
      </p:sp>
      <p:sp>
        <p:nvSpPr>
          <p:cNvPr id="5" name="QC_6_BD.43_3#ae38a2426.choices?pid=dc4f7e127&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AS.45_1#ae38a2426?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本题考查遗产继承、著作权。著作权属于自然人的</a:t>
            </a:r>
            <a:r>
              <a:rPr lang="en-US" altLang="zh-CN" sz="2000" b="0" i="0">
                <a:solidFill>
                  <a:srgbClr val="000000"/>
                </a:solidFill>
                <a:latin typeface="微软雅黑" pitchFamily="34" charset="0"/>
                <a:ea typeface="微软雅黑" pitchFamily="34" charset="-122"/>
                <a:cs typeface="微软雅黑" pitchFamily="34" charset="-120"/>
              </a:rPr>
              <a:t>，作品发表权和著作财产权保护期是作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者有生之年加去世后</a:t>
            </a:r>
            <a:r>
              <a:rPr lang="en-US" altLang="zh-CN" sz="2000" b="0" i="0" dirty="0">
                <a:solidFill>
                  <a:srgbClr val="000000"/>
                </a:solidFill>
                <a:latin typeface="微软雅黑" pitchFamily="34" charset="0"/>
                <a:ea typeface="微软雅黑" pitchFamily="34" charset="-122"/>
                <a:cs typeface="微软雅黑" pitchFamily="34" charset="-120"/>
              </a:rPr>
              <a:t>50年，故李某去世后小说的著作权仍受法律保护</a:t>
            </a:r>
            <a:r>
              <a:rPr lang="en-US" altLang="zh-CN" sz="2000" b="0" i="0">
                <a:solidFill>
                  <a:srgbClr val="000000"/>
                </a:solidFill>
                <a:latin typeface="微软雅黑" pitchFamily="34" charset="0"/>
                <a:ea typeface="微软雅黑" pitchFamily="34" charset="-122"/>
                <a:cs typeface="微软雅黑" pitchFamily="34" charset="-120"/>
              </a:rPr>
              <a:t>，作品的其他著作人身权一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直受法律保护</a:t>
            </a:r>
            <a:r>
              <a:rPr lang="en-US" altLang="zh-CN" sz="2000" b="0" i="0" dirty="0">
                <a:solidFill>
                  <a:srgbClr val="000000"/>
                </a:solidFill>
                <a:latin typeface="微软雅黑" pitchFamily="34" charset="0"/>
                <a:ea typeface="微软雅黑" pitchFamily="34" charset="-122"/>
                <a:cs typeface="微软雅黑" pitchFamily="34" charset="-120"/>
              </a:rPr>
              <a:t>，婚后小说所获稿费属于可继承遗产，①正确</a:t>
            </a:r>
            <a:r>
              <a:rPr lang="en-US" altLang="zh-CN" sz="2000" b="0" i="0">
                <a:solidFill>
                  <a:srgbClr val="000000"/>
                </a:solidFill>
                <a:latin typeface="微软雅黑" pitchFamily="34" charset="0"/>
                <a:ea typeface="微软雅黑" pitchFamily="34" charset="-122"/>
                <a:cs typeface="微软雅黑" pitchFamily="34" charset="-120"/>
              </a:rPr>
              <a:t>；老李作为第一顺序继承人可以继承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部分房产份额</a:t>
            </a:r>
            <a:r>
              <a:rPr lang="en-US" altLang="zh-CN" sz="2000" b="0" i="0" dirty="0">
                <a:solidFill>
                  <a:srgbClr val="000000"/>
                </a:solidFill>
                <a:latin typeface="微软雅黑" pitchFamily="34" charset="0"/>
                <a:ea typeface="微软雅黑" pitchFamily="34" charset="-122"/>
                <a:cs typeface="微软雅黑" pitchFamily="34" charset="-120"/>
              </a:rPr>
              <a:t>，②正确；口头遗嘱须有两个以上无利害关系的见证人在场见证才能生效</a:t>
            </a:r>
            <a:r>
              <a:rPr lang="en-US" altLang="zh-CN" sz="2000" b="0" i="0">
                <a:solidFill>
                  <a:srgbClr val="000000"/>
                </a:solidFill>
                <a:latin typeface="微软雅黑" pitchFamily="34" charset="0"/>
                <a:ea typeface="微软雅黑" pitchFamily="34" charset="-122"/>
                <a:cs typeface="微软雅黑" pitchFamily="34" charset="-120"/>
              </a:rPr>
              <a:t>，老李不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满足该条件</a:t>
            </a:r>
            <a:r>
              <a:rPr lang="en-US" altLang="zh-CN" sz="2000" b="0" i="0" dirty="0">
                <a:solidFill>
                  <a:srgbClr val="000000"/>
                </a:solidFill>
                <a:latin typeface="微软雅黑" pitchFamily="34" charset="0"/>
                <a:ea typeface="微软雅黑" pitchFamily="34" charset="-122"/>
                <a:cs typeface="微软雅黑" pitchFamily="34" charset="-120"/>
              </a:rPr>
              <a:t>，故李某的口头遗嘱无效，③排除；继承纠纷不适用仲裁，④排除。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6_BD.46_1#2f63b0b5c?sp=1&amp;pid=ba03b4f04&amp;color=0,0,0&amp;vtp=1&amp;bt=1&amp;bbb=1&amp;hb=1"/>
          <p:cNvSpPr/>
          <p:nvPr/>
        </p:nvSpPr>
        <p:spPr>
          <a:xfrm>
            <a:off x="722376" y="972000"/>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［浙江浙东北联盟2024高二期中］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甲和乙有两个女儿</a:t>
            </a:r>
            <a:r>
              <a:rPr lang="en-US" altLang="zh-CN" sz="2000" b="0" i="0" dirty="0">
                <a:solidFill>
                  <a:srgbClr val="000000"/>
                </a:solidFill>
                <a:latin typeface="微软雅黑" pitchFamily="34" charset="0"/>
                <a:ea typeface="微软雅黑" pitchFamily="34" charset="-122"/>
                <a:cs typeface="微软雅黑"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二老生了一场大病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于是和两个女儿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均有固定工作</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签订了一份遗赠扶养协议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协议内容是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父母二人在生活和治疗期间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均由两个女儿照顾并支付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相关医疗费用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两位老人将名下的房产遗赠给两个女儿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二人均分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若两个女儿不赡养父母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其不得接收此次遗赠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小女儿一家一直与甲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乙同住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并悉心照顾父母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大女儿每月给赡养费</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但基本不探望</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甲仅在乙见证的情况下立下口头遗嘱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安排将他们的房产留给小女儿</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直到甲去世后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大女儿才得知此事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便与小女儿及乙产生纠纷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并诉至法院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46_2#2f63b0b5c?pid=ba03b4f04&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结合本案，运用《法律与生活》中的知识，回答下列问题：</a:t>
            </a:r>
            <a:endParaRPr lang="en-US" altLang="zh-CN" sz="2000" dirty="0"/>
          </a:p>
        </p:txBody>
      </p:sp>
      <p:sp>
        <p:nvSpPr>
          <p:cNvPr id="3" name="QO_7_BD.47_1#64d56be77?pid=2f63b0b5c&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（1）本案中的遗赠扶养协议是否具有法律效力？为什么？（8分）</a:t>
            </a:r>
            <a:endParaRPr lang="en-US" altLang="zh-CN" sz="2000" dirty="0"/>
          </a:p>
        </p:txBody>
      </p:sp>
      <p:sp>
        <p:nvSpPr>
          <p:cNvPr id="4" name="QO_7_AN.48_1#64d56be77?vop=1&amp;pid=2f63b0b5c&amp;color=0,0,0&amp;vtp=1&amp;bbb=1&amp;hb=1"/>
          <p:cNvSpPr/>
          <p:nvPr/>
        </p:nvSpPr>
        <p:spPr>
          <a:xfrm>
            <a:off x="722376" y="1890141"/>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民法典规定，自然人可以与继承人以外的组织或者个人签订遗赠扶养协议</a:t>
            </a:r>
            <a:r>
              <a:rPr lang="en-US" altLang="zh-CN" sz="2000" b="1" i="0">
                <a:solidFill>
                  <a:srgbClr val="00B050"/>
                </a:solidFill>
                <a:latin typeface="微软雅黑" pitchFamily="34" charset="0"/>
                <a:ea typeface="微软雅黑" pitchFamily="34" charset="-122"/>
                <a:cs typeface="微软雅黑" pitchFamily="34" charset="-120"/>
              </a:rPr>
              <a:t>，受遗赠人应是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继承人之外的组织或个人</a:t>
            </a:r>
            <a:r>
              <a:rPr lang="en-US" altLang="zh-CN" sz="2000" b="1" i="0" dirty="0">
                <a:solidFill>
                  <a:srgbClr val="00B050"/>
                </a:solidFill>
                <a:latin typeface="微软雅黑" pitchFamily="34" charset="0"/>
                <a:ea typeface="微软雅黑" pitchFamily="34" charset="-122"/>
                <a:cs typeface="微软雅黑" pitchFamily="34" charset="-120"/>
              </a:rPr>
              <a:t>，所以父母和子女之间不适用遗赠扶养协议。（4分</a:t>
            </a:r>
            <a:r>
              <a:rPr lang="en-US" altLang="zh-CN" sz="2000" b="1" i="0">
                <a:solidFill>
                  <a:srgbClr val="00B050"/>
                </a:solidFill>
                <a:latin typeface="微软雅黑" pitchFamily="34" charset="0"/>
                <a:ea typeface="微软雅黑" pitchFamily="34" charset="-122"/>
                <a:cs typeface="微软雅黑" pitchFamily="34" charset="-120"/>
              </a:rPr>
              <a:t>）成年子女对父母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有赡养的义务</a:t>
            </a:r>
            <a:r>
              <a:rPr lang="en-US" altLang="zh-CN" sz="2000" b="1" i="0" dirty="0">
                <a:solidFill>
                  <a:srgbClr val="00B050"/>
                </a:solidFill>
                <a:latin typeface="微软雅黑" pitchFamily="34" charset="0"/>
                <a:ea typeface="微软雅黑" pitchFamily="34" charset="-122"/>
                <a:cs typeface="微软雅黑" pitchFamily="34" charset="-120"/>
              </a:rPr>
              <a:t>，这种法定义务不能以协议的形式来确定</a:t>
            </a:r>
            <a:r>
              <a:rPr lang="en-US" altLang="zh-CN" sz="2000" b="1" i="0">
                <a:solidFill>
                  <a:srgbClr val="00B050"/>
                </a:solidFill>
                <a:latin typeface="微软雅黑" pitchFamily="34" charset="0"/>
                <a:ea typeface="微软雅黑" pitchFamily="34" charset="-122"/>
                <a:cs typeface="微软雅黑" pitchFamily="34" charset="-120"/>
              </a:rPr>
              <a:t>，而本案中两个女儿以取得财产作为履行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法定赡养义务的条件</a:t>
            </a:r>
            <a:r>
              <a:rPr lang="en-US" altLang="zh-CN" sz="2000" b="1" i="0" dirty="0">
                <a:solidFill>
                  <a:srgbClr val="00B050"/>
                </a:solidFill>
                <a:latin typeface="微软雅黑" pitchFamily="34" charset="0"/>
                <a:ea typeface="微软雅黑" pitchFamily="34" charset="-122"/>
                <a:cs typeface="微软雅黑" pitchFamily="34" charset="-120"/>
              </a:rPr>
              <a:t>，违反了公序良俗和法律强制性规定。（3分）所以</a:t>
            </a:r>
            <a:r>
              <a:rPr lang="en-US" altLang="zh-CN" sz="2000" b="1" i="0">
                <a:solidFill>
                  <a:srgbClr val="00B050"/>
                </a:solidFill>
                <a:latin typeface="微软雅黑" pitchFamily="34" charset="0"/>
                <a:ea typeface="微软雅黑" pitchFamily="34" charset="-122"/>
                <a:cs typeface="微软雅黑" pitchFamily="34" charset="-120"/>
              </a:rPr>
              <a:t>，该遗赠扶养协议没有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法律效力</a:t>
            </a:r>
            <a:r>
              <a:rPr lang="en-US" altLang="zh-CN" sz="2000" b="1" i="0" dirty="0">
                <a:solidFill>
                  <a:srgbClr val="00B050"/>
                </a:solidFill>
                <a:latin typeface="微软雅黑" pitchFamily="34" charset="0"/>
                <a:ea typeface="微软雅黑" pitchFamily="34" charset="-122"/>
                <a:cs typeface="微软雅黑" pitchFamily="34" charset="-120"/>
              </a:rPr>
              <a:t>，为无效协议。（1分）</a:t>
            </a:r>
            <a:endParaRPr lang="en-US" altLang="zh-CN" sz="2000" dirty="0"/>
          </a:p>
        </p:txBody>
      </p:sp>
      <p:sp>
        <p:nvSpPr>
          <p:cNvPr id="5" name="QO_7_AS.49_1#64d56be77?vop=1&amp;pid=2f63b0b5c&amp;color=0,0,0&amp;vtp=1&amp;bbb=1"/>
          <p:cNvSpPr/>
          <p:nvPr/>
        </p:nvSpPr>
        <p:spPr>
          <a:xfrm>
            <a:off x="722376" y="4162616"/>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根据遗赠扶养协议的内涵和成年子女赡养父母的法定义务可知，该遗赠扶养协议无效。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fade">
                                      <p:cBhvr>
                                        <p:cTn id="3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7_BD.50_1#fcabe0eb9?pid=2f63b0b5c&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（2）说明甲去世后的房产应如何分割。（12分）</a:t>
            </a:r>
            <a:endParaRPr lang="en-US" altLang="zh-CN" sz="2000" dirty="0"/>
          </a:p>
        </p:txBody>
      </p:sp>
      <p:sp>
        <p:nvSpPr>
          <p:cNvPr id="3" name="QO_7_AN.51_1#fcabe0eb9?vop=1&amp;pid=2f63b0b5c&amp;color=0,0,0&amp;vtp=1&amp;bbb=1&amp;hb=1"/>
          <p:cNvSpPr/>
          <p:nvPr/>
        </p:nvSpPr>
        <p:spPr>
          <a:xfrm>
            <a:off x="722376" y="1412563"/>
            <a:ext cx="10753344" cy="3056509"/>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①口头遗嘱须有两个以上无利害关系的见证人在场见证才能生效</a:t>
            </a:r>
            <a:r>
              <a:rPr lang="en-US" altLang="zh-CN" sz="2000" b="1" i="0">
                <a:solidFill>
                  <a:srgbClr val="00B050"/>
                </a:solidFill>
                <a:latin typeface="微软雅黑" pitchFamily="34" charset="0"/>
                <a:ea typeface="微软雅黑" pitchFamily="34" charset="-122"/>
                <a:cs typeface="微软雅黑" pitchFamily="34" charset="-120"/>
              </a:rPr>
              <a:t>。甲仅在乙见证的情况下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立下的口头遗嘱无效</a:t>
            </a:r>
            <a:r>
              <a:rPr lang="en-US" altLang="zh-CN" sz="2000" b="1" i="0" dirty="0">
                <a:solidFill>
                  <a:srgbClr val="00B050"/>
                </a:solidFill>
                <a:latin typeface="微软雅黑" pitchFamily="34" charset="0"/>
                <a:ea typeface="微软雅黑" pitchFamily="34" charset="-122"/>
                <a:cs typeface="微软雅黑" pitchFamily="34" charset="-120"/>
              </a:rPr>
              <a:t>。（3分）②遗赠扶养协议和口头遗嘱均无效</a:t>
            </a:r>
            <a:r>
              <a:rPr lang="en-US" altLang="zh-CN" sz="2000" b="1" i="0">
                <a:solidFill>
                  <a:srgbClr val="00B050"/>
                </a:solidFill>
                <a:latin typeface="微软雅黑" pitchFamily="34" charset="0"/>
                <a:ea typeface="微软雅黑" pitchFamily="34" charset="-122"/>
                <a:cs typeface="微软雅黑" pitchFamily="34" charset="-120"/>
              </a:rPr>
              <a:t>，所以甲的遗产应当按照法定</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继承处理</a:t>
            </a:r>
            <a:r>
              <a:rPr lang="en-US" altLang="zh-CN" sz="2000" b="1" i="0" dirty="0">
                <a:solidFill>
                  <a:srgbClr val="00B050"/>
                </a:solidFill>
                <a:latin typeface="微软雅黑" pitchFamily="34" charset="0"/>
                <a:ea typeface="微软雅黑" pitchFamily="34" charset="-122"/>
                <a:cs typeface="微软雅黑" pitchFamily="34" charset="-120"/>
              </a:rPr>
              <a:t>，房产为甲、乙的共同财产，所以在继承开始时，先要对共同财产进行析产</a:t>
            </a:r>
            <a:r>
              <a:rPr lang="en-US" altLang="zh-CN" sz="2000" b="1" i="0">
                <a:solidFill>
                  <a:srgbClr val="00B050"/>
                </a:solidFill>
                <a:latin typeface="微软雅黑" pitchFamily="34" charset="0"/>
                <a:ea typeface="微软雅黑" pitchFamily="34" charset="-122"/>
                <a:cs typeface="微软雅黑" pitchFamily="34" charset="-120"/>
              </a:rPr>
              <a:t>。房产的一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半是甲的遗产</a:t>
            </a:r>
            <a:r>
              <a:rPr lang="en-US" altLang="zh-CN" sz="2000" b="1" i="0" dirty="0">
                <a:solidFill>
                  <a:srgbClr val="00B050"/>
                </a:solidFill>
                <a:latin typeface="微软雅黑" pitchFamily="34" charset="0"/>
                <a:ea typeface="微软雅黑" pitchFamily="34" charset="-122"/>
                <a:cs typeface="微软雅黑" pitchFamily="34" charset="-120"/>
              </a:rPr>
              <a:t>。（3分）③乙和两个女儿都是第一顺序继承人，一般应当均分。（2分</a:t>
            </a:r>
            <a:r>
              <a:rPr lang="en-US" altLang="zh-CN" sz="2000" b="1" i="0">
                <a:solidFill>
                  <a:srgbClr val="00B050"/>
                </a:solidFill>
                <a:latin typeface="微软雅黑" pitchFamily="34" charset="0"/>
                <a:ea typeface="微软雅黑" pitchFamily="34" charset="-122"/>
                <a:cs typeface="微软雅黑" pitchFamily="34" charset="-120"/>
              </a:rPr>
              <a:t>）但民法典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规定</a:t>
            </a:r>
            <a:r>
              <a:rPr lang="en-US" altLang="zh-CN" sz="2000" b="1" i="0" dirty="0">
                <a:solidFill>
                  <a:srgbClr val="00B050"/>
                </a:solidFill>
                <a:latin typeface="微软雅黑" pitchFamily="34" charset="0"/>
                <a:ea typeface="微软雅黑" pitchFamily="34" charset="-122"/>
                <a:cs typeface="微软雅黑" pitchFamily="34" charset="-120"/>
              </a:rPr>
              <a:t>，对被继承人尽了主要扶养义务或者与被继承人共同生活的继承人，分配遗产时，</a:t>
            </a:r>
            <a:r>
              <a:rPr lang="en-US" altLang="zh-CN" sz="2000" b="1" i="0">
                <a:solidFill>
                  <a:srgbClr val="00B050"/>
                </a:solidFill>
                <a:latin typeface="微软雅黑" pitchFamily="34" charset="0"/>
                <a:ea typeface="微软雅黑" pitchFamily="34" charset="-122"/>
                <a:cs typeface="微软雅黑" pitchFamily="34" charset="-120"/>
              </a:rPr>
              <a:t>可以多分。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3分）因小女儿尽了主要赡养义务并且与被赡养人共同生活，在分割甲的遗产时，</a:t>
            </a:r>
            <a:r>
              <a:rPr lang="en-US" altLang="zh-CN" sz="2000" b="1" i="0">
                <a:solidFill>
                  <a:srgbClr val="00B050"/>
                </a:solidFill>
                <a:latin typeface="微软雅黑" pitchFamily="34" charset="0"/>
                <a:ea typeface="微软雅黑" pitchFamily="34" charset="-122"/>
                <a:cs typeface="微软雅黑" pitchFamily="34" charset="-120"/>
              </a:rPr>
              <a:t>可适当多分。</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1分）</a:t>
            </a:r>
            <a:endParaRPr lang="en-US" altLang="zh-CN" sz="2000" dirty="0"/>
          </a:p>
        </p:txBody>
      </p:sp>
      <p:sp>
        <p:nvSpPr>
          <p:cNvPr id="4" name="QO_7_AS.52_1#fcabe0eb9?vop=1&amp;pid=2f63b0b5c&amp;color=0,0,0&amp;vtp=1&amp;bbb=1&amp;hb=1"/>
          <p:cNvSpPr/>
          <p:nvPr/>
        </p:nvSpPr>
        <p:spPr>
          <a:xfrm>
            <a:off x="722376" y="4529842"/>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首先，应排除掉无效的遗赠扶养协议和口头遗嘱</a:t>
            </a:r>
            <a:r>
              <a:rPr lang="en-US" altLang="zh-CN" sz="2000" b="0" i="0">
                <a:solidFill>
                  <a:srgbClr val="000000"/>
                </a:solidFill>
                <a:latin typeface="微软雅黑" pitchFamily="34" charset="0"/>
                <a:ea typeface="微软雅黑" pitchFamily="34" charset="-122"/>
                <a:cs typeface="微软雅黑" pitchFamily="34" charset="-120"/>
              </a:rPr>
              <a:t>（因为它们的法律效力均优先于法定继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承</a:t>
            </a:r>
            <a:r>
              <a:rPr lang="en-US" altLang="zh-CN" sz="2000" b="0" i="0" dirty="0">
                <a:solidFill>
                  <a:srgbClr val="000000"/>
                </a:solidFill>
                <a:latin typeface="微软雅黑" pitchFamily="34" charset="0"/>
                <a:ea typeface="微软雅黑" pitchFamily="34" charset="-122"/>
                <a:cs typeface="微软雅黑" pitchFamily="34" charset="-120"/>
              </a:rPr>
              <a:t>）。其次，注意继承开始时，往往首先要进行析产。最后，</a:t>
            </a:r>
            <a:r>
              <a:rPr lang="en-US" altLang="zh-CN" sz="2000" b="0" i="0">
                <a:solidFill>
                  <a:srgbClr val="000000"/>
                </a:solidFill>
                <a:latin typeface="微软雅黑" pitchFamily="34" charset="0"/>
                <a:ea typeface="微软雅黑" pitchFamily="34" charset="-122"/>
                <a:cs typeface="微软雅黑" pitchFamily="34" charset="-120"/>
              </a:rPr>
              <a:t>根据民法典第一千一百三十条规定，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进行法定继承下的遗产分割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O_6_AS.53_1#2f63b0b5c?vop=1&amp;pid=ba03b4f04&amp;color=0,0,0&amp;vtp=1&amp;bbb=1"/>
          <p:cNvSpPr/>
          <p:nvPr/>
        </p:nvSpPr>
        <p:spPr>
          <a:xfrm>
            <a:off x="722376" y="5844164"/>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本题考查继承。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bg/>
                                          </p:spTgt>
                                        </p:tgtEl>
                                        <p:attrNameLst>
                                          <p:attrName>style.visibility</p:attrName>
                                        </p:attrNameLst>
                                      </p:cBhvr>
                                      <p:to>
                                        <p:strVal val="visible"/>
                                      </p:to>
                                    </p:set>
                                    <p:animEffect transition="in" filter="fade">
                                      <p:cBhvr>
                                        <p:cTn id="33" dur="500"/>
                                        <p:tgtEl>
                                          <p:spTgt spid="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fade">
                                      <p:cBhvr>
                                        <p:cTn id="36" dur="500"/>
                                        <p:tgtEl>
                                          <p:spTgt spid="4">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fade">
                                      <p:cBhvr>
                                        <p:cTn id="39" dur="500"/>
                                        <p:tgtEl>
                                          <p:spTgt spid="4">
                                            <p:txEl>
                                              <p:pRg st="1" end="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fade">
                                      <p:cBhvr>
                                        <p:cTn id="42" dur="500"/>
                                        <p:tgtEl>
                                          <p:spTgt spid="4">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Effect transition="in" filter="fade">
                                      <p:cBhvr>
                                        <p:cTn id="47" dur="500"/>
                                        <p:tgtEl>
                                          <p:spTgt spid="5">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
                                            <p:txEl>
                                              <p:pRg st="0" end="0"/>
                                            </p:txEl>
                                          </p:spTgt>
                                        </p:tgtEl>
                                        <p:attrNameLst>
                                          <p:attrName>style.visibility</p:attrName>
                                        </p:attrNameLst>
                                      </p:cBhvr>
                                      <p:to>
                                        <p:strVal val="visible"/>
                                      </p:to>
                                    </p:set>
                                    <p:animEffect transition="in" filter="fade">
                                      <p:cBhvr>
                                        <p:cTn id="5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16fa0d9e0?pid=c21bdb75a&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8a0bf2274?sp=1&amp;pid=dc4f7e127&amp;color=0,0,0&amp;vtp=1&amp;bbb=1&amp;hb=1"/>
          <p:cNvSpPr/>
          <p:nvPr/>
        </p:nvSpPr>
        <p:spPr>
          <a:xfrm>
            <a:off x="722376" y="1432941"/>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［广东清远2024高二月考］</a:t>
            </a:r>
            <a:r>
              <a:rPr lang="en-US" altLang="zh-CN" sz="2000" b="0" i="0" dirty="0">
                <a:solidFill>
                  <a:srgbClr val="000000"/>
                </a:solidFill>
                <a:latin typeface="微软雅黑" pitchFamily="34" charset="0"/>
                <a:ea typeface="微软雅黑" pitchFamily="34" charset="-122"/>
                <a:cs typeface="微软雅黑" pitchFamily="34" charset="-120"/>
              </a:rPr>
              <a:t>“90后”赵某与刘某在2016年登记结婚并育有一女</a:t>
            </a:r>
            <a:r>
              <a:rPr lang="en-US" altLang="zh-CN" sz="2000" b="0" i="0">
                <a:solidFill>
                  <a:srgbClr val="000000"/>
                </a:solidFill>
                <a:latin typeface="微软雅黑" pitchFamily="34" charset="0"/>
                <a:ea typeface="微软雅黑" pitchFamily="34" charset="-122"/>
                <a:cs typeface="微软雅黑" pitchFamily="34" charset="-120"/>
              </a:rPr>
              <a:t>。由于婚后琐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事不断</a:t>
            </a:r>
            <a:r>
              <a:rPr lang="en-US" altLang="zh-CN" sz="2000" b="0" i="0" dirty="0">
                <a:solidFill>
                  <a:srgbClr val="000000"/>
                </a:solidFill>
                <a:latin typeface="微软雅黑" pitchFamily="34" charset="0"/>
                <a:ea typeface="微软雅黑" pitchFamily="34" charset="-122"/>
                <a:cs typeface="微软雅黑" pitchFamily="34" charset="-120"/>
              </a:rPr>
              <a:t>，双方矛盾日益激化，便起诉至法院要求离婚。二人都愿意离婚，对财产处置无异议</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两人都不愿抚养身体健健康康的女儿</a:t>
            </a:r>
            <a:r>
              <a:rPr lang="en-US" altLang="zh-CN" sz="2000" b="0" i="0" dirty="0">
                <a:solidFill>
                  <a:srgbClr val="000000"/>
                </a:solidFill>
                <a:latin typeface="微软雅黑" pitchFamily="34" charset="0"/>
                <a:ea typeface="微软雅黑" pitchFamily="34" charset="-122"/>
                <a:cs typeface="微软雅黑" pitchFamily="34" charset="-120"/>
              </a:rPr>
              <a:t>。针对上述情况，网友各抒己见，</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_1#8a0bf2274.bracket?pid=dc4f7e127&amp;color=0,0,0&amp;vpa=1&amp;vtp=1"/>
          <p:cNvSpPr/>
          <p:nvPr/>
        </p:nvSpPr>
        <p:spPr>
          <a:xfrm>
            <a:off x="10815701" y="2328291"/>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1_2#8a0bf2274?pid=dc4f7e127&amp;color=0,0,0&amp;vtp=1&amp;bbb=1&amp;hb=1"/>
          <p:cNvSpPr/>
          <p:nvPr/>
        </p:nvSpPr>
        <p:spPr>
          <a:xfrm>
            <a:off x="722376" y="2789047"/>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①甲：“‘90后’生活压力大，情有可原。”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乙：“抚养是义务，必须履行；而教育与保护子女是父母的权利，权利可以放弃。”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丙：“如果赵某和刘某是因为没有监护能力还可以理解</a:t>
            </a:r>
            <a:r>
              <a:rPr lang="en-US" altLang="zh-CN" sz="2000" b="0" i="0">
                <a:solidFill>
                  <a:srgbClr val="000000"/>
                </a:solidFill>
                <a:latin typeface="微软雅黑" pitchFamily="34" charset="0"/>
                <a:ea typeface="微软雅黑" pitchFamily="34" charset="-122"/>
                <a:cs typeface="微软雅黑" pitchFamily="34" charset="-120"/>
              </a:rPr>
              <a:t>，家庭中具有监护能力的其他近亲属应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当承担未成年人的监护责任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丁：“父母与子女的关系不因父母离婚而消除。离婚后，父母对子女仍有抚养、教育</a:t>
            </a:r>
            <a:r>
              <a:rPr lang="en-US" altLang="zh-CN" sz="2000" b="0" i="0">
                <a:solidFill>
                  <a:srgbClr val="000000"/>
                </a:solidFill>
                <a:latin typeface="微软雅黑" pitchFamily="34" charset="0"/>
                <a:ea typeface="微软雅黑" pitchFamily="34" charset="-122"/>
                <a:cs typeface="微软雅黑" pitchFamily="34" charset="-120"/>
              </a:rPr>
              <a:t>、保护的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权利和义务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BD.1_3#8a0bf2274.choices?pid=dc4f7e127&amp;color=0,0,0&amp;vtp=1&amp;bbb=1"/>
          <p:cNvSpPr/>
          <p:nvPr/>
        </p:nvSpPr>
        <p:spPr>
          <a:xfrm>
            <a:off x="722376" y="55393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BD.54_1#33bc75204?sp=1&amp;pid=ba03b4f04&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［内蒙古鄂尔多斯2025高二期末·改编］</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p:txBody>
      </p:sp>
      <p:sp>
        <p:nvSpPr>
          <p:cNvPr id="3" name="QO_6_BD.54_2#33bc75204?sp=1&amp;pid=ba03b4f04&amp;color=0,0,0&amp;vtp=1&amp;bbb=1&amp;hb=1"/>
          <p:cNvSpPr/>
          <p:nvPr/>
        </p:nvSpPr>
        <p:spPr>
          <a:xfrm>
            <a:off x="722376" y="1438725"/>
            <a:ext cx="10753344" cy="3141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◆谁来赡养“空巢”老人？</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基本案情】</a:t>
            </a:r>
            <a:r>
              <a:rPr lang="en-US" altLang="zh-CN" sz="2000" b="0" i="0" dirty="0">
                <a:solidFill>
                  <a:srgbClr val="000000"/>
                </a:solidFill>
                <a:latin typeface="微软雅黑" pitchFamily="34" charset="0"/>
                <a:ea typeface="楷体" pitchFamily="34" charset="-122"/>
                <a:cs typeface="微软雅黑" pitchFamily="34" charset="-120"/>
              </a:rPr>
              <a:t>杜某先系王某平的生母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独自居住在某村</a:t>
            </a:r>
            <a:r>
              <a:rPr lang="en-US" altLang="zh-CN" sz="2000" b="0" i="0" dirty="0">
                <a:solidFill>
                  <a:srgbClr val="000000"/>
                </a:solidFill>
                <a:latin typeface="微软雅黑" pitchFamily="34" charset="0"/>
                <a:ea typeface="微软雅黑" pitchFamily="34" charset="-122"/>
                <a:cs typeface="微软雅黑"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19</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杜某先在家中不慎摔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下肢骨折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因无人送其就医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村民委员会将杜某先送至县人民医院救治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出院后村民委员会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又将杜某先送至某老年公寓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村民委员会为杜某先垫付住院期间医疗费</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护理费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伙食费等各类费用共计</a:t>
            </a:r>
            <a:r>
              <a:rPr lang="en-US" altLang="zh-CN" sz="2000" b="0" i="0" dirty="0">
                <a:solidFill>
                  <a:srgbClr val="000000"/>
                </a:solidFill>
                <a:latin typeface="微软雅黑" pitchFamily="34" charset="0"/>
                <a:ea typeface="微软雅黑" pitchFamily="34" charset="-122"/>
                <a:cs typeface="微软雅黑" pitchFamily="34" charset="-120"/>
              </a:rPr>
              <a:t>41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村民委员会认为其垫付的费用应由杜某先子女承担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但其子女拒绝支付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村民委员会向人民法院提起诉讼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请求王某平支付其垫付的</a:t>
            </a:r>
            <a:r>
              <a:rPr lang="en-US" altLang="zh-CN" sz="2000" b="0" i="0" dirty="0">
                <a:solidFill>
                  <a:srgbClr val="000000"/>
                </a:solidFill>
                <a:latin typeface="微软雅黑" pitchFamily="34" charset="0"/>
                <a:ea typeface="微软雅黑" pitchFamily="34" charset="-122"/>
                <a:cs typeface="微软雅黑" pitchFamily="34" charset="-120"/>
              </a:rPr>
              <a:t>41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700</a:t>
            </a:r>
            <a:r>
              <a:rPr lang="en-US" altLang="zh-CN" sz="2000" b="0" i="0" dirty="0">
                <a:solidFill>
                  <a:srgbClr val="000000"/>
                </a:solidFill>
                <a:latin typeface="微软雅黑" pitchFamily="34" charset="0"/>
                <a:ea typeface="楷体" pitchFamily="34" charset="-122"/>
                <a:cs typeface="微软雅黑" pitchFamily="34" charset="-120"/>
              </a:rPr>
              <a:t>元费用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裁判结果】</a:t>
            </a:r>
            <a:r>
              <a:rPr lang="en-US" altLang="zh-CN" sz="2000" b="0" i="0" dirty="0">
                <a:solidFill>
                  <a:srgbClr val="000000"/>
                </a:solidFill>
                <a:latin typeface="微软雅黑" pitchFamily="34" charset="0"/>
                <a:ea typeface="楷体" pitchFamily="34" charset="-122"/>
                <a:cs typeface="微软雅黑" pitchFamily="34" charset="-120"/>
              </a:rPr>
              <a:t>人民法院判决支持村民委员会的诉讼请求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7_BD.55_1#3b36745b4?pid=33bc75204&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（1）运用《法律与生活》的知识，</a:t>
            </a:r>
            <a:r>
              <a:rPr lang="en-US" altLang="zh-CN" sz="2000" b="0" i="0">
                <a:solidFill>
                  <a:srgbClr val="000000"/>
                </a:solidFill>
                <a:latin typeface="微软雅黑" pitchFamily="34" charset="0"/>
                <a:ea typeface="微软雅黑" pitchFamily="34" charset="-122"/>
                <a:cs typeface="微软雅黑" pitchFamily="34" charset="-120"/>
              </a:rPr>
              <a:t>说明上述案例中法院支持该村民委员会诉讼请求的合理之处。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p:txBody>
      </p:sp>
      <p:sp>
        <p:nvSpPr>
          <p:cNvPr id="3" name="QO_7_AN.56_1#3b36745b4?vop=1&amp;pid=33bc75204&amp;color=0,0,0&amp;vtp=1&amp;bbb=1&amp;hb=1"/>
          <p:cNvSpPr/>
          <p:nvPr/>
        </p:nvSpPr>
        <p:spPr>
          <a:xfrm>
            <a:off x="722376" y="1882844"/>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赡养老人是中华民族的传统美德，成年子女对父母应承担赡养义务。（3分）本案中</a:t>
            </a:r>
            <a:r>
              <a:rPr lang="en-US" altLang="zh-CN" sz="2000" b="1" i="0">
                <a:solidFill>
                  <a:srgbClr val="00B050"/>
                </a:solidFill>
                <a:latin typeface="微软雅黑" pitchFamily="34" charset="0"/>
                <a:ea typeface="微软雅黑" pitchFamily="34" charset="-122"/>
                <a:cs typeface="微软雅黑" pitchFamily="34" charset="-120"/>
              </a:rPr>
              <a:t>，该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村民委员会对杜某先并没有法定的支付医疗费等义务</a:t>
            </a:r>
            <a:r>
              <a:rPr lang="en-US" altLang="zh-CN" sz="2000" b="1" i="0" dirty="0">
                <a:solidFill>
                  <a:srgbClr val="00B050"/>
                </a:solidFill>
                <a:latin typeface="微软雅黑" pitchFamily="34" charset="0"/>
                <a:ea typeface="微软雅黑" pitchFamily="34" charset="-122"/>
                <a:cs typeface="微软雅黑" pitchFamily="34" charset="-120"/>
              </a:rPr>
              <a:t>。（2分）该村民委员会在“空巢</a:t>
            </a:r>
            <a:r>
              <a:rPr lang="en-US" altLang="zh-CN" sz="2000" b="1" i="0">
                <a:solidFill>
                  <a:srgbClr val="00B050"/>
                </a:solidFill>
                <a:latin typeface="微软雅黑" pitchFamily="34" charset="0"/>
                <a:ea typeface="微软雅黑" pitchFamily="34" charset="-122"/>
                <a:cs typeface="微软雅黑" pitchFamily="34" charset="-120"/>
              </a:rPr>
              <a:t>”老人无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人照管时</a:t>
            </a:r>
            <a:r>
              <a:rPr lang="en-US" altLang="zh-CN" sz="2000" b="1" i="0" dirty="0">
                <a:solidFill>
                  <a:srgbClr val="00B050"/>
                </a:solidFill>
                <a:latin typeface="微软雅黑" pitchFamily="34" charset="0"/>
                <a:ea typeface="微软雅黑" pitchFamily="34" charset="-122"/>
                <a:cs typeface="微软雅黑" pitchFamily="34" charset="-120"/>
              </a:rPr>
              <a:t>，及时将杜某先送至医院就医，在杜某先出院后又将其送至某老年公寓照顾</a:t>
            </a:r>
            <a:r>
              <a:rPr lang="en-US" altLang="zh-CN" sz="2000" b="1" i="0">
                <a:solidFill>
                  <a:srgbClr val="00B050"/>
                </a:solidFill>
                <a:latin typeface="微软雅黑" pitchFamily="34" charset="0"/>
                <a:ea typeface="微软雅黑" pitchFamily="34" charset="-122"/>
                <a:cs typeface="微软雅黑" pitchFamily="34" charset="-120"/>
              </a:rPr>
              <a:t>，并垫付了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住院期间的相关费用</a:t>
            </a:r>
            <a:r>
              <a:rPr lang="en-US" altLang="zh-CN" sz="2000" b="1" i="0" dirty="0">
                <a:solidFill>
                  <a:srgbClr val="00B050"/>
                </a:solidFill>
                <a:latin typeface="微软雅黑" pitchFamily="34" charset="0"/>
                <a:ea typeface="微软雅黑" pitchFamily="34" charset="-122"/>
                <a:cs typeface="微软雅黑" pitchFamily="34" charset="-120"/>
              </a:rPr>
              <a:t>，承担了本应由杜某先子女承担的义务，</a:t>
            </a:r>
            <a:r>
              <a:rPr lang="en-US" altLang="zh-CN" sz="2000" b="1" i="0">
                <a:solidFill>
                  <a:srgbClr val="00B050"/>
                </a:solidFill>
                <a:latin typeface="微软雅黑" pitchFamily="34" charset="0"/>
                <a:ea typeface="微软雅黑" pitchFamily="34" charset="-122"/>
                <a:cs typeface="微软雅黑" pitchFamily="34" charset="-120"/>
              </a:rPr>
              <a:t>有权向杜某先子女追索垫付费用。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3分）杜某先子女不仅没有履行赡养义务，而且还拒绝支付相关垫付费用</a:t>
            </a:r>
            <a:r>
              <a:rPr lang="en-US" altLang="zh-CN" sz="2000" b="1" i="0">
                <a:solidFill>
                  <a:srgbClr val="00B050"/>
                </a:solidFill>
                <a:latin typeface="微软雅黑" pitchFamily="34" charset="0"/>
                <a:ea typeface="微软雅黑" pitchFamily="34" charset="-122"/>
                <a:cs typeface="微软雅黑" pitchFamily="34" charset="-120"/>
              </a:rPr>
              <a:t>，违背公序良俗和法</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律规定</a:t>
            </a:r>
            <a:r>
              <a:rPr lang="en-US" altLang="zh-CN" sz="2000" b="1" i="0" dirty="0">
                <a:solidFill>
                  <a:srgbClr val="00B050"/>
                </a:solidFill>
                <a:latin typeface="微软雅黑" pitchFamily="34" charset="0"/>
                <a:ea typeface="微软雅黑" pitchFamily="34" charset="-122"/>
                <a:cs typeface="微软雅黑" pitchFamily="34" charset="-120"/>
              </a:rPr>
              <a:t>，理应及时支付相关垫付费用。（4分）</a:t>
            </a:r>
            <a:endParaRPr lang="en-US" altLang="zh-CN" sz="2000" dirty="0"/>
          </a:p>
        </p:txBody>
      </p:sp>
      <p:sp>
        <p:nvSpPr>
          <p:cNvPr id="4" name="QO_7_AS.57_1#3b36745b4?vop=1&amp;pid=33bc75204&amp;color=0,0,0&amp;vtp=1&amp;bbb=1&amp;hb=1"/>
          <p:cNvSpPr/>
          <p:nvPr/>
        </p:nvSpPr>
        <p:spPr>
          <a:xfrm>
            <a:off x="722376" y="466223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本问可调用的法理依据：成年子女对父母有赡养的义务，民法中的公序良俗原则</a:t>
            </a:r>
            <a:r>
              <a:rPr lang="en-US" altLang="zh-CN" sz="2000" b="0" i="0">
                <a:solidFill>
                  <a:srgbClr val="000000"/>
                </a:solidFill>
                <a:latin typeface="微软雅黑" pitchFamily="34" charset="0"/>
                <a:ea typeface="微软雅黑" pitchFamily="34" charset="-122"/>
                <a:cs typeface="微软雅黑" pitchFamily="34" charset="-120"/>
              </a:rPr>
              <a:t>，全面依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法治国必须坚持法治与德治相结合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fade">
                                      <p:cBhvr>
                                        <p:cTn id="30" dur="500"/>
                                        <p:tgtEl>
                                          <p:spTgt spid="4">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7_BD.58_1#c531ad7ac?sp=1&amp;pid=33bc7520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（2）运用《法律与生活》的知识，谈谈此案例对现实生活中“空巢”</a:t>
            </a:r>
            <a:r>
              <a:rPr lang="en-US" altLang="zh-CN" sz="2000" b="0" i="0">
                <a:solidFill>
                  <a:srgbClr val="000000"/>
                </a:solidFill>
                <a:latin typeface="微软雅黑" pitchFamily="34" charset="0"/>
                <a:ea typeface="微软雅黑" pitchFamily="34" charset="-122"/>
                <a:cs typeface="微软雅黑" pitchFamily="34" charset="-120"/>
              </a:rPr>
              <a:t>老人赡养方面的教育价值。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：①围绕主题，观点明确；②论证充分，逻辑清晰；③学科术语使用规范；④</a:t>
            </a:r>
            <a:r>
              <a:rPr lang="en-US" altLang="zh-CN" sz="2000" b="0" i="0">
                <a:solidFill>
                  <a:srgbClr val="000000"/>
                </a:solidFill>
                <a:latin typeface="微软雅黑" pitchFamily="34" charset="0"/>
                <a:ea typeface="微软雅黑" pitchFamily="34" charset="-122"/>
                <a:cs typeface="微软雅黑" pitchFamily="34" charset="-120"/>
              </a:rPr>
              <a:t>总字数在200</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字左右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7_AN.59_1#c531ad7ac?vop=1&amp;pid=33bc75204&amp;color=0,0,0&amp;vtp=1&amp;bbb=1&amp;hb=1"/>
          <p:cNvSpPr/>
          <p:nvPr/>
        </p:nvSpPr>
        <p:spPr>
          <a:xfrm>
            <a:off x="722376" y="280676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示例：人终有一老！当前，随着社会经济发展，大量农村年轻人到外地打工、</a:t>
            </a:r>
            <a:r>
              <a:rPr lang="en-US" altLang="zh-CN" sz="2000" b="1" i="0">
                <a:solidFill>
                  <a:srgbClr val="00B050"/>
                </a:solidFill>
                <a:latin typeface="微软雅黑" pitchFamily="34" charset="0"/>
                <a:ea typeface="微软雅黑" pitchFamily="34" charset="-122"/>
                <a:cs typeface="微软雅黑" pitchFamily="34" charset="-120"/>
              </a:rPr>
              <a:t>成家立业，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留下年迈的老人独自在农村居住</a:t>
            </a:r>
            <a:r>
              <a:rPr lang="en-US" altLang="zh-CN" sz="2000" b="1" i="0" dirty="0">
                <a:solidFill>
                  <a:srgbClr val="00B050"/>
                </a:solidFill>
                <a:latin typeface="微软雅黑" pitchFamily="34" charset="0"/>
                <a:ea typeface="微软雅黑" pitchFamily="34" charset="-122"/>
                <a:cs typeface="微软雅黑" pitchFamily="34" charset="-120"/>
              </a:rPr>
              <a:t>。“空巢”老人的赡养问题值得社会关注</a:t>
            </a:r>
            <a:r>
              <a:rPr lang="en-US" altLang="zh-CN" sz="2000" b="1" i="0">
                <a:solidFill>
                  <a:srgbClr val="00B050"/>
                </a:solidFill>
                <a:latin typeface="微软雅黑" pitchFamily="34" charset="0"/>
                <a:ea typeface="微软雅黑" pitchFamily="34" charset="-122"/>
                <a:cs typeface="微软雅黑" pitchFamily="34" charset="-120"/>
              </a:rPr>
              <a:t>。本案将司法裁判与弘</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扬社会主义核心价值观相结合</a:t>
            </a:r>
            <a:r>
              <a:rPr lang="en-US" altLang="zh-CN" sz="2000" b="1" i="0" dirty="0">
                <a:solidFill>
                  <a:srgbClr val="00B050"/>
                </a:solidFill>
                <a:latin typeface="微软雅黑" pitchFamily="34" charset="0"/>
                <a:ea typeface="微软雅黑" pitchFamily="34" charset="-122"/>
                <a:cs typeface="微软雅黑" pitchFamily="34" charset="-120"/>
              </a:rPr>
              <a:t>，充分肯定了该村民委员会助人为乐、帮扶村民的善举</a:t>
            </a:r>
            <a:r>
              <a:rPr lang="en-US" altLang="zh-CN" sz="2000" b="1" i="0">
                <a:solidFill>
                  <a:srgbClr val="00B050"/>
                </a:solidFill>
                <a:latin typeface="微软雅黑" pitchFamily="34" charset="0"/>
                <a:ea typeface="微软雅黑" pitchFamily="34" charset="-122"/>
                <a:cs typeface="微软雅黑" pitchFamily="34" charset="-120"/>
              </a:rPr>
              <a:t>，既弘扬了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中华民族优秀仁爱文化和守望相助的善良风俗</a:t>
            </a:r>
            <a:r>
              <a:rPr lang="en-US" altLang="zh-CN" sz="2000" b="1" i="0" dirty="0">
                <a:solidFill>
                  <a:srgbClr val="00B050"/>
                </a:solidFill>
                <a:latin typeface="微软雅黑" pitchFamily="34" charset="0"/>
                <a:ea typeface="微软雅黑" pitchFamily="34" charset="-122"/>
                <a:cs typeface="微软雅黑" pitchFamily="34" charset="-120"/>
              </a:rPr>
              <a:t>，也充分体现了文明、和谐</a:t>
            </a:r>
            <a:r>
              <a:rPr lang="en-US" altLang="zh-CN" sz="2000" b="1" i="0">
                <a:solidFill>
                  <a:srgbClr val="00B050"/>
                </a:solidFill>
                <a:latin typeface="微软雅黑" pitchFamily="34" charset="0"/>
                <a:ea typeface="微软雅黑" pitchFamily="34" charset="-122"/>
                <a:cs typeface="微软雅黑" pitchFamily="34" charset="-120"/>
              </a:rPr>
              <a:t>、友善的社会主义核心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价值观</a:t>
            </a:r>
            <a:r>
              <a:rPr lang="en-US" altLang="zh-CN" sz="2000" b="1" i="0" dirty="0">
                <a:solidFill>
                  <a:srgbClr val="00B050"/>
                </a:solidFill>
                <a:latin typeface="微软雅黑" pitchFamily="34" charset="0"/>
                <a:ea typeface="微软雅黑" pitchFamily="34" charset="-122"/>
                <a:cs typeface="微软雅黑" pitchFamily="34" charset="-120"/>
              </a:rPr>
              <a:t>，对于助推和谐乡村建设，教育年轻人尊老、爱老、亲老</a:t>
            </a:r>
            <a:r>
              <a:rPr lang="en-US" altLang="zh-CN" sz="2000" b="1" i="0">
                <a:solidFill>
                  <a:srgbClr val="00B050"/>
                </a:solidFill>
                <a:latin typeface="微软雅黑" pitchFamily="34" charset="0"/>
                <a:ea typeface="微软雅黑" pitchFamily="34" charset="-122"/>
                <a:cs typeface="微软雅黑" pitchFamily="34" charset="-120"/>
              </a:rPr>
              <a:t>，依法保护老年人合法权益具有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重要意义</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AS.60_1#c531ad7ac?vop=1&amp;pid=33bc75204&amp;color=0,0,0&amp;mp=1&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本问是开放性试题。参考角度：社会主义核心价值观，中华民族传统美德</a:t>
            </a:r>
            <a:r>
              <a:rPr lang="en-US" altLang="zh-CN" sz="2000" b="0" i="0">
                <a:solidFill>
                  <a:srgbClr val="000000"/>
                </a:solidFill>
                <a:latin typeface="微软雅黑" pitchFamily="34" charset="0"/>
                <a:ea typeface="微软雅黑" pitchFamily="34" charset="-122"/>
                <a:cs typeface="微软雅黑" pitchFamily="34" charset="-120"/>
              </a:rPr>
              <a:t>，成年子女对父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母具有赡养义务</a:t>
            </a:r>
            <a:r>
              <a:rPr lang="en-US" altLang="zh-CN" sz="2000" b="0" i="0" dirty="0">
                <a:solidFill>
                  <a:srgbClr val="000000"/>
                </a:solidFill>
                <a:latin typeface="微软雅黑" pitchFamily="34" charset="0"/>
                <a:ea typeface="微软雅黑" pitchFamily="34" charset="-122"/>
                <a:cs typeface="微软雅黑" pitchFamily="34" charset="-120"/>
              </a:rPr>
              <a:t>，等等。</a:t>
            </a:r>
            <a:endParaRPr lang="en-US" altLang="zh-CN" sz="2200" dirty="0"/>
          </a:p>
        </p:txBody>
      </p:sp>
      <p:sp>
        <p:nvSpPr>
          <p:cNvPr id="3" name="QO_6_AS.61_1#33bc75204?vop=1&amp;pid=ba03b4f04&amp;color=0,0,0&amp;vtp=1&amp;bbb=1"/>
          <p:cNvSpPr/>
          <p:nvPr/>
        </p:nvSpPr>
        <p:spPr>
          <a:xfrm>
            <a:off x="722376" y="192202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本题考查成年子女对父母的赡养义务。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fade">
                                      <p:cBhvr>
                                        <p:cTn id="18" dur="500"/>
                                        <p:tgtEl>
                                          <p:spTgt spid="3">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8a0bf2274?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本题考查育小职责大。如果赵某和刘某确实没有监护能力，可以免除监护义务</a:t>
            </a:r>
            <a:r>
              <a:rPr lang="en-US" altLang="zh-CN" sz="2000" b="0" i="0">
                <a:solidFill>
                  <a:srgbClr val="000000"/>
                </a:solidFill>
                <a:latin typeface="微软雅黑" pitchFamily="34" charset="0"/>
                <a:ea typeface="微软雅黑" pitchFamily="34" charset="-122"/>
                <a:cs typeface="微软雅黑" pitchFamily="34" charset="-120"/>
              </a:rPr>
              <a:t>，但家庭中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具有监护能力的其他近亲属应当承担未成年人的监护责任</a:t>
            </a:r>
            <a:r>
              <a:rPr lang="en-US" altLang="zh-CN" sz="2000" b="0" i="0" dirty="0">
                <a:solidFill>
                  <a:srgbClr val="000000"/>
                </a:solidFill>
                <a:latin typeface="微软雅黑" pitchFamily="34" charset="0"/>
                <a:ea typeface="微软雅黑" pitchFamily="34" charset="-122"/>
                <a:cs typeface="微软雅黑" pitchFamily="34" charset="-120"/>
              </a:rPr>
              <a:t>，③正确</a:t>
            </a:r>
            <a:r>
              <a:rPr lang="en-US" altLang="zh-CN" sz="2000" b="0" i="0">
                <a:solidFill>
                  <a:srgbClr val="000000"/>
                </a:solidFill>
                <a:latin typeface="微软雅黑" pitchFamily="34" charset="0"/>
                <a:ea typeface="微软雅黑" pitchFamily="34" charset="-122"/>
                <a:cs typeface="微软雅黑" pitchFamily="34" charset="-120"/>
              </a:rPr>
              <a:t>。父母与子女的关系不因父母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离婚而消除</a:t>
            </a:r>
            <a:r>
              <a:rPr lang="en-US" altLang="zh-CN" sz="2000" b="0" i="0" dirty="0">
                <a:solidFill>
                  <a:srgbClr val="000000"/>
                </a:solidFill>
                <a:latin typeface="微软雅黑" pitchFamily="34" charset="0"/>
                <a:ea typeface="微软雅黑" pitchFamily="34" charset="-122"/>
                <a:cs typeface="微软雅黑" pitchFamily="34" charset="-120"/>
              </a:rPr>
              <a:t>。离婚后，父母对子女仍有抚养、教育、保护的权利和义务，④正确</a:t>
            </a:r>
            <a:r>
              <a:rPr lang="en-US" altLang="zh-CN" sz="2000" b="0" i="0">
                <a:solidFill>
                  <a:srgbClr val="000000"/>
                </a:solidFill>
                <a:latin typeface="微软雅黑" pitchFamily="34" charset="0"/>
                <a:ea typeface="微软雅黑" pitchFamily="34" charset="-122"/>
                <a:cs typeface="微软雅黑" pitchFamily="34" charset="-120"/>
              </a:rPr>
              <a:t>。民法典规定父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母对于未成年子女负有抚养义务</a:t>
            </a:r>
            <a:r>
              <a:rPr lang="en-US" altLang="zh-CN" sz="2000" b="0" i="0" dirty="0">
                <a:solidFill>
                  <a:srgbClr val="000000"/>
                </a:solidFill>
                <a:latin typeface="微软雅黑" pitchFamily="34" charset="0"/>
                <a:ea typeface="微软雅黑" pitchFamily="34" charset="-122"/>
                <a:cs typeface="微软雅黑" pitchFamily="34" charset="-120"/>
              </a:rPr>
              <a:t>，不能因生活压力大而拒不履行，①排除</a:t>
            </a:r>
            <a:r>
              <a:rPr lang="en-US" altLang="zh-CN" sz="2000" b="0" i="0">
                <a:solidFill>
                  <a:srgbClr val="000000"/>
                </a:solidFill>
                <a:latin typeface="微软雅黑" pitchFamily="34" charset="0"/>
                <a:ea typeface="微软雅黑" pitchFamily="34" charset="-122"/>
                <a:cs typeface="微软雅黑" pitchFamily="34" charset="-120"/>
              </a:rPr>
              <a:t>。对未成年子女进行抚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养</a:t>
            </a:r>
            <a:r>
              <a:rPr lang="en-US" altLang="zh-CN" sz="2000" b="0" i="0" dirty="0">
                <a:solidFill>
                  <a:srgbClr val="000000"/>
                </a:solidFill>
                <a:latin typeface="微软雅黑" pitchFamily="34" charset="0"/>
                <a:ea typeface="微软雅黑" pitchFamily="34" charset="-122"/>
                <a:cs typeface="微软雅黑" pitchFamily="34" charset="-120"/>
              </a:rPr>
              <a:t>、保护和教育，既是父母的权利，也是父母的义务，不能放弃，②错误。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4b30f2253?sp=1&amp;pid=dc4f7e12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［湖南名校联合体2025高二联考］</a:t>
            </a:r>
            <a:r>
              <a:rPr lang="en-US" altLang="zh-CN" sz="2000" b="0" i="0" dirty="0">
                <a:solidFill>
                  <a:srgbClr val="000000"/>
                </a:solidFill>
                <a:latin typeface="微软雅黑" pitchFamily="34" charset="0"/>
                <a:ea typeface="微软雅黑" pitchFamily="34" charset="-122"/>
                <a:cs typeface="微软雅黑" pitchFamily="34" charset="-120"/>
              </a:rPr>
              <a:t>徐某和妻子张某于2019</a:t>
            </a:r>
            <a:r>
              <a:rPr lang="en-US" altLang="zh-CN" sz="2000" b="0" i="0">
                <a:solidFill>
                  <a:srgbClr val="000000"/>
                </a:solidFill>
                <a:latin typeface="微软雅黑" pitchFamily="34" charset="0"/>
                <a:ea typeface="微软雅黑" pitchFamily="34" charset="-122"/>
                <a:cs typeface="微软雅黑" pitchFamily="34" charset="-120"/>
              </a:rPr>
              <a:t>年育有一个患有自闭症的儿子小徐。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徐某在</a:t>
            </a:r>
            <a:r>
              <a:rPr lang="en-US" altLang="zh-CN" sz="2000" b="0" i="0" dirty="0">
                <a:solidFill>
                  <a:srgbClr val="000000"/>
                </a:solidFill>
                <a:latin typeface="微软雅黑" pitchFamily="34" charset="0"/>
                <a:ea typeface="微软雅黑" pitchFamily="34" charset="-122"/>
                <a:cs typeface="微软雅黑" pitchFamily="34" charset="-120"/>
              </a:rPr>
              <a:t>2023年5月与张某离婚后，对儿子不闻不问。小徐一直随母亲张某生活。2025年3月</a:t>
            </a:r>
            <a:r>
              <a:rPr lang="en-US" altLang="zh-CN" sz="2000" b="0" i="0">
                <a:solidFill>
                  <a:srgbClr val="000000"/>
                </a:solidFill>
                <a:latin typeface="微软雅黑" pitchFamily="34" charset="0"/>
                <a:ea typeface="微软雅黑" pitchFamily="34" charset="-122"/>
                <a:cs typeface="微软雅黑" pitchFamily="34" charset="-120"/>
              </a:rPr>
              <a:t>，张</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某以小徐名义将徐某诉至法院</a:t>
            </a:r>
            <a:r>
              <a:rPr lang="en-US" altLang="zh-CN" sz="2000" b="0" i="0" dirty="0">
                <a:solidFill>
                  <a:srgbClr val="000000"/>
                </a:solidFill>
                <a:latin typeface="微软雅黑" pitchFamily="34" charset="0"/>
                <a:ea typeface="微软雅黑" pitchFamily="34" charset="-122"/>
                <a:cs typeface="微软雅黑" pitchFamily="34" charset="-120"/>
              </a:rPr>
              <a:t>，要求其每月支付抚养费。</a:t>
            </a:r>
            <a:r>
              <a:rPr lang="en-US" altLang="zh-CN" sz="2000" b="0" i="0">
                <a:solidFill>
                  <a:srgbClr val="000000"/>
                </a:solidFill>
                <a:latin typeface="微软雅黑" pitchFamily="34" charset="0"/>
                <a:ea typeface="微软雅黑" pitchFamily="34" charset="-122"/>
                <a:cs typeface="微软雅黑" pitchFamily="34" charset="-120"/>
              </a:rPr>
              <a:t>本案中(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7" name="QC_6_BD.4_2#4b30f2253?colgroup=41&amp;pid=dc4f7e127&amp;color=0,0,0&amp;vtp=1&amp;bbb=1&amp;hb=1"/>
          <p:cNvGraphicFramePr>
            <a:graphicFrameLocks noGrp="1"/>
          </p:cNvGraphicFramePr>
          <p:nvPr>
            <p:extLst>
              <p:ext uri="{D42A27DB-BD31-4B8C-83A1-F6EECF244321}">
                <p14:modId xmlns:p14="http://schemas.microsoft.com/office/powerpoint/2010/main" val="2112779284"/>
              </p:ext>
            </p:extLst>
          </p:nvPr>
        </p:nvGraphicFramePr>
        <p:xfrm>
          <a:off x="722376" y="2408877"/>
          <a:ext cx="10735056" cy="822579"/>
        </p:xfrm>
        <a:graphic>
          <a:graphicData uri="http://schemas.openxmlformats.org/drawingml/2006/table">
            <a:tbl>
              <a:tblPr/>
              <a:tblGrid>
                <a:gridCol w="10735056">
                  <a:extLst>
                    <a:ext uri="{9D8B030D-6E8A-4147-A177-3AD203B41FA5}">
                      <a16:colId xmlns:a16="http://schemas.microsoft.com/office/drawing/2014/main" val="20000"/>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《中华人民共和国民法典》第二十三条：无民事行为能力人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限制民事行为能力人的监护人是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其法定代理人</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6_AN.5_1#4b30f2253.bracket?pid=dc4f7e127&amp;color=0,0,0&amp;vpa=2&amp;vtp=1"/>
          <p:cNvSpPr/>
          <p:nvPr/>
        </p:nvSpPr>
        <p:spPr>
          <a:xfrm>
            <a:off x="8034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4_3#4b30f2253?pid=dc4f7e127&amp;color=0,0,0&amp;vtp=1&amp;bbb=1"/>
          <p:cNvSpPr/>
          <p:nvPr/>
        </p:nvSpPr>
        <p:spPr>
          <a:xfrm>
            <a:off x="722376" y="33613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①张某作为法定代理人有权以小徐名义起诉徐某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法定义务不容推卸，法院应支持张某的主张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徐某拒绝抚养儿子，法院应终止其探望孩子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徐某因已离婚，对小徐不再负有法定义务</a:t>
            </a:r>
            <a:endParaRPr lang="en-US" altLang="zh-CN" sz="2000" dirty="0"/>
          </a:p>
        </p:txBody>
      </p:sp>
      <p:sp>
        <p:nvSpPr>
          <p:cNvPr id="6" name="QC_6_BD.4_4#4b30f2253.choices?pid=dc4f7e127&amp;color=0,0,0&amp;vtp=1&amp;bbb=1"/>
          <p:cNvSpPr/>
          <p:nvPr/>
        </p:nvSpPr>
        <p:spPr>
          <a:xfrm>
            <a:off x="722376" y="51986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4b30f2253?vop=1&amp;pid=dc4f7e1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本题考查育小职责大。父母是未成年子女的法定代理人，张某有权以小徐名义起诉，</a:t>
            </a:r>
            <a:r>
              <a:rPr lang="en-US" altLang="zh-CN" sz="2000" b="0" i="0">
                <a:solidFill>
                  <a:srgbClr val="000000"/>
                </a:solidFill>
                <a:latin typeface="微软雅黑" pitchFamily="34" charset="0"/>
                <a:ea typeface="微软雅黑" pitchFamily="34" charset="-122"/>
                <a:cs typeface="微软雅黑" pitchFamily="34" charset="-120"/>
              </a:rPr>
              <a:t>①正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；父母对未成年子女的抚养义务是法定义务，不因离婚而消除，法院应支持张某的主张，</a:t>
            </a:r>
            <a:r>
              <a:rPr lang="en-US" altLang="zh-CN" sz="2000" b="0" i="0">
                <a:solidFill>
                  <a:srgbClr val="000000"/>
                </a:solidFill>
                <a:latin typeface="微软雅黑" pitchFamily="34" charset="0"/>
                <a:ea typeface="微软雅黑" pitchFamily="34" charset="-122"/>
                <a:cs typeface="微软雅黑" pitchFamily="34" charset="-120"/>
              </a:rPr>
              <a:t>②正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；探望权与支付抚养费义务是独立的权利和义务，</a:t>
            </a:r>
            <a:r>
              <a:rPr lang="en-US" altLang="zh-CN" sz="2000" b="0" i="0">
                <a:solidFill>
                  <a:srgbClr val="000000"/>
                </a:solidFill>
                <a:latin typeface="微软雅黑" pitchFamily="34" charset="0"/>
                <a:ea typeface="微软雅黑" pitchFamily="34" charset="-122"/>
                <a:cs typeface="微软雅黑" pitchFamily="34" charset="-120"/>
              </a:rPr>
              <a:t>徐某拒绝支付抚养费可通过强制执行解决，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但法院不能直接终止其探望权</a:t>
            </a:r>
            <a:r>
              <a:rPr lang="en-US" altLang="zh-CN" sz="2000" b="0" i="0" dirty="0">
                <a:solidFill>
                  <a:srgbClr val="000000"/>
                </a:solidFill>
                <a:latin typeface="微软雅黑" pitchFamily="34" charset="0"/>
                <a:ea typeface="微软雅黑" pitchFamily="34" charset="-122"/>
                <a:cs typeface="微软雅黑" pitchFamily="34" charset="-120"/>
              </a:rPr>
              <a:t>，除非其探望行为损害子女利益及身心健康，③排除</a:t>
            </a:r>
            <a:r>
              <a:rPr lang="en-US" altLang="zh-CN" sz="2000" b="0" i="0">
                <a:solidFill>
                  <a:srgbClr val="000000"/>
                </a:solidFill>
                <a:latin typeface="微软雅黑" pitchFamily="34" charset="0"/>
                <a:ea typeface="微软雅黑" pitchFamily="34" charset="-122"/>
                <a:cs typeface="微软雅黑" pitchFamily="34" charset="-120"/>
              </a:rPr>
              <a:t>；父母对子女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的法定义务不因离婚而消除</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b1d08c046?sp=1&amp;pid=dc4f7e127&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［山东威海乳山银滩高中2025高二月考］</a:t>
            </a:r>
            <a:r>
              <a:rPr lang="en-US" altLang="zh-CN" sz="2000" b="0" i="0" dirty="0">
                <a:solidFill>
                  <a:srgbClr val="000000"/>
                </a:solidFill>
                <a:latin typeface="微软雅黑" pitchFamily="34" charset="0"/>
                <a:ea typeface="微软雅黑" pitchFamily="34" charset="-122"/>
                <a:cs typeface="微软雅黑" pitchFamily="34" charset="-120"/>
              </a:rPr>
              <a:t>老伴去世的周奶奶和孙女感情密切</a:t>
            </a:r>
            <a:r>
              <a:rPr lang="en-US" altLang="zh-CN" sz="2000" b="0" i="0">
                <a:solidFill>
                  <a:srgbClr val="000000"/>
                </a:solidFill>
                <a:latin typeface="微软雅黑" pitchFamily="34" charset="0"/>
                <a:ea typeface="微软雅黑" pitchFamily="34" charset="-122"/>
                <a:cs typeface="微软雅黑" pitchFamily="34" charset="-120"/>
              </a:rPr>
              <a:t>，于是在身体硬朗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时和孙女办理了意定监护协议公证</a:t>
            </a:r>
            <a:r>
              <a:rPr lang="en-US" altLang="zh-CN" sz="2000" b="0" i="0" dirty="0">
                <a:solidFill>
                  <a:srgbClr val="000000"/>
                </a:solidFill>
                <a:latin typeface="微软雅黑" pitchFamily="34" charset="0"/>
                <a:ea typeface="微软雅黑" pitchFamily="34" charset="-122"/>
                <a:cs typeface="微软雅黑" pitchFamily="34" charset="-120"/>
              </a:rPr>
              <a:t>，约定当自己丧失或部分丧失行为能力时</a:t>
            </a:r>
            <a:r>
              <a:rPr lang="en-US" altLang="zh-CN" sz="2000" b="0" i="0">
                <a:solidFill>
                  <a:srgbClr val="000000"/>
                </a:solidFill>
                <a:latin typeface="微软雅黑" pitchFamily="34" charset="0"/>
                <a:ea typeface="微软雅黑" pitchFamily="34" charset="-122"/>
                <a:cs typeface="微软雅黑" pitchFamily="34" charset="-120"/>
              </a:rPr>
              <a:t>，由孙女负责自己的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医疗救助</a:t>
            </a:r>
            <a:r>
              <a:rPr lang="en-US" altLang="zh-CN" sz="2000" b="0" i="0" dirty="0">
                <a:solidFill>
                  <a:srgbClr val="000000"/>
                </a:solidFill>
                <a:latin typeface="微软雅黑" pitchFamily="34" charset="0"/>
                <a:ea typeface="微软雅黑" pitchFamily="34" charset="-122"/>
                <a:cs typeface="微软雅黑" pitchFamily="34" charset="-120"/>
              </a:rPr>
              <a:t>、财产管理、丧葬安排等事宜。之后，周奶奶被确诊为血管性痴呆，生活不能自理</a:t>
            </a:r>
            <a:r>
              <a:rPr lang="en-US" altLang="zh-CN" sz="2000" b="0" i="0">
                <a:solidFill>
                  <a:srgbClr val="000000"/>
                </a:solidFill>
                <a:latin typeface="微软雅黑" pitchFamily="34" charset="0"/>
                <a:ea typeface="微软雅黑" pitchFamily="34" charset="-122"/>
                <a:cs typeface="微软雅黑" pitchFamily="34" charset="-120"/>
              </a:rPr>
              <a:t>。孙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女想将周奶奶送进养老护理院进行专业照护</a:t>
            </a:r>
            <a:r>
              <a:rPr lang="en-US" altLang="zh-CN" sz="2000" b="0" i="0" dirty="0">
                <a:solidFill>
                  <a:srgbClr val="000000"/>
                </a:solidFill>
                <a:latin typeface="微软雅黑" pitchFamily="34" charset="0"/>
                <a:ea typeface="微软雅黑" pitchFamily="34" charset="-122"/>
                <a:cs typeface="微软雅黑" pitchFamily="34" charset="-120"/>
              </a:rPr>
              <a:t>，用老人的两套房的租金来支付所需费用</a:t>
            </a:r>
            <a:r>
              <a:rPr lang="en-US" altLang="zh-CN" sz="2000" b="0" i="0">
                <a:solidFill>
                  <a:srgbClr val="000000"/>
                </a:solidFill>
                <a:latin typeface="微软雅黑" pitchFamily="34" charset="0"/>
                <a:ea typeface="微软雅黑" pitchFamily="34" charset="-122"/>
                <a:cs typeface="微软雅黑" pitchFamily="34" charset="-120"/>
              </a:rPr>
              <a:t>，但周奶奶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的子女们却不同意</a:t>
            </a:r>
            <a:r>
              <a:rPr lang="en-US" altLang="zh-CN" sz="2000" b="0" i="0" dirty="0">
                <a:solidFill>
                  <a:srgbClr val="000000"/>
                </a:solidFill>
                <a:latin typeface="微软雅黑" pitchFamily="34" charset="0"/>
                <a:ea typeface="微软雅黑" pitchFamily="34" charset="-122"/>
                <a:cs typeface="微软雅黑" pitchFamily="34" charset="-120"/>
              </a:rPr>
              <a:t>，双方闹到了法院。关于本案中周奶奶的子女和孙女</a:t>
            </a:r>
            <a:r>
              <a:rPr lang="en-US" altLang="zh-CN" sz="20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b1d08c046.bracket?pid=dc4f7e127&amp;color=0,0,0&amp;vpa=3&amp;vtp=1"/>
          <p:cNvSpPr/>
          <p:nvPr/>
        </p:nvSpPr>
        <p:spPr>
          <a:xfrm>
            <a:off x="922401" y="32389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_2#b1d08c046?pid=dc4f7e127&amp;color=0,0,0&amp;vtp=1&amp;bbb=1"/>
          <p:cNvSpPr/>
          <p:nvPr/>
        </p:nvSpPr>
        <p:spPr>
          <a:xfrm>
            <a:off x="722376" y="37056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①孙女是意定监护人，法院会支持孙女的主张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子女是法定监护人，法院会支持子女的主张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子女的赡养义务不因意定监护协议而免除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若周奶奶去世，孙女凭意定监护协议可继承部分遗产</a:t>
            </a:r>
            <a:endParaRPr lang="en-US" altLang="zh-CN" sz="2000" dirty="0"/>
          </a:p>
        </p:txBody>
      </p:sp>
      <p:sp>
        <p:nvSpPr>
          <p:cNvPr id="5" name="QC_6_BD.7_3#b1d08c046.choices?pid=dc4f7e127&amp;color=0,0,0&amp;vtp=1&amp;bbb=1"/>
          <p:cNvSpPr/>
          <p:nvPr/>
        </p:nvSpPr>
        <p:spPr>
          <a:xfrm>
            <a:off x="722376" y="55415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b1d08c046?vop=1&amp;pid=dc4f7e12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本题考查成年意定监护制度。意定监护是当事人自主决定的一种监护类型</a:t>
            </a:r>
            <a:r>
              <a:rPr lang="en-US" altLang="zh-CN" sz="2000" b="0" i="0">
                <a:solidFill>
                  <a:srgbClr val="000000"/>
                </a:solidFill>
                <a:latin typeface="微软雅黑" pitchFamily="34" charset="0"/>
                <a:ea typeface="微软雅黑" pitchFamily="34" charset="-122"/>
                <a:cs typeface="微软雅黑" pitchFamily="34" charset="-120"/>
              </a:rPr>
              <a:t>，更能反映当事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人真实意愿</a:t>
            </a:r>
            <a:r>
              <a:rPr lang="en-US" altLang="zh-CN" sz="2000" b="0" i="0" dirty="0">
                <a:solidFill>
                  <a:srgbClr val="000000"/>
                </a:solidFill>
                <a:latin typeface="微软雅黑" pitchFamily="34" charset="0"/>
                <a:ea typeface="微软雅黑" pitchFamily="34" charset="-122"/>
                <a:cs typeface="微软雅黑" pitchFamily="34" charset="-120"/>
              </a:rPr>
              <a:t>，因此意定监护人的监护顺位高于法定监护人，法院会支持孙女的主张，①正确</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；意定监护和赡养是两个不同的法律概念，即使存在有效的意定监护协议</a:t>
            </a:r>
            <a:r>
              <a:rPr lang="en-US" altLang="zh-CN" sz="2000" b="0" i="0">
                <a:solidFill>
                  <a:srgbClr val="000000"/>
                </a:solidFill>
                <a:latin typeface="微软雅黑" pitchFamily="34" charset="0"/>
                <a:ea typeface="微软雅黑" pitchFamily="34" charset="-122"/>
                <a:cs typeface="微软雅黑" pitchFamily="34" charset="-120"/>
              </a:rPr>
              <a:t>，子女仍然负有法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律上的赡养义务</a:t>
            </a:r>
            <a:r>
              <a:rPr lang="en-US" altLang="zh-CN" sz="2000" b="0" i="0" dirty="0">
                <a:solidFill>
                  <a:srgbClr val="000000"/>
                </a:solidFill>
                <a:latin typeface="微软雅黑" pitchFamily="34" charset="0"/>
                <a:ea typeface="微软雅黑" pitchFamily="34" charset="-122"/>
                <a:cs typeface="微软雅黑" pitchFamily="34" charset="-120"/>
              </a:rPr>
              <a:t>，③正确；材料中的意定监护协议并没有给出未来的遗产处置方式</a:t>
            </a:r>
            <a:r>
              <a:rPr lang="en-US" altLang="zh-CN" sz="2000" b="0" i="0">
                <a:solidFill>
                  <a:srgbClr val="000000"/>
                </a:solidFill>
                <a:latin typeface="微软雅黑" pitchFamily="34" charset="0"/>
                <a:ea typeface="微软雅黑" pitchFamily="34" charset="-122"/>
                <a:cs typeface="微软雅黑" pitchFamily="34" charset="-120"/>
              </a:rPr>
              <a:t>，周奶奶的孙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女并非周奶奶的法定继承人</a:t>
            </a:r>
            <a:r>
              <a:rPr lang="en-US" altLang="zh-CN" sz="2000" b="0" i="0" dirty="0">
                <a:solidFill>
                  <a:srgbClr val="000000"/>
                </a:solidFill>
                <a:latin typeface="微软雅黑" pitchFamily="34" charset="0"/>
                <a:ea typeface="微软雅黑" pitchFamily="34" charset="-122"/>
                <a:cs typeface="微软雅黑" pitchFamily="34" charset="-120"/>
              </a:rPr>
              <a:t>，周奶奶可以通过立遗嘱的方式将其遗产赠与其孙女</a:t>
            </a:r>
            <a:r>
              <a:rPr lang="en-US" altLang="zh-CN" sz="2000" b="0" i="0">
                <a:solidFill>
                  <a:srgbClr val="000000"/>
                </a:solidFill>
                <a:latin typeface="微软雅黑" pitchFamily="34" charset="0"/>
                <a:ea typeface="微软雅黑" pitchFamily="34" charset="-122"/>
                <a:cs typeface="微软雅黑" pitchFamily="34" charset="-120"/>
              </a:rPr>
              <a:t>，这一行为属于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遗赠而非继承</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2480</Words>
  <Application>Microsoft Office PowerPoint</Application>
  <PresentationFormat>宽屏</PresentationFormat>
  <Paragraphs>363</Paragraphs>
  <Slides>44</Slides>
  <Notes>44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2025-08-05T01:27:43Z</dcterms:created>
  <dcterms:modified xsi:type="dcterms:W3CDTF">2025-08-05T02:20:07Z</dcterms:modified>
  <cp:category/>
  <cp:contentStatus/>
</cp:coreProperties>
</file>