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3"/>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9467" autoAdjust="0"/>
    <p:restoredTop sz="94610"/>
  </p:normalViewPr>
  <p:slideViewPr>
    <p:cSldViewPr snapToGrid="0" snapToObjects="1">
      <p:cViewPr varScale="1">
        <p:scale>
          <a:sx n="102" d="100"/>
          <a:sy n="102" d="100"/>
        </p:scale>
        <p:origin x="120" y="3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45560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内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内容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a:lstStyle/>
          <a:p>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内容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ack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刷专题#df=4c44e28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wrap="square" lIns="0" tIns="0" rIns="0" bIns="0" rtlCol="0" anchor="t"/>
          <a:lstStyle/>
          <a:p>
            <a:pPr algn="l">
              <a:lnSpc>
                <a:spcPct val="100000"/>
              </a:lnSpc>
            </a:pPr>
            <a:r>
              <a:rPr lang="en-US" sz="4400" b="1" i="0" dirty="0">
                <a:solidFill>
                  <a:srgbClr val="000000"/>
                </a:solidFill>
                <a:latin typeface="微软雅黑" pitchFamily="34" charset="0"/>
                <a:ea typeface="微软雅黑" pitchFamily="34" charset="-122"/>
                <a:cs typeface="微软雅黑" pitchFamily="34" charset="-120"/>
              </a:rPr>
              <a:t>区域的含义和类型</a:t>
            </a:r>
            <a:endParaRPr lang="en-US" sz="4400"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内容1#df=80e48213a">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区域的含义及划分</a:t>
            </a:r>
            <a:endParaRPr lang="en-US" sz="2800"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内容1#df=30b0b56a2">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539496"/>
            <a:ext cx="8842248" cy="521208"/>
          </a:xfrm>
          <a:prstGeom prst="rect">
            <a:avLst/>
          </a:prstGeom>
          <a:noFill/>
          <a:ln/>
        </p:spPr>
        <p:txBody>
          <a:bodyPr wrap="square" lIns="0" tIns="0" rIns="0" bIns="0" rtlCol="0" anchor="t"/>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知识点 区域的特性</a:t>
            </a:r>
            <a:endParaRPr lang="en-US" sz="280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内容2#df=4c44e28c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pic>
        <p:nvPicPr>
          <p:cNvPr id="3" name="MasterShapeName" descr="preencoded.png"/>
          <p:cNvPicPr>
            <a:picLocks noChangeAspect="1"/>
          </p:cNvPicPr>
          <p:nvPr/>
        </p:nvPicPr>
        <p:blipFill>
          <a:blip r:embed="rId3"/>
          <a:stretch>
            <a:fillRect/>
          </a:stretch>
        </p:blipFill>
        <p:spPr>
          <a:xfrm>
            <a:off x="731520" y="521208"/>
            <a:ext cx="448056" cy="448056"/>
          </a:xfrm>
          <a:prstGeom prst="rect">
            <a:avLst/>
          </a:prstGeom>
        </p:spPr>
      </p:pic>
      <p:sp>
        <p:nvSpPr>
          <p:cNvPr id="4" name="MasterShapeName"/>
          <p:cNvSpPr/>
          <p:nvPr/>
        </p:nvSpPr>
        <p:spPr>
          <a:xfrm>
            <a:off x="1289304" y="484632"/>
            <a:ext cx="8842248" cy="521208"/>
          </a:xfrm>
          <a:prstGeom prst="rect">
            <a:avLst/>
          </a:prstGeom>
          <a:noFill/>
          <a:ln/>
        </p:spPr>
        <p:txBody>
          <a:bodyPr wrap="square" lIns="0" tIns="0" rIns="0" bIns="0" rtlCol="0" anchor="ctr"/>
          <a:lstStyle/>
          <a:p>
            <a:pPr algn="l">
              <a:lnSpc>
                <a:spcPct val="100000"/>
              </a:lnSpc>
            </a:pPr>
            <a:r>
              <a:rPr lang="en-US" sz="2800" b="1" i="0" dirty="0">
                <a:solidFill>
                  <a:srgbClr val="000000"/>
                </a:solidFill>
                <a:latin typeface="汉仪舒圆黑简体" pitchFamily="34" charset="0"/>
                <a:ea typeface="汉仪舒圆黑简体" pitchFamily="34" charset="-122"/>
                <a:cs typeface="汉仪舒圆黑简体" pitchFamily="34" charset="-120"/>
              </a:rPr>
              <a:t>第一节 区域的含义和类型</a:t>
            </a:r>
            <a:endParaRPr lang="en-US" sz="2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hexin?subject=geography#pid=6889e68efd204eef0a31e82c#tid=689020fed5ecdb0009cafc10#sourcefrom=">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ver">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8275320" y="4315968"/>
            <a:ext cx="3099816" cy="914400"/>
          </a:xfrm>
          <a:prstGeom prst="rect">
            <a:avLst/>
          </a:prstGeom>
          <a:noFill/>
          <a:ln/>
        </p:spPr>
        <p:txBody>
          <a:bodyPr wrap="square" lIns="0" tIns="0" rIns="0" bIns="0" rtlCol="0" anchor="ctr"/>
          <a:lstStyle/>
          <a:p>
            <a:pPr algn="ctr"/>
            <a:r>
              <a:rPr lang="en-US" sz="2400" b="1" i="0" dirty="0">
                <a:solidFill>
                  <a:srgbClr val="649226"/>
                </a:solidFill>
                <a:latin typeface="微软雅黑" pitchFamily="34" charset="0"/>
                <a:ea typeface="微软雅黑" pitchFamily="34" charset="-122"/>
                <a:cs typeface="微软雅黑" pitchFamily="34" charset="-120"/>
              </a:rPr>
              <a:t>地理 选择性必修2     区域发展 ZT</a:t>
            </a:r>
            <a:endParaRPr lang="en-US" sz="2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标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标题1">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高中必刷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高中必刷题</a:t>
            </a:r>
            <a:endParaRPr lang="en-US" sz="5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高考强化">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高考强化</a:t>
            </a:r>
            <a:endParaRPr lang="en-US" sz="5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易错点">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a:lstStyle/>
          <a:p>
            <a:endParaRPr lang="zh-CN" altLang="en-US"/>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刷专题">
    <p:spTree>
      <p:nvGrpSpPr>
        <p:cNvPr id="1" name=""/>
        <p:cNvGrpSpPr/>
        <p:nvPr/>
      </p:nvGrpSpPr>
      <p:grpSpPr>
        <a:xfrm>
          <a:off x="0" y="0"/>
          <a:ext cx="0" cy="0"/>
          <a:chOff x="0" y="0"/>
          <a:chExt cx="0" cy="0"/>
        </a:xfrm>
      </p:grpSpPr>
      <p:pic>
        <p:nvPicPr>
          <p:cNvPr id="2" name="MasterShapeName" descr="preencoded.png"/>
          <p:cNvPicPr>
            <a:picLocks noChangeAspect="1"/>
          </p:cNvPicPr>
          <p:nvPr/>
        </p:nvPicPr>
        <p:blipFill>
          <a:blip r:embed="rId2"/>
          <a:stretch>
            <a:fillRect/>
          </a:stretch>
        </p:blipFill>
        <p:spPr>
          <a:xfrm>
            <a:off x="0" y="0"/>
            <a:ext cx="12188952" cy="6858000"/>
          </a:xfrm>
          <a:prstGeom prst="rect">
            <a:avLst/>
          </a:prstGeom>
        </p:spPr>
      </p:pic>
      <p:sp>
        <p:nvSpPr>
          <p:cNvPr id="3" name="MasterShapeName"/>
          <p:cNvSpPr/>
          <p:nvPr/>
        </p:nvSpPr>
        <p:spPr>
          <a:xfrm>
            <a:off x="1435608" y="1005840"/>
            <a:ext cx="5413248" cy="768096"/>
          </a:xfrm>
          <a:prstGeom prst="rect">
            <a:avLst/>
          </a:prstGeom>
          <a:noFill/>
          <a:ln/>
        </p:spPr>
        <p:txBody>
          <a:bodyPr wrap="square" lIns="0" tIns="0" rIns="0" bIns="0" rtlCol="0" anchor="ctr"/>
          <a:lstStyle/>
          <a:p>
            <a:pPr algn="l"/>
            <a:r>
              <a:rPr lang="en-US" sz="5400" b="1" i="0" dirty="0">
                <a:solidFill>
                  <a:srgbClr val="649225"/>
                </a:solidFill>
                <a:latin typeface="微软雅黑" pitchFamily="34" charset="0"/>
                <a:ea typeface="微软雅黑" pitchFamily="34" charset="-122"/>
                <a:cs typeface="微软雅黑" pitchFamily="34" charset="-120"/>
              </a:rPr>
              <a:t>刷专题</a:t>
            </a:r>
            <a:endParaRPr lang="en-US" sz="5400" dirty="0"/>
          </a:p>
        </p:txBody>
      </p:sp>
      <p:sp>
        <p:nvSpPr>
          <p:cNvPr id="4" name="MasterShapeName"/>
          <p:cNvSpPr/>
          <p:nvPr/>
        </p:nvSpPr>
        <p:spPr>
          <a:xfrm>
            <a:off x="557784" y="2011680"/>
            <a:ext cx="6784848" cy="813816"/>
          </a:xfrm>
          <a:prstGeom prst="rect">
            <a:avLst/>
          </a:prstGeom>
          <a:noFill/>
          <a:ln/>
        </p:spPr>
        <p:txBody>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2.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6.xml"/></Relationships>
</file>

<file path=ppt/slides/_rels/slide6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6.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7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2.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3.xml"/><Relationship Id="rId1" Type="http://schemas.openxmlformats.org/officeDocument/2006/relationships/slideLayout" Target="../slideLayouts/slideLayout1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0.xml"/></Relationships>
</file>

<file path=ppt/slides/_rels/slide7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5.xml"/><Relationship Id="rId1" Type="http://schemas.openxmlformats.org/officeDocument/2006/relationships/slideLayout" Target="../slideLayouts/slideLayout1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8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0.xml"/><Relationship Id="rId1" Type="http://schemas.openxmlformats.org/officeDocument/2006/relationships/slideLayout" Target="../slideLayouts/slideLayout1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4.xml"/><Relationship Id="rId1" Type="http://schemas.openxmlformats.org/officeDocument/2006/relationships/slideLayout" Target="../slideLayouts/slideLayout10.xml"/><Relationship Id="rId4" Type="http://schemas.openxmlformats.org/officeDocument/2006/relationships/image" Target="../media/image31.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name="Slide 1&amp;si=1">
    <p:spTree>
      <p:nvGrpSpPr>
        <p:cNvPr id="1" name=""/>
        <p:cNvGrpSpPr/>
        <p:nvPr/>
      </p:nvGrpSpPr>
      <p:grpSpPr>
        <a:xfrm>
          <a:off x="0" y="0"/>
          <a:ext cx="0" cy="0"/>
          <a:chOff x="0" y="0"/>
          <a:chExt cx="0" cy="0"/>
        </a:xfrm>
      </p:grpSpPr>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name="Slide 11&amp;si=11">
    <p:spTree>
      <p:nvGrpSpPr>
        <p:cNvPr id="1" name=""/>
        <p:cNvGrpSpPr/>
        <p:nvPr/>
      </p:nvGrpSpPr>
      <p:grpSpPr>
        <a:xfrm>
          <a:off x="0" y="0"/>
          <a:ext cx="0" cy="0"/>
          <a:chOff x="0" y="0"/>
          <a:chExt cx="0" cy="0"/>
        </a:xfrm>
      </p:grpSpPr>
      <p:sp>
        <p:nvSpPr>
          <p:cNvPr id="2" name="QC_7_BD.9_1#11a21de8f?pid=b65d4365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我国西南茶区(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9_2#11a21de8f.choices?pid=b65d43654&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A.内部特征几乎一致</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.边界具有过渡性质</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.土壤条件没有差异</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.气象要素完全相同</a:t>
            </a:r>
            <a:endParaRPr lang="en-US" altLang="zh-CN" sz="2000" dirty="0"/>
          </a:p>
        </p:txBody>
      </p:sp>
      <p:sp>
        <p:nvSpPr>
          <p:cNvPr id="4" name="QC_7_AN.10_1#11a21de8f.bracket?pid=b65d43654&amp;color=0,0,0&amp;vpa=3&amp;vtp=1"/>
          <p:cNvSpPr/>
          <p:nvPr/>
        </p:nvSpPr>
        <p:spPr>
          <a:xfrm>
            <a:off x="265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100.xml><?xml version="1.0" encoding="utf-8"?>
<p:sld xmlns:a="http://schemas.openxmlformats.org/drawingml/2006/main" xmlns:r="http://schemas.openxmlformats.org/officeDocument/2006/relationships" xmlns:p="http://schemas.openxmlformats.org/presentationml/2006/main">
  <p:cSld name="Slide 101&amp;si=101">
    <p:spTree>
      <p:nvGrpSpPr>
        <p:cNvPr id="1" name=""/>
        <p:cNvGrpSpPr/>
        <p:nvPr/>
      </p:nvGrpSpPr>
      <p:grpSpPr>
        <a:xfrm>
          <a:off x="0" y="0"/>
          <a:ext cx="0" cy="0"/>
          <a:chOff x="0" y="0"/>
          <a:chExt cx="0" cy="0"/>
        </a:xfrm>
      </p:grpSpPr>
      <p:sp>
        <p:nvSpPr>
          <p:cNvPr id="2" name="QC_6_AS.145_1#6585282ff?vop=1&amp;pid=e4775cf0b&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本题考查区域的过渡性。乌鞘岭位于我国西北地区，</a:t>
            </a:r>
            <a:r>
              <a:rPr lang="en-US" altLang="zh-CN" sz="2000" b="0" i="0">
                <a:solidFill>
                  <a:srgbClr val="000000"/>
                </a:solidFill>
                <a:latin typeface="微软雅黑" pitchFamily="34" charset="0"/>
                <a:ea typeface="微软雅黑" pitchFamily="34" charset="-122"/>
                <a:cs typeface="微软雅黑" pitchFamily="34" charset="-120"/>
              </a:rPr>
              <a:t>地势从第一级阶梯向第二级阶梯过渡，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是季风区向非季风区过渡的界线</a:t>
            </a:r>
            <a:r>
              <a:rPr lang="en-US" altLang="zh-CN" sz="2000" b="0" i="0" dirty="0">
                <a:solidFill>
                  <a:srgbClr val="000000"/>
                </a:solidFill>
                <a:latin typeface="微软雅黑" pitchFamily="34" charset="0"/>
                <a:ea typeface="微软雅黑" pitchFamily="34" charset="-122"/>
                <a:cs typeface="微软雅黑" pitchFamily="34" charset="-120"/>
              </a:rPr>
              <a:t>，C正确，B错误；暖温带和亚热带的分界线为秦岭—</a:t>
            </a:r>
            <a:r>
              <a:rPr lang="en-US" altLang="zh-CN" sz="2000" b="0" i="0">
                <a:solidFill>
                  <a:srgbClr val="000000"/>
                </a:solidFill>
                <a:latin typeface="微软雅黑" pitchFamily="34" charset="0"/>
                <a:ea typeface="微软雅黑" pitchFamily="34" charset="-122"/>
                <a:cs typeface="微软雅黑" pitchFamily="34" charset="-120"/>
              </a:rPr>
              <a:t>淮河一线，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且长江流域与黄河流域的分界线并不是乌鞘岭</a:t>
            </a:r>
            <a:r>
              <a:rPr lang="en-US" altLang="zh-CN" sz="2000" b="0" i="0" dirty="0">
                <a:solidFill>
                  <a:srgbClr val="000000"/>
                </a:solidFill>
                <a:latin typeface="微软雅黑" pitchFamily="34" charset="0"/>
                <a:ea typeface="微软雅黑" pitchFamily="34" charset="-122"/>
                <a:cs typeface="微软雅黑" pitchFamily="34" charset="-120"/>
              </a:rPr>
              <a:t>，A、D错误。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01.xml><?xml version="1.0" encoding="utf-8"?>
<p:sld xmlns:a="http://schemas.openxmlformats.org/drawingml/2006/main" xmlns:r="http://schemas.openxmlformats.org/officeDocument/2006/relationships" xmlns:p="http://schemas.openxmlformats.org/presentationml/2006/main">
  <p:cSld name="Slide 102&amp;si=102">
    <p:spTree>
      <p:nvGrpSpPr>
        <p:cNvPr id="1" name=""/>
        <p:cNvGrpSpPr/>
        <p:nvPr/>
      </p:nvGrpSpPr>
      <p:grpSpPr>
        <a:xfrm>
          <a:off x="0" y="0"/>
          <a:ext cx="0" cy="0"/>
          <a:chOff x="0" y="0"/>
          <a:chExt cx="0" cy="0"/>
        </a:xfrm>
      </p:grpSpPr>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name="Slide 12&amp;si=12">
    <p:spTree>
      <p:nvGrpSpPr>
        <p:cNvPr id="1" name=""/>
        <p:cNvGrpSpPr/>
        <p:nvPr/>
      </p:nvGrpSpPr>
      <p:grpSpPr>
        <a:xfrm>
          <a:off x="0" y="0"/>
          <a:ext cx="0" cy="0"/>
          <a:chOff x="0" y="0"/>
          <a:chExt cx="0" cy="0"/>
        </a:xfrm>
      </p:grpSpPr>
      <p:sp>
        <p:nvSpPr>
          <p:cNvPr id="2" name="QC_7_AS.11_1#11a21de8f?vop=1&amp;pid=b65d43654&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本题考查区域划分。我国西南茶区内部的种茶条件相对一致，</a:t>
            </a:r>
            <a:r>
              <a:rPr lang="en-US" altLang="zh-CN" sz="2000" b="0" i="0">
                <a:solidFill>
                  <a:srgbClr val="000000"/>
                </a:solidFill>
                <a:latin typeface="微软雅黑" pitchFamily="34" charset="0"/>
                <a:ea typeface="微软雅黑" pitchFamily="34" charset="-122"/>
                <a:cs typeface="微软雅黑" pitchFamily="34" charset="-120"/>
              </a:rPr>
              <a:t>但其他要素特征不一定相同，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可能存在较大差异</a:t>
            </a:r>
            <a:r>
              <a:rPr lang="en-US" altLang="zh-CN" sz="2000" b="0" i="0" dirty="0">
                <a:solidFill>
                  <a:srgbClr val="000000"/>
                </a:solidFill>
                <a:latin typeface="微软雅黑" pitchFamily="34" charset="0"/>
                <a:ea typeface="微软雅黑" pitchFamily="34" charset="-122"/>
                <a:cs typeface="微软雅黑" pitchFamily="34" charset="-120"/>
              </a:rPr>
              <a:t>，A错误；茶区边界划分以自然和人文等综合要素为标准</a:t>
            </a:r>
            <a:r>
              <a:rPr lang="en-US" altLang="zh-CN" sz="2000" b="0" i="0">
                <a:solidFill>
                  <a:srgbClr val="000000"/>
                </a:solidFill>
                <a:latin typeface="微软雅黑" pitchFamily="34" charset="0"/>
                <a:ea typeface="微软雅黑" pitchFamily="34" charset="-122"/>
                <a:cs typeface="微软雅黑" pitchFamily="34" charset="-120"/>
              </a:rPr>
              <a:t>，边界明显具有过渡</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性质</a:t>
            </a:r>
            <a:r>
              <a:rPr lang="en-US" altLang="zh-CN" sz="2000" b="0" i="0" dirty="0">
                <a:solidFill>
                  <a:srgbClr val="000000"/>
                </a:solidFill>
                <a:latin typeface="微软雅黑" pitchFamily="34" charset="0"/>
                <a:ea typeface="微软雅黑" pitchFamily="34" charset="-122"/>
                <a:cs typeface="微软雅黑" pitchFamily="34" charset="-120"/>
              </a:rPr>
              <a:t>，B正确；西南茶区所在地地形类型多样，土壤条件有较大差异，C错误；图中显示</a:t>
            </a:r>
            <a:r>
              <a:rPr lang="en-US" altLang="zh-CN" sz="2000" b="0" i="0">
                <a:solidFill>
                  <a:srgbClr val="000000"/>
                </a:solidFill>
                <a:latin typeface="微软雅黑" pitchFamily="34" charset="0"/>
                <a:ea typeface="微软雅黑" pitchFamily="34" charset="-122"/>
                <a:cs typeface="微软雅黑" pitchFamily="34" charset="-120"/>
              </a:rPr>
              <a:t>，西南茶</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区跨地域较广</a:t>
            </a:r>
            <a:r>
              <a:rPr lang="en-US" altLang="zh-CN" sz="2000" b="0" i="0" dirty="0">
                <a:solidFill>
                  <a:srgbClr val="000000"/>
                </a:solidFill>
                <a:latin typeface="微软雅黑" pitchFamily="34" charset="0"/>
                <a:ea typeface="微软雅黑" pitchFamily="34" charset="-122"/>
                <a:cs typeface="微软雅黑" pitchFamily="34" charset="-120"/>
              </a:rPr>
              <a:t>，影响气候的因素多样，因此气象要素不可能完全相同，D错误。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name="Slide 13&amp;si=13">
    <p:spTree>
      <p:nvGrpSpPr>
        <p:cNvPr id="1" name=""/>
        <p:cNvGrpSpPr/>
        <p:nvPr/>
      </p:nvGrpSpPr>
      <p:grpSpPr>
        <a:xfrm>
          <a:off x="0" y="0"/>
          <a:ext cx="0" cy="0"/>
          <a:chOff x="0" y="0"/>
          <a:chExt cx="0" cy="0"/>
        </a:xfrm>
      </p:grpSpPr>
      <p:sp>
        <p:nvSpPr>
          <p:cNvPr id="2" name="QC_7_BD.12_1#e11b24fa5?sp=1&amp;pid=b65d4365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4.与北方相比，</a:t>
            </a:r>
            <a:r>
              <a:rPr lang="en-US" altLang="zh-CN" sz="2000" b="0" i="0">
                <a:solidFill>
                  <a:srgbClr val="000000"/>
                </a:solidFill>
                <a:latin typeface="微软雅黑" pitchFamily="34" charset="0"/>
                <a:ea typeface="微软雅黑" pitchFamily="34" charset="-122"/>
                <a:cs typeface="微软雅黑" pitchFamily="34" charset="-120"/>
              </a:rPr>
              <a:t>我国南方成为茶叶主产区是因为南方(</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13_1#e11b24fa5.bracket?pid=b65d43654&amp;color=0,0,0&amp;vpa=4&amp;vtp=1"/>
          <p:cNvSpPr/>
          <p:nvPr/>
        </p:nvSpPr>
        <p:spPr>
          <a:xfrm>
            <a:off x="6721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12_2#e11b24fa5?pid=b65d43654&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077557" algn="l"/>
              </a:tabLst>
            </a:pPr>
            <a:r>
              <a:rPr lang="en-US" altLang="zh-CN" sz="2000" b="0" i="0" dirty="0">
                <a:solidFill>
                  <a:srgbClr val="000000"/>
                </a:solidFill>
                <a:latin typeface="微软雅黑" pitchFamily="34" charset="0"/>
                <a:ea typeface="微软雅黑" pitchFamily="34" charset="-122"/>
                <a:cs typeface="微软雅黑" pitchFamily="34" charset="-120"/>
              </a:rPr>
              <a:t>①河网密集</a:t>
            </a:r>
            <a:r>
              <a:rPr lang="en-US" altLang="zh-CN" sz="2000" b="0" i="0">
                <a:solidFill>
                  <a:srgbClr val="000000"/>
                </a:solidFill>
                <a:latin typeface="微软雅黑" pitchFamily="34" charset="0"/>
                <a:ea typeface="微软雅黑" pitchFamily="34" charset="-122"/>
                <a:cs typeface="微软雅黑" pitchFamily="34" charset="-120"/>
              </a:rPr>
              <a:t>，灌溉便利</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亚热带季风气候</a:t>
            </a:r>
            <a:r>
              <a:rPr lang="en-US" altLang="zh-CN" sz="2000" b="0" i="0">
                <a:solidFill>
                  <a:srgbClr val="000000"/>
                </a:solidFill>
                <a:latin typeface="微软雅黑" pitchFamily="34" charset="0"/>
                <a:ea typeface="微软雅黑" pitchFamily="34" charset="-122"/>
                <a:cs typeface="微软雅黑" pitchFamily="34" charset="-120"/>
              </a:rPr>
              <a:t>，温暖湿润</a:t>
            </a:r>
            <a:endParaRPr lang="en-US" altLang="zh-CN" sz="2000" dirty="0"/>
          </a:p>
          <a:p>
            <a:pPr latinLnBrk="1">
              <a:lnSpc>
                <a:spcPts val="3400"/>
              </a:lnSpc>
              <a:tabLst>
                <a:tab pos="50775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红壤广布</a:t>
            </a:r>
            <a:r>
              <a:rPr lang="en-US" altLang="zh-CN" sz="2000" b="0" i="0">
                <a:solidFill>
                  <a:srgbClr val="000000"/>
                </a:solidFill>
                <a:latin typeface="微软雅黑" pitchFamily="34" charset="0"/>
                <a:ea typeface="微软雅黑" pitchFamily="34" charset="-122"/>
                <a:cs typeface="微软雅黑" pitchFamily="34" charset="-120"/>
              </a:rPr>
              <a:t>，土壤肥沃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丘陵分布广</a:t>
            </a:r>
            <a:r>
              <a:rPr lang="en-US" altLang="zh-CN" sz="2000" b="0" i="0">
                <a:solidFill>
                  <a:srgbClr val="000000"/>
                </a:solidFill>
                <a:latin typeface="微软雅黑" pitchFamily="34" charset="0"/>
                <a:ea typeface="微软雅黑" pitchFamily="34" charset="-122"/>
                <a:cs typeface="微软雅黑" pitchFamily="34" charset="-120"/>
              </a:rPr>
              <a:t>，排水条件良好</a:t>
            </a:r>
            <a:endParaRPr lang="en-US" altLang="zh-CN" sz="2000" dirty="0"/>
          </a:p>
        </p:txBody>
      </p:sp>
      <p:sp>
        <p:nvSpPr>
          <p:cNvPr id="5" name="QC_7_BD.12_3#e11b24fa5.choices?pid=b65d43654&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name="Slide 14&amp;si=14">
    <p:spTree>
      <p:nvGrpSpPr>
        <p:cNvPr id="1" name=""/>
        <p:cNvGrpSpPr/>
        <p:nvPr/>
      </p:nvGrpSpPr>
      <p:grpSpPr>
        <a:xfrm>
          <a:off x="0" y="0"/>
          <a:ext cx="0" cy="0"/>
          <a:chOff x="0" y="0"/>
          <a:chExt cx="0" cy="0"/>
        </a:xfrm>
      </p:grpSpPr>
      <p:sp>
        <p:nvSpPr>
          <p:cNvPr id="2" name="QC_7_AS.14_1#e11b24fa5?vop=1&amp;pid=b65d43654&amp;color=0,0,0&amp;vtp=1&amp;bt=1&amp;bbb=1&amp;hb=1"/>
          <p:cNvSpPr/>
          <p:nvPr/>
        </p:nvSpPr>
        <p:spPr>
          <a:xfrm>
            <a:off x="722376" y="972000"/>
            <a:ext cx="10753344" cy="36248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本题考查区域自然环境。结合所学知识分析可知，与北方地区相比</a:t>
            </a:r>
            <a:r>
              <a:rPr lang="en-US" altLang="zh-CN" sz="2000" b="0" i="0">
                <a:solidFill>
                  <a:srgbClr val="000000"/>
                </a:solidFill>
                <a:latin typeface="微软雅黑" pitchFamily="34" charset="0"/>
                <a:ea typeface="微软雅黑" pitchFamily="34" charset="-122"/>
                <a:cs typeface="微软雅黑" pitchFamily="34" charset="-120"/>
              </a:rPr>
              <a:t>，我国南方地区多为亚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热带季风气候区</a:t>
            </a:r>
            <a:r>
              <a:rPr lang="en-US" altLang="zh-CN" sz="2000" b="0" i="0" dirty="0">
                <a:solidFill>
                  <a:srgbClr val="000000"/>
                </a:solidFill>
                <a:latin typeface="微软雅黑" pitchFamily="34" charset="0"/>
                <a:ea typeface="微软雅黑" pitchFamily="34" charset="-122"/>
                <a:cs typeface="微软雅黑" pitchFamily="34" charset="-120"/>
              </a:rPr>
              <a:t>，气候温暖湿润，适合茶树生长，②符合题意；材料信息表明</a:t>
            </a:r>
            <a:r>
              <a:rPr lang="en-US" altLang="zh-CN" sz="2000" b="0" i="0">
                <a:solidFill>
                  <a:srgbClr val="000000"/>
                </a:solidFill>
                <a:latin typeface="微软雅黑" pitchFamily="34" charset="0"/>
                <a:ea typeface="微软雅黑" pitchFamily="34" charset="-122"/>
                <a:cs typeface="微软雅黑" pitchFamily="34" charset="-120"/>
              </a:rPr>
              <a:t>，茶树喜排水良好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的土壤环境</a:t>
            </a:r>
            <a:r>
              <a:rPr lang="en-US" altLang="zh-CN" sz="2000" b="0" i="0" dirty="0">
                <a:solidFill>
                  <a:srgbClr val="000000"/>
                </a:solidFill>
                <a:latin typeface="微软雅黑" pitchFamily="34" charset="0"/>
                <a:ea typeface="微软雅黑" pitchFamily="34" charset="-122"/>
                <a:cs typeface="微软雅黑" pitchFamily="34" charset="-120"/>
              </a:rPr>
              <a:t>，南方地区多低山丘陵，排水条件相对较好，更适合茶树生长，④符合题意</a:t>
            </a:r>
            <a:r>
              <a:rPr lang="en-US" altLang="zh-CN" sz="2000" b="0" i="0">
                <a:solidFill>
                  <a:srgbClr val="000000"/>
                </a:solidFill>
                <a:latin typeface="微软雅黑" pitchFamily="34" charset="0"/>
                <a:ea typeface="微软雅黑" pitchFamily="34" charset="-122"/>
                <a:cs typeface="微软雅黑" pitchFamily="34" charset="-120"/>
              </a:rPr>
              <a:t>；茶树多</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生长在低山丘陵地区</a:t>
            </a:r>
            <a:r>
              <a:rPr lang="en-US" altLang="zh-CN" sz="2000" b="0" i="0" dirty="0">
                <a:solidFill>
                  <a:srgbClr val="000000"/>
                </a:solidFill>
                <a:latin typeface="微软雅黑" pitchFamily="34" charset="0"/>
                <a:ea typeface="微软雅黑" pitchFamily="34" charset="-122"/>
                <a:cs typeface="微软雅黑" pitchFamily="34" charset="-120"/>
              </a:rPr>
              <a:t>，水源主要来自降水，且低山丘陵地区灌溉便利程度并不占优势，</a:t>
            </a:r>
            <a:r>
              <a:rPr lang="en-US" altLang="zh-CN" sz="2000" b="0" i="0">
                <a:solidFill>
                  <a:srgbClr val="000000"/>
                </a:solidFill>
                <a:latin typeface="微软雅黑" pitchFamily="34" charset="0"/>
                <a:ea typeface="微软雅黑" pitchFamily="34" charset="-122"/>
                <a:cs typeface="微软雅黑" pitchFamily="34" charset="-120"/>
              </a:rPr>
              <a:t>①不符合</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题意</a:t>
            </a:r>
            <a:r>
              <a:rPr lang="en-US" altLang="zh-CN" sz="2000" b="0" i="0" dirty="0">
                <a:solidFill>
                  <a:srgbClr val="000000"/>
                </a:solidFill>
                <a:latin typeface="微软雅黑" pitchFamily="34" charset="0"/>
                <a:ea typeface="微软雅黑" pitchFamily="34" charset="-122"/>
                <a:cs typeface="微软雅黑" pitchFamily="34" charset="-120"/>
              </a:rPr>
              <a:t>；南方地区的红壤有机质含量少且较黏重，③不符合题意。综上所述，故选C。</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知识拓展</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在热带和亚热带高温多雨的气候条件下，风化作用强烈</a:t>
            </a:r>
            <a:r>
              <a:rPr lang="en-US" altLang="zh-CN" sz="2000" b="0" i="0">
                <a:solidFill>
                  <a:srgbClr val="000000"/>
                </a:solidFill>
                <a:latin typeface="微软雅黑" pitchFamily="34" charset="0"/>
                <a:ea typeface="微软雅黑" pitchFamily="34" charset="-122"/>
                <a:cs typeface="微软雅黑" pitchFamily="34" charset="-120"/>
              </a:rPr>
              <a:t>，各种碱性风化物随水向下淋</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溶</a:t>
            </a:r>
            <a:r>
              <a:rPr lang="en-US" altLang="zh-CN" sz="2000" b="0" i="0" dirty="0">
                <a:solidFill>
                  <a:srgbClr val="000000"/>
                </a:solidFill>
                <a:latin typeface="微软雅黑" pitchFamily="34" charset="0"/>
                <a:ea typeface="微软雅黑" pitchFamily="34" charset="-122"/>
                <a:cs typeface="微软雅黑" pitchFamily="34" charset="-120"/>
              </a:rPr>
              <a:t>，土壤中碱性成分不断减少，酸性成分不断累积，同时硅和盐基遭到淋失</a:t>
            </a:r>
            <a:r>
              <a:rPr lang="en-US" altLang="zh-CN" sz="2000" b="0" i="0">
                <a:solidFill>
                  <a:srgbClr val="000000"/>
                </a:solidFill>
                <a:latin typeface="微软雅黑" pitchFamily="34" charset="0"/>
                <a:ea typeface="微软雅黑" pitchFamily="34" charset="-122"/>
                <a:cs typeface="微软雅黑" pitchFamily="34" charset="-120"/>
              </a:rPr>
              <a:t>，土壤黏粒与次生黏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土矿物不断形成</a:t>
            </a:r>
            <a:r>
              <a:rPr lang="en-US" altLang="zh-CN" sz="2000" b="0" i="0" dirty="0">
                <a:solidFill>
                  <a:srgbClr val="000000"/>
                </a:solidFill>
                <a:latin typeface="微软雅黑" pitchFamily="34" charset="0"/>
                <a:ea typeface="微软雅黑" pitchFamily="34" charset="-122"/>
                <a:cs typeface="微软雅黑" pitchFamily="34" charset="-120"/>
              </a:rPr>
              <a:t>，铁、铝氧化物明显积聚，因此呈现出深浅不一的红色。</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animEffect transition="in" filter="fade">
                                      <p:cBhvr>
                                        <p:cTn id="31"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name="Slide 15&amp;si=15">
    <p:spTree>
      <p:nvGrpSpPr>
        <p:cNvPr id="1" name=""/>
        <p:cNvGrpSpPr/>
        <p:nvPr/>
      </p:nvGrpSpPr>
      <p:grpSpPr>
        <a:xfrm>
          <a:off x="0" y="0"/>
          <a:ext cx="0" cy="0"/>
          <a:chOff x="0" y="0"/>
          <a:chExt cx="0" cy="0"/>
        </a:xfrm>
      </p:grpSpPr>
      <p:pic>
        <p:nvPicPr>
          <p:cNvPr id="2" name="QM_6_BD.15_1#95cb2ddec?htil=1&amp;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72939" y="1026864"/>
            <a:ext cx="4544568" cy="299923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15_2#95cb2ddec?htil=1&amp;pid=80e48213a&amp;color=0,0,0&amp;vtp=1&amp;bt=1&amp;bbb=1&amp;hb=1"/>
          <p:cNvSpPr/>
          <p:nvPr/>
        </p:nvSpPr>
        <p:spPr>
          <a:xfrm>
            <a:off x="722376" y="972000"/>
            <a:ext cx="6071616"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［山东日照2025高二期末］</a:t>
            </a:r>
            <a:r>
              <a:rPr lang="en-US" altLang="zh-CN" sz="2000" b="0" i="0" dirty="0">
                <a:solidFill>
                  <a:srgbClr val="000000"/>
                </a:solidFill>
                <a:latin typeface="微软雅黑" pitchFamily="34" charset="0"/>
                <a:ea typeface="楷体" pitchFamily="34" charset="-122"/>
                <a:cs typeface="微软雅黑" pitchFamily="34" charset="-120"/>
              </a:rPr>
              <a:t>山东省陆域面积</a:t>
            </a:r>
            <a:r>
              <a:rPr lang="en-US" altLang="zh-CN" sz="2000" b="0" i="0">
                <a:solidFill>
                  <a:srgbClr val="000000"/>
                </a:solidFill>
                <a:latin typeface="Times New Roman" pitchFamily="34" charset="0"/>
                <a:ea typeface="KaiTi" pitchFamily="34" charset="-122"/>
                <a:cs typeface="Times New Roman" pitchFamily="34" charset="-120"/>
              </a:rPr>
              <a:t>15.81</a:t>
            </a:r>
            <a:r>
              <a:rPr lang="en-US" altLang="zh-CN" sz="2000" b="0" i="0">
                <a:solidFill>
                  <a:srgbClr val="000000"/>
                </a:solidFill>
                <a:latin typeface="微软雅黑" pitchFamily="34" charset="0"/>
                <a:ea typeface="楷体" pitchFamily="34" charset="-122"/>
                <a:cs typeface="微软雅黑" pitchFamily="34" charset="-120"/>
              </a:rPr>
              <a:t>万平</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方千米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到</a:t>
            </a:r>
            <a:r>
              <a:rPr lang="en-US" altLang="zh-CN" sz="2000" b="0" i="0" dirty="0">
                <a:solidFill>
                  <a:srgbClr val="000000"/>
                </a:solidFill>
                <a:latin typeface="Times New Roman" pitchFamily="34" charset="0"/>
                <a:ea typeface="KaiTi" pitchFamily="34" charset="-122"/>
                <a:cs typeface="Times New Roman" pitchFamily="34" charset="-120"/>
              </a:rPr>
              <a:t>2023</a:t>
            </a:r>
            <a:r>
              <a:rPr lang="en-US" altLang="zh-CN" sz="2000" b="0" i="0" dirty="0">
                <a:solidFill>
                  <a:srgbClr val="000000"/>
                </a:solidFill>
                <a:latin typeface="微软雅黑" pitchFamily="34" charset="0"/>
                <a:ea typeface="楷体" pitchFamily="34" charset="-122"/>
                <a:cs typeface="微软雅黑" pitchFamily="34" charset="-120"/>
              </a:rPr>
              <a:t>年末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常住人口</a:t>
            </a:r>
            <a:r>
              <a:rPr lang="en-US" altLang="zh-CN" sz="2000" b="0" i="0" dirty="0">
                <a:solidFill>
                  <a:srgbClr val="000000"/>
                </a:solidFill>
                <a:latin typeface="Times New Roman" pitchFamily="34" charset="0"/>
                <a:ea typeface="KaiTi" pitchFamily="34" charset="-122"/>
                <a:cs typeface="Times New Roman" pitchFamily="34" charset="-120"/>
              </a:rPr>
              <a:t>10</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Times New Roman" pitchFamily="34" charset="0"/>
                <a:ea typeface="KaiTi" pitchFamily="34" charset="-122"/>
                <a:cs typeface="Times New Roman" pitchFamily="34" charset="-120"/>
              </a:rPr>
              <a:t>123</a:t>
            </a:r>
            <a:r>
              <a:rPr lang="en-US" altLang="zh-CN" sz="2000" b="0" i="0" dirty="0">
                <a:solidFill>
                  <a:srgbClr val="000000"/>
                </a:solidFill>
                <a:latin typeface="微软雅黑" pitchFamily="34" charset="0"/>
                <a:ea typeface="楷体" pitchFamily="34" charset="-122"/>
                <a:cs typeface="微软雅黑" pitchFamily="34" charset="-120"/>
              </a:rPr>
              <a:t>万人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意山东省按某一标准划分的区域</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16_1#4c7ac5a2f?htil=1&amp;pid=95cb2ddec&amp;color=0,0,0&amp;vtp=1&amp;bbb=1"/>
          <p:cNvSpPr/>
          <p:nvPr/>
        </p:nvSpPr>
        <p:spPr>
          <a:xfrm>
            <a:off x="722376" y="2326455"/>
            <a:ext cx="6071616"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图中区域(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16_2#4c7ac5a2f.choices?htil=1&amp;pid=95cb2ddec&amp;color=0,0,0&amp;vtp=1&amp;bbb=1"/>
          <p:cNvSpPr/>
          <p:nvPr/>
        </p:nvSpPr>
        <p:spPr>
          <a:xfrm>
            <a:off x="722376" y="2789243"/>
            <a:ext cx="6071616" cy="843153"/>
          </a:xfrm>
          <a:prstGeom prst="rect">
            <a:avLst/>
          </a:prstGeom>
          <a:noFill/>
          <a:ln/>
        </p:spPr>
        <p:txBody>
          <a:bodyPr wrap="none" lIns="0" tIns="0" rIns="0" bIns="0" rtlCol="0" anchor="t"/>
          <a:lstStyle/>
          <a:p>
            <a:pPr latinLnBrk="1">
              <a:lnSpc>
                <a:spcPts val="3600"/>
              </a:lnSpc>
              <a:tabLst>
                <a:tab pos="3143758"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.边界是明确的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.依据水系水文特点划分</a:t>
            </a:r>
            <a:endParaRPr lang="en-US" altLang="zh-CN" sz="2000" dirty="0"/>
          </a:p>
          <a:p>
            <a:pPr latinLnBrk="1">
              <a:lnSpc>
                <a:spcPts val="3400"/>
              </a:lnSpc>
              <a:tabLst>
                <a:tab pos="3143758" algn="l"/>
              </a:tabLst>
            </a:pPr>
            <a:r>
              <a:rPr lang="en-US" altLang="zh-CN" sz="2000" b="0" i="0">
                <a:solidFill>
                  <a:srgbClr val="000000"/>
                </a:solidFill>
                <a:latin typeface="微软雅黑" pitchFamily="34" charset="0"/>
                <a:ea typeface="微软雅黑" pitchFamily="34" charset="-122"/>
                <a:cs typeface="微软雅黑" pitchFamily="34" charset="-120"/>
              </a:rPr>
              <a:t>C.内部特征一致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.划分目的是消除贫困</a:t>
            </a:r>
            <a:endParaRPr lang="en-US" altLang="zh-CN" sz="2000" dirty="0"/>
          </a:p>
        </p:txBody>
      </p:sp>
      <p:sp>
        <p:nvSpPr>
          <p:cNvPr id="6" name="QC_7_AN.17_1#4c7ac5a2f.bracket?pid=95cb2ddec&amp;color=0,0,0&amp;vpa=5&amp;vtp=1"/>
          <p:cNvSpPr/>
          <p:nvPr/>
        </p:nvSpPr>
        <p:spPr>
          <a:xfrm>
            <a:off x="2149539" y="232645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name="Slide 16&amp;si=16">
    <p:spTree>
      <p:nvGrpSpPr>
        <p:cNvPr id="1" name=""/>
        <p:cNvGrpSpPr/>
        <p:nvPr/>
      </p:nvGrpSpPr>
      <p:grpSpPr>
        <a:xfrm>
          <a:off x="0" y="0"/>
          <a:ext cx="0" cy="0"/>
          <a:chOff x="0" y="0"/>
          <a:chExt cx="0" cy="0"/>
        </a:xfrm>
      </p:grpSpPr>
      <p:sp>
        <p:nvSpPr>
          <p:cNvPr id="2" name="QC_7_AS.18_1#4c7ac5a2f?vop=1&amp;pid=95cb2ddec&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本题考查区域的含义及划分目的。据图可知，图中区域为山东省境内的行政区</a:t>
            </a:r>
            <a:r>
              <a:rPr lang="en-US" altLang="zh-CN" sz="2000" b="0" i="0">
                <a:solidFill>
                  <a:srgbClr val="000000"/>
                </a:solidFill>
                <a:latin typeface="微软雅黑" pitchFamily="34" charset="0"/>
                <a:ea typeface="微软雅黑" pitchFamily="34" charset="-122"/>
                <a:cs typeface="微软雅黑" pitchFamily="34" charset="-120"/>
              </a:rPr>
              <a:t>，边界是明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确的</a:t>
            </a:r>
            <a:r>
              <a:rPr lang="en-US" altLang="zh-CN" sz="2000" b="0" i="0" dirty="0">
                <a:solidFill>
                  <a:srgbClr val="000000"/>
                </a:solidFill>
                <a:latin typeface="微软雅黑" pitchFamily="34" charset="0"/>
                <a:ea typeface="微软雅黑" pitchFamily="34" charset="-122"/>
                <a:cs typeface="微软雅黑" pitchFamily="34" charset="-120"/>
              </a:rPr>
              <a:t>，A正确；山东省省内行政区的划分依据主要包括自然、人文等多种因素</a:t>
            </a:r>
            <a:r>
              <a:rPr lang="en-US" altLang="zh-CN" sz="2000" b="0" i="0">
                <a:solidFill>
                  <a:srgbClr val="000000"/>
                </a:solidFill>
                <a:latin typeface="微软雅黑" pitchFamily="34" charset="0"/>
                <a:ea typeface="微软雅黑" pitchFamily="34" charset="-122"/>
                <a:cs typeface="微软雅黑" pitchFamily="34" charset="-120"/>
              </a:rPr>
              <a:t>，并非单一水系水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文特点</a:t>
            </a:r>
            <a:r>
              <a:rPr lang="en-US" altLang="zh-CN" sz="2000" b="0" i="0" dirty="0">
                <a:solidFill>
                  <a:srgbClr val="000000"/>
                </a:solidFill>
                <a:latin typeface="微软雅黑" pitchFamily="34" charset="0"/>
                <a:ea typeface="微软雅黑" pitchFamily="34" charset="-122"/>
                <a:cs typeface="微软雅黑" pitchFamily="34" charset="-120"/>
              </a:rPr>
              <a:t>，B错误；山东省区域内部的特征并不完全一致，C错误</a:t>
            </a:r>
            <a:r>
              <a:rPr lang="en-US" altLang="zh-CN" sz="2000" b="0" i="0">
                <a:solidFill>
                  <a:srgbClr val="000000"/>
                </a:solidFill>
                <a:latin typeface="微软雅黑" pitchFamily="34" charset="0"/>
                <a:ea typeface="微软雅黑" pitchFamily="34" charset="-122"/>
                <a:cs typeface="微软雅黑" pitchFamily="34" charset="-120"/>
              </a:rPr>
              <a:t>；行政区划分的主要目的是便于行</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政管理</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name="Slide 17&amp;si=17">
    <p:spTree>
      <p:nvGrpSpPr>
        <p:cNvPr id="1" name=""/>
        <p:cNvGrpSpPr/>
        <p:nvPr/>
      </p:nvGrpSpPr>
      <p:grpSpPr>
        <a:xfrm>
          <a:off x="0" y="0"/>
          <a:ext cx="0" cy="0"/>
          <a:chOff x="0" y="0"/>
          <a:chExt cx="0" cy="0"/>
        </a:xfrm>
      </p:grpSpPr>
      <p:sp>
        <p:nvSpPr>
          <p:cNvPr id="2" name="QC_7_BD.19_1#e2f43099a?pid=95cb2dde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6.图中划分区域的大小，</a:t>
            </a:r>
            <a:r>
              <a:rPr lang="en-US" altLang="zh-CN" sz="2000" b="0" i="0">
                <a:solidFill>
                  <a:srgbClr val="000000"/>
                </a:solidFill>
                <a:latin typeface="微软雅黑" pitchFamily="34" charset="0"/>
                <a:ea typeface="微软雅黑" pitchFamily="34" charset="-122"/>
                <a:cs typeface="微软雅黑" pitchFamily="34" charset="-120"/>
              </a:rPr>
              <a:t>能指示(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0_1#e2f43099a.bracket?pid=95cb2ddec&amp;color=0,0,0&amp;vpa=6&amp;vtp=1"/>
          <p:cNvSpPr/>
          <p:nvPr/>
        </p:nvSpPr>
        <p:spPr>
          <a:xfrm>
            <a:off x="443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19_2#e2f43099a.choices?pid=95cb2ddec&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.人口数量的多少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B.土地资源的多少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C.经济规模的大小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.矿产资源的多少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name="Slide 18&amp;si=18">
    <p:spTree>
      <p:nvGrpSpPr>
        <p:cNvPr id="1" name=""/>
        <p:cNvGrpSpPr/>
        <p:nvPr/>
      </p:nvGrpSpPr>
      <p:grpSpPr>
        <a:xfrm>
          <a:off x="0" y="0"/>
          <a:ext cx="0" cy="0"/>
          <a:chOff x="0" y="0"/>
          <a:chExt cx="0" cy="0"/>
        </a:xfrm>
      </p:grpSpPr>
      <p:sp>
        <p:nvSpPr>
          <p:cNvPr id="2" name="QC_7_AS.21_1#e2f43099a?vop=1&amp;pid=95cb2ddec&amp;color=0,0,0&amp;vtp=1&amp;bt=1&amp;bbb=1&amp;hb=1"/>
          <p:cNvSpPr/>
          <p:nvPr/>
        </p:nvSpPr>
        <p:spPr>
          <a:xfrm>
            <a:off x="722376" y="972000"/>
            <a:ext cx="10753344" cy="22532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本题考查区域的概念。图中划分区域的大小能指示土地面积的大小和土地资源的多少</a:t>
            </a:r>
            <a:r>
              <a:rPr lang="en-US" altLang="zh-CN" sz="2000" b="0" i="0">
                <a:solidFill>
                  <a:srgbClr val="000000"/>
                </a:solidFill>
                <a:latin typeface="微软雅黑" pitchFamily="34" charset="0"/>
                <a:ea typeface="微软雅黑" pitchFamily="34" charset="-122"/>
                <a:cs typeface="微软雅黑" pitchFamily="34" charset="-120"/>
              </a:rPr>
              <a:t>，B</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正确</a:t>
            </a:r>
            <a:r>
              <a:rPr lang="en-US" altLang="zh-CN" sz="2000" b="0" i="0" dirty="0">
                <a:solidFill>
                  <a:srgbClr val="000000"/>
                </a:solidFill>
                <a:latin typeface="微软雅黑" pitchFamily="34" charset="0"/>
                <a:ea typeface="微软雅黑" pitchFamily="34" charset="-122"/>
                <a:cs typeface="微软雅黑" pitchFamily="34" charset="-120"/>
              </a:rPr>
              <a:t>；不能反映人口数量的多少和经济规模的大小，A、C错误；未给出矿产资源的分布</a:t>
            </a:r>
            <a:r>
              <a:rPr lang="en-US" altLang="zh-CN" sz="2000" b="0" i="0">
                <a:solidFill>
                  <a:srgbClr val="000000"/>
                </a:solidFill>
                <a:latin typeface="微软雅黑" pitchFamily="34" charset="0"/>
                <a:ea typeface="微软雅黑" pitchFamily="34" charset="-122"/>
                <a:cs typeface="微软雅黑" pitchFamily="34" charset="-120"/>
              </a:rPr>
              <a:t>，无法</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指示矿产资源的多少</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快解</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人口数量与区域面积无直接关系，经济规模取决于经济发展水平，非区域面积</a:t>
            </a:r>
            <a:r>
              <a:rPr lang="en-US" altLang="zh-CN" sz="2000" b="0" i="0">
                <a:solidFill>
                  <a:srgbClr val="000000"/>
                </a:solidFill>
                <a:latin typeface="微软雅黑" pitchFamily="34" charset="0"/>
                <a:ea typeface="微软雅黑" pitchFamily="34" charset="-122"/>
                <a:cs typeface="微软雅黑" pitchFamily="34" charset="-120"/>
              </a:rPr>
              <a:t>，矿产资源</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数量与行政区划分标准无关</a:t>
            </a:r>
            <a:r>
              <a:rPr lang="en-US" altLang="zh-CN" sz="2000" b="0" i="0" dirty="0">
                <a:solidFill>
                  <a:srgbClr val="000000"/>
                </a:solidFill>
                <a:latin typeface="微软雅黑" pitchFamily="34" charset="0"/>
                <a:ea typeface="微软雅黑" pitchFamily="34" charset="-122"/>
                <a:cs typeface="微软雅黑" pitchFamily="34" charset="-120"/>
              </a:rPr>
              <a:t>，区域面积大小直接反映土地资源总量，利用排除法可快速选出B项。</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name="Slide 19&amp;si=19">
    <p:spTree>
      <p:nvGrpSpPr>
        <p:cNvPr id="1" name=""/>
        <p:cNvGrpSpPr/>
        <p:nvPr/>
      </p:nvGrpSpPr>
      <p:grpSpPr>
        <a:xfrm>
          <a:off x="0" y="0"/>
          <a:ext cx="0" cy="0"/>
          <a:chOff x="0" y="0"/>
          <a:chExt cx="0" cy="0"/>
        </a:xfrm>
      </p:grpSpPr>
      <p:sp>
        <p:nvSpPr>
          <p:cNvPr id="2" name="QM_6_BD.22_1#07ce40e4b?pid=80e48213a&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［天津北辰区2024高二月考］</a:t>
            </a:r>
            <a:r>
              <a:rPr lang="en-US" altLang="zh-CN" sz="2000" b="0" i="0" dirty="0">
                <a:solidFill>
                  <a:srgbClr val="000000"/>
                </a:solidFill>
                <a:latin typeface="微软雅黑" pitchFamily="34" charset="0"/>
                <a:ea typeface="楷体" pitchFamily="34" charset="-122"/>
                <a:cs typeface="微软雅黑" pitchFamily="34" charset="-120"/>
              </a:rPr>
              <a:t>根据定量与定性指标</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可将我国划分为四个生态大区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东北部湿润</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半湿润生态大区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北部干旱半干旱生态大区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南部湿润生态大区和青藏高原生态大区</a:t>
            </a:r>
            <a:r>
              <a:rPr lang="en-US" altLang="zh-CN" sz="2000" b="0" i="0">
                <a:solidFill>
                  <a:srgbClr val="000000"/>
                </a:solidFill>
                <a:latin typeface="Times New Roman" pitchFamily="34" charset="0"/>
                <a:ea typeface="KaiTi" pitchFamily="34" charset="-122"/>
                <a:cs typeface="Times New Roman" pitchFamily="34" charset="-120"/>
              </a:rPr>
              <a:t>。读我国生</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态区分布图</a:t>
            </a:r>
            <a:r>
              <a:rPr lang="en-US" altLang="zh-CN" sz="2000" b="0" i="0" dirty="0">
                <a:solidFill>
                  <a:srgbClr val="000000"/>
                </a:solidFill>
                <a:latin typeface="Times New Roman" pitchFamily="34" charset="0"/>
                <a:ea typeface="KaiTi" pitchFamily="34" charset="-122"/>
                <a:cs typeface="Times New Roman" pitchFamily="34" charset="-120"/>
              </a:rPr>
              <a:t>，完成下面小题。</a:t>
            </a:r>
            <a:endParaRPr lang="en-US" altLang="zh-CN" sz="2000" dirty="0"/>
          </a:p>
        </p:txBody>
      </p:sp>
      <p:pic>
        <p:nvPicPr>
          <p:cNvPr id="3" name="QM_6_BD.22_2#07ce40e4b?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1608" y="2406846"/>
            <a:ext cx="4754880" cy="351129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name="Slide 20&amp;si=20">
    <p:spTree>
      <p:nvGrpSpPr>
        <p:cNvPr id="1" name=""/>
        <p:cNvGrpSpPr/>
        <p:nvPr/>
      </p:nvGrpSpPr>
      <p:grpSpPr>
        <a:xfrm>
          <a:off x="0" y="0"/>
          <a:ext cx="0" cy="0"/>
          <a:chOff x="0" y="0"/>
          <a:chExt cx="0" cy="0"/>
        </a:xfrm>
      </p:grpSpPr>
      <p:sp>
        <p:nvSpPr>
          <p:cNvPr id="2" name="QC_7_BD.23_1#1e3982a33?sp=1&amp;pid=07ce40e4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划分四个生态大区的主要依据有(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4_1#1e3982a33.bracket?pid=07ce40e4b&amp;color=0,0,0&amp;vpa=7&amp;vtp=1"/>
          <p:cNvSpPr/>
          <p:nvPr/>
        </p:nvSpPr>
        <p:spPr>
          <a:xfrm>
            <a:off x="4676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23_2#1e3982a33?pid=07ce40e4b&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①行政区划</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经济发展水平</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自然地理特征</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生态系统特征</a:t>
            </a:r>
            <a:endParaRPr lang="en-US" altLang="zh-CN" sz="2000" dirty="0"/>
          </a:p>
        </p:txBody>
      </p:sp>
      <p:sp>
        <p:nvSpPr>
          <p:cNvPr id="5" name="QC_7_BD.23_3#1e3982a33.choices?pid=07ce40e4b&amp;color=0,0,0&amp;vtp=1&amp;bbb=1"/>
          <p:cNvSpPr/>
          <p:nvPr/>
        </p:nvSpPr>
        <p:spPr>
          <a:xfrm>
            <a:off x="722376" y="32724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B.①③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xml><?xml version="1.0" encoding="utf-8"?>
<p:sld xmlns:a="http://schemas.openxmlformats.org/drawingml/2006/main" xmlns:r="http://schemas.openxmlformats.org/officeDocument/2006/relationships" xmlns:p="http://schemas.openxmlformats.org/presentationml/2006/main">
  <p:cSld name="Slide 2&amp;si=2">
    <p:spTree>
      <p:nvGrpSpPr>
        <p:cNvPr id="1" name=""/>
        <p:cNvGrpSpPr/>
        <p:nvPr/>
      </p:nvGrpSpPr>
      <p:grpSpPr>
        <a:xfrm>
          <a:off x="0" y="0"/>
          <a:ext cx="0" cy="0"/>
          <a:chOff x="0" y="0"/>
          <a:chExt cx="0" cy="0"/>
        </a:xfrm>
      </p:grpSpPr>
      <p:sp>
        <p:nvSpPr>
          <p:cNvPr id="2" name="C_2#4c44e28c1.fixed?pid=8bf6dfa03&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2_BD#4c44e28c1.fixed?pid=8bf6dfa03&amp;color=255,255,255&amp;vtp=1&amp;bbb=1"/>
          <p:cNvSpPr/>
          <p:nvPr/>
        </p:nvSpPr>
        <p:spPr>
          <a:xfrm>
            <a:off x="0" y="3712464"/>
            <a:ext cx="12188952" cy="768096"/>
          </a:xfrm>
          <a:prstGeom prst="rect">
            <a:avLst/>
          </a:prstGeom>
          <a:noFill/>
          <a:ln/>
        </p:spPr>
        <p:txBody>
          <a:bodyPr wrap="none" lIns="0" tIns="0" rIns="0" bIns="0" rtlCol="0" anchor="ctr"/>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区域的含义和类型</a:t>
            </a:r>
            <a:endParaRPr lang="en-US" altLang="zh-CN" sz="44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name="Slide 21&amp;si=21">
    <p:spTree>
      <p:nvGrpSpPr>
        <p:cNvPr id="1" name=""/>
        <p:cNvGrpSpPr/>
        <p:nvPr/>
      </p:nvGrpSpPr>
      <p:grpSpPr>
        <a:xfrm>
          <a:off x="0" y="0"/>
          <a:ext cx="0" cy="0"/>
          <a:chOff x="0" y="0"/>
          <a:chExt cx="0" cy="0"/>
        </a:xfrm>
      </p:grpSpPr>
      <p:sp>
        <p:nvSpPr>
          <p:cNvPr id="2" name="QC_7_AS.25_1#1e3982a33?vop=1&amp;pid=07ce40e4b&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本题考查区域划分的指标和方法。根据材料分析可知，生态大区属于自然区域</a:t>
            </a:r>
            <a:r>
              <a:rPr lang="en-US" altLang="zh-CN" sz="2000" b="0" i="0">
                <a:solidFill>
                  <a:srgbClr val="000000"/>
                </a:solidFill>
                <a:latin typeface="微软雅黑" pitchFamily="34" charset="0"/>
                <a:ea typeface="微软雅黑" pitchFamily="34" charset="-122"/>
                <a:cs typeface="微软雅黑" pitchFamily="34" charset="-120"/>
              </a:rPr>
              <a:t>，因此划分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四个生态大区的主要依据有自然地理特征和生态系统特征</a:t>
            </a:r>
            <a:r>
              <a:rPr lang="en-US" altLang="zh-CN" sz="2000" b="0" i="0" dirty="0">
                <a:solidFill>
                  <a:srgbClr val="000000"/>
                </a:solidFill>
                <a:latin typeface="微软雅黑" pitchFamily="34" charset="0"/>
                <a:ea typeface="微软雅黑" pitchFamily="34" charset="-122"/>
                <a:cs typeface="微软雅黑" pitchFamily="34" charset="-120"/>
              </a:rPr>
              <a:t>，③④正确；</a:t>
            </a:r>
            <a:r>
              <a:rPr lang="en-US" altLang="zh-CN" sz="2000" b="0" i="0">
                <a:solidFill>
                  <a:srgbClr val="000000"/>
                </a:solidFill>
                <a:latin typeface="微软雅黑" pitchFamily="34" charset="0"/>
                <a:ea typeface="微软雅黑" pitchFamily="34" charset="-122"/>
                <a:cs typeface="微软雅黑" pitchFamily="34" charset="-120"/>
              </a:rPr>
              <a:t>受行政区划的影响较小，</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且与经济发展水平无关</a:t>
            </a:r>
            <a:r>
              <a:rPr lang="en-US" altLang="zh-CN" sz="2000" b="0" i="0" dirty="0">
                <a:solidFill>
                  <a:srgbClr val="000000"/>
                </a:solidFill>
                <a:latin typeface="微软雅黑" pitchFamily="34" charset="0"/>
                <a:ea typeface="微软雅黑" pitchFamily="34" charset="-122"/>
                <a:cs typeface="微软雅黑" pitchFamily="34" charset="-120"/>
              </a:rPr>
              <a:t>，①②错误。故选D。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 22&amp;si=22">
    <p:spTree>
      <p:nvGrpSpPr>
        <p:cNvPr id="1" name=""/>
        <p:cNvGrpSpPr/>
        <p:nvPr/>
      </p:nvGrpSpPr>
      <p:grpSpPr>
        <a:xfrm>
          <a:off x="0" y="0"/>
          <a:ext cx="0" cy="0"/>
          <a:chOff x="0" y="0"/>
          <a:chExt cx="0" cy="0"/>
        </a:xfrm>
      </p:grpSpPr>
      <p:sp>
        <p:nvSpPr>
          <p:cNvPr id="2" name="QC_7_BD.26_1#dcc79679d?sp=1&amp;pid=07ce40e4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8.关于生态大区的叙述，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27_1#dcc79679d.bracket?pid=07ce40e4b&amp;color=0,0,0&amp;vpa=8&amp;vtp=1"/>
          <p:cNvSpPr/>
          <p:nvPr/>
        </p:nvSpPr>
        <p:spPr>
          <a:xfrm>
            <a:off x="4689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26_2#dcc79679d?pid=07ce40e4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6118957" algn="l"/>
              </a:tabLst>
            </a:pPr>
            <a:r>
              <a:rPr lang="en-US" altLang="zh-CN" sz="2000" b="0" i="0" dirty="0">
                <a:solidFill>
                  <a:srgbClr val="000000"/>
                </a:solidFill>
                <a:latin typeface="微软雅黑" pitchFamily="34" charset="0"/>
                <a:ea typeface="微软雅黑" pitchFamily="34" charset="-122"/>
                <a:cs typeface="微软雅黑" pitchFamily="34" charset="-120"/>
              </a:rPr>
              <a:t>①具有一定范围</a:t>
            </a:r>
            <a:r>
              <a:rPr lang="en-US" altLang="zh-CN" sz="2000" b="0" i="0">
                <a:solidFill>
                  <a:srgbClr val="000000"/>
                </a:solidFill>
                <a:latin typeface="微软雅黑" pitchFamily="34" charset="0"/>
                <a:ea typeface="微软雅黑" pitchFamily="34" charset="-122"/>
                <a:cs typeface="微软雅黑" pitchFamily="34" charset="-120"/>
              </a:rPr>
              <a:t>、形状</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②都非常脆弱</a:t>
            </a:r>
            <a:endParaRPr lang="en-US" altLang="zh-CN" sz="2000" dirty="0"/>
          </a:p>
          <a:p>
            <a:pPr latinLnBrk="1">
              <a:lnSpc>
                <a:spcPts val="3400"/>
              </a:lnSpc>
              <a:tabLst>
                <a:tab pos="6118957" algn="l"/>
              </a:tabLst>
            </a:pPr>
            <a:r>
              <a:rPr lang="en-US" altLang="zh-CN" sz="2000" b="0" i="0">
                <a:solidFill>
                  <a:srgbClr val="000000"/>
                </a:solidFill>
                <a:latin typeface="微软雅黑" pitchFamily="34" charset="0"/>
                <a:ea typeface="微软雅黑" pitchFamily="34" charset="-122"/>
                <a:cs typeface="微软雅黑" pitchFamily="34" charset="-120"/>
              </a:rPr>
              <a:t>③内部自然地理特征完全一致</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④边界具有过渡性</a:t>
            </a:r>
            <a:endParaRPr lang="en-US" altLang="zh-CN" sz="2000" dirty="0"/>
          </a:p>
        </p:txBody>
      </p:sp>
      <p:sp>
        <p:nvSpPr>
          <p:cNvPr id="5" name="QC_7_BD.26_3#dcc79679d.choices?pid=07ce40e4b&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C.①④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.②④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name="Slide 23&amp;si=23">
    <p:spTree>
      <p:nvGrpSpPr>
        <p:cNvPr id="1" name=""/>
        <p:cNvGrpSpPr/>
        <p:nvPr/>
      </p:nvGrpSpPr>
      <p:grpSpPr>
        <a:xfrm>
          <a:off x="0" y="0"/>
          <a:ext cx="0" cy="0"/>
          <a:chOff x="0" y="0"/>
          <a:chExt cx="0" cy="0"/>
        </a:xfrm>
      </p:grpSpPr>
      <p:sp>
        <p:nvSpPr>
          <p:cNvPr id="2" name="QC_7_AS.28_1#dcc79679d?vop=1&amp;pid=07ce40e4b&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本题考查区域的判断。生态大区作为区域，具有一定的范围、形状</a:t>
            </a:r>
            <a:r>
              <a:rPr lang="en-US" altLang="zh-CN" sz="2000" b="0" i="0">
                <a:solidFill>
                  <a:srgbClr val="000000"/>
                </a:solidFill>
                <a:latin typeface="微软雅黑" pitchFamily="34" charset="0"/>
                <a:ea typeface="微软雅黑" pitchFamily="34" charset="-122"/>
                <a:cs typeface="微软雅黑" pitchFamily="34" charset="-120"/>
              </a:rPr>
              <a:t>，作为自然区域其边界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具有过渡性</a:t>
            </a:r>
            <a:r>
              <a:rPr lang="en-US" altLang="zh-CN" sz="2000" b="0" i="0" dirty="0">
                <a:solidFill>
                  <a:srgbClr val="000000"/>
                </a:solidFill>
                <a:latin typeface="微软雅黑" pitchFamily="34" charset="0"/>
                <a:ea typeface="微软雅黑" pitchFamily="34" charset="-122"/>
                <a:cs typeface="微软雅黑" pitchFamily="34" charset="-120"/>
              </a:rPr>
              <a:t>，①④正确;生态大区内部自然地理特征存在差异，③错误</a:t>
            </a:r>
            <a:r>
              <a:rPr lang="en-US" altLang="zh-CN" sz="2000" b="0" i="0">
                <a:solidFill>
                  <a:srgbClr val="000000"/>
                </a:solidFill>
                <a:latin typeface="微软雅黑" pitchFamily="34" charset="0"/>
                <a:ea typeface="微软雅黑" pitchFamily="34" charset="-122"/>
                <a:cs typeface="微软雅黑" pitchFamily="34" charset="-120"/>
              </a:rPr>
              <a:t>；不是所有的生态大区都非</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常脆弱</a:t>
            </a:r>
            <a:r>
              <a:rPr lang="en-US" altLang="zh-CN" sz="2000" b="0" i="0" dirty="0">
                <a:solidFill>
                  <a:srgbClr val="000000"/>
                </a:solidFill>
                <a:latin typeface="微软雅黑" pitchFamily="34" charset="0"/>
                <a:ea typeface="微软雅黑" pitchFamily="34" charset="-122"/>
                <a:cs typeface="微软雅黑" pitchFamily="34" charset="-120"/>
              </a:rPr>
              <a:t>，②错误。故选C。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3.xml><?xml version="1.0" encoding="utf-8"?>
<p:sld xmlns:a="http://schemas.openxmlformats.org/drawingml/2006/main" xmlns:r="http://schemas.openxmlformats.org/officeDocument/2006/relationships" xmlns:p="http://schemas.openxmlformats.org/presentationml/2006/main">
  <p:cSld name="Slide 24&amp;si=24">
    <p:spTree>
      <p:nvGrpSpPr>
        <p:cNvPr id="1" name=""/>
        <p:cNvGrpSpPr/>
        <p:nvPr/>
      </p:nvGrpSpPr>
      <p:grpSpPr>
        <a:xfrm>
          <a:off x="0" y="0"/>
          <a:ext cx="0" cy="0"/>
          <a:chOff x="0" y="0"/>
          <a:chExt cx="0" cy="0"/>
        </a:xfrm>
      </p:grpSpPr>
      <p:pic>
        <p:nvPicPr>
          <p:cNvPr id="2" name="QM_6_BD.29_1#b2e02f2fd?htil=2&amp;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183517" y="1026864"/>
            <a:ext cx="4251960" cy="314553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29_2#b2e02f2fd?htil=2&amp;pid=80e48213a&amp;color=0,0,0&amp;vtp=1&amp;bt=1&amp;bbb=1&amp;hb=1"/>
          <p:cNvSpPr/>
          <p:nvPr/>
        </p:nvSpPr>
        <p:spPr>
          <a:xfrm>
            <a:off x="722376" y="972000"/>
            <a:ext cx="6373368"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［吉林松原五校联盟2025高二联考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有学者将海南岛划分</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为五大干湿区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如图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30_1#999f78a89?htil=2&amp;pid=b2e02f2fd&amp;color=0,0,0&amp;vtp=1&amp;bbb=1"/>
          <p:cNvSpPr/>
          <p:nvPr/>
        </p:nvSpPr>
        <p:spPr>
          <a:xfrm>
            <a:off x="722376" y="1869255"/>
            <a:ext cx="6373368"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a:t>
            </a:r>
            <a:r>
              <a:rPr lang="en-US" altLang="zh-CN" sz="2000" b="0" i="0">
                <a:solidFill>
                  <a:srgbClr val="000000"/>
                </a:solidFill>
                <a:latin typeface="微软雅黑" pitchFamily="34" charset="0"/>
                <a:ea typeface="微软雅黑" pitchFamily="34" charset="-122"/>
                <a:cs typeface="微软雅黑" pitchFamily="34" charset="-120"/>
              </a:rPr>
              <a:t>海南岛五大干湿区划分依据的主要指标最可能是(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30_2#999f78a89.choices?htil=2&amp;pid=b2e02f2fd&amp;color=0,0,0&amp;vtp=1&amp;bbb=1&amp;hb=1"/>
          <p:cNvSpPr/>
          <p:nvPr/>
        </p:nvSpPr>
        <p:spPr>
          <a:xfrm>
            <a:off x="722376" y="2332043"/>
            <a:ext cx="6373368" cy="1783334"/>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.气候类型</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B.降水</a:t>
            </a:r>
          </a:p>
          <a:p>
            <a:pPr latinLnBrk="1">
              <a:lnSpc>
                <a:spcPts val="36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与蒸发</a:t>
            </a:r>
            <a:endParaRPr lang="en-US" altLang="zh-CN" sz="2000" dirty="0"/>
          </a:p>
          <a:p>
            <a:pPr latinLnBrk="1">
              <a:lnSpc>
                <a:spcPts val="37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C.地形与地貌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D.植被</a:t>
            </a:r>
          </a:p>
          <a:p>
            <a:pPr latinLnBrk="1">
              <a:lnSpc>
                <a:spcPts val="35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与土壤</a:t>
            </a:r>
            <a:endParaRPr lang="en-US" altLang="zh-CN" sz="2000" dirty="0"/>
          </a:p>
        </p:txBody>
      </p:sp>
      <p:sp>
        <p:nvSpPr>
          <p:cNvPr id="6" name="QC_7_AN.31_1#999f78a89.bracket?pid=b2e02f2fd&amp;color=0,0,0&amp;vpa=9&amp;vtp=1"/>
          <p:cNvSpPr/>
          <p:nvPr/>
        </p:nvSpPr>
        <p:spPr>
          <a:xfrm>
            <a:off x="6467539" y="186925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24.xml><?xml version="1.0" encoding="utf-8"?>
<p:sld xmlns:a="http://schemas.openxmlformats.org/drawingml/2006/main" xmlns:r="http://schemas.openxmlformats.org/officeDocument/2006/relationships" xmlns:p="http://schemas.openxmlformats.org/presentationml/2006/main">
  <p:cSld name="Slide 25&amp;si=25">
    <p:spTree>
      <p:nvGrpSpPr>
        <p:cNvPr id="1" name=""/>
        <p:cNvGrpSpPr/>
        <p:nvPr/>
      </p:nvGrpSpPr>
      <p:grpSpPr>
        <a:xfrm>
          <a:off x="0" y="0"/>
          <a:ext cx="0" cy="0"/>
          <a:chOff x="0" y="0"/>
          <a:chExt cx="0" cy="0"/>
        </a:xfrm>
      </p:grpSpPr>
      <p:sp>
        <p:nvSpPr>
          <p:cNvPr id="2" name="QC_7_AS.32_1#999f78a89?vop=1&amp;pid=b2e02f2fd&amp;color=0,0,0&amp;mp=1&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本题考查区域划分的依据。海南岛属于热带季风气候，气候类型差别不大，A错误</a:t>
            </a:r>
            <a:r>
              <a:rPr lang="en-US" altLang="zh-CN" sz="2000" b="0" i="0">
                <a:solidFill>
                  <a:srgbClr val="000000"/>
                </a:solidFill>
                <a:latin typeface="微软雅黑" pitchFamily="34" charset="0"/>
                <a:ea typeface="微软雅黑" pitchFamily="34" charset="-122"/>
                <a:cs typeface="微软雅黑" pitchFamily="34" charset="-120"/>
              </a:rPr>
              <a:t>。图中</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五大干湿区差异主要表现在干湿度的不同上</a:t>
            </a:r>
            <a:r>
              <a:rPr lang="en-US" altLang="zh-CN" sz="2000" b="0" i="0" dirty="0">
                <a:solidFill>
                  <a:srgbClr val="000000"/>
                </a:solidFill>
                <a:latin typeface="微软雅黑" pitchFamily="34" charset="0"/>
                <a:ea typeface="微软雅黑" pitchFamily="34" charset="-122"/>
                <a:cs typeface="微软雅黑" pitchFamily="34" charset="-120"/>
              </a:rPr>
              <a:t>，受地形地貌等因素的影响，</a:t>
            </a:r>
            <a:r>
              <a:rPr lang="en-US" altLang="zh-CN" sz="2000" b="0" i="0">
                <a:solidFill>
                  <a:srgbClr val="000000"/>
                </a:solidFill>
                <a:latin typeface="微软雅黑" pitchFamily="34" charset="0"/>
                <a:ea typeface="微软雅黑" pitchFamily="34" charset="-122"/>
                <a:cs typeface="微软雅黑" pitchFamily="34" charset="-120"/>
              </a:rPr>
              <a:t>海南岛各地降水量不一，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东北部及中部降水较多</a:t>
            </a:r>
            <a:r>
              <a:rPr lang="en-US" altLang="zh-CN" sz="2000" b="0" i="0" dirty="0">
                <a:solidFill>
                  <a:srgbClr val="000000"/>
                </a:solidFill>
                <a:latin typeface="微软雅黑" pitchFamily="34" charset="0"/>
                <a:ea typeface="微软雅黑" pitchFamily="34" charset="-122"/>
                <a:cs typeface="微软雅黑" pitchFamily="34" charset="-120"/>
              </a:rPr>
              <a:t>，西部及南部降水较少，蒸发量大，B正确。海南岛地形是中间高</a:t>
            </a:r>
            <a:r>
              <a:rPr lang="en-US" altLang="zh-CN" sz="2000" b="0" i="0">
                <a:solidFill>
                  <a:srgbClr val="000000"/>
                </a:solidFill>
                <a:latin typeface="微软雅黑" pitchFamily="34" charset="0"/>
                <a:ea typeface="微软雅黑" pitchFamily="34" charset="-122"/>
                <a:cs typeface="微软雅黑" pitchFamily="34" charset="-120"/>
              </a:rPr>
              <a:t>、四周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，图中干湿区划分不呈现此特征，C错误。植被与土壤是气候等因素作用的结果</a:t>
            </a:r>
            <a:r>
              <a:rPr lang="en-US" altLang="zh-CN" sz="2000" b="0" i="0">
                <a:solidFill>
                  <a:srgbClr val="000000"/>
                </a:solidFill>
                <a:latin typeface="微软雅黑" pitchFamily="34" charset="0"/>
                <a:ea typeface="微软雅黑" pitchFamily="34" charset="-122"/>
                <a:cs typeface="微软雅黑" pitchFamily="34" charset="-120"/>
              </a:rPr>
              <a:t>，而非划分干</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湿区的依据</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name="Slide 26&amp;si=26">
    <p:spTree>
      <p:nvGrpSpPr>
        <p:cNvPr id="1" name=""/>
        <p:cNvGrpSpPr/>
        <p:nvPr/>
      </p:nvGrpSpPr>
      <p:grpSpPr>
        <a:xfrm>
          <a:off x="0" y="0"/>
          <a:ext cx="0" cy="0"/>
          <a:chOff x="0" y="0"/>
          <a:chExt cx="0" cy="0"/>
        </a:xfrm>
      </p:grpSpPr>
      <p:sp>
        <p:nvSpPr>
          <p:cNvPr id="2" name="QC_7_BD.33_1#246808b6c?pid=b2e02f2fd&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下列关于图示区域的说法正确的是(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34_1#246808b6c.bracket?pid=b2e02f2fd&amp;color=0,0,0&amp;vpa=10&amp;vtp=1"/>
          <p:cNvSpPr/>
          <p:nvPr/>
        </p:nvSpPr>
        <p:spPr>
          <a:xfrm>
            <a:off x="5092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33_2#246808b6c.choices?pid=b2e02f2fd&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.区域间的边界是明确的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.区域的内部没有相似性</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C.区域内部各要素之间构成一个整体</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.区域之间是按照单一指标来划分的</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name="Slide 27&amp;si=27">
    <p:spTree>
      <p:nvGrpSpPr>
        <p:cNvPr id="1" name=""/>
        <p:cNvGrpSpPr/>
        <p:nvPr/>
      </p:nvGrpSpPr>
      <p:grpSpPr>
        <a:xfrm>
          <a:off x="0" y="0"/>
          <a:ext cx="0" cy="0"/>
          <a:chOff x="0" y="0"/>
          <a:chExt cx="0" cy="0"/>
        </a:xfrm>
      </p:grpSpPr>
      <p:sp>
        <p:nvSpPr>
          <p:cNvPr id="2" name="QC_7_AS.35_1#246808b6c?vop=1&amp;pid=b2e02f2fd&amp;color=0,0,0&amp;vtp=1&amp;bt=1&amp;bbb=1"/>
          <p:cNvSpPr/>
          <p:nvPr/>
        </p:nvSpPr>
        <p:spPr>
          <a:xfrm>
            <a:off x="722376" y="972000"/>
            <a:ext cx="10753344" cy="434785"/>
          </a:xfrm>
          <a:prstGeom prst="rect">
            <a:avLst/>
          </a:prstGeom>
          <a:noFill/>
          <a:ln/>
        </p:spPr>
        <p:txBody>
          <a:bodyPr wrap="none" lIns="0" tIns="0" rIns="0" bIns="0" rtlCol="0" anchor="t"/>
          <a:lstStyle/>
          <a:p>
            <a:pPr algn="l" latinLnBrk="1">
              <a:lnSpc>
                <a:spcPts val="39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本题考查区域划分的依据。</a:t>
            </a:r>
            <a:endParaRPr lang="en-US" altLang="zh-CN" sz="2200" dirty="0"/>
          </a:p>
        </p:txBody>
      </p:sp>
      <p:graphicFrame>
        <p:nvGraphicFramePr>
          <p:cNvPr id="28" name="QC_7_AS.35_2#246808b6c?colgroup=34,6&amp;vop=1&amp;pid=b2e02f2fd&amp;color=0,0,0&amp;vtp=1&amp;bbb=1&amp;hb=1"/>
          <p:cNvGraphicFramePr>
            <a:graphicFrameLocks noGrp="1"/>
          </p:cNvGraphicFramePr>
          <p:nvPr>
            <p:extLst>
              <p:ext uri="{D42A27DB-BD31-4B8C-83A1-F6EECF244321}">
                <p14:modId xmlns:p14="http://schemas.microsoft.com/office/powerpoint/2010/main" val="2695478944"/>
              </p:ext>
            </p:extLst>
          </p:nvPr>
        </p:nvGraphicFramePr>
        <p:xfrm>
          <a:off x="722376" y="1545913"/>
          <a:ext cx="10725912" cy="2101596"/>
        </p:xfrm>
        <a:graphic>
          <a:graphicData uri="http://schemas.openxmlformats.org/drawingml/2006/table">
            <a:tbl>
              <a:tblPr/>
              <a:tblGrid>
                <a:gridCol w="8915400">
                  <a:extLst>
                    <a:ext uri="{9D8B030D-6E8A-4147-A177-3AD203B41FA5}">
                      <a16:colId xmlns:a16="http://schemas.microsoft.com/office/drawing/2014/main" val="20000"/>
                    </a:ext>
                  </a:extLst>
                </a:gridCol>
                <a:gridCol w="1810512">
                  <a:extLst>
                    <a:ext uri="{9D8B030D-6E8A-4147-A177-3AD203B41FA5}">
                      <a16:colId xmlns:a16="http://schemas.microsoft.com/office/drawing/2014/main" val="20001"/>
                    </a:ext>
                  </a:extLst>
                </a:gridCol>
              </a:tblGrid>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图示区域按自然要素（降水量与蒸发量的关系）划分</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边界具有过渡性</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A错误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区域内部的特定性质相对一致</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区域之间存在差异</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339">
                <a:tc>
                  <a:txBody>
                    <a:bodyPr/>
                    <a:lstStyle/>
                    <a:p>
                      <a:pPr algn="l"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区域内部各要素相互关联</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相互影响</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从而使区域构成一个整体</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C正确</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822579">
                <a:tc>
                  <a:txBody>
                    <a:bodyPr/>
                    <a:lstStyle/>
                    <a:p>
                      <a:pPr marL="0" indent="0" algn="l" latinLnBrk="1" hangingPunct="0">
                        <a:lnSpc>
                          <a:spcPts val="3200"/>
                        </a:lnSpc>
                      </a:pPr>
                      <a:r>
                        <a:rPr lang="en-US" altLang="zh-CN" sz="2000" b="0" i="0" dirty="0">
                          <a:solidFill>
                            <a:srgbClr val="000000"/>
                          </a:solidFill>
                          <a:latin typeface="微软雅黑" pitchFamily="34" charset="0"/>
                          <a:ea typeface="微软雅黑" pitchFamily="34" charset="-122"/>
                          <a:cs typeface="微软雅黑" pitchFamily="34" charset="-120"/>
                        </a:rPr>
                        <a:t>图示区域的划分主要依据降水量与蒸发量的关系</a:t>
                      </a:r>
                      <a:r>
                        <a:rPr lang="en-US" altLang="zh-CN" sz="2000" b="0" i="0" spc="-10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此外还有地形特征等指标</a:t>
                      </a:r>
                      <a:r>
                        <a:rPr lang="en-US" altLang="zh-CN" sz="2000" b="0" i="0" spc="-100">
                          <a:solidFill>
                            <a:srgbClr val="000000"/>
                          </a:solidFill>
                          <a:latin typeface="微软雅黑" pitchFamily="34" charset="0"/>
                          <a:ea typeface="微软雅黑" pitchFamily="34" charset="-122"/>
                          <a:cs typeface="微软雅黑" pitchFamily="34" charset="-120"/>
                        </a:rPr>
                        <a:t>，</a:t>
                      </a:r>
                    </a:p>
                    <a:p>
                      <a:pPr marL="0" lvl="0" indent="0" algn="l" latinLnBrk="1" hangingPunct="0">
                        <a:lnSpc>
                          <a:spcPts val="3000"/>
                        </a:lnSpc>
                      </a:pPr>
                      <a:r>
                        <a:rPr lang="en-US" altLang="zh-CN" sz="2000" b="0" i="0">
                          <a:solidFill>
                            <a:srgbClr val="000000"/>
                          </a:solidFill>
                          <a:latin typeface="微软雅黑" pitchFamily="34" charset="0"/>
                          <a:ea typeface="微软雅黑" pitchFamily="34" charset="-122"/>
                          <a:cs typeface="微软雅黑" pitchFamily="34" charset="-120"/>
                        </a:rPr>
                        <a:t>并非单一指标</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27.xml><?xml version="1.0" encoding="utf-8"?>
<p:sld xmlns:a="http://schemas.openxmlformats.org/drawingml/2006/main" xmlns:r="http://schemas.openxmlformats.org/officeDocument/2006/relationships" xmlns:p="http://schemas.openxmlformats.org/presentationml/2006/main">
  <p:cSld name="Slide 28&amp;si=28">
    <p:spTree>
      <p:nvGrpSpPr>
        <p:cNvPr id="1" name=""/>
        <p:cNvGrpSpPr/>
        <p:nvPr/>
      </p:nvGrpSpPr>
      <p:grpSpPr>
        <a:xfrm>
          <a:off x="0" y="0"/>
          <a:ext cx="0" cy="0"/>
          <a:chOff x="0" y="0"/>
          <a:chExt cx="0" cy="0"/>
        </a:xfrm>
      </p:grpSpPr>
      <p:sp>
        <p:nvSpPr>
          <p:cNvPr id="2" name="QM_6_BD.36_1#5c3033035?pid=80e48213a&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spc="-100" dirty="0">
                <a:solidFill>
                  <a:srgbClr val="000000"/>
                </a:solidFill>
                <a:latin typeface="仿宋" pitchFamily="34" charset="0"/>
                <a:ea typeface="仿宋" pitchFamily="34" charset="-122"/>
                <a:cs typeface="仿宋" pitchFamily="34" charset="-120"/>
              </a:rPr>
              <a:t>［重庆江北区2024高二月考］</a:t>
            </a:r>
            <a:r>
              <a:rPr lang="en-US" altLang="zh-CN" sz="2000" b="0" i="0" spc="-100" dirty="0">
                <a:solidFill>
                  <a:srgbClr val="000000"/>
                </a:solidFill>
                <a:latin typeface="微软雅黑" pitchFamily="34" charset="0"/>
                <a:ea typeface="楷体" pitchFamily="34" charset="-122"/>
                <a:cs typeface="微软雅黑" pitchFamily="34" charset="-120"/>
              </a:rPr>
              <a:t>河南省位于我国中东部</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spc="-100" dirty="0">
                <a:solidFill>
                  <a:srgbClr val="000000"/>
                </a:solidFill>
                <a:latin typeface="微软雅黑" pitchFamily="34" charset="0"/>
                <a:ea typeface="楷体" pitchFamily="34" charset="-122"/>
                <a:cs typeface="微软雅黑" pitchFamily="34" charset="-120"/>
              </a:rPr>
              <a:t>省内山脉与河流分布如图所示</a:t>
            </a:r>
            <a:r>
              <a:rPr lang="en-US" altLang="zh-CN" sz="2000" b="0" i="0" spc="-100" dirty="0">
                <a:solidFill>
                  <a:srgbClr val="000000"/>
                </a:solidFill>
                <a:latin typeface="Times New Roman" pitchFamily="34" charset="0"/>
                <a:ea typeface="KaiTi" pitchFamily="34" charset="-122"/>
                <a:cs typeface="Times New Roman" pitchFamily="34" charset="-120"/>
              </a:rPr>
              <a:t>。据此完成下题。</a:t>
            </a:r>
            <a:endParaRPr lang="en-US" altLang="zh-CN" sz="2000" spc="-100" dirty="0"/>
          </a:p>
        </p:txBody>
      </p:sp>
      <p:pic>
        <p:nvPicPr>
          <p:cNvPr id="3" name="QM_6_BD.36_2#5c3033035?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456432" y="1511496"/>
            <a:ext cx="5285232" cy="374904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name="Slide 29&amp;si=29">
    <p:spTree>
      <p:nvGrpSpPr>
        <p:cNvPr id="1" name=""/>
        <p:cNvGrpSpPr/>
        <p:nvPr/>
      </p:nvGrpSpPr>
      <p:grpSpPr>
        <a:xfrm>
          <a:off x="0" y="0"/>
          <a:ext cx="0" cy="0"/>
          <a:chOff x="0" y="0"/>
          <a:chExt cx="0" cy="0"/>
        </a:xfrm>
      </p:grpSpPr>
      <p:sp>
        <p:nvSpPr>
          <p:cNvPr id="2" name="QC_7_BD.37_1#b6b160b37?pid=5c3033035&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11.由图可知，</a:t>
            </a:r>
            <a:r>
              <a:rPr lang="en-US" altLang="zh-CN" sz="2000" b="0" i="0">
                <a:solidFill>
                  <a:srgbClr val="000000"/>
                </a:solidFill>
                <a:latin typeface="微软雅黑" pitchFamily="34" charset="0"/>
                <a:ea typeface="微软雅黑" pitchFamily="34" charset="-122"/>
                <a:cs typeface="微软雅黑" pitchFamily="34" charset="-120"/>
              </a:rPr>
              <a:t>河南省最突出的自然地理特征是(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BD.37_2#b6b160b37.choices?pid=5c3033035&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A.古迹众多，建筑多样</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.水热充足，经济发展水平高</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.地形复杂，河流众多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.平原辽阔，动植物资源丰富</a:t>
            </a:r>
            <a:endParaRPr lang="en-US" altLang="zh-CN" sz="2000" dirty="0"/>
          </a:p>
        </p:txBody>
      </p:sp>
      <p:sp>
        <p:nvSpPr>
          <p:cNvPr id="4" name="QC_7_AN.38_1#b6b160b37.bracket?pid=5c3033035&amp;color=0,0,0&amp;vpa=11&amp;vtp=1"/>
          <p:cNvSpPr/>
          <p:nvPr/>
        </p:nvSpPr>
        <p:spPr>
          <a:xfrm>
            <a:off x="610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29.xml><?xml version="1.0" encoding="utf-8"?>
<p:sld xmlns:a="http://schemas.openxmlformats.org/drawingml/2006/main" xmlns:r="http://schemas.openxmlformats.org/officeDocument/2006/relationships" xmlns:p="http://schemas.openxmlformats.org/presentationml/2006/main">
  <p:cSld name="Slide 30&amp;si=30">
    <p:spTree>
      <p:nvGrpSpPr>
        <p:cNvPr id="1" name=""/>
        <p:cNvGrpSpPr/>
        <p:nvPr/>
      </p:nvGrpSpPr>
      <p:grpSpPr>
        <a:xfrm>
          <a:off x="0" y="0"/>
          <a:ext cx="0" cy="0"/>
          <a:chOff x="0" y="0"/>
          <a:chExt cx="0" cy="0"/>
        </a:xfrm>
      </p:grpSpPr>
      <p:sp>
        <p:nvSpPr>
          <p:cNvPr id="2" name="QC_7_AS.39_1#b6b160b37?vop=1&amp;pid=5c3033035&amp;color=0,0,0&amp;vtp=1&amp;bt=1&amp;bbb=1&amp;hb=1"/>
          <p:cNvSpPr/>
          <p:nvPr/>
        </p:nvSpPr>
        <p:spPr>
          <a:xfrm>
            <a:off x="722376" y="972000"/>
            <a:ext cx="10753344" cy="22532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本题考查河南的自然地理特征。读图并结合所学知识可知，河南省有黄河</a:t>
            </a:r>
            <a:r>
              <a:rPr lang="en-US" altLang="zh-CN" sz="2000" b="0" i="0">
                <a:solidFill>
                  <a:srgbClr val="000000"/>
                </a:solidFill>
                <a:latin typeface="微软雅黑" pitchFamily="34" charset="0"/>
                <a:ea typeface="微软雅黑" pitchFamily="34" charset="-122"/>
                <a:cs typeface="微软雅黑" pitchFamily="34" charset="-120"/>
              </a:rPr>
              <a:t>、淮河等多条河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流</a:t>
            </a:r>
            <a:r>
              <a:rPr lang="en-US" altLang="zh-CN" sz="2000" b="0" i="0" dirty="0">
                <a:solidFill>
                  <a:srgbClr val="000000"/>
                </a:solidFill>
                <a:latin typeface="微软雅黑" pitchFamily="34" charset="0"/>
                <a:ea typeface="微软雅黑" pitchFamily="34" charset="-122"/>
                <a:cs typeface="微软雅黑" pitchFamily="34" charset="-120"/>
              </a:rPr>
              <a:t>，且境内多山，地形复杂，C正确；古迹众多，建筑多样，</a:t>
            </a:r>
            <a:r>
              <a:rPr lang="en-US" altLang="zh-CN" sz="2000" b="0" i="0">
                <a:solidFill>
                  <a:srgbClr val="000000"/>
                </a:solidFill>
                <a:latin typeface="微软雅黑" pitchFamily="34" charset="0"/>
                <a:ea typeface="微软雅黑" pitchFamily="34" charset="-122"/>
                <a:cs typeface="微软雅黑" pitchFamily="34" charset="-120"/>
              </a:rPr>
              <a:t>经济发展水平高均为人文地理特征，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a:t>
            </a:r>
            <a:r>
              <a:rPr lang="en-US" altLang="zh-CN" sz="2000" b="0" i="0" dirty="0">
                <a:solidFill>
                  <a:srgbClr val="000000"/>
                </a:solidFill>
                <a:latin typeface="微软雅黑" pitchFamily="34" charset="0"/>
                <a:ea typeface="微软雅黑" pitchFamily="34" charset="-122"/>
                <a:cs typeface="微软雅黑" pitchFamily="34" charset="-120"/>
              </a:rPr>
              <a:t>、B错误；从图中无法看出河南省动植物资源丰富，D错误。</a:t>
            </a:r>
            <a:endParaRPr lang="en-US" altLang="zh-CN" sz="22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易错警示</a:t>
            </a:r>
            <a:r>
              <a:rPr lang="en-US" altLang="zh-CN" sz="2000" b="0" i="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本题易错选B项，注意题干设问是自然地理特征，B项前半句是自然地理特征</a:t>
            </a:r>
            <a:r>
              <a:rPr lang="en-US" altLang="zh-CN" sz="2000" b="0" i="0">
                <a:solidFill>
                  <a:srgbClr val="000000"/>
                </a:solidFill>
                <a:latin typeface="微软雅黑" pitchFamily="34" charset="0"/>
                <a:ea typeface="微软雅黑" pitchFamily="34" charset="-122"/>
                <a:cs typeface="微软雅黑" pitchFamily="34" charset="-120"/>
              </a:rPr>
              <a:t>，后半句</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则是人文地理特征</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name="Slide 3&amp;si=3">
    <p:spTree>
      <p:nvGrpSpPr>
        <p:cNvPr id="1" name=""/>
        <p:cNvGrpSpPr/>
        <p:nvPr/>
      </p:nvGrpSpPr>
      <p:grpSpPr>
        <a:xfrm>
          <a:off x="0" y="0"/>
          <a:ext cx="0" cy="0"/>
          <a:chOff x="0" y="0"/>
          <a:chExt cx="0" cy="0"/>
        </a:xfrm>
      </p:grpSpPr>
      <p:sp>
        <p:nvSpPr>
          <p:cNvPr id="2" name="C_4#dbae53932.fixed?pid=2d148181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dbae53932.fixed?pid=2d148181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区域概述</a:t>
            </a:r>
            <a:endParaRPr lang="en-US" altLang="zh-CN" sz="4400" dirty="0"/>
          </a:p>
        </p:txBody>
      </p:sp>
      <p:pic>
        <p:nvPicPr>
          <p:cNvPr id="4" name="C_4#dbae53932.fixed?pid=2d148181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bae53932.fixed?pid=2d148181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name="Slide 31&amp;si=31">
    <p:spTree>
      <p:nvGrpSpPr>
        <p:cNvPr id="1" name=""/>
        <p:cNvGrpSpPr/>
        <p:nvPr/>
      </p:nvGrpSpPr>
      <p:grpSpPr>
        <a:xfrm>
          <a:off x="0" y="0"/>
          <a:ext cx="0" cy="0"/>
          <a:chOff x="0" y="0"/>
          <a:chExt cx="0" cy="0"/>
        </a:xfrm>
      </p:grpSpPr>
      <p:sp>
        <p:nvSpPr>
          <p:cNvPr id="2" name="C_4#e1825c11a.fixed?pid=2d1481818&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e1825c11a.fixed?pid=2d1481818&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第1课时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区域概述</a:t>
            </a:r>
            <a:endParaRPr lang="en-US" altLang="zh-CN" sz="4400" dirty="0"/>
          </a:p>
        </p:txBody>
      </p:sp>
      <p:pic>
        <p:nvPicPr>
          <p:cNvPr id="4" name="C_4#e1825c11a.fixed?pid=2d1481818&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e1825c11a.fixed?pid=2d1481818&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name="Slide 32&amp;si=32">
    <p:spTree>
      <p:nvGrpSpPr>
        <p:cNvPr id="1" name=""/>
        <p:cNvGrpSpPr/>
        <p:nvPr/>
      </p:nvGrpSpPr>
      <p:grpSpPr>
        <a:xfrm>
          <a:off x="0" y="0"/>
          <a:ext cx="0" cy="0"/>
          <a:chOff x="0" y="0"/>
          <a:chExt cx="0" cy="0"/>
        </a:xfrm>
      </p:grpSpPr>
      <p:sp>
        <p:nvSpPr>
          <p:cNvPr id="2" name="QM_5_BD.40_1#8a5a84870?pid=e1825c11a&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［河南濮阳2024高二月考］</a:t>
            </a:r>
            <a:r>
              <a:rPr lang="en-US" altLang="zh-CN" sz="2000" b="0" i="0" dirty="0">
                <a:solidFill>
                  <a:srgbClr val="000000"/>
                </a:solidFill>
                <a:latin typeface="微软雅黑" pitchFamily="34" charset="0"/>
                <a:ea typeface="楷体" pitchFamily="34" charset="-122"/>
                <a:cs typeface="微软雅黑" pitchFamily="34" charset="-120"/>
              </a:rPr>
              <a:t>加利福尼亚州位于美国本土西部太平洋沿岸</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是美国面积第三大州</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人口第一大州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下辖阿拉梅达县等</a:t>
            </a:r>
            <a:r>
              <a:rPr lang="en-US" altLang="zh-CN" sz="2000" b="0" i="0" dirty="0">
                <a:solidFill>
                  <a:srgbClr val="000000"/>
                </a:solidFill>
                <a:latin typeface="Times New Roman" pitchFamily="34" charset="0"/>
                <a:ea typeface="KaiTi" pitchFamily="34" charset="-122"/>
                <a:cs typeface="Times New Roman" pitchFamily="34" charset="-120"/>
              </a:rPr>
              <a:t>58</a:t>
            </a:r>
            <a:r>
              <a:rPr lang="en-US" altLang="zh-CN" sz="2000" b="0" i="0" dirty="0">
                <a:solidFill>
                  <a:srgbClr val="000000"/>
                </a:solidFill>
                <a:latin typeface="微软雅黑" pitchFamily="34" charset="0"/>
                <a:ea typeface="楷体" pitchFamily="34" charset="-122"/>
                <a:cs typeface="微软雅黑" pitchFamily="34" charset="-120"/>
              </a:rPr>
              <a:t>个县</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下图示意加利福尼亚州的位置</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40_2#8a5a84870?pid=e1825c11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95728" y="1949646"/>
            <a:ext cx="7388352" cy="407822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name="Slide 33&amp;si=33">
    <p:spTree>
      <p:nvGrpSpPr>
        <p:cNvPr id="1" name=""/>
        <p:cNvGrpSpPr/>
        <p:nvPr/>
      </p:nvGrpSpPr>
      <p:grpSpPr>
        <a:xfrm>
          <a:off x="0" y="0"/>
          <a:ext cx="0" cy="0"/>
          <a:chOff x="0" y="0"/>
          <a:chExt cx="0" cy="0"/>
        </a:xfrm>
      </p:grpSpPr>
      <p:sp>
        <p:nvSpPr>
          <p:cNvPr id="2" name="QC_6_BD.41_1#0e90aaed4?pid=8a5a84870&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1.阿拉梅达县作为一个行政区域，</a:t>
            </a:r>
            <a:r>
              <a:rPr lang="en-US" altLang="zh-CN" sz="2000" b="0" i="0">
                <a:solidFill>
                  <a:srgbClr val="000000"/>
                </a:solidFill>
                <a:latin typeface="微软雅黑" pitchFamily="34" charset="0"/>
                <a:ea typeface="微软雅黑" pitchFamily="34" charset="-122"/>
                <a:cs typeface="微软雅黑" pitchFamily="34" charset="-120"/>
              </a:rPr>
              <a:t>其划分的主要目的是(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2_1#0e90aaed4.bracket?pid=8a5a84870&amp;color=0,0,0&amp;vpa=12&amp;vtp=1"/>
          <p:cNvSpPr/>
          <p:nvPr/>
        </p:nvSpPr>
        <p:spPr>
          <a:xfrm>
            <a:off x="697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41_2#0e90aaed4.choices?pid=8a5a84870&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.保护生态环境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.保护传统文化</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C.方便行政管理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.促进区域经济均衡发展</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name="Slide 34&amp;si=34">
    <p:spTree>
      <p:nvGrpSpPr>
        <p:cNvPr id="1" name=""/>
        <p:cNvGrpSpPr/>
        <p:nvPr/>
      </p:nvGrpSpPr>
      <p:grpSpPr>
        <a:xfrm>
          <a:off x="0" y="0"/>
          <a:ext cx="0" cy="0"/>
          <a:chOff x="0" y="0"/>
          <a:chExt cx="0" cy="0"/>
        </a:xfrm>
      </p:grpSpPr>
      <p:sp>
        <p:nvSpPr>
          <p:cNvPr id="2" name="QC_6_AS.43_1#0e90aaed4?vop=1&amp;pid=8a5a84870&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本题考查区域划分的目的。划分不同行政区划的主要目的是方便行政管理，C正确</a:t>
            </a:r>
            <a:r>
              <a:rPr lang="en-US" altLang="zh-CN" sz="2000" b="0" i="0">
                <a:solidFill>
                  <a:srgbClr val="000000"/>
                </a:solidFill>
                <a:latin typeface="微软雅黑" pitchFamily="34" charset="0"/>
                <a:ea typeface="微软雅黑" pitchFamily="34" charset="-122"/>
                <a:cs typeface="微软雅黑" pitchFamily="34" charset="-120"/>
              </a:rPr>
              <a:t>；生态</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环境与传统文化的保护以及促进区域经济均衡发展由相关的机构和部门参与管理，与行政区域的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划分关系较小</a:t>
            </a:r>
            <a:r>
              <a:rPr lang="en-US" altLang="zh-CN" sz="2000" b="0" i="0" dirty="0">
                <a:solidFill>
                  <a:srgbClr val="000000"/>
                </a:solidFill>
                <a:latin typeface="微软雅黑" pitchFamily="34" charset="0"/>
                <a:ea typeface="微软雅黑" pitchFamily="34" charset="-122"/>
                <a:cs typeface="微软雅黑"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4.xml><?xml version="1.0" encoding="utf-8"?>
<p:sld xmlns:a="http://schemas.openxmlformats.org/drawingml/2006/main" xmlns:r="http://schemas.openxmlformats.org/officeDocument/2006/relationships" xmlns:p="http://schemas.openxmlformats.org/presentationml/2006/main">
  <p:cSld name="Slide 35&amp;si=35">
    <p:spTree>
      <p:nvGrpSpPr>
        <p:cNvPr id="1" name=""/>
        <p:cNvGrpSpPr/>
        <p:nvPr/>
      </p:nvGrpSpPr>
      <p:grpSpPr>
        <a:xfrm>
          <a:off x="0" y="0"/>
          <a:ext cx="0" cy="0"/>
          <a:chOff x="0" y="0"/>
          <a:chExt cx="0" cy="0"/>
        </a:xfrm>
      </p:grpSpPr>
      <p:sp>
        <p:nvSpPr>
          <p:cNvPr id="2" name="QC_6_AS.43_2#0e90aaed4?vop=1&amp;pid=8a5a84870&amp;color=0,0,0&amp;mp=1&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区域等级与区域尺度的对应关系</a:t>
            </a:r>
            <a:endParaRPr lang="en-US" altLang="zh-CN" sz="2000" dirty="0"/>
          </a:p>
        </p:txBody>
      </p:sp>
      <p:pic>
        <p:nvPicPr>
          <p:cNvPr id="3" name="QC_6_AS.43_3#0e90aaed4?vop=1&amp;pid=8a5a8487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517136" y="1513528"/>
            <a:ext cx="3154680" cy="2359152"/>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5.xml><?xml version="1.0" encoding="utf-8"?>
<p:sld xmlns:a="http://schemas.openxmlformats.org/drawingml/2006/main" xmlns:r="http://schemas.openxmlformats.org/officeDocument/2006/relationships" xmlns:p="http://schemas.openxmlformats.org/presentationml/2006/main">
  <p:cSld name="Slide 36&amp;si=36">
    <p:spTree>
      <p:nvGrpSpPr>
        <p:cNvPr id="1" name=""/>
        <p:cNvGrpSpPr/>
        <p:nvPr/>
      </p:nvGrpSpPr>
      <p:grpSpPr>
        <a:xfrm>
          <a:off x="0" y="0"/>
          <a:ext cx="0" cy="0"/>
          <a:chOff x="0" y="0"/>
          <a:chExt cx="0" cy="0"/>
        </a:xfrm>
      </p:grpSpPr>
      <p:pic>
        <p:nvPicPr>
          <p:cNvPr id="2" name="QM_5_BD.44_1#4b15b769a?htil=3&amp;pid=e1825c11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876288" y="1026864"/>
            <a:ext cx="4581144" cy="524865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44_2#4b15b769a?htil=3&amp;pid=e1825c11a&amp;color=0,0,0&amp;vtp=1&amp;bt=1&amp;bbb=1&amp;hb=1"/>
          <p:cNvSpPr/>
          <p:nvPr/>
        </p:nvSpPr>
        <p:spPr>
          <a:xfrm>
            <a:off x="722376" y="972000"/>
            <a:ext cx="6035040"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［江苏泰州2025高二期末］</a:t>
            </a:r>
            <a:r>
              <a:rPr lang="en-US" altLang="zh-CN" sz="2000" b="0" i="0">
                <a:solidFill>
                  <a:srgbClr val="000000"/>
                </a:solidFill>
                <a:latin typeface="微软雅黑" pitchFamily="34" charset="0"/>
                <a:ea typeface="楷体" pitchFamily="34" charset="-122"/>
                <a:cs typeface="微软雅黑" pitchFamily="34" charset="-120"/>
              </a:rPr>
              <a:t>陕西省位于中国内陆腹地</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地理位置具有过渡性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按自然环境差异将陕西分为陕</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北</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关中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陕南三个部分</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下图为陕西省地域分布简</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45_1#0789d2c6f?htil=3&amp;pid=4b15b769a&amp;color=0,0,0&amp;vtp=1&amp;bbb=1"/>
          <p:cNvSpPr/>
          <p:nvPr/>
        </p:nvSpPr>
        <p:spPr>
          <a:xfrm>
            <a:off x="722376" y="2783655"/>
            <a:ext cx="6035040"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陕西省内部区域划分的主要依据是(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45_2#0789d2c6f.choices?htil=3&amp;pid=4b15b769a&amp;color=0,0,0&amp;vtp=1&amp;bbb=1&amp;hb=1"/>
          <p:cNvSpPr/>
          <p:nvPr/>
        </p:nvSpPr>
        <p:spPr>
          <a:xfrm>
            <a:off x="722376" y="3246443"/>
            <a:ext cx="6035040" cy="1783334"/>
          </a:xfrm>
          <a:prstGeom prst="rect">
            <a:avLst/>
          </a:prstGeom>
          <a:noFill/>
          <a:ln/>
        </p:spPr>
        <p:txBody>
          <a:bodyPr wrap="none" lIns="0" tIns="0" rIns="0" bIns="0" rtlCol="0" anchor="t"/>
          <a:lstStyle/>
          <a:p>
            <a:pPr latinLnBrk="1">
              <a:lnSpc>
                <a:spcPts val="36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A.植被和土壤</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6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B.河流和地貌</a:t>
            </a:r>
            <a:endParaRPr lang="en-US" altLang="zh-CN" sz="2000" dirty="0"/>
          </a:p>
          <a:p>
            <a:pPr latinLnBrk="1">
              <a:lnSpc>
                <a:spcPts val="37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C.气候和地貌</a:t>
            </a:r>
            <a:r>
              <a:rPr lang="en-US" altLang="zh-CN" sz="2000" b="0" i="0" spc="-10300" dirty="0">
                <a:solidFill>
                  <a:srgbClr val="000000"/>
                </a:solidFill>
                <a:latin typeface="SimSun" pitchFamily="34" charset="0"/>
                <a:ea typeface="SimSun" pitchFamily="34" charset="-122"/>
                <a:cs typeface="SimSun" pitchFamily="34" charset="-120"/>
              </a:rPr>
              <a:t>	</a:t>
            </a:r>
          </a:p>
          <a:p>
            <a:pPr latinLnBrk="1">
              <a:lnSpc>
                <a:spcPts val="3700"/>
              </a:lnSpc>
              <a:tabLst>
                <a:tab pos="5483957" algn="l"/>
              </a:tabLst>
            </a:pPr>
            <a:r>
              <a:rPr lang="en-US" altLang="zh-CN" sz="2000" b="0" i="0" dirty="0" err="1">
                <a:solidFill>
                  <a:srgbClr val="000000"/>
                </a:solidFill>
                <a:latin typeface="微软雅黑" pitchFamily="34" charset="0"/>
                <a:ea typeface="微软雅黑" pitchFamily="34" charset="-122"/>
                <a:cs typeface="微软雅黑" pitchFamily="34" charset="-120"/>
              </a:rPr>
              <a:t>D.位置和植被</a:t>
            </a:r>
            <a:endParaRPr lang="en-US" altLang="zh-CN" sz="2000" dirty="0"/>
          </a:p>
        </p:txBody>
      </p:sp>
      <p:sp>
        <p:nvSpPr>
          <p:cNvPr id="6" name="QC_6_AN.46_1#0789d2c6f.bracket?pid=4b15b769a&amp;color=0,0,0&amp;vpa=13&amp;vtp=1"/>
          <p:cNvSpPr/>
          <p:nvPr/>
        </p:nvSpPr>
        <p:spPr>
          <a:xfrm>
            <a:off x="4943539" y="27836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36.xml><?xml version="1.0" encoding="utf-8"?>
<p:sld xmlns:a="http://schemas.openxmlformats.org/drawingml/2006/main" xmlns:r="http://schemas.openxmlformats.org/officeDocument/2006/relationships" xmlns:p="http://schemas.openxmlformats.org/presentationml/2006/main">
  <p:cSld name="Slide 37&amp;si=37">
    <p:spTree>
      <p:nvGrpSpPr>
        <p:cNvPr id="1" name=""/>
        <p:cNvGrpSpPr/>
        <p:nvPr/>
      </p:nvGrpSpPr>
      <p:grpSpPr>
        <a:xfrm>
          <a:off x="0" y="0"/>
          <a:ext cx="0" cy="0"/>
          <a:chOff x="0" y="0"/>
          <a:chExt cx="0" cy="0"/>
        </a:xfrm>
      </p:grpSpPr>
      <p:sp>
        <p:nvSpPr>
          <p:cNvPr id="2" name="QC_6_AS.47_1#0789d2c6f?vop=1&amp;pid=4b15b769a&amp;color=0,0,0&amp;mp=1&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本题考查区域划分的依据。陕西省分为陕北、关中、陕南三部分，</a:t>
            </a:r>
            <a:r>
              <a:rPr lang="en-US" altLang="zh-CN" sz="2000" b="0" i="0">
                <a:solidFill>
                  <a:srgbClr val="000000"/>
                </a:solidFill>
                <a:latin typeface="微软雅黑" pitchFamily="34" charset="0"/>
                <a:ea typeface="微软雅黑" pitchFamily="34" charset="-122"/>
                <a:cs typeface="微软雅黑" pitchFamily="34" charset="-120"/>
              </a:rPr>
              <a:t>陕北以黄土高原为主，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气候干旱</a:t>
            </a:r>
            <a:r>
              <a:rPr lang="en-US" altLang="zh-CN" sz="2000" b="0" i="0" dirty="0">
                <a:solidFill>
                  <a:srgbClr val="000000"/>
                </a:solidFill>
                <a:latin typeface="微软雅黑" pitchFamily="34" charset="0"/>
                <a:ea typeface="微软雅黑" pitchFamily="34" charset="-122"/>
                <a:cs typeface="微软雅黑" pitchFamily="34" charset="-120"/>
              </a:rPr>
              <a:t>；关中平原则地形较为平坦，气候温和；陕南则是以秦巴山地为主，气候湿润</a:t>
            </a:r>
            <a:r>
              <a:rPr lang="en-US" altLang="zh-CN" sz="2000" b="0" i="0">
                <a:solidFill>
                  <a:srgbClr val="000000"/>
                </a:solidFill>
                <a:latin typeface="微软雅黑" pitchFamily="34" charset="0"/>
                <a:ea typeface="微软雅黑" pitchFamily="34" charset="-122"/>
                <a:cs typeface="微软雅黑" pitchFamily="34" charset="-120"/>
              </a:rPr>
              <a:t>。故陕西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省内部区域划分的主要依据是气候和地貌的差异</a:t>
            </a:r>
            <a:r>
              <a:rPr lang="en-US" altLang="zh-CN" sz="2000" b="0" i="0" dirty="0">
                <a:solidFill>
                  <a:srgbClr val="000000"/>
                </a:solidFill>
                <a:latin typeface="微软雅黑" pitchFamily="34" charset="0"/>
                <a:ea typeface="微软雅黑" pitchFamily="34" charset="-122"/>
                <a:cs typeface="微软雅黑" pitchFamily="34" charset="-120"/>
              </a:rPr>
              <a:t>。故选C。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7.xml><?xml version="1.0" encoding="utf-8"?>
<p:sld xmlns:a="http://schemas.openxmlformats.org/drawingml/2006/main" xmlns:r="http://schemas.openxmlformats.org/officeDocument/2006/relationships" xmlns:p="http://schemas.openxmlformats.org/presentationml/2006/main">
  <p:cSld name="Slide 38&amp;si=38">
    <p:spTree>
      <p:nvGrpSpPr>
        <p:cNvPr id="1" name=""/>
        <p:cNvGrpSpPr/>
        <p:nvPr/>
      </p:nvGrpSpPr>
      <p:grpSpPr>
        <a:xfrm>
          <a:off x="0" y="0"/>
          <a:ext cx="0" cy="0"/>
          <a:chOff x="0" y="0"/>
          <a:chExt cx="0" cy="0"/>
        </a:xfrm>
      </p:grpSpPr>
      <p:sp>
        <p:nvSpPr>
          <p:cNvPr id="2" name="QC_6_BD.48_1#fa79589e1?pid=4b15b769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关于图中各区域说法正确的是(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49_1#fa79589e1.bracket?pid=4b15b769a&amp;color=0,0,0&amp;vpa=14&amp;vtp=1"/>
          <p:cNvSpPr/>
          <p:nvPr/>
        </p:nvSpPr>
        <p:spPr>
          <a:xfrm>
            <a:off x="443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48_2#fa79589e1.choices?pid=4b15b769a&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.陕南地区河流结冰期长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.关中地区城镇化水平高</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C.陕北地区水田农业发达</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.区域内人文特征差异小</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38.xml><?xml version="1.0" encoding="utf-8"?>
<p:sld xmlns:a="http://schemas.openxmlformats.org/drawingml/2006/main" xmlns:r="http://schemas.openxmlformats.org/officeDocument/2006/relationships" xmlns:p="http://schemas.openxmlformats.org/presentationml/2006/main">
  <p:cSld name="Slide 39&amp;si=39">
    <p:spTree>
      <p:nvGrpSpPr>
        <p:cNvPr id="1" name=""/>
        <p:cNvGrpSpPr/>
        <p:nvPr/>
      </p:nvGrpSpPr>
      <p:grpSpPr>
        <a:xfrm>
          <a:off x="0" y="0"/>
          <a:ext cx="0" cy="0"/>
          <a:chOff x="0" y="0"/>
          <a:chExt cx="0" cy="0"/>
        </a:xfrm>
      </p:grpSpPr>
      <p:sp>
        <p:nvSpPr>
          <p:cNvPr id="2" name="QC_6_AS.50_1#fa79589e1?vop=1&amp;pid=4b15b769a&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本题考查区域的判断。陕南地区位于秦岭以南，冬季温和，河流几乎无结冰期，A</a:t>
            </a:r>
            <a:r>
              <a:rPr lang="en-US" altLang="zh-CN" sz="2000" b="0" i="0">
                <a:solidFill>
                  <a:srgbClr val="000000"/>
                </a:solidFill>
                <a:latin typeface="微软雅黑" pitchFamily="34" charset="0"/>
                <a:ea typeface="微软雅黑" pitchFamily="34" charset="-122"/>
                <a:cs typeface="微软雅黑" pitchFamily="34" charset="-120"/>
              </a:rPr>
              <a:t>错误；</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关中地区经济发展水平高</a:t>
            </a:r>
            <a:r>
              <a:rPr lang="en-US" altLang="zh-CN" sz="2000" b="0" i="0" dirty="0">
                <a:solidFill>
                  <a:srgbClr val="000000"/>
                </a:solidFill>
                <a:latin typeface="微软雅黑" pitchFamily="34" charset="0"/>
                <a:ea typeface="微软雅黑" pitchFamily="34" charset="-122"/>
                <a:cs typeface="微软雅黑" pitchFamily="34" charset="-120"/>
              </a:rPr>
              <a:t>，城镇化水平高，B正确；陕北地区气候干旱，水资源短缺</a:t>
            </a:r>
            <a:r>
              <a:rPr lang="en-US" altLang="zh-CN" sz="2000" b="0" i="0">
                <a:solidFill>
                  <a:srgbClr val="000000"/>
                </a:solidFill>
                <a:latin typeface="微软雅黑" pitchFamily="34" charset="0"/>
                <a:ea typeface="微软雅黑" pitchFamily="34" charset="-122"/>
                <a:cs typeface="微软雅黑" pitchFamily="34" charset="-120"/>
              </a:rPr>
              <a:t>，以旱作农</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业为主</a:t>
            </a:r>
            <a:r>
              <a:rPr lang="en-US" altLang="zh-CN" sz="2000" b="0" i="0" dirty="0">
                <a:solidFill>
                  <a:srgbClr val="000000"/>
                </a:solidFill>
                <a:latin typeface="微软雅黑" pitchFamily="34" charset="0"/>
                <a:ea typeface="微软雅黑" pitchFamily="34" charset="-122"/>
                <a:cs typeface="微软雅黑" pitchFamily="34" charset="-120"/>
              </a:rPr>
              <a:t>，C错误；区域内传统民居、饮食以及农业生产等人文特征差异较大，D错误。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39.xml><?xml version="1.0" encoding="utf-8"?>
<p:sld xmlns:a="http://schemas.openxmlformats.org/drawingml/2006/main" xmlns:r="http://schemas.openxmlformats.org/officeDocument/2006/relationships" xmlns:p="http://schemas.openxmlformats.org/presentationml/2006/main">
  <p:cSld name="Slide 40&amp;si=40">
    <p:spTree>
      <p:nvGrpSpPr>
        <p:cNvPr id="1" name=""/>
        <p:cNvGrpSpPr/>
        <p:nvPr/>
      </p:nvGrpSpPr>
      <p:grpSpPr>
        <a:xfrm>
          <a:off x="0" y="0"/>
          <a:ext cx="0" cy="0"/>
          <a:chOff x="0" y="0"/>
          <a:chExt cx="0" cy="0"/>
        </a:xfrm>
      </p:grpSpPr>
      <p:sp>
        <p:nvSpPr>
          <p:cNvPr id="2" name="QC_6_BD.51_1#ca021d666?pid=4b15b769a&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陕西省三大区域划分的主要目的是(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52_1#ca021d666.bracket?pid=4b15b769a&amp;color=0,0,0&amp;vpa=15&amp;vtp=1"/>
          <p:cNvSpPr/>
          <p:nvPr/>
        </p:nvSpPr>
        <p:spPr>
          <a:xfrm>
            <a:off x="4943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51_2#ca021d666.choices?pid=4b15b769a&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.合理开发利用区域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B.便于统一行政管理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C.促进人口合理流动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.统筹利用自然资源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name="Slide 4&amp;si=4">
    <p:spTree>
      <p:nvGrpSpPr>
        <p:cNvPr id="1" name=""/>
        <p:cNvGrpSpPr/>
        <p:nvPr/>
      </p:nvGrpSpPr>
      <p:grpSpPr>
        <a:xfrm>
          <a:off x="0" y="0"/>
          <a:ext cx="0" cy="0"/>
          <a:chOff x="0" y="0"/>
          <a:chExt cx="0" cy="0"/>
        </a:xfrm>
      </p:grpSpPr>
      <p:sp>
        <p:nvSpPr>
          <p:cNvPr id="2" name="QC_6_BD.1_1#22f3fa2c3?sp=1&amp;pid=80e48213a&amp;color=0,0,0&amp;vtp=1&amp;bt=1&amp;bbb=1&amp;h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1.［江西上饶中学2025</a:t>
            </a:r>
            <a:r>
              <a:rPr lang="en-US" altLang="zh-CN" sz="2000" b="1" i="0" baseline="30000" dirty="0">
                <a:solidFill>
                  <a:srgbClr val="000000"/>
                </a:solidFill>
                <a:latin typeface="微软雅黑" pitchFamily="34" charset="0"/>
                <a:ea typeface="微软雅黑" pitchFamily="34" charset="-122"/>
                <a:cs typeface="微软雅黑" pitchFamily="34" charset="-120"/>
              </a:rPr>
              <a:t>注</a:t>
            </a:r>
            <a:r>
              <a:rPr lang="en-US" altLang="zh-CN" sz="2000" b="0" i="0" dirty="0">
                <a:solidFill>
                  <a:srgbClr val="000000"/>
                </a:solidFill>
                <a:latin typeface="微软雅黑" pitchFamily="34" charset="0"/>
                <a:ea typeface="微软雅黑" pitchFamily="34" charset="-122"/>
                <a:cs typeface="微软雅黑" pitchFamily="34" charset="-120"/>
              </a:rPr>
              <a:t>高二月考］</a:t>
            </a:r>
            <a:endParaRPr lang="en-US" altLang="zh-CN" sz="2000" dirty="0"/>
          </a:p>
          <a:p>
            <a:pPr latinLnBrk="1">
              <a:lnSpc>
                <a:spcPts val="3700"/>
              </a:lnSpc>
            </a:pPr>
            <a:r>
              <a:rPr lang="en-US" altLang="zh-CN" sz="2000" b="0" i="0">
                <a:solidFill>
                  <a:srgbClr val="000000"/>
                </a:solidFill>
                <a:latin typeface="SimSun" panose="02010600030101010101" pitchFamily="2" charset="-122"/>
                <a:ea typeface="微软雅黑" pitchFamily="34" charset="-122"/>
                <a:cs typeface="微软雅黑"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区域具有一定的范围</a:t>
            </a:r>
            <a:r>
              <a:rPr lang="en-US" altLang="zh-CN" sz="2000" b="0" i="0" dirty="0">
                <a:solidFill>
                  <a:srgbClr val="000000"/>
                </a:solidFill>
                <a:latin typeface="微软雅黑" pitchFamily="34" charset="0"/>
                <a:ea typeface="微软雅黑" pitchFamily="34" charset="-122"/>
                <a:cs typeface="微软雅黑" pitchFamily="34" charset="-120"/>
              </a:rPr>
              <a:t>、形状和边界，其空间尺度可体现为层级高低。图中</a:t>
            </a:r>
            <a:r>
              <a:rPr lang="en-US" altLang="zh-CN" sz="2000" b="0" i="0">
                <a:solidFill>
                  <a:srgbClr val="000000"/>
                </a:solidFill>
                <a:latin typeface="微软雅黑" pitchFamily="34" charset="0"/>
                <a:ea typeface="微软雅黑" pitchFamily="34" charset="-122"/>
                <a:cs typeface="微软雅黑" pitchFamily="34" charset="-120"/>
              </a:rPr>
              <a:t>①②③表示不同的区</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域</a:t>
            </a:r>
            <a:r>
              <a:rPr lang="en-US" altLang="zh-CN" sz="2000" b="0" i="0" dirty="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微软雅黑" pitchFamily="34" charset="0"/>
                <a:ea typeface="微软雅黑" pitchFamily="34" charset="-122"/>
                <a:cs typeface="微软雅黑" pitchFamily="34" charset="-120"/>
              </a:rPr>
              <a:t>下列表述和其对应的是</a:t>
            </a:r>
            <a:r>
              <a:rPr lang="en-US" altLang="zh-CN" sz="2000" b="0"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endParaRPr lang="en-US" altLang="zh-CN" sz="2000" dirty="0"/>
          </a:p>
        </p:txBody>
      </p:sp>
      <p:sp>
        <p:nvSpPr>
          <p:cNvPr id="3" name="QC_6_AN.2_1#22f3fa2c3.bracket?pid=80e48213a&amp;color=0,0,0&amp;vpa=1&amp;vtp=1"/>
          <p:cNvSpPr/>
          <p:nvPr/>
        </p:nvSpPr>
        <p:spPr>
          <a:xfrm>
            <a:off x="4084701" y="1880050"/>
            <a:ext cx="385763"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pic>
        <p:nvPicPr>
          <p:cNvPr id="4" name="QC_6_BD.1_2#22f3fa2c3?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78808" y="2423609"/>
            <a:ext cx="3840480" cy="129844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5" name="QC_6_BD.1_3#22f3fa2c3.choices?pid=80e48213a&amp;color=0,0,0&amp;vtp=1&amp;bbb=1"/>
          <p:cNvSpPr/>
          <p:nvPr/>
        </p:nvSpPr>
        <p:spPr>
          <a:xfrm>
            <a:off x="722376" y="3858709"/>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A.南方地区—北方地区</a:t>
            </a:r>
            <a:r>
              <a:rPr lang="en-US" altLang="zh-CN" sz="2000" b="0" i="0">
                <a:solidFill>
                  <a:srgbClr val="000000"/>
                </a:solidFill>
                <a:latin typeface="微软雅黑" pitchFamily="34" charset="0"/>
                <a:ea typeface="微软雅黑" pitchFamily="34" charset="-122"/>
                <a:cs typeface="微软雅黑" pitchFamily="34" charset="-120"/>
              </a:rPr>
              <a:t>—河北省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.江西省—安徽省—吴方言区</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.畜牧区—农耕区</a:t>
            </a:r>
            <a:r>
              <a:rPr lang="en-US" altLang="zh-CN" sz="2000" b="0" i="0">
                <a:solidFill>
                  <a:srgbClr val="000000"/>
                </a:solidFill>
                <a:latin typeface="微软雅黑" pitchFamily="34" charset="0"/>
                <a:ea typeface="微软雅黑" pitchFamily="34" charset="-122"/>
                <a:cs typeface="微软雅黑" pitchFamily="34" charset="-120"/>
              </a:rPr>
              <a:t>—水田农业区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.内流区—外流区—湿润区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name="Slide 41&amp;si=41">
    <p:spTree>
      <p:nvGrpSpPr>
        <p:cNvPr id="1" name=""/>
        <p:cNvGrpSpPr/>
        <p:nvPr/>
      </p:nvGrpSpPr>
      <p:grpSpPr>
        <a:xfrm>
          <a:off x="0" y="0"/>
          <a:ext cx="0" cy="0"/>
          <a:chOff x="0" y="0"/>
          <a:chExt cx="0" cy="0"/>
        </a:xfrm>
      </p:grpSpPr>
      <p:sp>
        <p:nvSpPr>
          <p:cNvPr id="2" name="QC_6_AS.53_1#ca021d666?vop=1&amp;pid=4b15b769a&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本题考查区域划分的目的。陕西省三大区域划分的主要目的是根据各自区位优势</a:t>
            </a:r>
            <a:r>
              <a:rPr lang="en-US" altLang="zh-CN" sz="2000" b="0" i="0">
                <a:solidFill>
                  <a:srgbClr val="000000"/>
                </a:solidFill>
                <a:latin typeface="微软雅黑" pitchFamily="34" charset="0"/>
                <a:ea typeface="微软雅黑" pitchFamily="34" charset="-122"/>
                <a:cs typeface="微软雅黑" pitchFamily="34" charset="-120"/>
              </a:rPr>
              <a:t>，合理开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发利用区域</a:t>
            </a:r>
            <a:r>
              <a:rPr lang="en-US" altLang="zh-CN" sz="2000" b="0" i="0" dirty="0">
                <a:solidFill>
                  <a:srgbClr val="000000"/>
                </a:solidFill>
                <a:latin typeface="微软雅黑" pitchFamily="34" charset="0"/>
                <a:ea typeface="微软雅黑" pitchFamily="34" charset="-122"/>
                <a:cs typeface="微软雅黑" pitchFamily="34" charset="-120"/>
              </a:rPr>
              <a:t>，促进经济发展，A正确，D错误；三大区域内划分了不同的行政单位</a:t>
            </a:r>
            <a:r>
              <a:rPr lang="en-US" altLang="zh-CN" sz="2000" b="0" i="0">
                <a:solidFill>
                  <a:srgbClr val="000000"/>
                </a:solidFill>
                <a:latin typeface="微软雅黑" pitchFamily="34" charset="0"/>
                <a:ea typeface="微软雅黑" pitchFamily="34" charset="-122"/>
                <a:cs typeface="微软雅黑" pitchFamily="34" charset="-120"/>
              </a:rPr>
              <a:t>，三大区域内</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并没有统一行政管理</a:t>
            </a:r>
            <a:r>
              <a:rPr lang="en-US" altLang="zh-CN" sz="2000" b="0" i="0" dirty="0">
                <a:solidFill>
                  <a:srgbClr val="000000"/>
                </a:solidFill>
                <a:latin typeface="微软雅黑" pitchFamily="34" charset="0"/>
                <a:ea typeface="微软雅黑" pitchFamily="34" charset="-122"/>
                <a:cs typeface="微软雅黑" pitchFamily="34" charset="-120"/>
              </a:rPr>
              <a:t>，B错误；区域划分不能促进人口流动，C错误。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1.xml><?xml version="1.0" encoding="utf-8"?>
<p:sld xmlns:a="http://schemas.openxmlformats.org/drawingml/2006/main" xmlns:r="http://schemas.openxmlformats.org/officeDocument/2006/relationships" xmlns:p="http://schemas.openxmlformats.org/presentationml/2006/main">
  <p:cSld name="Slide 42&amp;si=42">
    <p:spTree>
      <p:nvGrpSpPr>
        <p:cNvPr id="1" name=""/>
        <p:cNvGrpSpPr/>
        <p:nvPr/>
      </p:nvGrpSpPr>
      <p:grpSpPr>
        <a:xfrm>
          <a:off x="0" y="0"/>
          <a:ext cx="0" cy="0"/>
          <a:chOff x="0" y="0"/>
          <a:chExt cx="0" cy="0"/>
        </a:xfrm>
      </p:grpSpPr>
      <p:sp>
        <p:nvSpPr>
          <p:cNvPr id="2" name="QC_6_AS.53_2#ca021d666?vop=1&amp;pid=4b15b769a&amp;color=0,0,0&amp;mp=1&amp;vtp=1&amp;bt=1&amp;bbb=1"/>
          <p:cNvSpPr/>
          <p:nvPr/>
        </p:nvSpPr>
        <p:spPr>
          <a:xfrm>
            <a:off x="722376" y="972000"/>
            <a:ext cx="10753344" cy="22659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区域划分目的</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1）发挥地区优势，促进社会经济发展。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2）保护生态环境，实现可持续发展。</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3）体现社会公平，促进区域协调。</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4）保护传统文化，增强文化创新力。</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name="Slide 43&amp;si=43">
    <p:spTree>
      <p:nvGrpSpPr>
        <p:cNvPr id="1" name=""/>
        <p:cNvGrpSpPr/>
        <p:nvPr/>
      </p:nvGrpSpPr>
      <p:grpSpPr>
        <a:xfrm>
          <a:off x="0" y="0"/>
          <a:ext cx="0" cy="0"/>
          <a:chOff x="0" y="0"/>
          <a:chExt cx="0" cy="0"/>
        </a:xfrm>
      </p:grpSpPr>
      <p:sp>
        <p:nvSpPr>
          <p:cNvPr id="2" name="P_6#9ad71f474?pid=a12d611bd&amp;color=0,0,0&amp;vtp=1&amp;bt=1&amp;bbb=1"/>
          <p:cNvSpPr/>
          <p:nvPr/>
        </p:nvSpPr>
        <p:spPr>
          <a:xfrm>
            <a:off x="722376" y="972000"/>
            <a:ext cx="10753344" cy="1313053"/>
          </a:xfrm>
          <a:prstGeom prst="rect">
            <a:avLst/>
          </a:prstGeom>
          <a:noFill/>
          <a:ln/>
        </p:spPr>
        <p:txBody>
          <a:bodyPr wrap="none" lIns="0" tIns="0" rIns="0" bIns="0" rtlCol="0" anchor="t"/>
          <a:lstStyle/>
          <a:p>
            <a:pPr algn="l" latinLnBrk="1">
              <a:lnSpc>
                <a:spcPts val="3600"/>
              </a:lnSpc>
            </a:pPr>
            <a:r>
              <a:rPr lang="en-US" altLang="zh-CN" sz="2000" b="1" i="0" dirty="0">
                <a:solidFill>
                  <a:srgbClr val="000000"/>
                </a:solidFill>
                <a:latin typeface="微软雅黑" pitchFamily="34" charset="0"/>
                <a:ea typeface="微软雅黑" pitchFamily="34" charset="-122"/>
                <a:cs typeface="微软雅黑" pitchFamily="34" charset="-120"/>
              </a:rPr>
              <a:t>素材背景：中国不同区域食用油偏好地图</a:t>
            </a:r>
            <a:endParaRPr lang="en-US" altLang="zh-CN" sz="2000" dirty="0"/>
          </a:p>
          <a:p>
            <a:pPr latinLnBrk="1">
              <a:lnSpc>
                <a:spcPts val="3700"/>
              </a:lnSpc>
            </a:pPr>
            <a:r>
              <a:rPr lang="en-US" altLang="zh-CN" sz="2000" b="1" i="0">
                <a:solidFill>
                  <a:srgbClr val="000000"/>
                </a:solidFill>
                <a:latin typeface="微软雅黑" pitchFamily="34" charset="0"/>
                <a:ea typeface="微软雅黑" pitchFamily="34" charset="-122"/>
                <a:cs typeface="微软雅黑" pitchFamily="34" charset="-120"/>
              </a:rPr>
              <a:t>考查点</a:t>
            </a:r>
            <a:r>
              <a:rPr lang="en-US" altLang="zh-CN" sz="2000" b="1" i="0" dirty="0">
                <a:solidFill>
                  <a:srgbClr val="000000"/>
                </a:solidFill>
                <a:latin typeface="微软雅黑" pitchFamily="34" charset="0"/>
                <a:ea typeface="微软雅黑" pitchFamily="34" charset="-122"/>
                <a:cs typeface="微软雅黑" pitchFamily="34" charset="-120"/>
              </a:rPr>
              <a:t>：区域特征与区域划分、我国农业油料作物的分布</a:t>
            </a:r>
            <a:endParaRPr lang="en-US" altLang="zh-CN" sz="2000" dirty="0"/>
          </a:p>
          <a:p>
            <a:pPr latinLnBrk="1">
              <a:lnSpc>
                <a:spcPts val="3400"/>
              </a:lnSpc>
            </a:pPr>
            <a:r>
              <a:rPr lang="en-US" altLang="zh-CN" sz="2000" b="1" i="0">
                <a:solidFill>
                  <a:srgbClr val="000000"/>
                </a:solidFill>
                <a:latin typeface="微软雅黑" pitchFamily="34" charset="0"/>
                <a:ea typeface="微软雅黑" pitchFamily="34" charset="-122"/>
                <a:cs typeface="微软雅黑" pitchFamily="34" charset="-120"/>
              </a:rPr>
              <a:t>难度系数</a:t>
            </a:r>
            <a:r>
              <a:rPr lang="en-US" altLang="zh-CN" sz="2000" b="1" i="0" dirty="0">
                <a:solidFill>
                  <a:srgbClr val="000000"/>
                </a:solidFill>
                <a:latin typeface="微软雅黑" pitchFamily="34" charset="0"/>
                <a:ea typeface="微软雅黑" pitchFamily="34" charset="-122"/>
                <a:cs typeface="微软雅黑" pitchFamily="34" charset="-120"/>
              </a:rPr>
              <a:t>：0.65</a:t>
            </a:r>
            <a:r>
              <a:rPr lang="en-US" altLang="zh-CN" sz="2000" b="1"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创新系数：0.7</a:t>
            </a:r>
            <a:endParaRPr lang="en-US" altLang="zh-CN" sz="2000" dirty="0"/>
          </a:p>
        </p:txBody>
      </p:sp>
      <p:pic>
        <p:nvPicPr>
          <p:cNvPr id="3" name="QM_6_BD.54_1#eeec13a32?htil=4&amp;pid=a12d611b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492240" y="2401639"/>
            <a:ext cx="4965192" cy="370332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M_6_BD.54_2#eeec13a32?htil=4&amp;pid=a12d611bd&amp;color=0,0,0&amp;vtp=1&amp;bbb=1&amp;hb=1"/>
          <p:cNvSpPr/>
          <p:nvPr/>
        </p:nvSpPr>
        <p:spPr>
          <a:xfrm>
            <a:off x="722376" y="2346775"/>
            <a:ext cx="5660136"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［江西抚州四校2025高二联考］</a:t>
            </a:r>
            <a:r>
              <a:rPr lang="en-US" altLang="zh-CN" sz="2000" b="0" i="0" dirty="0">
                <a:solidFill>
                  <a:srgbClr val="000000"/>
                </a:solidFill>
                <a:latin typeface="微软雅黑" pitchFamily="34" charset="0"/>
                <a:ea typeface="楷体" pitchFamily="34" charset="-122"/>
                <a:cs typeface="微软雅黑" pitchFamily="34" charset="-120"/>
              </a:rPr>
              <a:t>我国菜系众多</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不</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同的菜系习惯用不同的食用油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在不同地区</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每种食用油的消费量也不相同</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研究人员根据我国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近几年各省级行政区消费量最大的食用油种类</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制</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作了中国不同区域食用油偏好地图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a:t>
            </a:r>
            <a:r>
              <a:rPr lang="en-US" altLang="zh-CN" sz="2000" b="0" i="0">
                <a:solidFill>
                  <a:srgbClr val="000000"/>
                </a:solidFill>
                <a:latin typeface="Times New Roman" pitchFamily="34" charset="0"/>
                <a:ea typeface="KaiTi" pitchFamily="34" charset="-122"/>
                <a:cs typeface="Times New Roman" pitchFamily="34" charset="-120"/>
              </a:rPr>
              <a:t>）。据此</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完成下面小题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name="Slide 44&amp;si=44">
    <p:spTree>
      <p:nvGrpSpPr>
        <p:cNvPr id="1" name=""/>
        <p:cNvGrpSpPr/>
        <p:nvPr/>
      </p:nvGrpSpPr>
      <p:grpSpPr>
        <a:xfrm>
          <a:off x="0" y="0"/>
          <a:ext cx="0" cy="0"/>
          <a:chOff x="0" y="0"/>
          <a:chExt cx="0" cy="0"/>
        </a:xfrm>
      </p:grpSpPr>
      <p:sp>
        <p:nvSpPr>
          <p:cNvPr id="2" name="QC_7_BD.55_1#289cfe663?pid=eeec13a3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a:t>
            </a:r>
            <a:r>
              <a:rPr lang="en-US" altLang="zh-CN" sz="2000" b="0" i="0">
                <a:solidFill>
                  <a:srgbClr val="000000"/>
                </a:solidFill>
                <a:latin typeface="微软雅黑" pitchFamily="34" charset="0"/>
                <a:ea typeface="微软雅黑" pitchFamily="34" charset="-122"/>
                <a:cs typeface="微软雅黑" pitchFamily="34" charset="-120"/>
              </a:rPr>
              <a:t>我国各食用油偏好区域(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6_1#289cfe663.bracket?pid=eeec13a32&amp;color=0,0,0&amp;vpa=16&amp;vtp=1"/>
          <p:cNvSpPr/>
          <p:nvPr/>
        </p:nvSpPr>
        <p:spPr>
          <a:xfrm>
            <a:off x="3660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55_2#289cfe663.choices?pid=eeec13a32&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.边界具有过渡性质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B.按照自然特征划分</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C.内部性质差异显著</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.属于文化区域类型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4.xml><?xml version="1.0" encoding="utf-8"?>
<p:sld xmlns:a="http://schemas.openxmlformats.org/drawingml/2006/main" xmlns:r="http://schemas.openxmlformats.org/officeDocument/2006/relationships" xmlns:p="http://schemas.openxmlformats.org/presentationml/2006/main">
  <p:cSld name="Slide 45&amp;si=45">
    <p:spTree>
      <p:nvGrpSpPr>
        <p:cNvPr id="1" name=""/>
        <p:cNvGrpSpPr/>
        <p:nvPr/>
      </p:nvGrpSpPr>
      <p:grpSpPr>
        <a:xfrm>
          <a:off x="0" y="0"/>
          <a:ext cx="0" cy="0"/>
          <a:chOff x="0" y="0"/>
          <a:chExt cx="0" cy="0"/>
        </a:xfrm>
      </p:grpSpPr>
      <p:sp>
        <p:nvSpPr>
          <p:cNvPr id="2" name="QC_7_AS.57_1#289cfe663?vop=1&amp;pid=eeec13a3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本题考查区域的划分。根据材料“我国菜系众多，不同的菜系习惯用不同的食用油”</a:t>
            </a:r>
            <a:r>
              <a:rPr lang="en-US" altLang="zh-CN" sz="2000" b="0" i="0">
                <a:solidFill>
                  <a:srgbClr val="000000"/>
                </a:solidFill>
                <a:latin typeface="微软雅黑" pitchFamily="34" charset="0"/>
                <a:ea typeface="微软雅黑" pitchFamily="34" charset="-122"/>
                <a:cs typeface="微软雅黑" pitchFamily="34" charset="-120"/>
              </a:rPr>
              <a:t>可知，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不同菜系之间的食用油差异属于区域的饮食文化特征</a:t>
            </a:r>
            <a:r>
              <a:rPr lang="en-US" altLang="zh-CN" sz="2000" b="0" i="0" dirty="0">
                <a:solidFill>
                  <a:srgbClr val="000000"/>
                </a:solidFill>
                <a:latin typeface="微软雅黑" pitchFamily="34" charset="0"/>
                <a:ea typeface="微软雅黑" pitchFamily="34" charset="-122"/>
                <a:cs typeface="微软雅黑" pitchFamily="34" charset="-120"/>
              </a:rPr>
              <a:t>，D正确，B错误；根据图示可知</a:t>
            </a:r>
            <a:r>
              <a:rPr lang="en-US" altLang="zh-CN" sz="2000" b="0" i="0">
                <a:solidFill>
                  <a:srgbClr val="000000"/>
                </a:solidFill>
                <a:latin typeface="微软雅黑" pitchFamily="34" charset="0"/>
                <a:ea typeface="微软雅黑" pitchFamily="34" charset="-122"/>
                <a:cs typeface="微软雅黑" pitchFamily="34" charset="-120"/>
              </a:rPr>
              <a:t>，各食用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油偏好区域是以省级行政区为最小单元划分的</a:t>
            </a:r>
            <a:r>
              <a:rPr lang="en-US" altLang="zh-CN" sz="2000" b="0" i="0" dirty="0">
                <a:solidFill>
                  <a:srgbClr val="000000"/>
                </a:solidFill>
                <a:latin typeface="微软雅黑" pitchFamily="34" charset="0"/>
                <a:ea typeface="微软雅黑" pitchFamily="34" charset="-122"/>
                <a:cs typeface="微软雅黑" pitchFamily="34" charset="-120"/>
              </a:rPr>
              <a:t>，边界明显，无过渡性质，A错误；</a:t>
            </a:r>
            <a:r>
              <a:rPr lang="en-US" altLang="zh-CN" sz="2000" b="0" i="0">
                <a:solidFill>
                  <a:srgbClr val="000000"/>
                </a:solidFill>
                <a:latin typeface="微软雅黑" pitchFamily="34" charset="0"/>
                <a:ea typeface="微软雅黑" pitchFamily="34" charset="-122"/>
                <a:cs typeface="微软雅黑" pitchFamily="34" charset="-120"/>
              </a:rPr>
              <a:t>根据材料可知，</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研究人员是根据我国近几年各省级行政区消费量最大的食用油种类进行分类，区域内部性质差异</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较小</a:t>
            </a:r>
            <a:r>
              <a:rPr lang="en-US" altLang="zh-CN" sz="2000" b="0" i="0" dirty="0">
                <a:solidFill>
                  <a:srgbClr val="000000"/>
                </a:solidFill>
                <a:latin typeface="微软雅黑" pitchFamily="34" charset="0"/>
                <a:ea typeface="微软雅黑" pitchFamily="34" charset="-122"/>
                <a:cs typeface="微软雅黑" pitchFamily="34" charset="-120"/>
              </a:rPr>
              <a:t>，C错误。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5.xml><?xml version="1.0" encoding="utf-8"?>
<p:sld xmlns:a="http://schemas.openxmlformats.org/drawingml/2006/main" xmlns:r="http://schemas.openxmlformats.org/officeDocument/2006/relationships" xmlns:p="http://schemas.openxmlformats.org/presentationml/2006/main">
  <p:cSld name="Slide 46&amp;si=46">
    <p:spTree>
      <p:nvGrpSpPr>
        <p:cNvPr id="1" name=""/>
        <p:cNvGrpSpPr/>
        <p:nvPr/>
      </p:nvGrpSpPr>
      <p:grpSpPr>
        <a:xfrm>
          <a:off x="0" y="0"/>
          <a:ext cx="0" cy="0"/>
          <a:chOff x="0" y="0"/>
          <a:chExt cx="0" cy="0"/>
        </a:xfrm>
      </p:grpSpPr>
      <p:sp>
        <p:nvSpPr>
          <p:cNvPr id="2" name="QC_7_BD.58_1#97e8cba66?pid=eeec13a3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6.图中甲、乙、丙、</a:t>
            </a:r>
            <a:r>
              <a:rPr lang="en-US" altLang="zh-CN" sz="2000" b="0" i="0">
                <a:solidFill>
                  <a:srgbClr val="000000"/>
                </a:solidFill>
                <a:latin typeface="微软雅黑" pitchFamily="34" charset="0"/>
                <a:ea typeface="微软雅黑" pitchFamily="34" charset="-122"/>
                <a:cs typeface="微软雅黑" pitchFamily="34" charset="-120"/>
              </a:rPr>
              <a:t>丁依次为(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59_1#97e8cba66.bracket?pid=eeec13a32&amp;color=0,0,0&amp;vpa=17&amp;vtp=1"/>
          <p:cNvSpPr/>
          <p:nvPr/>
        </p:nvSpPr>
        <p:spPr>
          <a:xfrm>
            <a:off x="4181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7_BD.58_2#97e8cba66.choices?pid=eeec13a32&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A.大豆油、花生油、菜籽油</a:t>
            </a:r>
            <a:r>
              <a:rPr lang="en-US" altLang="zh-CN" sz="2000" b="0" i="0">
                <a:solidFill>
                  <a:srgbClr val="000000"/>
                </a:solidFill>
                <a:latin typeface="微软雅黑" pitchFamily="34" charset="0"/>
                <a:ea typeface="微软雅黑" pitchFamily="34" charset="-122"/>
                <a:cs typeface="微软雅黑" pitchFamily="34" charset="-120"/>
              </a:rPr>
              <a:t>、棉籽油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.大豆油、棉籽油、花生油、菜籽油</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.棉籽油、花生油、菜籽油</a:t>
            </a:r>
            <a:r>
              <a:rPr lang="en-US" altLang="zh-CN" sz="2000" b="0" i="0">
                <a:solidFill>
                  <a:srgbClr val="000000"/>
                </a:solidFill>
                <a:latin typeface="微软雅黑" pitchFamily="34" charset="0"/>
                <a:ea typeface="微软雅黑" pitchFamily="34" charset="-122"/>
                <a:cs typeface="微软雅黑" pitchFamily="34" charset="-120"/>
              </a:rPr>
              <a:t>、大豆油</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.菜籽油，棉籽油、花生油、大豆油</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6.xml><?xml version="1.0" encoding="utf-8"?>
<p:sld xmlns:a="http://schemas.openxmlformats.org/drawingml/2006/main" xmlns:r="http://schemas.openxmlformats.org/officeDocument/2006/relationships" xmlns:p="http://schemas.openxmlformats.org/presentationml/2006/main">
  <p:cSld name="Slide 47&amp;si=47">
    <p:spTree>
      <p:nvGrpSpPr>
        <p:cNvPr id="1" name=""/>
        <p:cNvGrpSpPr/>
        <p:nvPr/>
      </p:nvGrpSpPr>
      <p:grpSpPr>
        <a:xfrm>
          <a:off x="0" y="0"/>
          <a:ext cx="0" cy="0"/>
          <a:chOff x="0" y="0"/>
          <a:chExt cx="0" cy="0"/>
        </a:xfrm>
      </p:grpSpPr>
      <p:sp>
        <p:nvSpPr>
          <p:cNvPr id="2" name="QC_7_AS.60_1#97e8cba66?vop=1&amp;pid=eeec13a32&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本题考查农业地域与农作物分布。读图可知，甲所在区域为东北三省，</a:t>
            </a:r>
            <a:r>
              <a:rPr lang="en-US" altLang="zh-CN" sz="2000" b="0" i="0">
                <a:solidFill>
                  <a:srgbClr val="000000"/>
                </a:solidFill>
                <a:latin typeface="微软雅黑" pitchFamily="34" charset="0"/>
                <a:ea typeface="微软雅黑" pitchFamily="34" charset="-122"/>
                <a:cs typeface="微软雅黑" pitchFamily="34" charset="-120"/>
              </a:rPr>
              <a:t>为大豆的主要产区，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故甲为大豆油</a:t>
            </a:r>
            <a:r>
              <a:rPr lang="en-US" altLang="zh-CN" sz="2000" b="0" i="0" dirty="0">
                <a:solidFill>
                  <a:srgbClr val="000000"/>
                </a:solidFill>
                <a:latin typeface="微软雅黑" pitchFamily="34" charset="0"/>
                <a:ea typeface="微软雅黑" pitchFamily="34" charset="-122"/>
                <a:cs typeface="微软雅黑" pitchFamily="34" charset="-120"/>
              </a:rPr>
              <a:t>。乙所在区域为花生的主要产区，河南、山东花生产量约占全国产量的50</a:t>
            </a:r>
            <a:r>
              <a:rPr lang="en-US" altLang="zh-CN" sz="2000" b="0" i="0">
                <a:solidFill>
                  <a:srgbClr val="000000"/>
                </a:solidFill>
                <a:latin typeface="微软雅黑" pitchFamily="34" charset="0"/>
                <a:ea typeface="微软雅黑" pitchFamily="34" charset="-122"/>
                <a:cs typeface="微软雅黑" pitchFamily="34" charset="-120"/>
              </a:rPr>
              <a:t>%，南方</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沿海省级行政区主要生产油料作物</a:t>
            </a:r>
            <a:r>
              <a:rPr lang="en-US" altLang="zh-CN" sz="2000" b="0" i="0" dirty="0">
                <a:solidFill>
                  <a:srgbClr val="000000"/>
                </a:solidFill>
                <a:latin typeface="微软雅黑" pitchFamily="34" charset="0"/>
                <a:ea typeface="微软雅黑" pitchFamily="34" charset="-122"/>
                <a:cs typeface="微软雅黑" pitchFamily="34" charset="-120"/>
              </a:rPr>
              <a:t>，如油菜和花生，所以，乙为花生油</a:t>
            </a:r>
            <a:r>
              <a:rPr lang="en-US" altLang="zh-CN" sz="2000" b="0" i="0">
                <a:solidFill>
                  <a:srgbClr val="000000"/>
                </a:solidFill>
                <a:latin typeface="微软雅黑" pitchFamily="34" charset="0"/>
                <a:ea typeface="微软雅黑" pitchFamily="34" charset="-122"/>
                <a:cs typeface="微软雅黑" pitchFamily="34" charset="-120"/>
              </a:rPr>
              <a:t>。丙所在区域中长江流域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集中分布油菜</a:t>
            </a:r>
            <a:r>
              <a:rPr lang="en-US" altLang="zh-CN" sz="2000" b="0" i="0" dirty="0">
                <a:solidFill>
                  <a:srgbClr val="000000"/>
                </a:solidFill>
                <a:latin typeface="微软雅黑" pitchFamily="34" charset="0"/>
                <a:ea typeface="微软雅黑" pitchFamily="34" charset="-122"/>
                <a:cs typeface="微软雅黑" pitchFamily="34" charset="-120"/>
              </a:rPr>
              <a:t>，故丙为菜籽油。丁所在区域是新疆地区，是中国最大的棉花产区，</a:t>
            </a:r>
            <a:r>
              <a:rPr lang="en-US" altLang="zh-CN" sz="2000" b="0" i="0">
                <a:solidFill>
                  <a:srgbClr val="000000"/>
                </a:solidFill>
                <a:latin typeface="微软雅黑" pitchFamily="34" charset="0"/>
                <a:ea typeface="微软雅黑" pitchFamily="34" charset="-122"/>
                <a:cs typeface="微软雅黑" pitchFamily="34" charset="-120"/>
              </a:rPr>
              <a:t>丁为棉籽油。</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故选</a:t>
            </a:r>
            <a:r>
              <a:rPr lang="en-US" altLang="zh-CN" sz="2000" b="0" i="0" dirty="0">
                <a:solidFill>
                  <a:srgbClr val="000000"/>
                </a:solidFill>
                <a:latin typeface="微软雅黑" pitchFamily="34" charset="0"/>
                <a:ea typeface="微软雅黑" pitchFamily="34" charset="-122"/>
                <a:cs typeface="微软雅黑" pitchFamily="34" charset="-120"/>
              </a:rPr>
              <a:t>A。</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7.xml><?xml version="1.0" encoding="utf-8"?>
<p:sld xmlns:a="http://schemas.openxmlformats.org/drawingml/2006/main" xmlns:r="http://schemas.openxmlformats.org/officeDocument/2006/relationships" xmlns:p="http://schemas.openxmlformats.org/presentationml/2006/main">
  <p:cSld name="Slide 48&amp;si=48">
    <p:spTree>
      <p:nvGrpSpPr>
        <p:cNvPr id="1" name=""/>
        <p:cNvGrpSpPr/>
        <p:nvPr/>
      </p:nvGrpSpPr>
      <p:grpSpPr>
        <a:xfrm>
          <a:off x="0" y="0"/>
          <a:ext cx="0" cy="0"/>
          <a:chOff x="0" y="0"/>
          <a:chExt cx="0" cy="0"/>
        </a:xfrm>
      </p:grpSpPr>
      <p:sp>
        <p:nvSpPr>
          <p:cNvPr id="2" name="QC_7_BD.61_1#8da12a716?pid=eeec13a3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a:t>
            </a:r>
            <a:r>
              <a:rPr lang="en-US" altLang="zh-CN" sz="2000" b="0" i="0">
                <a:solidFill>
                  <a:srgbClr val="000000"/>
                </a:solidFill>
                <a:latin typeface="微软雅黑" pitchFamily="34" charset="0"/>
                <a:ea typeface="微软雅黑" pitchFamily="34" charset="-122"/>
                <a:cs typeface="微软雅黑" pitchFamily="34" charset="-120"/>
              </a:rPr>
              <a:t>与西藏食用油偏好关系最密切的是农业的(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2_1#8da12a716.bracket?pid=eeec13a32&amp;color=0,0,0&amp;vpa=18&amp;vtp=1"/>
          <p:cNvSpPr/>
          <p:nvPr/>
        </p:nvSpPr>
        <p:spPr>
          <a:xfrm>
            <a:off x="570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61_2#8da12a716.choices?pid=eeec13a32&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.生产方式</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B.自然环境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C.产品结构</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.地域类型</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48.xml><?xml version="1.0" encoding="utf-8"?>
<p:sld xmlns:a="http://schemas.openxmlformats.org/drawingml/2006/main" xmlns:r="http://schemas.openxmlformats.org/officeDocument/2006/relationships" xmlns:p="http://schemas.openxmlformats.org/presentationml/2006/main">
  <p:cSld name="Slide 49&amp;si=49">
    <p:spTree>
      <p:nvGrpSpPr>
        <p:cNvPr id="1" name=""/>
        <p:cNvGrpSpPr/>
        <p:nvPr/>
      </p:nvGrpSpPr>
      <p:grpSpPr>
        <a:xfrm>
          <a:off x="0" y="0"/>
          <a:ext cx="0" cy="0"/>
          <a:chOff x="0" y="0"/>
          <a:chExt cx="0" cy="0"/>
        </a:xfrm>
      </p:grpSpPr>
      <p:sp>
        <p:nvSpPr>
          <p:cNvPr id="2" name="QC_7_AS.63_1#8da12a716?vop=1&amp;pid=eeec13a3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本题考查影响区域食用油偏好的因素。读图可知，西藏食用油主要是酥油</a:t>
            </a:r>
            <a:r>
              <a:rPr lang="en-US" altLang="zh-CN" sz="2000" b="0" i="0">
                <a:solidFill>
                  <a:srgbClr val="000000"/>
                </a:solidFill>
                <a:latin typeface="微软雅黑" pitchFamily="34" charset="0"/>
                <a:ea typeface="微软雅黑" pitchFamily="34" charset="-122"/>
                <a:cs typeface="微软雅黑" pitchFamily="34" charset="-120"/>
              </a:rPr>
              <a:t>，酥油是由牛奶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或羊奶提炼出来的</a:t>
            </a:r>
            <a:r>
              <a:rPr lang="en-US" altLang="zh-CN" sz="2000" b="0" i="0" dirty="0">
                <a:solidFill>
                  <a:srgbClr val="000000"/>
                </a:solidFill>
                <a:latin typeface="微软雅黑" pitchFamily="34" charset="0"/>
                <a:ea typeface="微软雅黑" pitchFamily="34" charset="-122"/>
                <a:cs typeface="微软雅黑" pitchFamily="34" charset="-120"/>
              </a:rPr>
              <a:t>，西藏地区受气温影响，农业发展受限，主要发展河谷农业和高寒农牧业</a:t>
            </a:r>
            <a:r>
              <a:rPr lang="en-US" altLang="zh-CN" sz="2000" b="0" i="0">
                <a:solidFill>
                  <a:srgbClr val="000000"/>
                </a:solidFill>
                <a:latin typeface="微软雅黑" pitchFamily="34" charset="0"/>
                <a:ea typeface="微软雅黑" pitchFamily="34" charset="-122"/>
                <a:cs typeface="微软雅黑" pitchFamily="34" charset="-120"/>
              </a:rPr>
              <a:t>，食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用油偏好与农业农产品产出有关</a:t>
            </a:r>
            <a:r>
              <a:rPr lang="en-US" altLang="zh-CN" sz="2000" b="0" i="0" dirty="0">
                <a:solidFill>
                  <a:srgbClr val="000000"/>
                </a:solidFill>
                <a:latin typeface="微软雅黑" pitchFamily="34" charset="0"/>
                <a:ea typeface="微软雅黑" pitchFamily="34" charset="-122"/>
                <a:cs typeface="微软雅黑" pitchFamily="34" charset="-120"/>
              </a:rPr>
              <a:t>，主要食用油通过畜牧产品获取，C正确；生产方式、</a:t>
            </a:r>
            <a:r>
              <a:rPr lang="en-US" altLang="zh-CN" sz="2000" b="0" i="0">
                <a:solidFill>
                  <a:srgbClr val="000000"/>
                </a:solidFill>
                <a:latin typeface="微软雅黑" pitchFamily="34" charset="0"/>
                <a:ea typeface="微软雅黑" pitchFamily="34" charset="-122"/>
                <a:cs typeface="微软雅黑" pitchFamily="34" charset="-120"/>
              </a:rPr>
              <a:t>自然环境、</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地域类型对食用油偏好影响较小</a:t>
            </a:r>
            <a:r>
              <a:rPr lang="en-US" altLang="zh-CN" sz="2000" b="0" i="0" dirty="0">
                <a:solidFill>
                  <a:srgbClr val="000000"/>
                </a:solidFill>
                <a:latin typeface="微软雅黑" pitchFamily="34" charset="0"/>
                <a:ea typeface="微软雅黑" pitchFamily="34" charset="-122"/>
                <a:cs typeface="微软雅黑" pitchFamily="34" charset="-120"/>
              </a:rPr>
              <a:t>，A、B、D错误。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name="Slide 50&amp;si=50">
    <p:spTree>
      <p:nvGrpSpPr>
        <p:cNvPr id="1" name=""/>
        <p:cNvGrpSpPr/>
        <p:nvPr/>
      </p:nvGrpSpPr>
      <p:grpSpPr>
        <a:xfrm>
          <a:off x="0" y="0"/>
          <a:ext cx="0" cy="0"/>
          <a:chOff x="0" y="0"/>
          <a:chExt cx="0" cy="0"/>
        </a:xfrm>
      </p:grpSpPr>
      <p:sp>
        <p:nvSpPr>
          <p:cNvPr id="2" name="C_4#c0680c1d5.fixed?pid=b165d400c&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c0680c1d5.fixed?pid=b165d400c&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区域的特征</a:t>
            </a:r>
            <a:endParaRPr lang="en-US" altLang="zh-CN" sz="4400" dirty="0"/>
          </a:p>
        </p:txBody>
      </p:sp>
      <p:pic>
        <p:nvPicPr>
          <p:cNvPr id="4" name="C_4#c0680c1d5.fixed?pid=b165d400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c0680c1d5.fixed?pid=b165d400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刷基础</a:t>
            </a:r>
            <a:endParaRPr lang="en-US" altLang="zh-CN" sz="28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name="Slide 5&amp;si=5">
    <p:spTree>
      <p:nvGrpSpPr>
        <p:cNvPr id="1" name=""/>
        <p:cNvGrpSpPr/>
        <p:nvPr/>
      </p:nvGrpSpPr>
      <p:grpSpPr>
        <a:xfrm>
          <a:off x="0" y="0"/>
          <a:ext cx="0" cy="0"/>
          <a:chOff x="0" y="0"/>
          <a:chExt cx="0" cy="0"/>
        </a:xfrm>
      </p:grpSpPr>
      <p:sp>
        <p:nvSpPr>
          <p:cNvPr id="2" name="QC_6_AS.3_1#22f3fa2c3?vop=1&amp;pid=80e48213a&amp;color=0,0,0&amp;vtp=1&amp;bt=1&amp;bbb=1&amp;hb=1"/>
          <p:cNvSpPr/>
          <p:nvPr/>
        </p:nvSpPr>
        <p:spPr>
          <a:xfrm>
            <a:off x="722376" y="972000"/>
            <a:ext cx="10753344" cy="31549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本题考查区域的划分。读图，①②是并列关系，且边界类型为明确边界，</a:t>
            </a:r>
            <a:r>
              <a:rPr lang="en-US" altLang="zh-CN" sz="2000" b="0" i="0">
                <a:solidFill>
                  <a:srgbClr val="000000"/>
                </a:solidFill>
                <a:latin typeface="微软雅黑" pitchFamily="34" charset="0"/>
                <a:ea typeface="微软雅黑" pitchFamily="34" charset="-122"/>
                <a:cs typeface="微软雅黑" pitchFamily="34" charset="-120"/>
              </a:rPr>
              <a:t>②③是包含和被</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包含的关系</a:t>
            </a:r>
            <a:r>
              <a:rPr lang="en-US" altLang="zh-CN" sz="2000" b="0" i="0" dirty="0">
                <a:solidFill>
                  <a:srgbClr val="000000"/>
                </a:solidFill>
                <a:latin typeface="微软雅黑" pitchFamily="34" charset="0"/>
                <a:ea typeface="微软雅黑" pitchFamily="34" charset="-122"/>
                <a:cs typeface="微软雅黑" pitchFamily="34" charset="-120"/>
              </a:rPr>
              <a:t>，且③的边界为过渡性边界。根据所学知识，</a:t>
            </a:r>
            <a:r>
              <a:rPr lang="en-US" altLang="zh-CN" sz="2000" b="0" i="0">
                <a:solidFill>
                  <a:srgbClr val="000000"/>
                </a:solidFill>
                <a:latin typeface="微软雅黑" pitchFamily="34" charset="0"/>
                <a:ea typeface="微软雅黑" pitchFamily="34" charset="-122"/>
                <a:cs typeface="微软雅黑" pitchFamily="34" charset="-120"/>
              </a:rPr>
              <a:t>南方地区与北方地区两者是并列关系，</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河北省属于北方地区</a:t>
            </a:r>
            <a:r>
              <a:rPr lang="en-US" altLang="zh-CN" sz="2000" b="0" i="0" dirty="0">
                <a:solidFill>
                  <a:srgbClr val="000000"/>
                </a:solidFill>
                <a:latin typeface="微软雅黑" pitchFamily="34" charset="0"/>
                <a:ea typeface="微软雅黑" pitchFamily="34" charset="-122"/>
                <a:cs typeface="微软雅黑" pitchFamily="34" charset="-120"/>
              </a:rPr>
              <a:t>，但河北省属于行政区，边界类型应该是明确边界，A错误</a:t>
            </a:r>
            <a:r>
              <a:rPr lang="en-US" altLang="zh-CN" sz="2000" b="0" i="0">
                <a:solidFill>
                  <a:srgbClr val="000000"/>
                </a:solidFill>
                <a:latin typeface="微软雅黑" pitchFamily="34" charset="0"/>
                <a:ea typeface="微软雅黑" pitchFamily="34" charset="-122"/>
                <a:cs typeface="微软雅黑" pitchFamily="34" charset="-120"/>
              </a:rPr>
              <a:t>；江西省与安徽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省两者是并列关系</a:t>
            </a:r>
            <a:r>
              <a:rPr lang="en-US" altLang="zh-CN" sz="2000" b="0" i="0" dirty="0">
                <a:solidFill>
                  <a:srgbClr val="000000"/>
                </a:solidFill>
                <a:latin typeface="微软雅黑" pitchFamily="34" charset="0"/>
                <a:ea typeface="微软雅黑" pitchFamily="34" charset="-122"/>
                <a:cs typeface="微软雅黑" pitchFamily="34" charset="-120"/>
              </a:rPr>
              <a:t>，吴方言区包括江西省和安徽省的部分地区，B错误</a:t>
            </a:r>
            <a:r>
              <a:rPr lang="en-US" altLang="zh-CN" sz="2000" b="0" i="0">
                <a:solidFill>
                  <a:srgbClr val="000000"/>
                </a:solidFill>
                <a:latin typeface="微软雅黑" pitchFamily="34" charset="0"/>
                <a:ea typeface="微软雅黑" pitchFamily="34" charset="-122"/>
                <a:cs typeface="微软雅黑" pitchFamily="34" charset="-120"/>
              </a:rPr>
              <a:t>；畜牧区和农耕区在地理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上为并列关系</a:t>
            </a:r>
            <a:r>
              <a:rPr lang="en-US" altLang="zh-CN" sz="2000" b="0" i="0" dirty="0">
                <a:solidFill>
                  <a:srgbClr val="000000"/>
                </a:solidFill>
                <a:latin typeface="微软雅黑" pitchFamily="34" charset="0"/>
                <a:ea typeface="微软雅黑" pitchFamily="34" charset="-122"/>
                <a:cs typeface="微软雅黑" pitchFamily="34" charset="-120"/>
              </a:rPr>
              <a:t>，但它们之间的边界具有过渡性质，水田农业区作为农耕区的一个子区域</a:t>
            </a:r>
            <a:r>
              <a:rPr lang="en-US" altLang="zh-CN" sz="2000" b="0" i="0">
                <a:solidFill>
                  <a:srgbClr val="000000"/>
                </a:solidFill>
                <a:latin typeface="微软雅黑" pitchFamily="34" charset="0"/>
                <a:ea typeface="微软雅黑" pitchFamily="34" charset="-122"/>
                <a:cs typeface="微软雅黑" pitchFamily="34" charset="-120"/>
              </a:rPr>
              <a:t>，其边界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具有一定的过渡性</a:t>
            </a:r>
            <a:r>
              <a:rPr lang="en-US" altLang="zh-CN" sz="2000" b="0" i="0" dirty="0">
                <a:solidFill>
                  <a:srgbClr val="000000"/>
                </a:solidFill>
                <a:latin typeface="微软雅黑" pitchFamily="34" charset="0"/>
                <a:ea typeface="微软雅黑" pitchFamily="34" charset="-122"/>
                <a:cs typeface="微软雅黑" pitchFamily="34" charset="-120"/>
              </a:rPr>
              <a:t>，C错误；内流区和外流区是并列关系，且它们之间的边界是明确的</a:t>
            </a:r>
            <a:r>
              <a:rPr lang="en-US" altLang="zh-CN" sz="2000" b="0" i="0">
                <a:solidFill>
                  <a:srgbClr val="000000"/>
                </a:solidFill>
                <a:latin typeface="微软雅黑" pitchFamily="34" charset="0"/>
                <a:ea typeface="微软雅黑" pitchFamily="34" charset="-122"/>
                <a:cs typeface="微软雅黑" pitchFamily="34" charset="-120"/>
              </a:rPr>
              <a:t>，湿润区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为外流区的一个子区域</a:t>
            </a:r>
            <a:r>
              <a:rPr lang="en-US" altLang="zh-CN" sz="2000" b="0" i="0" dirty="0">
                <a:solidFill>
                  <a:srgbClr val="000000"/>
                </a:solidFill>
                <a:latin typeface="微软雅黑" pitchFamily="34" charset="0"/>
                <a:ea typeface="微软雅黑" pitchFamily="34" charset="-122"/>
                <a:cs typeface="微软雅黑" pitchFamily="34" charset="-120"/>
              </a:rPr>
              <a:t>，其边界具有过渡性质，为过渡性边界，D正确。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
                                            <p:txEl>
                                              <p:pRg st="6" end="6"/>
                                            </p:txEl>
                                          </p:spTgt>
                                        </p:tgtEl>
                                        <p:attrNameLst>
                                          <p:attrName>style.visibility</p:attrName>
                                        </p:attrNameLst>
                                      </p:cBhvr>
                                      <p:to>
                                        <p:strVal val="visible"/>
                                      </p:to>
                                    </p:set>
                                    <p:animEffect transition="in" filter="fade">
                                      <p:cBhvr>
                                        <p:cTn id="28"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0.xml><?xml version="1.0" encoding="utf-8"?>
<p:sld xmlns:a="http://schemas.openxmlformats.org/drawingml/2006/main" xmlns:r="http://schemas.openxmlformats.org/officeDocument/2006/relationships" xmlns:p="http://schemas.openxmlformats.org/presentationml/2006/main">
  <p:cSld name="Slide 51&amp;si=51">
    <p:spTree>
      <p:nvGrpSpPr>
        <p:cNvPr id="1" name=""/>
        <p:cNvGrpSpPr/>
        <p:nvPr/>
      </p:nvGrpSpPr>
      <p:grpSpPr>
        <a:xfrm>
          <a:off x="0" y="0"/>
          <a:ext cx="0" cy="0"/>
          <a:chOff x="0" y="0"/>
          <a:chExt cx="0" cy="0"/>
        </a:xfrm>
      </p:grpSpPr>
      <p:sp>
        <p:nvSpPr>
          <p:cNvPr id="2" name="QM_6_BD.64_1#04d72b156?pid=30b0b56a2&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［河南省实验中学2025高二月考］</a:t>
            </a:r>
            <a:r>
              <a:rPr lang="en-US" altLang="zh-CN" sz="2000" b="0" i="0" dirty="0">
                <a:solidFill>
                  <a:srgbClr val="000000"/>
                </a:solidFill>
                <a:latin typeface="微软雅黑" pitchFamily="34" charset="0"/>
                <a:ea typeface="楷体" pitchFamily="34" charset="-122"/>
                <a:cs typeface="微软雅黑" pitchFamily="34" charset="-120"/>
              </a:rPr>
              <a:t>广东省佛山市南海区西樵镇的平沙岛是珠江的江心岛</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地处亚</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热带季风气候区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按照国家规定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这里划出了基本农田保护区</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为此</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广东省下拨专项建设经费</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修建水利设施</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佛山市每年给农户发放农田保护补贴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以弥补农田不得他用的损失</a:t>
            </a:r>
            <a:r>
              <a:rPr lang="en-US" altLang="zh-CN" sz="2000" b="0" i="0">
                <a:solidFill>
                  <a:srgbClr val="000000"/>
                </a:solidFill>
                <a:latin typeface="Times New Roman" pitchFamily="34" charset="0"/>
                <a:ea typeface="KaiTi" pitchFamily="34" charset="-122"/>
                <a:cs typeface="Times New Roman" pitchFamily="34" charset="-120"/>
              </a:rPr>
              <a:t>。据此完成下</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p:sp>
        <p:nvSpPr>
          <p:cNvPr id="3" name="QC_7_BD.65_1#66dfcabb2?pid=04d72b156&amp;color=0,0,0&amp;vtp=1&amp;bbb=1"/>
          <p:cNvSpPr/>
          <p:nvPr/>
        </p:nvSpPr>
        <p:spPr>
          <a:xfrm>
            <a:off x="722376" y="27836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以上表述中出现的区域类型及划分标准有(</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7_AN.66_1#66dfcabb2.bracket?pid=04d72b156&amp;color=0,0,0&amp;vpa=19&amp;vtp=1"/>
          <p:cNvSpPr/>
          <p:nvPr/>
        </p:nvSpPr>
        <p:spPr>
          <a:xfrm>
            <a:off x="5692839" y="278365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5" name="QC_7_BD.65_2#66dfcabb2.choices?pid=04d72b156&amp;color=0,0,0&amp;vtp=1&amp;bbb=1"/>
          <p:cNvSpPr/>
          <p:nvPr/>
        </p:nvSpPr>
        <p:spPr>
          <a:xfrm>
            <a:off x="722376" y="32464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A.一种</a:t>
            </a:r>
            <a:r>
              <a:rPr lang="en-US" altLang="zh-CN" sz="2000" b="0" i="0">
                <a:solidFill>
                  <a:srgbClr val="000000"/>
                </a:solidFill>
                <a:latin typeface="微软雅黑" pitchFamily="34" charset="0"/>
                <a:ea typeface="微软雅黑" pitchFamily="34" charset="-122"/>
                <a:cs typeface="微软雅黑" pitchFamily="34" charset="-120"/>
              </a:rPr>
              <a:t>，自然特征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.两种，自然特征和人文特征</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.两种</a:t>
            </a:r>
            <a:r>
              <a:rPr lang="en-US" altLang="zh-CN" sz="2000" b="0" i="0">
                <a:solidFill>
                  <a:srgbClr val="000000"/>
                </a:solidFill>
                <a:latin typeface="微软雅黑" pitchFamily="34" charset="0"/>
                <a:ea typeface="微软雅黑" pitchFamily="34" charset="-122"/>
                <a:cs typeface="微软雅黑" pitchFamily="34" charset="-120"/>
              </a:rPr>
              <a:t>，自然特征和综合特征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.四种，自然特征、人文特征、综合特征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51.xml><?xml version="1.0" encoding="utf-8"?>
<p:sld xmlns:a="http://schemas.openxmlformats.org/drawingml/2006/main" xmlns:r="http://schemas.openxmlformats.org/officeDocument/2006/relationships" xmlns:p="http://schemas.openxmlformats.org/presentationml/2006/main">
  <p:cSld name="Slide 52&amp;si=52">
    <p:spTree>
      <p:nvGrpSpPr>
        <p:cNvPr id="1" name=""/>
        <p:cNvGrpSpPr/>
        <p:nvPr/>
      </p:nvGrpSpPr>
      <p:grpSpPr>
        <a:xfrm>
          <a:off x="0" y="0"/>
          <a:ext cx="0" cy="0"/>
          <a:chOff x="0" y="0"/>
          <a:chExt cx="0" cy="0"/>
        </a:xfrm>
      </p:grpSpPr>
      <p:sp>
        <p:nvSpPr>
          <p:cNvPr id="2" name="QC_7_AS.67_1#66dfcabb2?vop=1&amp;pid=04d72b156&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本题考查区域特征及划分标准。广东省佛山市是政府为了行政管理目标而划定的</a:t>
            </a:r>
            <a:r>
              <a:rPr lang="en-US" altLang="zh-CN" sz="2000" b="0" i="0">
                <a:solidFill>
                  <a:srgbClr val="000000"/>
                </a:solidFill>
                <a:latin typeface="微软雅黑" pitchFamily="34" charset="0"/>
                <a:ea typeface="微软雅黑" pitchFamily="34" charset="-122"/>
                <a:cs typeface="微软雅黑" pitchFamily="34" charset="-120"/>
              </a:rPr>
              <a:t>，属于人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文特征</a:t>
            </a:r>
            <a:r>
              <a:rPr lang="en-US" altLang="zh-CN" sz="2000" b="0" i="0" dirty="0">
                <a:solidFill>
                  <a:srgbClr val="000000"/>
                </a:solidFill>
                <a:latin typeface="微软雅黑" pitchFamily="34" charset="0"/>
                <a:ea typeface="微软雅黑" pitchFamily="34" charset="-122"/>
                <a:cs typeface="微软雅黑" pitchFamily="34" charset="-120"/>
              </a:rPr>
              <a:t>；亚热带季风气候区，是按气候指标划分的，属于自然特征；平沙岛</a:t>
            </a:r>
            <a:r>
              <a:rPr lang="en-US" altLang="zh-CN" sz="2000" b="0" i="0">
                <a:solidFill>
                  <a:srgbClr val="000000"/>
                </a:solidFill>
                <a:latin typeface="微软雅黑" pitchFamily="34" charset="0"/>
                <a:ea typeface="微软雅黑" pitchFamily="34" charset="-122"/>
                <a:cs typeface="微软雅黑" pitchFamily="34" charset="-120"/>
              </a:rPr>
              <a:t>，是按自然特征划分</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a:t>
            </a:r>
            <a:r>
              <a:rPr lang="en-US" altLang="zh-CN" sz="2000" b="0" i="0" dirty="0">
                <a:solidFill>
                  <a:srgbClr val="000000"/>
                </a:solidFill>
                <a:latin typeface="微软雅黑" pitchFamily="34" charset="0"/>
                <a:ea typeface="微软雅黑" pitchFamily="34" charset="-122"/>
                <a:cs typeface="微软雅黑" pitchFamily="34" charset="-120"/>
              </a:rPr>
              <a:t>；基本农田保护区，是根据地形、土壤、人口、社会经济条件等综合特征划分的</a:t>
            </a:r>
            <a:r>
              <a:rPr lang="en-US" altLang="zh-CN" sz="2000" b="0" i="0">
                <a:solidFill>
                  <a:srgbClr val="000000"/>
                </a:solidFill>
                <a:latin typeface="微软雅黑" pitchFamily="34" charset="0"/>
                <a:ea typeface="微软雅黑" pitchFamily="34" charset="-122"/>
                <a:cs typeface="微软雅黑" pitchFamily="34" charset="-120"/>
              </a:rPr>
              <a:t>。材料表述中</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出现的区域类型有四种</a:t>
            </a:r>
            <a:r>
              <a:rPr lang="en-US" altLang="zh-CN" sz="2000" b="0" i="0" dirty="0">
                <a:solidFill>
                  <a:srgbClr val="000000"/>
                </a:solidFill>
                <a:latin typeface="微软雅黑" pitchFamily="34" charset="0"/>
                <a:ea typeface="微软雅黑" pitchFamily="34" charset="-122"/>
                <a:cs typeface="微软雅黑" pitchFamily="34" charset="-120"/>
              </a:rPr>
              <a:t>，划分标准有人文特征、自然特征、综合特征。故选D。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2.xml><?xml version="1.0" encoding="utf-8"?>
<p:sld xmlns:a="http://schemas.openxmlformats.org/drawingml/2006/main" xmlns:r="http://schemas.openxmlformats.org/officeDocument/2006/relationships" xmlns:p="http://schemas.openxmlformats.org/presentationml/2006/main">
  <p:cSld name="Slide 53&amp;si=53">
    <p:spTree>
      <p:nvGrpSpPr>
        <p:cNvPr id="1" name=""/>
        <p:cNvGrpSpPr/>
        <p:nvPr/>
      </p:nvGrpSpPr>
      <p:grpSpPr>
        <a:xfrm>
          <a:off x="0" y="0"/>
          <a:ext cx="0" cy="0"/>
          <a:chOff x="0" y="0"/>
          <a:chExt cx="0" cy="0"/>
        </a:xfrm>
      </p:grpSpPr>
      <p:sp>
        <p:nvSpPr>
          <p:cNvPr id="2" name="QC_7_BD.68_1#ee1b49cc6?pid=04d72b156&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关于平沙岛基本农田保护区涉及的区域叙述正确的是(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69_1#ee1b49cc6.bracket?pid=04d72b156&amp;color=0,0,0&amp;vpa=20&amp;vtp=1"/>
          <p:cNvSpPr/>
          <p:nvPr/>
        </p:nvSpPr>
        <p:spPr>
          <a:xfrm>
            <a:off x="6975539"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7_BD.68_2#ee1b49cc6.choices?pid=04d72b156&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.隶属两个不同尺度的行政区域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.佛山市与南海区发挥的作用相同</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C.广东省包含若干个与佛山市层级相同的区域</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.该基本农田保护区没有明确的边界和形状</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3.xml><?xml version="1.0" encoding="utf-8"?>
<p:sld xmlns:a="http://schemas.openxmlformats.org/drawingml/2006/main" xmlns:r="http://schemas.openxmlformats.org/officeDocument/2006/relationships" xmlns:p="http://schemas.openxmlformats.org/presentationml/2006/main">
  <p:cSld name="Slide 54&amp;si=54">
    <p:spTree>
      <p:nvGrpSpPr>
        <p:cNvPr id="1" name=""/>
        <p:cNvGrpSpPr/>
        <p:nvPr/>
      </p:nvGrpSpPr>
      <p:grpSpPr>
        <a:xfrm>
          <a:off x="0" y="0"/>
          <a:ext cx="0" cy="0"/>
          <a:chOff x="0" y="0"/>
          <a:chExt cx="0" cy="0"/>
        </a:xfrm>
      </p:grpSpPr>
      <p:sp>
        <p:nvSpPr>
          <p:cNvPr id="2" name="QC_7_AS.70_1#ee1b49cc6?vop=1&amp;pid=04d72b156&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本题考查区区域的层次性。由材料可知</a:t>
            </a:r>
            <a:r>
              <a:rPr lang="en-US" altLang="zh-CN" sz="2000" b="0" i="0">
                <a:solidFill>
                  <a:srgbClr val="000000"/>
                </a:solidFill>
                <a:latin typeface="微软雅黑" pitchFamily="34" charset="0"/>
                <a:ea typeface="微软雅黑" pitchFamily="34" charset="-122"/>
                <a:cs typeface="微软雅黑" pitchFamily="34" charset="-120"/>
              </a:rPr>
              <a:t>，平沙岛基本农田保护区隶属于广东省佛山市南海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区西樵镇</a:t>
            </a:r>
            <a:r>
              <a:rPr lang="en-US" altLang="zh-CN" sz="2000" b="0" i="0" dirty="0">
                <a:solidFill>
                  <a:srgbClr val="000000"/>
                </a:solidFill>
                <a:latin typeface="微软雅黑" pitchFamily="34" charset="0"/>
                <a:ea typeface="微软雅黑" pitchFamily="34" charset="-122"/>
                <a:cs typeface="微软雅黑" pitchFamily="34" charset="-120"/>
              </a:rPr>
              <a:t>，隶属于多个不同尺度的行政区域，A错误；佛山市行政等级高于南海区</a:t>
            </a:r>
            <a:r>
              <a:rPr lang="en-US" altLang="zh-CN" sz="2000" b="0" i="0">
                <a:solidFill>
                  <a:srgbClr val="000000"/>
                </a:solidFill>
                <a:latin typeface="微软雅黑" pitchFamily="34" charset="0"/>
                <a:ea typeface="微软雅黑" pitchFamily="34" charset="-122"/>
                <a:cs typeface="微软雅黑" pitchFamily="34" charset="-120"/>
              </a:rPr>
              <a:t>，二者发挥的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作用不同</a:t>
            </a:r>
            <a:r>
              <a:rPr lang="en-US" altLang="zh-CN" sz="2000" b="0" i="0" dirty="0">
                <a:solidFill>
                  <a:srgbClr val="000000"/>
                </a:solidFill>
                <a:latin typeface="微软雅黑" pitchFamily="34" charset="0"/>
                <a:ea typeface="微软雅黑" pitchFamily="34" charset="-122"/>
                <a:cs typeface="微软雅黑" pitchFamily="34" charset="-120"/>
              </a:rPr>
              <a:t>，B错误；广东省包含若干个与佛山市层级相同的地级市区域，C正确</a:t>
            </a:r>
            <a:r>
              <a:rPr lang="en-US" altLang="zh-CN" sz="2000" b="0" i="0">
                <a:solidFill>
                  <a:srgbClr val="000000"/>
                </a:solidFill>
                <a:latin typeface="微软雅黑" pitchFamily="34" charset="0"/>
                <a:ea typeface="微软雅黑" pitchFamily="34" charset="-122"/>
                <a:cs typeface="微软雅黑" pitchFamily="34" charset="-120"/>
              </a:rPr>
              <a:t>；该基本农田保护</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区是人为划定的区域</a:t>
            </a:r>
            <a:r>
              <a:rPr lang="en-US" altLang="zh-CN" sz="2000" b="0" i="0" dirty="0">
                <a:solidFill>
                  <a:srgbClr val="000000"/>
                </a:solidFill>
                <a:latin typeface="微软雅黑" pitchFamily="34" charset="0"/>
                <a:ea typeface="微软雅黑" pitchFamily="34" charset="-122"/>
                <a:cs typeface="微软雅黑" pitchFamily="34" charset="-120"/>
              </a:rPr>
              <a:t>，有明确的边界和形状，D错误。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4.xml><?xml version="1.0" encoding="utf-8"?>
<p:sld xmlns:a="http://schemas.openxmlformats.org/drawingml/2006/main" xmlns:r="http://schemas.openxmlformats.org/officeDocument/2006/relationships" xmlns:p="http://schemas.openxmlformats.org/presentationml/2006/main">
  <p:cSld name="Slide 55&amp;si=55">
    <p:spTree>
      <p:nvGrpSpPr>
        <p:cNvPr id="1" name=""/>
        <p:cNvGrpSpPr/>
        <p:nvPr/>
      </p:nvGrpSpPr>
      <p:grpSpPr>
        <a:xfrm>
          <a:off x="0" y="0"/>
          <a:ext cx="0" cy="0"/>
          <a:chOff x="0" y="0"/>
          <a:chExt cx="0" cy="0"/>
        </a:xfrm>
      </p:grpSpPr>
      <p:sp>
        <p:nvSpPr>
          <p:cNvPr id="2" name="QM_6_BD.71_1#a7e17635f?pid=30b0b56a2&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［湖北十堰2024高二月考］</a:t>
            </a:r>
            <a:r>
              <a:rPr lang="en-US" altLang="zh-CN" sz="2000" b="0" i="0" dirty="0">
                <a:solidFill>
                  <a:srgbClr val="000000"/>
                </a:solidFill>
                <a:latin typeface="微软雅黑" pitchFamily="34" charset="0"/>
                <a:ea typeface="楷体" pitchFamily="34" charset="-122"/>
                <a:cs typeface="微软雅黑" pitchFamily="34" charset="-120"/>
              </a:rPr>
              <a:t>陶斯镇位于美国西部新墨西哥州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这里的建筑向人们展示了自</a:t>
            </a:r>
            <a:r>
              <a:rPr lang="en-US" altLang="zh-CN" sz="2000" b="0" i="0">
                <a:solidFill>
                  <a:srgbClr val="000000"/>
                </a:solidFill>
                <a:latin typeface="Times New Roman" pitchFamily="34" charset="0"/>
                <a:ea typeface="KaiTi" pitchFamily="34" charset="-122"/>
                <a:cs typeface="Times New Roman" pitchFamily="34" charset="-120"/>
              </a:rPr>
              <a:t>16</a:t>
            </a:r>
            <a:r>
              <a:rPr lang="en-US" altLang="zh-CN" sz="2000" b="0" i="0">
                <a:solidFill>
                  <a:srgbClr val="000000"/>
                </a:solidFill>
                <a:latin typeface="微软雅黑" pitchFamily="34" charset="0"/>
                <a:ea typeface="楷体" pitchFamily="34" charset="-122"/>
                <a:cs typeface="微软雅黑" pitchFamily="34" charset="-120"/>
              </a:rPr>
              <a:t>世纪以</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前就开始的印第安人土坯结构建筑房屋的艺术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村落由两组房屋群组成</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均用晒制的土坯泥砖砌成</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下图示意陶斯镇土坯泥砖砌成的民居</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71_2#a7e17635f?pid=30b0b56a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151376" y="2406846"/>
            <a:ext cx="3895344" cy="1618488"/>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72_1#c490f7b0a?pid=a7e17635f&amp;color=0,0,0&amp;vtp=1&amp;bbb=1"/>
          <p:cNvSpPr/>
          <p:nvPr/>
        </p:nvSpPr>
        <p:spPr>
          <a:xfrm>
            <a:off x="722376" y="41594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a:t>
            </a:r>
            <a:r>
              <a:rPr lang="en-US" altLang="zh-CN" sz="2000" b="0" i="0">
                <a:solidFill>
                  <a:srgbClr val="000000"/>
                </a:solidFill>
                <a:latin typeface="微软雅黑" pitchFamily="34" charset="0"/>
                <a:ea typeface="微软雅黑" pitchFamily="34" charset="-122"/>
                <a:cs typeface="微软雅黑" pitchFamily="34" charset="-120"/>
              </a:rPr>
              <a:t>图示传统民居反映的当地环境特点是(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73_1#c490f7b0a.bracket?pid=a7e17635f&amp;color=0,0,0&amp;vpa=21&amp;vtp=1"/>
          <p:cNvSpPr/>
          <p:nvPr/>
        </p:nvSpPr>
        <p:spPr>
          <a:xfrm>
            <a:off x="5184839" y="415944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7_BD.72_2#c490f7b0a.choices?pid=a7e17635f&amp;color=0,0,0&amp;vtp=1&amp;bbb=1"/>
          <p:cNvSpPr/>
          <p:nvPr/>
        </p:nvSpPr>
        <p:spPr>
          <a:xfrm>
            <a:off x="722376" y="461245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.黄土深厚</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B.气候湿润</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C.阳光充裕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.降雨量少</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55.xml><?xml version="1.0" encoding="utf-8"?>
<p:sld xmlns:a="http://schemas.openxmlformats.org/drawingml/2006/main" xmlns:r="http://schemas.openxmlformats.org/officeDocument/2006/relationships" xmlns:p="http://schemas.openxmlformats.org/presentationml/2006/main">
  <p:cSld name="Slide 56&amp;si=56">
    <p:spTree>
      <p:nvGrpSpPr>
        <p:cNvPr id="1" name=""/>
        <p:cNvGrpSpPr/>
        <p:nvPr/>
      </p:nvGrpSpPr>
      <p:grpSpPr>
        <a:xfrm>
          <a:off x="0" y="0"/>
          <a:ext cx="0" cy="0"/>
          <a:chOff x="0" y="0"/>
          <a:chExt cx="0" cy="0"/>
        </a:xfrm>
      </p:grpSpPr>
      <p:sp>
        <p:nvSpPr>
          <p:cNvPr id="2" name="QC_7_AS.74_1#c490f7b0a?vop=1&amp;pid=a7e17635f&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本题考查区域特征与读图分析能力。无法从图中分析出黄土深度，A错误</a:t>
            </a:r>
            <a:r>
              <a:rPr lang="en-US" altLang="zh-CN" sz="2000" b="0" i="0">
                <a:solidFill>
                  <a:srgbClr val="000000"/>
                </a:solidFill>
                <a:latin typeface="微软雅黑" pitchFamily="34" charset="0"/>
                <a:ea typeface="微软雅黑" pitchFamily="34" charset="-122"/>
                <a:cs typeface="微软雅黑" pitchFamily="34" charset="-120"/>
              </a:rPr>
              <a:t>；阳光充裕易使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墙壁干裂</a:t>
            </a:r>
            <a:r>
              <a:rPr lang="en-US" altLang="zh-CN" sz="2000" b="0" i="0" dirty="0">
                <a:solidFill>
                  <a:srgbClr val="000000"/>
                </a:solidFill>
                <a:latin typeface="微软雅黑" pitchFamily="34" charset="0"/>
                <a:ea typeface="微软雅黑" pitchFamily="34" charset="-122"/>
                <a:cs typeface="微软雅黑" pitchFamily="34" charset="-120"/>
              </a:rPr>
              <a:t>，但图中显示民居墙壁光滑，C错误；土坯泥砖砌成的房屋最怕的是雨水冲蚀</a:t>
            </a:r>
            <a:r>
              <a:rPr lang="en-US" altLang="zh-CN" sz="2000" b="0" i="0">
                <a:solidFill>
                  <a:srgbClr val="000000"/>
                </a:solidFill>
                <a:latin typeface="微软雅黑" pitchFamily="34" charset="0"/>
                <a:ea typeface="微软雅黑" pitchFamily="34" charset="-122"/>
                <a:cs typeface="微软雅黑" pitchFamily="34" charset="-120"/>
              </a:rPr>
              <a:t>，该传统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民居能够用土坯泥砖建造</a:t>
            </a:r>
            <a:r>
              <a:rPr lang="en-US" altLang="zh-CN" sz="2000" b="0" i="0" dirty="0">
                <a:solidFill>
                  <a:srgbClr val="000000"/>
                </a:solidFill>
                <a:latin typeface="微软雅黑" pitchFamily="34" charset="0"/>
                <a:ea typeface="微软雅黑" pitchFamily="34" charset="-122"/>
                <a:cs typeface="微软雅黑" pitchFamily="34" charset="-120"/>
              </a:rPr>
              <a:t>，并经久存在，说明这里的雨水较少，气候干燥，B错误，D正确。</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name="Slide 57&amp;si=57">
    <p:spTree>
      <p:nvGrpSpPr>
        <p:cNvPr id="1" name=""/>
        <p:cNvGrpSpPr/>
        <p:nvPr/>
      </p:nvGrpSpPr>
      <p:grpSpPr>
        <a:xfrm>
          <a:off x="0" y="0"/>
          <a:ext cx="0" cy="0"/>
          <a:chOff x="0" y="0"/>
          <a:chExt cx="0" cy="0"/>
        </a:xfrm>
      </p:grpSpPr>
      <p:sp>
        <p:nvSpPr>
          <p:cNvPr id="2" name="QC_7_BD.75_1#c3875fcc3?pid=a7e17635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4.该传统民居墙体厚重，</a:t>
            </a:r>
            <a:r>
              <a:rPr lang="en-US" altLang="zh-CN" sz="2000" b="0" i="0">
                <a:solidFill>
                  <a:srgbClr val="000000"/>
                </a:solidFill>
                <a:latin typeface="微软雅黑" pitchFamily="34" charset="0"/>
                <a:ea typeface="微软雅黑" pitchFamily="34" charset="-122"/>
                <a:cs typeface="微软雅黑" pitchFamily="34" charset="-120"/>
              </a:rPr>
              <a:t>最主要的原因是(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76_1#c3875fcc3.bracket?pid=a7e17635f&amp;color=0,0,0&amp;vpa=22&amp;vtp=1"/>
          <p:cNvSpPr/>
          <p:nvPr/>
        </p:nvSpPr>
        <p:spPr>
          <a:xfrm>
            <a:off x="5438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7_BD.75_2#c3875fcc3.choices?pid=a7e17635f&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A.减少风沙对房屋破坏</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.增加建筑的美观程度</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.延长房屋的使用寿命</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.白天减少热量输入室内，夜晚减少室内温度输出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7.xml><?xml version="1.0" encoding="utf-8"?>
<p:sld xmlns:a="http://schemas.openxmlformats.org/drawingml/2006/main" xmlns:r="http://schemas.openxmlformats.org/officeDocument/2006/relationships" xmlns:p="http://schemas.openxmlformats.org/presentationml/2006/main">
  <p:cSld name="Slide 58&amp;si=58">
    <p:spTree>
      <p:nvGrpSpPr>
        <p:cNvPr id="1" name=""/>
        <p:cNvGrpSpPr/>
        <p:nvPr/>
      </p:nvGrpSpPr>
      <p:grpSpPr>
        <a:xfrm>
          <a:off x="0" y="0"/>
          <a:ext cx="0" cy="0"/>
          <a:chOff x="0" y="0"/>
          <a:chExt cx="0" cy="0"/>
        </a:xfrm>
      </p:grpSpPr>
      <p:sp>
        <p:nvSpPr>
          <p:cNvPr id="2" name="QC_7_AS.77_1#c3875fcc3?vop=1&amp;pid=a7e17635f&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本题考查区域整体性。由上题可知，该区域气候干燥，气温日较差大，白天炎热</a:t>
            </a:r>
            <a:r>
              <a:rPr lang="en-US" altLang="zh-CN" sz="2000" b="0" i="0">
                <a:solidFill>
                  <a:srgbClr val="000000"/>
                </a:solidFill>
                <a:latin typeface="微软雅黑" pitchFamily="34" charset="0"/>
                <a:ea typeface="微软雅黑" pitchFamily="34" charset="-122"/>
                <a:cs typeface="微软雅黑" pitchFamily="34" charset="-120"/>
              </a:rPr>
              <a:t>、夜晚较</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凉</a:t>
            </a:r>
            <a:r>
              <a:rPr lang="en-US" altLang="zh-CN" sz="2000" b="0" i="0" dirty="0">
                <a:solidFill>
                  <a:srgbClr val="000000"/>
                </a:solidFill>
                <a:latin typeface="微软雅黑" pitchFamily="34" charset="0"/>
                <a:ea typeface="微软雅黑" pitchFamily="34" charset="-122"/>
                <a:cs typeface="微软雅黑" pitchFamily="34" charset="-120"/>
              </a:rPr>
              <a:t>。厚重的墙体可以在白天减少室外热量的输入，在夜晚减少室内热量的输出</a:t>
            </a:r>
            <a:r>
              <a:rPr lang="en-US" altLang="zh-CN" sz="2000" b="0" i="0">
                <a:solidFill>
                  <a:srgbClr val="000000"/>
                </a:solidFill>
                <a:latin typeface="微软雅黑" pitchFamily="34" charset="0"/>
                <a:ea typeface="微软雅黑" pitchFamily="34" charset="-122"/>
                <a:cs typeface="微软雅黑" pitchFamily="34" charset="-120"/>
              </a:rPr>
              <a:t>，营造出室内白天</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气温偏低</a:t>
            </a:r>
            <a:r>
              <a:rPr lang="en-US" altLang="zh-CN" sz="2000" b="0" i="0" dirty="0">
                <a:solidFill>
                  <a:srgbClr val="000000"/>
                </a:solidFill>
                <a:latin typeface="微软雅黑" pitchFamily="34" charset="0"/>
                <a:ea typeface="微软雅黑" pitchFamily="34" charset="-122"/>
                <a:cs typeface="微软雅黑" pitchFamily="34" charset="-120"/>
              </a:rPr>
              <a:t>、夜晚气温偏高的舒适的温度环境，D正确</a:t>
            </a:r>
            <a:r>
              <a:rPr lang="en-US" altLang="zh-CN" sz="2000" b="0" i="0">
                <a:solidFill>
                  <a:srgbClr val="000000"/>
                </a:solidFill>
                <a:latin typeface="微软雅黑" pitchFamily="34" charset="0"/>
                <a:ea typeface="微软雅黑" pitchFamily="34" charset="-122"/>
                <a:cs typeface="微软雅黑" pitchFamily="34" charset="-120"/>
              </a:rPr>
              <a:t>；减少风沙对房屋破坏以及延长房屋的使用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寿命以改变建筑材料为主</a:t>
            </a:r>
            <a:r>
              <a:rPr lang="en-US" altLang="zh-CN" sz="2000" b="0" i="0" dirty="0">
                <a:solidFill>
                  <a:srgbClr val="000000"/>
                </a:solidFill>
                <a:latin typeface="微软雅黑" pitchFamily="34" charset="0"/>
                <a:ea typeface="微软雅黑" pitchFamily="34" charset="-122"/>
                <a:cs typeface="微软雅黑" pitchFamily="34" charset="-120"/>
              </a:rPr>
              <a:t>，与墙体的厚重关系不大，A、C错误；建筑的美观程度与规划</a:t>
            </a:r>
            <a:r>
              <a:rPr lang="en-US" altLang="zh-CN" sz="2000" b="0" i="0">
                <a:solidFill>
                  <a:srgbClr val="000000"/>
                </a:solidFill>
                <a:latin typeface="微软雅黑" pitchFamily="34" charset="0"/>
                <a:ea typeface="微软雅黑" pitchFamily="34" charset="-122"/>
                <a:cs typeface="微软雅黑" pitchFamily="34" charset="-120"/>
              </a:rPr>
              <a:t>、设计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审美有关</a:t>
            </a:r>
            <a:r>
              <a:rPr lang="en-US" altLang="zh-CN" sz="2000" b="0" i="0" dirty="0">
                <a:solidFill>
                  <a:srgbClr val="000000"/>
                </a:solidFill>
                <a:latin typeface="微软雅黑" pitchFamily="34" charset="0"/>
                <a:ea typeface="微软雅黑" pitchFamily="34" charset="-122"/>
                <a:cs typeface="微软雅黑" pitchFamily="34" charset="-120"/>
              </a:rPr>
              <a:t>，B错误。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8.xml><?xml version="1.0" encoding="utf-8"?>
<p:sld xmlns:a="http://schemas.openxmlformats.org/drawingml/2006/main" xmlns:r="http://schemas.openxmlformats.org/officeDocument/2006/relationships" xmlns:p="http://schemas.openxmlformats.org/presentationml/2006/main">
  <p:cSld name="Slide 59&amp;si=59">
    <p:spTree>
      <p:nvGrpSpPr>
        <p:cNvPr id="1" name=""/>
        <p:cNvGrpSpPr/>
        <p:nvPr/>
      </p:nvGrpSpPr>
      <p:grpSpPr>
        <a:xfrm>
          <a:off x="0" y="0"/>
          <a:ext cx="0" cy="0"/>
          <a:chOff x="0" y="0"/>
          <a:chExt cx="0" cy="0"/>
        </a:xfrm>
      </p:grpSpPr>
      <p:sp>
        <p:nvSpPr>
          <p:cNvPr id="2" name="QC_7_AS.77_2#c3875fcc3?vop=1&amp;pid=a7e17635f&amp;color=0,0,0&amp;mp=1&amp;vtp=1&amp;bt=1&amp;bbb=1&amp;hb=1"/>
          <p:cNvSpPr/>
          <p:nvPr/>
        </p:nvSpPr>
        <p:spPr>
          <a:xfrm>
            <a:off x="722376" y="972000"/>
            <a:ext cx="10753344" cy="13134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民居的用材也可以侧面反映气候特征。例如</a:t>
            </a:r>
            <a:r>
              <a:rPr lang="en-US" altLang="zh-CN" sz="2000" b="0" i="0">
                <a:solidFill>
                  <a:srgbClr val="000000"/>
                </a:solidFill>
                <a:latin typeface="微软雅黑" pitchFamily="34" charset="0"/>
                <a:ea typeface="微软雅黑" pitchFamily="34" charset="-122"/>
                <a:cs typeface="微软雅黑" pitchFamily="34" charset="-120"/>
              </a:rPr>
              <a:t>，以砖土建造的砖墙结构民居主要分布在</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我国北方地区</a:t>
            </a:r>
            <a:r>
              <a:rPr lang="en-US" altLang="zh-CN" sz="2000" b="0" i="0" dirty="0">
                <a:solidFill>
                  <a:srgbClr val="000000"/>
                </a:solidFill>
                <a:latin typeface="微软雅黑" pitchFamily="34" charset="0"/>
                <a:ea typeface="微软雅黑" pitchFamily="34" charset="-122"/>
                <a:cs typeface="微软雅黑" pitchFamily="34" charset="-120"/>
              </a:rPr>
              <a:t>，一般来说气候相对干旱，降水偏少</a:t>
            </a:r>
            <a:r>
              <a:rPr lang="en-US" altLang="zh-CN" sz="2000" b="0" i="0">
                <a:solidFill>
                  <a:srgbClr val="000000"/>
                </a:solidFill>
                <a:latin typeface="微软雅黑" pitchFamily="34" charset="0"/>
                <a:ea typeface="微软雅黑" pitchFamily="34" charset="-122"/>
                <a:cs typeface="微软雅黑" pitchFamily="34" charset="-120"/>
              </a:rPr>
              <a:t>；以木结构为主的民居主要分布在我国西南地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区</a:t>
            </a:r>
            <a:r>
              <a:rPr lang="en-US" altLang="zh-CN" sz="2000" b="0" i="0" dirty="0">
                <a:solidFill>
                  <a:srgbClr val="000000"/>
                </a:solidFill>
                <a:latin typeface="微软雅黑" pitchFamily="34" charset="0"/>
                <a:ea typeface="微软雅黑" pitchFamily="34" charset="-122"/>
                <a:cs typeface="微软雅黑" pitchFamily="34" charset="-120"/>
              </a:rPr>
              <a:t>，气候湿热；我国新疆地区气候干旱、降水少，多以黏土制作的土坯墙、土块墙修建民居。</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59.xml><?xml version="1.0" encoding="utf-8"?>
<p:sld xmlns:a="http://schemas.openxmlformats.org/drawingml/2006/main" xmlns:r="http://schemas.openxmlformats.org/officeDocument/2006/relationships" xmlns:p="http://schemas.openxmlformats.org/presentationml/2006/main">
  <p:cSld name="Slide 60&amp;si=60">
    <p:spTree>
      <p:nvGrpSpPr>
        <p:cNvPr id="1" name=""/>
        <p:cNvGrpSpPr/>
        <p:nvPr/>
      </p:nvGrpSpPr>
      <p:grpSpPr>
        <a:xfrm>
          <a:off x="0" y="0"/>
          <a:ext cx="0" cy="0"/>
          <a:chOff x="0" y="0"/>
          <a:chExt cx="0" cy="0"/>
        </a:xfrm>
      </p:grpSpPr>
      <p:pic>
        <p:nvPicPr>
          <p:cNvPr id="2" name="QM_6_BD.78_1#8556b882d?htil=5&amp;pid=30b0b56a2&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540894" y="1026864"/>
            <a:ext cx="2807208" cy="18379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78_2#8556b882d?htil=5&amp;pid=30b0b56a2&amp;color=0,0,0&amp;vtp=1&amp;bt=1&amp;bbb=1&amp;hb=1&amp;hs=1"/>
          <p:cNvSpPr/>
          <p:nvPr/>
        </p:nvSpPr>
        <p:spPr>
          <a:xfrm>
            <a:off x="722376" y="972000"/>
            <a:ext cx="7808976"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［河北石家庄二中2024高二期中改编</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阿拉善盟曼德拉山岩画是北方</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游牧民族在不同历史阶段制作的绵长画卷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记录了自然环境和社会风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下图为曼德拉山岩画部分动物图案</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sp>
        <p:nvSpPr>
          <p:cNvPr id="4" name="QC_7_BD.79_1#504fbc405?htil=5&amp;pid=8556b882d&amp;color=0,0,0&amp;vtp=1&amp;bbb=1&amp;hb=1&amp;hs=1"/>
          <p:cNvSpPr/>
          <p:nvPr/>
        </p:nvSpPr>
        <p:spPr>
          <a:xfrm>
            <a:off x="722376" y="2332043"/>
            <a:ext cx="7808976"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5.通过研究曼德拉山岩画动物类型推知古地理环境特征</a:t>
            </a:r>
            <a:r>
              <a:rPr lang="en-US" altLang="zh-CN" sz="2000" b="0" i="0">
                <a:solidFill>
                  <a:srgbClr val="000000"/>
                </a:solidFill>
                <a:latin typeface="微软雅黑" pitchFamily="34" charset="0"/>
                <a:ea typeface="微软雅黑" pitchFamily="34" charset="-122"/>
                <a:cs typeface="微软雅黑" pitchFamily="34" charset="-120"/>
              </a:rPr>
              <a:t>，是依据地理</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环境的(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80_1#504fbc405.bracket?pid=8556b882d&amp;color=0,0,0&amp;vpa=23&amp;vtp=1"/>
          <p:cNvSpPr/>
          <p:nvPr/>
        </p:nvSpPr>
        <p:spPr>
          <a:xfrm>
            <a:off x="1684401" y="2770193"/>
            <a:ext cx="357188"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6" name="QC_7_BD.79_2#504fbc405.choices?htil=5&amp;pid=8556b882d&amp;color=0,0,0&amp;vtp=1&amp;bbb=1&amp;hs=1"/>
          <p:cNvSpPr/>
          <p:nvPr/>
        </p:nvSpPr>
        <p:spPr>
          <a:xfrm>
            <a:off x="722376" y="3221805"/>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.空间邻近性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C.空间关联性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.区域差异性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name="Slide 6&amp;si=6">
    <p:spTree>
      <p:nvGrpSpPr>
        <p:cNvPr id="1" name=""/>
        <p:cNvGrpSpPr/>
        <p:nvPr/>
      </p:nvGrpSpPr>
      <p:grpSpPr>
        <a:xfrm>
          <a:off x="0" y="0"/>
          <a:ext cx="0" cy="0"/>
          <a:chOff x="0" y="0"/>
          <a:chExt cx="0" cy="0"/>
        </a:xfrm>
      </p:grpSpPr>
      <p:sp>
        <p:nvSpPr>
          <p:cNvPr id="2" name="QM_6_BD.4_1#3c158c071?pid=80e48213a&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［陕西安康中学2025高二月考］</a:t>
            </a:r>
            <a:r>
              <a:rPr lang="en-US" altLang="zh-CN" sz="2000" b="0" i="0" spc="-50" dirty="0">
                <a:solidFill>
                  <a:srgbClr val="000000"/>
                </a:solidFill>
                <a:latin typeface="微软雅黑" pitchFamily="34" charset="0"/>
                <a:ea typeface="楷体" pitchFamily="34" charset="-122"/>
                <a:cs typeface="微软雅黑" pitchFamily="34" charset="-120"/>
              </a:rPr>
              <a:t>云南地理环境独特</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被誉为冬季的</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天然温室</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夏季的</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天然凉棚</a:t>
            </a:r>
            <a:r>
              <a:rPr lang="en-US" altLang="zh-CN" sz="2000" b="0" i="0" spc="-50">
                <a:solidFill>
                  <a:srgbClr val="000000"/>
                </a:solidFill>
                <a:latin typeface="Times New Roman" pitchFamily="34" charset="0"/>
                <a:ea typeface="KaiTi" pitchFamily="34" charset="-122"/>
                <a:cs typeface="Times New Roman" pitchFamily="34" charset="-120"/>
              </a:rPr>
              <a:t>”，</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是我国重要的多种反季节蔬菜供应基地</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下图为云南反季节蔬菜产区分布图</a:t>
            </a:r>
            <a:r>
              <a:rPr lang="en-US" altLang="zh-CN" sz="2000" b="0" i="0" spc="-50" dirty="0">
                <a:solidFill>
                  <a:srgbClr val="000000"/>
                </a:solidFill>
                <a:latin typeface="Times New Roman" pitchFamily="34" charset="0"/>
                <a:ea typeface="KaiTi" pitchFamily="34" charset="-122"/>
                <a:cs typeface="Times New Roman" pitchFamily="34" charset="-120"/>
              </a:rPr>
              <a:t>。据此完成下题。</a:t>
            </a:r>
            <a:endParaRPr lang="en-US" altLang="zh-CN" sz="2000" spc="-50" dirty="0"/>
          </a:p>
        </p:txBody>
      </p:sp>
      <p:pic>
        <p:nvPicPr>
          <p:cNvPr id="3" name="QM_6_BD.4_2#3c158c071?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4023360" y="1949646"/>
            <a:ext cx="4133088" cy="229514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7_BD.5_1#07c63ead4?pid=3c158c071&amp;color=0,0,0&amp;vtp=1&amp;bt=1&amp;bbb=1">
            <a:extLst>
              <a:ext uri="{FF2B5EF4-FFF2-40B4-BE49-F238E27FC236}">
                <a16:creationId xmlns:a16="http://schemas.microsoft.com/office/drawing/2014/main" id="{CA349609-AEA3-D028-121E-F370E42EA2CD}"/>
              </a:ext>
            </a:extLst>
          </p:cNvPr>
          <p:cNvSpPr/>
          <p:nvPr/>
        </p:nvSpPr>
        <p:spPr>
          <a:xfrm>
            <a:off x="722376" y="43753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a:t>
            </a:r>
            <a:r>
              <a:rPr lang="en-US" altLang="zh-CN" sz="2000" b="0" i="0">
                <a:solidFill>
                  <a:srgbClr val="000000"/>
                </a:solidFill>
                <a:latin typeface="微软雅黑" pitchFamily="34" charset="0"/>
                <a:ea typeface="微软雅黑" pitchFamily="34" charset="-122"/>
                <a:cs typeface="微软雅黑" pitchFamily="34" charset="-120"/>
              </a:rPr>
              <a:t>图中各个区域(</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AN.6_1#07c63ead4.bracket?pid=3c158c071&amp;color=0,0,0&amp;vpa=2&amp;vtp=1">
            <a:extLst>
              <a:ext uri="{FF2B5EF4-FFF2-40B4-BE49-F238E27FC236}">
                <a16:creationId xmlns:a16="http://schemas.microsoft.com/office/drawing/2014/main" id="{CF48B057-3390-7BB8-FB49-DB7BBCF82FC4}"/>
              </a:ext>
            </a:extLst>
          </p:cNvPr>
          <p:cNvSpPr/>
          <p:nvPr/>
        </p:nvSpPr>
        <p:spPr>
          <a:xfrm>
            <a:off x="2657539" y="437534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7_BD.5_2#07c63ead4.choices?pid=3c158c071&amp;color=0,0,0&amp;vtp=1&amp;bbb=1">
            <a:extLst>
              <a:ext uri="{FF2B5EF4-FFF2-40B4-BE49-F238E27FC236}">
                <a16:creationId xmlns:a16="http://schemas.microsoft.com/office/drawing/2014/main" id="{A9606942-97B3-ECFE-C867-A6FDB86F5B25}"/>
              </a:ext>
            </a:extLst>
          </p:cNvPr>
          <p:cNvSpPr/>
          <p:nvPr/>
        </p:nvSpPr>
        <p:spPr>
          <a:xfrm>
            <a:off x="722376" y="4837499"/>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.没有明确的边界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.区域内部的自然特征完全一致</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C.区域内各个要素独立存在</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.区域依据水分条件而划分</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0.xml><?xml version="1.0" encoding="utf-8"?>
<p:sld xmlns:a="http://schemas.openxmlformats.org/drawingml/2006/main" xmlns:r="http://schemas.openxmlformats.org/officeDocument/2006/relationships" xmlns:p="http://schemas.openxmlformats.org/presentationml/2006/main">
  <p:cSld name="Slide 61&amp;si=61">
    <p:spTree>
      <p:nvGrpSpPr>
        <p:cNvPr id="1" name=""/>
        <p:cNvGrpSpPr/>
        <p:nvPr/>
      </p:nvGrpSpPr>
      <p:grpSpPr>
        <a:xfrm>
          <a:off x="0" y="0"/>
          <a:ext cx="0" cy="0"/>
          <a:chOff x="0" y="0"/>
          <a:chExt cx="0" cy="0"/>
        </a:xfrm>
      </p:grpSpPr>
      <p:sp>
        <p:nvSpPr>
          <p:cNvPr id="2" name="QC_7_AS.81_1#504fbc405?vop=1&amp;pid=8556b882d&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本题考查区域的特性。由图可知，曼德拉山岩画所绘动物以羊、骆驼、马为主</a:t>
            </a:r>
            <a:r>
              <a:rPr lang="en-US" altLang="zh-CN" sz="2000" b="0" i="0">
                <a:solidFill>
                  <a:srgbClr val="000000"/>
                </a:solidFill>
                <a:latin typeface="微软雅黑" pitchFamily="34" charset="0"/>
                <a:ea typeface="微软雅黑" pitchFamily="34" charset="-122"/>
                <a:cs typeface="微软雅黑" pitchFamily="34" charset="-120"/>
              </a:rPr>
              <a:t>，描绘出当</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时游牧民族在干旱半干旱环境下的游牧生活场景</a:t>
            </a:r>
            <a:r>
              <a:rPr lang="en-US" altLang="zh-CN" sz="2000" b="0" i="0" dirty="0">
                <a:solidFill>
                  <a:srgbClr val="000000"/>
                </a:solidFill>
                <a:latin typeface="微软雅黑" pitchFamily="34" charset="0"/>
                <a:ea typeface="微软雅黑" pitchFamily="34" charset="-122"/>
                <a:cs typeface="微软雅黑" pitchFamily="34" charset="-120"/>
              </a:rPr>
              <a:t>，反映出区域地理环境的整体性特征，B</a:t>
            </a:r>
            <a:r>
              <a:rPr lang="en-US" altLang="zh-CN" sz="2000" b="0" i="0">
                <a:solidFill>
                  <a:srgbClr val="000000"/>
                </a:solidFill>
                <a:latin typeface="微软雅黑" pitchFamily="34" charset="0"/>
                <a:ea typeface="微软雅黑" pitchFamily="34" charset="-122"/>
                <a:cs typeface="微软雅黑" pitchFamily="34" charset="-120"/>
              </a:rPr>
              <a:t>正确，</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错误；曼德拉山岩画所绘动物并没有反映该地与周边地区的空间邻近性和关联性，A、C错误。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1.xml><?xml version="1.0" encoding="utf-8"?>
<p:sld xmlns:a="http://schemas.openxmlformats.org/drawingml/2006/main" xmlns:r="http://schemas.openxmlformats.org/officeDocument/2006/relationships" xmlns:p="http://schemas.openxmlformats.org/presentationml/2006/main">
  <p:cSld name="Slide 62&amp;si=62">
    <p:spTree>
      <p:nvGrpSpPr>
        <p:cNvPr id="1" name=""/>
        <p:cNvGrpSpPr/>
        <p:nvPr/>
      </p:nvGrpSpPr>
      <p:grpSpPr>
        <a:xfrm>
          <a:off x="0" y="0"/>
          <a:ext cx="0" cy="0"/>
          <a:chOff x="0" y="0"/>
          <a:chExt cx="0" cy="0"/>
        </a:xfrm>
      </p:grpSpPr>
      <p:pic>
        <p:nvPicPr>
          <p:cNvPr id="2" name="QM_6_BD.82_1#a82ee2418?htil=6&amp;pid=30b0b56a2&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229238" y="1026864"/>
            <a:ext cx="4160520" cy="515721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6_BD.82_2#a82ee2418?htil=6&amp;pid=30b0b56a2&amp;color=0,0,0&amp;vtp=1&amp;bt=1&amp;bbb=1&amp;hb=1"/>
          <p:cNvSpPr/>
          <p:nvPr/>
        </p:nvSpPr>
        <p:spPr>
          <a:xfrm>
            <a:off x="722376" y="972000"/>
            <a:ext cx="6455664" cy="22147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［陕西咸阳2025高二期中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城市产业生产要素联系强度能</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反映该城市产业在联系区域内的辐射带动能力</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近年来</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黄河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几字弯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地区光伏产业发展迅速</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华北</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华东地区光</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伏企业在该区域投资规模大</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下图示意近年来该区域各城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市之间光伏产业生产要素联系强度</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7_BD.83_1#a68d72395?htil=6&amp;pid=a82ee2418&amp;color=0,0,0&amp;vtp=1&amp;bbb=1&amp;hb=1"/>
          <p:cNvSpPr/>
          <p:nvPr/>
        </p:nvSpPr>
        <p:spPr>
          <a:xfrm>
            <a:off x="722376" y="3246443"/>
            <a:ext cx="645566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6.黄河“几字弯”地区对前来投资的华北</a:t>
            </a:r>
            <a:r>
              <a:rPr lang="en-US" altLang="zh-CN" sz="2000" b="0" i="0">
                <a:solidFill>
                  <a:srgbClr val="000000"/>
                </a:solidFill>
                <a:latin typeface="微软雅黑" pitchFamily="34" charset="0"/>
                <a:ea typeface="微软雅黑" pitchFamily="34" charset="-122"/>
                <a:cs typeface="微软雅黑" pitchFamily="34" charset="-120"/>
              </a:rPr>
              <a:t>、华东地区光伏</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企业吸引力最大的要素是(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7_BD.83_2#a68d72395.choices?htil=6&amp;pid=a82ee2418&amp;color=0,0,0&amp;vtp=1&amp;bbb=1"/>
          <p:cNvSpPr/>
          <p:nvPr/>
        </p:nvSpPr>
        <p:spPr>
          <a:xfrm>
            <a:off x="722376" y="4141793"/>
            <a:ext cx="6455664" cy="843153"/>
          </a:xfrm>
          <a:prstGeom prst="rect">
            <a:avLst/>
          </a:prstGeom>
          <a:noFill/>
          <a:ln/>
        </p:spPr>
        <p:txBody>
          <a:bodyPr wrap="none" lIns="0" tIns="0" rIns="0" bIns="0" rtlCol="0" anchor="t"/>
          <a:lstStyle/>
          <a:p>
            <a:pPr latinLnBrk="1">
              <a:lnSpc>
                <a:spcPts val="3600"/>
              </a:lnSpc>
              <a:tabLst>
                <a:tab pos="3335782"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.土地资源</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B.矿产资源</a:t>
            </a:r>
            <a:endParaRPr lang="en-US" altLang="zh-CN" sz="2000" b="0" i="0">
              <a:solidFill>
                <a:srgbClr val="000000"/>
              </a:solidFill>
              <a:latin typeface="SimSun" pitchFamily="34" charset="0"/>
              <a:ea typeface="SimSun" pitchFamily="34" charset="-122"/>
              <a:cs typeface="SimSun" pitchFamily="34" charset="-120"/>
            </a:endParaRPr>
          </a:p>
          <a:p>
            <a:pPr latinLnBrk="1">
              <a:lnSpc>
                <a:spcPts val="3400"/>
              </a:lnSpc>
              <a:tabLst>
                <a:tab pos="3335782" algn="l"/>
              </a:tabLst>
            </a:pPr>
            <a:r>
              <a:rPr lang="en-US" altLang="zh-CN" sz="2000" b="0" i="0">
                <a:solidFill>
                  <a:srgbClr val="000000"/>
                </a:solidFill>
                <a:latin typeface="微软雅黑" pitchFamily="34" charset="0"/>
                <a:ea typeface="微软雅黑" pitchFamily="34" charset="-122"/>
                <a:cs typeface="微软雅黑" pitchFamily="34" charset="-120"/>
              </a:rPr>
              <a:t>C.消费市场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D.产业基础</a:t>
            </a:r>
            <a:endParaRPr lang="en-US" altLang="zh-CN" sz="2000" dirty="0"/>
          </a:p>
        </p:txBody>
      </p:sp>
      <p:sp>
        <p:nvSpPr>
          <p:cNvPr id="6" name="QC_7_AN.84_1#a68d72395.bracket?pid=a82ee2418&amp;color=0,0,0&amp;vpa=24&amp;vtp=1"/>
          <p:cNvSpPr/>
          <p:nvPr/>
        </p:nvSpPr>
        <p:spPr>
          <a:xfrm>
            <a:off x="3716401" y="3684593"/>
            <a:ext cx="37465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62.xml><?xml version="1.0" encoding="utf-8"?>
<p:sld xmlns:a="http://schemas.openxmlformats.org/drawingml/2006/main" xmlns:r="http://schemas.openxmlformats.org/officeDocument/2006/relationships" xmlns:p="http://schemas.openxmlformats.org/presentationml/2006/main">
  <p:cSld name="Slide 63&amp;si=63">
    <p:spTree>
      <p:nvGrpSpPr>
        <p:cNvPr id="1" name=""/>
        <p:cNvGrpSpPr/>
        <p:nvPr/>
      </p:nvGrpSpPr>
      <p:grpSpPr>
        <a:xfrm>
          <a:off x="0" y="0"/>
          <a:ext cx="0" cy="0"/>
          <a:chOff x="0" y="0"/>
          <a:chExt cx="0" cy="0"/>
        </a:xfrm>
      </p:grpSpPr>
      <p:sp>
        <p:nvSpPr>
          <p:cNvPr id="2" name="QC_7_AS.85_1#a68d72395?vop=1&amp;pid=a82ee2418&amp;color=0,0,0&amp;mp=1&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本题考查区域差异。华北</a:t>
            </a:r>
            <a:r>
              <a:rPr lang="en-US" altLang="zh-CN" sz="2000" b="0" i="0">
                <a:solidFill>
                  <a:srgbClr val="000000"/>
                </a:solidFill>
                <a:latin typeface="微软雅黑" pitchFamily="34" charset="0"/>
                <a:ea typeface="微软雅黑" pitchFamily="34" charset="-122"/>
                <a:cs typeface="微软雅黑" pitchFamily="34" charset="-120"/>
              </a:rPr>
              <a:t>、华东地区光伏企业在该区域投资主要是看中当地丰富的土地资</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源和光热资源</a:t>
            </a:r>
            <a:r>
              <a:rPr lang="en-US" altLang="zh-CN" sz="2000" b="0" i="0" dirty="0">
                <a:solidFill>
                  <a:srgbClr val="000000"/>
                </a:solidFill>
                <a:latin typeface="微软雅黑" pitchFamily="34" charset="0"/>
                <a:ea typeface="微软雅黑" pitchFamily="34" charset="-122"/>
                <a:cs typeface="微软雅黑" pitchFamily="34" charset="-120"/>
              </a:rPr>
              <a:t>，与矿产资源关系不大，A正确，B错误；华北、华东地区消费市场更广阔</a:t>
            </a:r>
            <a:r>
              <a:rPr lang="en-US" altLang="zh-CN" sz="2000" b="0" i="0">
                <a:solidFill>
                  <a:srgbClr val="000000"/>
                </a:solidFill>
                <a:latin typeface="微软雅黑" pitchFamily="34" charset="0"/>
                <a:ea typeface="微软雅黑" pitchFamily="34" charset="-122"/>
                <a:cs typeface="微软雅黑" pitchFamily="34" charset="-120"/>
              </a:rPr>
              <a:t>、产业基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础更好</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3.xml><?xml version="1.0" encoding="utf-8"?>
<p:sld xmlns:a="http://schemas.openxmlformats.org/drawingml/2006/main" xmlns:r="http://schemas.openxmlformats.org/officeDocument/2006/relationships" xmlns:p="http://schemas.openxmlformats.org/presentationml/2006/main">
  <p:cSld name="Slide 64&amp;si=64">
    <p:spTree>
      <p:nvGrpSpPr>
        <p:cNvPr id="1" name=""/>
        <p:cNvGrpSpPr/>
        <p:nvPr/>
      </p:nvGrpSpPr>
      <p:grpSpPr>
        <a:xfrm>
          <a:off x="0" y="0"/>
          <a:ext cx="0" cy="0"/>
          <a:chOff x="0" y="0"/>
          <a:chExt cx="0" cy="0"/>
        </a:xfrm>
      </p:grpSpPr>
      <p:sp>
        <p:nvSpPr>
          <p:cNvPr id="2" name="QC_7_BD.86_1#86d8fcd50?pid=a82ee2418&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7.呼和浩特、太原向黄河“几字弯”</a:t>
            </a:r>
            <a:r>
              <a:rPr lang="en-US" altLang="zh-CN" sz="2000" b="0" i="0">
                <a:solidFill>
                  <a:srgbClr val="000000"/>
                </a:solidFill>
                <a:latin typeface="微软雅黑" pitchFamily="34" charset="0"/>
                <a:ea typeface="微软雅黑" pitchFamily="34" charset="-122"/>
                <a:cs typeface="微软雅黑" pitchFamily="34" charset="-120"/>
              </a:rPr>
              <a:t>区域内其他城市光伏产业流出的生产要素主要是(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7_AN.87_1#86d8fcd50.bracket?pid=a82ee2418&amp;color=0,0,0&amp;vpa=25&amp;vtp=1"/>
          <p:cNvSpPr/>
          <p:nvPr/>
        </p:nvSpPr>
        <p:spPr>
          <a:xfrm>
            <a:off x="1027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7_BD.86_2#86d8fcd50.choices?pid=a82ee2418&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697529" algn="l"/>
                <a:tab pos="5102957" algn="l"/>
                <a:tab pos="80290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.劳动力</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B.资金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C.初级产品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.光热资源</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4.xml><?xml version="1.0" encoding="utf-8"?>
<p:sld xmlns:a="http://schemas.openxmlformats.org/drawingml/2006/main" xmlns:r="http://schemas.openxmlformats.org/officeDocument/2006/relationships" xmlns:p="http://schemas.openxmlformats.org/presentationml/2006/main">
  <p:cSld name="Slide 65&amp;si=65">
    <p:spTree>
      <p:nvGrpSpPr>
        <p:cNvPr id="1" name=""/>
        <p:cNvGrpSpPr/>
        <p:nvPr/>
      </p:nvGrpSpPr>
      <p:grpSpPr>
        <a:xfrm>
          <a:off x="0" y="0"/>
          <a:ext cx="0" cy="0"/>
          <a:chOff x="0" y="0"/>
          <a:chExt cx="0" cy="0"/>
        </a:xfrm>
      </p:grpSpPr>
      <p:sp>
        <p:nvSpPr>
          <p:cNvPr id="2" name="QC_7_AS.88_1#86d8fcd50?vop=1&amp;pid=a82ee2418&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本题考查区域关联性。呼和浩特、太原是省级行政中心，经济发展更好</a:t>
            </a:r>
            <a:r>
              <a:rPr lang="en-US" altLang="zh-CN" sz="2000" b="0" i="0">
                <a:solidFill>
                  <a:srgbClr val="000000"/>
                </a:solidFill>
                <a:latin typeface="微软雅黑" pitchFamily="34" charset="0"/>
                <a:ea typeface="微软雅黑" pitchFamily="34" charset="-122"/>
                <a:cs typeface="微软雅黑" pitchFamily="34" charset="-120"/>
              </a:rPr>
              <a:t>，可以向周边城市</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提供资金</a:t>
            </a:r>
            <a:r>
              <a:rPr lang="en-US" altLang="zh-CN" sz="2000" b="0" i="0" dirty="0">
                <a:solidFill>
                  <a:srgbClr val="000000"/>
                </a:solidFill>
                <a:latin typeface="微软雅黑" pitchFamily="34" charset="0"/>
                <a:ea typeface="微软雅黑" pitchFamily="34" charset="-122"/>
                <a:cs typeface="微软雅黑" pitchFamily="34" charset="-120"/>
              </a:rPr>
              <a:t>，辐射带动周边地区产业发展，B正确；劳动力</a:t>
            </a:r>
            <a:r>
              <a:rPr lang="en-US" altLang="zh-CN" sz="2000" b="0" i="0">
                <a:solidFill>
                  <a:srgbClr val="000000"/>
                </a:solidFill>
                <a:latin typeface="微软雅黑" pitchFamily="34" charset="0"/>
                <a:ea typeface="微软雅黑" pitchFamily="34" charset="-122"/>
                <a:cs typeface="微软雅黑" pitchFamily="34" charset="-120"/>
              </a:rPr>
              <a:t>、初级产品应该从周边城市流向呼和浩</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特和太原</a:t>
            </a:r>
            <a:r>
              <a:rPr lang="en-US" altLang="zh-CN" sz="2000" b="0" i="0" dirty="0">
                <a:solidFill>
                  <a:srgbClr val="000000"/>
                </a:solidFill>
                <a:latin typeface="微软雅黑" pitchFamily="34" charset="0"/>
                <a:ea typeface="微软雅黑" pitchFamily="34" charset="-122"/>
                <a:cs typeface="微软雅黑" pitchFamily="34" charset="-120"/>
              </a:rPr>
              <a:t>，A、C错误；光热资源主要受太阳辐射等自然因素影响，流动性弱，D错误。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5.xml><?xml version="1.0" encoding="utf-8"?>
<p:sld xmlns:a="http://schemas.openxmlformats.org/drawingml/2006/main" xmlns:r="http://schemas.openxmlformats.org/officeDocument/2006/relationships" xmlns:p="http://schemas.openxmlformats.org/presentationml/2006/main">
  <p:cSld name="Slide 66&amp;si=66">
    <p:spTree>
      <p:nvGrpSpPr>
        <p:cNvPr id="1" name=""/>
        <p:cNvGrpSpPr/>
        <p:nvPr/>
      </p:nvGrpSpPr>
      <p:grpSpPr>
        <a:xfrm>
          <a:off x="0" y="0"/>
          <a:ext cx="0" cy="0"/>
          <a:chOff x="0" y="0"/>
          <a:chExt cx="0" cy="0"/>
        </a:xfrm>
      </p:grpSpPr>
      <p:sp>
        <p:nvSpPr>
          <p:cNvPr id="2" name="C_4#9d61e1003.fixed?pid=b165d400c&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2</a:t>
            </a:r>
            <a:endParaRPr lang="en-US" altLang="zh-CN" sz="7200" dirty="0"/>
          </a:p>
        </p:txBody>
      </p:sp>
      <p:sp>
        <p:nvSpPr>
          <p:cNvPr id="3" name="C_4#9d61e1003.fixed?pid=b165d400c&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第2课时</a:t>
            </a:r>
            <a:r>
              <a:rPr lang="en-US" altLang="zh-CN" sz="4400" b="1" i="0" dirty="0">
                <a:solidFill>
                  <a:srgbClr val="FFFFFF"/>
                </a:solidFill>
                <a:latin typeface="SimSun" pitchFamily="34" charset="0"/>
                <a:ea typeface="SimSun" pitchFamily="34" charset="-122"/>
                <a:cs typeface="SimSun" pitchFamily="34" charset="-120"/>
              </a:rPr>
              <a:t> </a:t>
            </a:r>
            <a:r>
              <a:rPr lang="en-US" altLang="zh-CN" sz="4400" b="1" i="0" dirty="0">
                <a:solidFill>
                  <a:srgbClr val="FFFFFF"/>
                </a:solidFill>
                <a:latin typeface="SimHei" pitchFamily="34" charset="0"/>
                <a:ea typeface="SimHei" pitchFamily="34" charset="-122"/>
                <a:cs typeface="SimHei" pitchFamily="34" charset="-120"/>
              </a:rPr>
              <a:t>区域的特征</a:t>
            </a:r>
            <a:endParaRPr lang="en-US" altLang="zh-CN" sz="4400" dirty="0"/>
          </a:p>
        </p:txBody>
      </p:sp>
      <p:pic>
        <p:nvPicPr>
          <p:cNvPr id="4" name="C_4#9d61e1003.fixed?pid=b165d400c&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9d61e1003.fixed?pid=b165d400c&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刷提升</a:t>
            </a:r>
            <a:endParaRPr lang="en-US" altLang="zh-CN" sz="2800"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name="Slide 67&amp;si=67">
    <p:spTree>
      <p:nvGrpSpPr>
        <p:cNvPr id="1" name=""/>
        <p:cNvGrpSpPr/>
        <p:nvPr/>
      </p:nvGrpSpPr>
      <p:grpSpPr>
        <a:xfrm>
          <a:off x="0" y="0"/>
          <a:ext cx="0" cy="0"/>
          <a:chOff x="0" y="0"/>
          <a:chExt cx="0" cy="0"/>
        </a:xfrm>
      </p:grpSpPr>
      <p:sp>
        <p:nvSpPr>
          <p:cNvPr id="2" name="QM_5_BD.89_1#75a896982?pid=9d61e1003&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［四川绵阳中学2024高二月考］</a:t>
            </a:r>
            <a:r>
              <a:rPr lang="en-US" altLang="zh-CN" sz="2000" b="0" i="0" dirty="0">
                <a:solidFill>
                  <a:srgbClr val="000000"/>
                </a:solidFill>
                <a:latin typeface="微软雅黑" pitchFamily="34" charset="0"/>
                <a:ea typeface="楷体" pitchFamily="34" charset="-122"/>
                <a:cs typeface="微软雅黑" pitchFamily="34" charset="-120"/>
              </a:rPr>
              <a:t>甲</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乙两地分别位于我国两大地形区</a:t>
            </a:r>
            <a:r>
              <a:rPr lang="en-US" altLang="zh-CN" sz="2000" b="0" i="0" dirty="0">
                <a:solidFill>
                  <a:srgbClr val="000000"/>
                </a:solidFill>
                <a:latin typeface="Times New Roman" pitchFamily="34" charset="0"/>
                <a:ea typeface="KaiTi" pitchFamily="34" charset="-122"/>
                <a:cs typeface="Times New Roman" pitchFamily="34" charset="-120"/>
              </a:rPr>
              <a:t>。读下表的相关资料</a:t>
            </a:r>
            <a:r>
              <a:rPr lang="en-US" altLang="zh-CN" sz="2000" b="0" i="0">
                <a:solidFill>
                  <a:srgbClr val="000000"/>
                </a:solidFill>
                <a:latin typeface="Times New Roman" pitchFamily="34" charset="0"/>
                <a:ea typeface="KaiTi" pitchFamily="34" charset="-122"/>
                <a:cs typeface="Times New Roman" pitchFamily="34" charset="-120"/>
              </a:rPr>
              <a:t>，完成</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下面小题</a:t>
            </a:r>
            <a:r>
              <a:rPr lang="en-US" altLang="zh-CN" sz="2000" b="0" i="0" dirty="0">
                <a:solidFill>
                  <a:srgbClr val="000000"/>
                </a:solidFill>
                <a:latin typeface="Times New Roman" pitchFamily="34" charset="0"/>
                <a:ea typeface="KaiTi" pitchFamily="34" charset="-122"/>
                <a:cs typeface="Times New Roman" pitchFamily="34" charset="-120"/>
              </a:rPr>
              <a:t>。</a:t>
            </a:r>
            <a:endParaRPr lang="en-US" altLang="zh-CN" sz="2000" dirty="0"/>
          </a:p>
        </p:txBody>
      </p:sp>
      <mc:AlternateContent xmlns:mc="http://schemas.openxmlformats.org/markup-compatibility/2006" xmlns:a14="http://schemas.microsoft.com/office/drawing/2010/main">
        <mc:Choice Requires="a14">
          <p:graphicFrame>
            <p:nvGraphicFramePr>
              <p:cNvPr id="68" name="QM_5_BD.89_2#75a896982?colgroup=15,12,12&amp;pid=9d61e1003&amp;color=0,0,0&amp;vtp=1&amp;bbb=1"/>
              <p:cNvGraphicFramePr>
                <a:graphicFrameLocks noGrp="1"/>
              </p:cNvGraphicFramePr>
              <p:nvPr>
                <p:extLst>
                  <p:ext uri="{D42A27DB-BD31-4B8C-83A1-F6EECF244321}">
                    <p14:modId xmlns:p14="http://schemas.microsoft.com/office/powerpoint/2010/main" val="1745178021"/>
                  </p:ext>
                </p:extLst>
              </p:nvPr>
            </p:nvGraphicFramePr>
            <p:xfrm>
              <a:off x="722376" y="1949646"/>
              <a:ext cx="10707624" cy="2123821"/>
            </p:xfrm>
            <a:graphic>
              <a:graphicData uri="http://schemas.openxmlformats.org/drawingml/2006/table">
                <a:tbl>
                  <a:tblPr/>
                  <a:tblGrid>
                    <a:gridCol w="4105656">
                      <a:extLst>
                        <a:ext uri="{9D8B030D-6E8A-4147-A177-3AD203B41FA5}">
                          <a16:colId xmlns:a16="http://schemas.microsoft.com/office/drawing/2014/main" val="20000"/>
                        </a:ext>
                      </a:extLst>
                    </a:gridCol>
                    <a:gridCol w="3300984">
                      <a:extLst>
                        <a:ext uri="{9D8B030D-6E8A-4147-A177-3AD203B41FA5}">
                          <a16:colId xmlns:a16="http://schemas.microsoft.com/office/drawing/2014/main" val="20001"/>
                        </a:ext>
                      </a:extLst>
                    </a:gridCol>
                    <a:gridCol w="3300984">
                      <a:extLst>
                        <a:ext uri="{9D8B030D-6E8A-4147-A177-3AD203B41FA5}">
                          <a16:colId xmlns:a16="http://schemas.microsoft.com/office/drawing/2014/main" val="20002"/>
                        </a:ext>
                      </a:extLst>
                    </a:gridCol>
                  </a:tblGrid>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（25°N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（28°N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海拔</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1</a:t>
                          </a:r>
                          <a:r>
                            <a:rPr lang="en-US" altLang="zh-CN" sz="2000" b="1" i="0" dirty="0">
                              <a:solidFill>
                                <a:srgbClr val="000000"/>
                              </a:solidFill>
                              <a:latin typeface="Times New Roman" pitchFamily="34" charset="0"/>
                              <a:ea typeface="KaiTi" pitchFamily="34" charset="-122"/>
                              <a:cs typeface="Times New Roman"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1" i="0" kern="0" spc="-99900" dirty="0">
                              <a:solidFill>
                                <a:srgbClr val="FFFFFF"/>
                              </a:solidFill>
                              <a:latin typeface="Times New Roman" pitchFamily="34" charset="0"/>
                              <a:ea typeface="KaiTi" pitchFamily="34" charset="-122"/>
                              <a:cs typeface="Times New Roman" pitchFamily="34" charset="-120"/>
                            </a:rPr>
                            <a:t> </a:t>
                          </a:r>
                          <a:r>
                            <a:rPr lang="en-US" altLang="zh-CN" sz="2000" b="1" i="0" dirty="0">
                              <a:solidFill>
                                <a:srgbClr val="000000"/>
                              </a:solidFill>
                              <a:latin typeface="Times New Roman" pitchFamily="34" charset="0"/>
                              <a:ea typeface="KaiTi"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7</a:t>
                          </a:r>
                          <a:r>
                            <a:rPr lang="en-US" altLang="zh-CN" sz="2000" b="1" i="0" dirty="0">
                              <a:solidFill>
                                <a:srgbClr val="000000"/>
                              </a:solidFill>
                              <a:latin typeface="Times New Roman" pitchFamily="34" charset="0"/>
                              <a:ea typeface="KaiTi" pitchFamily="34" charset="-122"/>
                              <a:cs typeface="Times New Roman" pitchFamily="34" charset="-120"/>
                            </a:rPr>
                            <a:t>月平均气温（</a:t>
                          </a:r>
                          <a14:m>
                            <m:oMath xmlns:m="http://schemas.openxmlformats.org/officeDocument/2006/math">
                              <m:r>
                                <a:rPr lang="en-US" altLang="zh-CN" sz="2000" b="1" i="0" spc="-100" dirty="0">
                                  <a:solidFill>
                                    <a:srgbClr val="000000"/>
                                  </a:solidFill>
                                  <a:latin typeface="Cambria Math" panose="02040503050406030204" pitchFamily="18" charset="0"/>
                                  <a:ea typeface="KaiTi" pitchFamily="34" charset="-122"/>
                                  <a:cs typeface="Times New Roman" pitchFamily="34" charset="-120"/>
                                </a:rPr>
                                <m:t>℃</m:t>
                              </m:r>
                            </m:oMath>
                          </a14:m>
                          <a:r>
                            <a:rPr lang="en-US" altLang="zh-CN" sz="100" b="1" i="0" kern="0" spc="-99900" dirty="0">
                              <a:solidFill>
                                <a:srgbClr val="FFFFFF"/>
                              </a:solidFill>
                              <a:latin typeface="Times New Roman" pitchFamily="34" charset="0"/>
                              <a:ea typeface="KaiTi" pitchFamily="34" charset="-122"/>
                              <a:cs typeface="Times New Roman" pitchFamily="34" charset="-120"/>
                            </a:rPr>
                            <a:t> </a:t>
                          </a:r>
                          <a:r>
                            <a:rPr lang="en-US" altLang="zh-CN" sz="2000" b="1" i="0" dirty="0">
                              <a:solidFill>
                                <a:srgbClr val="000000"/>
                              </a:solidFill>
                              <a:latin typeface="Times New Roman" pitchFamily="34" charset="0"/>
                              <a:ea typeface="KaiTi" pitchFamily="34" charset="-122"/>
                              <a:cs typeface="Times New Roman" pitchFamily="34" charset="-120"/>
                            </a:rPr>
                            <a:t>）</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Choice>
        <mc:Fallback xmlns="">
          <p:graphicFrame>
            <p:nvGraphicFramePr>
              <p:cNvPr id="68" name="QM_5_BD.89_2#75a896982?colgroup=15,12,12&amp;pid=9d61e1003&amp;color=0,0,0&amp;vtp=1&amp;bbb=1"/>
              <p:cNvGraphicFramePr>
                <a:graphicFrameLocks noGrp="1"/>
              </p:cNvGraphicFramePr>
              <p:nvPr>
                <p:extLst>
                  <p:ext uri="{D42A27DB-BD31-4B8C-83A1-F6EECF244321}">
                    <p14:modId xmlns:p14="http://schemas.microsoft.com/office/powerpoint/2010/main" val="1745178021"/>
                  </p:ext>
                </p:extLst>
              </p:nvPr>
            </p:nvGraphicFramePr>
            <p:xfrm>
              <a:off x="722376" y="1949646"/>
              <a:ext cx="10707624" cy="2123821"/>
            </p:xfrm>
            <a:graphic>
              <a:graphicData uri="http://schemas.openxmlformats.org/drawingml/2006/table">
                <a:tbl>
                  <a:tblPr/>
                  <a:tblGrid>
                    <a:gridCol w="4105656">
                      <a:extLst>
                        <a:ext uri="{9D8B030D-6E8A-4147-A177-3AD203B41FA5}">
                          <a16:colId xmlns:a16="http://schemas.microsoft.com/office/drawing/2014/main" val="20000"/>
                        </a:ext>
                      </a:extLst>
                    </a:gridCol>
                    <a:gridCol w="3300984">
                      <a:extLst>
                        <a:ext uri="{9D8B030D-6E8A-4147-A177-3AD203B41FA5}">
                          <a16:colId xmlns:a16="http://schemas.microsoft.com/office/drawing/2014/main" val="20001"/>
                        </a:ext>
                      </a:extLst>
                    </a:gridCol>
                    <a:gridCol w="3300984">
                      <a:extLst>
                        <a:ext uri="{9D8B030D-6E8A-4147-A177-3AD203B41FA5}">
                          <a16:colId xmlns:a16="http://schemas.microsoft.com/office/drawing/2014/main" val="20002"/>
                        </a:ext>
                      </a:extLst>
                    </a:gridCol>
                  </a:tblGrid>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地区</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甲</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乙</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22783">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经纬度</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（25°N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105°E）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（28°N</a:t>
                          </a:r>
                          <a:r>
                            <a:rPr lang="en-US" altLang="zh-CN" sz="2000" b="0" i="0" spc="-10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Times New Roman" pitchFamily="34" charset="0"/>
                              <a:ea typeface="KaiTi" pitchFamily="34" charset="-122"/>
                              <a:cs typeface="Times New Roman" pitchFamily="34" charset="-120"/>
                            </a:rPr>
                            <a:t>113°E）</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26085">
                    <a:tc>
                      <a:txBody>
                        <a:bodyPr/>
                        <a:lstStyle/>
                        <a:p>
                          <a:pPr algn="ctr" latinLnBrk="1" hangingPunct="0">
                            <a:lnSpc>
                              <a:spcPts val="3000"/>
                            </a:lnSpc>
                          </a:pPr>
                          <a:r>
                            <a:rPr lang="en-US" altLang="zh-CN" sz="2000" b="1" i="0">
                              <a:solidFill>
                                <a:srgbClr val="000000"/>
                              </a:solidFill>
                              <a:latin typeface="Times New Roman" pitchFamily="34" charset="0"/>
                              <a:ea typeface="KaiTi" pitchFamily="34" charset="-122"/>
                              <a:cs typeface="Times New Roman" pitchFamily="34" charset="-120"/>
                            </a:rPr>
                            <a:t>海拔</a:t>
                          </a:r>
                          <a:r>
                            <a:rPr lang="en-US" altLang="zh-CN" sz="2000" b="1" i="0" dirty="0">
                              <a:solidFill>
                                <a:srgbClr val="000000"/>
                              </a:solidFill>
                              <a:latin typeface="Times New Roman" pitchFamily="34" charset="0"/>
                              <a:ea typeface="KaiTi" pitchFamily="34" charset="-122"/>
                              <a:cs typeface="Times New Roman" pitchFamily="34" charset="-120"/>
                            </a:rPr>
                            <a:t>（</a:t>
                          </a:r>
                          <a:r>
                            <a:rPr lang="en-US" altLang="zh-CN" sz="2000" b="1" i="0">
                              <a:solidFill>
                                <a:srgbClr val="000000"/>
                              </a:solidFill>
                              <a:latin typeface="Times New Roman" pitchFamily="34" charset="0"/>
                              <a:ea typeface="KaiTi" pitchFamily="34" charset="-122"/>
                              <a:cs typeface="Times New Roman" pitchFamily="34" charset="-120"/>
                            </a:rPr>
                            <a:t>米）</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1891</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68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8" t="-302857" r="-160979" b="-125714"/>
                          </a:stretch>
                        </a:blipFill>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7.7</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4</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26085">
                    <a:tc>
                      <a:txBody>
                        <a:bodyPr/>
                        <a:lstStyle/>
                        <a:p>
                          <a:endParaRPr lang="zh-CN"/>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blipFill>
                          <a:blip r:embed="rId3"/>
                          <a:stretch>
                            <a:fillRect l="-148" t="-402857" r="-160979" b="-25714"/>
                          </a:stretch>
                        </a:blipFill>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19.8</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latinLnBrk="1" hangingPunct="0">
                            <a:lnSpc>
                              <a:spcPts val="3000"/>
                            </a:lnSpc>
                          </a:pPr>
                          <a:r>
                            <a:rPr lang="en-US" altLang="zh-CN" sz="2000" b="0" i="0" dirty="0">
                              <a:solidFill>
                                <a:srgbClr val="000000"/>
                              </a:solidFill>
                              <a:latin typeface="Times New Roman" pitchFamily="34" charset="0"/>
                              <a:ea typeface="KaiTi" pitchFamily="34" charset="-122"/>
                              <a:cs typeface="Times New Roman" pitchFamily="34" charset="-120"/>
                            </a:rPr>
                            <a:t>32</a:t>
                          </a:r>
                          <a:endParaRPr lang="en-US" altLang="zh-CN" sz="1200" dirty="0"/>
                        </a:p>
                      </a:txBody>
                      <a:tcPr marL="72000" marR="7200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mc:Fallback>
      </mc:AlternateContent>
      <p:sp>
        <p:nvSpPr>
          <p:cNvPr id="4" name="QC_6_BD.90_1#5f374dd61?pid=75a896982&amp;color=0,0,0&amp;vtp=1&amp;bbb=1"/>
          <p:cNvSpPr/>
          <p:nvPr/>
        </p:nvSpPr>
        <p:spPr>
          <a:xfrm>
            <a:off x="722376" y="42102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a:t>
            </a:r>
            <a:r>
              <a:rPr lang="en-US" altLang="zh-CN" sz="2000" b="0" i="0">
                <a:solidFill>
                  <a:srgbClr val="000000"/>
                </a:solidFill>
                <a:latin typeface="微软雅黑" pitchFamily="34" charset="0"/>
                <a:ea typeface="微软雅黑" pitchFamily="34" charset="-122"/>
                <a:cs typeface="微软雅黑" pitchFamily="34" charset="-120"/>
              </a:rPr>
              <a:t>甲地所在地形区的特征是(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91_1#5f374dd61.bracket?pid=75a896982&amp;color=0,0,0&amp;vpa=26&amp;vtp=1"/>
          <p:cNvSpPr/>
          <p:nvPr/>
        </p:nvSpPr>
        <p:spPr>
          <a:xfrm>
            <a:off x="3927539" y="4210246"/>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90_2#5f374dd61.choices?pid=75a896982&amp;color=0,0,0&amp;vtp=1&amp;bbb=1"/>
          <p:cNvSpPr/>
          <p:nvPr/>
        </p:nvSpPr>
        <p:spPr>
          <a:xfrm>
            <a:off x="722376" y="46688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A.远看是山</a:t>
            </a:r>
            <a:r>
              <a:rPr lang="en-US" altLang="zh-CN" sz="2000" b="0" i="0">
                <a:solidFill>
                  <a:srgbClr val="000000"/>
                </a:solidFill>
                <a:latin typeface="微软雅黑" pitchFamily="34" charset="0"/>
                <a:ea typeface="微软雅黑" pitchFamily="34" charset="-122"/>
                <a:cs typeface="微软雅黑" pitchFamily="34" charset="-120"/>
              </a:rPr>
              <a:t>，近看是川</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.一望无际，地形平坦</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.地表崎岖</a:t>
            </a:r>
            <a:r>
              <a:rPr lang="en-US" altLang="zh-CN" sz="2000" b="0" i="0">
                <a:solidFill>
                  <a:srgbClr val="000000"/>
                </a:solidFill>
                <a:latin typeface="微软雅黑" pitchFamily="34" charset="0"/>
                <a:ea typeface="微软雅黑" pitchFamily="34" charset="-122"/>
                <a:cs typeface="微软雅黑" pitchFamily="34" charset="-120"/>
              </a:rPr>
              <a:t>，石灰岩广布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.千沟万壑，支离破碎</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67.xml><?xml version="1.0" encoding="utf-8"?>
<p:sld xmlns:a="http://schemas.openxmlformats.org/drawingml/2006/main" xmlns:r="http://schemas.openxmlformats.org/officeDocument/2006/relationships" xmlns:p="http://schemas.openxmlformats.org/presentationml/2006/main">
  <p:cSld name="Slide 68&amp;si=68">
    <p:spTree>
      <p:nvGrpSpPr>
        <p:cNvPr id="1" name=""/>
        <p:cNvGrpSpPr/>
        <p:nvPr/>
      </p:nvGrpSpPr>
      <p:grpSpPr>
        <a:xfrm>
          <a:off x="0" y="0"/>
          <a:ext cx="0" cy="0"/>
          <a:chOff x="0" y="0"/>
          <a:chExt cx="0" cy="0"/>
        </a:xfrm>
      </p:grpSpPr>
      <p:sp>
        <p:nvSpPr>
          <p:cNvPr id="2" name="QC_6_AS.92_1#5f374dd61?vop=1&amp;pid=75a89698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本题考查区域定位。根据甲、乙两地的经纬度及海拔判断，</a:t>
            </a:r>
            <a:r>
              <a:rPr lang="en-US" altLang="zh-CN" sz="2000" b="0" i="0">
                <a:solidFill>
                  <a:srgbClr val="000000"/>
                </a:solidFill>
                <a:latin typeface="微软雅黑" pitchFamily="34" charset="0"/>
                <a:ea typeface="微软雅黑" pitchFamily="34" charset="-122"/>
                <a:cs typeface="微软雅黑" pitchFamily="34" charset="-120"/>
              </a:rPr>
              <a:t>甲所在的地形区是云贵高原，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乙所在地形区属于长江中下游平原</a:t>
            </a:r>
            <a:r>
              <a:rPr lang="en-US" altLang="zh-CN" sz="2000" b="0" i="0" dirty="0">
                <a:solidFill>
                  <a:srgbClr val="000000"/>
                </a:solidFill>
                <a:latin typeface="微软雅黑" pitchFamily="34" charset="0"/>
                <a:ea typeface="微软雅黑" pitchFamily="34" charset="-122"/>
                <a:cs typeface="微软雅黑" pitchFamily="34" charset="-120"/>
              </a:rPr>
              <a:t>。“远看是山，近看是川”指的是青藏高原，A错误</a:t>
            </a:r>
            <a:r>
              <a:rPr lang="en-US" altLang="zh-CN" sz="2000" b="0" i="0">
                <a:solidFill>
                  <a:srgbClr val="000000"/>
                </a:solidFill>
                <a:latin typeface="微软雅黑" pitchFamily="34" charset="0"/>
                <a:ea typeface="微软雅黑" pitchFamily="34" charset="-122"/>
                <a:cs typeface="微软雅黑" pitchFamily="34" charset="-120"/>
              </a:rPr>
              <a:t>；云贵高</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原地表崎岖</a:t>
            </a:r>
            <a:r>
              <a:rPr lang="en-US" altLang="zh-CN" sz="2000" b="0" i="0" dirty="0">
                <a:solidFill>
                  <a:srgbClr val="000000"/>
                </a:solidFill>
                <a:latin typeface="微软雅黑" pitchFamily="34" charset="0"/>
                <a:ea typeface="微软雅黑" pitchFamily="34" charset="-122"/>
                <a:cs typeface="微软雅黑" pitchFamily="34" charset="-120"/>
              </a:rPr>
              <a:t>，喀斯特地貌广布，石灰岩广布，C正确，B错误；“千沟万壑，支离破碎</a:t>
            </a:r>
            <a:r>
              <a:rPr lang="en-US" altLang="zh-CN" sz="2000" b="0" i="0">
                <a:solidFill>
                  <a:srgbClr val="000000"/>
                </a:solidFill>
                <a:latin typeface="微软雅黑" pitchFamily="34" charset="0"/>
                <a:ea typeface="微软雅黑" pitchFamily="34" charset="-122"/>
                <a:cs typeface="微软雅黑" pitchFamily="34" charset="-120"/>
              </a:rPr>
              <a:t>”是指黄土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高原</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68.xml><?xml version="1.0" encoding="utf-8"?>
<p:sld xmlns:a="http://schemas.openxmlformats.org/drawingml/2006/main" xmlns:r="http://schemas.openxmlformats.org/officeDocument/2006/relationships" xmlns:p="http://schemas.openxmlformats.org/presentationml/2006/main">
  <p:cSld name="Slide 69&amp;si=69">
    <p:spTree>
      <p:nvGrpSpPr>
        <p:cNvPr id="1" name=""/>
        <p:cNvGrpSpPr/>
        <p:nvPr/>
      </p:nvGrpSpPr>
      <p:grpSpPr>
        <a:xfrm>
          <a:off x="0" y="0"/>
          <a:ext cx="0" cy="0"/>
          <a:chOff x="0" y="0"/>
          <a:chExt cx="0" cy="0"/>
        </a:xfrm>
      </p:grpSpPr>
      <p:sp>
        <p:nvSpPr>
          <p:cNvPr id="2" name="QC_6_BD.93_1#66d37ec8b?pid=75a896982&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2.甲地夏季气温明显低于乙地，</a:t>
            </a:r>
            <a:r>
              <a:rPr lang="en-US" altLang="zh-CN" sz="2000" b="0" i="0">
                <a:solidFill>
                  <a:srgbClr val="000000"/>
                </a:solidFill>
                <a:latin typeface="微软雅黑" pitchFamily="34" charset="0"/>
                <a:ea typeface="微软雅黑" pitchFamily="34" charset="-122"/>
                <a:cs typeface="微软雅黑" pitchFamily="34" charset="-120"/>
              </a:rPr>
              <a:t>其主要原因是(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94_1#66d37ec8b.bracket?pid=75a896982&amp;color=0,0,0&amp;vpa=27&amp;vtp=1"/>
          <p:cNvSpPr/>
          <p:nvPr/>
        </p:nvSpPr>
        <p:spPr>
          <a:xfrm>
            <a:off x="5959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93_2#66d37ec8b.choices?pid=75a896982&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507029" algn="l"/>
                <a:tab pos="5483957" algn="l"/>
                <a:tab pos="8473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.地形不同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B.气候类型不同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C.海陆位置不同</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.纬度不同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9.xml><?xml version="1.0" encoding="utf-8"?>
<p:sld xmlns:a="http://schemas.openxmlformats.org/drawingml/2006/main" xmlns:r="http://schemas.openxmlformats.org/officeDocument/2006/relationships" xmlns:p="http://schemas.openxmlformats.org/presentationml/2006/main">
  <p:cSld name="Slide 70&amp;si=70">
    <p:spTree>
      <p:nvGrpSpPr>
        <p:cNvPr id="1" name=""/>
        <p:cNvGrpSpPr/>
        <p:nvPr/>
      </p:nvGrpSpPr>
      <p:grpSpPr>
        <a:xfrm>
          <a:off x="0" y="0"/>
          <a:ext cx="0" cy="0"/>
          <a:chOff x="0" y="0"/>
          <a:chExt cx="0" cy="0"/>
        </a:xfrm>
      </p:grpSpPr>
      <p:sp>
        <p:nvSpPr>
          <p:cNvPr id="2" name="QC_6_AS.95_1#66d37ec8b?vop=1&amp;pid=75a896982&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本题考查区域差异的原因。据上题分析，甲地位于云贵高原，</a:t>
            </a:r>
            <a:r>
              <a:rPr lang="en-US" altLang="zh-CN" sz="2000" b="0" i="0">
                <a:solidFill>
                  <a:srgbClr val="000000"/>
                </a:solidFill>
                <a:latin typeface="微软雅黑" pitchFamily="34" charset="0"/>
                <a:ea typeface="微软雅黑" pitchFamily="34" charset="-122"/>
                <a:cs typeface="微软雅黑" pitchFamily="34" charset="-120"/>
              </a:rPr>
              <a:t>乙地位于长江中下游平原，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甲地地势较高</a:t>
            </a:r>
            <a:r>
              <a:rPr lang="en-US" altLang="zh-CN" sz="2000" b="0" i="0" dirty="0">
                <a:solidFill>
                  <a:srgbClr val="000000"/>
                </a:solidFill>
                <a:latin typeface="微软雅黑" pitchFamily="34" charset="0"/>
                <a:ea typeface="微软雅黑" pitchFamily="34" charset="-122"/>
                <a:cs typeface="微软雅黑" pitchFamily="34" charset="-120"/>
              </a:rPr>
              <a:t>，夏季气温明显低于乙地，其主要原因是所处地形不同，A正确</a:t>
            </a:r>
            <a:r>
              <a:rPr lang="en-US" altLang="zh-CN" sz="2000" b="0" i="0">
                <a:solidFill>
                  <a:srgbClr val="000000"/>
                </a:solidFill>
                <a:latin typeface="微软雅黑" pitchFamily="34" charset="0"/>
                <a:ea typeface="微软雅黑" pitchFamily="34" charset="-122"/>
                <a:cs typeface="微软雅黑" pitchFamily="34" charset="-120"/>
              </a:rPr>
              <a:t>；两地都主要属于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亚热带季风气候</a:t>
            </a:r>
            <a:r>
              <a:rPr lang="en-US" altLang="zh-CN" sz="2000" b="0" i="0" dirty="0">
                <a:solidFill>
                  <a:srgbClr val="000000"/>
                </a:solidFill>
                <a:latin typeface="微软雅黑" pitchFamily="34" charset="0"/>
                <a:ea typeface="微软雅黑" pitchFamily="34" charset="-122"/>
                <a:cs typeface="微软雅黑" pitchFamily="34" charset="-120"/>
              </a:rPr>
              <a:t>，B错误；海陆位置对两地夏季气温的影响较小，C错误；</a:t>
            </a:r>
            <a:r>
              <a:rPr lang="en-US" altLang="zh-CN" sz="2000" b="0" i="0">
                <a:solidFill>
                  <a:srgbClr val="000000"/>
                </a:solidFill>
                <a:latin typeface="微软雅黑" pitchFamily="34" charset="0"/>
                <a:ea typeface="微软雅黑" pitchFamily="34" charset="-122"/>
                <a:cs typeface="微软雅黑" pitchFamily="34" charset="-120"/>
              </a:rPr>
              <a:t>所处纬度位置甲地较低，</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气温应该较高</a:t>
            </a:r>
            <a:r>
              <a:rPr lang="en-US" altLang="zh-CN" sz="2000" b="0" i="0" dirty="0">
                <a:solidFill>
                  <a:srgbClr val="000000"/>
                </a:solidFill>
                <a:latin typeface="微软雅黑" pitchFamily="34" charset="0"/>
                <a:ea typeface="微软雅黑" pitchFamily="34" charset="-122"/>
                <a:cs typeface="微软雅黑" pitchFamily="34" charset="-120"/>
              </a:rPr>
              <a:t>，不是甲地夏季气温明显低于乙地的原因，D错误。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name="Slide 8&amp;si=8">
    <p:spTree>
      <p:nvGrpSpPr>
        <p:cNvPr id="1" name=""/>
        <p:cNvGrpSpPr/>
        <p:nvPr/>
      </p:nvGrpSpPr>
      <p:grpSpPr>
        <a:xfrm>
          <a:off x="0" y="0"/>
          <a:ext cx="0" cy="0"/>
          <a:chOff x="0" y="0"/>
          <a:chExt cx="0" cy="0"/>
        </a:xfrm>
      </p:grpSpPr>
      <p:sp>
        <p:nvSpPr>
          <p:cNvPr id="2" name="QC_7_AS.7_1#07c63ead4?vop=1&amp;pid=3c158c071&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本题考查区域的含义与划分依据。一般行政区域是有明确边界的</a:t>
            </a:r>
            <a:r>
              <a:rPr lang="en-US" altLang="zh-CN" sz="2000" b="0" i="0">
                <a:solidFill>
                  <a:srgbClr val="000000"/>
                </a:solidFill>
                <a:latin typeface="微软雅黑" pitchFamily="34" charset="0"/>
                <a:ea typeface="微软雅黑" pitchFamily="34" charset="-122"/>
                <a:cs typeface="微软雅黑" pitchFamily="34" charset="-120"/>
              </a:rPr>
              <a:t>，而自然区域边界通常具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有过渡性质</a:t>
            </a:r>
            <a:r>
              <a:rPr lang="en-US" altLang="zh-CN" sz="2000" b="0" i="0" dirty="0">
                <a:solidFill>
                  <a:srgbClr val="000000"/>
                </a:solidFill>
                <a:latin typeface="微软雅黑" pitchFamily="34" charset="0"/>
                <a:ea typeface="微软雅黑" pitchFamily="34" charset="-122"/>
                <a:cs typeface="微软雅黑" pitchFamily="34" charset="-120"/>
              </a:rPr>
              <a:t>，没有明确边界，A正确；区域内部具有相似性，</a:t>
            </a:r>
            <a:r>
              <a:rPr lang="en-US" altLang="zh-CN" sz="2000" b="0" i="0">
                <a:solidFill>
                  <a:srgbClr val="000000"/>
                </a:solidFill>
                <a:latin typeface="微软雅黑" pitchFamily="34" charset="0"/>
                <a:ea typeface="微软雅黑" pitchFamily="34" charset="-122"/>
                <a:cs typeface="微软雅黑" pitchFamily="34" charset="-120"/>
              </a:rPr>
              <a:t>但是内部自然特征不可能完全一致，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错误；区域内各个要素是相互联系、相互渗透的，C错误；图中各个区域主要依据海拔</a:t>
            </a:r>
            <a:r>
              <a:rPr lang="en-US" altLang="zh-CN" sz="2000" b="0" i="0">
                <a:solidFill>
                  <a:srgbClr val="000000"/>
                </a:solidFill>
                <a:latin typeface="微软雅黑" pitchFamily="34" charset="0"/>
                <a:ea typeface="微软雅黑" pitchFamily="34" charset="-122"/>
                <a:cs typeface="微软雅黑" pitchFamily="34" charset="-120"/>
              </a:rPr>
              <a:t>、热量条</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件等划分</a:t>
            </a:r>
            <a:r>
              <a:rPr lang="en-US" altLang="zh-CN" sz="2000" b="0" i="0" dirty="0">
                <a:solidFill>
                  <a:srgbClr val="000000"/>
                </a:solidFill>
                <a:latin typeface="微软雅黑" pitchFamily="34" charset="0"/>
                <a:ea typeface="微软雅黑" pitchFamily="34" charset="-122"/>
                <a:cs typeface="微软雅黑" pitchFamily="34" charset="-120"/>
              </a:rPr>
              <a:t>，而不是水分，D错误。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0.xml><?xml version="1.0" encoding="utf-8"?>
<p:sld xmlns:a="http://schemas.openxmlformats.org/drawingml/2006/main" xmlns:r="http://schemas.openxmlformats.org/officeDocument/2006/relationships" xmlns:p="http://schemas.openxmlformats.org/presentationml/2006/main">
  <p:cSld name="Slide 71&amp;si=71">
    <p:spTree>
      <p:nvGrpSpPr>
        <p:cNvPr id="1" name=""/>
        <p:cNvGrpSpPr/>
        <p:nvPr/>
      </p:nvGrpSpPr>
      <p:grpSpPr>
        <a:xfrm>
          <a:off x="0" y="0"/>
          <a:ext cx="0" cy="0"/>
          <a:chOff x="0" y="0"/>
          <a:chExt cx="0" cy="0"/>
        </a:xfrm>
      </p:grpSpPr>
      <p:pic>
        <p:nvPicPr>
          <p:cNvPr id="2" name="QM_5_BD.96_1#095b88c2d?htil=7&amp;pid=9d61e1003&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8319026" y="1026864"/>
            <a:ext cx="3054096" cy="267919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96_2#095b88c2d?htil=7&amp;pid=9d61e1003&amp;color=0,0,0&amp;vtp=1&amp;bt=1&amp;bbb=1&amp;hb=1&amp;hs=1"/>
          <p:cNvSpPr/>
          <p:nvPr/>
        </p:nvSpPr>
        <p:spPr>
          <a:xfrm>
            <a:off x="722376" y="972000"/>
            <a:ext cx="7562088" cy="1300353"/>
          </a:xfrm>
          <a:prstGeom prst="rect">
            <a:avLst/>
          </a:prstGeom>
          <a:noFill/>
          <a:ln/>
        </p:spPr>
        <p:txBody>
          <a:bodyPr wrap="none" lIns="0" tIns="0" rIns="0" bIns="0" rtlCol="0" anchor="t"/>
          <a:lstStyle/>
          <a:p>
            <a:pPr algn="l" latinLnBrk="1">
              <a:lnSpc>
                <a:spcPts val="3600"/>
              </a:lnSpc>
            </a:pPr>
            <a:r>
              <a:rPr lang="en-US" altLang="zh-CN" sz="2000" b="0" i="0" spc="-50" dirty="0">
                <a:solidFill>
                  <a:srgbClr val="000000"/>
                </a:solidFill>
                <a:latin typeface="仿宋" pitchFamily="34" charset="0"/>
                <a:ea typeface="仿宋" pitchFamily="34" charset="-122"/>
                <a:cs typeface="仿宋" pitchFamily="34" charset="-120"/>
              </a:rPr>
              <a:t>［天津中学2025高二月考］</a:t>
            </a:r>
            <a:r>
              <a:rPr lang="en-US" altLang="zh-CN" sz="2000" b="0" i="0" spc="-50" dirty="0">
                <a:solidFill>
                  <a:srgbClr val="000000"/>
                </a:solidFill>
                <a:latin typeface="微软雅黑" pitchFamily="34" charset="0"/>
                <a:ea typeface="楷体" pitchFamily="34" charset="-122"/>
                <a:cs typeface="微软雅黑" pitchFamily="34" charset="-120"/>
              </a:rPr>
              <a:t>北京市</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天津市和河北省依据京津冀协同</a:t>
            </a:r>
          </a:p>
          <a:p>
            <a:pPr latinLnBrk="1">
              <a:lnSpc>
                <a:spcPts val="3600"/>
              </a:lnSpc>
            </a:pPr>
            <a:r>
              <a:rPr lang="en-US" altLang="zh-CN" sz="2000" b="0" i="0" spc="-50">
                <a:solidFill>
                  <a:srgbClr val="000000"/>
                </a:solidFill>
                <a:latin typeface="微软雅黑" pitchFamily="34" charset="0"/>
                <a:ea typeface="楷体" pitchFamily="34" charset="-122"/>
                <a:cs typeface="微软雅黑" pitchFamily="34" charset="-120"/>
              </a:rPr>
              <a:t>发展规划</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强化各自的功能定位</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各有侧重地推动要素流动</a:t>
            </a:r>
            <a:r>
              <a:rPr lang="en-US" altLang="zh-CN" sz="2000" b="0" i="0" spc="-50">
                <a:solidFill>
                  <a:srgbClr val="000000"/>
                </a:solidFill>
                <a:latin typeface="Times New Roman" pitchFamily="34" charset="0"/>
                <a:ea typeface="KaiTi" pitchFamily="34" charset="-122"/>
                <a:cs typeface="Times New Roman" pitchFamily="34" charset="-120"/>
              </a:rPr>
              <a:t>，</a:t>
            </a:r>
            <a:r>
              <a:rPr lang="en-US" altLang="zh-CN" sz="2000" b="0" i="0" spc="-50">
                <a:solidFill>
                  <a:srgbClr val="000000"/>
                </a:solidFill>
                <a:latin typeface="微软雅黑" pitchFamily="34" charset="0"/>
                <a:ea typeface="楷体" pitchFamily="34" charset="-122"/>
                <a:cs typeface="微软雅黑" pitchFamily="34" charset="-120"/>
              </a:rPr>
              <a:t>从而促</a:t>
            </a:r>
          </a:p>
          <a:p>
            <a:pPr latinLnBrk="1">
              <a:lnSpc>
                <a:spcPts val="3400"/>
              </a:lnSpc>
            </a:pPr>
            <a:r>
              <a:rPr lang="en-US" altLang="zh-CN" sz="2000" b="0" i="0" spc="-50">
                <a:solidFill>
                  <a:srgbClr val="000000"/>
                </a:solidFill>
                <a:latin typeface="微软雅黑" pitchFamily="34" charset="0"/>
                <a:ea typeface="楷体" pitchFamily="34" charset="-122"/>
                <a:cs typeface="微软雅黑" pitchFamily="34" charset="-120"/>
              </a:rPr>
              <a:t>进各自进一步发展</a:t>
            </a:r>
            <a:r>
              <a:rPr lang="en-US" altLang="zh-CN" sz="2000" b="0" i="0" spc="-50" dirty="0">
                <a:solidFill>
                  <a:srgbClr val="000000"/>
                </a:solidFill>
                <a:latin typeface="Times New Roman" pitchFamily="34" charset="0"/>
                <a:ea typeface="KaiTi" pitchFamily="34" charset="-122"/>
                <a:cs typeface="Times New Roman" pitchFamily="34" charset="-120"/>
              </a:rPr>
              <a:t>。</a:t>
            </a:r>
            <a:r>
              <a:rPr lang="en-US" altLang="zh-CN" sz="2000" b="0" i="0" spc="-50" dirty="0">
                <a:solidFill>
                  <a:srgbClr val="000000"/>
                </a:solidFill>
                <a:latin typeface="微软雅黑" pitchFamily="34" charset="0"/>
                <a:ea typeface="楷体" pitchFamily="34" charset="-122"/>
                <a:cs typeface="微软雅黑" pitchFamily="34" charset="-120"/>
              </a:rPr>
              <a:t>如图为京津冀区域关联示意图</a:t>
            </a:r>
            <a:r>
              <a:rPr lang="en-US" altLang="zh-CN" sz="2000" b="0" i="0" spc="-50" dirty="0">
                <a:solidFill>
                  <a:srgbClr val="000000"/>
                </a:solidFill>
                <a:latin typeface="Times New Roman" pitchFamily="34" charset="0"/>
                <a:ea typeface="KaiTi" pitchFamily="34" charset="-122"/>
                <a:cs typeface="Times New Roman" pitchFamily="34" charset="-120"/>
              </a:rPr>
              <a:t>。据此完成下题。</a:t>
            </a:r>
            <a:endParaRPr lang="en-US" altLang="zh-CN" sz="2000" spc="-50" dirty="0"/>
          </a:p>
        </p:txBody>
      </p:sp>
      <p:sp>
        <p:nvSpPr>
          <p:cNvPr id="4" name="QC_6_BD.97_1#e4e2eb577?pid=095b88c2d&amp;color=0,0,0&amp;vtp=1&amp;bbb=1&amp;hs=1"/>
          <p:cNvSpPr/>
          <p:nvPr/>
        </p:nvSpPr>
        <p:spPr>
          <a:xfrm>
            <a:off x="722376" y="38165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3.在图中，①②③示意京津冀区域之间的要素流动，</a:t>
            </a:r>
            <a:r>
              <a:rPr lang="en-US" altLang="zh-CN" sz="2000" b="0" i="0">
                <a:solidFill>
                  <a:srgbClr val="000000"/>
                </a:solidFill>
                <a:latin typeface="微软雅黑" pitchFamily="34" charset="0"/>
                <a:ea typeface="微软雅黑" pitchFamily="34" charset="-122"/>
                <a:cs typeface="微软雅黑" pitchFamily="34" charset="-120"/>
              </a:rPr>
              <a:t>其代表的含义分别是(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98_1#e4e2eb577.bracket?pid=095b88c2d&amp;color=0,0,0&amp;vpa=28&amp;vtp=1"/>
          <p:cNvSpPr/>
          <p:nvPr/>
        </p:nvSpPr>
        <p:spPr>
          <a:xfrm>
            <a:off x="8994839" y="3816546"/>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6" name="QC_6_BD.97_2#e4e2eb577.choices?pid=095b88c2d&amp;color=0,0,0&amp;vtp=1&amp;bbb=1"/>
          <p:cNvSpPr/>
          <p:nvPr/>
        </p:nvSpPr>
        <p:spPr>
          <a:xfrm>
            <a:off x="722376" y="4275143"/>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A.①劳动力、资源、产品，②产业与技术，③工业制成品</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.①劳动力、资源、产品，②工业制成品，③产业与技术</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.①产业与技术，②劳动力、资源、产品，③工业制成品</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.①产业与技术，②工业制成品，③劳动力、资源、产品</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1.xml><?xml version="1.0" encoding="utf-8"?>
<p:sld xmlns:a="http://schemas.openxmlformats.org/drawingml/2006/main" xmlns:r="http://schemas.openxmlformats.org/officeDocument/2006/relationships" xmlns:p="http://schemas.openxmlformats.org/presentationml/2006/main">
  <p:cSld name="Slide 72&amp;si=72">
    <p:spTree>
      <p:nvGrpSpPr>
        <p:cNvPr id="1" name=""/>
        <p:cNvGrpSpPr/>
        <p:nvPr/>
      </p:nvGrpSpPr>
      <p:grpSpPr>
        <a:xfrm>
          <a:off x="0" y="0"/>
          <a:ext cx="0" cy="0"/>
          <a:chOff x="0" y="0"/>
          <a:chExt cx="0" cy="0"/>
        </a:xfrm>
      </p:grpSpPr>
      <p:sp>
        <p:nvSpPr>
          <p:cNvPr id="2" name="QC_6_AS.99_1#e4e2eb577?vop=1&amp;pid=095b88c2d&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本题考查京津冀区域关联。根据图示并结合所学知识可知，北京为知识型区域</a:t>
            </a:r>
            <a:r>
              <a:rPr lang="en-US" altLang="zh-CN" sz="2000" b="0" i="0">
                <a:solidFill>
                  <a:srgbClr val="000000"/>
                </a:solidFill>
                <a:latin typeface="微软雅黑" pitchFamily="34" charset="0"/>
                <a:ea typeface="微软雅黑" pitchFamily="34" charset="-122"/>
                <a:cs typeface="微软雅黑" pitchFamily="34" charset="-120"/>
              </a:rPr>
              <a:t>，为京津冀</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区域提供产业与技术</a:t>
            </a:r>
            <a:r>
              <a:rPr lang="en-US" altLang="zh-CN" sz="2000" b="0" i="0" dirty="0">
                <a:solidFill>
                  <a:srgbClr val="000000"/>
                </a:solidFill>
                <a:latin typeface="微软雅黑" pitchFamily="34" charset="0"/>
                <a:ea typeface="微软雅黑" pitchFamily="34" charset="-122"/>
                <a:cs typeface="微软雅黑" pitchFamily="34" charset="-120"/>
              </a:rPr>
              <a:t>；天津为加工型区域，为京津冀区域提供工业制成品；</a:t>
            </a:r>
            <a:r>
              <a:rPr lang="en-US" altLang="zh-CN" sz="2000" b="0" i="0">
                <a:solidFill>
                  <a:srgbClr val="000000"/>
                </a:solidFill>
                <a:latin typeface="微软雅黑" pitchFamily="34" charset="0"/>
                <a:ea typeface="微软雅黑" pitchFamily="34" charset="-122"/>
                <a:cs typeface="微软雅黑" pitchFamily="34" charset="-120"/>
              </a:rPr>
              <a:t>河北为资源型区域，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为京津冀区域提供劳动力</a:t>
            </a:r>
            <a:r>
              <a:rPr lang="en-US" altLang="zh-CN" sz="2000" b="0" i="0" dirty="0">
                <a:solidFill>
                  <a:srgbClr val="000000"/>
                </a:solidFill>
                <a:latin typeface="微软雅黑" pitchFamily="34" charset="0"/>
                <a:ea typeface="微软雅黑" pitchFamily="34" charset="-122"/>
                <a:cs typeface="微软雅黑" pitchFamily="34" charset="-120"/>
              </a:rPr>
              <a:t>、资源、产品。所以①代表产业与技术，②代表工业制成品，</a:t>
            </a:r>
            <a:r>
              <a:rPr lang="en-US" altLang="zh-CN" sz="2000" b="0" i="0">
                <a:solidFill>
                  <a:srgbClr val="000000"/>
                </a:solidFill>
                <a:latin typeface="微软雅黑" pitchFamily="34" charset="0"/>
                <a:ea typeface="微软雅黑" pitchFamily="34" charset="-122"/>
                <a:cs typeface="微软雅黑" pitchFamily="34" charset="-120"/>
              </a:rPr>
              <a:t>③代表劳</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动力</a:t>
            </a:r>
            <a:r>
              <a:rPr lang="en-US" altLang="zh-CN" sz="2000" b="0" i="0" dirty="0">
                <a:solidFill>
                  <a:srgbClr val="000000"/>
                </a:solidFill>
                <a:latin typeface="微软雅黑" pitchFamily="34" charset="0"/>
                <a:ea typeface="微软雅黑" pitchFamily="34" charset="-122"/>
                <a:cs typeface="微软雅黑" pitchFamily="34" charset="-120"/>
              </a:rPr>
              <a:t>、资源、产品。故选D。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2.xml><?xml version="1.0" encoding="utf-8"?>
<p:sld xmlns:a="http://schemas.openxmlformats.org/drawingml/2006/main" xmlns:r="http://schemas.openxmlformats.org/officeDocument/2006/relationships" xmlns:p="http://schemas.openxmlformats.org/presentationml/2006/main">
  <p:cSld name="Slide 73&amp;si=73">
    <p:spTree>
      <p:nvGrpSpPr>
        <p:cNvPr id="1" name=""/>
        <p:cNvGrpSpPr/>
        <p:nvPr/>
      </p:nvGrpSpPr>
      <p:grpSpPr>
        <a:xfrm>
          <a:off x="0" y="0"/>
          <a:ext cx="0" cy="0"/>
          <a:chOff x="0" y="0"/>
          <a:chExt cx="0" cy="0"/>
        </a:xfrm>
      </p:grpSpPr>
      <p:sp>
        <p:nvSpPr>
          <p:cNvPr id="2" name="QC_6_AS.99_2#e4e2eb577?vop=1&amp;pid=095b88c2d&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知识拓展</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京津冀地区的发展定位</a:t>
            </a:r>
            <a:endParaRPr lang="en-US" altLang="zh-CN" sz="2000" dirty="0"/>
          </a:p>
        </p:txBody>
      </p:sp>
      <p:pic>
        <p:nvPicPr>
          <p:cNvPr id="3" name="QC_6_AS.99_3#e4e2eb577?vop=1&amp;pid=095b88c2d&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139106" y="1513528"/>
            <a:ext cx="5910740" cy="4679700"/>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3.xml><?xml version="1.0" encoding="utf-8"?>
<p:sld xmlns:a="http://schemas.openxmlformats.org/drawingml/2006/main" xmlns:r="http://schemas.openxmlformats.org/officeDocument/2006/relationships" xmlns:p="http://schemas.openxmlformats.org/presentationml/2006/main">
  <p:cSld name="Slide 74&amp;si=74">
    <p:spTree>
      <p:nvGrpSpPr>
        <p:cNvPr id="1" name=""/>
        <p:cNvGrpSpPr/>
        <p:nvPr/>
      </p:nvGrpSpPr>
      <p:grpSpPr>
        <a:xfrm>
          <a:off x="0" y="0"/>
          <a:ext cx="0" cy="0"/>
          <a:chOff x="0" y="0"/>
          <a:chExt cx="0" cy="0"/>
        </a:xfrm>
      </p:grpSpPr>
      <p:sp>
        <p:nvSpPr>
          <p:cNvPr id="2" name="QM_5_BD.100_1#d343de603?pid=9d61e1003&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［江苏苏南八校联盟2024高二联考］</a:t>
            </a:r>
            <a:r>
              <a:rPr lang="en-US" altLang="zh-CN" sz="2000" b="0" i="0" dirty="0">
                <a:solidFill>
                  <a:srgbClr val="000000"/>
                </a:solidFill>
                <a:latin typeface="微软雅黑" pitchFamily="34" charset="0"/>
                <a:ea typeface="楷体" pitchFamily="34" charset="-122"/>
                <a:cs typeface="微软雅黑" pitchFamily="34" charset="-120"/>
              </a:rPr>
              <a:t>根据山东省各地级市的地理位置</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可以将山东省划分为以济</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南为中心的省会经济圈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以青岛为中心的胶东经济圈和以临沂为中心的鲁南经济圈</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下图示意</a:t>
            </a:r>
          </a:p>
          <a:p>
            <a:pPr latinLnBrk="1">
              <a:lnSpc>
                <a:spcPts val="3400"/>
              </a:lnSpc>
            </a:pPr>
            <a:r>
              <a:rPr lang="en-US" altLang="zh-CN" sz="2000" b="0" i="0">
                <a:solidFill>
                  <a:srgbClr val="000000"/>
                </a:solidFill>
                <a:latin typeface="Times New Roman" pitchFamily="34" charset="0"/>
                <a:ea typeface="KaiTi" pitchFamily="34" charset="-122"/>
                <a:cs typeface="Times New Roman" pitchFamily="34" charset="-120"/>
              </a:rPr>
              <a:t>2013—2020</a:t>
            </a:r>
            <a:r>
              <a:rPr lang="en-US" altLang="zh-CN" sz="2000" b="0" i="0" dirty="0">
                <a:solidFill>
                  <a:srgbClr val="000000"/>
                </a:solidFill>
                <a:latin typeface="微软雅黑" pitchFamily="34" charset="0"/>
                <a:ea typeface="楷体" pitchFamily="34" charset="-122"/>
                <a:cs typeface="微软雅黑" pitchFamily="34" charset="-120"/>
              </a:rPr>
              <a:t>年山东省及山东省三大经济圈经济高质量发展水平变化趋势</a:t>
            </a:r>
            <a:r>
              <a:rPr lang="en-US" altLang="zh-CN" sz="2000" b="0" i="0" dirty="0">
                <a:solidFill>
                  <a:srgbClr val="000000"/>
                </a:solidFill>
                <a:latin typeface="Times New Roman" pitchFamily="34" charset="0"/>
                <a:ea typeface="KaiTi" pitchFamily="34" charset="-122"/>
                <a:cs typeface="Times New Roman" pitchFamily="34" charset="-120"/>
              </a:rPr>
              <a:t>。据此完成下题。</a:t>
            </a:r>
            <a:endParaRPr lang="en-US" altLang="zh-CN" sz="2000" dirty="0"/>
          </a:p>
        </p:txBody>
      </p:sp>
      <p:pic>
        <p:nvPicPr>
          <p:cNvPr id="3" name="QM_5_BD.100_2#d343de603?pid=9d61e100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685032" y="2406846"/>
            <a:ext cx="4818888" cy="243230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01_1#21ef95fa3?pid=d343de603&amp;color=0,0,0&amp;vtp=1&amp;bbb=1"/>
          <p:cNvSpPr/>
          <p:nvPr/>
        </p:nvSpPr>
        <p:spPr>
          <a:xfrm>
            <a:off x="722376" y="49722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a:t>
            </a:r>
            <a:r>
              <a:rPr lang="en-US" altLang="zh-CN" sz="2000" b="0" i="0">
                <a:solidFill>
                  <a:srgbClr val="000000"/>
                </a:solidFill>
                <a:latin typeface="微软雅黑" pitchFamily="34" charset="0"/>
                <a:ea typeface="微软雅黑" pitchFamily="34" charset="-122"/>
                <a:cs typeface="微软雅黑" pitchFamily="34" charset="-120"/>
              </a:rPr>
              <a:t>山东省内部划分为不同的经济圈反映了(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02_1#21ef95fa3.bracket?pid=d343de603&amp;color=0,0,0&amp;vpa=29&amp;vtp=1"/>
          <p:cNvSpPr/>
          <p:nvPr/>
        </p:nvSpPr>
        <p:spPr>
          <a:xfrm>
            <a:off x="5451539" y="4972246"/>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6" name="QC_6_BD.101_2#21ef95fa3.choices?pid=d343de603&amp;color=0,0,0&amp;vtp=1&amp;bbb=1"/>
          <p:cNvSpPr/>
          <p:nvPr/>
        </p:nvSpPr>
        <p:spPr>
          <a:xfrm>
            <a:off x="722376" y="5425255"/>
            <a:ext cx="10753344" cy="405003"/>
          </a:xfrm>
          <a:prstGeom prst="rect">
            <a:avLst/>
          </a:prstGeom>
          <a:noFill/>
          <a:ln/>
        </p:spPr>
        <p:txBody>
          <a:bodyPr wrap="none" lIns="0" tIns="0" rIns="0" bIns="0" rtlCol="0" anchor="t"/>
          <a:lstStyle/>
          <a:p>
            <a:pPr latinLnBrk="1">
              <a:lnSpc>
                <a:spcPts val="3600"/>
              </a:lnSpc>
              <a:tabLst>
                <a:tab pos="2888029" algn="l"/>
                <a:tab pos="5483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.区域内部的差异性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B.区域间的相似性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C.区域内部的整体性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.区域间的关联性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4.xml><?xml version="1.0" encoding="utf-8"?>
<p:sld xmlns:a="http://schemas.openxmlformats.org/drawingml/2006/main" xmlns:r="http://schemas.openxmlformats.org/officeDocument/2006/relationships" xmlns:p="http://schemas.openxmlformats.org/presentationml/2006/main">
  <p:cSld name="Slide 75&amp;si=75">
    <p:spTree>
      <p:nvGrpSpPr>
        <p:cNvPr id="1" name=""/>
        <p:cNvGrpSpPr/>
        <p:nvPr/>
      </p:nvGrpSpPr>
      <p:grpSpPr>
        <a:xfrm>
          <a:off x="0" y="0"/>
          <a:ext cx="0" cy="0"/>
          <a:chOff x="0" y="0"/>
          <a:chExt cx="0" cy="0"/>
        </a:xfrm>
      </p:grpSpPr>
      <p:sp>
        <p:nvSpPr>
          <p:cNvPr id="2" name="QC_6_AS.103_1#21ef95fa3?vop=1&amp;pid=d343de603&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本题考查区域差异性。读图可知</a:t>
            </a:r>
            <a:r>
              <a:rPr lang="en-US" altLang="zh-CN" sz="2000" b="0" i="0" spc="-50">
                <a:solidFill>
                  <a:srgbClr val="000000"/>
                </a:solidFill>
                <a:latin typeface="微软雅黑" pitchFamily="34" charset="0"/>
                <a:ea typeface="微软雅黑" pitchFamily="34" charset="-122"/>
                <a:cs typeface="微软雅黑" pitchFamily="34" charset="-120"/>
              </a:rPr>
              <a:t>，山东省三大经济圈经济高质量发展水平变化趋势是有差异</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的</a:t>
            </a:r>
            <a:r>
              <a:rPr lang="en-US" altLang="zh-CN" sz="2000" b="0" i="0" spc="-50" dirty="0">
                <a:solidFill>
                  <a:srgbClr val="000000"/>
                </a:solidFill>
                <a:latin typeface="微软雅黑" pitchFamily="34" charset="0"/>
                <a:ea typeface="微软雅黑" pitchFamily="34" charset="-122"/>
                <a:cs typeface="微软雅黑" pitchFamily="34" charset="-120"/>
              </a:rPr>
              <a:t>，所以山东省内部划分为不同的经济圈反映了区域内部的差异性，A正确</a:t>
            </a:r>
            <a:r>
              <a:rPr lang="en-US" altLang="zh-CN" sz="2000" b="0" i="0" spc="-50">
                <a:solidFill>
                  <a:srgbClr val="000000"/>
                </a:solidFill>
                <a:latin typeface="微软雅黑" pitchFamily="34" charset="0"/>
                <a:ea typeface="微软雅黑" pitchFamily="34" charset="-122"/>
                <a:cs typeface="微软雅黑" pitchFamily="34" charset="-120"/>
              </a:rPr>
              <a:t>。区域的整体性主要体</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现在区域内各类要素是互相影响的</a:t>
            </a:r>
            <a:r>
              <a:rPr lang="en-US" altLang="zh-CN" sz="2000" b="0" i="0" spc="-50" dirty="0">
                <a:solidFill>
                  <a:srgbClr val="000000"/>
                </a:solidFill>
                <a:latin typeface="微软雅黑" pitchFamily="34" charset="0"/>
                <a:ea typeface="微软雅黑" pitchFamily="34" charset="-122"/>
                <a:cs typeface="微软雅黑" pitchFamily="34" charset="-120"/>
              </a:rPr>
              <a:t>，C错误。材料里并未体现区域的关联性和相似性，B、D错误。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5.xml><?xml version="1.0" encoding="utf-8"?>
<p:sld xmlns:a="http://schemas.openxmlformats.org/drawingml/2006/main" xmlns:r="http://schemas.openxmlformats.org/officeDocument/2006/relationships" xmlns:p="http://schemas.openxmlformats.org/presentationml/2006/main">
  <p:cSld name="Slide 76&amp;si=76">
    <p:spTree>
      <p:nvGrpSpPr>
        <p:cNvPr id="1" name=""/>
        <p:cNvGrpSpPr/>
        <p:nvPr/>
      </p:nvGrpSpPr>
      <p:grpSpPr>
        <a:xfrm>
          <a:off x="0" y="0"/>
          <a:ext cx="0" cy="0"/>
          <a:chOff x="0" y="0"/>
          <a:chExt cx="0" cy="0"/>
        </a:xfrm>
      </p:grpSpPr>
      <p:sp>
        <p:nvSpPr>
          <p:cNvPr id="2" name="QM_5_BD.104_1#77db8ec3c?pid=9d61e1003&amp;color=0,0,0&amp;vtp=1&amp;bt=1&amp;bbb=1&amp;hb=1"/>
          <p:cNvSpPr/>
          <p:nvPr/>
        </p:nvSpPr>
        <p:spPr>
          <a:xfrm>
            <a:off x="722376" y="972000"/>
            <a:ext cx="10753344"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［重庆西南大学附中2025高二月考</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地名是人们赋予某一特定空间位置上自然或人文地理实体的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专有名称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据湖南省行政村名的特征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湖南地名分为</a:t>
            </a:r>
            <a:r>
              <a:rPr lang="en-US" altLang="zh-CN" sz="2000" b="0" i="0" dirty="0">
                <a:solidFill>
                  <a:srgbClr val="000000"/>
                </a:solidFill>
                <a:latin typeface="Times New Roman" pitchFamily="34" charset="0"/>
                <a:ea typeface="KaiTi" pitchFamily="34" charset="-122"/>
                <a:cs typeface="Times New Roman" pitchFamily="34" charset="-120"/>
              </a:rPr>
              <a:t>12</a:t>
            </a:r>
            <a:r>
              <a:rPr lang="en-US" altLang="zh-CN" sz="2000" b="0" i="0" dirty="0">
                <a:solidFill>
                  <a:srgbClr val="000000"/>
                </a:solidFill>
                <a:latin typeface="微软雅黑" pitchFamily="34" charset="0"/>
                <a:ea typeface="楷体" pitchFamily="34" charset="-122"/>
                <a:cs typeface="微软雅黑" pitchFamily="34" charset="-120"/>
              </a:rPr>
              <a:t>类</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其中带有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塘</a:t>
            </a:r>
            <a:r>
              <a:rPr lang="en-US" altLang="zh-CN" sz="2000" b="0" i="0">
                <a:solidFill>
                  <a:srgbClr val="000000"/>
                </a:solidFill>
                <a:latin typeface="Times New Roman" pitchFamily="34" charset="0"/>
                <a:ea typeface="KaiTi" pitchFamily="34" charset="-122"/>
                <a:cs typeface="Times New Roman" pitchFamily="34" charset="-120"/>
              </a:rPr>
              <a:t>、</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坪</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等字的地名较多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因多种因素</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地名正在逐渐消失</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成为地名文化遗产上的一大遗</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下图示意某年湖南省行政村命名类型及个数统计</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04_2#77db8ec3c?pid=9d61e1003&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958584" y="2864046"/>
            <a:ext cx="4280928" cy="1814580"/>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05_1#df4295e4f?pid=77db8ec3c&amp;color=0,0,0&amp;vtp=1&amp;bbb=1"/>
          <p:cNvSpPr/>
          <p:nvPr/>
        </p:nvSpPr>
        <p:spPr>
          <a:xfrm>
            <a:off x="722376" y="481324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5.据图可知，</a:t>
            </a:r>
            <a:r>
              <a:rPr lang="en-US" altLang="zh-CN" sz="2000" b="0" i="0">
                <a:solidFill>
                  <a:srgbClr val="000000"/>
                </a:solidFill>
                <a:latin typeface="微软雅黑" pitchFamily="34" charset="0"/>
                <a:ea typeface="微软雅黑" pitchFamily="34" charset="-122"/>
                <a:cs typeface="微软雅黑" pitchFamily="34" charset="-120"/>
              </a:rPr>
              <a:t>湖南省最突出的自然地理环境特征是(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06_1#df4295e4f.bracket?pid=77db8ec3c&amp;color=0,0,0&amp;vpa=30&amp;vtp=1"/>
          <p:cNvSpPr/>
          <p:nvPr/>
        </p:nvSpPr>
        <p:spPr>
          <a:xfrm>
            <a:off x="6467539" y="4813246"/>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105_2#df4295e4f.choices?pid=77db8ec3c&amp;color=0,0,0&amp;vtp=1&amp;bbb=1"/>
          <p:cNvSpPr/>
          <p:nvPr/>
        </p:nvSpPr>
        <p:spPr>
          <a:xfrm>
            <a:off x="722376" y="52718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A.四季分明</a:t>
            </a:r>
            <a:r>
              <a:rPr lang="en-US" altLang="zh-CN" sz="2000" b="0" i="0">
                <a:solidFill>
                  <a:srgbClr val="000000"/>
                </a:solidFill>
                <a:latin typeface="微软雅黑" pitchFamily="34" charset="0"/>
                <a:ea typeface="微软雅黑" pitchFamily="34" charset="-122"/>
                <a:cs typeface="微软雅黑" pitchFamily="34" charset="-120"/>
              </a:rPr>
              <a:t>，土壤肥沃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.水热充足，经济发达</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.地形复杂</a:t>
            </a:r>
            <a:r>
              <a:rPr lang="en-US" altLang="zh-CN" sz="2000" b="0" i="0">
                <a:solidFill>
                  <a:srgbClr val="000000"/>
                </a:solidFill>
                <a:latin typeface="微软雅黑" pitchFamily="34" charset="0"/>
                <a:ea typeface="微软雅黑" pitchFamily="34" charset="-122"/>
                <a:cs typeface="微软雅黑" pitchFamily="34" charset="-120"/>
              </a:rPr>
              <a:t>，水网密布</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.平原辽阔，资源丰富</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76.xml><?xml version="1.0" encoding="utf-8"?>
<p:sld xmlns:a="http://schemas.openxmlformats.org/drawingml/2006/main" xmlns:r="http://schemas.openxmlformats.org/officeDocument/2006/relationships" xmlns:p="http://schemas.openxmlformats.org/presentationml/2006/main">
  <p:cSld name="Slide 77&amp;si=77">
    <p:spTree>
      <p:nvGrpSpPr>
        <p:cNvPr id="1" name=""/>
        <p:cNvGrpSpPr/>
        <p:nvPr/>
      </p:nvGrpSpPr>
      <p:grpSpPr>
        <a:xfrm>
          <a:off x="0" y="0"/>
          <a:ext cx="0" cy="0"/>
          <a:chOff x="0" y="0"/>
          <a:chExt cx="0" cy="0"/>
        </a:xfrm>
      </p:grpSpPr>
      <p:sp>
        <p:nvSpPr>
          <p:cNvPr id="2" name="QC_6_AS.107_1#df4295e4f?vop=1&amp;pid=77db8ec3c&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本题考查自然地理环境特征。根据材料信息可知，以地形、水文命名的村庄最多</a:t>
            </a:r>
            <a:r>
              <a:rPr lang="en-US" altLang="zh-CN" sz="2000" b="0" i="0">
                <a:solidFill>
                  <a:srgbClr val="000000"/>
                </a:solidFill>
                <a:latin typeface="微软雅黑" pitchFamily="34" charset="0"/>
                <a:ea typeface="微软雅黑" pitchFamily="34" charset="-122"/>
                <a:cs typeface="微软雅黑" pitchFamily="34" charset="-120"/>
              </a:rPr>
              <a:t>，说明湖</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南省地形复杂</a:t>
            </a:r>
            <a:r>
              <a:rPr lang="en-US" altLang="zh-CN" sz="2000" b="0" i="0" dirty="0">
                <a:solidFill>
                  <a:srgbClr val="000000"/>
                </a:solidFill>
                <a:latin typeface="微软雅黑" pitchFamily="34" charset="0"/>
                <a:ea typeface="微软雅黑" pitchFamily="34" charset="-122"/>
                <a:cs typeface="微软雅黑" pitchFamily="34" charset="-120"/>
              </a:rPr>
              <a:t>，水网密布，C正确；湖南省地形复杂，多山地，D错误；湖南以红壤为主</a:t>
            </a:r>
            <a:r>
              <a:rPr lang="en-US" altLang="zh-CN" sz="2000" b="0" i="0">
                <a:solidFill>
                  <a:srgbClr val="000000"/>
                </a:solidFill>
                <a:latin typeface="微软雅黑" pitchFamily="34" charset="0"/>
                <a:ea typeface="微软雅黑" pitchFamily="34" charset="-122"/>
                <a:cs typeface="微软雅黑" pitchFamily="34" charset="-120"/>
              </a:rPr>
              <a:t>，肥力</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低</a:t>
            </a:r>
            <a:r>
              <a:rPr lang="en-US" altLang="zh-CN" sz="2000" b="0" i="0" dirty="0">
                <a:solidFill>
                  <a:srgbClr val="000000"/>
                </a:solidFill>
                <a:latin typeface="微软雅黑" pitchFamily="34" charset="0"/>
                <a:ea typeface="微软雅黑" pitchFamily="34" charset="-122"/>
                <a:cs typeface="微软雅黑" pitchFamily="34" charset="-120"/>
              </a:rPr>
              <a:t>，A错误；经济发达是社会特征，B错误。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7.xml><?xml version="1.0" encoding="utf-8"?>
<p:sld xmlns:a="http://schemas.openxmlformats.org/drawingml/2006/main" xmlns:r="http://schemas.openxmlformats.org/officeDocument/2006/relationships" xmlns:p="http://schemas.openxmlformats.org/presentationml/2006/main">
  <p:cSld name="Slide 78&amp;si=78">
    <p:spTree>
      <p:nvGrpSpPr>
        <p:cNvPr id="1" name=""/>
        <p:cNvGrpSpPr/>
        <p:nvPr/>
      </p:nvGrpSpPr>
      <p:grpSpPr>
        <a:xfrm>
          <a:off x="0" y="0"/>
          <a:ext cx="0" cy="0"/>
          <a:chOff x="0" y="0"/>
          <a:chExt cx="0" cy="0"/>
        </a:xfrm>
      </p:grpSpPr>
      <p:sp>
        <p:nvSpPr>
          <p:cNvPr id="2" name="QC_6_BD.108_1#14fc3f436?pid=77db8ec3c&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6.湖南省地名中与“堰”“坪”“塘”</a:t>
            </a:r>
            <a:r>
              <a:rPr lang="en-US" altLang="zh-CN" sz="2000" b="0" i="0">
                <a:solidFill>
                  <a:srgbClr val="000000"/>
                </a:solidFill>
                <a:latin typeface="微软雅黑" pitchFamily="34" charset="0"/>
                <a:ea typeface="微软雅黑" pitchFamily="34" charset="-122"/>
                <a:cs typeface="微软雅黑" pitchFamily="34" charset="-120"/>
              </a:rPr>
              <a:t>相关的地理要素依次是(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09_1#14fc3f436.bracket?pid=77db8ec3c&amp;color=0,0,0&amp;vpa=31&amp;vtp=1"/>
          <p:cNvSpPr/>
          <p:nvPr/>
        </p:nvSpPr>
        <p:spPr>
          <a:xfrm>
            <a:off x="7737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08_2#14fc3f436.choices?pid=77db8ec3c&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757854" algn="l"/>
                <a:tab pos="5477607" algn="l"/>
                <a:tab pos="8210061" algn="l"/>
              </a:tabLst>
            </a:pPr>
            <a:r>
              <a:rPr lang="en-US" altLang="zh-CN" sz="2000" b="0" i="0" dirty="0">
                <a:solidFill>
                  <a:srgbClr val="000000"/>
                </a:solidFill>
                <a:latin typeface="微软雅黑" pitchFamily="34" charset="0"/>
                <a:ea typeface="微软雅黑" pitchFamily="34" charset="-122"/>
                <a:cs typeface="微软雅黑" pitchFamily="34" charset="-120"/>
              </a:rPr>
              <a:t>A.水文—地形</a:t>
            </a:r>
            <a:r>
              <a:rPr lang="en-US" altLang="zh-CN" sz="2000" b="0" i="0">
                <a:solidFill>
                  <a:srgbClr val="000000"/>
                </a:solidFill>
                <a:latin typeface="微软雅黑" pitchFamily="34" charset="0"/>
                <a:ea typeface="微软雅黑" pitchFamily="34" charset="-122"/>
                <a:cs typeface="微软雅黑" pitchFamily="34" charset="-120"/>
              </a:rPr>
              <a:t>—建筑</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.工程—地形</a:t>
            </a:r>
            <a:r>
              <a:rPr lang="en-US" altLang="zh-CN" sz="2000" b="0" i="0">
                <a:solidFill>
                  <a:srgbClr val="000000"/>
                </a:solidFill>
                <a:latin typeface="微软雅黑" pitchFamily="34" charset="0"/>
                <a:ea typeface="微软雅黑" pitchFamily="34" charset="-122"/>
                <a:cs typeface="微软雅黑" pitchFamily="34" charset="-120"/>
              </a:rPr>
              <a:t>—水文</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.工程—水文</a:t>
            </a:r>
            <a:r>
              <a:rPr lang="en-US" altLang="zh-CN" sz="2000" b="0" i="0">
                <a:solidFill>
                  <a:srgbClr val="000000"/>
                </a:solidFill>
                <a:latin typeface="微软雅黑" pitchFamily="34" charset="0"/>
                <a:ea typeface="微软雅黑" pitchFamily="34" charset="-122"/>
                <a:cs typeface="微软雅黑" pitchFamily="34" charset="-120"/>
              </a:rPr>
              <a:t>—方位</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.意愿—姓氏—水文</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8.xml><?xml version="1.0" encoding="utf-8"?>
<p:sld xmlns:a="http://schemas.openxmlformats.org/drawingml/2006/main" xmlns:r="http://schemas.openxmlformats.org/officeDocument/2006/relationships" xmlns:p="http://schemas.openxmlformats.org/presentationml/2006/main">
  <p:cSld name="Slide 79&amp;si=79">
    <p:spTree>
      <p:nvGrpSpPr>
        <p:cNvPr id="1" name=""/>
        <p:cNvGrpSpPr/>
        <p:nvPr/>
      </p:nvGrpSpPr>
      <p:grpSpPr>
        <a:xfrm>
          <a:off x="0" y="0"/>
          <a:ext cx="0" cy="0"/>
          <a:chOff x="0" y="0"/>
          <a:chExt cx="0" cy="0"/>
        </a:xfrm>
      </p:grpSpPr>
      <p:sp>
        <p:nvSpPr>
          <p:cNvPr id="2" name="QC_6_AS.110_1#14fc3f436?vop=1&amp;pid=77db8ec3c&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spc="-50" dirty="0">
                <a:solidFill>
                  <a:srgbClr val="639319"/>
                </a:solidFill>
                <a:latin typeface="微软雅黑" pitchFamily="34" charset="0"/>
                <a:ea typeface="微软雅黑" pitchFamily="34" charset="-122"/>
                <a:cs typeface="微软雅黑" pitchFamily="34" charset="-120"/>
              </a:rPr>
              <a:t>解析</a:t>
            </a:r>
            <a:r>
              <a:rPr lang="en-US" altLang="zh-CN" sz="2200" b="1" i="0" spc="-50" dirty="0">
                <a:solidFill>
                  <a:srgbClr val="639319"/>
                </a:solidFill>
                <a:latin typeface="SimSun" pitchFamily="34" charset="0"/>
                <a:ea typeface="SimSun" pitchFamily="34" charset="-122"/>
                <a:cs typeface="SimSun" pitchFamily="34" charset="-120"/>
              </a:rPr>
              <a:t> </a:t>
            </a:r>
            <a:r>
              <a:rPr lang="en-US" altLang="zh-CN" sz="2000" b="0" i="0" spc="-50" dirty="0">
                <a:solidFill>
                  <a:srgbClr val="000000"/>
                </a:solidFill>
                <a:latin typeface="微软雅黑" pitchFamily="34" charset="0"/>
                <a:ea typeface="微软雅黑" pitchFamily="34" charset="-122"/>
                <a:cs typeface="微软雅黑" pitchFamily="34" charset="-120"/>
              </a:rPr>
              <a:t>本题考查区域整体性。根据所学知识，“堰”是指挡水的堤坝，与水利工程有关；“坪</a:t>
            </a:r>
            <a:r>
              <a:rPr lang="en-US" altLang="zh-CN" sz="2000" b="0" i="0" spc="-50">
                <a:solidFill>
                  <a:srgbClr val="000000"/>
                </a:solidFill>
                <a:latin typeface="微软雅黑" pitchFamily="34" charset="0"/>
                <a:ea typeface="微软雅黑" pitchFamily="34" charset="-122"/>
                <a:cs typeface="微软雅黑" pitchFamily="34" charset="-120"/>
              </a:rPr>
              <a:t>”泛</a:t>
            </a:r>
          </a:p>
          <a:p>
            <a:pPr latinLnBrk="1">
              <a:lnSpc>
                <a:spcPts val="3600"/>
              </a:lnSpc>
            </a:pPr>
            <a:r>
              <a:rPr lang="en-US" altLang="zh-CN" sz="2000" b="0" i="0" spc="-50">
                <a:solidFill>
                  <a:srgbClr val="000000"/>
                </a:solidFill>
                <a:latin typeface="微软雅黑" pitchFamily="34" charset="0"/>
                <a:ea typeface="微软雅黑" pitchFamily="34" charset="-122"/>
                <a:cs typeface="微软雅黑" pitchFamily="34" charset="-120"/>
              </a:rPr>
              <a:t>指山区和丘陵地区局部的平地</a:t>
            </a:r>
            <a:r>
              <a:rPr lang="en-US" altLang="zh-CN" sz="2000" b="0" i="0" spc="-50" dirty="0">
                <a:solidFill>
                  <a:srgbClr val="000000"/>
                </a:solidFill>
                <a:latin typeface="微软雅黑" pitchFamily="34" charset="0"/>
                <a:ea typeface="微软雅黑" pitchFamily="34" charset="-122"/>
                <a:cs typeface="微软雅黑" pitchFamily="34" charset="-120"/>
              </a:rPr>
              <a:t>，与地形有关；“塘”是指面积不大的池子，与水文有关</a:t>
            </a:r>
            <a:r>
              <a:rPr lang="en-US" altLang="zh-CN" sz="2000" b="0" i="0" spc="-50">
                <a:solidFill>
                  <a:srgbClr val="000000"/>
                </a:solidFill>
                <a:latin typeface="微软雅黑" pitchFamily="34" charset="0"/>
                <a:ea typeface="微软雅黑" pitchFamily="34" charset="-122"/>
                <a:cs typeface="微软雅黑" pitchFamily="34" charset="-120"/>
              </a:rPr>
              <a:t>。故湖南省</a:t>
            </a:r>
          </a:p>
          <a:p>
            <a:pPr latinLnBrk="1">
              <a:lnSpc>
                <a:spcPts val="3500"/>
              </a:lnSpc>
            </a:pPr>
            <a:r>
              <a:rPr lang="en-US" altLang="zh-CN" sz="2000" b="0" i="0" spc="-50">
                <a:solidFill>
                  <a:srgbClr val="000000"/>
                </a:solidFill>
                <a:latin typeface="微软雅黑" pitchFamily="34" charset="0"/>
                <a:ea typeface="微软雅黑" pitchFamily="34" charset="-122"/>
                <a:cs typeface="微软雅黑" pitchFamily="34" charset="-120"/>
              </a:rPr>
              <a:t>地名中与</a:t>
            </a:r>
            <a:r>
              <a:rPr lang="en-US" altLang="zh-CN" sz="2000" b="0" i="0" spc="-50" dirty="0">
                <a:solidFill>
                  <a:srgbClr val="000000"/>
                </a:solidFill>
                <a:latin typeface="微软雅黑" pitchFamily="34" charset="0"/>
                <a:ea typeface="微软雅黑" pitchFamily="34" charset="-122"/>
                <a:cs typeface="微软雅黑" pitchFamily="34" charset="-120"/>
              </a:rPr>
              <a:t>“堰”“坪”“塘”相关的地理要素依次是工程—地形—水文，B正确，A、C、D错误。</a:t>
            </a:r>
            <a:endParaRPr lang="en-US" altLang="zh-CN" sz="2200" spc="-5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79.xml><?xml version="1.0" encoding="utf-8"?>
<p:sld xmlns:a="http://schemas.openxmlformats.org/drawingml/2006/main" xmlns:r="http://schemas.openxmlformats.org/officeDocument/2006/relationships" xmlns:p="http://schemas.openxmlformats.org/presentationml/2006/main">
  <p:cSld name="Slide 80&amp;si=80">
    <p:spTree>
      <p:nvGrpSpPr>
        <p:cNvPr id="1" name=""/>
        <p:cNvGrpSpPr/>
        <p:nvPr/>
      </p:nvGrpSpPr>
      <p:grpSpPr>
        <a:xfrm>
          <a:off x="0" y="0"/>
          <a:ext cx="0" cy="0"/>
          <a:chOff x="0" y="0"/>
          <a:chExt cx="0" cy="0"/>
        </a:xfrm>
      </p:grpSpPr>
      <p:sp>
        <p:nvSpPr>
          <p:cNvPr id="2" name="C_4#d57a79700.fixed?pid=b9fbf1a34&amp;color=100,146,38&amp;vtp=1"/>
          <p:cNvSpPr/>
          <p:nvPr/>
        </p:nvSpPr>
        <p:spPr>
          <a:xfrm>
            <a:off x="5276088" y="905256"/>
            <a:ext cx="1609344" cy="1197864"/>
          </a:xfrm>
          <a:prstGeom prst="rect">
            <a:avLst/>
          </a:prstGeom>
          <a:noFill/>
          <a:ln/>
        </p:spPr>
        <p:txBody>
          <a:bodyPr wrap="square" lIns="0" tIns="0" rIns="0" bIns="0" rtlCol="0" anchor="ctr"/>
          <a:lstStyle/>
          <a:p>
            <a:pPr algn="ctr" latinLnBrk="1">
              <a:lnSpc>
                <a:spcPct val="100000"/>
              </a:lnSpc>
            </a:pPr>
            <a:r>
              <a:rPr lang="en-US" altLang="zh-CN" sz="7200" b="1" i="0" dirty="0">
                <a:solidFill>
                  <a:srgbClr val="649226"/>
                </a:solidFill>
                <a:latin typeface="微软雅黑" pitchFamily="34" charset="0"/>
                <a:ea typeface="微软雅黑" pitchFamily="34" charset="-122"/>
                <a:cs typeface="微软雅黑" pitchFamily="34" charset="-120"/>
              </a:rPr>
              <a:t>1</a:t>
            </a:r>
            <a:endParaRPr lang="en-US" altLang="zh-CN" sz="7200" dirty="0"/>
          </a:p>
        </p:txBody>
      </p:sp>
      <p:sp>
        <p:nvSpPr>
          <p:cNvPr id="3" name="C_4#d57a79700.fixed?pid=b9fbf1a34&amp;color=255,255,255&amp;vtp=1&amp;bbb=1"/>
          <p:cNvSpPr/>
          <p:nvPr/>
        </p:nvSpPr>
        <p:spPr>
          <a:xfrm>
            <a:off x="0" y="3493008"/>
            <a:ext cx="12188952" cy="1326896"/>
          </a:xfrm>
          <a:prstGeom prst="rect">
            <a:avLst/>
          </a:prstGeom>
          <a:noFill/>
          <a:ln/>
        </p:spPr>
        <p:txBody>
          <a:bodyPr wrap="none" lIns="0" tIns="0" rIns="0" bIns="0" rtlCol="0" anchor="t"/>
          <a:lstStyle/>
          <a:p>
            <a:pPr algn="ctr" latinLnBrk="1">
              <a:lnSpc>
                <a:spcPts val="5400"/>
              </a:lnSpc>
            </a:pPr>
            <a:r>
              <a:rPr lang="en-US" altLang="zh-CN" sz="4400" b="1" i="0" dirty="0">
                <a:solidFill>
                  <a:srgbClr val="FFFFFF"/>
                </a:solidFill>
                <a:latin typeface="SimHei" pitchFamily="34" charset="0"/>
                <a:ea typeface="SimHei" pitchFamily="34" charset="-122"/>
                <a:cs typeface="SimHei" pitchFamily="34" charset="-120"/>
              </a:rPr>
              <a:t>第一节综合训练</a:t>
            </a:r>
            <a:endParaRPr lang="en-US" altLang="zh-CN" sz="4400" dirty="0"/>
          </a:p>
        </p:txBody>
      </p:sp>
      <p:pic>
        <p:nvPicPr>
          <p:cNvPr id="4" name="C_4#d57a79700.fixed?pid=b9fbf1a34&amp;color=0,0,0&amp;tib=255,255,255&amp;vtp=1" descr="preencoded.png"/>
          <p:cNvPicPr>
            <a:picLocks noChangeAspect="1"/>
          </p:cNvPicPr>
          <p:nvPr/>
        </p:nvPicPr>
        <p:blipFill>
          <a:blip r:embed="rId3"/>
          <a:stretch>
            <a:fillRect/>
          </a:stretch>
        </p:blipFill>
        <p:spPr>
          <a:xfrm>
            <a:off x="9939528" y="4507992"/>
            <a:ext cx="402336" cy="438912"/>
          </a:xfrm>
          <a:prstGeom prst="rect">
            <a:avLst/>
          </a:prstGeom>
        </p:spPr>
      </p:pic>
      <p:sp>
        <p:nvSpPr>
          <p:cNvPr id="5" name="C_4_BD#d57a79700.fixed?pid=b9fbf1a34&amp;color=255,255,255&amp;vtp=1&amp;bbb=1"/>
          <p:cNvSpPr/>
          <p:nvPr/>
        </p:nvSpPr>
        <p:spPr>
          <a:xfrm>
            <a:off x="10460736" y="4379944"/>
            <a:ext cx="1709928" cy="566992"/>
          </a:xfrm>
          <a:prstGeom prst="rect">
            <a:avLst/>
          </a:prstGeom>
          <a:noFill/>
          <a:ln/>
        </p:spPr>
        <p:txBody>
          <a:bodyPr wrap="none" lIns="0" tIns="0" rIns="0" bIns="0" rtlCol="0" anchor="ctr"/>
          <a:lstStyle/>
          <a:p>
            <a:pPr algn="l" latinLnBrk="1">
              <a:lnSpc>
                <a:spcPts val="5000"/>
              </a:lnSpc>
            </a:pPr>
            <a:r>
              <a:rPr lang="en-US" altLang="zh-CN" sz="2800" b="1" i="0" dirty="0">
                <a:solidFill>
                  <a:srgbClr val="FFFFFF"/>
                </a:solidFill>
                <a:latin typeface="SimHei" pitchFamily="34" charset="0"/>
                <a:ea typeface="SimHei" pitchFamily="34" charset="-122"/>
                <a:cs typeface="SimHei" pitchFamily="34" charset="-120"/>
              </a:rPr>
              <a:t>刷能力</a:t>
            </a:r>
            <a:endParaRPr lang="en-US" altLang="zh-CN" sz="2800" dirty="0"/>
          </a:p>
        </p:txBody>
      </p:sp>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name="Slide 9&amp;si=9">
    <p:spTree>
      <p:nvGrpSpPr>
        <p:cNvPr id="1" name=""/>
        <p:cNvGrpSpPr/>
        <p:nvPr/>
      </p:nvGrpSpPr>
      <p:grpSpPr>
        <a:xfrm>
          <a:off x="0" y="0"/>
          <a:ext cx="0" cy="0"/>
          <a:chOff x="0" y="0"/>
          <a:chExt cx="0" cy="0"/>
        </a:xfrm>
      </p:grpSpPr>
      <p:sp>
        <p:nvSpPr>
          <p:cNvPr id="2" name="QC_7_AS.7_2#07c63ead4?vop=1&amp;pid=3c158c071&amp;color=0,0,0&amp;mp=1&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知识总结</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1" i="0" dirty="0">
                <a:solidFill>
                  <a:srgbClr val="000000"/>
                </a:solidFill>
                <a:latin typeface="微软雅黑" pitchFamily="34" charset="0"/>
                <a:ea typeface="微软雅黑" pitchFamily="34" charset="-122"/>
                <a:cs typeface="微软雅黑" pitchFamily="34" charset="-120"/>
              </a:rPr>
              <a:t>区域的含义</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1）区域具有一定的边界。（2）区域内部表现出明显的相似性和连续性</a:t>
            </a:r>
            <a:r>
              <a:rPr lang="en-US" altLang="zh-CN" sz="2000" b="0" i="0">
                <a:solidFill>
                  <a:srgbClr val="000000"/>
                </a:solidFill>
                <a:latin typeface="微软雅黑" pitchFamily="34" charset="0"/>
                <a:ea typeface="微软雅黑" pitchFamily="34" charset="-122"/>
                <a:cs typeface="微软雅黑" pitchFamily="34" charset="-120"/>
              </a:rPr>
              <a:t>，区域之间则具有显著</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的差异性</a:t>
            </a:r>
            <a:r>
              <a:rPr lang="en-US" altLang="zh-CN" sz="2000" b="0" i="0" dirty="0">
                <a:solidFill>
                  <a:srgbClr val="000000"/>
                </a:solidFill>
                <a:latin typeface="微软雅黑" pitchFamily="34" charset="0"/>
                <a:ea typeface="微软雅黑" pitchFamily="34" charset="-122"/>
                <a:cs typeface="微软雅黑" pitchFamily="34" charset="-120"/>
              </a:rPr>
              <a:t>。（3）区域具有一定的优势、特色和功能。（4）区域之间是相互联系的</a:t>
            </a:r>
            <a:r>
              <a:rPr lang="en-US" altLang="zh-CN" sz="2000" b="0" i="0">
                <a:solidFill>
                  <a:srgbClr val="000000"/>
                </a:solidFill>
                <a:latin typeface="微软雅黑" pitchFamily="34" charset="0"/>
                <a:ea typeface="微软雅黑" pitchFamily="34" charset="-122"/>
                <a:cs typeface="微软雅黑" pitchFamily="34" charset="-120"/>
              </a:rPr>
              <a:t>，一个区域的</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发展变化会影响到周边和相关的区域</a:t>
            </a:r>
            <a:r>
              <a:rPr lang="en-US" altLang="zh-CN" sz="2000" b="0" i="0" dirty="0">
                <a:solidFill>
                  <a:srgbClr val="000000"/>
                </a:solidFill>
                <a:latin typeface="微软雅黑" pitchFamily="34" charset="0"/>
                <a:ea typeface="微软雅黑" pitchFamily="34" charset="-122"/>
                <a:cs typeface="微软雅黑" pitchFamily="34" charset="-120"/>
              </a:rPr>
              <a:t>。</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0.xml><?xml version="1.0" encoding="utf-8"?>
<p:sld xmlns:a="http://schemas.openxmlformats.org/drawingml/2006/main" xmlns:r="http://schemas.openxmlformats.org/officeDocument/2006/relationships" xmlns:p="http://schemas.openxmlformats.org/presentationml/2006/main">
  <p:cSld name="Slide 81&amp;si=81">
    <p:spTree>
      <p:nvGrpSpPr>
        <p:cNvPr id="1" name=""/>
        <p:cNvGrpSpPr/>
        <p:nvPr/>
      </p:nvGrpSpPr>
      <p:grpSpPr>
        <a:xfrm>
          <a:off x="0" y="0"/>
          <a:ext cx="0" cy="0"/>
          <a:chOff x="0" y="0"/>
          <a:chExt cx="0" cy="0"/>
        </a:xfrm>
      </p:grpSpPr>
      <p:sp>
        <p:nvSpPr>
          <p:cNvPr id="2" name="QM_5_BD.111_1#04c1fd581?pid=d57a79700&amp;color=0,0,0&amp;vtp=1&amp;bt=1&amp;bbb=1"/>
          <p:cNvSpPr/>
          <p:nvPr/>
        </p:nvSpPr>
        <p:spPr>
          <a:xfrm>
            <a:off x="722376" y="972000"/>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［湖北九师联盟2025高二联考］</a:t>
            </a:r>
            <a:r>
              <a:rPr lang="en-US" altLang="zh-CN" sz="2000" b="0" i="0" dirty="0">
                <a:solidFill>
                  <a:srgbClr val="000000"/>
                </a:solidFill>
                <a:latin typeface="Times New Roman" pitchFamily="34" charset="0"/>
                <a:ea typeface="KaiTi" pitchFamily="34" charset="-122"/>
                <a:cs typeface="Times New Roman" pitchFamily="34" charset="-120"/>
              </a:rPr>
              <a:t>读沿31°N绘制的中国地形剖面图，完成下面小题。</a:t>
            </a:r>
            <a:endParaRPr lang="en-US" altLang="zh-CN" sz="2000" dirty="0"/>
          </a:p>
        </p:txBody>
      </p:sp>
      <p:pic>
        <p:nvPicPr>
          <p:cNvPr id="3" name="QM_5_BD.111_2#04c1fd581?pid=d57a7970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85616" y="1511496"/>
            <a:ext cx="4626864" cy="1216152"/>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4" name="QC_6_BD.112_1#b140f8a4d?pid=04c1fd581&amp;color=0,0,0&amp;vtp=1&amp;bbb=1"/>
          <p:cNvSpPr/>
          <p:nvPr/>
        </p:nvSpPr>
        <p:spPr>
          <a:xfrm>
            <a:off x="722376" y="2857696"/>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1.有关图中数字代码表示的地形区，</a:t>
            </a:r>
            <a:r>
              <a:rPr lang="en-US" altLang="zh-CN" sz="2000" b="0" i="0">
                <a:solidFill>
                  <a:srgbClr val="000000"/>
                </a:solidFill>
                <a:latin typeface="微软雅黑" pitchFamily="34" charset="0"/>
                <a:ea typeface="微软雅黑" pitchFamily="34" charset="-122"/>
                <a:cs typeface="微软雅黑" pitchFamily="34" charset="-120"/>
              </a:rPr>
              <a:t>叙述正确的是(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13_1#b140f8a4d.bracket?pid=04c1fd581&amp;color=0,0,0&amp;vpa=32&amp;vtp=1"/>
          <p:cNvSpPr/>
          <p:nvPr/>
        </p:nvSpPr>
        <p:spPr>
          <a:xfrm>
            <a:off x="6467539" y="2857696"/>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112_2#b140f8a4d.choices?pid=04c1fd581&amp;color=0,0,0&amp;vtp=1&amp;bbb=1"/>
          <p:cNvSpPr/>
          <p:nvPr/>
        </p:nvSpPr>
        <p:spPr>
          <a:xfrm>
            <a:off x="722376" y="3316293"/>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A.②为内蒙古高原，多喀斯特地貌</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.①为塔里木盆地，有“聚宝盆”之称</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.③为长江中下游平原，耕地数量多</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.④为太行山脉，是地势第二、三级阶梯的分界线</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81.xml><?xml version="1.0" encoding="utf-8"?>
<p:sld xmlns:a="http://schemas.openxmlformats.org/drawingml/2006/main" xmlns:r="http://schemas.openxmlformats.org/officeDocument/2006/relationships" xmlns:p="http://schemas.openxmlformats.org/presentationml/2006/main">
  <p:cSld name="Slide 82&amp;si=82">
    <p:spTree>
      <p:nvGrpSpPr>
        <p:cNvPr id="1" name=""/>
        <p:cNvGrpSpPr/>
        <p:nvPr/>
      </p:nvGrpSpPr>
      <p:grpSpPr>
        <a:xfrm>
          <a:off x="0" y="0"/>
          <a:ext cx="0" cy="0"/>
          <a:chOff x="0" y="0"/>
          <a:chExt cx="0" cy="0"/>
        </a:xfrm>
      </p:grpSpPr>
      <p:sp>
        <p:nvSpPr>
          <p:cNvPr id="2" name="QC_6_AS.114_1#b140f8a4d?vop=1&amp;pid=04c1fd581&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本题考查不同区域的自然环境特点。结合所学知识，②平均海拔在6000米以上，</a:t>
            </a:r>
            <a:r>
              <a:rPr lang="en-US" altLang="zh-CN" sz="2000" b="0" i="0">
                <a:solidFill>
                  <a:srgbClr val="000000"/>
                </a:solidFill>
                <a:latin typeface="微软雅黑" pitchFamily="34" charset="0"/>
                <a:ea typeface="微软雅黑" pitchFamily="34" charset="-122"/>
                <a:cs typeface="微软雅黑" pitchFamily="34" charset="-120"/>
              </a:rPr>
              <a:t>且位于90</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E附近，因而为青藏高原，A错误；①位于100°E~110°E，且地势较四周低，</a:t>
            </a:r>
            <a:r>
              <a:rPr lang="en-US" altLang="zh-CN" sz="2000" b="0" i="0">
                <a:solidFill>
                  <a:srgbClr val="000000"/>
                </a:solidFill>
                <a:latin typeface="微软雅黑" pitchFamily="34" charset="0"/>
                <a:ea typeface="微软雅黑" pitchFamily="34" charset="-122"/>
                <a:cs typeface="微软雅黑" pitchFamily="34" charset="-120"/>
              </a:rPr>
              <a:t>因而为四川盆地，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a:t>
            </a:r>
            <a:r>
              <a:rPr lang="en-US" altLang="zh-CN" sz="2000" b="0" i="0" dirty="0">
                <a:solidFill>
                  <a:srgbClr val="000000"/>
                </a:solidFill>
                <a:latin typeface="微软雅黑" pitchFamily="34" charset="0"/>
                <a:ea typeface="微软雅黑" pitchFamily="34" charset="-122"/>
                <a:cs typeface="微软雅黑" pitchFamily="34" charset="-120"/>
              </a:rPr>
              <a:t>“紫色盆地”之称，B错误；③位于120°E附近，地势低平，靠近海洋</a:t>
            </a:r>
            <a:r>
              <a:rPr lang="en-US" altLang="zh-CN" sz="2000" b="0" i="0">
                <a:solidFill>
                  <a:srgbClr val="000000"/>
                </a:solidFill>
                <a:latin typeface="微软雅黑" pitchFamily="34" charset="0"/>
                <a:ea typeface="微软雅黑" pitchFamily="34" charset="-122"/>
                <a:cs typeface="微软雅黑" pitchFamily="34" charset="-120"/>
              </a:rPr>
              <a:t>，因而为长江中下游平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原</a:t>
            </a:r>
            <a:r>
              <a:rPr lang="en-US" altLang="zh-CN" sz="2000" b="0" i="0" dirty="0">
                <a:solidFill>
                  <a:srgbClr val="000000"/>
                </a:solidFill>
                <a:latin typeface="微软雅黑" pitchFamily="34" charset="0"/>
                <a:ea typeface="微软雅黑" pitchFamily="34" charset="-122"/>
                <a:cs typeface="微软雅黑" pitchFamily="34" charset="-120"/>
              </a:rPr>
              <a:t>，耕地数量多，C正确；④为（31°N，110°E）附近的山地，因而为巫山山脉</a:t>
            </a:r>
            <a:r>
              <a:rPr lang="en-US" altLang="zh-CN" sz="2000" b="0" i="0">
                <a:solidFill>
                  <a:srgbClr val="000000"/>
                </a:solidFill>
                <a:latin typeface="微软雅黑" pitchFamily="34" charset="0"/>
                <a:ea typeface="微软雅黑" pitchFamily="34" charset="-122"/>
                <a:cs typeface="微软雅黑" pitchFamily="34" charset="-120"/>
              </a:rPr>
              <a:t>，是我国地势第</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二</a:t>
            </a:r>
            <a:r>
              <a:rPr lang="en-US" altLang="zh-CN" sz="2000" b="0" i="0" dirty="0">
                <a:solidFill>
                  <a:srgbClr val="000000"/>
                </a:solidFill>
                <a:latin typeface="微软雅黑" pitchFamily="34" charset="0"/>
                <a:ea typeface="微软雅黑" pitchFamily="34" charset="-122"/>
                <a:cs typeface="微软雅黑" pitchFamily="34" charset="-120"/>
              </a:rPr>
              <a:t>、三级阶梯的分界线，D错误。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2.xml><?xml version="1.0" encoding="utf-8"?>
<p:sld xmlns:a="http://schemas.openxmlformats.org/drawingml/2006/main" xmlns:r="http://schemas.openxmlformats.org/officeDocument/2006/relationships" xmlns:p="http://schemas.openxmlformats.org/presentationml/2006/main">
  <p:cSld name="Slide 83&amp;si=83">
    <p:spTree>
      <p:nvGrpSpPr>
        <p:cNvPr id="1" name=""/>
        <p:cNvGrpSpPr/>
        <p:nvPr/>
      </p:nvGrpSpPr>
      <p:grpSpPr>
        <a:xfrm>
          <a:off x="0" y="0"/>
          <a:ext cx="0" cy="0"/>
          <a:chOff x="0" y="0"/>
          <a:chExt cx="0" cy="0"/>
        </a:xfrm>
      </p:grpSpPr>
      <p:sp>
        <p:nvSpPr>
          <p:cNvPr id="2" name="QC_6_BD.115_1#53c1225c4?pid=04c1fd581&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2.我国的地形、</a:t>
            </a:r>
            <a:r>
              <a:rPr lang="en-US" altLang="zh-CN" sz="2000" b="0" i="0">
                <a:solidFill>
                  <a:srgbClr val="000000"/>
                </a:solidFill>
                <a:latin typeface="微软雅黑" pitchFamily="34" charset="0"/>
                <a:ea typeface="微软雅黑" pitchFamily="34" charset="-122"/>
                <a:cs typeface="微软雅黑" pitchFamily="34" charset="-120"/>
              </a:rPr>
              <a:t>地势特征对我国地理环境的影响体现在(</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16_1#53c1225c4.bracket?pid=04c1fd581&amp;color=0,0,0&amp;vpa=33&amp;vtp=1"/>
          <p:cNvSpPr/>
          <p:nvPr/>
        </p:nvSpPr>
        <p:spPr>
          <a:xfrm>
            <a:off x="6975539"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15_2#53c1225c4.choices?pid=04c1fd581&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.利于印度洋水汽深入我国内陆地区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.决定了我国大多数外流河的流向</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C.有利于各地区经济的均衡发展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.有利于种植业的均衡布局</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3.xml><?xml version="1.0" encoding="utf-8"?>
<p:sld xmlns:a="http://schemas.openxmlformats.org/drawingml/2006/main" xmlns:r="http://schemas.openxmlformats.org/officeDocument/2006/relationships" xmlns:p="http://schemas.openxmlformats.org/presentationml/2006/main">
  <p:cSld name="Slide 84&amp;si=84">
    <p:spTree>
      <p:nvGrpSpPr>
        <p:cNvPr id="1" name=""/>
        <p:cNvGrpSpPr/>
        <p:nvPr/>
      </p:nvGrpSpPr>
      <p:grpSpPr>
        <a:xfrm>
          <a:off x="0" y="0"/>
          <a:ext cx="0" cy="0"/>
          <a:chOff x="0" y="0"/>
          <a:chExt cx="0" cy="0"/>
        </a:xfrm>
      </p:grpSpPr>
      <p:sp>
        <p:nvSpPr>
          <p:cNvPr id="2" name="QC_6_AS.117_1#53c1225c4?vop=1&amp;pid=04c1fd581&amp;color=0,0,0&amp;vtp=1&amp;bt=1&amp;bbb=1&amp;hb=1"/>
          <p:cNvSpPr/>
          <p:nvPr/>
        </p:nvSpPr>
        <p:spPr>
          <a:xfrm>
            <a:off x="722376" y="972000"/>
            <a:ext cx="10753344" cy="22405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本题考查区域特征对地理环境的影响。我国东部濒临太平洋</a:t>
            </a:r>
            <a:r>
              <a:rPr lang="en-US" altLang="zh-CN" sz="2000" b="0" i="0">
                <a:solidFill>
                  <a:srgbClr val="000000"/>
                </a:solidFill>
                <a:latin typeface="微软雅黑" pitchFamily="34" charset="0"/>
                <a:ea typeface="微软雅黑" pitchFamily="34" charset="-122"/>
                <a:cs typeface="微软雅黑" pitchFamily="34" charset="-120"/>
              </a:rPr>
              <a:t>，西高东低的地势便于来自太</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平洋的湿润气流深入内陆</a:t>
            </a:r>
            <a:r>
              <a:rPr lang="en-US" altLang="zh-CN" sz="2000" b="0" i="0" dirty="0">
                <a:solidFill>
                  <a:srgbClr val="000000"/>
                </a:solidFill>
                <a:latin typeface="微软雅黑" pitchFamily="34" charset="0"/>
                <a:ea typeface="微软雅黑" pitchFamily="34" charset="-122"/>
                <a:cs typeface="微软雅黑" pitchFamily="34" charset="-120"/>
              </a:rPr>
              <a:t>，形成降水，A错误；我国地势西高东低，</a:t>
            </a:r>
            <a:r>
              <a:rPr lang="en-US" altLang="zh-CN" sz="2000" b="0" i="0">
                <a:solidFill>
                  <a:srgbClr val="000000"/>
                </a:solidFill>
                <a:latin typeface="微软雅黑" pitchFamily="34" charset="0"/>
                <a:ea typeface="微软雅黑" pitchFamily="34" charset="-122"/>
                <a:cs typeface="微软雅黑" pitchFamily="34" charset="-120"/>
              </a:rPr>
              <a:t>绝大多数外流河顺着地势，</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滚滚东流</a:t>
            </a:r>
            <a:r>
              <a:rPr lang="en-US" altLang="zh-CN" sz="2000" b="0" i="0" dirty="0">
                <a:solidFill>
                  <a:srgbClr val="000000"/>
                </a:solidFill>
                <a:latin typeface="微软雅黑" pitchFamily="34" charset="0"/>
                <a:ea typeface="微软雅黑" pitchFamily="34" charset="-122"/>
                <a:cs typeface="微软雅黑" pitchFamily="34" charset="-120"/>
              </a:rPr>
              <a:t>，B正确；我国西高东低的地势，导致东部经济发达，西部经济较落后，发展不均衡</a:t>
            </a:r>
            <a:r>
              <a:rPr lang="en-US" altLang="zh-CN" sz="2000" b="0" i="0">
                <a:solidFill>
                  <a:srgbClr val="000000"/>
                </a:solidFill>
                <a:latin typeface="微软雅黑" pitchFamily="34" charset="0"/>
                <a:ea typeface="微软雅黑" pitchFamily="34" charset="-122"/>
                <a:cs typeface="微软雅黑" pitchFamily="34" charset="-120"/>
              </a:rPr>
              <a:t>，C</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错误</a:t>
            </a:r>
            <a:r>
              <a:rPr lang="en-US" altLang="zh-CN" sz="2000" b="0" i="0" dirty="0">
                <a:solidFill>
                  <a:srgbClr val="000000"/>
                </a:solidFill>
                <a:latin typeface="微软雅黑" pitchFamily="34" charset="0"/>
                <a:ea typeface="微软雅黑" pitchFamily="34" charset="-122"/>
                <a:cs typeface="微软雅黑" pitchFamily="34" charset="-120"/>
              </a:rPr>
              <a:t>；西高东低的地势不利于种植业的均衡布局，种植业主要分布在东部地区</a:t>
            </a:r>
            <a:r>
              <a:rPr lang="en-US" altLang="zh-CN" sz="2000" b="0" i="0">
                <a:solidFill>
                  <a:srgbClr val="000000"/>
                </a:solidFill>
                <a:latin typeface="微软雅黑" pitchFamily="34" charset="0"/>
                <a:ea typeface="微软雅黑" pitchFamily="34" charset="-122"/>
                <a:cs typeface="微软雅黑" pitchFamily="34" charset="-120"/>
              </a:rPr>
              <a:t>，西部高原山地地</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区种植业分布较少</a:t>
            </a:r>
            <a:r>
              <a:rPr lang="en-US" altLang="zh-CN" sz="2000" b="0" i="0" dirty="0">
                <a:solidFill>
                  <a:srgbClr val="000000"/>
                </a:solidFill>
                <a:latin typeface="微软雅黑" pitchFamily="34" charset="0"/>
                <a:ea typeface="微软雅黑" pitchFamily="34" charset="-122"/>
                <a:cs typeface="微软雅黑" pitchFamily="34" charset="-120"/>
              </a:rPr>
              <a:t>，D错误。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4.xml><?xml version="1.0" encoding="utf-8"?>
<p:sld xmlns:a="http://schemas.openxmlformats.org/drawingml/2006/main" xmlns:r="http://schemas.openxmlformats.org/officeDocument/2006/relationships" xmlns:p="http://schemas.openxmlformats.org/presentationml/2006/main">
  <p:cSld name="Slide 85&amp;si=85">
    <p:spTree>
      <p:nvGrpSpPr>
        <p:cNvPr id="1" name=""/>
        <p:cNvGrpSpPr/>
        <p:nvPr/>
      </p:nvGrpSpPr>
      <p:grpSpPr>
        <a:xfrm>
          <a:off x="0" y="0"/>
          <a:ext cx="0" cy="0"/>
          <a:chOff x="0" y="0"/>
          <a:chExt cx="0" cy="0"/>
        </a:xfrm>
      </p:grpSpPr>
      <p:sp>
        <p:nvSpPr>
          <p:cNvPr id="2" name="QM_5_BD.118_1#db7c123d9?pid=d57a79700&amp;color=0,0,0&amp;vtp=1&amp;bt=1&amp;bbb=1&amp;hb=1"/>
          <p:cNvSpPr/>
          <p:nvPr/>
        </p:nvSpPr>
        <p:spPr>
          <a:xfrm>
            <a:off x="722376" y="972000"/>
            <a:ext cx="10753344" cy="13003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［陕西铜川2025高二月考］</a:t>
            </a:r>
            <a:r>
              <a:rPr lang="en-US" altLang="zh-CN" sz="2000" b="0" i="0" dirty="0">
                <a:solidFill>
                  <a:srgbClr val="000000"/>
                </a:solidFill>
                <a:latin typeface="微软雅黑" pitchFamily="34" charset="0"/>
                <a:ea typeface="楷体" pitchFamily="34" charset="-122"/>
                <a:cs typeface="微软雅黑" pitchFamily="34" charset="-120"/>
              </a:rPr>
              <a:t>闽宁镇是全国唯一以两个省级行政区简称命名的移民小镇</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是闽宁协</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作的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窗口</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也是全国易地搬迁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东西部协作的成功典范</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二十几年来</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两地群众用智慧和汗水</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创造了东西部协作的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闽宁合作</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模式</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下图分别为宁夏和福建区域图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5_BD.118_3#db7c123d9?htil=1&amp;pid=d57a7970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2350008" y="3202374"/>
            <a:ext cx="2112264" cy="2871216"/>
          </a:xfrm>
          <a:prstGeom prst="rect">
            <a:avLst/>
          </a:prstGeom>
          <a:noFill/>
          <a:extLst>
            <a:ext uri="{909E8E84-426E-40DD-AFC4-6F175D3DCCD1}">
              <a14:hiddenFill xmlns:a14="http://schemas.microsoft.com/office/drawing/2010/main">
                <a:solidFill>
                  <a:schemeClr val="accent1">
                    <a:alpha val="0"/>
                  </a:schemeClr>
                </a:solidFill>
              </a14:hiddenFill>
            </a:ext>
          </a:extLst>
        </p:spPr>
      </p:pic>
      <p:pic>
        <p:nvPicPr>
          <p:cNvPr id="4" name="QM_5_BD.118_4#db7c123d9?htil=1&amp;pid=d57a79700&amp;color=0,0,0&amp;tib=255,255,255&amp;vtp=1" descr="preencoded.png"/>
          <p:cNvPicPr>
            <a:picLocks noChangeAspect="1"/>
          </p:cNvPicPr>
          <p:nvPr/>
        </p:nvPicPr>
        <p:blipFill>
          <a:blip r:embed="rId4">
            <a:clrChange>
              <a:clrFrom>
                <a:srgbClr val="FFFFFF"/>
              </a:clrFrom>
              <a:clrTo>
                <a:srgbClr val="FFFFFF">
                  <a:alpha val="0"/>
                </a:srgbClr>
              </a:clrTo>
            </a:clrChange>
          </a:blip>
          <a:stretch>
            <a:fillRect/>
          </a:stretch>
        </p:blipFill>
        <p:spPr>
          <a:xfrm>
            <a:off x="7278624" y="2406846"/>
            <a:ext cx="3008376" cy="3666744"/>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name="Slide 86&amp;si=86">
    <p:spTree>
      <p:nvGrpSpPr>
        <p:cNvPr id="1" name=""/>
        <p:cNvGrpSpPr/>
        <p:nvPr/>
      </p:nvGrpSpPr>
      <p:grpSpPr>
        <a:xfrm>
          <a:off x="0" y="0"/>
          <a:ext cx="0" cy="0"/>
          <a:chOff x="0" y="0"/>
          <a:chExt cx="0" cy="0"/>
        </a:xfrm>
      </p:grpSpPr>
      <p:sp>
        <p:nvSpPr>
          <p:cNvPr id="2" name="QC_6_BD.119_1#2fdbca87f?pid=db7c123d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3.“闽宁合作”</a:t>
            </a:r>
            <a:r>
              <a:rPr lang="en-US" altLang="zh-CN" sz="2000" b="0" i="0">
                <a:solidFill>
                  <a:srgbClr val="000000"/>
                </a:solidFill>
                <a:latin typeface="微软雅黑" pitchFamily="34" charset="0"/>
                <a:ea typeface="微软雅黑" pitchFamily="34" charset="-122"/>
                <a:cs typeface="微软雅黑" pitchFamily="34" charset="-120"/>
              </a:rPr>
              <a:t>模式的主要目的是(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0_1#2fdbca87f.bracket?pid=db7c123d9&amp;color=0,0,0&amp;vpa=34&amp;vtp=1"/>
          <p:cNvSpPr/>
          <p:nvPr/>
        </p:nvSpPr>
        <p:spPr>
          <a:xfrm>
            <a:off x="4661726"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19_2#2fdbca87f.choices?pid=db7c123d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88029" algn="l"/>
                <a:tab pos="5483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.发挥区域发展优势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B.治理宁夏沙漠化</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C.推动区域协调发展</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.促进宁夏城镇化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6.xml><?xml version="1.0" encoding="utf-8"?>
<p:sld xmlns:a="http://schemas.openxmlformats.org/drawingml/2006/main" xmlns:r="http://schemas.openxmlformats.org/officeDocument/2006/relationships" xmlns:p="http://schemas.openxmlformats.org/presentationml/2006/main">
  <p:cSld name="Slide 87&amp;si=87">
    <p:spTree>
      <p:nvGrpSpPr>
        <p:cNvPr id="1" name=""/>
        <p:cNvGrpSpPr/>
        <p:nvPr/>
      </p:nvGrpSpPr>
      <p:grpSpPr>
        <a:xfrm>
          <a:off x="0" y="0"/>
          <a:ext cx="0" cy="0"/>
          <a:chOff x="0" y="0"/>
          <a:chExt cx="0" cy="0"/>
        </a:xfrm>
      </p:grpSpPr>
      <p:sp>
        <p:nvSpPr>
          <p:cNvPr id="2" name="QC_6_AS.121_1#2fdbca87f?vop=1&amp;pid=db7c123d9&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本题考查区域合作的目的。由材料</a:t>
            </a:r>
            <a:r>
              <a:rPr lang="en-US" altLang="zh-CN" sz="2000" b="0" i="0">
                <a:solidFill>
                  <a:srgbClr val="000000"/>
                </a:solidFill>
                <a:latin typeface="微软雅黑" pitchFamily="34" charset="0"/>
                <a:ea typeface="微软雅黑" pitchFamily="34" charset="-122"/>
                <a:cs typeface="微软雅黑" pitchFamily="34" charset="-120"/>
              </a:rPr>
              <a:t>“闽宁镇是全国唯一以两个省级行政区简称命名的移民</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小镇</a:t>
            </a:r>
            <a:r>
              <a:rPr lang="en-US" altLang="zh-CN" sz="2000" b="0" i="0" dirty="0">
                <a:solidFill>
                  <a:srgbClr val="000000"/>
                </a:solidFill>
                <a:latin typeface="微软雅黑" pitchFamily="34" charset="0"/>
                <a:ea typeface="微软雅黑" pitchFamily="34" charset="-122"/>
                <a:cs typeface="微软雅黑" pitchFamily="34" charset="-120"/>
              </a:rPr>
              <a:t>，是闽宁协作的‘窗口’，也是全国易地搬迁、东西部协作的成功典范”可知，“</a:t>
            </a:r>
            <a:r>
              <a:rPr lang="en-US" altLang="zh-CN" sz="2000" b="0" i="0">
                <a:solidFill>
                  <a:srgbClr val="000000"/>
                </a:solidFill>
                <a:latin typeface="微软雅黑" pitchFamily="34" charset="0"/>
                <a:ea typeface="微软雅黑" pitchFamily="34" charset="-122"/>
                <a:cs typeface="微软雅黑" pitchFamily="34" charset="-120"/>
              </a:rPr>
              <a:t>闽宁合作”</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模式的主要目的是推动我国东部沿海地区与西北内陆地区协调发展</a:t>
            </a:r>
            <a:r>
              <a:rPr lang="en-US" altLang="zh-CN" sz="2000" b="0" i="0" dirty="0">
                <a:solidFill>
                  <a:srgbClr val="000000"/>
                </a:solidFill>
                <a:latin typeface="微软雅黑" pitchFamily="34" charset="0"/>
                <a:ea typeface="微软雅黑" pitchFamily="34" charset="-122"/>
                <a:cs typeface="微软雅黑" pitchFamily="34" charset="-120"/>
              </a:rPr>
              <a:t>，C正确；</a:t>
            </a:r>
            <a:r>
              <a:rPr lang="en-US" altLang="zh-CN" sz="2000" b="0" i="0">
                <a:solidFill>
                  <a:srgbClr val="000000"/>
                </a:solidFill>
                <a:latin typeface="微软雅黑" pitchFamily="34" charset="0"/>
                <a:ea typeface="微软雅黑" pitchFamily="34" charset="-122"/>
                <a:cs typeface="微软雅黑" pitchFamily="34" charset="-120"/>
              </a:rPr>
              <a:t>发挥区域发展优势、</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治理宁夏沙漠化</a:t>
            </a:r>
            <a:r>
              <a:rPr lang="en-US" altLang="zh-CN" sz="2000" b="0" i="0" dirty="0">
                <a:solidFill>
                  <a:srgbClr val="000000"/>
                </a:solidFill>
                <a:latin typeface="微软雅黑" pitchFamily="34" charset="0"/>
                <a:ea typeface="微软雅黑" pitchFamily="34" charset="-122"/>
                <a:cs typeface="微软雅黑" pitchFamily="34" charset="-120"/>
              </a:rPr>
              <a:t>、促进宁夏城镇化均不是“闽宁合作”模式的主要目的，A、B、D错误。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7.xml><?xml version="1.0" encoding="utf-8"?>
<p:sld xmlns:a="http://schemas.openxmlformats.org/drawingml/2006/main" xmlns:r="http://schemas.openxmlformats.org/officeDocument/2006/relationships" xmlns:p="http://schemas.openxmlformats.org/presentationml/2006/main">
  <p:cSld name="Slide 88&amp;si=88">
    <p:spTree>
      <p:nvGrpSpPr>
        <p:cNvPr id="1" name=""/>
        <p:cNvGrpSpPr/>
        <p:nvPr/>
      </p:nvGrpSpPr>
      <p:grpSpPr>
        <a:xfrm>
          <a:off x="0" y="0"/>
          <a:ext cx="0" cy="0"/>
          <a:chOff x="0" y="0"/>
          <a:chExt cx="0" cy="0"/>
        </a:xfrm>
      </p:grpSpPr>
      <p:sp>
        <p:nvSpPr>
          <p:cNvPr id="2" name="QC_6_BD.122_1#9f91ee0ea?pid=db7c123d9&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4.“闽宁合作”</a:t>
            </a:r>
            <a:r>
              <a:rPr lang="en-US" altLang="zh-CN" sz="2000" b="0" i="0">
                <a:solidFill>
                  <a:srgbClr val="000000"/>
                </a:solidFill>
                <a:latin typeface="微软雅黑" pitchFamily="34" charset="0"/>
                <a:ea typeface="微软雅黑" pitchFamily="34" charset="-122"/>
                <a:cs typeface="微软雅黑" pitchFamily="34" charset="-120"/>
              </a:rPr>
              <a:t>模式反映了(</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23_1#9f91ee0ea.bracket?pid=db7c123d9&amp;color=0,0,0&amp;vpa=35&amp;vtp=1"/>
          <p:cNvSpPr/>
          <p:nvPr/>
        </p:nvSpPr>
        <p:spPr>
          <a:xfrm>
            <a:off x="3899726" y="969265"/>
            <a:ext cx="357188"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B</a:t>
            </a:r>
            <a:endParaRPr lang="en-US" altLang="zh-CN" sz="2000" dirty="0"/>
          </a:p>
        </p:txBody>
      </p:sp>
      <p:sp>
        <p:nvSpPr>
          <p:cNvPr id="4" name="QC_6_BD.122_2#9f91ee0ea.choices?pid=db7c123d9&amp;color=0,0,0&amp;vtp=1&amp;bbb=1"/>
          <p:cNvSpPr/>
          <p:nvPr/>
        </p:nvSpPr>
        <p:spPr>
          <a:xfrm>
            <a:off x="722376" y="1430909"/>
            <a:ext cx="10753344" cy="405003"/>
          </a:xfrm>
          <a:prstGeom prst="rect">
            <a:avLst/>
          </a:prstGeom>
          <a:noFill/>
          <a:ln/>
        </p:spPr>
        <p:txBody>
          <a:bodyPr wrap="none" lIns="0" tIns="0" rIns="0" bIns="0" rtlCol="0" anchor="t"/>
          <a:lstStyle/>
          <a:p>
            <a:pPr latinLnBrk="1">
              <a:lnSpc>
                <a:spcPts val="3600"/>
              </a:lnSpc>
              <a:tabLst>
                <a:tab pos="2888029" algn="l"/>
                <a:tab pos="5483957" algn="l"/>
                <a:tab pos="8346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.区域内部整体性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B.区域间关联性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C.区域内部差异性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.区域间整体性</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8.xml><?xml version="1.0" encoding="utf-8"?>
<p:sld xmlns:a="http://schemas.openxmlformats.org/drawingml/2006/main" xmlns:r="http://schemas.openxmlformats.org/officeDocument/2006/relationships" xmlns:p="http://schemas.openxmlformats.org/presentationml/2006/main">
  <p:cSld name="Slide 89&amp;si=89">
    <p:spTree>
      <p:nvGrpSpPr>
        <p:cNvPr id="1" name=""/>
        <p:cNvGrpSpPr/>
        <p:nvPr/>
      </p:nvGrpSpPr>
      <p:grpSpPr>
        <a:xfrm>
          <a:off x="0" y="0"/>
          <a:ext cx="0" cy="0"/>
          <a:chOff x="0" y="0"/>
          <a:chExt cx="0" cy="0"/>
        </a:xfrm>
      </p:grpSpPr>
      <p:sp>
        <p:nvSpPr>
          <p:cNvPr id="2" name="QC_6_AS.124_1#9f91ee0ea?vop=1&amp;pid=db7c123d9&amp;color=0,0,0&amp;vtp=1&amp;bt=1&amp;bbb=1&amp;hb=1"/>
          <p:cNvSpPr/>
          <p:nvPr/>
        </p:nvSpPr>
        <p:spPr>
          <a:xfrm>
            <a:off x="722376" y="972000"/>
            <a:ext cx="10753344" cy="907034"/>
          </a:xfrm>
          <a:prstGeom prst="rect">
            <a:avLst/>
          </a:prstGeom>
          <a:noFill/>
          <a:ln/>
        </p:spPr>
        <p:txBody>
          <a:bodyPr wrap="none" lIns="0" tIns="0" rIns="0" bIns="0" rtlCol="0" anchor="t"/>
          <a:lstStyle/>
          <a:p>
            <a:pPr algn="l" latinLnBrk="1">
              <a:lnSpc>
                <a:spcPts val="40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本题考查区域关联性。“闽宁合作”模式可促进福建与宁夏协调发展</a:t>
            </a:r>
            <a:r>
              <a:rPr lang="en-US" altLang="zh-CN" sz="2000" b="0" i="0">
                <a:solidFill>
                  <a:srgbClr val="000000"/>
                </a:solidFill>
                <a:latin typeface="微软雅黑" pitchFamily="34" charset="0"/>
                <a:ea typeface="微软雅黑" pitchFamily="34" charset="-122"/>
                <a:cs typeface="微软雅黑" pitchFamily="34" charset="-120"/>
              </a:rPr>
              <a:t>，反映了区域间关联</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dirty="0">
                <a:solidFill>
                  <a:srgbClr val="000000"/>
                </a:solidFill>
                <a:latin typeface="微软雅黑" pitchFamily="34" charset="0"/>
                <a:ea typeface="微软雅黑" pitchFamily="34" charset="-122"/>
                <a:cs typeface="微软雅黑" pitchFamily="34" charset="-120"/>
              </a:rPr>
              <a:t>，但不能体现区域内部整体性、区域内部差异性和区域间整体性。故选B。</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89.xml><?xml version="1.0" encoding="utf-8"?>
<p:sld xmlns:a="http://schemas.openxmlformats.org/drawingml/2006/main" xmlns:r="http://schemas.openxmlformats.org/officeDocument/2006/relationships" xmlns:p="http://schemas.openxmlformats.org/presentationml/2006/main">
  <p:cSld name="Slide 90&amp;si=90">
    <p:spTree>
      <p:nvGrpSpPr>
        <p:cNvPr id="1" name=""/>
        <p:cNvGrpSpPr/>
        <p:nvPr/>
      </p:nvGrpSpPr>
      <p:grpSpPr>
        <a:xfrm>
          <a:off x="0" y="0"/>
          <a:ext cx="0" cy="0"/>
          <a:chOff x="0" y="0"/>
          <a:chExt cx="0" cy="0"/>
        </a:xfrm>
      </p:grpSpPr>
      <p:sp>
        <p:nvSpPr>
          <p:cNvPr id="2" name="QM_5_BD.125_1#96dd165e4?pid=d57a79700&amp;color=0,0,0&amp;vtp=1&amp;bt=1&amp;bbb=1&amp;hb=1"/>
          <p:cNvSpPr/>
          <p:nvPr/>
        </p:nvSpPr>
        <p:spPr>
          <a:xfrm>
            <a:off x="722376" y="972000"/>
            <a:ext cx="10753344" cy="3129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［河南省实验中学2025高二期中］</a:t>
            </a:r>
            <a:r>
              <a:rPr lang="en-US" altLang="zh-CN" sz="2000" b="0" i="0" dirty="0">
                <a:solidFill>
                  <a:srgbClr val="000000"/>
                </a:solidFill>
                <a:latin typeface="Times New Roman" pitchFamily="34" charset="0"/>
                <a:ea typeface="KaiTi" pitchFamily="34" charset="-122"/>
                <a:cs typeface="Times New Roman" pitchFamily="34" charset="-120"/>
              </a:rPr>
              <a:t>2025</a:t>
            </a:r>
            <a:r>
              <a:rPr lang="en-US" altLang="zh-CN" sz="2000" b="0" i="0" dirty="0">
                <a:solidFill>
                  <a:srgbClr val="000000"/>
                </a:solidFill>
                <a:latin typeface="微软雅黑" pitchFamily="34" charset="0"/>
                <a:ea typeface="楷体" pitchFamily="34" charset="-122"/>
                <a:cs typeface="微软雅黑" pitchFamily="34" charset="-120"/>
              </a:rPr>
              <a:t>蛇年春节</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某动画电影毫无悬念地成为电影院春节档的</a:t>
            </a:r>
          </a:p>
          <a:p>
            <a:pPr latinLnBrk="1">
              <a:lnSpc>
                <a:spcPts val="3600"/>
              </a:lnSpc>
            </a:pP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顶流</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在这部影片里</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陈塘关再次成为关键场景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承载着主角们的成长与守护</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关于陈塘关的</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位置众说纷纭</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有天津河西区陈塘庄</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河南西峡县等诸多说法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根据明代小说</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封神演义</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原著</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设定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陈塘关位于殷商疆域范围之内</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且原著第十二回</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陈塘关哪吒出世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中提到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哪吒</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脱了衣</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裳</a:t>
            </a:r>
            <a:r>
              <a:rPr lang="en-US" altLang="zh-CN" sz="2000" b="0" i="0" dirty="0">
                <a:solidFill>
                  <a:srgbClr val="000000"/>
                </a:solidFill>
                <a:latin typeface="SimSun" panose="02010600030101010101" pitchFamily="2" charset="-122"/>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不知这河是九湾河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乃东海口上</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表明陈塘关紧挨东海</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天津的陈塘庄有通往大海的海</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河</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地理位置与</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封神演义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描述高度吻合</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且有学者研究天津沿岸贝壳堤也发现</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商朝末年这</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里是海滨关隘</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3" name="QC_6_BD.126_1#d222cc5db?pid=96dd165e4&amp;color=0,0,0&amp;vtp=1&amp;bbb=1"/>
          <p:cNvSpPr/>
          <p:nvPr/>
        </p:nvSpPr>
        <p:spPr>
          <a:xfrm>
            <a:off x="722376" y="41552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5.从区域概念角度分析，陈塘关作为一个区域，</a:t>
            </a:r>
            <a:r>
              <a:rPr lang="en-US" altLang="zh-CN" sz="2000" b="0" i="0">
                <a:solidFill>
                  <a:srgbClr val="000000"/>
                </a:solidFill>
                <a:latin typeface="微软雅黑" pitchFamily="34" charset="0"/>
                <a:ea typeface="微软雅黑" pitchFamily="34" charset="-122"/>
                <a:cs typeface="微软雅黑" pitchFamily="34" charset="-120"/>
              </a:rPr>
              <a:t>以下说法正确的是(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4" name="QC_6_AN.127_1#d222cc5db.bracket?pid=96dd165e4&amp;color=0,0,0&amp;vpa=36&amp;vtp=1"/>
          <p:cNvSpPr/>
          <p:nvPr/>
        </p:nvSpPr>
        <p:spPr>
          <a:xfrm>
            <a:off x="8245539" y="41552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5" name="QC_6_BD.126_2#d222cc5db.choices?pid=96dd165e4&amp;color=0,0,0&amp;vtp=1&amp;bbb=1"/>
          <p:cNvSpPr/>
          <p:nvPr/>
        </p:nvSpPr>
        <p:spPr>
          <a:xfrm>
            <a:off x="722376" y="4618043"/>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.陈塘关没有明确的区位特征</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.陈塘关和其他区域间没有联系</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C.陈塘关内部地理环境具有相对一致性</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.陈塘关的面积和形状始终未变</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xEl>
                                              <p:pRg st="0" end="0"/>
                                            </p:txEl>
                                          </p:spTgt>
                                        </p:tgtEl>
                                        <p:attrNameLst>
                                          <p:attrName>style.visibility</p:attrName>
                                        </p:attrNameLst>
                                      </p:cBhvr>
                                      <p:to>
                                        <p:strVal val="visible"/>
                                      </p:to>
                                    </p:set>
                                    <p:animEffect transition="in" filter="fade">
                                      <p:cBhvr>
                                        <p:cTn id="1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name="Slide 10&amp;si=10">
    <p:spTree>
      <p:nvGrpSpPr>
        <p:cNvPr id="1" name=""/>
        <p:cNvGrpSpPr/>
        <p:nvPr/>
      </p:nvGrpSpPr>
      <p:grpSpPr>
        <a:xfrm>
          <a:off x="0" y="0"/>
          <a:ext cx="0" cy="0"/>
          <a:chOff x="0" y="0"/>
          <a:chExt cx="0" cy="0"/>
        </a:xfrm>
      </p:grpSpPr>
      <p:sp>
        <p:nvSpPr>
          <p:cNvPr id="2" name="QM_6_BD.8_1#b65d43654?pid=80e48213a&amp;color=0,0,0&amp;vtp=1&amp;bt=1&amp;bbb=1&amp;hb=1"/>
          <p:cNvSpPr/>
          <p:nvPr/>
        </p:nvSpPr>
        <p:spPr>
          <a:xfrm>
            <a:off x="722376" y="972000"/>
            <a:ext cx="10753344"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［天津二中2025高二期中］</a:t>
            </a:r>
            <a:r>
              <a:rPr lang="en-US" altLang="zh-CN" sz="2000" b="0" i="0" dirty="0">
                <a:solidFill>
                  <a:srgbClr val="000000"/>
                </a:solidFill>
                <a:latin typeface="微软雅黑" pitchFamily="34" charset="0"/>
                <a:ea typeface="楷体" pitchFamily="34" charset="-122"/>
                <a:cs typeface="微软雅黑" pitchFamily="34" charset="-120"/>
              </a:rPr>
              <a:t>茶树喜温暖湿润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适宜生长在排水良好的偏酸性土壤环境</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我国茶区</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集中分布在南方</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下图为我国四大茶区分布示意图</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pic>
        <p:nvPicPr>
          <p:cNvPr id="3" name="QM_6_BD.8_2#b65d43654?pid=80e48213a&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3721608" y="1949646"/>
            <a:ext cx="4754880" cy="3694176"/>
          </a:xfrm>
          <a:prstGeom prst="rect">
            <a:avLst/>
          </a:prstGeom>
          <a:noFill/>
          <a:extLst>
            <a:ext uri="{909E8E84-426E-40DD-AFC4-6F175D3DCCD1}">
              <a14:hiddenFill xmlns:a14="http://schemas.microsoft.com/office/drawing/2010/main">
                <a:solidFill>
                  <a:schemeClr val="accent1">
                    <a:alpha val="0"/>
                  </a:schemeClr>
                </a:solidFill>
              </a14:hiddenFill>
            </a:ext>
          </a:extLst>
        </p:spPr>
      </p:pic>
    </p:spTree>
  </p:cSld>
  <p:clrMapOvr>
    <a:masterClrMapping/>
  </p:clrMapOvr>
  <p:transition>
    <p:fade/>
  </p:transition>
</p:sld>
</file>

<file path=ppt/slides/slide90.xml><?xml version="1.0" encoding="utf-8"?>
<p:sld xmlns:a="http://schemas.openxmlformats.org/drawingml/2006/main" xmlns:r="http://schemas.openxmlformats.org/officeDocument/2006/relationships" xmlns:p="http://schemas.openxmlformats.org/presentationml/2006/main">
  <p:cSld name="Slide 91&amp;si=91">
    <p:spTree>
      <p:nvGrpSpPr>
        <p:cNvPr id="1" name=""/>
        <p:cNvGrpSpPr/>
        <p:nvPr/>
      </p:nvGrpSpPr>
      <p:grpSpPr>
        <a:xfrm>
          <a:off x="0" y="0"/>
          <a:ext cx="0" cy="0"/>
          <a:chOff x="0" y="0"/>
          <a:chExt cx="0" cy="0"/>
        </a:xfrm>
      </p:grpSpPr>
      <p:sp>
        <p:nvSpPr>
          <p:cNvPr id="2" name="QC_6_AS.128_1#d222cc5db?vop=1&amp;pid=96dd165e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本题考查区域相关知识。由材料可知，</a:t>
            </a:r>
            <a:r>
              <a:rPr lang="en-US" altLang="zh-CN" sz="2000" b="0" i="0">
                <a:solidFill>
                  <a:srgbClr val="000000"/>
                </a:solidFill>
                <a:latin typeface="微软雅黑" pitchFamily="34" charset="0"/>
                <a:ea typeface="微软雅黑" pitchFamily="34" charset="-122"/>
                <a:cs typeface="微软雅黑" pitchFamily="34" charset="-120"/>
              </a:rPr>
              <a:t>小说原著设定陈塘关位于殷商疆域内且紧挨东海，</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有其特定的地理位置和相关文化背景等</a:t>
            </a:r>
            <a:r>
              <a:rPr lang="en-US" altLang="zh-CN" sz="2000" b="0" i="0" dirty="0">
                <a:solidFill>
                  <a:srgbClr val="000000"/>
                </a:solidFill>
                <a:latin typeface="微软雅黑" pitchFamily="34" charset="0"/>
                <a:ea typeface="微软雅黑" pitchFamily="34" charset="-122"/>
                <a:cs typeface="微软雅黑" pitchFamily="34" charset="-120"/>
              </a:rPr>
              <a:t>，具有明确的区位特征，A错误；</a:t>
            </a:r>
            <a:r>
              <a:rPr lang="en-US" altLang="zh-CN" sz="2000" b="0" i="0">
                <a:solidFill>
                  <a:srgbClr val="000000"/>
                </a:solidFill>
                <a:latin typeface="微软雅黑" pitchFamily="34" charset="0"/>
                <a:ea typeface="微软雅黑" pitchFamily="34" charset="-122"/>
                <a:cs typeface="微软雅黑" pitchFamily="34" charset="-120"/>
              </a:rPr>
              <a:t>陈塘关作为一个区域，</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在当时的殷商时期</a:t>
            </a:r>
            <a:r>
              <a:rPr lang="en-US" altLang="zh-CN" sz="2000" b="0" i="0" dirty="0">
                <a:solidFill>
                  <a:srgbClr val="000000"/>
                </a:solidFill>
                <a:latin typeface="微软雅黑" pitchFamily="34" charset="0"/>
                <a:ea typeface="微软雅黑" pitchFamily="34" charset="-122"/>
                <a:cs typeface="微软雅黑" pitchFamily="34" charset="-120"/>
              </a:rPr>
              <a:t>，必然在政治、经济、文化等方面与殷商其他区域存在联系，B错误</a:t>
            </a:r>
            <a:r>
              <a:rPr lang="en-US" altLang="zh-CN" sz="2000" b="0" i="0">
                <a:solidFill>
                  <a:srgbClr val="000000"/>
                </a:solidFill>
                <a:latin typeface="微软雅黑" pitchFamily="34" charset="0"/>
                <a:ea typeface="微软雅黑" pitchFamily="34" charset="-122"/>
                <a:cs typeface="微软雅黑" pitchFamily="34" charset="-120"/>
              </a:rPr>
              <a:t>；陈塘关</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区域内的自然地理环境和人文环境等在一定程度上是相似的，区域内部的地理环境具有相对一致</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性</a:t>
            </a:r>
            <a:r>
              <a:rPr lang="en-US" altLang="zh-CN" sz="2000" b="0" i="0" dirty="0">
                <a:solidFill>
                  <a:srgbClr val="000000"/>
                </a:solidFill>
                <a:latin typeface="微软雅黑" pitchFamily="34" charset="0"/>
                <a:ea typeface="微软雅黑" pitchFamily="34" charset="-122"/>
                <a:cs typeface="微软雅黑" pitchFamily="34" charset="-120"/>
              </a:rPr>
              <a:t>，C正确；随着时间推移，地理环境变化</a:t>
            </a:r>
            <a:r>
              <a:rPr lang="en-US" altLang="zh-CN" sz="2000" b="0" i="0">
                <a:solidFill>
                  <a:srgbClr val="000000"/>
                </a:solidFill>
                <a:latin typeface="微软雅黑" pitchFamily="34" charset="0"/>
                <a:ea typeface="微软雅黑" pitchFamily="34" charset="-122"/>
                <a:cs typeface="微软雅黑" pitchFamily="34" charset="-120"/>
              </a:rPr>
              <a:t>、行政区划调整等因素可能会使区域的面积和形状发</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生改变</a:t>
            </a:r>
            <a:r>
              <a:rPr lang="en-US" altLang="zh-CN" sz="2000" b="0" i="0" dirty="0">
                <a:solidFill>
                  <a:srgbClr val="000000"/>
                </a:solidFill>
                <a:latin typeface="微软雅黑" pitchFamily="34" charset="0"/>
                <a:ea typeface="微软雅黑" pitchFamily="34" charset="-122"/>
                <a:cs typeface="微软雅黑" pitchFamily="34" charset="-120"/>
              </a:rPr>
              <a:t>，陈塘关的面积和形状并非固定不变，D错误。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1.xml><?xml version="1.0" encoding="utf-8"?>
<p:sld xmlns:a="http://schemas.openxmlformats.org/drawingml/2006/main" xmlns:r="http://schemas.openxmlformats.org/officeDocument/2006/relationships" xmlns:p="http://schemas.openxmlformats.org/presentationml/2006/main">
  <p:cSld name="Slide 92&amp;si=92">
    <p:spTree>
      <p:nvGrpSpPr>
        <p:cNvPr id="1" name=""/>
        <p:cNvGrpSpPr/>
        <p:nvPr/>
      </p:nvGrpSpPr>
      <p:grpSpPr>
        <a:xfrm>
          <a:off x="0" y="0"/>
          <a:ext cx="0" cy="0"/>
          <a:chOff x="0" y="0"/>
          <a:chExt cx="0" cy="0"/>
        </a:xfrm>
      </p:grpSpPr>
      <p:sp>
        <p:nvSpPr>
          <p:cNvPr id="2" name="QC_6_BD.129_1#d87813536?pid=96dd165e4&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6.天津河西区陈塘庄被认为最有可能是陈塘关所在地，</a:t>
            </a:r>
            <a:r>
              <a:rPr lang="en-US" altLang="zh-CN" sz="2000" b="0" i="0">
                <a:solidFill>
                  <a:srgbClr val="000000"/>
                </a:solidFill>
                <a:latin typeface="微软雅黑" pitchFamily="34" charset="0"/>
                <a:ea typeface="微软雅黑" pitchFamily="34" charset="-122"/>
                <a:cs typeface="微软雅黑" pitchFamily="34" charset="-120"/>
              </a:rPr>
              <a:t>主要是基于区域的(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0_1#d87813536.bracket?pid=96dd165e4&amp;color=0,0,0&amp;vpa=37&amp;vtp=1"/>
          <p:cNvSpPr/>
          <p:nvPr/>
        </p:nvSpPr>
        <p:spPr>
          <a:xfrm>
            <a:off x="9007539" y="969265"/>
            <a:ext cx="37465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A</a:t>
            </a:r>
            <a:endParaRPr lang="en-US" altLang="zh-CN" sz="2000" dirty="0"/>
          </a:p>
        </p:txBody>
      </p:sp>
      <p:sp>
        <p:nvSpPr>
          <p:cNvPr id="4" name="QC_6_BD.129_2#d87813536.choices?pid=96dd165e4&amp;color=0,0,0&amp;vtp=1&amp;bbb=1"/>
          <p:cNvSpPr/>
          <p:nvPr/>
        </p:nvSpPr>
        <p:spPr>
          <a:xfrm>
            <a:off x="722376" y="1436497"/>
            <a:ext cx="10753344" cy="1796034"/>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A.整体性特征，区域内自然和人文要素与历史记载相似</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.差异性特征，与其他地区进行了对比</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.开放性特征，与外界有广泛的联系</a:t>
            </a:r>
            <a:endParaRPr lang="en-US" altLang="zh-CN" sz="2000" dirty="0"/>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.动态性特征，其位置随时间发生了变化</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2.xml><?xml version="1.0" encoding="utf-8"?>
<p:sld xmlns:a="http://schemas.openxmlformats.org/drawingml/2006/main" xmlns:r="http://schemas.openxmlformats.org/officeDocument/2006/relationships" xmlns:p="http://schemas.openxmlformats.org/presentationml/2006/main">
  <p:cSld name="Slide 93&amp;si=93">
    <p:spTree>
      <p:nvGrpSpPr>
        <p:cNvPr id="1" name=""/>
        <p:cNvGrpSpPr/>
        <p:nvPr/>
      </p:nvGrpSpPr>
      <p:grpSpPr>
        <a:xfrm>
          <a:off x="0" y="0"/>
          <a:ext cx="0" cy="0"/>
          <a:chOff x="0" y="0"/>
          <a:chExt cx="0" cy="0"/>
        </a:xfrm>
      </p:grpSpPr>
      <p:sp>
        <p:nvSpPr>
          <p:cNvPr id="2" name="QC_6_AS.131_1#d87813536?vop=1&amp;pid=96dd165e4&amp;color=0,0,0&amp;vtp=1&amp;bt=1&amp;bbb=1&amp;hb=1"/>
          <p:cNvSpPr/>
          <p:nvPr/>
        </p:nvSpPr>
        <p:spPr>
          <a:xfrm>
            <a:off x="722376" y="972000"/>
            <a:ext cx="10753344" cy="26977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本题考查区域相关知识。天津河西区陈塘庄被认为最有可能是陈塘关所在地</a:t>
            </a:r>
            <a:r>
              <a:rPr lang="en-US" altLang="zh-CN" sz="2000" b="0" i="0">
                <a:solidFill>
                  <a:srgbClr val="000000"/>
                </a:solidFill>
                <a:latin typeface="微软雅黑" pitchFamily="34" charset="0"/>
                <a:ea typeface="微软雅黑" pitchFamily="34" charset="-122"/>
                <a:cs typeface="微软雅黑" pitchFamily="34" charset="-120"/>
              </a:rPr>
              <a:t>，是因为从</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封神演义》原著描述可知，陈塘关紧挨东海，而天津陈塘庄有通往大海的海河</a:t>
            </a:r>
            <a:r>
              <a:rPr lang="en-US" altLang="zh-CN" sz="2000" b="0" i="0">
                <a:solidFill>
                  <a:srgbClr val="000000"/>
                </a:solidFill>
                <a:latin typeface="微软雅黑" pitchFamily="34" charset="0"/>
                <a:ea typeface="微软雅黑" pitchFamily="34" charset="-122"/>
                <a:cs typeface="微软雅黑" pitchFamily="34" charset="-120"/>
              </a:rPr>
              <a:t>，且有学者研究</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发现商朝末年这里是海滨关隘</a:t>
            </a:r>
            <a:r>
              <a:rPr lang="en-US" altLang="zh-CN" sz="2000" b="0" i="0" dirty="0">
                <a:solidFill>
                  <a:srgbClr val="000000"/>
                </a:solidFill>
                <a:latin typeface="微软雅黑" pitchFamily="34" charset="0"/>
                <a:ea typeface="微软雅黑" pitchFamily="34" charset="-122"/>
                <a:cs typeface="微软雅黑" pitchFamily="34" charset="-120"/>
              </a:rPr>
              <a:t>，这综合考虑了自然要素（地理位置、海河等</a:t>
            </a:r>
            <a:r>
              <a:rPr lang="en-US" altLang="zh-CN" sz="2000" b="0" i="0">
                <a:solidFill>
                  <a:srgbClr val="000000"/>
                </a:solidFill>
                <a:latin typeface="微软雅黑" pitchFamily="34" charset="0"/>
                <a:ea typeface="微软雅黑" pitchFamily="34" charset="-122"/>
                <a:cs typeface="微软雅黑" pitchFamily="34" charset="-120"/>
              </a:rPr>
              <a:t>）和人文要素</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dirty="0">
                <a:solidFill>
                  <a:srgbClr val="000000"/>
                </a:solidFill>
                <a:latin typeface="微软雅黑" pitchFamily="34" charset="0"/>
                <a:ea typeface="微软雅黑" pitchFamily="34" charset="-122"/>
                <a:cs typeface="微软雅黑" pitchFamily="34" charset="-120"/>
              </a:rPr>
              <a:t>历史记载、考古研究等），体现了区域的整体性特征，A正确</a:t>
            </a:r>
            <a:r>
              <a:rPr lang="en-US" altLang="zh-CN" sz="2000" b="0" i="0">
                <a:solidFill>
                  <a:srgbClr val="000000"/>
                </a:solidFill>
                <a:latin typeface="微软雅黑" pitchFamily="34" charset="0"/>
                <a:ea typeface="微软雅黑" pitchFamily="34" charset="-122"/>
                <a:cs typeface="微软雅黑" pitchFamily="34" charset="-120"/>
              </a:rPr>
              <a:t>；材料中没有重点体现与其他地</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区的对比</a:t>
            </a:r>
            <a:r>
              <a:rPr lang="en-US" altLang="zh-CN" sz="2000" b="0" i="0" dirty="0">
                <a:solidFill>
                  <a:srgbClr val="000000"/>
                </a:solidFill>
                <a:latin typeface="微软雅黑" pitchFamily="34" charset="0"/>
                <a:ea typeface="微软雅黑" pitchFamily="34" charset="-122"/>
                <a:cs typeface="微软雅黑" pitchFamily="34" charset="-120"/>
              </a:rPr>
              <a:t>（差异性特征）、与外界广泛联系（开放性特征）以及位置随时间变化（</a:t>
            </a:r>
            <a:r>
              <a:rPr lang="en-US" altLang="zh-CN" sz="2000" b="0" i="0">
                <a:solidFill>
                  <a:srgbClr val="000000"/>
                </a:solidFill>
                <a:latin typeface="微软雅黑" pitchFamily="34" charset="0"/>
                <a:ea typeface="微软雅黑" pitchFamily="34" charset="-122"/>
                <a:cs typeface="微软雅黑" pitchFamily="34" charset="-120"/>
              </a:rPr>
              <a:t>动态性特征），</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、C、D错误。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animEffect transition="in" filter="fade">
                                      <p:cBhvr>
                                        <p:cTn id="25"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3.xml><?xml version="1.0" encoding="utf-8"?>
<p:sld xmlns:a="http://schemas.openxmlformats.org/drawingml/2006/main" xmlns:r="http://schemas.openxmlformats.org/officeDocument/2006/relationships" xmlns:p="http://schemas.openxmlformats.org/presentationml/2006/main">
  <p:cSld name="Slide 94&amp;si=94">
    <p:spTree>
      <p:nvGrpSpPr>
        <p:cNvPr id="1" name=""/>
        <p:cNvGrpSpPr/>
        <p:nvPr/>
      </p:nvGrpSpPr>
      <p:grpSpPr>
        <a:xfrm>
          <a:off x="0" y="0"/>
          <a:ext cx="0" cy="0"/>
          <a:chOff x="0" y="0"/>
          <a:chExt cx="0" cy="0"/>
        </a:xfrm>
      </p:grpSpPr>
      <p:pic>
        <p:nvPicPr>
          <p:cNvPr id="2" name="QM_5_BD.132_1#35997af7f?htil=9&amp;pid=d57a79700&amp;color=0,0,0&amp;tib=255,255,255&amp;vtp=1&amp;hs=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7479682" y="1026864"/>
            <a:ext cx="3913632" cy="2249424"/>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32_2#35997af7f?htil=9&amp;pid=d57a79700&amp;color=0,0,0&amp;vtp=1&amp;bt=1&amp;bbb=1&amp;hb=1&amp;hs=1"/>
          <p:cNvSpPr/>
          <p:nvPr/>
        </p:nvSpPr>
        <p:spPr>
          <a:xfrm>
            <a:off x="722376" y="972000"/>
            <a:ext cx="6711696" cy="2671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［宁夏石嘴山2024高二期末］</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西湖龙井</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绿茶</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即不发酵</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茶</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因产于杭州西湖</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西南山地</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龙井一带而得名</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传说</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这口井与海相通</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大旱不枯</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四时不绝</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疑为神龙所居</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故</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名</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龙井</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西湖龙井成为全国首批筹建的国家地理标志产品</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保护示范区</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地理标志证明商标保护生产地域面积为西湖风</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景名胜区及其周边的</a:t>
            </a:r>
            <a:r>
              <a:rPr lang="en-US" altLang="zh-CN" sz="2000" b="0" i="0" dirty="0">
                <a:solidFill>
                  <a:srgbClr val="000000"/>
                </a:solidFill>
                <a:latin typeface="Times New Roman" pitchFamily="34" charset="0"/>
                <a:ea typeface="KaiTi" pitchFamily="34" charset="-122"/>
                <a:cs typeface="Times New Roman" pitchFamily="34" charset="-120"/>
              </a:rPr>
              <a:t>168</a:t>
            </a:r>
            <a:r>
              <a:rPr lang="en-US" altLang="zh-CN" sz="2000" b="0" i="0" dirty="0">
                <a:solidFill>
                  <a:srgbClr val="000000"/>
                </a:solidFill>
                <a:latin typeface="微软雅黑" pitchFamily="34" charset="0"/>
                <a:ea typeface="楷体" pitchFamily="34" charset="-122"/>
                <a:cs typeface="微软雅黑" pitchFamily="34" charset="-120"/>
              </a:rPr>
              <a:t>平方千米</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33_1#9e832b01f?pid=35997af7f&amp;color=0,0,0&amp;vtp=1&amp;bbb=1&amp;hs=1"/>
          <p:cNvSpPr/>
          <p:nvPr/>
        </p:nvSpPr>
        <p:spPr>
          <a:xfrm>
            <a:off x="722376" y="369805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7.“西湖龙井”</a:t>
            </a:r>
            <a:r>
              <a:rPr lang="en-US" altLang="zh-CN" sz="2000" b="0" i="0">
                <a:solidFill>
                  <a:srgbClr val="000000"/>
                </a:solidFill>
                <a:latin typeface="微软雅黑" pitchFamily="34" charset="0"/>
                <a:ea typeface="微软雅黑" pitchFamily="34" charset="-122"/>
                <a:cs typeface="微软雅黑" pitchFamily="34" charset="-120"/>
              </a:rPr>
              <a:t>产地属于我国三大自然区中的(</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AN.134_1#9e832b01f.bracket?pid=35997af7f&amp;color=0,0,0&amp;vpa=38&amp;vtp=1"/>
          <p:cNvSpPr/>
          <p:nvPr/>
        </p:nvSpPr>
        <p:spPr>
          <a:xfrm>
            <a:off x="5931726" y="369805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6" name="QC_6_BD.133_2#9e832b01f.choices?pid=35997af7f&amp;color=0,0,0&amp;vtp=1&amp;bbb=1"/>
          <p:cNvSpPr/>
          <p:nvPr/>
        </p:nvSpPr>
        <p:spPr>
          <a:xfrm>
            <a:off x="722376" y="4160843"/>
            <a:ext cx="10753344" cy="843153"/>
          </a:xfrm>
          <a:prstGeom prst="rect">
            <a:avLst/>
          </a:prstGeom>
          <a:noFill/>
          <a:ln/>
        </p:spPr>
        <p:txBody>
          <a:bodyPr wrap="none" lIns="0" tIns="0" rIns="0" bIns="0" rtlCol="0" anchor="t"/>
          <a:lstStyle/>
          <a:p>
            <a:pPr latinLnBrk="1">
              <a:lnSpc>
                <a:spcPts val="36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.西北干旱半干旱区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.青藏高寒区</a:t>
            </a:r>
            <a:endParaRPr lang="en-US" altLang="zh-CN" sz="2000" dirty="0"/>
          </a:p>
          <a:p>
            <a:pPr latinLnBrk="1">
              <a:lnSpc>
                <a:spcPts val="3400"/>
              </a:lnSpc>
              <a:tabLst>
                <a:tab pos="5102957" algn="l"/>
              </a:tabLst>
            </a:pPr>
            <a:r>
              <a:rPr lang="en-US" altLang="zh-CN" sz="2000" b="0" i="0">
                <a:solidFill>
                  <a:srgbClr val="000000"/>
                </a:solidFill>
                <a:latin typeface="微软雅黑" pitchFamily="34" charset="0"/>
                <a:ea typeface="微软雅黑" pitchFamily="34" charset="-122"/>
                <a:cs typeface="微软雅黑" pitchFamily="34" charset="-120"/>
              </a:rPr>
              <a:t>C.东部季风区</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.东部湿润亚热带地区</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Lst>
  </p:timing>
</p:sld>
</file>

<file path=ppt/slides/slide94.xml><?xml version="1.0" encoding="utf-8"?>
<p:sld xmlns:a="http://schemas.openxmlformats.org/drawingml/2006/main" xmlns:r="http://schemas.openxmlformats.org/officeDocument/2006/relationships" xmlns:p="http://schemas.openxmlformats.org/presentationml/2006/main">
  <p:cSld name="Slide 95&amp;si=95">
    <p:spTree>
      <p:nvGrpSpPr>
        <p:cNvPr id="1" name=""/>
        <p:cNvGrpSpPr/>
        <p:nvPr/>
      </p:nvGrpSpPr>
      <p:grpSpPr>
        <a:xfrm>
          <a:off x="0" y="0"/>
          <a:ext cx="0" cy="0"/>
          <a:chOff x="0" y="0"/>
          <a:chExt cx="0" cy="0"/>
        </a:xfrm>
      </p:grpSpPr>
      <p:sp>
        <p:nvSpPr>
          <p:cNvPr id="2" name="QC_6_AS.135_1#9e832b01f?vop=1&amp;pid=35997af7f&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本题考查区域的判定。“西湖龙井”产地地处我国浙江省，位于东部沿海地区</a:t>
            </a:r>
            <a:r>
              <a:rPr lang="en-US" altLang="zh-CN" sz="2000" b="0" i="0">
                <a:solidFill>
                  <a:srgbClr val="000000"/>
                </a:solidFill>
                <a:latin typeface="微软雅黑" pitchFamily="34" charset="0"/>
                <a:ea typeface="微软雅黑" pitchFamily="34" charset="-122"/>
                <a:cs typeface="微软雅黑" pitchFamily="34" charset="-120"/>
              </a:rPr>
              <a:t>，属于我国</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三大自然区中的东部季风区</a:t>
            </a:r>
            <a:r>
              <a:rPr lang="en-US" altLang="zh-CN" sz="2000" b="0" i="0" dirty="0">
                <a:solidFill>
                  <a:srgbClr val="000000"/>
                </a:solidFill>
                <a:latin typeface="微软雅黑" pitchFamily="34" charset="0"/>
                <a:ea typeface="微软雅黑" pitchFamily="34" charset="-122"/>
                <a:cs typeface="微软雅黑" pitchFamily="34" charset="-120"/>
              </a:rPr>
              <a:t>，C正确，A、B错误；</a:t>
            </a:r>
            <a:r>
              <a:rPr lang="en-US" altLang="zh-CN" sz="2000" b="0" i="0">
                <a:solidFill>
                  <a:srgbClr val="000000"/>
                </a:solidFill>
                <a:latin typeface="微软雅黑" pitchFamily="34" charset="0"/>
                <a:ea typeface="微软雅黑" pitchFamily="34" charset="-122"/>
                <a:cs typeface="微软雅黑" pitchFamily="34" charset="-120"/>
              </a:rPr>
              <a:t>东部湿润亚热带地区不属于我国三大自然区，</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错误。</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5.xml><?xml version="1.0" encoding="utf-8"?>
<p:sld xmlns:a="http://schemas.openxmlformats.org/drawingml/2006/main" xmlns:r="http://schemas.openxmlformats.org/officeDocument/2006/relationships" xmlns:p="http://schemas.openxmlformats.org/presentationml/2006/main">
  <p:cSld name="Slide 96&amp;si=96">
    <p:spTree>
      <p:nvGrpSpPr>
        <p:cNvPr id="1" name=""/>
        <p:cNvGrpSpPr/>
        <p:nvPr/>
      </p:nvGrpSpPr>
      <p:grpSpPr>
        <a:xfrm>
          <a:off x="0" y="0"/>
          <a:ext cx="0" cy="0"/>
          <a:chOff x="0" y="0"/>
          <a:chExt cx="0" cy="0"/>
        </a:xfrm>
      </p:grpSpPr>
      <p:sp>
        <p:nvSpPr>
          <p:cNvPr id="2" name="QC_6_BD.136_1#cd87eeee0?sp=1&amp;pid=35997af7f&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8.下列关于“西湖龙井”地理标志证明商标保护生产地域的叙述，</a:t>
            </a:r>
            <a:r>
              <a:rPr lang="en-US" altLang="zh-CN" sz="2000" b="0" i="0">
                <a:solidFill>
                  <a:srgbClr val="000000"/>
                </a:solidFill>
                <a:latin typeface="微软雅黑" pitchFamily="34" charset="0"/>
                <a:ea typeface="微软雅黑" pitchFamily="34" charset="-122"/>
                <a:cs typeface="微软雅黑" pitchFamily="34" charset="-120"/>
              </a:rPr>
              <a:t>正确的是(</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37_1#cd87eeee0.bracket?pid=35997af7f&amp;color=0,0,0&amp;vpa=39&amp;vtp=1"/>
          <p:cNvSpPr/>
          <p:nvPr/>
        </p:nvSpPr>
        <p:spPr>
          <a:xfrm>
            <a:off x="9248839" y="969265"/>
            <a:ext cx="385763"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D</a:t>
            </a:r>
            <a:endParaRPr lang="en-US" altLang="zh-CN" sz="2000" dirty="0"/>
          </a:p>
        </p:txBody>
      </p:sp>
      <p:sp>
        <p:nvSpPr>
          <p:cNvPr id="4" name="QC_6_BD.136_2#cd87eeee0?pid=35997af7f&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102957" algn="l"/>
              </a:tabLst>
            </a:pPr>
            <a:r>
              <a:rPr lang="en-US" altLang="zh-CN" sz="2000" b="0" i="0" dirty="0">
                <a:solidFill>
                  <a:srgbClr val="000000"/>
                </a:solidFill>
                <a:latin typeface="微软雅黑" pitchFamily="34" charset="0"/>
                <a:ea typeface="微软雅黑" pitchFamily="34" charset="-122"/>
                <a:cs typeface="微软雅黑" pitchFamily="34" charset="-120"/>
              </a:rPr>
              <a:t>①“西湖龙井</a:t>
            </a:r>
            <a:r>
              <a:rPr lang="en-US" altLang="zh-CN" sz="2000" b="0" i="0">
                <a:solidFill>
                  <a:srgbClr val="000000"/>
                </a:solidFill>
                <a:latin typeface="微软雅黑" pitchFamily="34" charset="0"/>
                <a:ea typeface="微软雅黑" pitchFamily="34" charset="-122"/>
                <a:cs typeface="微软雅黑" pitchFamily="34" charset="-120"/>
              </a:rPr>
              <a:t>”的产地有明确的界线</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②</a:t>
            </a:r>
            <a:r>
              <a:rPr lang="en-US" altLang="zh-CN" sz="2000" b="0" i="0" dirty="0">
                <a:solidFill>
                  <a:srgbClr val="000000"/>
                </a:solidFill>
                <a:latin typeface="微软雅黑" pitchFamily="34" charset="0"/>
                <a:ea typeface="微软雅黑" pitchFamily="34" charset="-122"/>
                <a:cs typeface="微软雅黑" pitchFamily="34" charset="-120"/>
              </a:rPr>
              <a:t>“西湖龙井</a:t>
            </a:r>
            <a:r>
              <a:rPr lang="en-US" altLang="zh-CN" sz="2000" b="0" i="0">
                <a:solidFill>
                  <a:srgbClr val="000000"/>
                </a:solidFill>
                <a:latin typeface="微软雅黑" pitchFamily="34" charset="0"/>
                <a:ea typeface="微软雅黑" pitchFamily="34" charset="-122"/>
                <a:cs typeface="微软雅黑" pitchFamily="34" charset="-120"/>
              </a:rPr>
              <a:t>”产地内部无连续性</a:t>
            </a:r>
            <a:endParaRPr lang="en-US" altLang="zh-CN" sz="2000" dirty="0"/>
          </a:p>
          <a:p>
            <a:pPr latinLnBrk="1">
              <a:lnSpc>
                <a:spcPts val="3400"/>
              </a:lnSpc>
              <a:tabLst>
                <a:tab pos="5102957" algn="l"/>
              </a:tabLst>
            </a:pPr>
            <a:r>
              <a:rPr lang="en-US" altLang="zh-CN" sz="2000" b="0" i="0">
                <a:solidFill>
                  <a:srgbClr val="000000"/>
                </a:solidFill>
                <a:latin typeface="微软雅黑" pitchFamily="34" charset="0"/>
                <a:ea typeface="微软雅黑" pitchFamily="34" charset="-122"/>
                <a:cs typeface="微软雅黑" pitchFamily="34" charset="-120"/>
              </a:rPr>
              <a:t>③</a:t>
            </a:r>
            <a:r>
              <a:rPr lang="en-US" altLang="zh-CN" sz="2000" b="0" i="0" dirty="0">
                <a:solidFill>
                  <a:srgbClr val="000000"/>
                </a:solidFill>
                <a:latin typeface="微软雅黑" pitchFamily="34" charset="0"/>
                <a:ea typeface="微软雅黑" pitchFamily="34" charset="-122"/>
                <a:cs typeface="微软雅黑" pitchFamily="34" charset="-120"/>
              </a:rPr>
              <a:t>“西湖龙井”产地有一定优势</a:t>
            </a:r>
            <a:r>
              <a:rPr lang="en-US" altLang="zh-CN" sz="2000" b="0" i="0">
                <a:solidFill>
                  <a:srgbClr val="000000"/>
                </a:solidFill>
                <a:latin typeface="微软雅黑" pitchFamily="34" charset="0"/>
                <a:ea typeface="微软雅黑" pitchFamily="34" charset="-122"/>
                <a:cs typeface="微软雅黑" pitchFamily="34" charset="-120"/>
              </a:rPr>
              <a:t>、特色</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④</a:t>
            </a:r>
            <a:r>
              <a:rPr lang="en-US" altLang="zh-CN" sz="2000" b="0" i="0" dirty="0">
                <a:solidFill>
                  <a:srgbClr val="000000"/>
                </a:solidFill>
                <a:latin typeface="微软雅黑" pitchFamily="34" charset="0"/>
                <a:ea typeface="微软雅黑" pitchFamily="34" charset="-122"/>
                <a:cs typeface="微软雅黑" pitchFamily="34" charset="-120"/>
              </a:rPr>
              <a:t>“西湖龙井</a:t>
            </a:r>
            <a:r>
              <a:rPr lang="en-US" altLang="zh-CN" sz="2000" b="0" i="0">
                <a:solidFill>
                  <a:srgbClr val="000000"/>
                </a:solidFill>
                <a:latin typeface="微软雅黑" pitchFamily="34" charset="0"/>
                <a:ea typeface="微软雅黑" pitchFamily="34" charset="-122"/>
                <a:cs typeface="微软雅黑" pitchFamily="34" charset="-120"/>
              </a:rPr>
              <a:t>”产地与其他茶叶产地有差异性</a:t>
            </a:r>
            <a:endParaRPr lang="en-US" altLang="zh-CN" sz="2000" dirty="0"/>
          </a:p>
        </p:txBody>
      </p:sp>
      <p:sp>
        <p:nvSpPr>
          <p:cNvPr id="5" name="QC_6_BD.136_3#cd87eeee0.choices?pid=35997af7f&amp;color=0,0,0&amp;vtp=1&amp;bbb=1"/>
          <p:cNvSpPr/>
          <p:nvPr/>
        </p:nvSpPr>
        <p:spPr>
          <a:xfrm>
            <a:off x="722376" y="2326259"/>
            <a:ext cx="10753344" cy="405003"/>
          </a:xfrm>
          <a:prstGeom prst="rect">
            <a:avLst/>
          </a:prstGeom>
          <a:noFill/>
          <a:ln/>
        </p:spPr>
        <p:txBody>
          <a:bodyPr wrap="none" lIns="0" tIns="0" rIns="0" bIns="0" rtlCol="0" anchor="t"/>
          <a:lstStyle/>
          <a:p>
            <a:pPr latinLnBrk="1">
              <a:lnSpc>
                <a:spcPts val="3600"/>
              </a:lnSpc>
              <a:tabLst>
                <a:tab pos="2761029" algn="l"/>
                <a:tab pos="5483957" algn="l"/>
                <a:tab pos="8219586"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.①②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B.②④</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C.②③</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.③④</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6.xml><?xml version="1.0" encoding="utf-8"?>
<p:sld xmlns:a="http://schemas.openxmlformats.org/drawingml/2006/main" xmlns:r="http://schemas.openxmlformats.org/officeDocument/2006/relationships" xmlns:p="http://schemas.openxmlformats.org/presentationml/2006/main">
  <p:cSld name="Slide 97&amp;si=97">
    <p:spTree>
      <p:nvGrpSpPr>
        <p:cNvPr id="1" name=""/>
        <p:cNvGrpSpPr/>
        <p:nvPr/>
      </p:nvGrpSpPr>
      <p:grpSpPr>
        <a:xfrm>
          <a:off x="0" y="0"/>
          <a:ext cx="0" cy="0"/>
          <a:chOff x="0" y="0"/>
          <a:chExt cx="0" cy="0"/>
        </a:xfrm>
      </p:grpSpPr>
      <p:sp>
        <p:nvSpPr>
          <p:cNvPr id="2" name="QC_6_AS.138_1#cd87eeee0?vop=1&amp;pid=35997af7f&amp;color=0,0,0&amp;vtp=1&amp;bt=1&amp;bbb=1&amp;hb=1"/>
          <p:cNvSpPr/>
          <p:nvPr/>
        </p:nvSpPr>
        <p:spPr>
          <a:xfrm>
            <a:off x="722376" y="972000"/>
            <a:ext cx="10753344" cy="17833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本题考查区域特征分析。由材料</a:t>
            </a:r>
            <a:r>
              <a:rPr lang="en-US" altLang="zh-CN" sz="2000" b="0" i="0">
                <a:solidFill>
                  <a:srgbClr val="000000"/>
                </a:solidFill>
                <a:latin typeface="微软雅黑" pitchFamily="34" charset="0"/>
                <a:ea typeface="微软雅黑" pitchFamily="34" charset="-122"/>
                <a:cs typeface="微软雅黑" pitchFamily="34" charset="-120"/>
              </a:rPr>
              <a:t>“地理标志证明商标保护生产地域面积为西湖风景名胜区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及其周边的</a:t>
            </a:r>
            <a:r>
              <a:rPr lang="en-US" altLang="zh-CN" sz="2000" b="0" i="0" dirty="0">
                <a:solidFill>
                  <a:srgbClr val="000000"/>
                </a:solidFill>
                <a:latin typeface="微软雅黑" pitchFamily="34" charset="0"/>
                <a:ea typeface="微软雅黑" pitchFamily="34" charset="-122"/>
                <a:cs typeface="微软雅黑" pitchFamily="34" charset="-120"/>
              </a:rPr>
              <a:t>168平方千米”可知，“西湖龙井”的产地具有确定面积，但没有明确的界线</a:t>
            </a:r>
            <a:r>
              <a:rPr lang="en-US" altLang="zh-CN" sz="2000" b="0" i="0">
                <a:solidFill>
                  <a:srgbClr val="000000"/>
                </a:solidFill>
                <a:latin typeface="微软雅黑" pitchFamily="34" charset="0"/>
                <a:ea typeface="微软雅黑" pitchFamily="34" charset="-122"/>
                <a:cs typeface="微软雅黑" pitchFamily="34" charset="-120"/>
              </a:rPr>
              <a:t>，其界</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线是模糊的</a:t>
            </a:r>
            <a:r>
              <a:rPr lang="en-US" altLang="zh-CN" sz="2000" b="0" i="0" dirty="0">
                <a:solidFill>
                  <a:srgbClr val="000000"/>
                </a:solidFill>
                <a:latin typeface="微软雅黑" pitchFamily="34" charset="0"/>
                <a:ea typeface="微软雅黑" pitchFamily="34" charset="-122"/>
                <a:cs typeface="微软雅黑" pitchFamily="34" charset="-120"/>
              </a:rPr>
              <a:t>，但产地内部有一定的连续性，①②错误；“西湖龙井</a:t>
            </a:r>
            <a:r>
              <a:rPr lang="en-US" altLang="zh-CN" sz="2000" b="0" i="0">
                <a:solidFill>
                  <a:srgbClr val="000000"/>
                </a:solidFill>
                <a:latin typeface="微软雅黑" pitchFamily="34" charset="0"/>
                <a:ea typeface="微软雅黑" pitchFamily="34" charset="-122"/>
                <a:cs typeface="微软雅黑" pitchFamily="34" charset="-120"/>
              </a:rPr>
              <a:t>”产地所在的区域具有一定优</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势</a:t>
            </a:r>
            <a:r>
              <a:rPr lang="en-US" altLang="zh-CN" sz="2000" b="0" i="0" dirty="0">
                <a:solidFill>
                  <a:srgbClr val="000000"/>
                </a:solidFill>
                <a:latin typeface="微软雅黑" pitchFamily="34" charset="0"/>
                <a:ea typeface="微软雅黑" pitchFamily="34" charset="-122"/>
                <a:cs typeface="微软雅黑" pitchFamily="34" charset="-120"/>
              </a:rPr>
              <a:t>、特色，因此“西湖龙井”产地与其他茶叶产地有差异性，③④正确。综上所述，故选D。</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Effect transition="in" filter="fade">
                                      <p:cBhvr>
                                        <p:cTn id="19"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7.xml><?xml version="1.0" encoding="utf-8"?>
<p:sld xmlns:a="http://schemas.openxmlformats.org/drawingml/2006/main" xmlns:r="http://schemas.openxmlformats.org/officeDocument/2006/relationships" xmlns:p="http://schemas.openxmlformats.org/presentationml/2006/main">
  <p:cSld name="Slide 98&amp;si=98">
    <p:spTree>
      <p:nvGrpSpPr>
        <p:cNvPr id="1" name=""/>
        <p:cNvGrpSpPr/>
        <p:nvPr/>
      </p:nvGrpSpPr>
      <p:grpSpPr>
        <a:xfrm>
          <a:off x="0" y="0"/>
          <a:ext cx="0" cy="0"/>
          <a:chOff x="0" y="0"/>
          <a:chExt cx="0" cy="0"/>
        </a:xfrm>
      </p:grpSpPr>
      <p:pic>
        <p:nvPicPr>
          <p:cNvPr id="2" name="QM_5_BD.139_1#e4775cf0b?htil=10&amp;pid=d57a79700&amp;color=0,0,0&amp;tib=255,255,255&amp;vtp=1" descr="preencoded.png"/>
          <p:cNvPicPr>
            <a:picLocks noChangeAspect="1"/>
          </p:cNvPicPr>
          <p:nvPr/>
        </p:nvPicPr>
        <p:blipFill>
          <a:blip r:embed="rId3">
            <a:clrChange>
              <a:clrFrom>
                <a:srgbClr val="FFFFFF"/>
              </a:clrFrom>
              <a:clrTo>
                <a:srgbClr val="FFFFFF">
                  <a:alpha val="0"/>
                </a:srgbClr>
              </a:clrTo>
            </a:clrChange>
          </a:blip>
          <a:stretch>
            <a:fillRect/>
          </a:stretch>
        </p:blipFill>
        <p:spPr>
          <a:xfrm>
            <a:off x="6990319" y="1026864"/>
            <a:ext cx="4389120" cy="3922776"/>
          </a:xfrm>
          <a:prstGeom prst="rect">
            <a:avLst/>
          </a:prstGeom>
          <a:noFill/>
          <a:extLst>
            <a:ext uri="{909E8E84-426E-40DD-AFC4-6F175D3DCCD1}">
              <a14:hiddenFill xmlns:a14="http://schemas.microsoft.com/office/drawing/2010/main">
                <a:solidFill>
                  <a:schemeClr val="accent1">
                    <a:alpha val="0"/>
                  </a:schemeClr>
                </a:solidFill>
              </a14:hiddenFill>
            </a:ext>
          </a:extLst>
        </p:spPr>
      </p:pic>
      <p:sp>
        <p:nvSpPr>
          <p:cNvPr id="3" name="QM_5_BD.139_2#e4775cf0b?htil=10&amp;pid=d57a79700&amp;color=0,0,0&amp;vtp=1&amp;bt=1&amp;bbb=1&amp;hb=1"/>
          <p:cNvSpPr/>
          <p:nvPr/>
        </p:nvSpPr>
        <p:spPr>
          <a:xfrm>
            <a:off x="722376" y="972000"/>
            <a:ext cx="6236208" cy="17575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仿宋" pitchFamily="34" charset="0"/>
                <a:ea typeface="仿宋" pitchFamily="34" charset="-122"/>
                <a:cs typeface="仿宋" pitchFamily="34" charset="-120"/>
              </a:rPr>
              <a:t>［河北保定唐县一中2025高二期中</a:t>
            </a:r>
            <a:r>
              <a:rPr lang="en-US" altLang="zh-CN" sz="2000" b="0" i="0">
                <a:solidFill>
                  <a:srgbClr val="000000"/>
                </a:solidFill>
                <a:latin typeface="仿宋" pitchFamily="34" charset="0"/>
                <a:ea typeface="仿宋" pitchFamily="34" charset="-122"/>
                <a:cs typeface="仿宋" pitchFamily="34" charset="-120"/>
              </a:rPr>
              <a:t>］</a:t>
            </a:r>
            <a:r>
              <a:rPr lang="en-US" altLang="zh-CN" sz="2000" b="0" i="0">
                <a:solidFill>
                  <a:srgbClr val="000000"/>
                </a:solidFill>
                <a:latin typeface="微软雅黑" pitchFamily="34" charset="0"/>
                <a:ea typeface="楷体" pitchFamily="34" charset="-122"/>
                <a:cs typeface="微软雅黑" pitchFamily="34" charset="-120"/>
              </a:rPr>
              <a:t>乌鞘岭是我国三大</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自然区的交会地带</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也是多种自然要素的过渡地带</a:t>
            </a:r>
            <a:r>
              <a:rPr lang="en-US" altLang="zh-CN" sz="2000" b="0" i="0">
                <a:solidFill>
                  <a:srgbClr val="000000"/>
                </a:solidFill>
                <a:latin typeface="Times New Roman" pitchFamily="34" charset="0"/>
                <a:ea typeface="KaiTi" pitchFamily="34" charset="-122"/>
                <a:cs typeface="Times New Roman" pitchFamily="34" charset="-120"/>
              </a:rPr>
              <a:t>，</a:t>
            </a:r>
            <a:r>
              <a:rPr lang="en-US" altLang="zh-CN" sz="2000" b="0" i="0">
                <a:solidFill>
                  <a:srgbClr val="000000"/>
                </a:solidFill>
                <a:latin typeface="微软雅黑" pitchFamily="34" charset="0"/>
                <a:ea typeface="楷体" pitchFamily="34" charset="-122"/>
                <a:cs typeface="微软雅黑" pitchFamily="34" charset="-120"/>
              </a:rPr>
              <a:t>具</a:t>
            </a:r>
          </a:p>
          <a:p>
            <a:pPr latinLnBrk="1">
              <a:lnSpc>
                <a:spcPts val="3600"/>
              </a:lnSpc>
            </a:pPr>
            <a:r>
              <a:rPr lang="en-US" altLang="zh-CN" sz="2000" b="0" i="0">
                <a:solidFill>
                  <a:srgbClr val="000000"/>
                </a:solidFill>
                <a:latin typeface="微软雅黑" pitchFamily="34" charset="0"/>
                <a:ea typeface="楷体" pitchFamily="34" charset="-122"/>
                <a:cs typeface="微软雅黑" pitchFamily="34" charset="-120"/>
              </a:rPr>
              <a:t>有极为重要的地理意义</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dirty="0">
                <a:solidFill>
                  <a:srgbClr val="000000"/>
                </a:solidFill>
                <a:latin typeface="Times New Roman" pitchFamily="34" charset="0"/>
                <a:ea typeface="KaiTi" pitchFamily="34" charset="-122"/>
                <a:cs typeface="Times New Roman" pitchFamily="34" charset="-120"/>
              </a:rPr>
              <a:t>a</a:t>
            </a:r>
            <a:r>
              <a:rPr lang="en-US" altLang="zh-CN" sz="2000" b="0" i="0" dirty="0">
                <a:solidFill>
                  <a:srgbClr val="000000"/>
                </a:solidFill>
                <a:latin typeface="微软雅黑" pitchFamily="34" charset="0"/>
                <a:ea typeface="楷体" pitchFamily="34" charset="-122"/>
                <a:cs typeface="微软雅黑" pitchFamily="34" charset="-120"/>
              </a:rPr>
              <a:t>为我国某区域简图</a:t>
            </a:r>
            <a:r>
              <a:rPr lang="en-US" altLang="zh-CN" sz="2000" b="0" i="0" dirty="0">
                <a:solidFill>
                  <a:srgbClr val="000000"/>
                </a:solidFill>
                <a:latin typeface="Times New Roman" pitchFamily="34" charset="0"/>
                <a:ea typeface="KaiTi" pitchFamily="34" charset="-122"/>
                <a:cs typeface="Times New Roman" pitchFamily="34" charset="-120"/>
              </a:rPr>
              <a:t>，</a:t>
            </a:r>
            <a:r>
              <a:rPr lang="en-US" altLang="zh-CN" sz="2000" b="0" i="0" dirty="0">
                <a:solidFill>
                  <a:srgbClr val="000000"/>
                </a:solidFill>
                <a:latin typeface="微软雅黑" pitchFamily="34" charset="0"/>
                <a:ea typeface="楷体" pitchFamily="34" charset="-122"/>
                <a:cs typeface="微软雅黑" pitchFamily="34" charset="-120"/>
              </a:rPr>
              <a:t>图</a:t>
            </a:r>
            <a:r>
              <a:rPr lang="en-US" altLang="zh-CN" sz="2000" b="0" i="0">
                <a:solidFill>
                  <a:srgbClr val="000000"/>
                </a:solidFill>
                <a:latin typeface="Times New Roman" pitchFamily="34" charset="0"/>
                <a:ea typeface="KaiTi" pitchFamily="34" charset="-122"/>
                <a:cs typeface="Times New Roman" pitchFamily="34" charset="-120"/>
              </a:rPr>
              <a:t>b</a:t>
            </a:r>
            <a:r>
              <a:rPr lang="en-US" altLang="zh-CN" sz="2000" b="0" i="0">
                <a:solidFill>
                  <a:srgbClr val="000000"/>
                </a:solidFill>
                <a:latin typeface="微软雅黑" pitchFamily="34" charset="0"/>
                <a:ea typeface="楷体" pitchFamily="34" charset="-122"/>
                <a:cs typeface="微软雅黑" pitchFamily="34" charset="-120"/>
              </a:rPr>
              <a:t>为</a:t>
            </a:r>
          </a:p>
          <a:p>
            <a:pPr latinLnBrk="1">
              <a:lnSpc>
                <a:spcPts val="3400"/>
              </a:lnSpc>
            </a:pPr>
            <a:r>
              <a:rPr lang="en-US" altLang="zh-CN" sz="2000" b="0" i="0">
                <a:solidFill>
                  <a:srgbClr val="000000"/>
                </a:solidFill>
                <a:latin typeface="微软雅黑" pitchFamily="34" charset="0"/>
                <a:ea typeface="楷体" pitchFamily="34" charset="-122"/>
                <a:cs typeface="微软雅黑" pitchFamily="34" charset="-120"/>
              </a:rPr>
              <a:t>我国典型地貌景观</a:t>
            </a:r>
            <a:r>
              <a:rPr lang="en-US" altLang="zh-CN" sz="2000" b="0" i="0" dirty="0">
                <a:solidFill>
                  <a:srgbClr val="000000"/>
                </a:solidFill>
                <a:latin typeface="Times New Roman" pitchFamily="34" charset="0"/>
                <a:ea typeface="KaiTi" pitchFamily="34" charset="-122"/>
                <a:cs typeface="Times New Roman" pitchFamily="34" charset="-120"/>
              </a:rPr>
              <a:t>。据此完成下面小题。</a:t>
            </a:r>
            <a:endParaRPr lang="en-US" altLang="zh-CN" sz="2000" dirty="0"/>
          </a:p>
        </p:txBody>
      </p:sp>
      <p:sp>
        <p:nvSpPr>
          <p:cNvPr id="4" name="QC_6_BD.140_1#862c585b5?htil=10&amp;pid=e4775cf0b&amp;color=0,0,0&amp;vtp=1&amp;bbb=1&amp;hb=1"/>
          <p:cNvSpPr/>
          <p:nvPr/>
        </p:nvSpPr>
        <p:spPr>
          <a:xfrm>
            <a:off x="722376" y="2789243"/>
            <a:ext cx="6236208" cy="8431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9.图b中典型地貌景观与图</a:t>
            </a:r>
            <a:r>
              <a:rPr lang="en-US" altLang="zh-CN" sz="2000" b="0" i="0">
                <a:solidFill>
                  <a:srgbClr val="000000"/>
                </a:solidFill>
                <a:latin typeface="微软雅黑" pitchFamily="34" charset="0"/>
                <a:ea typeface="微软雅黑" pitchFamily="34" charset="-122"/>
                <a:cs typeface="微软雅黑" pitchFamily="34" charset="-120"/>
              </a:rPr>
              <a:t>a中三个自然区对应正确的是</a:t>
            </a:r>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5" name="QC_6_BD.140_2#862c585b5.choices?htil=10&amp;pid=e4775cf0b&amp;color=0,0,0&amp;vtp=1&amp;bbb=1"/>
          <p:cNvSpPr/>
          <p:nvPr/>
        </p:nvSpPr>
        <p:spPr>
          <a:xfrm>
            <a:off x="722376" y="3684593"/>
            <a:ext cx="6236208" cy="178295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A.①—甲</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③—丙</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.①—乙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③—甲</a:t>
            </a:r>
            <a:endParaRPr lang="en-US" altLang="zh-CN" sz="2000" dirty="0"/>
          </a:p>
          <a:p>
            <a:pPr latinLnBrk="1">
              <a:lnSpc>
                <a:spcPts val="3700"/>
              </a:lnSpc>
            </a:pPr>
            <a:r>
              <a:rPr lang="en-US" altLang="zh-CN" sz="2000" b="0" i="0">
                <a:solidFill>
                  <a:srgbClr val="000000"/>
                </a:solidFill>
                <a:latin typeface="微软雅黑" pitchFamily="34" charset="0"/>
                <a:ea typeface="微软雅黑" pitchFamily="34" charset="-122"/>
                <a:cs typeface="微软雅黑" pitchFamily="34" charset="-120"/>
              </a:rPr>
              <a:t>C</a:t>
            </a:r>
            <a:r>
              <a:rPr lang="en-US" altLang="zh-CN" sz="2000" b="0" i="0" dirty="0">
                <a:solidFill>
                  <a:srgbClr val="000000"/>
                </a:solidFill>
                <a:latin typeface="微软雅黑" pitchFamily="34" charset="0"/>
                <a:ea typeface="微软雅黑" pitchFamily="34" charset="-122"/>
                <a:cs typeface="微软雅黑" pitchFamily="34" charset="-120"/>
              </a:rPr>
              <a:t>.①—丙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③—甲</a:t>
            </a:r>
            <a:endParaRPr lang="en-US" altLang="zh-CN" sz="2000" dirty="0"/>
          </a:p>
          <a:p>
            <a:pPr latinLnBrk="1">
              <a:lnSpc>
                <a:spcPts val="3400"/>
              </a:lnSpc>
            </a:pP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.①—丙</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②—甲</a:t>
            </a:r>
            <a:r>
              <a:rPr lang="en-US" altLang="zh-CN" sz="2000" b="0" i="0" dirty="0">
                <a:solidFill>
                  <a:srgbClr val="000000"/>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③—乙</a:t>
            </a:r>
            <a:endParaRPr lang="en-US" altLang="zh-CN" sz="2000" dirty="0"/>
          </a:p>
        </p:txBody>
      </p:sp>
      <p:sp>
        <p:nvSpPr>
          <p:cNvPr id="6" name="QC_6_AN.141_1#862c585b5.bracket?pid=e4775cf0b&amp;color=0,0,0&amp;vpa=40&amp;vtp=1"/>
          <p:cNvSpPr/>
          <p:nvPr/>
        </p:nvSpPr>
        <p:spPr>
          <a:xfrm>
            <a:off x="922401" y="3227393"/>
            <a:ext cx="355600" cy="389509"/>
          </a:xfrm>
          <a:prstGeom prst="rect">
            <a:avLst/>
          </a:prstGeom>
          <a:noFill/>
          <a:ln/>
        </p:spPr>
        <p:txBody>
          <a:bodyPr wrap="none" lIns="0" tIns="0" rIns="0" bIns="0" rtlCol="0" anchor="t"/>
          <a:lstStyle/>
          <a:p>
            <a:pPr algn="ctr" latinLnBrk="1">
              <a:lnSpc>
                <a:spcPts val="34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bg/>
                                          </p:spTgt>
                                        </p:tgtEl>
                                        <p:attrNameLst>
                                          <p:attrName>style.visibility</p:attrName>
                                        </p:attrNameLst>
                                      </p:cBhvr>
                                      <p:to>
                                        <p:strVal val="visible"/>
                                      </p:to>
                                    </p:set>
                                    <p:animEffect transition="in" filter="fade">
                                      <p:cBhvr>
                                        <p:cTn id="7" dur="500"/>
                                        <p:tgtEl>
                                          <p:spTgt spid="6">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bldLst>
  </p:timing>
</p:sld>
</file>

<file path=ppt/slides/slide98.xml><?xml version="1.0" encoding="utf-8"?>
<p:sld xmlns:a="http://schemas.openxmlformats.org/drawingml/2006/main" xmlns:r="http://schemas.openxmlformats.org/officeDocument/2006/relationships" xmlns:p="http://schemas.openxmlformats.org/presentationml/2006/main">
  <p:cSld name="Slide 99&amp;si=99">
    <p:spTree>
      <p:nvGrpSpPr>
        <p:cNvPr id="1" name=""/>
        <p:cNvGrpSpPr/>
        <p:nvPr/>
      </p:nvGrpSpPr>
      <p:grpSpPr>
        <a:xfrm>
          <a:off x="0" y="0"/>
          <a:ext cx="0" cy="0"/>
          <a:chOff x="0" y="0"/>
          <a:chExt cx="0" cy="0"/>
        </a:xfrm>
      </p:grpSpPr>
      <p:sp>
        <p:nvSpPr>
          <p:cNvPr id="2" name="QC_6_AS.142_1#862c585b5?vop=1&amp;pid=e4775cf0b&amp;color=0,0,0&amp;vtp=1&amp;bt=1&amp;bbb=1&amp;hb=1"/>
          <p:cNvSpPr/>
          <p:nvPr/>
        </p:nvSpPr>
        <p:spPr>
          <a:xfrm>
            <a:off x="722376" y="972000"/>
            <a:ext cx="10753344" cy="1326134"/>
          </a:xfrm>
          <a:prstGeom prst="rect">
            <a:avLst/>
          </a:prstGeom>
          <a:noFill/>
          <a:ln/>
        </p:spPr>
        <p:txBody>
          <a:bodyPr wrap="none" lIns="0" tIns="0" rIns="0" bIns="0" rtlCol="0" anchor="t"/>
          <a:lstStyle/>
          <a:p>
            <a:pPr algn="l" latinLnBrk="1">
              <a:lnSpc>
                <a:spcPts val="3700"/>
              </a:lnSpc>
            </a:pPr>
            <a:r>
              <a:rPr lang="en-US" altLang="zh-CN" sz="2200" b="1" i="0" dirty="0">
                <a:solidFill>
                  <a:srgbClr val="639319"/>
                </a:solidFill>
                <a:latin typeface="微软雅黑" pitchFamily="34" charset="0"/>
                <a:ea typeface="微软雅黑" pitchFamily="34" charset="-122"/>
                <a:cs typeface="微软雅黑" pitchFamily="34" charset="-120"/>
              </a:rPr>
              <a:t>解析</a:t>
            </a:r>
            <a:r>
              <a:rPr lang="en-US" altLang="zh-CN" sz="2200" b="1" i="0" dirty="0">
                <a:solidFill>
                  <a:srgbClr val="639319"/>
                </a:solidFill>
                <a:latin typeface="SimSun" pitchFamily="34" charset="0"/>
                <a:ea typeface="SimSun" pitchFamily="34" charset="-122"/>
                <a:cs typeface="SimSun" pitchFamily="34" charset="-120"/>
              </a:rPr>
              <a:t> </a:t>
            </a:r>
            <a:r>
              <a:rPr lang="en-US" altLang="zh-CN" sz="2000" b="0" i="0" dirty="0">
                <a:solidFill>
                  <a:srgbClr val="000000"/>
                </a:solidFill>
                <a:latin typeface="微软雅黑" pitchFamily="34" charset="0"/>
                <a:ea typeface="微软雅黑" pitchFamily="34" charset="-122"/>
                <a:cs typeface="微软雅黑" pitchFamily="34" charset="-120"/>
              </a:rPr>
              <a:t>本题考查区域认知。根据图示信息可知，甲为东部季风区，乙为西北干旱半干旱区</a:t>
            </a:r>
            <a:r>
              <a:rPr lang="en-US" altLang="zh-CN" sz="2000" b="0" i="0">
                <a:solidFill>
                  <a:srgbClr val="000000"/>
                </a:solidFill>
                <a:latin typeface="微软雅黑" pitchFamily="34" charset="0"/>
                <a:ea typeface="微软雅黑" pitchFamily="34" charset="-122"/>
                <a:cs typeface="微软雅黑" pitchFamily="34" charset="-120"/>
              </a:rPr>
              <a:t>，丙为</a:t>
            </a:r>
          </a:p>
          <a:p>
            <a:pPr latinLnBrk="1">
              <a:lnSpc>
                <a:spcPts val="3600"/>
              </a:lnSpc>
            </a:pPr>
            <a:r>
              <a:rPr lang="en-US" altLang="zh-CN" sz="2000" b="0" i="0">
                <a:solidFill>
                  <a:srgbClr val="000000"/>
                </a:solidFill>
                <a:latin typeface="微软雅黑" pitchFamily="34" charset="0"/>
                <a:ea typeface="微软雅黑" pitchFamily="34" charset="-122"/>
                <a:cs typeface="微软雅黑" pitchFamily="34" charset="-120"/>
              </a:rPr>
              <a:t>青藏高寒区</a:t>
            </a:r>
            <a:r>
              <a:rPr lang="en-US" altLang="zh-CN" sz="2000" b="0" i="0" dirty="0">
                <a:solidFill>
                  <a:srgbClr val="000000"/>
                </a:solidFill>
                <a:latin typeface="微软雅黑" pitchFamily="34" charset="0"/>
                <a:ea typeface="微软雅黑" pitchFamily="34" charset="-122"/>
                <a:cs typeface="微软雅黑" pitchFamily="34" charset="-120"/>
              </a:rPr>
              <a:t>，①为冰川地貌，对应丙青藏高寒区；②为沙丘，对应乙西北干旱半干旱区；</a:t>
            </a:r>
            <a:r>
              <a:rPr lang="en-US" altLang="zh-CN" sz="2000" b="0" i="0">
                <a:solidFill>
                  <a:srgbClr val="000000"/>
                </a:solidFill>
                <a:latin typeface="微软雅黑" pitchFamily="34" charset="0"/>
                <a:ea typeface="微软雅黑" pitchFamily="34" charset="-122"/>
                <a:cs typeface="微软雅黑" pitchFamily="34" charset="-120"/>
              </a:rPr>
              <a:t>③为沟</a:t>
            </a:r>
          </a:p>
          <a:p>
            <a:pPr latinLnBrk="1">
              <a:lnSpc>
                <a:spcPts val="3500"/>
              </a:lnSpc>
            </a:pPr>
            <a:r>
              <a:rPr lang="en-US" altLang="zh-CN" sz="2000" b="0" i="0">
                <a:solidFill>
                  <a:srgbClr val="000000"/>
                </a:solidFill>
                <a:latin typeface="微软雅黑" pitchFamily="34" charset="0"/>
                <a:ea typeface="微软雅黑" pitchFamily="34" charset="-122"/>
                <a:cs typeface="微软雅黑" pitchFamily="34" charset="-120"/>
              </a:rPr>
              <a:t>壑纵横的黄土高原地区</a:t>
            </a:r>
            <a:r>
              <a:rPr lang="en-US" altLang="zh-CN" sz="2000" b="0" i="0" dirty="0">
                <a:solidFill>
                  <a:srgbClr val="000000"/>
                </a:solidFill>
                <a:latin typeface="微软雅黑" pitchFamily="34" charset="0"/>
                <a:ea typeface="微软雅黑" pitchFamily="34" charset="-122"/>
                <a:cs typeface="微软雅黑" pitchFamily="34" charset="-120"/>
              </a:rPr>
              <a:t>，对应甲东部季风区。故选C。</a:t>
            </a:r>
            <a:endParaRPr lang="en-US" altLang="zh-CN" sz="22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bg/>
                                          </p:spTgt>
                                        </p:tgtEl>
                                        <p:attrNameLst>
                                          <p:attrName>style.visibility</p:attrName>
                                        </p:attrNameLst>
                                      </p:cBhvr>
                                      <p:to>
                                        <p:strVal val="visible"/>
                                      </p:to>
                                    </p:set>
                                    <p:animEffect transition="in" filter="fade">
                                      <p:cBhvr>
                                        <p:cTn id="7" dur="500"/>
                                        <p:tgtEl>
                                          <p:spTgt spid="2">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0" end="0"/>
                                            </p:txEl>
                                          </p:spTgt>
                                        </p:tgtEl>
                                        <p:attrNameLst>
                                          <p:attrName>style.visibility</p:attrName>
                                        </p:attrNameLst>
                                      </p:cBhvr>
                                      <p:to>
                                        <p:strVal val="visible"/>
                                      </p:to>
                                    </p:set>
                                    <p:animEffect transition="in" filter="fade">
                                      <p:cBhvr>
                                        <p:cTn id="10" dur="500"/>
                                        <p:tgtEl>
                                          <p:spTgt spid="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500"/>
                                        <p:tgtEl>
                                          <p:spTgt spid="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2" end="2"/>
                                            </p:txEl>
                                          </p:spTgt>
                                        </p:tgtEl>
                                        <p:attrNameLst>
                                          <p:attrName>style.visibility</p:attrName>
                                        </p:attrNameLst>
                                      </p:cBhvr>
                                      <p:to>
                                        <p:strVal val="visible"/>
                                      </p:to>
                                    </p:set>
                                    <p:animEffect transition="in" filter="fade">
                                      <p:cBhvr>
                                        <p:cTn id="16"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animBg="1"/>
    </p:bldLst>
  </p:timing>
</p:sld>
</file>

<file path=ppt/slides/slide99.xml><?xml version="1.0" encoding="utf-8"?>
<p:sld xmlns:a="http://schemas.openxmlformats.org/drawingml/2006/main" xmlns:r="http://schemas.openxmlformats.org/officeDocument/2006/relationships" xmlns:p="http://schemas.openxmlformats.org/presentationml/2006/main">
  <p:cSld name="Slide 100&amp;si=100">
    <p:spTree>
      <p:nvGrpSpPr>
        <p:cNvPr id="1" name=""/>
        <p:cNvGrpSpPr/>
        <p:nvPr/>
      </p:nvGrpSpPr>
      <p:grpSpPr>
        <a:xfrm>
          <a:off x="0" y="0"/>
          <a:ext cx="0" cy="0"/>
          <a:chOff x="0" y="0"/>
          <a:chExt cx="0" cy="0"/>
        </a:xfrm>
      </p:grpSpPr>
      <p:sp>
        <p:nvSpPr>
          <p:cNvPr id="2" name="QC_6_BD.143_1#6585282ff?pid=e4775cf0b&amp;color=0,0,0&amp;vtp=1&amp;bt=1&amp;bbb=1"/>
          <p:cNvSpPr/>
          <p:nvPr/>
        </p:nvSpPr>
        <p:spPr>
          <a:xfrm>
            <a:off x="722376" y="969265"/>
            <a:ext cx="10753344" cy="405003"/>
          </a:xfrm>
          <a:prstGeom prst="rect">
            <a:avLst/>
          </a:prstGeom>
          <a:noFill/>
          <a:ln/>
        </p:spPr>
        <p:txBody>
          <a:bodyPr wrap="none" lIns="0" tIns="0" rIns="0" bIns="0" rtlCol="0" anchor="t"/>
          <a:lstStyle/>
          <a:p>
            <a:pPr algn="l" latinLnBrk="1">
              <a:lnSpc>
                <a:spcPts val="3600"/>
              </a:lnSpc>
            </a:pPr>
            <a:r>
              <a:rPr lang="en-US" altLang="zh-CN" sz="2000" b="0" i="0" dirty="0">
                <a:solidFill>
                  <a:srgbClr val="000000"/>
                </a:solidFill>
                <a:latin typeface="微软雅黑" pitchFamily="34" charset="0"/>
                <a:ea typeface="微软雅黑" pitchFamily="34" charset="-122"/>
                <a:cs typeface="微软雅黑" pitchFamily="34" charset="-120"/>
              </a:rPr>
              <a:t>10.</a:t>
            </a:r>
            <a:r>
              <a:rPr lang="en-US" altLang="zh-CN" sz="2000" b="0" i="0">
                <a:solidFill>
                  <a:srgbClr val="000000"/>
                </a:solidFill>
                <a:latin typeface="微软雅黑" pitchFamily="34" charset="0"/>
                <a:ea typeface="微软雅黑" pitchFamily="34" charset="-122"/>
                <a:cs typeface="微软雅黑" pitchFamily="34" charset="-120"/>
              </a:rPr>
              <a:t>乌鞘岭地理位置的过渡性表现为(</a:t>
            </a:r>
            <a:r>
              <a:rPr lang="en-US" altLang="zh-CN" sz="2000" b="0" i="0">
                <a:solidFill>
                  <a:srgbClr val="000000"/>
                </a:solidFill>
                <a:latin typeface="SimSun" pitchFamily="34" charset="0"/>
                <a:ea typeface="SimSun" pitchFamily="34" charset="-122"/>
                <a:cs typeface="SimSun" pitchFamily="34" charset="-120"/>
              </a:rPr>
              <a:t> </a:t>
            </a:r>
            <a:r>
              <a:rPr lang="en-US" altLang="zh-CN" sz="2000" b="1" i="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a:t>
            </a:r>
            <a:endParaRPr lang="en-US" altLang="zh-CN" sz="2000" dirty="0"/>
          </a:p>
        </p:txBody>
      </p:sp>
      <p:sp>
        <p:nvSpPr>
          <p:cNvPr id="3" name="QC_6_AN.144_1#6585282ff.bracket?pid=e4775cf0b&amp;color=0,0,0&amp;vpa=41&amp;vtp=1"/>
          <p:cNvSpPr/>
          <p:nvPr/>
        </p:nvSpPr>
        <p:spPr>
          <a:xfrm>
            <a:off x="4838764" y="969265"/>
            <a:ext cx="355600" cy="408559"/>
          </a:xfrm>
          <a:prstGeom prst="rect">
            <a:avLst/>
          </a:prstGeom>
          <a:noFill/>
          <a:ln/>
        </p:spPr>
        <p:txBody>
          <a:bodyPr wrap="none" lIns="0" tIns="0" rIns="0" bIns="0" rtlCol="0" anchor="t"/>
          <a:lstStyle/>
          <a:p>
            <a:pPr algn="ctr" latinLnBrk="1">
              <a:lnSpc>
                <a:spcPts val="3600"/>
              </a:lnSpc>
            </a:pPr>
            <a:r>
              <a:rPr lang="en-US" altLang="zh-CN" sz="2000" b="1" i="0" dirty="0">
                <a:solidFill>
                  <a:srgbClr val="00B050"/>
                </a:solidFill>
                <a:latin typeface="微软雅黑" pitchFamily="34" charset="0"/>
                <a:ea typeface="微软雅黑" pitchFamily="34" charset="-122"/>
                <a:cs typeface="微软雅黑" pitchFamily="34" charset="-120"/>
              </a:rPr>
              <a:t>C</a:t>
            </a:r>
            <a:endParaRPr lang="en-US" altLang="zh-CN" sz="2000" dirty="0"/>
          </a:p>
        </p:txBody>
      </p:sp>
      <p:sp>
        <p:nvSpPr>
          <p:cNvPr id="4" name="QC_6_BD.143_2#6585282ff.choices?pid=e4775cf0b&amp;color=0,0,0&amp;vtp=1&amp;bbb=1"/>
          <p:cNvSpPr/>
          <p:nvPr/>
        </p:nvSpPr>
        <p:spPr>
          <a:xfrm>
            <a:off x="722376" y="1436497"/>
            <a:ext cx="10753344" cy="843153"/>
          </a:xfrm>
          <a:prstGeom prst="rect">
            <a:avLst/>
          </a:prstGeom>
          <a:noFill/>
          <a:ln/>
        </p:spPr>
        <p:txBody>
          <a:bodyPr wrap="none" lIns="0" tIns="0" rIns="0" bIns="0" rtlCol="0" anchor="t"/>
          <a:lstStyle/>
          <a:p>
            <a:pPr latinLnBrk="1">
              <a:lnSpc>
                <a:spcPts val="3600"/>
              </a:lnSpc>
              <a:tabLst>
                <a:tab pos="5483957" algn="l"/>
              </a:tabLst>
            </a:pPr>
            <a:r>
              <a:rPr lang="en-US" altLang="zh-CN" sz="2000" b="0" i="0" dirty="0">
                <a:solidFill>
                  <a:srgbClr val="000000"/>
                </a:solidFill>
                <a:latin typeface="微软雅黑" pitchFamily="34" charset="0"/>
                <a:ea typeface="微软雅黑" pitchFamily="34" charset="-122"/>
                <a:cs typeface="微软雅黑" pitchFamily="34" charset="-120"/>
              </a:rPr>
              <a:t>A</a:t>
            </a:r>
            <a:r>
              <a:rPr lang="en-US" altLang="zh-CN" sz="2000" b="0" i="0">
                <a:solidFill>
                  <a:srgbClr val="000000"/>
                </a:solidFill>
                <a:latin typeface="微软雅黑" pitchFamily="34" charset="0"/>
                <a:ea typeface="微软雅黑" pitchFamily="34" charset="-122"/>
                <a:cs typeface="微软雅黑" pitchFamily="34" charset="-120"/>
              </a:rPr>
              <a:t>.亚热带向暖温带过渡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B</a:t>
            </a:r>
            <a:r>
              <a:rPr lang="en-US" altLang="zh-CN" sz="2000" b="0" i="0" dirty="0">
                <a:solidFill>
                  <a:srgbClr val="000000"/>
                </a:solidFill>
                <a:latin typeface="微软雅黑" pitchFamily="34" charset="0"/>
                <a:ea typeface="微软雅黑" pitchFamily="34" charset="-122"/>
                <a:cs typeface="微软雅黑" pitchFamily="34" charset="-120"/>
              </a:rPr>
              <a:t>.地势第二级阶梯向第三级阶梯过渡</a:t>
            </a:r>
            <a:endParaRPr lang="en-US" altLang="zh-CN" sz="2000" dirty="0"/>
          </a:p>
          <a:p>
            <a:pPr latinLnBrk="1">
              <a:lnSpc>
                <a:spcPts val="3400"/>
              </a:lnSpc>
              <a:tabLst>
                <a:tab pos="5483957" algn="l"/>
              </a:tabLst>
            </a:pPr>
            <a:r>
              <a:rPr lang="en-US" altLang="zh-CN" sz="2000" b="0" i="0">
                <a:solidFill>
                  <a:srgbClr val="000000"/>
                </a:solidFill>
                <a:latin typeface="微软雅黑" pitchFamily="34" charset="0"/>
                <a:ea typeface="微软雅黑" pitchFamily="34" charset="-122"/>
                <a:cs typeface="微软雅黑" pitchFamily="34" charset="-120"/>
              </a:rPr>
              <a:t>C.季风区向非季风区过渡</a:t>
            </a:r>
            <a:r>
              <a:rPr lang="en-US" altLang="zh-CN" sz="2000" b="0" i="0" spc="-10300">
                <a:solidFill>
                  <a:srgbClr val="000000"/>
                </a:solidFill>
                <a:latin typeface="SimSun" pitchFamily="34" charset="0"/>
                <a:ea typeface="SimSun" pitchFamily="34" charset="-122"/>
                <a:cs typeface="SimSun" pitchFamily="34" charset="-120"/>
              </a:rPr>
              <a:t>	</a:t>
            </a:r>
            <a:r>
              <a:rPr lang="en-US" altLang="zh-CN" sz="2000" b="0" i="0">
                <a:solidFill>
                  <a:srgbClr val="000000"/>
                </a:solidFill>
                <a:latin typeface="微软雅黑" pitchFamily="34" charset="0"/>
                <a:ea typeface="微软雅黑" pitchFamily="34" charset="-122"/>
                <a:cs typeface="微软雅黑" pitchFamily="34" charset="-120"/>
              </a:rPr>
              <a:t>D</a:t>
            </a:r>
            <a:r>
              <a:rPr lang="en-US" altLang="zh-CN" sz="2000" b="0" i="0" dirty="0">
                <a:solidFill>
                  <a:srgbClr val="000000"/>
                </a:solidFill>
                <a:latin typeface="微软雅黑" pitchFamily="34" charset="0"/>
                <a:ea typeface="微软雅黑" pitchFamily="34" charset="-122"/>
                <a:cs typeface="微软雅黑" pitchFamily="34" charset="-120"/>
              </a:rPr>
              <a:t>.长江流域向黄河流域过渡</a:t>
            </a:r>
            <a:endParaRPr lang="en-US" altLang="zh-CN" sz="20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fade">
                                      <p:cBhvr>
                                        <p:cTn id="7" dur="500"/>
                                        <p:tgtEl>
                                          <p:spTgt spid="3">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8</TotalTime>
  <Words>3574</Words>
  <Application>Microsoft Office PowerPoint</Application>
  <PresentationFormat>宽屏</PresentationFormat>
  <Paragraphs>575</Paragraphs>
  <Slides>101</Slides>
  <Notes>101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101</vt:i4>
      </vt:variant>
    </vt:vector>
  </HeadingPairs>
  <TitlesOfParts>
    <vt:vector size="110" baseType="lpstr">
      <vt:lpstr>仿宋</vt:lpstr>
      <vt:lpstr>汉仪舒圆黑简体</vt:lpstr>
      <vt:lpstr>SimHei</vt:lpstr>
      <vt:lpstr>SimSun</vt:lpstr>
      <vt:lpstr>微软雅黑</vt:lpstr>
      <vt:lpstr>Arial</vt:lpstr>
      <vt:lpstr>Cambria Math</vt:lpstr>
      <vt:lpstr>Times New Roman</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铨 魏</cp:lastModifiedBy>
  <cp:revision>3</cp:revision>
  <dcterms:created xsi:type="dcterms:W3CDTF">2025-08-04T05:26:20Z</dcterms:created>
  <dcterms:modified xsi:type="dcterms:W3CDTF">2025-08-04T06:04:16Z</dcterms:modified>
  <cp:category/>
  <cp:contentStatus/>
</cp:coreProperties>
</file>